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6" r:id="rId4"/>
    <p:sldId id="264" r:id="rId5"/>
    <p:sldId id="265" r:id="rId6"/>
    <p:sldId id="267" r:id="rId7"/>
    <p:sldId id="268" r:id="rId8"/>
    <p:sldId id="270" r:id="rId9"/>
    <p:sldId id="269" r:id="rId10"/>
    <p:sldId id="271" r:id="rId11"/>
    <p:sldId id="272" r:id="rId12"/>
    <p:sldId id="273" r:id="rId13"/>
    <p:sldId id="274"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a" userId="79c203ca56e4ce0b" providerId="Windows Live" clId="Web-{5B8CA13A-B7C3-4DAA-8DD9-D7DA4B1E5BB9}"/>
    <pc:docChg chg="modSld">
      <pc:chgData name="Anu Sha" userId="79c203ca56e4ce0b" providerId="Windows Live" clId="Web-{5B8CA13A-B7C3-4DAA-8DD9-D7DA4B1E5BB9}" dt="2024-05-18T10:36:55.204" v="6"/>
      <pc:docMkLst>
        <pc:docMk/>
      </pc:docMkLst>
      <pc:sldChg chg="addSp delSp modSp">
        <pc:chgData name="Anu Sha" userId="79c203ca56e4ce0b" providerId="Windows Live" clId="Web-{5B8CA13A-B7C3-4DAA-8DD9-D7DA4B1E5BB9}" dt="2024-05-18T10:36:55.204" v="6"/>
        <pc:sldMkLst>
          <pc:docMk/>
          <pc:sldMk cId="991487" sldId="257"/>
        </pc:sldMkLst>
        <pc:spChg chg="mod">
          <ac:chgData name="Anu Sha" userId="79c203ca56e4ce0b" providerId="Windows Live" clId="Web-{5B8CA13A-B7C3-4DAA-8DD9-D7DA4B1E5BB9}" dt="2024-05-18T10:36:55.204" v="6"/>
          <ac:spMkLst>
            <pc:docMk/>
            <pc:sldMk cId="991487" sldId="257"/>
            <ac:spMk id="2" creationId="{00000000-0000-0000-0000-000000000000}"/>
          </ac:spMkLst>
        </pc:spChg>
        <pc:spChg chg="add del">
          <ac:chgData name="Anu Sha" userId="79c203ca56e4ce0b" providerId="Windows Live" clId="Web-{5B8CA13A-B7C3-4DAA-8DD9-D7DA4B1E5BB9}" dt="2024-05-18T10:36:55.204" v="6"/>
          <ac:spMkLst>
            <pc:docMk/>
            <pc:sldMk cId="991487" sldId="257"/>
            <ac:spMk id="9" creationId="{EA164D6B-6878-4B9F-A2D0-985D39B17B46}"/>
          </ac:spMkLst>
        </pc:spChg>
        <pc:spChg chg="add del">
          <ac:chgData name="Anu Sha" userId="79c203ca56e4ce0b" providerId="Windows Live" clId="Web-{5B8CA13A-B7C3-4DAA-8DD9-D7DA4B1E5BB9}" dt="2024-05-18T10:36:55.204" v="6"/>
          <ac:spMkLst>
            <pc:docMk/>
            <pc:sldMk cId="991487" sldId="257"/>
            <ac:spMk id="11" creationId="{362F176A-9349-4CD7-8042-59C0200C8CE9}"/>
          </ac:spMkLst>
        </pc:spChg>
        <pc:spChg chg="add del">
          <ac:chgData name="Anu Sha" userId="79c203ca56e4ce0b" providerId="Windows Live" clId="Web-{5B8CA13A-B7C3-4DAA-8DD9-D7DA4B1E5BB9}" dt="2024-05-18T10:36:55.204" v="6"/>
          <ac:spMkLst>
            <pc:docMk/>
            <pc:sldMk cId="991487" sldId="257"/>
            <ac:spMk id="13" creationId="{4E9A171F-91A7-42F8-B25C-E38B244E757C}"/>
          </ac:spMkLst>
        </pc:spChg>
        <pc:spChg chg="add del">
          <ac:chgData name="Anu Sha" userId="79c203ca56e4ce0b" providerId="Windows Live" clId="Web-{5B8CA13A-B7C3-4DAA-8DD9-D7DA4B1E5BB9}" dt="2024-05-18T10:36:55.204" v="6"/>
          <ac:spMkLst>
            <pc:docMk/>
            <pc:sldMk cId="991487" sldId="257"/>
            <ac:spMk id="15" creationId="{064738AB-B6BE-4867-889A-52CE4AC8DBD0}"/>
          </ac:spMkLst>
        </pc:spChg>
        <pc:spChg chg="add del">
          <ac:chgData name="Anu Sha" userId="79c203ca56e4ce0b" providerId="Windows Live" clId="Web-{5B8CA13A-B7C3-4DAA-8DD9-D7DA4B1E5BB9}" dt="2024-05-18T10:36:55.204" v="6"/>
          <ac:spMkLst>
            <pc:docMk/>
            <pc:sldMk cId="991487" sldId="257"/>
            <ac:spMk id="17" creationId="{57851D67-7085-40E2-B146-F91433A28E08}"/>
          </ac:spMkLst>
        </pc:spChg>
        <pc:spChg chg="add del">
          <ac:chgData name="Anu Sha" userId="79c203ca56e4ce0b" providerId="Windows Live" clId="Web-{5B8CA13A-B7C3-4DAA-8DD9-D7DA4B1E5BB9}" dt="2024-05-18T10:36:55.204" v="6"/>
          <ac:spMkLst>
            <pc:docMk/>
            <pc:sldMk cId="991487" sldId="257"/>
            <ac:spMk id="19" creationId="{9C969C2C-E7E3-4052-87D4-61E733EC1BBD}"/>
          </ac:spMkLst>
        </pc:spChg>
        <pc:spChg chg="add del">
          <ac:chgData name="Anu Sha" userId="79c203ca56e4ce0b" providerId="Windows Live" clId="Web-{5B8CA13A-B7C3-4DAA-8DD9-D7DA4B1E5BB9}" dt="2024-05-18T10:36:55.204" v="6"/>
          <ac:spMkLst>
            <pc:docMk/>
            <pc:sldMk cId="991487" sldId="257"/>
            <ac:spMk id="21" creationId="{7C60369F-A41B-4D6E-8990-30E2715C5730}"/>
          </ac:spMkLst>
        </pc:spChg>
        <pc:spChg chg="add del">
          <ac:chgData name="Anu Sha" userId="79c203ca56e4ce0b" providerId="Windows Live" clId="Web-{5B8CA13A-B7C3-4DAA-8DD9-D7DA4B1E5BB9}" dt="2024-05-18T10:36:49.375" v="1"/>
          <ac:spMkLst>
            <pc:docMk/>
            <pc:sldMk cId="991487" sldId="257"/>
            <ac:spMk id="26" creationId="{CA22F210-7186-4074-94C5-FAD2C2EB15B2}"/>
          </ac:spMkLst>
        </pc:spChg>
        <pc:spChg chg="add del">
          <ac:chgData name="Anu Sha" userId="79c203ca56e4ce0b" providerId="Windows Live" clId="Web-{5B8CA13A-B7C3-4DAA-8DD9-D7DA4B1E5BB9}" dt="2024-05-18T10:36:49.375" v="1"/>
          <ac:spMkLst>
            <pc:docMk/>
            <pc:sldMk cId="991487" sldId="257"/>
            <ac:spMk id="28" creationId="{7ED93057-B056-4D1D-B0DA-F1619DAAF5A1}"/>
          </ac:spMkLst>
        </pc:spChg>
        <pc:spChg chg="add del">
          <ac:chgData name="Anu Sha" userId="79c203ca56e4ce0b" providerId="Windows Live" clId="Web-{5B8CA13A-B7C3-4DAA-8DD9-D7DA4B1E5BB9}" dt="2024-05-18T10:36:49.375" v="1"/>
          <ac:spMkLst>
            <pc:docMk/>
            <pc:sldMk cId="991487" sldId="257"/>
            <ac:spMk id="30" creationId="{F5B41592-BC5E-4AE2-8CA7-91C73FD8F744}"/>
          </ac:spMkLst>
        </pc:spChg>
        <pc:spChg chg="add del">
          <ac:chgData name="Anu Sha" userId="79c203ca56e4ce0b" providerId="Windows Live" clId="Web-{5B8CA13A-B7C3-4DAA-8DD9-D7DA4B1E5BB9}" dt="2024-05-18T10:36:49.375" v="1"/>
          <ac:spMkLst>
            <pc:docMk/>
            <pc:sldMk cId="991487" sldId="257"/>
            <ac:spMk id="32" creationId="{CB574A3D-9991-4D4A-91DF-0D0DE47DB31E}"/>
          </ac:spMkLst>
        </pc:spChg>
        <pc:spChg chg="add del">
          <ac:chgData name="Anu Sha" userId="79c203ca56e4ce0b" providerId="Windows Live" clId="Web-{5B8CA13A-B7C3-4DAA-8DD9-D7DA4B1E5BB9}" dt="2024-05-18T10:36:51.782" v="3"/>
          <ac:spMkLst>
            <pc:docMk/>
            <pc:sldMk cId="991487" sldId="257"/>
            <ac:spMk id="34" creationId="{CA22F210-7186-4074-94C5-FAD2C2EB15B2}"/>
          </ac:spMkLst>
        </pc:spChg>
        <pc:spChg chg="add del">
          <ac:chgData name="Anu Sha" userId="79c203ca56e4ce0b" providerId="Windows Live" clId="Web-{5B8CA13A-B7C3-4DAA-8DD9-D7DA4B1E5BB9}" dt="2024-05-18T10:36:51.782" v="3"/>
          <ac:spMkLst>
            <pc:docMk/>
            <pc:sldMk cId="991487" sldId="257"/>
            <ac:spMk id="35" creationId="{11C4FED8-D85F-4B52-875F-AB6873B50373}"/>
          </ac:spMkLst>
        </pc:spChg>
        <pc:spChg chg="add del">
          <ac:chgData name="Anu Sha" userId="79c203ca56e4ce0b" providerId="Windows Live" clId="Web-{5B8CA13A-B7C3-4DAA-8DD9-D7DA4B1E5BB9}" dt="2024-05-18T10:36:55.188" v="5"/>
          <ac:spMkLst>
            <pc:docMk/>
            <pc:sldMk cId="991487" sldId="257"/>
            <ac:spMk id="37" creationId="{F45F8234-3080-4C07-B575-B79541029884}"/>
          </ac:spMkLst>
        </pc:spChg>
        <pc:spChg chg="add del">
          <ac:chgData name="Anu Sha" userId="79c203ca56e4ce0b" providerId="Windows Live" clId="Web-{5B8CA13A-B7C3-4DAA-8DD9-D7DA4B1E5BB9}" dt="2024-05-18T10:36:55.188" v="5"/>
          <ac:spMkLst>
            <pc:docMk/>
            <pc:sldMk cId="991487" sldId="257"/>
            <ac:spMk id="38" creationId="{1B0E0466-9F2F-4C27-AE6F-953F891B0020}"/>
          </ac:spMkLst>
        </pc:spChg>
        <pc:spChg chg="add del">
          <ac:chgData name="Anu Sha" userId="79c203ca56e4ce0b" providerId="Windows Live" clId="Web-{5B8CA13A-B7C3-4DAA-8DD9-D7DA4B1E5BB9}" dt="2024-05-18T10:36:55.188" v="5"/>
          <ac:spMkLst>
            <pc:docMk/>
            <pc:sldMk cId="991487" sldId="257"/>
            <ac:spMk id="39" creationId="{E4F2DCBC-B44F-4E3C-871F-87CC2B8BDF91}"/>
          </ac:spMkLst>
        </pc:spChg>
        <pc:spChg chg="add del">
          <ac:chgData name="Anu Sha" userId="79c203ca56e4ce0b" providerId="Windows Live" clId="Web-{5B8CA13A-B7C3-4DAA-8DD9-D7DA4B1E5BB9}" dt="2024-05-18T10:36:55.188" v="5"/>
          <ac:spMkLst>
            <pc:docMk/>
            <pc:sldMk cId="991487" sldId="257"/>
            <ac:spMk id="40" creationId="{943065B8-2E07-4810-B74C-42FD0409160E}"/>
          </ac:spMkLst>
        </pc:spChg>
        <pc:spChg chg="add del">
          <ac:chgData name="Anu Sha" userId="79c203ca56e4ce0b" providerId="Windows Live" clId="Web-{5B8CA13A-B7C3-4DAA-8DD9-D7DA4B1E5BB9}" dt="2024-05-18T10:36:55.188" v="5"/>
          <ac:spMkLst>
            <pc:docMk/>
            <pc:sldMk cId="991487" sldId="257"/>
            <ac:spMk id="41" creationId="{6D529F17-FB87-4ECB-9485-C58500A1BA42}"/>
          </ac:spMkLst>
        </pc:spChg>
        <pc:spChg chg="add">
          <ac:chgData name="Anu Sha" userId="79c203ca56e4ce0b" providerId="Windows Live" clId="Web-{5B8CA13A-B7C3-4DAA-8DD9-D7DA4B1E5BB9}" dt="2024-05-18T10:36:55.204" v="6"/>
          <ac:spMkLst>
            <pc:docMk/>
            <pc:sldMk cId="991487" sldId="257"/>
            <ac:spMk id="43" creationId="{CA22F210-7186-4074-94C5-FAD2C2EB15B2}"/>
          </ac:spMkLst>
        </pc:spChg>
        <pc:spChg chg="add">
          <ac:chgData name="Anu Sha" userId="79c203ca56e4ce0b" providerId="Windows Live" clId="Web-{5B8CA13A-B7C3-4DAA-8DD9-D7DA4B1E5BB9}" dt="2024-05-18T10:36:55.204" v="6"/>
          <ac:spMkLst>
            <pc:docMk/>
            <pc:sldMk cId="991487" sldId="257"/>
            <ac:spMk id="44" creationId="{7ED93057-B056-4D1D-B0DA-F1619DAAF5A1}"/>
          </ac:spMkLst>
        </pc:spChg>
        <pc:spChg chg="add">
          <ac:chgData name="Anu Sha" userId="79c203ca56e4ce0b" providerId="Windows Live" clId="Web-{5B8CA13A-B7C3-4DAA-8DD9-D7DA4B1E5BB9}" dt="2024-05-18T10:36:55.204" v="6"/>
          <ac:spMkLst>
            <pc:docMk/>
            <pc:sldMk cId="991487" sldId="257"/>
            <ac:spMk id="45" creationId="{F5B41592-BC5E-4AE2-8CA7-91C73FD8F744}"/>
          </ac:spMkLst>
        </pc:spChg>
        <pc:spChg chg="add">
          <ac:chgData name="Anu Sha" userId="79c203ca56e4ce0b" providerId="Windows Live" clId="Web-{5B8CA13A-B7C3-4DAA-8DD9-D7DA4B1E5BB9}" dt="2024-05-18T10:36:55.204" v="6"/>
          <ac:spMkLst>
            <pc:docMk/>
            <pc:sldMk cId="991487" sldId="257"/>
            <ac:spMk id="46" creationId="{CB574A3D-9991-4D4A-91DF-0D0DE47DB31E}"/>
          </ac:spMkLst>
        </pc:spChg>
        <pc:picChg chg="mod">
          <ac:chgData name="Anu Sha" userId="79c203ca56e4ce0b" providerId="Windows Live" clId="Web-{5B8CA13A-B7C3-4DAA-8DD9-D7DA4B1E5BB9}" dt="2024-05-18T10:36:55.204" v="6"/>
          <ac:picMkLst>
            <pc:docMk/>
            <pc:sldMk cId="991487" sldId="257"/>
            <ac:picMk id="3" creationId="{4A6CEDDA-38D4-62A3-8ED1-6DF246BEA2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5/24/2024</a:t>
            </a:fld>
            <a:endParaRPr lang="en-US" dirty="0"/>
          </a:p>
        </p:txBody>
      </p:sp>
      <p:sp>
        <p:nvSpPr>
          <p:cNvPr id="15" name="Footer Placeholder 14">
            <a:extLst>
              <a:ext uri="{FF2B5EF4-FFF2-40B4-BE49-F238E27FC236}">
                <a16:creationId xmlns=""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30035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049923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5/24/2024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104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589702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5/24/2024</a:t>
            </a:fld>
            <a:endParaRPr lang="en-US" dirty="0"/>
          </a:p>
        </p:txBody>
      </p:sp>
      <p:sp>
        <p:nvSpPr>
          <p:cNvPr id="8" name="Footer Placeholder 7">
            <a:extLst>
              <a:ext uri="{FF2B5EF4-FFF2-40B4-BE49-F238E27FC236}">
                <a16:creationId xmlns=""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1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7197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663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34520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5/24/2024</a:t>
            </a:fld>
            <a:endParaRPr lang="en-US" dirty="0"/>
          </a:p>
        </p:txBody>
      </p:sp>
      <p:sp>
        <p:nvSpPr>
          <p:cNvPr id="6" name="Footer Placeholder 5">
            <a:extLst>
              <a:ext uri="{FF2B5EF4-FFF2-40B4-BE49-F238E27FC236}">
                <a16:creationId xmlns=""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47172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5/24/2024</a:t>
            </a:fld>
            <a:endParaRPr lang="en-US" dirty="0"/>
          </a:p>
        </p:txBody>
      </p:sp>
      <p:sp>
        <p:nvSpPr>
          <p:cNvPr id="11" name="Footer Placeholder 10">
            <a:extLst>
              <a:ext uri="{FF2B5EF4-FFF2-40B4-BE49-F238E27FC236}">
                <a16:creationId xmlns=""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45759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5/24/2024</a:t>
            </a:fld>
            <a:endParaRPr lang="en-US" dirty="0"/>
          </a:p>
        </p:txBody>
      </p:sp>
      <p:sp>
        <p:nvSpPr>
          <p:cNvPr id="7" name="Slide Number Placeholder 6">
            <a:extLst>
              <a:ext uri="{FF2B5EF4-FFF2-40B4-BE49-F238E27FC236}">
                <a16:creationId xmlns=""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419797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5/24/2024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63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CA22F210-7186-4074-94C5-FAD2C2EB15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 xmlns:a16="http://schemas.microsoft.com/office/drawing/2014/main" id="{4A6CEDDA-38D4-62A3-8ED1-6DF246BEA260}"/>
              </a:ext>
            </a:extLst>
          </p:cNvPr>
          <p:cNvPicPr>
            <a:picLocks noChangeAspect="1"/>
          </p:cNvPicPr>
          <p:nvPr/>
        </p:nvPicPr>
        <p:blipFill rotWithShape="1">
          <a:blip r:embed="rId2"/>
          <a:srcRect b="16045"/>
          <a:stretch/>
        </p:blipFill>
        <p:spPr>
          <a:xfrm>
            <a:off x="20" y="-2"/>
            <a:ext cx="12191980" cy="6858002"/>
          </a:xfrm>
          <a:prstGeom prst="rect">
            <a:avLst/>
          </a:prstGeom>
        </p:spPr>
      </p:pic>
      <p:sp>
        <p:nvSpPr>
          <p:cNvPr id="44" name="Rectangle 43">
            <a:extLst>
              <a:ext uri="{FF2B5EF4-FFF2-40B4-BE49-F238E27FC236}">
                <a16:creationId xmlns="" xmlns:a16="http://schemas.microsoft.com/office/drawing/2014/main" id="{7ED93057-B056-4D1D-B0DA-F1619DAAF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35103" y="1064632"/>
            <a:ext cx="4797502" cy="1646763"/>
          </a:xfrm>
        </p:spPr>
        <p:txBody>
          <a:bodyPr anchor="b">
            <a:normAutofit/>
          </a:bodyPr>
          <a:lstStyle/>
          <a:p>
            <a:pPr>
              <a:lnSpc>
                <a:spcPct val="115000"/>
              </a:lnSpc>
            </a:pPr>
            <a:r>
              <a:rPr lang="en-US" sz="2500">
                <a:solidFill>
                  <a:schemeClr val="bg1"/>
                </a:solidFill>
              </a:rPr>
              <a:t>Analytical CRM Development for a Bank</a:t>
            </a:r>
          </a:p>
        </p:txBody>
      </p:sp>
      <p:sp>
        <p:nvSpPr>
          <p:cNvPr id="45" name="Rectangle 44">
            <a:extLst>
              <a:ext uri="{FF2B5EF4-FFF2-40B4-BE49-F238E27FC236}">
                <a16:creationId xmlns="" xmlns:a16="http://schemas.microsoft.com/office/drawing/2014/main" id="{F5B41592-BC5E-4AE2-8CA7-91C73FD8F7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CB574A3D-9991-4D4A-91DF-0D0DE47DB3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CF4857D-F003-4CA1-82AB-00900B100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 xmlns:a16="http://schemas.microsoft.com/office/drawing/2014/main" id="{37FE5F66-EA79-6D48-2D4E-1F1202BE065F}"/>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4" name="Rectangle 13">
            <a:extLst>
              <a:ext uri="{FF2B5EF4-FFF2-40B4-BE49-F238E27FC236}">
                <a16:creationId xmlns="" xmlns:a16="http://schemas.microsoft.com/office/drawing/2014/main" id="{79855050-A75B-4DD0-9B56-8B1C7722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4634" y="332450"/>
            <a:ext cx="6754447" cy="1471622"/>
          </a:xfrm>
        </p:spPr>
        <p:txBody>
          <a:bodyPr anchor="b">
            <a:normAutofit/>
          </a:bodyPr>
          <a:lstStyle/>
          <a:p>
            <a:pPr algn="ctr"/>
            <a:r>
              <a:rPr lang="en-IN" sz="3200" dirty="0"/>
              <a:t>Strategies to Reduce Churn</a:t>
            </a:r>
            <a:endParaRPr lang="en-US" sz="3300" dirty="0"/>
          </a:p>
        </p:txBody>
      </p:sp>
      <p:sp>
        <p:nvSpPr>
          <p:cNvPr id="16" name="Rectangle 15">
            <a:extLst>
              <a:ext uri="{FF2B5EF4-FFF2-40B4-BE49-F238E27FC236}">
                <a16:creationId xmlns="" xmlns:a16="http://schemas.microsoft.com/office/drawing/2014/main" id="{5E6738EB-6FF0-4AF9-8462-57F4494B88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794637" y="1940001"/>
            <a:ext cx="6754446" cy="3834594"/>
          </a:xfrm>
        </p:spPr>
        <p:txBody>
          <a:bodyPr anchor="t">
            <a:normAutofit fontScale="92500"/>
          </a:bodyPr>
          <a:lstStyle/>
          <a:p>
            <a:r>
              <a:rPr lang="en-IN" sz="1400" b="0" dirty="0"/>
              <a:t>The main reasons for churn include lack of engagement, poor customer service, and competitive offers. To mitigate these, we recommend:</a:t>
            </a:r>
          </a:p>
          <a:p>
            <a:r>
              <a:rPr lang="en-IN" sz="1400" dirty="0"/>
              <a:t>Improve Customer Engagement: </a:t>
            </a:r>
            <a:r>
              <a:rPr lang="en-IN" sz="1400" b="0" dirty="0"/>
              <a:t>Foster stronger relationships with customers.</a:t>
            </a:r>
          </a:p>
          <a:p>
            <a:r>
              <a:rPr lang="en-IN" sz="1400" dirty="0"/>
              <a:t>Enhance Customer Service</a:t>
            </a:r>
            <a:r>
              <a:rPr lang="en-IN" sz="1400" b="0" dirty="0"/>
              <a:t>: Provide exceptional support.</a:t>
            </a:r>
          </a:p>
          <a:p>
            <a:r>
              <a:rPr lang="en-IN" sz="1400" dirty="0"/>
              <a:t>Competitive Product Offerings: </a:t>
            </a:r>
            <a:r>
              <a:rPr lang="en-IN" sz="1400" b="0" dirty="0"/>
              <a:t>Develop attractive and competitive products.</a:t>
            </a:r>
          </a:p>
          <a:p>
            <a:r>
              <a:rPr lang="en-IN" sz="1400" dirty="0"/>
              <a:t>Financial Education: </a:t>
            </a:r>
            <a:r>
              <a:rPr lang="en-IN" sz="1400" b="0" dirty="0"/>
              <a:t>Educate customers about financial products and services.</a:t>
            </a:r>
          </a:p>
          <a:p>
            <a:r>
              <a:rPr lang="en-IN" sz="1400" dirty="0"/>
              <a:t>Feedback Mechanism: </a:t>
            </a:r>
            <a:r>
              <a:rPr lang="en-IN" sz="1400" b="0" dirty="0"/>
              <a:t>Implement a system for continuous feedback and improvement.</a:t>
            </a:r>
          </a:p>
          <a:p>
            <a:pPr lvl="0">
              <a:lnSpc>
                <a:spcPct val="130000"/>
              </a:lnSpc>
            </a:pPr>
            <a:endParaRPr lang="en-US" sz="1200" b="0" dirty="0"/>
          </a:p>
        </p:txBody>
      </p:sp>
      <p:sp>
        <p:nvSpPr>
          <p:cNvPr id="18" name="Rectangle 17">
            <a:extLst>
              <a:ext uri="{FF2B5EF4-FFF2-40B4-BE49-F238E27FC236}">
                <a16:creationId xmlns="" xmlns:a16="http://schemas.microsoft.com/office/drawing/2014/main" id="{DB791336-FCAA-4174-9303-B3F3748611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A212158-300D-44D0-9CCE-472C3F669E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88521F4-D44A-42C5-9BDB-5CA255540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33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EB1CCE3-FB1D-471C-9AFE-D20E81E64A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fontScale="90000"/>
          </a:bodyPr>
          <a:lstStyle/>
          <a:p>
            <a:pPr algn="ctr"/>
            <a:r>
              <a:rPr lang="en-US" dirty="0">
                <a:solidFill>
                  <a:schemeClr val="bg1"/>
                </a:solidFill>
              </a:rPr>
              <a:t>Customer Acquisition vs. Retention</a:t>
            </a:r>
          </a:p>
        </p:txBody>
      </p:sp>
      <p:sp>
        <p:nvSpPr>
          <p:cNvPr id="14" name="Rectangle 13">
            <a:extLst>
              <a:ext uri="{FF2B5EF4-FFF2-40B4-BE49-F238E27FC236}">
                <a16:creationId xmlns="" xmlns:a16="http://schemas.microsoft.com/office/drawing/2014/main" id="{60F38E87-6AF8-4488-B608-9FA2F57B40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CC3B76D-CC6E-42D0-8666-2A2164AB5A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2BA9D6C-8214-4E25-AF8B-48762AD8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BE9B8BD-472F-4F54-AC9D-101EE34969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871A14F-64B0-4CCE-900E-695C55EFF3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434622" y="3707541"/>
            <a:ext cx="5117253" cy="2505801"/>
          </a:xfrm>
        </p:spPr>
        <p:txBody>
          <a:bodyPr>
            <a:normAutofit fontScale="92500" lnSpcReduction="20000"/>
          </a:bodyPr>
          <a:lstStyle/>
          <a:p>
            <a:r>
              <a:rPr lang="en-IN" dirty="0"/>
              <a:t>While the bank has seen an increase in new customers each year, the steady churn rate suggests retention challenges. Despite fluctuations, the churn rate has stabilized, highlighting the need for targeted strategies to retain customers.</a:t>
            </a:r>
          </a:p>
        </p:txBody>
      </p:sp>
      <p:sp>
        <p:nvSpPr>
          <p:cNvPr id="24" name="Rectangle 23">
            <a:extLst>
              <a:ext uri="{FF2B5EF4-FFF2-40B4-BE49-F238E27FC236}">
                <a16:creationId xmlns="" xmlns:a16="http://schemas.microsoft.com/office/drawing/2014/main" id="{0FDBC76A-295F-4635-A28D-ADA24F383A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peedometer">
            <a:extLst>
              <a:ext uri="{FF2B5EF4-FFF2-40B4-BE49-F238E27FC236}">
                <a16:creationId xmlns="" xmlns:a16="http://schemas.microsoft.com/office/drawing/2014/main" id="{6FAA5B0A-F81F-5EA5-D9A6-4EB93B22D57E}"/>
              </a:ext>
            </a:extLst>
          </p:cNvPr>
          <p:cNvPicPr>
            <a:picLocks noChangeAspect="1"/>
          </p:cNvPicPr>
          <p:nvPr/>
        </p:nvPicPr>
        <p:blipFill rotWithShape="1">
          <a:blip r:embed="rId2"/>
          <a:srcRect l="30382" r="21114" b="-7"/>
          <a:stretch/>
        </p:blipFill>
        <p:spPr>
          <a:xfrm>
            <a:off x="6857698" y="10"/>
            <a:ext cx="5334301" cy="6857990"/>
          </a:xfrm>
          <a:prstGeom prst="rect">
            <a:avLst/>
          </a:prstGeom>
        </p:spPr>
      </p:pic>
    </p:spTree>
    <p:extLst>
      <p:ext uri="{BB962C8B-B14F-4D97-AF65-F5344CB8AC3E}">
        <p14:creationId xmlns:p14="http://schemas.microsoft.com/office/powerpoint/2010/main" val="1465938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CF4857D-F003-4CA1-82AB-00900B100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 xmlns:a16="http://schemas.microsoft.com/office/drawing/2014/main" id="{37FE5F66-EA79-6D48-2D4E-1F1202BE065F}"/>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4" name="Rectangle 13">
            <a:extLst>
              <a:ext uri="{FF2B5EF4-FFF2-40B4-BE49-F238E27FC236}">
                <a16:creationId xmlns="" xmlns:a16="http://schemas.microsoft.com/office/drawing/2014/main" id="{79855050-A75B-4DD0-9B56-8B1C7722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4634" y="115910"/>
            <a:ext cx="6754447" cy="1701904"/>
          </a:xfrm>
        </p:spPr>
        <p:txBody>
          <a:bodyPr anchor="b">
            <a:noAutofit/>
          </a:bodyPr>
          <a:lstStyle/>
          <a:p>
            <a:pPr algn="ctr"/>
            <a:r>
              <a:rPr lang="en-IN" sz="2400" dirty="0"/>
              <a:t>Analysis </a:t>
            </a:r>
            <a:r>
              <a:rPr lang="en-IN" sz="2400" dirty="0" smtClean="0"/>
              <a:t>and Recommendations of </a:t>
            </a:r>
            <a:r>
              <a:rPr lang="en-IN" sz="2400" dirty="0"/>
              <a:t>Account Balance and Number of Products</a:t>
            </a:r>
            <a:endParaRPr lang="en-US" sz="2400" dirty="0"/>
          </a:p>
        </p:txBody>
      </p:sp>
      <p:sp>
        <p:nvSpPr>
          <p:cNvPr id="16" name="Rectangle 15">
            <a:extLst>
              <a:ext uri="{FF2B5EF4-FFF2-40B4-BE49-F238E27FC236}">
                <a16:creationId xmlns="" xmlns:a16="http://schemas.microsoft.com/office/drawing/2014/main" id="{5E6738EB-6FF0-4AF9-8462-57F4494B88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794637" y="1940001"/>
            <a:ext cx="6754446" cy="3834594"/>
          </a:xfrm>
        </p:spPr>
        <p:txBody>
          <a:bodyPr anchor="t">
            <a:normAutofit fontScale="92500" lnSpcReduction="10000"/>
          </a:bodyPr>
          <a:lstStyle/>
          <a:p>
            <a:pPr>
              <a:lnSpc>
                <a:spcPct val="130000"/>
              </a:lnSpc>
            </a:pPr>
            <a:r>
              <a:rPr lang="en-IN" sz="2000" b="0" dirty="0"/>
              <a:t>Our analysis indicates that customers with higher product usage tend to have higher account balances. However, single-product users still significantly contribute to the total balance, emphasizing the need for encouraging multiple product usage.</a:t>
            </a:r>
          </a:p>
          <a:p>
            <a:pPr>
              <a:lnSpc>
                <a:spcPct val="130000"/>
              </a:lnSpc>
            </a:pPr>
            <a:r>
              <a:rPr lang="en-IN" sz="2000" b="0" dirty="0"/>
              <a:t>To increase overall account balances and reduce churn, we recommend encouraging customers to use multiple products by offering incentives or rewards for adopting additional banking products.</a:t>
            </a:r>
          </a:p>
          <a:p>
            <a:pPr lvl="0">
              <a:lnSpc>
                <a:spcPct val="130000"/>
              </a:lnSpc>
            </a:pPr>
            <a:endParaRPr lang="en-US" sz="1200" b="0" dirty="0"/>
          </a:p>
        </p:txBody>
      </p:sp>
      <p:sp>
        <p:nvSpPr>
          <p:cNvPr id="18" name="Rectangle 17">
            <a:extLst>
              <a:ext uri="{FF2B5EF4-FFF2-40B4-BE49-F238E27FC236}">
                <a16:creationId xmlns="" xmlns:a16="http://schemas.microsoft.com/office/drawing/2014/main" id="{DB791336-FCAA-4174-9303-B3F3748611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A212158-300D-44D0-9CCE-472C3F669E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88521F4-D44A-42C5-9BDB-5CA255540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78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EB1CCE3-FB1D-471C-9AFE-D20E81E64A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Autofit/>
          </a:bodyPr>
          <a:lstStyle/>
          <a:p>
            <a:pPr algn="ctr"/>
            <a:r>
              <a:rPr lang="en-US" sz="2400" dirty="0">
                <a:solidFill>
                  <a:schemeClr val="bg1"/>
                </a:solidFill>
              </a:rPr>
              <a:t>Analysis and Recommendations of </a:t>
            </a:r>
            <a:r>
              <a:rPr lang="en-US" sz="2400" dirty="0" smtClean="0">
                <a:solidFill>
                  <a:schemeClr val="bg1"/>
                </a:solidFill>
              </a:rPr>
              <a:t>Credit Score </a:t>
            </a:r>
            <a:r>
              <a:rPr lang="en-US" sz="2400" dirty="0" err="1" smtClean="0">
                <a:solidFill>
                  <a:schemeClr val="bg1"/>
                </a:solidFill>
              </a:rPr>
              <a:t>vs</a:t>
            </a:r>
            <a:r>
              <a:rPr lang="en-US" sz="2400" dirty="0" smtClean="0">
                <a:solidFill>
                  <a:schemeClr val="bg1"/>
                </a:solidFill>
              </a:rPr>
              <a:t> Customer Churn</a:t>
            </a:r>
            <a:endParaRPr lang="en-US" sz="2400" dirty="0">
              <a:solidFill>
                <a:schemeClr val="bg1"/>
              </a:solidFill>
            </a:endParaRPr>
          </a:p>
        </p:txBody>
      </p:sp>
      <p:sp>
        <p:nvSpPr>
          <p:cNvPr id="14" name="Rectangle 13">
            <a:extLst>
              <a:ext uri="{FF2B5EF4-FFF2-40B4-BE49-F238E27FC236}">
                <a16:creationId xmlns="" xmlns:a16="http://schemas.microsoft.com/office/drawing/2014/main" id="{60F38E87-6AF8-4488-B608-9FA2F57B40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CC3B76D-CC6E-42D0-8666-2A2164AB5A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2BA9D6C-8214-4E25-AF8B-48762AD8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BE9B8BD-472F-4F54-AC9D-101EE34969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871A14F-64B0-4CCE-900E-695C55EFF3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434622" y="3707541"/>
            <a:ext cx="5117253" cy="2505801"/>
          </a:xfrm>
        </p:spPr>
        <p:txBody>
          <a:bodyPr>
            <a:normAutofit fontScale="62500" lnSpcReduction="20000"/>
          </a:bodyPr>
          <a:lstStyle/>
          <a:p>
            <a:r>
              <a:rPr lang="en-IN" sz="2000" dirty="0"/>
              <a:t>Customers with higher credit scores tend to have lower churn rates. The highest churn is observed in the 'Fair' and 'Poor' credit score groups.</a:t>
            </a:r>
          </a:p>
          <a:p>
            <a:r>
              <a:rPr lang="en-IN" sz="2000" dirty="0"/>
              <a:t>Focus retention efforts on customers with 'Fair' and 'Poor' credit scores by offering targeted incentives and loyalty programs to encourage their loyalty and reduce churn in these segments.</a:t>
            </a:r>
          </a:p>
          <a:p>
            <a:endParaRPr lang="en-IN" dirty="0"/>
          </a:p>
        </p:txBody>
      </p:sp>
      <p:sp>
        <p:nvSpPr>
          <p:cNvPr id="24" name="Rectangle 23">
            <a:extLst>
              <a:ext uri="{FF2B5EF4-FFF2-40B4-BE49-F238E27FC236}">
                <a16:creationId xmlns="" xmlns:a16="http://schemas.microsoft.com/office/drawing/2014/main" id="{0FDBC76A-295F-4635-A28D-ADA24F383A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41653" t="56998" r="16477" b="14508"/>
          <a:stretch/>
        </p:blipFill>
        <p:spPr>
          <a:xfrm>
            <a:off x="6915722" y="1661375"/>
            <a:ext cx="5106865" cy="4082602"/>
          </a:xfrm>
          <a:prstGeom prst="rect">
            <a:avLst/>
          </a:prstGeom>
        </p:spPr>
      </p:pic>
    </p:spTree>
    <p:extLst>
      <p:ext uri="{BB962C8B-B14F-4D97-AF65-F5344CB8AC3E}">
        <p14:creationId xmlns:p14="http://schemas.microsoft.com/office/powerpoint/2010/main" val="698338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2526924-84D3-45FB-A5FE-62D8FCBF5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C2A6256-1DD0-4E4B-A8B3-9A711B4DBE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1760540-185E-4652-BFD2-9B362EF3B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pPr algn="ctr"/>
            <a:r>
              <a:rPr lang="en-IN" dirty="0" smtClean="0">
                <a:solidFill>
                  <a:schemeClr val="bg1"/>
                </a:solidFill>
              </a:rPr>
              <a:t>Conclusion</a:t>
            </a:r>
            <a:endParaRPr dirty="0">
              <a:solidFill>
                <a:schemeClr val="bg1"/>
              </a:solidFill>
            </a:endParaRPr>
          </a:p>
        </p:txBody>
      </p:sp>
      <p:sp>
        <p:nvSpPr>
          <p:cNvPr id="15" name="Rectangle 14">
            <a:extLst>
              <a:ext uri="{FF2B5EF4-FFF2-40B4-BE49-F238E27FC236}">
                <a16:creationId xmlns="" xmlns:a16="http://schemas.microsoft.com/office/drawing/2014/main" id="{729789F4-85C1-41A0-83EB-992E22210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D9D367D-6DD2-4A7C-8918-0DCAC29755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p:cNvSpPr txBox="1">
            <a:spLocks/>
          </p:cNvSpPr>
          <p:nvPr/>
        </p:nvSpPr>
        <p:spPr>
          <a:xfrm>
            <a:off x="1006764" y="2244357"/>
            <a:ext cx="11185235" cy="4613643"/>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400" dirty="0">
                <a:ea typeface="Arial Unicode MS" panose="020B0604020202020204" pitchFamily="34" charset="-128"/>
                <a:cs typeface="Arial Unicode MS" panose="020B0604020202020204" pitchFamily="34" charset="-128"/>
              </a:rPr>
              <a:t>The bank has experienced a consistent churn rate over the years despite a steady increase in customer acquisition. Key findings include:</a:t>
            </a:r>
          </a:p>
          <a:p>
            <a:r>
              <a:rPr lang="en-US" sz="1400" dirty="0">
                <a:ea typeface="Arial Unicode MS" panose="020B0604020202020204" pitchFamily="34" charset="-128"/>
                <a:cs typeface="Arial Unicode MS" panose="020B0604020202020204" pitchFamily="34" charset="-128"/>
              </a:rPr>
              <a:t>Customers with lower credit scores and those using fewer products are more likely to churn.</a:t>
            </a:r>
          </a:p>
          <a:p>
            <a:r>
              <a:rPr lang="en-US" sz="1400" dirty="0">
                <a:ea typeface="Arial Unicode MS" panose="020B0604020202020204" pitchFamily="34" charset="-128"/>
                <a:cs typeface="Arial Unicode MS" panose="020B0604020202020204" pitchFamily="34" charset="-128"/>
              </a:rPr>
              <a:t>Age groups 'Old' and 'Middle' have the highest churn rates, indicating specific retention challenges.</a:t>
            </a:r>
          </a:p>
          <a:p>
            <a:r>
              <a:rPr lang="en-US" sz="1400" dirty="0">
                <a:ea typeface="Arial Unicode MS" panose="020B0604020202020204" pitchFamily="34" charset="-128"/>
                <a:cs typeface="Arial Unicode MS" panose="020B0604020202020204" pitchFamily="34" charset="-128"/>
              </a:rPr>
              <a:t>To address these issues, we need to:</a:t>
            </a:r>
          </a:p>
          <a:p>
            <a:r>
              <a:rPr lang="en-US" sz="1400" dirty="0">
                <a:ea typeface="Arial Unicode MS" panose="020B0604020202020204" pitchFamily="34" charset="-128"/>
                <a:cs typeface="Arial Unicode MS" panose="020B0604020202020204" pitchFamily="34" charset="-128"/>
              </a:rPr>
              <a:t>Improve customer engagement.</a:t>
            </a:r>
          </a:p>
          <a:p>
            <a:r>
              <a:rPr lang="en-US" sz="1400" dirty="0">
                <a:ea typeface="Arial Unicode MS" panose="020B0604020202020204" pitchFamily="34" charset="-128"/>
                <a:cs typeface="Arial Unicode MS" panose="020B0604020202020204" pitchFamily="34" charset="-128"/>
              </a:rPr>
              <a:t>Enhance customer service.</a:t>
            </a:r>
          </a:p>
          <a:p>
            <a:r>
              <a:rPr lang="en-US" sz="1400" dirty="0">
                <a:ea typeface="Arial Unicode MS" panose="020B0604020202020204" pitchFamily="34" charset="-128"/>
                <a:cs typeface="Arial Unicode MS" panose="020B0604020202020204" pitchFamily="34" charset="-128"/>
              </a:rPr>
              <a:t>Offer competitive and personalized products/services.</a:t>
            </a:r>
          </a:p>
          <a:p>
            <a:r>
              <a:rPr lang="en-US" sz="1400" dirty="0">
                <a:ea typeface="Arial Unicode MS" panose="020B0604020202020204" pitchFamily="34" charset="-128"/>
                <a:cs typeface="Arial Unicode MS" panose="020B0604020202020204" pitchFamily="34" charset="-128"/>
              </a:rPr>
              <a:t>Implement targeted marketing and personalized offers for critical age and credit score groups.</a:t>
            </a:r>
          </a:p>
          <a:p>
            <a:r>
              <a:rPr lang="en-US" sz="1400" dirty="0" smtClean="0">
                <a:ea typeface="Arial Unicode MS" panose="020B0604020202020204" pitchFamily="34" charset="-128"/>
                <a:cs typeface="Arial Unicode MS" panose="020B0604020202020204" pitchFamily="34" charset="-128"/>
              </a:rPr>
              <a:t>By </a:t>
            </a:r>
            <a:r>
              <a:rPr lang="en-US" sz="1400" dirty="0">
                <a:ea typeface="Arial Unicode MS" panose="020B0604020202020204" pitchFamily="34" charset="-128"/>
                <a:cs typeface="Arial Unicode MS" panose="020B0604020202020204" pitchFamily="34" charset="-128"/>
              </a:rPr>
              <a:t>focusing on customer engagement, service enhancement, and targeted strategies for specific customer segments, the bank can reduce churn, improve customer retention, and foster long-term customer loyalty, leading to sustainable growth.</a:t>
            </a:r>
          </a:p>
          <a:p>
            <a:endParaRPr lang="en-IN" sz="14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052131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2526924-84D3-45FB-A5FE-62D8FCBF5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C2A6256-1DD0-4E4B-A8B3-9A711B4DBE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1760540-185E-4652-BFD2-9B362EF3B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pPr algn="ctr"/>
            <a:r>
              <a:rPr lang="en-IN" dirty="0" smtClean="0">
                <a:solidFill>
                  <a:schemeClr val="bg1"/>
                </a:solidFill>
              </a:rPr>
              <a:t>Dashboard</a:t>
            </a:r>
            <a:endParaRPr dirty="0">
              <a:solidFill>
                <a:schemeClr val="bg1"/>
              </a:solidFill>
            </a:endParaRPr>
          </a:p>
        </p:txBody>
      </p:sp>
      <p:sp>
        <p:nvSpPr>
          <p:cNvPr id="15" name="Rectangle 14">
            <a:extLst>
              <a:ext uri="{FF2B5EF4-FFF2-40B4-BE49-F238E27FC236}">
                <a16:creationId xmlns="" xmlns:a16="http://schemas.microsoft.com/office/drawing/2014/main" id="{729789F4-85C1-41A0-83EB-992E22210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D9D367D-6DD2-4A7C-8918-0DCAC29755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p:cNvSpPr txBox="1">
            <a:spLocks/>
          </p:cNvSpPr>
          <p:nvPr/>
        </p:nvSpPr>
        <p:spPr>
          <a:xfrm>
            <a:off x="1006764" y="2244357"/>
            <a:ext cx="11185235" cy="4613643"/>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en-IN" sz="1400" dirty="0">
              <a:ea typeface="Arial Unicode MS" panose="020B0604020202020204" pitchFamily="34" charset="-128"/>
              <a:cs typeface="Arial Unicode MS" panose="020B0604020202020204" pitchFamily="34" charset="-128"/>
            </a:endParaRPr>
          </a:p>
        </p:txBody>
      </p:sp>
      <p:pic>
        <p:nvPicPr>
          <p:cNvPr id="12" name="Picture 11"/>
          <p:cNvPicPr/>
          <p:nvPr/>
        </p:nvPicPr>
        <p:blipFill rotWithShape="1">
          <a:blip r:embed="rId2"/>
          <a:srcRect l="9646" t="22454" r="25217" b="13359"/>
          <a:stretch/>
        </p:blipFill>
        <p:spPr bwMode="auto">
          <a:xfrm>
            <a:off x="1070774" y="2310139"/>
            <a:ext cx="3480804" cy="4438391"/>
          </a:xfrm>
          <a:prstGeom prst="rect">
            <a:avLst/>
          </a:prstGeom>
          <a:ln>
            <a:noFill/>
          </a:ln>
          <a:extLst>
            <a:ext uri="{53640926-AAD7-44D8-BBD7-CCE9431645EC}">
              <a14:shadowObscured xmlns:a14="http://schemas.microsoft.com/office/drawing/2010/main"/>
            </a:ext>
          </a:extLst>
        </p:spPr>
      </p:pic>
      <p:pic>
        <p:nvPicPr>
          <p:cNvPr id="14" name="Picture 13"/>
          <p:cNvPicPr/>
          <p:nvPr/>
        </p:nvPicPr>
        <p:blipFill rotWithShape="1">
          <a:blip r:embed="rId3"/>
          <a:srcRect l="19610" t="22463" r="24219" b="21675"/>
          <a:stretch/>
        </p:blipFill>
        <p:spPr bwMode="auto">
          <a:xfrm>
            <a:off x="4938854" y="2300161"/>
            <a:ext cx="3481200" cy="443839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4"/>
          <a:srcRect l="14126" t="22463" r="29537" b="22266"/>
          <a:stretch/>
        </p:blipFill>
        <p:spPr bwMode="auto">
          <a:xfrm>
            <a:off x="8705254" y="2300160"/>
            <a:ext cx="3481200" cy="443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0566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CA22F210-7186-4074-94C5-FAD2C2EB15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 xmlns:a16="http://schemas.microsoft.com/office/drawing/2014/main" id="{4A6CEDDA-38D4-62A3-8ED1-6DF246BEA260}"/>
              </a:ext>
            </a:extLst>
          </p:cNvPr>
          <p:cNvPicPr>
            <a:picLocks noChangeAspect="1"/>
          </p:cNvPicPr>
          <p:nvPr/>
        </p:nvPicPr>
        <p:blipFill rotWithShape="1">
          <a:blip r:embed="rId2"/>
          <a:srcRect b="16045"/>
          <a:stretch/>
        </p:blipFill>
        <p:spPr>
          <a:xfrm>
            <a:off x="20" y="-2"/>
            <a:ext cx="12191980" cy="6858002"/>
          </a:xfrm>
          <a:prstGeom prst="rect">
            <a:avLst/>
          </a:prstGeom>
        </p:spPr>
      </p:pic>
      <p:sp>
        <p:nvSpPr>
          <p:cNvPr id="44" name="Rectangle 43">
            <a:extLst>
              <a:ext uri="{FF2B5EF4-FFF2-40B4-BE49-F238E27FC236}">
                <a16:creationId xmlns="" xmlns:a16="http://schemas.microsoft.com/office/drawing/2014/main" id="{7ED93057-B056-4D1D-B0DA-F1619DAAF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4600" y="1726575"/>
            <a:ext cx="4797502" cy="1050020"/>
          </a:xfrm>
        </p:spPr>
        <p:txBody>
          <a:bodyPr anchor="ctr">
            <a:normAutofit fontScale="90000"/>
          </a:bodyPr>
          <a:lstStyle/>
          <a:p>
            <a:pPr algn="ctr">
              <a:lnSpc>
                <a:spcPct val="115000"/>
              </a:lnSpc>
            </a:pPr>
            <a:r>
              <a:rPr lang="en-US" sz="2500" dirty="0" smtClean="0">
                <a:solidFill>
                  <a:schemeClr val="bg1"/>
                </a:solidFill>
              </a:rPr>
              <a:t>Thank You</a:t>
            </a:r>
            <a:br>
              <a:rPr lang="en-US" sz="2500" dirty="0" smtClean="0">
                <a:solidFill>
                  <a:schemeClr val="bg1"/>
                </a:solidFill>
              </a:rPr>
            </a:br>
            <a:r>
              <a:rPr lang="en-US" sz="2500" dirty="0" err="1" smtClean="0">
                <a:solidFill>
                  <a:schemeClr val="bg1"/>
                </a:solidFill>
              </a:rPr>
              <a:t>Anusha</a:t>
            </a:r>
            <a:r>
              <a:rPr lang="en-US" sz="2500" dirty="0" smtClean="0">
                <a:solidFill>
                  <a:schemeClr val="bg1"/>
                </a:solidFill>
              </a:rPr>
              <a:t> </a:t>
            </a:r>
            <a:r>
              <a:rPr lang="en-US" sz="2500" dirty="0" err="1" smtClean="0">
                <a:solidFill>
                  <a:schemeClr val="bg1"/>
                </a:solidFill>
              </a:rPr>
              <a:t>Sundaram</a:t>
            </a:r>
            <a:r>
              <a:rPr lang="en-US" sz="2500" dirty="0" smtClean="0">
                <a:solidFill>
                  <a:schemeClr val="bg1"/>
                </a:solidFill>
              </a:rPr>
              <a:t/>
            </a:r>
            <a:br>
              <a:rPr lang="en-US" sz="2500" dirty="0" smtClean="0">
                <a:solidFill>
                  <a:schemeClr val="bg1"/>
                </a:solidFill>
              </a:rPr>
            </a:br>
            <a:endParaRPr lang="en-US" sz="1800" dirty="0">
              <a:solidFill>
                <a:schemeClr val="bg1"/>
              </a:solidFill>
              <a:latin typeface="Bahnschrift SemiBold Condensed" panose="020B0502040204020203" pitchFamily="34" charset="0"/>
            </a:endParaRPr>
          </a:p>
        </p:txBody>
      </p:sp>
      <p:sp>
        <p:nvSpPr>
          <p:cNvPr id="45" name="Rectangle 44">
            <a:extLst>
              <a:ext uri="{FF2B5EF4-FFF2-40B4-BE49-F238E27FC236}">
                <a16:creationId xmlns="" xmlns:a16="http://schemas.microsoft.com/office/drawing/2014/main" id="{F5B41592-BC5E-4AE2-8CA7-91C73FD8F7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CB574A3D-9991-4D4A-91DF-0D0DE47DB3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642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2526924-84D3-45FB-A5FE-62D8FCBF5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C2A6256-1DD0-4E4B-A8B3-9A711B4DBE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1760540-185E-4652-BFD2-9B362EF3B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pPr algn="ctr"/>
            <a:r>
              <a:rPr lang="en-IN" dirty="0" smtClean="0">
                <a:solidFill>
                  <a:schemeClr val="bg1"/>
                </a:solidFill>
              </a:rPr>
              <a:t>Data Introduction</a:t>
            </a:r>
            <a:endParaRPr dirty="0">
              <a:solidFill>
                <a:schemeClr val="bg1"/>
              </a:solidFill>
            </a:endParaRPr>
          </a:p>
        </p:txBody>
      </p:sp>
      <p:sp>
        <p:nvSpPr>
          <p:cNvPr id="15" name="Rectangle 14">
            <a:extLst>
              <a:ext uri="{FF2B5EF4-FFF2-40B4-BE49-F238E27FC236}">
                <a16:creationId xmlns="" xmlns:a16="http://schemas.microsoft.com/office/drawing/2014/main" id="{729789F4-85C1-41A0-83EB-992E22210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D9D367D-6DD2-4A7C-8918-0DCAC29755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p:cNvSpPr txBox="1">
            <a:spLocks/>
          </p:cNvSpPr>
          <p:nvPr/>
        </p:nvSpPr>
        <p:spPr>
          <a:xfrm>
            <a:off x="1006764" y="2244357"/>
            <a:ext cx="11185235" cy="4613643"/>
          </a:xfrm>
          <a:prstGeom prst="rect">
            <a:avLst/>
          </a:prstGeom>
        </p:spPr>
        <p:txBody>
          <a:bodyPr vert="horz" lIns="109728" tIns="109728" rIns="109728" bIns="91440" rtlCol="0" anchor="t">
            <a:normAutofit fontScale="92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IN" sz="1100" dirty="0" err="1" smtClean="0">
                <a:ea typeface="Arial Unicode MS" panose="020B0604020202020204" pitchFamily="34" charset="-128"/>
                <a:cs typeface="Arial Unicode MS" panose="020B0604020202020204" pitchFamily="34" charset="-128"/>
              </a:rPr>
              <a:t>RowNumber</a:t>
            </a:r>
            <a:r>
              <a:rPr lang="en-IN" sz="1100" dirty="0" smtClean="0">
                <a:ea typeface="Arial Unicode MS" panose="020B0604020202020204" pitchFamily="34" charset="-128"/>
                <a:cs typeface="Arial Unicode MS" panose="020B0604020202020204" pitchFamily="34" charset="-128"/>
              </a:rPr>
              <a:t>: Used for reference or indexing within the dataset</a:t>
            </a:r>
          </a:p>
          <a:p>
            <a:r>
              <a:rPr lang="en-IN" sz="1100" dirty="0" err="1" smtClean="0">
                <a:ea typeface="Arial Unicode MS" panose="020B0604020202020204" pitchFamily="34" charset="-128"/>
                <a:cs typeface="Arial Unicode MS" panose="020B0604020202020204" pitchFamily="34" charset="-128"/>
              </a:rPr>
              <a:t>CustomerId</a:t>
            </a:r>
            <a:r>
              <a:rPr lang="en-IN" sz="1100" dirty="0" smtClean="0">
                <a:ea typeface="Arial Unicode MS" panose="020B0604020202020204" pitchFamily="34" charset="-128"/>
                <a:cs typeface="Arial Unicode MS" panose="020B0604020202020204" pitchFamily="34" charset="-128"/>
              </a:rPr>
              <a:t>: A unique identifier assigned to each customer</a:t>
            </a:r>
          </a:p>
          <a:p>
            <a:r>
              <a:rPr lang="en-IN" sz="1100" dirty="0" err="1" smtClean="0">
                <a:ea typeface="Arial Unicode MS" panose="020B0604020202020204" pitchFamily="34" charset="-128"/>
                <a:cs typeface="Arial Unicode MS" panose="020B0604020202020204" pitchFamily="34" charset="-128"/>
              </a:rPr>
              <a:t>CreditScore</a:t>
            </a:r>
            <a:r>
              <a:rPr lang="en-IN" sz="1100" dirty="0" smtClean="0">
                <a:ea typeface="Arial Unicode MS" panose="020B0604020202020204" pitchFamily="34" charset="-128"/>
                <a:cs typeface="Arial Unicode MS" panose="020B0604020202020204" pitchFamily="34" charset="-128"/>
              </a:rPr>
              <a:t>: This numerical value represents a customer’s creditworthiness. The credit scores are categorized as follows:</a:t>
            </a:r>
          </a:p>
          <a:p>
            <a:r>
              <a:rPr lang="en-IN" sz="1100" dirty="0" smtClean="0">
                <a:ea typeface="Arial Unicode MS" panose="020B0604020202020204" pitchFamily="34" charset="-128"/>
                <a:cs typeface="Arial Unicode MS" panose="020B0604020202020204" pitchFamily="34" charset="-128"/>
              </a:rPr>
              <a:t>Excellent: 800–850, Very Good: 740–799, Good: 670–739, Fair: 580–669, Poor: 300–579</a:t>
            </a:r>
          </a:p>
          <a:p>
            <a:r>
              <a:rPr lang="en-IN" sz="1100" dirty="0" err="1" smtClean="0">
                <a:ea typeface="Arial Unicode MS" panose="020B0604020202020204" pitchFamily="34" charset="-128"/>
                <a:cs typeface="Arial Unicode MS" panose="020B0604020202020204" pitchFamily="34" charset="-128"/>
              </a:rPr>
              <a:t>GeographyID</a:t>
            </a:r>
            <a:r>
              <a:rPr lang="en-IN" sz="1100" dirty="0" smtClean="0">
                <a:ea typeface="Arial Unicode MS" panose="020B0604020202020204" pitchFamily="34" charset="-128"/>
                <a:cs typeface="Arial Unicode MS" panose="020B0604020202020204" pitchFamily="34" charset="-128"/>
              </a:rPr>
              <a:t>: A numerical identifier corresponding to the customer’s geographical location</a:t>
            </a:r>
          </a:p>
          <a:p>
            <a:r>
              <a:rPr lang="en-IN" sz="1100" dirty="0" err="1" smtClean="0">
                <a:ea typeface="Arial Unicode MS" panose="020B0604020202020204" pitchFamily="34" charset="-128"/>
                <a:cs typeface="Arial Unicode MS" panose="020B0604020202020204" pitchFamily="34" charset="-128"/>
              </a:rPr>
              <a:t>GenderID</a:t>
            </a:r>
            <a:r>
              <a:rPr lang="en-IN" sz="1100" dirty="0" smtClean="0">
                <a:ea typeface="Arial Unicode MS" panose="020B0604020202020204" pitchFamily="34" charset="-128"/>
                <a:cs typeface="Arial Unicode MS" panose="020B0604020202020204" pitchFamily="34" charset="-128"/>
              </a:rPr>
              <a:t>: A numerical code representing the customer's gender (e.g., '1' for male and '2' for female)</a:t>
            </a:r>
          </a:p>
          <a:p>
            <a:r>
              <a:rPr lang="en-IN" sz="1100" dirty="0" smtClean="0">
                <a:ea typeface="Arial Unicode MS" panose="020B0604020202020204" pitchFamily="34" charset="-128"/>
                <a:cs typeface="Arial Unicode MS" panose="020B0604020202020204" pitchFamily="34" charset="-128"/>
              </a:rPr>
              <a:t>Age: The age of the customer</a:t>
            </a:r>
          </a:p>
          <a:p>
            <a:r>
              <a:rPr lang="en-IN" sz="1100" dirty="0" smtClean="0">
                <a:ea typeface="Arial Unicode MS" panose="020B0604020202020204" pitchFamily="34" charset="-128"/>
                <a:cs typeface="Arial Unicode MS" panose="020B0604020202020204" pitchFamily="34" charset="-128"/>
              </a:rPr>
              <a:t>Tenure: The number of years the customer has been with the bank</a:t>
            </a:r>
          </a:p>
          <a:p>
            <a:r>
              <a:rPr lang="en-IN" sz="1100" dirty="0" smtClean="0">
                <a:ea typeface="Arial Unicode MS" panose="020B0604020202020204" pitchFamily="34" charset="-128"/>
                <a:cs typeface="Arial Unicode MS" panose="020B0604020202020204" pitchFamily="34" charset="-128"/>
              </a:rPr>
              <a:t>Balance: The current balance in the customer’s account.</a:t>
            </a:r>
          </a:p>
          <a:p>
            <a:r>
              <a:rPr lang="en-IN" sz="1100" dirty="0" err="1" smtClean="0">
                <a:ea typeface="Arial Unicode MS" panose="020B0604020202020204" pitchFamily="34" charset="-128"/>
                <a:cs typeface="Arial Unicode MS" panose="020B0604020202020204" pitchFamily="34" charset="-128"/>
              </a:rPr>
              <a:t>NumOfProducts</a:t>
            </a:r>
            <a:r>
              <a:rPr lang="en-IN" sz="1100" dirty="0" smtClean="0">
                <a:ea typeface="Arial Unicode MS" panose="020B0604020202020204" pitchFamily="34" charset="-128"/>
                <a:cs typeface="Arial Unicode MS" panose="020B0604020202020204" pitchFamily="34" charset="-128"/>
              </a:rPr>
              <a:t>: The number of products a customer has purchased through the bank</a:t>
            </a:r>
          </a:p>
          <a:p>
            <a:r>
              <a:rPr lang="en-IN" sz="1100" dirty="0" err="1" smtClean="0">
                <a:ea typeface="Arial Unicode MS" panose="020B0604020202020204" pitchFamily="34" charset="-128"/>
                <a:cs typeface="Arial Unicode MS" panose="020B0604020202020204" pitchFamily="34" charset="-128"/>
              </a:rPr>
              <a:t>HasCrCard</a:t>
            </a:r>
            <a:r>
              <a:rPr lang="en-IN" sz="1100" dirty="0" smtClean="0">
                <a:ea typeface="Arial Unicode MS" panose="020B0604020202020204" pitchFamily="34" charset="-128"/>
                <a:cs typeface="Arial Unicode MS" panose="020B0604020202020204" pitchFamily="34" charset="-128"/>
              </a:rPr>
              <a:t>: Indicates whether a customer has a credit card (1 for yes, 0 for no)</a:t>
            </a:r>
          </a:p>
          <a:p>
            <a:r>
              <a:rPr lang="en-IN" sz="1100" dirty="0" err="1" smtClean="0">
                <a:ea typeface="Arial Unicode MS" panose="020B0604020202020204" pitchFamily="34" charset="-128"/>
                <a:cs typeface="Arial Unicode MS" panose="020B0604020202020204" pitchFamily="34" charset="-128"/>
              </a:rPr>
              <a:t>IsActiveMember</a:t>
            </a:r>
            <a:r>
              <a:rPr lang="en-IN" sz="1100" dirty="0" smtClean="0">
                <a:ea typeface="Arial Unicode MS" panose="020B0604020202020204" pitchFamily="34" charset="-128"/>
                <a:cs typeface="Arial Unicode MS" panose="020B0604020202020204" pitchFamily="34" charset="-128"/>
              </a:rPr>
              <a:t>: Identifies if a customer is active (1 for active, 0 for inactive)</a:t>
            </a:r>
          </a:p>
          <a:p>
            <a:r>
              <a:rPr lang="en-IN" sz="1100" dirty="0" smtClean="0">
                <a:ea typeface="Arial Unicode MS" panose="020B0604020202020204" pitchFamily="34" charset="-128"/>
                <a:cs typeface="Arial Unicode MS" panose="020B0604020202020204" pitchFamily="34" charset="-128"/>
              </a:rPr>
              <a:t>Estimated Salary: The estimated salary of the customer</a:t>
            </a:r>
          </a:p>
          <a:p>
            <a:r>
              <a:rPr lang="en-IN" sz="1100" dirty="0" smtClean="0">
                <a:ea typeface="Arial Unicode MS" panose="020B0604020202020204" pitchFamily="34" charset="-128"/>
                <a:cs typeface="Arial Unicode MS" panose="020B0604020202020204" pitchFamily="34" charset="-128"/>
              </a:rPr>
              <a:t>Exited: Indicates if the customer left the bank (1 for exited, 0 for retained)</a:t>
            </a:r>
          </a:p>
          <a:p>
            <a:r>
              <a:rPr lang="en-IN" sz="1100" dirty="0" smtClean="0">
                <a:ea typeface="Arial Unicode MS" panose="020B0604020202020204" pitchFamily="34" charset="-128"/>
                <a:cs typeface="Arial Unicode MS" panose="020B0604020202020204" pitchFamily="34" charset="-128"/>
              </a:rPr>
              <a:t>Bank DOJ: The date when the customer joined the bank</a:t>
            </a:r>
          </a:p>
          <a:p>
            <a:endParaRPr lang="en-IN" sz="11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76912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2526924-84D3-45FB-A5FE-62D8FCBF5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C2A6256-1DD0-4E4B-A8B3-9A711B4DBE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1760540-185E-4652-BFD2-9B362EF3B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pPr algn="ctr"/>
            <a:r>
              <a:rPr lang="en-US" sz="2800" dirty="0" smtClean="0">
                <a:solidFill>
                  <a:schemeClr val="bg1"/>
                </a:solidFill>
              </a:rPr>
              <a:t>Understanding Customer Churn and Its Impact</a:t>
            </a:r>
            <a:endParaRPr sz="2800" dirty="0">
              <a:solidFill>
                <a:schemeClr val="bg1"/>
              </a:solidFill>
            </a:endParaRPr>
          </a:p>
        </p:txBody>
      </p:sp>
      <p:sp>
        <p:nvSpPr>
          <p:cNvPr id="15" name="Rectangle 14">
            <a:extLst>
              <a:ext uri="{FF2B5EF4-FFF2-40B4-BE49-F238E27FC236}">
                <a16:creationId xmlns="" xmlns:a16="http://schemas.microsoft.com/office/drawing/2014/main" id="{729789F4-85C1-41A0-83EB-992E22210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D9D367D-6DD2-4A7C-8918-0DCAC29755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535371" y="2702257"/>
            <a:ext cx="9935571" cy="3426158"/>
          </a:xfrm>
        </p:spPr>
        <p:txBody>
          <a:bodyPr anchor="t">
            <a:normAutofit lnSpcReduction="10000"/>
          </a:bodyPr>
          <a:lstStyle/>
          <a:p>
            <a:r>
              <a:rPr lang="en-IN" sz="2000" dirty="0"/>
              <a:t>Customer </a:t>
            </a:r>
            <a:r>
              <a:rPr lang="en-IN" sz="2000" dirty="0" smtClean="0"/>
              <a:t>churn </a:t>
            </a:r>
            <a:r>
              <a:rPr lang="en-IN" sz="2000" dirty="0"/>
              <a:t>or the rate at which customers stop using a company’s products or services, is a critical metric for banks as it directly impacts revenue and profitability. In this presentation, we will </a:t>
            </a:r>
            <a:r>
              <a:rPr lang="en-IN" sz="2000" dirty="0" err="1"/>
              <a:t>analyze</a:t>
            </a:r>
            <a:r>
              <a:rPr lang="en-IN" sz="2000" dirty="0"/>
              <a:t> our bank's customer churn rates, focusing on factors such as gender, credit card ownership, number of products used, credit score, and geography. Our goal is to identify the factors contributing to churn and propose strategies to improve customer retention and satisfaction.</a:t>
            </a:r>
          </a:p>
        </p:txBody>
      </p:sp>
    </p:spTree>
    <p:extLst>
      <p:ext uri="{BB962C8B-B14F-4D97-AF65-F5344CB8AC3E}">
        <p14:creationId xmlns:p14="http://schemas.microsoft.com/office/powerpoint/2010/main" val="3593512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CF4857D-F003-4CA1-82AB-00900B100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 xmlns:a16="http://schemas.microsoft.com/office/drawing/2014/main" id="{37FE5F66-EA79-6D48-2D4E-1F1202BE065F}"/>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4" name="Rectangle 13">
            <a:extLst>
              <a:ext uri="{FF2B5EF4-FFF2-40B4-BE49-F238E27FC236}">
                <a16:creationId xmlns="" xmlns:a16="http://schemas.microsoft.com/office/drawing/2014/main" id="{79855050-A75B-4DD0-9B56-8B1C7722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4634" y="332450"/>
            <a:ext cx="6754447" cy="1471622"/>
          </a:xfrm>
        </p:spPr>
        <p:txBody>
          <a:bodyPr anchor="b">
            <a:normAutofit/>
          </a:bodyPr>
          <a:lstStyle/>
          <a:p>
            <a:pPr algn="ctr"/>
            <a:r>
              <a:rPr lang="en-US" sz="3300" dirty="0" smtClean="0"/>
              <a:t>Churn </a:t>
            </a:r>
            <a:r>
              <a:rPr lang="en-US" sz="3300" dirty="0"/>
              <a:t>Rate Trends</a:t>
            </a:r>
          </a:p>
        </p:txBody>
      </p:sp>
      <p:sp>
        <p:nvSpPr>
          <p:cNvPr id="16" name="Rectangle 15">
            <a:extLst>
              <a:ext uri="{FF2B5EF4-FFF2-40B4-BE49-F238E27FC236}">
                <a16:creationId xmlns="" xmlns:a16="http://schemas.microsoft.com/office/drawing/2014/main" id="{5E6738EB-6FF0-4AF9-8462-57F4494B88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794637" y="4327301"/>
            <a:ext cx="6754446" cy="1447294"/>
          </a:xfrm>
        </p:spPr>
        <p:txBody>
          <a:bodyPr anchor="t">
            <a:normAutofit/>
          </a:bodyPr>
          <a:lstStyle/>
          <a:p>
            <a:r>
              <a:rPr lang="en-IN" sz="1400" dirty="0"/>
              <a:t>Our analysis reveals a significant increase in churn in 2017, which then stabilized in 2018 and 2019. To address this, we recommend closely monitoring for emerging trends and implementing targeted strategies to maintain stability.</a:t>
            </a:r>
          </a:p>
        </p:txBody>
      </p:sp>
      <p:sp>
        <p:nvSpPr>
          <p:cNvPr id="18" name="Rectangle 17">
            <a:extLst>
              <a:ext uri="{FF2B5EF4-FFF2-40B4-BE49-F238E27FC236}">
                <a16:creationId xmlns="" xmlns:a16="http://schemas.microsoft.com/office/drawing/2014/main" id="{DB791336-FCAA-4174-9303-B3F3748611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A212158-300D-44D0-9CCE-472C3F669E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88521F4-D44A-42C5-9BDB-5CA255540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p:cNvSpPr txBox="1">
            <a:spLocks/>
          </p:cNvSpPr>
          <p:nvPr/>
        </p:nvSpPr>
        <p:spPr>
          <a:xfrm>
            <a:off x="4794634" y="1862263"/>
            <a:ext cx="6754446" cy="2459221"/>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en-IN" sz="1400" dirty="0"/>
          </a:p>
        </p:txBody>
      </p:sp>
      <p:pic>
        <p:nvPicPr>
          <p:cNvPr id="15" name="Picture 14"/>
          <p:cNvPicPr/>
          <p:nvPr/>
        </p:nvPicPr>
        <p:blipFill rotWithShape="1">
          <a:blip r:embed="rId3"/>
          <a:srcRect l="29100" t="46089" r="25843" b="18592"/>
          <a:stretch/>
        </p:blipFill>
        <p:spPr bwMode="auto">
          <a:xfrm>
            <a:off x="4794632" y="1856446"/>
            <a:ext cx="6754448" cy="22776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8638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EB1CCE3-FB1D-471C-9AFE-D20E81E64A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95446" y="1113327"/>
            <a:ext cx="5372779" cy="2019488"/>
          </a:xfrm>
        </p:spPr>
        <p:txBody>
          <a:bodyPr>
            <a:normAutofit/>
          </a:bodyPr>
          <a:lstStyle/>
          <a:p>
            <a:pPr algn="ctr"/>
            <a:r>
              <a:rPr lang="en-US" dirty="0">
                <a:solidFill>
                  <a:schemeClr val="bg1"/>
                </a:solidFill>
              </a:rPr>
              <a:t>Churn Analysis by Age</a:t>
            </a:r>
          </a:p>
        </p:txBody>
      </p:sp>
      <p:sp>
        <p:nvSpPr>
          <p:cNvPr id="14" name="Rectangle 13">
            <a:extLst>
              <a:ext uri="{FF2B5EF4-FFF2-40B4-BE49-F238E27FC236}">
                <a16:creationId xmlns="" xmlns:a16="http://schemas.microsoft.com/office/drawing/2014/main" id="{60F38E87-6AF8-4488-B608-9FA2F57B40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CC3B76D-CC6E-42D0-8666-2A2164AB5A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2BA9D6C-8214-4E25-AF8B-48762AD8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BE9B8BD-472F-4F54-AC9D-101EE34969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871A14F-64B0-4CCE-900E-695C55EFF3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132544" y="3707541"/>
            <a:ext cx="5538712" cy="2976594"/>
          </a:xfrm>
        </p:spPr>
        <p:txBody>
          <a:bodyPr>
            <a:normAutofit fontScale="85000" lnSpcReduction="20000"/>
          </a:bodyPr>
          <a:lstStyle/>
          <a:p>
            <a:pPr lvl="0"/>
            <a:r>
              <a:rPr lang="en-US" b="0" dirty="0"/>
              <a:t>When we analyze churn by age groups, we observe distinct patterns:</a:t>
            </a:r>
          </a:p>
          <a:p>
            <a:pPr lvl="0"/>
            <a:r>
              <a:rPr lang="en-US" dirty="0"/>
              <a:t>Older Customers (45+): </a:t>
            </a:r>
            <a:r>
              <a:rPr lang="en-US" b="0" dirty="0"/>
              <a:t>High churn rates suggest potential dissatisfaction or unmet needs, possibly due to a lack of personalized services or better offers from competitors.</a:t>
            </a:r>
          </a:p>
          <a:p>
            <a:pPr lvl="0"/>
            <a:r>
              <a:rPr lang="en-US" dirty="0"/>
              <a:t>Middle-Aged Customers (20-45): </a:t>
            </a:r>
            <a:r>
              <a:rPr lang="en-US" b="0" dirty="0"/>
              <a:t>Significant churn rates indicate possible issues such as retirement planning or changing financial priorities.</a:t>
            </a:r>
          </a:p>
          <a:p>
            <a:pPr lvl="0"/>
            <a:endParaRPr lang="en-US" dirty="0"/>
          </a:p>
        </p:txBody>
      </p:sp>
      <p:sp>
        <p:nvSpPr>
          <p:cNvPr id="24" name="Rectangle 23">
            <a:extLst>
              <a:ext uri="{FF2B5EF4-FFF2-40B4-BE49-F238E27FC236}">
                <a16:creationId xmlns="" xmlns:a16="http://schemas.microsoft.com/office/drawing/2014/main" id="{0FDBC76A-295F-4635-A28D-ADA24F383A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peedometer">
            <a:extLst>
              <a:ext uri="{FF2B5EF4-FFF2-40B4-BE49-F238E27FC236}">
                <a16:creationId xmlns="" xmlns:a16="http://schemas.microsoft.com/office/drawing/2014/main" id="{6FAA5B0A-F81F-5EA5-D9A6-4EB93B22D57E}"/>
              </a:ext>
            </a:extLst>
          </p:cNvPr>
          <p:cNvPicPr>
            <a:picLocks noChangeAspect="1"/>
          </p:cNvPicPr>
          <p:nvPr/>
        </p:nvPicPr>
        <p:blipFill rotWithShape="1">
          <a:blip r:embed="rId2"/>
          <a:srcRect l="30382" r="21114" b="-7"/>
          <a:stretch/>
        </p:blipFill>
        <p:spPr>
          <a:xfrm>
            <a:off x="6857698" y="10"/>
            <a:ext cx="5334301" cy="6857990"/>
          </a:xfrm>
          <a:prstGeom prst="rect">
            <a:avLst/>
          </a:prstGeom>
        </p:spPr>
      </p:pic>
    </p:spTree>
    <p:extLst>
      <p:ext uri="{BB962C8B-B14F-4D97-AF65-F5344CB8AC3E}">
        <p14:creationId xmlns:p14="http://schemas.microsoft.com/office/powerpoint/2010/main" val="123354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CF4857D-F003-4CA1-82AB-00900B100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 xmlns:a16="http://schemas.microsoft.com/office/drawing/2014/main" id="{37FE5F66-EA79-6D48-2D4E-1F1202BE065F}"/>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4" name="Rectangle 13">
            <a:extLst>
              <a:ext uri="{FF2B5EF4-FFF2-40B4-BE49-F238E27FC236}">
                <a16:creationId xmlns="" xmlns:a16="http://schemas.microsoft.com/office/drawing/2014/main" id="{79855050-A75B-4DD0-9B56-8B1C7722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4634" y="332450"/>
            <a:ext cx="6754447" cy="1471622"/>
          </a:xfrm>
        </p:spPr>
        <p:txBody>
          <a:bodyPr anchor="b">
            <a:normAutofit fontScale="90000"/>
          </a:bodyPr>
          <a:lstStyle/>
          <a:p>
            <a:pPr algn="ctr"/>
            <a:r>
              <a:rPr lang="en-IN" sz="3200" dirty="0"/>
              <a:t>Recommendations for Age-Based Churn</a:t>
            </a:r>
            <a:endParaRPr lang="en-US" sz="3300" dirty="0"/>
          </a:p>
        </p:txBody>
      </p:sp>
      <p:sp>
        <p:nvSpPr>
          <p:cNvPr id="16" name="Rectangle 15">
            <a:extLst>
              <a:ext uri="{FF2B5EF4-FFF2-40B4-BE49-F238E27FC236}">
                <a16:creationId xmlns="" xmlns:a16="http://schemas.microsoft.com/office/drawing/2014/main" id="{5E6738EB-6FF0-4AF9-8462-57F4494B88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794637" y="1940001"/>
            <a:ext cx="6754446" cy="3834594"/>
          </a:xfrm>
        </p:spPr>
        <p:txBody>
          <a:bodyPr anchor="t">
            <a:normAutofit/>
          </a:bodyPr>
          <a:lstStyle/>
          <a:p>
            <a:r>
              <a:rPr lang="en-IN" sz="1200" b="0" dirty="0"/>
              <a:t>To address these age-specific churn issues, we propose the following strategies:</a:t>
            </a:r>
          </a:p>
          <a:p>
            <a:r>
              <a:rPr lang="en-IN" sz="1200" dirty="0"/>
              <a:t>Targeted Marketing and Communication: </a:t>
            </a:r>
            <a:r>
              <a:rPr lang="en-IN" sz="1200" b="0" dirty="0"/>
              <a:t>Develop campaigns focused on the financial goals of different age groups, such as retirement planning and investment options.</a:t>
            </a:r>
          </a:p>
          <a:p>
            <a:r>
              <a:rPr lang="en-IN" sz="1200" dirty="0"/>
              <a:t>Customer Loyalty Programs: </a:t>
            </a:r>
            <a:r>
              <a:rPr lang="en-IN" sz="1200" b="0" dirty="0"/>
              <a:t>Implement programs that reward long-term customers.</a:t>
            </a:r>
          </a:p>
          <a:p>
            <a:r>
              <a:rPr lang="en-IN" sz="1200" dirty="0"/>
              <a:t>Personalized Offers and Services: </a:t>
            </a:r>
            <a:r>
              <a:rPr lang="en-IN" sz="1200" b="0" dirty="0"/>
              <a:t>Offer tailored product bundles and exclusive discounts.</a:t>
            </a:r>
          </a:p>
          <a:p>
            <a:r>
              <a:rPr lang="en-IN" sz="1200" dirty="0"/>
              <a:t>Improved Customer Service: </a:t>
            </a:r>
            <a:r>
              <a:rPr lang="en-IN" sz="1200" b="0" dirty="0"/>
              <a:t>Enhance support for older customers and train representatives to address their unique concerns.</a:t>
            </a:r>
          </a:p>
          <a:p>
            <a:pPr lvl="0">
              <a:lnSpc>
                <a:spcPct val="130000"/>
              </a:lnSpc>
            </a:pPr>
            <a:endParaRPr lang="en-US" sz="1200" b="0" dirty="0"/>
          </a:p>
        </p:txBody>
      </p:sp>
      <p:sp>
        <p:nvSpPr>
          <p:cNvPr id="18" name="Rectangle 17">
            <a:extLst>
              <a:ext uri="{FF2B5EF4-FFF2-40B4-BE49-F238E27FC236}">
                <a16:creationId xmlns="" xmlns:a16="http://schemas.microsoft.com/office/drawing/2014/main" id="{DB791336-FCAA-4174-9303-B3F3748611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A212158-300D-44D0-9CCE-472C3F669E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88521F4-D44A-42C5-9BDB-5CA255540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l="36406" t="23761" r="34493" b="44425"/>
          <a:stretch/>
        </p:blipFill>
        <p:spPr>
          <a:xfrm>
            <a:off x="254497" y="2138900"/>
            <a:ext cx="3897225" cy="3514925"/>
          </a:xfrm>
          <a:prstGeom prst="rect">
            <a:avLst/>
          </a:prstGeom>
        </p:spPr>
      </p:pic>
    </p:spTree>
    <p:extLst>
      <p:ext uri="{BB962C8B-B14F-4D97-AF65-F5344CB8AC3E}">
        <p14:creationId xmlns:p14="http://schemas.microsoft.com/office/powerpoint/2010/main" val="452257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EB1CCE3-FB1D-471C-9AFE-D20E81E64A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fontScale="90000"/>
          </a:bodyPr>
          <a:lstStyle/>
          <a:p>
            <a:pPr algn="ctr"/>
            <a:r>
              <a:rPr lang="en-US" dirty="0">
                <a:solidFill>
                  <a:schemeClr val="bg1"/>
                </a:solidFill>
              </a:rPr>
              <a:t>Churn Analysis by Number of Products</a:t>
            </a:r>
          </a:p>
        </p:txBody>
      </p:sp>
      <p:sp>
        <p:nvSpPr>
          <p:cNvPr id="14" name="Rectangle 13">
            <a:extLst>
              <a:ext uri="{FF2B5EF4-FFF2-40B4-BE49-F238E27FC236}">
                <a16:creationId xmlns="" xmlns:a16="http://schemas.microsoft.com/office/drawing/2014/main" id="{60F38E87-6AF8-4488-B608-9FA2F57B40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CC3B76D-CC6E-42D0-8666-2A2164AB5A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2BA9D6C-8214-4E25-AF8B-48762AD8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BE9B8BD-472F-4F54-AC9D-101EE34969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871A14F-64B0-4CCE-900E-695C55EFF3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434622" y="3707541"/>
            <a:ext cx="5117253" cy="2505801"/>
          </a:xfrm>
        </p:spPr>
        <p:txBody>
          <a:bodyPr>
            <a:normAutofit fontScale="92500" lnSpcReduction="20000"/>
          </a:bodyPr>
          <a:lstStyle/>
          <a:p>
            <a:pPr lvl="0"/>
            <a:r>
              <a:rPr lang="en-US" dirty="0"/>
              <a:t>Our data shows that customers using only one product have the highest churn count (1409). Churn rates decrease as the number of products used increases, indicating a need to encourage product diversification to improve retention.</a:t>
            </a:r>
          </a:p>
        </p:txBody>
      </p:sp>
      <p:sp>
        <p:nvSpPr>
          <p:cNvPr id="24" name="Rectangle 23">
            <a:extLst>
              <a:ext uri="{FF2B5EF4-FFF2-40B4-BE49-F238E27FC236}">
                <a16:creationId xmlns="" xmlns:a16="http://schemas.microsoft.com/office/drawing/2014/main" id="{0FDBC76A-295F-4635-A28D-ADA24F383A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42444" t="63688" r="30632" b="13320"/>
          <a:stretch/>
        </p:blipFill>
        <p:spPr>
          <a:xfrm>
            <a:off x="7033697" y="1396374"/>
            <a:ext cx="4984543" cy="4622334"/>
          </a:xfrm>
          <a:prstGeom prst="rect">
            <a:avLst/>
          </a:prstGeom>
        </p:spPr>
      </p:pic>
    </p:spTree>
    <p:extLst>
      <p:ext uri="{BB962C8B-B14F-4D97-AF65-F5344CB8AC3E}">
        <p14:creationId xmlns:p14="http://schemas.microsoft.com/office/powerpoint/2010/main" val="1158300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CF4857D-F003-4CA1-82AB-00900B100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 xmlns:a16="http://schemas.microsoft.com/office/drawing/2014/main" id="{37FE5F66-EA79-6D48-2D4E-1F1202BE065F}"/>
              </a:ext>
            </a:extLst>
          </p:cNvPr>
          <p:cNvPicPr>
            <a:picLocks noChangeAspect="1"/>
          </p:cNvPicPr>
          <p:nvPr/>
        </p:nvPicPr>
        <p:blipFill rotWithShape="1">
          <a:blip r:embed="rId2"/>
          <a:srcRect l="22867" r="8831" b="10"/>
          <a:stretch/>
        </p:blipFill>
        <p:spPr>
          <a:xfrm>
            <a:off x="20" y="1804072"/>
            <a:ext cx="4458058" cy="4349801"/>
          </a:xfrm>
          <a:prstGeom prst="rect">
            <a:avLst/>
          </a:prstGeom>
        </p:spPr>
      </p:pic>
      <p:sp>
        <p:nvSpPr>
          <p:cNvPr id="14" name="Rectangle 13">
            <a:extLst>
              <a:ext uri="{FF2B5EF4-FFF2-40B4-BE49-F238E27FC236}">
                <a16:creationId xmlns="" xmlns:a16="http://schemas.microsoft.com/office/drawing/2014/main" id="{79855050-A75B-4DD0-9B56-8B1C7722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4634" y="332450"/>
            <a:ext cx="6754447" cy="1471622"/>
          </a:xfrm>
        </p:spPr>
        <p:txBody>
          <a:bodyPr anchor="b">
            <a:normAutofit fontScale="90000"/>
          </a:bodyPr>
          <a:lstStyle/>
          <a:p>
            <a:pPr algn="ctr"/>
            <a:r>
              <a:rPr lang="en-IN" sz="3200" dirty="0"/>
              <a:t>Recommendations for Product Usage</a:t>
            </a:r>
            <a:endParaRPr lang="en-US" sz="3300" dirty="0"/>
          </a:p>
        </p:txBody>
      </p:sp>
      <p:sp>
        <p:nvSpPr>
          <p:cNvPr id="16" name="Rectangle 15">
            <a:extLst>
              <a:ext uri="{FF2B5EF4-FFF2-40B4-BE49-F238E27FC236}">
                <a16:creationId xmlns="" xmlns:a16="http://schemas.microsoft.com/office/drawing/2014/main" id="{5E6738EB-6FF0-4AF9-8462-57F4494B88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794637" y="1940001"/>
            <a:ext cx="6754446" cy="3834594"/>
          </a:xfrm>
        </p:spPr>
        <p:txBody>
          <a:bodyPr anchor="t">
            <a:normAutofit lnSpcReduction="10000"/>
          </a:bodyPr>
          <a:lstStyle/>
          <a:p>
            <a:r>
              <a:rPr lang="en-IN" sz="1600" b="0" dirty="0"/>
              <a:t>To reduce churn among single-product users, we recommend:</a:t>
            </a:r>
          </a:p>
          <a:p>
            <a:r>
              <a:rPr lang="en-IN" sz="1600" dirty="0"/>
              <a:t>Offer Bundled Products: </a:t>
            </a:r>
            <a:r>
              <a:rPr lang="en-IN" sz="1600" b="0" dirty="0"/>
              <a:t>Provide incentives for customers to adopt multiple products.</a:t>
            </a:r>
          </a:p>
          <a:p>
            <a:r>
              <a:rPr lang="en-IN" sz="1600" dirty="0"/>
              <a:t>Educate Customers: </a:t>
            </a:r>
            <a:r>
              <a:rPr lang="en-IN" sz="1600" b="0" dirty="0"/>
              <a:t>Highlight the benefits of using various banking products.</a:t>
            </a:r>
          </a:p>
          <a:p>
            <a:r>
              <a:rPr lang="en-IN" sz="1600" dirty="0"/>
              <a:t>Enhance Value Proposition: </a:t>
            </a:r>
            <a:r>
              <a:rPr lang="en-IN" sz="1600" b="0" dirty="0"/>
              <a:t>Ensure customers see the value in using multiple products.</a:t>
            </a:r>
          </a:p>
          <a:p>
            <a:r>
              <a:rPr lang="en-IN" sz="1600" dirty="0"/>
              <a:t>Targeted Retention Campaigns: </a:t>
            </a:r>
            <a:r>
              <a:rPr lang="en-IN" sz="1600" b="0" dirty="0"/>
              <a:t>Focus on single-product customers with personalized offers and incentives.</a:t>
            </a:r>
          </a:p>
          <a:p>
            <a:pPr lvl="0">
              <a:lnSpc>
                <a:spcPct val="130000"/>
              </a:lnSpc>
            </a:pPr>
            <a:endParaRPr lang="en-US" sz="1200" b="0" dirty="0"/>
          </a:p>
        </p:txBody>
      </p:sp>
      <p:sp>
        <p:nvSpPr>
          <p:cNvPr id="18" name="Rectangle 17">
            <a:extLst>
              <a:ext uri="{FF2B5EF4-FFF2-40B4-BE49-F238E27FC236}">
                <a16:creationId xmlns="" xmlns:a16="http://schemas.microsoft.com/office/drawing/2014/main" id="{DB791336-FCAA-4174-9303-B3F3748611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A212158-300D-44D0-9CCE-472C3F669E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88521F4-D44A-42C5-9BDB-5CA255540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477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99405E2-1A96-4DBA-A9DC-4C2A1B421C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EB1CCE3-FB1D-471C-9AFE-D20E81E64A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fontScale="90000"/>
          </a:bodyPr>
          <a:lstStyle/>
          <a:p>
            <a:pPr algn="ctr"/>
            <a:r>
              <a:rPr lang="en-US" dirty="0">
                <a:solidFill>
                  <a:schemeClr val="bg1"/>
                </a:solidFill>
              </a:rPr>
              <a:t>Credit Card Ownership and Churn</a:t>
            </a:r>
          </a:p>
        </p:txBody>
      </p:sp>
      <p:sp>
        <p:nvSpPr>
          <p:cNvPr id="14" name="Rectangle 13">
            <a:extLst>
              <a:ext uri="{FF2B5EF4-FFF2-40B4-BE49-F238E27FC236}">
                <a16:creationId xmlns="" xmlns:a16="http://schemas.microsoft.com/office/drawing/2014/main" id="{60F38E87-6AF8-4488-B608-9FA2F57B40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CC3B76D-CC6E-42D0-8666-2A2164AB5A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2BA9D6C-8214-4E25-AF8B-48762AD8D5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BE9B8BD-472F-4F54-AC9D-101EE34969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871A14F-64B0-4CCE-900E-695C55EFF3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434622" y="3707541"/>
            <a:ext cx="5117253" cy="2505801"/>
          </a:xfrm>
        </p:spPr>
        <p:txBody>
          <a:bodyPr>
            <a:normAutofit/>
          </a:bodyPr>
          <a:lstStyle/>
          <a:p>
            <a:r>
              <a:rPr lang="en-IN" dirty="0"/>
              <a:t>Our analysis shows that 6,000 credit card holders have churned compared to 1,000 non-credit card holders. This suggests that credit card ownership significantly impacts customer retention rates.</a:t>
            </a:r>
          </a:p>
        </p:txBody>
      </p:sp>
      <p:sp>
        <p:nvSpPr>
          <p:cNvPr id="24" name="Rectangle 23">
            <a:extLst>
              <a:ext uri="{FF2B5EF4-FFF2-40B4-BE49-F238E27FC236}">
                <a16:creationId xmlns="" xmlns:a16="http://schemas.microsoft.com/office/drawing/2014/main" id="{0FDBC76A-295F-4635-A28D-ADA24F383A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37099" t="22139" r="32906" b="57262"/>
          <a:stretch/>
        </p:blipFill>
        <p:spPr>
          <a:xfrm>
            <a:off x="7071984" y="1550330"/>
            <a:ext cx="5000745" cy="4314421"/>
          </a:xfrm>
          <a:prstGeom prst="rect">
            <a:avLst/>
          </a:prstGeom>
        </p:spPr>
      </p:pic>
    </p:spTree>
    <p:extLst>
      <p:ext uri="{BB962C8B-B14F-4D97-AF65-F5344CB8AC3E}">
        <p14:creationId xmlns:p14="http://schemas.microsoft.com/office/powerpoint/2010/main" val="950105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hojiVTI">
  <a:themeElements>
    <a:clrScheme name="AnalogousFromDarkSeedLeftStep">
      <a:dk1>
        <a:srgbClr val="000000"/>
      </a:dk1>
      <a:lt1>
        <a:srgbClr val="FFFFFF"/>
      </a:lt1>
      <a:dk2>
        <a:srgbClr val="213B38"/>
      </a:dk2>
      <a:lt2>
        <a:srgbClr val="E8E6E2"/>
      </a:lt2>
      <a:accent1>
        <a:srgbClr val="296AE7"/>
      </a:accent1>
      <a:accent2>
        <a:srgbClr val="17A7D5"/>
      </a:accent2>
      <a:accent3>
        <a:srgbClr val="20B59B"/>
      </a:accent3>
      <a:accent4>
        <a:srgbClr val="14BC59"/>
      </a:accent4>
      <a:accent5>
        <a:srgbClr val="23BD22"/>
      </a:accent5>
      <a:accent6>
        <a:srgbClr val="5AB914"/>
      </a:accent6>
      <a:hlink>
        <a:srgbClr val="31954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1361</TotalTime>
  <Words>1047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Bahnschrift SemiBold Condensed</vt:lpstr>
      <vt:lpstr>Corbel</vt:lpstr>
      <vt:lpstr>Meiryo</vt:lpstr>
      <vt:lpstr>ShojiVTI</vt:lpstr>
      <vt:lpstr>Analytical CRM Development for a Bank</vt:lpstr>
      <vt:lpstr>Data Introduction</vt:lpstr>
      <vt:lpstr>Understanding Customer Churn and Its Impact</vt:lpstr>
      <vt:lpstr>Churn Rate Trends</vt:lpstr>
      <vt:lpstr>Churn Analysis by Age</vt:lpstr>
      <vt:lpstr>Recommendations for Age-Based Churn</vt:lpstr>
      <vt:lpstr>Churn Analysis by Number of Products</vt:lpstr>
      <vt:lpstr>Recommendations for Product Usage</vt:lpstr>
      <vt:lpstr>Credit Card Ownership and Churn</vt:lpstr>
      <vt:lpstr>Strategies to Reduce Churn</vt:lpstr>
      <vt:lpstr>Customer Acquisition vs. Retention</vt:lpstr>
      <vt:lpstr>Analysis and Recommendations of Account Balance and Number of Products</vt:lpstr>
      <vt:lpstr>Analysis and Recommendations of Credit Score vs Customer Churn</vt:lpstr>
      <vt:lpstr>Conclusion</vt:lpstr>
      <vt:lpstr>Dashboard</vt:lpstr>
      <vt:lpstr>Thank You Anusha Sundaram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Linus</cp:lastModifiedBy>
  <cp:revision>39</cp:revision>
  <dcterms:created xsi:type="dcterms:W3CDTF">2024-05-18T10:36:04Z</dcterms:created>
  <dcterms:modified xsi:type="dcterms:W3CDTF">2024-05-24T17:26:15Z</dcterms:modified>
</cp:coreProperties>
</file>