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73" r:id="rId3"/>
    <p:sldId id="258" r:id="rId4"/>
    <p:sldId id="279" r:id="rId5"/>
    <p:sldId id="267" r:id="rId6"/>
    <p:sldId id="264" r:id="rId7"/>
    <p:sldId id="281" r:id="rId8"/>
    <p:sldId id="260" r:id="rId9"/>
    <p:sldId id="261" r:id="rId10"/>
    <p:sldId id="282" r:id="rId11"/>
    <p:sldId id="283" r:id="rId12"/>
    <p:sldId id="284" r:id="rId13"/>
    <p:sldId id="285" r:id="rId14"/>
    <p:sldId id="286" r:id="rId15"/>
    <p:sldId id="287" r:id="rId16"/>
    <p:sldId id="280" r:id="rId17"/>
    <p:sldId id="263" r:id="rId18"/>
    <p:sldId id="272"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Roboto" panose="02000000000000000000" pitchFamily="2" charset="0"/>
      <p:regular r:id="rId25"/>
      <p:bold r:id="rId26"/>
      <p:italic r:id="rId27"/>
      <p:boldItalic r:id="rId28"/>
    </p:embeddedFont>
    <p:embeddedFont>
      <p:font typeface="Snap ITC" panose="04040A07060A02020202" pitchFamily="82"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45409E-2F92-4C98-ABE5-98B90282DECC}">
  <a:tblStyle styleId="{F845409E-2F92-4C98-ABE5-98B90282DEC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49" autoAdjust="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ac98289488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ac98289488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4718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ac98289488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ac98289488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c9828948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c9828948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ac98289488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ac98289488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ac98289488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ac98289488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ac98289488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ac98289488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4351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ac98289488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ac98289488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7031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ac98289488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ac98289488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15214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ac98289488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ac98289488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4635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ac98289488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ac98289488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71925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1840230" y="2400300"/>
            <a:ext cx="5086350" cy="1680210"/>
          </a:xfrm>
          <a:prstGeom prst="rect">
            <a:avLst/>
          </a:prstGeom>
        </p:spPr>
        <p:txBody>
          <a:bodyPr spcFirstLastPara="1" wrap="square" lIns="91425" tIns="91425" rIns="91425" bIns="91425" anchor="b" anchorCtr="0">
            <a:noAutofit/>
          </a:bodyPr>
          <a:lstStyle/>
          <a:p>
            <a:pPr algn="ctr">
              <a:lnSpc>
                <a:spcPct val="150000"/>
              </a:lnSpc>
              <a:spcAft>
                <a:spcPts val="1800"/>
              </a:spcAft>
            </a:pPr>
            <a:br>
              <a:rPr lang="en-IN" sz="2800" b="1" dirty="0">
                <a:effectLst/>
                <a:latin typeface="Times New Roman" panose="02020603050405020304" pitchFamily="18" charset="0"/>
                <a:ea typeface="Calibri" panose="020F0502020204030204" pitchFamily="34" charset="0"/>
                <a:cs typeface="Gautami" panose="020B0502040204020203" pitchFamily="34" charset="0"/>
              </a:rPr>
            </a:br>
            <a:br>
              <a:rPr lang="en-IN" sz="2800" b="1" dirty="0">
                <a:effectLst/>
                <a:latin typeface="Times New Roman" panose="02020603050405020304" pitchFamily="18" charset="0"/>
                <a:ea typeface="Calibri" panose="020F0502020204030204" pitchFamily="34" charset="0"/>
                <a:cs typeface="Gautami" panose="020B0502040204020203" pitchFamily="34" charset="0"/>
              </a:rPr>
            </a:br>
            <a:r>
              <a:rPr lang="en-IN" sz="1600" b="1" dirty="0">
                <a:effectLst/>
                <a:latin typeface="Times New Roman" panose="02020603050405020304" pitchFamily="18" charset="0"/>
                <a:ea typeface="Calibri" panose="020F0502020204030204" pitchFamily="34" charset="0"/>
                <a:cs typeface="Gautami" panose="020B0502040204020203" pitchFamily="34" charset="0"/>
              </a:rPr>
              <a:t>MODULE CODE – </a:t>
            </a:r>
            <a:r>
              <a:rPr lang="en-GB" sz="1600" b="1" dirty="0">
                <a:latin typeface="Times New Roman" panose="02020603050405020304" pitchFamily="18" charset="0"/>
                <a:cs typeface="Gautami" panose="020B0502040204020203" pitchFamily="34" charset="0"/>
              </a:rPr>
              <a:t>MOD002726</a:t>
            </a:r>
            <a:br>
              <a:rPr lang="en-IN" sz="1600" b="1" dirty="0">
                <a:effectLst/>
                <a:latin typeface="Times New Roman" panose="02020603050405020304" pitchFamily="18" charset="0"/>
                <a:ea typeface="Calibri" panose="020F0502020204030204" pitchFamily="34" charset="0"/>
                <a:cs typeface="Gautami" panose="020B0502040204020203" pitchFamily="34" charset="0"/>
              </a:rPr>
            </a:br>
            <a:r>
              <a:rPr lang="en-IN" sz="1600" b="1" dirty="0">
                <a:effectLst/>
                <a:latin typeface="Times New Roman" panose="02020603050405020304" pitchFamily="18" charset="0"/>
                <a:ea typeface="Calibri" panose="020F0502020204030204" pitchFamily="34" charset="0"/>
                <a:cs typeface="Gautami" panose="020B0502040204020203" pitchFamily="34" charset="0"/>
              </a:rPr>
              <a:t>MODULE NAME- Postgraduate Major Project</a:t>
            </a:r>
            <a:br>
              <a:rPr lang="en-IN" sz="1600" b="1" dirty="0">
                <a:effectLst/>
                <a:latin typeface="Times New Roman" panose="02020603050405020304" pitchFamily="18" charset="0"/>
                <a:ea typeface="Calibri" panose="020F0502020204030204" pitchFamily="34" charset="0"/>
                <a:cs typeface="Gautami" panose="020B0502040204020203" pitchFamily="34" charset="0"/>
              </a:rPr>
            </a:br>
            <a:r>
              <a:rPr lang="en-IN" sz="1600" b="1" dirty="0">
                <a:effectLst/>
                <a:latin typeface="Times New Roman" panose="02020603050405020304" pitchFamily="18" charset="0"/>
                <a:ea typeface="Calibri" panose="020F0502020204030204" pitchFamily="34" charset="0"/>
                <a:cs typeface="Gautami" panose="020B0502040204020203" pitchFamily="34" charset="0"/>
              </a:rPr>
              <a:t>SUPERVISOR- </a:t>
            </a:r>
            <a:r>
              <a:rPr lang="en-IN" sz="1600" b="1" dirty="0" err="1">
                <a:effectLst/>
                <a:latin typeface="Times New Roman" panose="02020603050405020304" pitchFamily="18" charset="0"/>
                <a:ea typeface="Calibri" panose="020F0502020204030204" pitchFamily="34" charset="0"/>
                <a:cs typeface="Gautami" panose="020B0502040204020203" pitchFamily="34" charset="0"/>
              </a:rPr>
              <a:t>Dr.</a:t>
            </a:r>
            <a:r>
              <a:rPr lang="en-IN" sz="1600" b="1" dirty="0" err="1">
                <a:latin typeface="Times New Roman" panose="02020603050405020304" pitchFamily="18" charset="0"/>
                <a:ea typeface="Calibri" panose="020F0502020204030204" pitchFamily="34" charset="0"/>
                <a:cs typeface="Gautami" panose="020B0502040204020203" pitchFamily="34" charset="0"/>
              </a:rPr>
              <a:t>Janan</a:t>
            </a:r>
            <a:r>
              <a:rPr lang="en-IN" sz="1600" b="1" dirty="0">
                <a:latin typeface="Times New Roman" panose="02020603050405020304" pitchFamily="18" charset="0"/>
                <a:ea typeface="Calibri" panose="020F0502020204030204" pitchFamily="34" charset="0"/>
                <a:cs typeface="Gautami" panose="020B0502040204020203" pitchFamily="34" charset="0"/>
              </a:rPr>
              <a:t>, Faraz</a:t>
            </a:r>
            <a:endParaRPr lang="en-GB" sz="16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2" name="TextBox 1">
            <a:extLst>
              <a:ext uri="{FF2B5EF4-FFF2-40B4-BE49-F238E27FC236}">
                <a16:creationId xmlns:a16="http://schemas.microsoft.com/office/drawing/2014/main" id="{9AFD07C5-8C82-A381-A700-8420A41EC55D}"/>
              </a:ext>
            </a:extLst>
          </p:cNvPr>
          <p:cNvSpPr txBox="1"/>
          <p:nvPr/>
        </p:nvSpPr>
        <p:spPr>
          <a:xfrm>
            <a:off x="6137910" y="3950429"/>
            <a:ext cx="3360420" cy="584775"/>
          </a:xfrm>
          <a:prstGeom prst="rect">
            <a:avLst/>
          </a:prstGeom>
          <a:noFill/>
        </p:spPr>
        <p:txBody>
          <a:bodyPr wrap="square" rtlCol="0">
            <a:spAutoFit/>
          </a:bodyPr>
          <a:lstStyle/>
          <a:p>
            <a:r>
              <a:rPr lang="en-US" b="1" dirty="0">
                <a:solidFill>
                  <a:srgbClr val="00B0F0"/>
                </a:solidFill>
              </a:rPr>
              <a:t> </a:t>
            </a:r>
            <a:r>
              <a:rPr lang="en-US" sz="1600" b="1" dirty="0">
                <a:solidFill>
                  <a:schemeClr val="lt1"/>
                </a:solidFill>
                <a:latin typeface="Times New Roman" panose="02020603050405020304" pitchFamily="18" charset="0"/>
                <a:cs typeface="Gautami" panose="020B0502040204020203" pitchFamily="34" charset="0"/>
                <a:sym typeface="Roboto"/>
              </a:rPr>
              <a:t>STUID: 2028423</a:t>
            </a:r>
            <a:br>
              <a:rPr lang="en-US" sz="1600" b="1" dirty="0">
                <a:solidFill>
                  <a:schemeClr val="lt1"/>
                </a:solidFill>
                <a:latin typeface="Times New Roman" panose="02020603050405020304" pitchFamily="18" charset="0"/>
                <a:cs typeface="Gautami" panose="020B0502040204020203" pitchFamily="34" charset="0"/>
                <a:sym typeface="Roboto"/>
              </a:rPr>
            </a:br>
            <a:r>
              <a:rPr lang="en-US" sz="1600" b="1" dirty="0">
                <a:solidFill>
                  <a:schemeClr val="lt1"/>
                </a:solidFill>
                <a:latin typeface="Times New Roman" panose="02020603050405020304" pitchFamily="18" charset="0"/>
                <a:cs typeface="Gautami" panose="020B0502040204020203" pitchFamily="34" charset="0"/>
                <a:sym typeface="Roboto"/>
              </a:rPr>
              <a:t> NAME: Anusha </a:t>
            </a:r>
            <a:r>
              <a:rPr lang="en-US" sz="1600" b="1" dirty="0" err="1">
                <a:solidFill>
                  <a:schemeClr val="lt1"/>
                </a:solidFill>
                <a:latin typeface="Times New Roman" panose="02020603050405020304" pitchFamily="18" charset="0"/>
                <a:cs typeface="Gautami" panose="020B0502040204020203" pitchFamily="34" charset="0"/>
                <a:sym typeface="Roboto"/>
              </a:rPr>
              <a:t>Mandalapu</a:t>
            </a:r>
            <a:endParaRPr lang="en-GB" sz="1600" b="1" dirty="0">
              <a:solidFill>
                <a:schemeClr val="lt1"/>
              </a:solidFill>
              <a:latin typeface="Times New Roman" panose="02020603050405020304" pitchFamily="18" charset="0"/>
              <a:cs typeface="Gautami" panose="020B0502040204020203" pitchFamily="34" charset="0"/>
              <a:sym typeface="Roboto"/>
            </a:endParaRPr>
          </a:p>
        </p:txBody>
      </p:sp>
      <p:sp>
        <p:nvSpPr>
          <p:cNvPr id="4" name="TextBox 3">
            <a:extLst>
              <a:ext uri="{FF2B5EF4-FFF2-40B4-BE49-F238E27FC236}">
                <a16:creationId xmlns:a16="http://schemas.microsoft.com/office/drawing/2014/main" id="{B809E5D4-77B6-1BA8-E98A-9FA0933EC86B}"/>
              </a:ext>
            </a:extLst>
          </p:cNvPr>
          <p:cNvSpPr txBox="1"/>
          <p:nvPr/>
        </p:nvSpPr>
        <p:spPr>
          <a:xfrm>
            <a:off x="800100" y="308610"/>
            <a:ext cx="8263890" cy="1569660"/>
          </a:xfrm>
          <a:prstGeom prst="rect">
            <a:avLst/>
          </a:prstGeom>
          <a:noFill/>
        </p:spPr>
        <p:txBody>
          <a:bodyPr wrap="square" rtlCol="0">
            <a:spAutoFit/>
          </a:bodyPr>
          <a:lstStyle/>
          <a:p>
            <a:pPr algn="ctr"/>
            <a:r>
              <a:rPr lang="en-US" sz="3200" b="1" dirty="0">
                <a:solidFill>
                  <a:schemeClr val="bg1"/>
                </a:solidFill>
                <a:latin typeface="Times New Roman" panose="02020603050405020304" pitchFamily="18" charset="0"/>
                <a:cs typeface="Times New Roman" panose="02020603050405020304" pitchFamily="18" charset="0"/>
              </a:rPr>
              <a:t>Credit Card Fraud Detection Using Supervised and Deep Learning Models – A Comparative Study</a:t>
            </a:r>
            <a:endParaRPr lang="en-GB" sz="32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117390" y="0"/>
            <a:ext cx="6912060" cy="3786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Results : </a:t>
            </a:r>
            <a:r>
              <a:rPr lang="en" sz="3200" b="1" dirty="0"/>
              <a:t>Random Oversampling</a:t>
            </a:r>
            <a:endParaRPr b="1" dirty="0"/>
          </a:p>
        </p:txBody>
      </p:sp>
      <p:pic>
        <p:nvPicPr>
          <p:cNvPr id="3" name="Picture 2" descr="Chart, treemap chart&#10;&#10;Description automatically generated">
            <a:extLst>
              <a:ext uri="{FF2B5EF4-FFF2-40B4-BE49-F238E27FC236}">
                <a16:creationId xmlns:a16="http://schemas.microsoft.com/office/drawing/2014/main" id="{87116234-D4A7-C329-7DCB-EEE0A87105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178" y="617219"/>
            <a:ext cx="2043942" cy="1642446"/>
          </a:xfrm>
          <a:prstGeom prst="rect">
            <a:avLst/>
          </a:prstGeom>
          <a:ln w="6350">
            <a:solidFill>
              <a:schemeClr val="tx1"/>
            </a:solidFill>
          </a:ln>
        </p:spPr>
      </p:pic>
      <p:pic>
        <p:nvPicPr>
          <p:cNvPr id="4" name="Picture 3" descr="Chart, line chart&#10;&#10;Description automatically generated">
            <a:extLst>
              <a:ext uri="{FF2B5EF4-FFF2-40B4-BE49-F238E27FC236}">
                <a16:creationId xmlns:a16="http://schemas.microsoft.com/office/drawing/2014/main" id="{D928FE8E-2DAA-B068-F359-7246AB082F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1426" y="617221"/>
            <a:ext cx="1891984" cy="1604856"/>
          </a:xfrm>
          <a:prstGeom prst="rect">
            <a:avLst/>
          </a:prstGeom>
          <a:ln w="6350">
            <a:solidFill>
              <a:schemeClr val="tx1"/>
            </a:solidFill>
          </a:ln>
        </p:spPr>
      </p:pic>
      <p:pic>
        <p:nvPicPr>
          <p:cNvPr id="5" name="Picture 4" descr="Chart, treemap chart&#10;&#10;Description automatically generated">
            <a:extLst>
              <a:ext uri="{FF2B5EF4-FFF2-40B4-BE49-F238E27FC236}">
                <a16:creationId xmlns:a16="http://schemas.microsoft.com/office/drawing/2014/main" id="{8F2EA2BA-3837-0720-855B-E8C0B66DE9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7525" y="617220"/>
            <a:ext cx="1984649" cy="1594500"/>
          </a:xfrm>
          <a:prstGeom prst="rect">
            <a:avLst/>
          </a:prstGeom>
          <a:ln w="6350">
            <a:solidFill>
              <a:schemeClr val="tx1"/>
            </a:solidFill>
          </a:ln>
        </p:spPr>
      </p:pic>
      <p:pic>
        <p:nvPicPr>
          <p:cNvPr id="6" name="Picture 5" descr="Chart, line chart&#10;&#10;Description automatically generated">
            <a:extLst>
              <a:ext uri="{FF2B5EF4-FFF2-40B4-BE49-F238E27FC236}">
                <a16:creationId xmlns:a16="http://schemas.microsoft.com/office/drawing/2014/main" id="{FBDBA426-1DA0-DBB7-0308-62625B54DF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12481" y="617219"/>
            <a:ext cx="1829258" cy="1594500"/>
          </a:xfrm>
          <a:prstGeom prst="rect">
            <a:avLst/>
          </a:prstGeom>
          <a:ln w="6350">
            <a:solidFill>
              <a:schemeClr val="tx1"/>
            </a:solidFill>
          </a:ln>
        </p:spPr>
      </p:pic>
      <p:pic>
        <p:nvPicPr>
          <p:cNvPr id="8" name="Picture 7" descr="Chart, treemap chart&#10;&#10;Description automatically generated">
            <a:extLst>
              <a:ext uri="{FF2B5EF4-FFF2-40B4-BE49-F238E27FC236}">
                <a16:creationId xmlns:a16="http://schemas.microsoft.com/office/drawing/2014/main" id="{D2CB2D4A-61C7-84E0-2FF5-DE0C5C06356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7177" y="2710377"/>
            <a:ext cx="2043943" cy="1642446"/>
          </a:xfrm>
          <a:prstGeom prst="rect">
            <a:avLst/>
          </a:prstGeom>
          <a:ln w="6350">
            <a:solidFill>
              <a:schemeClr val="tx1"/>
            </a:solidFill>
          </a:ln>
        </p:spPr>
      </p:pic>
      <p:pic>
        <p:nvPicPr>
          <p:cNvPr id="9" name="Picture 8" descr="Chart, line chart&#10;&#10;Description automatically generated">
            <a:extLst>
              <a:ext uri="{FF2B5EF4-FFF2-40B4-BE49-F238E27FC236}">
                <a16:creationId xmlns:a16="http://schemas.microsoft.com/office/drawing/2014/main" id="{A55C9EA9-7204-871E-D337-D2552E4E7DE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31426" y="2710377"/>
            <a:ext cx="1891984" cy="1642446"/>
          </a:xfrm>
          <a:prstGeom prst="rect">
            <a:avLst/>
          </a:prstGeom>
          <a:ln w="6350">
            <a:solidFill>
              <a:schemeClr val="tx1"/>
            </a:solidFill>
          </a:ln>
        </p:spPr>
      </p:pic>
      <p:pic>
        <p:nvPicPr>
          <p:cNvPr id="10" name="Picture 9" descr="Chart&#10;&#10;Description automatically generated">
            <a:extLst>
              <a:ext uri="{FF2B5EF4-FFF2-40B4-BE49-F238E27FC236}">
                <a16:creationId xmlns:a16="http://schemas.microsoft.com/office/drawing/2014/main" id="{6D8C6E2E-CEA4-6DAC-F46A-B78818167FC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7525" y="2571750"/>
            <a:ext cx="1984649" cy="1781073"/>
          </a:xfrm>
          <a:prstGeom prst="rect">
            <a:avLst/>
          </a:prstGeom>
          <a:ln w="6350">
            <a:solidFill>
              <a:schemeClr val="tx1"/>
            </a:solidFill>
          </a:ln>
        </p:spPr>
      </p:pic>
      <p:pic>
        <p:nvPicPr>
          <p:cNvPr id="11" name="Picture 10" descr="Chart, line chart&#10;&#10;Description automatically generated">
            <a:extLst>
              <a:ext uri="{FF2B5EF4-FFF2-40B4-BE49-F238E27FC236}">
                <a16:creationId xmlns:a16="http://schemas.microsoft.com/office/drawing/2014/main" id="{425B376C-5172-8241-1371-26FF7779E3B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138183" y="2571751"/>
            <a:ext cx="1803556" cy="1781072"/>
          </a:xfrm>
          <a:prstGeom prst="rect">
            <a:avLst/>
          </a:prstGeom>
          <a:ln w="6350">
            <a:solidFill>
              <a:schemeClr val="tx1"/>
            </a:solidFill>
          </a:ln>
        </p:spPr>
      </p:pic>
      <p:sp>
        <p:nvSpPr>
          <p:cNvPr id="2" name="TextBox 1">
            <a:extLst>
              <a:ext uri="{FF2B5EF4-FFF2-40B4-BE49-F238E27FC236}">
                <a16:creationId xmlns:a16="http://schemas.microsoft.com/office/drawing/2014/main" id="{EADE32D1-6B10-34B1-5135-7E1D7CEDE227}"/>
              </a:ext>
            </a:extLst>
          </p:cNvPr>
          <p:cNvSpPr txBox="1"/>
          <p:nvPr/>
        </p:nvSpPr>
        <p:spPr>
          <a:xfrm>
            <a:off x="1485900" y="2279234"/>
            <a:ext cx="2548890" cy="307777"/>
          </a:xfrm>
          <a:prstGeom prst="rect">
            <a:avLst/>
          </a:prstGeom>
          <a:noFill/>
        </p:spPr>
        <p:txBody>
          <a:bodyPr wrap="square" rtlCol="0">
            <a:spAutoFit/>
          </a:bodyPr>
          <a:lstStyle/>
          <a:p>
            <a:r>
              <a:rPr lang="en-GB" b="1" dirty="0"/>
              <a:t>Logistic Regression</a:t>
            </a:r>
          </a:p>
        </p:txBody>
      </p:sp>
      <p:sp>
        <p:nvSpPr>
          <p:cNvPr id="13" name="TextBox 12">
            <a:extLst>
              <a:ext uri="{FF2B5EF4-FFF2-40B4-BE49-F238E27FC236}">
                <a16:creationId xmlns:a16="http://schemas.microsoft.com/office/drawing/2014/main" id="{20267D96-5B8A-EC93-2ECA-E5C5AEB0F8D1}"/>
              </a:ext>
            </a:extLst>
          </p:cNvPr>
          <p:cNvSpPr txBox="1"/>
          <p:nvPr/>
        </p:nvSpPr>
        <p:spPr>
          <a:xfrm>
            <a:off x="6061710" y="2259665"/>
            <a:ext cx="2548890" cy="307777"/>
          </a:xfrm>
          <a:prstGeom prst="rect">
            <a:avLst/>
          </a:prstGeom>
          <a:noFill/>
        </p:spPr>
        <p:txBody>
          <a:bodyPr wrap="square" rtlCol="0">
            <a:spAutoFit/>
          </a:bodyPr>
          <a:lstStyle/>
          <a:p>
            <a:r>
              <a:rPr lang="en-GB" b="1" dirty="0"/>
              <a:t>Random Forest Classifier</a:t>
            </a:r>
          </a:p>
        </p:txBody>
      </p:sp>
      <p:sp>
        <p:nvSpPr>
          <p:cNvPr id="14" name="TextBox 13">
            <a:extLst>
              <a:ext uri="{FF2B5EF4-FFF2-40B4-BE49-F238E27FC236}">
                <a16:creationId xmlns:a16="http://schemas.microsoft.com/office/drawing/2014/main" id="{1019E4B2-01ED-2BAD-5C32-51722BAA547D}"/>
              </a:ext>
            </a:extLst>
          </p:cNvPr>
          <p:cNvSpPr txBox="1"/>
          <p:nvPr/>
        </p:nvSpPr>
        <p:spPr>
          <a:xfrm>
            <a:off x="1408150" y="4476189"/>
            <a:ext cx="2548890" cy="307777"/>
          </a:xfrm>
          <a:prstGeom prst="rect">
            <a:avLst/>
          </a:prstGeom>
          <a:noFill/>
        </p:spPr>
        <p:txBody>
          <a:bodyPr wrap="square" rtlCol="0">
            <a:spAutoFit/>
          </a:bodyPr>
          <a:lstStyle/>
          <a:p>
            <a:r>
              <a:rPr lang="en-GB" b="1" dirty="0"/>
              <a:t>Support Vector Machine</a:t>
            </a:r>
          </a:p>
        </p:txBody>
      </p:sp>
      <p:sp>
        <p:nvSpPr>
          <p:cNvPr id="15" name="TextBox 14">
            <a:extLst>
              <a:ext uri="{FF2B5EF4-FFF2-40B4-BE49-F238E27FC236}">
                <a16:creationId xmlns:a16="http://schemas.microsoft.com/office/drawing/2014/main" id="{B8F253AE-5330-7467-48BA-947916166691}"/>
              </a:ext>
            </a:extLst>
          </p:cNvPr>
          <p:cNvSpPr txBox="1"/>
          <p:nvPr/>
        </p:nvSpPr>
        <p:spPr>
          <a:xfrm>
            <a:off x="6035163" y="4480020"/>
            <a:ext cx="2548890" cy="307777"/>
          </a:xfrm>
          <a:prstGeom prst="rect">
            <a:avLst/>
          </a:prstGeom>
          <a:noFill/>
        </p:spPr>
        <p:txBody>
          <a:bodyPr wrap="square" rtlCol="0">
            <a:spAutoFit/>
          </a:bodyPr>
          <a:lstStyle/>
          <a:p>
            <a:r>
              <a:rPr lang="en-GB" b="1" dirty="0"/>
              <a:t>Artificial Neural Networks</a:t>
            </a:r>
          </a:p>
        </p:txBody>
      </p:sp>
    </p:spTree>
    <p:extLst>
      <p:ext uri="{BB962C8B-B14F-4D97-AF65-F5344CB8AC3E}">
        <p14:creationId xmlns:p14="http://schemas.microsoft.com/office/powerpoint/2010/main" val="19719474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117390" y="0"/>
            <a:ext cx="6912060" cy="3786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Results : </a:t>
            </a:r>
            <a:r>
              <a:rPr lang="en" sz="3200" b="1" dirty="0"/>
              <a:t>Borderline</a:t>
            </a:r>
            <a:endParaRPr b="1" dirty="0"/>
          </a:p>
        </p:txBody>
      </p:sp>
      <p:pic>
        <p:nvPicPr>
          <p:cNvPr id="3" name="Picture 2" descr="Chart, treemap chart&#10;&#10;Description automatically generated">
            <a:extLst>
              <a:ext uri="{FF2B5EF4-FFF2-40B4-BE49-F238E27FC236}">
                <a16:creationId xmlns:a16="http://schemas.microsoft.com/office/drawing/2014/main" id="{87116234-D4A7-C329-7DCB-EEE0A87105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178" y="617219"/>
            <a:ext cx="2043942" cy="1642446"/>
          </a:xfrm>
          <a:prstGeom prst="rect">
            <a:avLst/>
          </a:prstGeom>
          <a:ln w="6350">
            <a:solidFill>
              <a:schemeClr val="tx1"/>
            </a:solidFill>
          </a:ln>
        </p:spPr>
      </p:pic>
      <p:pic>
        <p:nvPicPr>
          <p:cNvPr id="4" name="Picture 3" descr="Chart, line chart&#10;&#10;Description automatically generated">
            <a:extLst>
              <a:ext uri="{FF2B5EF4-FFF2-40B4-BE49-F238E27FC236}">
                <a16:creationId xmlns:a16="http://schemas.microsoft.com/office/drawing/2014/main" id="{D928FE8E-2DAA-B068-F359-7246AB082F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1426" y="617221"/>
            <a:ext cx="1891984" cy="1604856"/>
          </a:xfrm>
          <a:prstGeom prst="rect">
            <a:avLst/>
          </a:prstGeom>
          <a:ln w="6350">
            <a:solidFill>
              <a:schemeClr val="tx1"/>
            </a:solidFill>
          </a:ln>
        </p:spPr>
      </p:pic>
      <p:pic>
        <p:nvPicPr>
          <p:cNvPr id="5" name="Picture 4" descr="Chart, treemap chart&#10;&#10;Description automatically generated">
            <a:extLst>
              <a:ext uri="{FF2B5EF4-FFF2-40B4-BE49-F238E27FC236}">
                <a16:creationId xmlns:a16="http://schemas.microsoft.com/office/drawing/2014/main" id="{8F2EA2BA-3837-0720-855B-E8C0B66DE9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7525" y="617220"/>
            <a:ext cx="1984649" cy="1594500"/>
          </a:xfrm>
          <a:prstGeom prst="rect">
            <a:avLst/>
          </a:prstGeom>
          <a:ln w="6350">
            <a:solidFill>
              <a:schemeClr val="tx1"/>
            </a:solidFill>
          </a:ln>
        </p:spPr>
      </p:pic>
      <p:pic>
        <p:nvPicPr>
          <p:cNvPr id="6" name="Picture 5" descr="Chart, line chart&#10;&#10;Description automatically generated">
            <a:extLst>
              <a:ext uri="{FF2B5EF4-FFF2-40B4-BE49-F238E27FC236}">
                <a16:creationId xmlns:a16="http://schemas.microsoft.com/office/drawing/2014/main" id="{FBDBA426-1DA0-DBB7-0308-62625B54DF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12481" y="617219"/>
            <a:ext cx="1829258" cy="1594500"/>
          </a:xfrm>
          <a:prstGeom prst="rect">
            <a:avLst/>
          </a:prstGeom>
          <a:ln w="6350">
            <a:solidFill>
              <a:schemeClr val="tx1"/>
            </a:solidFill>
          </a:ln>
        </p:spPr>
      </p:pic>
      <p:pic>
        <p:nvPicPr>
          <p:cNvPr id="8" name="Picture 7" descr="Chart, treemap chart&#10;&#10;Description automatically generated">
            <a:extLst>
              <a:ext uri="{FF2B5EF4-FFF2-40B4-BE49-F238E27FC236}">
                <a16:creationId xmlns:a16="http://schemas.microsoft.com/office/drawing/2014/main" id="{D2CB2D4A-61C7-84E0-2FF5-DE0C5C06356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7177" y="2710377"/>
            <a:ext cx="2043943" cy="1642446"/>
          </a:xfrm>
          <a:prstGeom prst="rect">
            <a:avLst/>
          </a:prstGeom>
          <a:ln w="6350">
            <a:solidFill>
              <a:schemeClr val="tx1"/>
            </a:solidFill>
          </a:ln>
        </p:spPr>
      </p:pic>
      <p:pic>
        <p:nvPicPr>
          <p:cNvPr id="9" name="Picture 8" descr="Chart, line chart&#10;&#10;Description automatically generated">
            <a:extLst>
              <a:ext uri="{FF2B5EF4-FFF2-40B4-BE49-F238E27FC236}">
                <a16:creationId xmlns:a16="http://schemas.microsoft.com/office/drawing/2014/main" id="{A55C9EA9-7204-871E-D337-D2552E4E7DE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31426" y="2710377"/>
            <a:ext cx="1891984" cy="1642446"/>
          </a:xfrm>
          <a:prstGeom prst="rect">
            <a:avLst/>
          </a:prstGeom>
          <a:ln w="6350">
            <a:solidFill>
              <a:schemeClr val="tx1"/>
            </a:solidFill>
          </a:ln>
        </p:spPr>
      </p:pic>
      <p:pic>
        <p:nvPicPr>
          <p:cNvPr id="10" name="Picture 9" descr="Chart&#10;&#10;Description automatically generated">
            <a:extLst>
              <a:ext uri="{FF2B5EF4-FFF2-40B4-BE49-F238E27FC236}">
                <a16:creationId xmlns:a16="http://schemas.microsoft.com/office/drawing/2014/main" id="{6D8C6E2E-CEA4-6DAC-F46A-B78818167FC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7525" y="2571750"/>
            <a:ext cx="1984649" cy="1781073"/>
          </a:xfrm>
          <a:prstGeom prst="rect">
            <a:avLst/>
          </a:prstGeom>
          <a:ln w="6350">
            <a:solidFill>
              <a:schemeClr val="tx1"/>
            </a:solidFill>
          </a:ln>
        </p:spPr>
      </p:pic>
      <p:pic>
        <p:nvPicPr>
          <p:cNvPr id="11" name="Picture 10" descr="Chart, line chart&#10;&#10;Description automatically generated">
            <a:extLst>
              <a:ext uri="{FF2B5EF4-FFF2-40B4-BE49-F238E27FC236}">
                <a16:creationId xmlns:a16="http://schemas.microsoft.com/office/drawing/2014/main" id="{425B376C-5172-8241-1371-26FF7779E3B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138183" y="2571751"/>
            <a:ext cx="1803556" cy="1781072"/>
          </a:xfrm>
          <a:prstGeom prst="rect">
            <a:avLst/>
          </a:prstGeom>
          <a:ln w="6350">
            <a:solidFill>
              <a:schemeClr val="tx1"/>
            </a:solidFill>
          </a:ln>
        </p:spPr>
      </p:pic>
      <p:sp>
        <p:nvSpPr>
          <p:cNvPr id="2" name="TextBox 1">
            <a:extLst>
              <a:ext uri="{FF2B5EF4-FFF2-40B4-BE49-F238E27FC236}">
                <a16:creationId xmlns:a16="http://schemas.microsoft.com/office/drawing/2014/main" id="{EADE32D1-6B10-34B1-5135-7E1D7CEDE227}"/>
              </a:ext>
            </a:extLst>
          </p:cNvPr>
          <p:cNvSpPr txBox="1"/>
          <p:nvPr/>
        </p:nvSpPr>
        <p:spPr>
          <a:xfrm>
            <a:off x="1485900" y="2279234"/>
            <a:ext cx="2548890" cy="307777"/>
          </a:xfrm>
          <a:prstGeom prst="rect">
            <a:avLst/>
          </a:prstGeom>
          <a:noFill/>
        </p:spPr>
        <p:txBody>
          <a:bodyPr wrap="square" rtlCol="0">
            <a:spAutoFit/>
          </a:bodyPr>
          <a:lstStyle/>
          <a:p>
            <a:r>
              <a:rPr lang="en-GB" b="1" dirty="0"/>
              <a:t>Logistic Regression</a:t>
            </a:r>
          </a:p>
        </p:txBody>
      </p:sp>
      <p:sp>
        <p:nvSpPr>
          <p:cNvPr id="13" name="TextBox 12">
            <a:extLst>
              <a:ext uri="{FF2B5EF4-FFF2-40B4-BE49-F238E27FC236}">
                <a16:creationId xmlns:a16="http://schemas.microsoft.com/office/drawing/2014/main" id="{20267D96-5B8A-EC93-2ECA-E5C5AEB0F8D1}"/>
              </a:ext>
            </a:extLst>
          </p:cNvPr>
          <p:cNvSpPr txBox="1"/>
          <p:nvPr/>
        </p:nvSpPr>
        <p:spPr>
          <a:xfrm>
            <a:off x="6061710" y="2259665"/>
            <a:ext cx="2548890" cy="307777"/>
          </a:xfrm>
          <a:prstGeom prst="rect">
            <a:avLst/>
          </a:prstGeom>
          <a:noFill/>
        </p:spPr>
        <p:txBody>
          <a:bodyPr wrap="square" rtlCol="0">
            <a:spAutoFit/>
          </a:bodyPr>
          <a:lstStyle/>
          <a:p>
            <a:r>
              <a:rPr lang="en-GB" b="1" dirty="0"/>
              <a:t>Random Forest Classifier</a:t>
            </a:r>
          </a:p>
        </p:txBody>
      </p:sp>
      <p:sp>
        <p:nvSpPr>
          <p:cNvPr id="14" name="TextBox 13">
            <a:extLst>
              <a:ext uri="{FF2B5EF4-FFF2-40B4-BE49-F238E27FC236}">
                <a16:creationId xmlns:a16="http://schemas.microsoft.com/office/drawing/2014/main" id="{1019E4B2-01ED-2BAD-5C32-51722BAA547D}"/>
              </a:ext>
            </a:extLst>
          </p:cNvPr>
          <p:cNvSpPr txBox="1"/>
          <p:nvPr/>
        </p:nvSpPr>
        <p:spPr>
          <a:xfrm>
            <a:off x="1408150" y="4476189"/>
            <a:ext cx="2548890" cy="307777"/>
          </a:xfrm>
          <a:prstGeom prst="rect">
            <a:avLst/>
          </a:prstGeom>
          <a:noFill/>
        </p:spPr>
        <p:txBody>
          <a:bodyPr wrap="square" rtlCol="0">
            <a:spAutoFit/>
          </a:bodyPr>
          <a:lstStyle/>
          <a:p>
            <a:r>
              <a:rPr lang="en-GB" b="1" dirty="0"/>
              <a:t>Support Vector Machine</a:t>
            </a:r>
          </a:p>
        </p:txBody>
      </p:sp>
      <p:sp>
        <p:nvSpPr>
          <p:cNvPr id="15" name="TextBox 14">
            <a:extLst>
              <a:ext uri="{FF2B5EF4-FFF2-40B4-BE49-F238E27FC236}">
                <a16:creationId xmlns:a16="http://schemas.microsoft.com/office/drawing/2014/main" id="{B8F253AE-5330-7467-48BA-947916166691}"/>
              </a:ext>
            </a:extLst>
          </p:cNvPr>
          <p:cNvSpPr txBox="1"/>
          <p:nvPr/>
        </p:nvSpPr>
        <p:spPr>
          <a:xfrm>
            <a:off x="6035163" y="4480020"/>
            <a:ext cx="2548890" cy="307777"/>
          </a:xfrm>
          <a:prstGeom prst="rect">
            <a:avLst/>
          </a:prstGeom>
          <a:noFill/>
        </p:spPr>
        <p:txBody>
          <a:bodyPr wrap="square" rtlCol="0">
            <a:spAutoFit/>
          </a:bodyPr>
          <a:lstStyle/>
          <a:p>
            <a:r>
              <a:rPr lang="en-GB" b="1" dirty="0"/>
              <a:t>Artificial Neural Networks</a:t>
            </a:r>
          </a:p>
        </p:txBody>
      </p:sp>
    </p:spTree>
    <p:extLst>
      <p:ext uri="{BB962C8B-B14F-4D97-AF65-F5344CB8AC3E}">
        <p14:creationId xmlns:p14="http://schemas.microsoft.com/office/powerpoint/2010/main" val="36962567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117390" y="0"/>
            <a:ext cx="6912060" cy="3786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Results : </a:t>
            </a:r>
            <a:r>
              <a:rPr lang="en" sz="3200" b="1" dirty="0"/>
              <a:t>ADASYN</a:t>
            </a:r>
            <a:endParaRPr b="1" dirty="0"/>
          </a:p>
        </p:txBody>
      </p:sp>
      <p:pic>
        <p:nvPicPr>
          <p:cNvPr id="3" name="Picture 2" descr="Chart, treemap chart&#10;&#10;Description automatically generated">
            <a:extLst>
              <a:ext uri="{FF2B5EF4-FFF2-40B4-BE49-F238E27FC236}">
                <a16:creationId xmlns:a16="http://schemas.microsoft.com/office/drawing/2014/main" id="{87116234-D4A7-C329-7DCB-EEE0A87105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178" y="617219"/>
            <a:ext cx="2043942" cy="1642446"/>
          </a:xfrm>
          <a:prstGeom prst="rect">
            <a:avLst/>
          </a:prstGeom>
          <a:ln w="6350">
            <a:solidFill>
              <a:schemeClr val="tx1"/>
            </a:solidFill>
          </a:ln>
        </p:spPr>
      </p:pic>
      <p:pic>
        <p:nvPicPr>
          <p:cNvPr id="4" name="Picture 3" descr="Chart, line chart&#10;&#10;Description automatically generated">
            <a:extLst>
              <a:ext uri="{FF2B5EF4-FFF2-40B4-BE49-F238E27FC236}">
                <a16:creationId xmlns:a16="http://schemas.microsoft.com/office/drawing/2014/main" id="{D928FE8E-2DAA-B068-F359-7246AB082F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1426" y="617221"/>
            <a:ext cx="1891984" cy="1604856"/>
          </a:xfrm>
          <a:prstGeom prst="rect">
            <a:avLst/>
          </a:prstGeom>
          <a:ln w="6350">
            <a:solidFill>
              <a:schemeClr val="tx1"/>
            </a:solidFill>
          </a:ln>
        </p:spPr>
      </p:pic>
      <p:pic>
        <p:nvPicPr>
          <p:cNvPr id="5" name="Picture 4" descr="Chart, treemap chart&#10;&#10;Description automatically generated">
            <a:extLst>
              <a:ext uri="{FF2B5EF4-FFF2-40B4-BE49-F238E27FC236}">
                <a16:creationId xmlns:a16="http://schemas.microsoft.com/office/drawing/2014/main" id="{8F2EA2BA-3837-0720-855B-E8C0B66DE9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7525" y="617220"/>
            <a:ext cx="1984649" cy="1594500"/>
          </a:xfrm>
          <a:prstGeom prst="rect">
            <a:avLst/>
          </a:prstGeom>
          <a:ln w="6350">
            <a:solidFill>
              <a:schemeClr val="tx1"/>
            </a:solidFill>
          </a:ln>
        </p:spPr>
      </p:pic>
      <p:pic>
        <p:nvPicPr>
          <p:cNvPr id="6" name="Picture 5" descr="Chart, line chart&#10;&#10;Description automatically generated">
            <a:extLst>
              <a:ext uri="{FF2B5EF4-FFF2-40B4-BE49-F238E27FC236}">
                <a16:creationId xmlns:a16="http://schemas.microsoft.com/office/drawing/2014/main" id="{FBDBA426-1DA0-DBB7-0308-62625B54DF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12481" y="617219"/>
            <a:ext cx="1829258" cy="1594500"/>
          </a:xfrm>
          <a:prstGeom prst="rect">
            <a:avLst/>
          </a:prstGeom>
          <a:ln w="6350">
            <a:solidFill>
              <a:schemeClr val="tx1"/>
            </a:solidFill>
          </a:ln>
        </p:spPr>
      </p:pic>
      <p:pic>
        <p:nvPicPr>
          <p:cNvPr id="8" name="Picture 7" descr="Chart, treemap chart&#10;&#10;Description automatically generated">
            <a:extLst>
              <a:ext uri="{FF2B5EF4-FFF2-40B4-BE49-F238E27FC236}">
                <a16:creationId xmlns:a16="http://schemas.microsoft.com/office/drawing/2014/main" id="{D2CB2D4A-61C7-84E0-2FF5-DE0C5C06356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7177" y="2710377"/>
            <a:ext cx="2043943" cy="1642446"/>
          </a:xfrm>
          <a:prstGeom prst="rect">
            <a:avLst/>
          </a:prstGeom>
          <a:ln w="6350">
            <a:solidFill>
              <a:schemeClr val="tx1"/>
            </a:solidFill>
          </a:ln>
        </p:spPr>
      </p:pic>
      <p:pic>
        <p:nvPicPr>
          <p:cNvPr id="9" name="Picture 8" descr="Chart, line chart&#10;&#10;Description automatically generated">
            <a:extLst>
              <a:ext uri="{FF2B5EF4-FFF2-40B4-BE49-F238E27FC236}">
                <a16:creationId xmlns:a16="http://schemas.microsoft.com/office/drawing/2014/main" id="{A55C9EA9-7204-871E-D337-D2552E4E7DE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31426" y="2710377"/>
            <a:ext cx="1891984" cy="1642446"/>
          </a:xfrm>
          <a:prstGeom prst="rect">
            <a:avLst/>
          </a:prstGeom>
          <a:ln w="6350">
            <a:solidFill>
              <a:schemeClr val="tx1"/>
            </a:solidFill>
          </a:ln>
        </p:spPr>
      </p:pic>
      <p:pic>
        <p:nvPicPr>
          <p:cNvPr id="10" name="Picture 9" descr="Chart&#10;&#10;Description automatically generated">
            <a:extLst>
              <a:ext uri="{FF2B5EF4-FFF2-40B4-BE49-F238E27FC236}">
                <a16:creationId xmlns:a16="http://schemas.microsoft.com/office/drawing/2014/main" id="{6D8C6E2E-CEA4-6DAC-F46A-B78818167FC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7525" y="2571750"/>
            <a:ext cx="1984649" cy="1781073"/>
          </a:xfrm>
          <a:prstGeom prst="rect">
            <a:avLst/>
          </a:prstGeom>
          <a:ln w="6350">
            <a:solidFill>
              <a:schemeClr val="tx1"/>
            </a:solidFill>
          </a:ln>
        </p:spPr>
      </p:pic>
      <p:pic>
        <p:nvPicPr>
          <p:cNvPr id="11" name="Picture 10" descr="Chart, line chart&#10;&#10;Description automatically generated">
            <a:extLst>
              <a:ext uri="{FF2B5EF4-FFF2-40B4-BE49-F238E27FC236}">
                <a16:creationId xmlns:a16="http://schemas.microsoft.com/office/drawing/2014/main" id="{425B376C-5172-8241-1371-26FF7779E3B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138183" y="2571751"/>
            <a:ext cx="1803556" cy="1781072"/>
          </a:xfrm>
          <a:prstGeom prst="rect">
            <a:avLst/>
          </a:prstGeom>
          <a:ln w="6350">
            <a:solidFill>
              <a:schemeClr val="tx1"/>
            </a:solidFill>
          </a:ln>
        </p:spPr>
      </p:pic>
      <p:sp>
        <p:nvSpPr>
          <p:cNvPr id="2" name="TextBox 1">
            <a:extLst>
              <a:ext uri="{FF2B5EF4-FFF2-40B4-BE49-F238E27FC236}">
                <a16:creationId xmlns:a16="http://schemas.microsoft.com/office/drawing/2014/main" id="{EADE32D1-6B10-34B1-5135-7E1D7CEDE227}"/>
              </a:ext>
            </a:extLst>
          </p:cNvPr>
          <p:cNvSpPr txBox="1"/>
          <p:nvPr/>
        </p:nvSpPr>
        <p:spPr>
          <a:xfrm>
            <a:off x="1485900" y="2279234"/>
            <a:ext cx="2548890" cy="307777"/>
          </a:xfrm>
          <a:prstGeom prst="rect">
            <a:avLst/>
          </a:prstGeom>
          <a:noFill/>
        </p:spPr>
        <p:txBody>
          <a:bodyPr wrap="square" rtlCol="0">
            <a:spAutoFit/>
          </a:bodyPr>
          <a:lstStyle/>
          <a:p>
            <a:r>
              <a:rPr lang="en-GB" b="1" dirty="0"/>
              <a:t>Logistic Regression</a:t>
            </a:r>
          </a:p>
        </p:txBody>
      </p:sp>
      <p:sp>
        <p:nvSpPr>
          <p:cNvPr id="13" name="TextBox 12">
            <a:extLst>
              <a:ext uri="{FF2B5EF4-FFF2-40B4-BE49-F238E27FC236}">
                <a16:creationId xmlns:a16="http://schemas.microsoft.com/office/drawing/2014/main" id="{20267D96-5B8A-EC93-2ECA-E5C5AEB0F8D1}"/>
              </a:ext>
            </a:extLst>
          </p:cNvPr>
          <p:cNvSpPr txBox="1"/>
          <p:nvPr/>
        </p:nvSpPr>
        <p:spPr>
          <a:xfrm>
            <a:off x="6061710" y="2259665"/>
            <a:ext cx="2548890" cy="307777"/>
          </a:xfrm>
          <a:prstGeom prst="rect">
            <a:avLst/>
          </a:prstGeom>
          <a:noFill/>
        </p:spPr>
        <p:txBody>
          <a:bodyPr wrap="square" rtlCol="0">
            <a:spAutoFit/>
          </a:bodyPr>
          <a:lstStyle/>
          <a:p>
            <a:r>
              <a:rPr lang="en-GB" b="1" dirty="0"/>
              <a:t>Random Forest Classifier</a:t>
            </a:r>
          </a:p>
        </p:txBody>
      </p:sp>
      <p:sp>
        <p:nvSpPr>
          <p:cNvPr id="14" name="TextBox 13">
            <a:extLst>
              <a:ext uri="{FF2B5EF4-FFF2-40B4-BE49-F238E27FC236}">
                <a16:creationId xmlns:a16="http://schemas.microsoft.com/office/drawing/2014/main" id="{1019E4B2-01ED-2BAD-5C32-51722BAA547D}"/>
              </a:ext>
            </a:extLst>
          </p:cNvPr>
          <p:cNvSpPr txBox="1"/>
          <p:nvPr/>
        </p:nvSpPr>
        <p:spPr>
          <a:xfrm>
            <a:off x="1408150" y="4476189"/>
            <a:ext cx="2548890" cy="307777"/>
          </a:xfrm>
          <a:prstGeom prst="rect">
            <a:avLst/>
          </a:prstGeom>
          <a:noFill/>
        </p:spPr>
        <p:txBody>
          <a:bodyPr wrap="square" rtlCol="0">
            <a:spAutoFit/>
          </a:bodyPr>
          <a:lstStyle/>
          <a:p>
            <a:r>
              <a:rPr lang="en-GB" b="1" dirty="0"/>
              <a:t>Support Vector Machine</a:t>
            </a:r>
          </a:p>
        </p:txBody>
      </p:sp>
      <p:sp>
        <p:nvSpPr>
          <p:cNvPr id="15" name="TextBox 14">
            <a:extLst>
              <a:ext uri="{FF2B5EF4-FFF2-40B4-BE49-F238E27FC236}">
                <a16:creationId xmlns:a16="http://schemas.microsoft.com/office/drawing/2014/main" id="{B8F253AE-5330-7467-48BA-947916166691}"/>
              </a:ext>
            </a:extLst>
          </p:cNvPr>
          <p:cNvSpPr txBox="1"/>
          <p:nvPr/>
        </p:nvSpPr>
        <p:spPr>
          <a:xfrm>
            <a:off x="6035163" y="4480020"/>
            <a:ext cx="2548890" cy="307777"/>
          </a:xfrm>
          <a:prstGeom prst="rect">
            <a:avLst/>
          </a:prstGeom>
          <a:noFill/>
        </p:spPr>
        <p:txBody>
          <a:bodyPr wrap="square" rtlCol="0">
            <a:spAutoFit/>
          </a:bodyPr>
          <a:lstStyle/>
          <a:p>
            <a:r>
              <a:rPr lang="en-GB" b="1" dirty="0"/>
              <a:t>Artificial Neural Networks</a:t>
            </a:r>
          </a:p>
        </p:txBody>
      </p:sp>
    </p:spTree>
    <p:extLst>
      <p:ext uri="{BB962C8B-B14F-4D97-AF65-F5344CB8AC3E}">
        <p14:creationId xmlns:p14="http://schemas.microsoft.com/office/powerpoint/2010/main" val="9812107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117390" y="0"/>
            <a:ext cx="6912060" cy="3786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Results : </a:t>
            </a:r>
            <a:r>
              <a:rPr lang="en" sz="3200" b="1" dirty="0"/>
              <a:t>SMOTE</a:t>
            </a:r>
            <a:endParaRPr b="1" dirty="0"/>
          </a:p>
        </p:txBody>
      </p:sp>
      <p:pic>
        <p:nvPicPr>
          <p:cNvPr id="3" name="Picture 2" descr="Chart, treemap chart&#10;&#10;Description automatically generated">
            <a:extLst>
              <a:ext uri="{FF2B5EF4-FFF2-40B4-BE49-F238E27FC236}">
                <a16:creationId xmlns:a16="http://schemas.microsoft.com/office/drawing/2014/main" id="{87116234-D4A7-C329-7DCB-EEE0A87105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178" y="617219"/>
            <a:ext cx="2043942" cy="1642446"/>
          </a:xfrm>
          <a:prstGeom prst="rect">
            <a:avLst/>
          </a:prstGeom>
          <a:ln w="6350">
            <a:solidFill>
              <a:schemeClr val="tx1"/>
            </a:solidFill>
          </a:ln>
        </p:spPr>
      </p:pic>
      <p:pic>
        <p:nvPicPr>
          <p:cNvPr id="4" name="Picture 3" descr="Chart, line chart&#10;&#10;Description automatically generated">
            <a:extLst>
              <a:ext uri="{FF2B5EF4-FFF2-40B4-BE49-F238E27FC236}">
                <a16:creationId xmlns:a16="http://schemas.microsoft.com/office/drawing/2014/main" id="{D928FE8E-2DAA-B068-F359-7246AB082F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1426" y="617221"/>
            <a:ext cx="1891984" cy="1604856"/>
          </a:xfrm>
          <a:prstGeom prst="rect">
            <a:avLst/>
          </a:prstGeom>
          <a:ln w="6350">
            <a:solidFill>
              <a:schemeClr val="tx1"/>
            </a:solidFill>
          </a:ln>
        </p:spPr>
      </p:pic>
      <p:pic>
        <p:nvPicPr>
          <p:cNvPr id="5" name="Picture 4" descr="Chart, treemap chart&#10;&#10;Description automatically generated">
            <a:extLst>
              <a:ext uri="{FF2B5EF4-FFF2-40B4-BE49-F238E27FC236}">
                <a16:creationId xmlns:a16="http://schemas.microsoft.com/office/drawing/2014/main" id="{8F2EA2BA-3837-0720-855B-E8C0B66DE9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7525" y="617220"/>
            <a:ext cx="1984649" cy="1594500"/>
          </a:xfrm>
          <a:prstGeom prst="rect">
            <a:avLst/>
          </a:prstGeom>
          <a:ln w="6350">
            <a:solidFill>
              <a:schemeClr val="tx1"/>
            </a:solidFill>
          </a:ln>
        </p:spPr>
      </p:pic>
      <p:pic>
        <p:nvPicPr>
          <p:cNvPr id="6" name="Picture 5" descr="Chart, line chart&#10;&#10;Description automatically generated">
            <a:extLst>
              <a:ext uri="{FF2B5EF4-FFF2-40B4-BE49-F238E27FC236}">
                <a16:creationId xmlns:a16="http://schemas.microsoft.com/office/drawing/2014/main" id="{FBDBA426-1DA0-DBB7-0308-62625B54DF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12481" y="617219"/>
            <a:ext cx="1829258" cy="1594500"/>
          </a:xfrm>
          <a:prstGeom prst="rect">
            <a:avLst/>
          </a:prstGeom>
          <a:ln w="6350">
            <a:solidFill>
              <a:schemeClr val="tx1"/>
            </a:solidFill>
          </a:ln>
        </p:spPr>
      </p:pic>
      <p:pic>
        <p:nvPicPr>
          <p:cNvPr id="8" name="Picture 7" descr="Chart, treemap chart&#10;&#10;Description automatically generated">
            <a:extLst>
              <a:ext uri="{FF2B5EF4-FFF2-40B4-BE49-F238E27FC236}">
                <a16:creationId xmlns:a16="http://schemas.microsoft.com/office/drawing/2014/main" id="{D2CB2D4A-61C7-84E0-2FF5-DE0C5C06356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7177" y="2710377"/>
            <a:ext cx="2043943" cy="1642446"/>
          </a:xfrm>
          <a:prstGeom prst="rect">
            <a:avLst/>
          </a:prstGeom>
          <a:ln w="6350">
            <a:solidFill>
              <a:schemeClr val="tx1"/>
            </a:solidFill>
          </a:ln>
        </p:spPr>
      </p:pic>
      <p:pic>
        <p:nvPicPr>
          <p:cNvPr id="9" name="Picture 8" descr="Chart, line chart&#10;&#10;Description automatically generated">
            <a:extLst>
              <a:ext uri="{FF2B5EF4-FFF2-40B4-BE49-F238E27FC236}">
                <a16:creationId xmlns:a16="http://schemas.microsoft.com/office/drawing/2014/main" id="{A55C9EA9-7204-871E-D337-D2552E4E7DE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31426" y="2710377"/>
            <a:ext cx="1891984" cy="1642446"/>
          </a:xfrm>
          <a:prstGeom prst="rect">
            <a:avLst/>
          </a:prstGeom>
          <a:ln w="6350">
            <a:solidFill>
              <a:schemeClr val="tx1"/>
            </a:solidFill>
          </a:ln>
        </p:spPr>
      </p:pic>
      <p:pic>
        <p:nvPicPr>
          <p:cNvPr id="10" name="Picture 9" descr="Chart&#10;&#10;Description automatically generated">
            <a:extLst>
              <a:ext uri="{FF2B5EF4-FFF2-40B4-BE49-F238E27FC236}">
                <a16:creationId xmlns:a16="http://schemas.microsoft.com/office/drawing/2014/main" id="{6D8C6E2E-CEA4-6DAC-F46A-B78818167FC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7525" y="2571750"/>
            <a:ext cx="1984649" cy="1781073"/>
          </a:xfrm>
          <a:prstGeom prst="rect">
            <a:avLst/>
          </a:prstGeom>
          <a:ln w="6350">
            <a:solidFill>
              <a:schemeClr val="tx1"/>
            </a:solidFill>
          </a:ln>
        </p:spPr>
      </p:pic>
      <p:pic>
        <p:nvPicPr>
          <p:cNvPr id="11" name="Picture 10" descr="Chart, line chart&#10;&#10;Description automatically generated">
            <a:extLst>
              <a:ext uri="{FF2B5EF4-FFF2-40B4-BE49-F238E27FC236}">
                <a16:creationId xmlns:a16="http://schemas.microsoft.com/office/drawing/2014/main" id="{425B376C-5172-8241-1371-26FF7779E3B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138183" y="2571751"/>
            <a:ext cx="1803556" cy="1781072"/>
          </a:xfrm>
          <a:prstGeom prst="rect">
            <a:avLst/>
          </a:prstGeom>
          <a:ln w="6350">
            <a:solidFill>
              <a:schemeClr val="tx1"/>
            </a:solidFill>
          </a:ln>
        </p:spPr>
      </p:pic>
      <p:sp>
        <p:nvSpPr>
          <p:cNvPr id="2" name="TextBox 1">
            <a:extLst>
              <a:ext uri="{FF2B5EF4-FFF2-40B4-BE49-F238E27FC236}">
                <a16:creationId xmlns:a16="http://schemas.microsoft.com/office/drawing/2014/main" id="{EADE32D1-6B10-34B1-5135-7E1D7CEDE227}"/>
              </a:ext>
            </a:extLst>
          </p:cNvPr>
          <p:cNvSpPr txBox="1"/>
          <p:nvPr/>
        </p:nvSpPr>
        <p:spPr>
          <a:xfrm>
            <a:off x="1485900" y="2279234"/>
            <a:ext cx="2548890" cy="307777"/>
          </a:xfrm>
          <a:prstGeom prst="rect">
            <a:avLst/>
          </a:prstGeom>
          <a:noFill/>
        </p:spPr>
        <p:txBody>
          <a:bodyPr wrap="square" rtlCol="0">
            <a:spAutoFit/>
          </a:bodyPr>
          <a:lstStyle/>
          <a:p>
            <a:r>
              <a:rPr lang="en-GB" b="1" dirty="0"/>
              <a:t>Logistic Regression</a:t>
            </a:r>
          </a:p>
        </p:txBody>
      </p:sp>
      <p:sp>
        <p:nvSpPr>
          <p:cNvPr id="13" name="TextBox 12">
            <a:extLst>
              <a:ext uri="{FF2B5EF4-FFF2-40B4-BE49-F238E27FC236}">
                <a16:creationId xmlns:a16="http://schemas.microsoft.com/office/drawing/2014/main" id="{20267D96-5B8A-EC93-2ECA-E5C5AEB0F8D1}"/>
              </a:ext>
            </a:extLst>
          </p:cNvPr>
          <p:cNvSpPr txBox="1"/>
          <p:nvPr/>
        </p:nvSpPr>
        <p:spPr>
          <a:xfrm>
            <a:off x="6061710" y="2259665"/>
            <a:ext cx="2548890" cy="307777"/>
          </a:xfrm>
          <a:prstGeom prst="rect">
            <a:avLst/>
          </a:prstGeom>
          <a:noFill/>
        </p:spPr>
        <p:txBody>
          <a:bodyPr wrap="square" rtlCol="0">
            <a:spAutoFit/>
          </a:bodyPr>
          <a:lstStyle/>
          <a:p>
            <a:r>
              <a:rPr lang="en-GB" b="1" dirty="0"/>
              <a:t>Random Forest Classifier</a:t>
            </a:r>
          </a:p>
        </p:txBody>
      </p:sp>
      <p:sp>
        <p:nvSpPr>
          <p:cNvPr id="14" name="TextBox 13">
            <a:extLst>
              <a:ext uri="{FF2B5EF4-FFF2-40B4-BE49-F238E27FC236}">
                <a16:creationId xmlns:a16="http://schemas.microsoft.com/office/drawing/2014/main" id="{1019E4B2-01ED-2BAD-5C32-51722BAA547D}"/>
              </a:ext>
            </a:extLst>
          </p:cNvPr>
          <p:cNvSpPr txBox="1"/>
          <p:nvPr/>
        </p:nvSpPr>
        <p:spPr>
          <a:xfrm>
            <a:off x="1408150" y="4476189"/>
            <a:ext cx="2548890" cy="307777"/>
          </a:xfrm>
          <a:prstGeom prst="rect">
            <a:avLst/>
          </a:prstGeom>
          <a:noFill/>
        </p:spPr>
        <p:txBody>
          <a:bodyPr wrap="square" rtlCol="0">
            <a:spAutoFit/>
          </a:bodyPr>
          <a:lstStyle/>
          <a:p>
            <a:r>
              <a:rPr lang="en-GB" b="1" dirty="0"/>
              <a:t>Support Vector Machine</a:t>
            </a:r>
          </a:p>
        </p:txBody>
      </p:sp>
      <p:sp>
        <p:nvSpPr>
          <p:cNvPr id="15" name="TextBox 14">
            <a:extLst>
              <a:ext uri="{FF2B5EF4-FFF2-40B4-BE49-F238E27FC236}">
                <a16:creationId xmlns:a16="http://schemas.microsoft.com/office/drawing/2014/main" id="{B8F253AE-5330-7467-48BA-947916166691}"/>
              </a:ext>
            </a:extLst>
          </p:cNvPr>
          <p:cNvSpPr txBox="1"/>
          <p:nvPr/>
        </p:nvSpPr>
        <p:spPr>
          <a:xfrm>
            <a:off x="6035163" y="4480020"/>
            <a:ext cx="2548890" cy="307777"/>
          </a:xfrm>
          <a:prstGeom prst="rect">
            <a:avLst/>
          </a:prstGeom>
          <a:noFill/>
        </p:spPr>
        <p:txBody>
          <a:bodyPr wrap="square" rtlCol="0">
            <a:spAutoFit/>
          </a:bodyPr>
          <a:lstStyle/>
          <a:p>
            <a:r>
              <a:rPr lang="en-GB" b="1" dirty="0"/>
              <a:t>Artificial Neural Networks</a:t>
            </a:r>
          </a:p>
        </p:txBody>
      </p:sp>
    </p:spTree>
    <p:extLst>
      <p:ext uri="{BB962C8B-B14F-4D97-AF65-F5344CB8AC3E}">
        <p14:creationId xmlns:p14="http://schemas.microsoft.com/office/powerpoint/2010/main" val="37720271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117390" y="0"/>
            <a:ext cx="6912060" cy="3786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Results : SVM-</a:t>
            </a:r>
            <a:r>
              <a:rPr lang="en" sz="3200" b="1" dirty="0"/>
              <a:t>SMOTE</a:t>
            </a:r>
            <a:endParaRPr b="1" dirty="0"/>
          </a:p>
        </p:txBody>
      </p:sp>
      <p:pic>
        <p:nvPicPr>
          <p:cNvPr id="3" name="Picture 2" descr="Chart, treemap chart&#10;&#10;Description automatically generated">
            <a:extLst>
              <a:ext uri="{FF2B5EF4-FFF2-40B4-BE49-F238E27FC236}">
                <a16:creationId xmlns:a16="http://schemas.microsoft.com/office/drawing/2014/main" id="{87116234-D4A7-C329-7DCB-EEE0A87105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178" y="617219"/>
            <a:ext cx="2043942" cy="1642446"/>
          </a:xfrm>
          <a:prstGeom prst="rect">
            <a:avLst/>
          </a:prstGeom>
          <a:ln w="6350">
            <a:solidFill>
              <a:schemeClr val="tx1"/>
            </a:solidFill>
          </a:ln>
        </p:spPr>
      </p:pic>
      <p:pic>
        <p:nvPicPr>
          <p:cNvPr id="4" name="Picture 3" descr="Chart, line chart&#10;&#10;Description automatically generated">
            <a:extLst>
              <a:ext uri="{FF2B5EF4-FFF2-40B4-BE49-F238E27FC236}">
                <a16:creationId xmlns:a16="http://schemas.microsoft.com/office/drawing/2014/main" id="{D928FE8E-2DAA-B068-F359-7246AB082F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1426" y="617221"/>
            <a:ext cx="1891984" cy="1604856"/>
          </a:xfrm>
          <a:prstGeom prst="rect">
            <a:avLst/>
          </a:prstGeom>
          <a:ln w="6350">
            <a:solidFill>
              <a:schemeClr val="tx1"/>
            </a:solidFill>
          </a:ln>
        </p:spPr>
      </p:pic>
      <p:pic>
        <p:nvPicPr>
          <p:cNvPr id="5" name="Picture 4" descr="Chart, treemap chart&#10;&#10;Description automatically generated">
            <a:extLst>
              <a:ext uri="{FF2B5EF4-FFF2-40B4-BE49-F238E27FC236}">
                <a16:creationId xmlns:a16="http://schemas.microsoft.com/office/drawing/2014/main" id="{8F2EA2BA-3837-0720-855B-E8C0B66DE9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7525" y="617220"/>
            <a:ext cx="1984649" cy="1594500"/>
          </a:xfrm>
          <a:prstGeom prst="rect">
            <a:avLst/>
          </a:prstGeom>
          <a:ln w="6350">
            <a:solidFill>
              <a:schemeClr val="tx1"/>
            </a:solidFill>
          </a:ln>
        </p:spPr>
      </p:pic>
      <p:pic>
        <p:nvPicPr>
          <p:cNvPr id="6" name="Picture 5" descr="Chart, line chart&#10;&#10;Description automatically generated">
            <a:extLst>
              <a:ext uri="{FF2B5EF4-FFF2-40B4-BE49-F238E27FC236}">
                <a16:creationId xmlns:a16="http://schemas.microsoft.com/office/drawing/2014/main" id="{FBDBA426-1DA0-DBB7-0308-62625B54DF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12481" y="617219"/>
            <a:ext cx="1829258" cy="1594500"/>
          </a:xfrm>
          <a:prstGeom prst="rect">
            <a:avLst/>
          </a:prstGeom>
          <a:ln w="6350">
            <a:solidFill>
              <a:schemeClr val="tx1"/>
            </a:solidFill>
          </a:ln>
        </p:spPr>
      </p:pic>
      <p:pic>
        <p:nvPicPr>
          <p:cNvPr id="8" name="Picture 7" descr="Chart, treemap chart&#10;&#10;Description automatically generated">
            <a:extLst>
              <a:ext uri="{FF2B5EF4-FFF2-40B4-BE49-F238E27FC236}">
                <a16:creationId xmlns:a16="http://schemas.microsoft.com/office/drawing/2014/main" id="{D2CB2D4A-61C7-84E0-2FF5-DE0C5C06356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7177" y="2710377"/>
            <a:ext cx="2043943" cy="1642446"/>
          </a:xfrm>
          <a:prstGeom prst="rect">
            <a:avLst/>
          </a:prstGeom>
          <a:ln w="6350">
            <a:solidFill>
              <a:schemeClr val="tx1"/>
            </a:solidFill>
          </a:ln>
        </p:spPr>
      </p:pic>
      <p:pic>
        <p:nvPicPr>
          <p:cNvPr id="9" name="Picture 8" descr="Chart, line chart&#10;&#10;Description automatically generated">
            <a:extLst>
              <a:ext uri="{FF2B5EF4-FFF2-40B4-BE49-F238E27FC236}">
                <a16:creationId xmlns:a16="http://schemas.microsoft.com/office/drawing/2014/main" id="{A55C9EA9-7204-871E-D337-D2552E4E7DE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31426" y="2710377"/>
            <a:ext cx="1891984" cy="1642446"/>
          </a:xfrm>
          <a:prstGeom prst="rect">
            <a:avLst/>
          </a:prstGeom>
          <a:ln w="6350">
            <a:solidFill>
              <a:schemeClr val="tx1"/>
            </a:solidFill>
          </a:ln>
        </p:spPr>
      </p:pic>
      <p:pic>
        <p:nvPicPr>
          <p:cNvPr id="10" name="Picture 9" descr="Chart&#10;&#10;Description automatically generated">
            <a:extLst>
              <a:ext uri="{FF2B5EF4-FFF2-40B4-BE49-F238E27FC236}">
                <a16:creationId xmlns:a16="http://schemas.microsoft.com/office/drawing/2014/main" id="{6D8C6E2E-CEA4-6DAC-F46A-B78818167FC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7525" y="2571750"/>
            <a:ext cx="1984649" cy="1781073"/>
          </a:xfrm>
          <a:prstGeom prst="rect">
            <a:avLst/>
          </a:prstGeom>
          <a:ln w="6350">
            <a:solidFill>
              <a:schemeClr val="tx1"/>
            </a:solidFill>
          </a:ln>
        </p:spPr>
      </p:pic>
      <p:pic>
        <p:nvPicPr>
          <p:cNvPr id="11" name="Picture 10" descr="Chart, line chart&#10;&#10;Description automatically generated">
            <a:extLst>
              <a:ext uri="{FF2B5EF4-FFF2-40B4-BE49-F238E27FC236}">
                <a16:creationId xmlns:a16="http://schemas.microsoft.com/office/drawing/2014/main" id="{425B376C-5172-8241-1371-26FF7779E3B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138183" y="2571751"/>
            <a:ext cx="1803556" cy="1781072"/>
          </a:xfrm>
          <a:prstGeom prst="rect">
            <a:avLst/>
          </a:prstGeom>
          <a:ln w="6350">
            <a:solidFill>
              <a:schemeClr val="tx1"/>
            </a:solidFill>
          </a:ln>
        </p:spPr>
      </p:pic>
      <p:sp>
        <p:nvSpPr>
          <p:cNvPr id="2" name="TextBox 1">
            <a:extLst>
              <a:ext uri="{FF2B5EF4-FFF2-40B4-BE49-F238E27FC236}">
                <a16:creationId xmlns:a16="http://schemas.microsoft.com/office/drawing/2014/main" id="{EADE32D1-6B10-34B1-5135-7E1D7CEDE227}"/>
              </a:ext>
            </a:extLst>
          </p:cNvPr>
          <p:cNvSpPr txBox="1"/>
          <p:nvPr/>
        </p:nvSpPr>
        <p:spPr>
          <a:xfrm>
            <a:off x="1485900" y="2279234"/>
            <a:ext cx="2548890" cy="307777"/>
          </a:xfrm>
          <a:prstGeom prst="rect">
            <a:avLst/>
          </a:prstGeom>
          <a:noFill/>
        </p:spPr>
        <p:txBody>
          <a:bodyPr wrap="square" rtlCol="0">
            <a:spAutoFit/>
          </a:bodyPr>
          <a:lstStyle/>
          <a:p>
            <a:r>
              <a:rPr lang="en-GB" b="1" dirty="0"/>
              <a:t>Logistic Regression</a:t>
            </a:r>
          </a:p>
        </p:txBody>
      </p:sp>
      <p:sp>
        <p:nvSpPr>
          <p:cNvPr id="13" name="TextBox 12">
            <a:extLst>
              <a:ext uri="{FF2B5EF4-FFF2-40B4-BE49-F238E27FC236}">
                <a16:creationId xmlns:a16="http://schemas.microsoft.com/office/drawing/2014/main" id="{20267D96-5B8A-EC93-2ECA-E5C5AEB0F8D1}"/>
              </a:ext>
            </a:extLst>
          </p:cNvPr>
          <p:cNvSpPr txBox="1"/>
          <p:nvPr/>
        </p:nvSpPr>
        <p:spPr>
          <a:xfrm>
            <a:off x="6061710" y="2259665"/>
            <a:ext cx="2548890" cy="307777"/>
          </a:xfrm>
          <a:prstGeom prst="rect">
            <a:avLst/>
          </a:prstGeom>
          <a:noFill/>
        </p:spPr>
        <p:txBody>
          <a:bodyPr wrap="square" rtlCol="0">
            <a:spAutoFit/>
          </a:bodyPr>
          <a:lstStyle/>
          <a:p>
            <a:r>
              <a:rPr lang="en-GB" b="1" dirty="0"/>
              <a:t>Random Forest Classifier</a:t>
            </a:r>
          </a:p>
        </p:txBody>
      </p:sp>
      <p:sp>
        <p:nvSpPr>
          <p:cNvPr id="14" name="TextBox 13">
            <a:extLst>
              <a:ext uri="{FF2B5EF4-FFF2-40B4-BE49-F238E27FC236}">
                <a16:creationId xmlns:a16="http://schemas.microsoft.com/office/drawing/2014/main" id="{1019E4B2-01ED-2BAD-5C32-51722BAA547D}"/>
              </a:ext>
            </a:extLst>
          </p:cNvPr>
          <p:cNvSpPr txBox="1"/>
          <p:nvPr/>
        </p:nvSpPr>
        <p:spPr>
          <a:xfrm>
            <a:off x="1408150" y="4476189"/>
            <a:ext cx="2548890" cy="307777"/>
          </a:xfrm>
          <a:prstGeom prst="rect">
            <a:avLst/>
          </a:prstGeom>
          <a:noFill/>
        </p:spPr>
        <p:txBody>
          <a:bodyPr wrap="square" rtlCol="0">
            <a:spAutoFit/>
          </a:bodyPr>
          <a:lstStyle/>
          <a:p>
            <a:r>
              <a:rPr lang="en-GB" b="1" dirty="0"/>
              <a:t>Support Vector Machine</a:t>
            </a:r>
          </a:p>
        </p:txBody>
      </p:sp>
      <p:sp>
        <p:nvSpPr>
          <p:cNvPr id="15" name="TextBox 14">
            <a:extLst>
              <a:ext uri="{FF2B5EF4-FFF2-40B4-BE49-F238E27FC236}">
                <a16:creationId xmlns:a16="http://schemas.microsoft.com/office/drawing/2014/main" id="{B8F253AE-5330-7467-48BA-947916166691}"/>
              </a:ext>
            </a:extLst>
          </p:cNvPr>
          <p:cNvSpPr txBox="1"/>
          <p:nvPr/>
        </p:nvSpPr>
        <p:spPr>
          <a:xfrm>
            <a:off x="6035163" y="4480020"/>
            <a:ext cx="2548890" cy="307777"/>
          </a:xfrm>
          <a:prstGeom prst="rect">
            <a:avLst/>
          </a:prstGeom>
          <a:noFill/>
        </p:spPr>
        <p:txBody>
          <a:bodyPr wrap="square" rtlCol="0">
            <a:spAutoFit/>
          </a:bodyPr>
          <a:lstStyle/>
          <a:p>
            <a:r>
              <a:rPr lang="en-GB" b="1" dirty="0"/>
              <a:t>Artificial Neural Networks</a:t>
            </a:r>
          </a:p>
        </p:txBody>
      </p:sp>
    </p:spTree>
    <p:extLst>
      <p:ext uri="{BB962C8B-B14F-4D97-AF65-F5344CB8AC3E}">
        <p14:creationId xmlns:p14="http://schemas.microsoft.com/office/powerpoint/2010/main" val="32042962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117390" y="0"/>
            <a:ext cx="6912060" cy="3786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Results : </a:t>
            </a:r>
            <a:r>
              <a:rPr lang="en" sz="3200" b="1" dirty="0"/>
              <a:t>SMOTE-ENN</a:t>
            </a:r>
            <a:endParaRPr b="1" dirty="0"/>
          </a:p>
        </p:txBody>
      </p:sp>
      <p:pic>
        <p:nvPicPr>
          <p:cNvPr id="3" name="Picture 2" descr="Chart, treemap chart&#10;&#10;Description automatically generated">
            <a:extLst>
              <a:ext uri="{FF2B5EF4-FFF2-40B4-BE49-F238E27FC236}">
                <a16:creationId xmlns:a16="http://schemas.microsoft.com/office/drawing/2014/main" id="{87116234-D4A7-C329-7DCB-EEE0A87105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178" y="617219"/>
            <a:ext cx="2043942" cy="1642446"/>
          </a:xfrm>
          <a:prstGeom prst="rect">
            <a:avLst/>
          </a:prstGeom>
          <a:ln w="6350">
            <a:solidFill>
              <a:schemeClr val="tx1"/>
            </a:solidFill>
          </a:ln>
        </p:spPr>
      </p:pic>
      <p:pic>
        <p:nvPicPr>
          <p:cNvPr id="4" name="Picture 3" descr="Chart, line chart&#10;&#10;Description automatically generated">
            <a:extLst>
              <a:ext uri="{FF2B5EF4-FFF2-40B4-BE49-F238E27FC236}">
                <a16:creationId xmlns:a16="http://schemas.microsoft.com/office/drawing/2014/main" id="{D928FE8E-2DAA-B068-F359-7246AB082F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1426" y="617221"/>
            <a:ext cx="1891984" cy="1604856"/>
          </a:xfrm>
          <a:prstGeom prst="rect">
            <a:avLst/>
          </a:prstGeom>
          <a:ln w="6350">
            <a:solidFill>
              <a:schemeClr val="tx1"/>
            </a:solidFill>
          </a:ln>
        </p:spPr>
      </p:pic>
      <p:pic>
        <p:nvPicPr>
          <p:cNvPr id="5" name="Picture 4" descr="Chart, treemap chart&#10;&#10;Description automatically generated">
            <a:extLst>
              <a:ext uri="{FF2B5EF4-FFF2-40B4-BE49-F238E27FC236}">
                <a16:creationId xmlns:a16="http://schemas.microsoft.com/office/drawing/2014/main" id="{8F2EA2BA-3837-0720-855B-E8C0B66DE9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7525" y="617220"/>
            <a:ext cx="1984649" cy="1594500"/>
          </a:xfrm>
          <a:prstGeom prst="rect">
            <a:avLst/>
          </a:prstGeom>
          <a:ln w="6350">
            <a:solidFill>
              <a:schemeClr val="tx1"/>
            </a:solidFill>
          </a:ln>
        </p:spPr>
      </p:pic>
      <p:pic>
        <p:nvPicPr>
          <p:cNvPr id="6" name="Picture 5" descr="Chart, line chart&#10;&#10;Description automatically generated">
            <a:extLst>
              <a:ext uri="{FF2B5EF4-FFF2-40B4-BE49-F238E27FC236}">
                <a16:creationId xmlns:a16="http://schemas.microsoft.com/office/drawing/2014/main" id="{FBDBA426-1DA0-DBB7-0308-62625B54DF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12481" y="617219"/>
            <a:ext cx="1829258" cy="1594500"/>
          </a:xfrm>
          <a:prstGeom prst="rect">
            <a:avLst/>
          </a:prstGeom>
          <a:ln w="6350">
            <a:solidFill>
              <a:schemeClr val="tx1"/>
            </a:solidFill>
          </a:ln>
        </p:spPr>
      </p:pic>
      <p:pic>
        <p:nvPicPr>
          <p:cNvPr id="8" name="Picture 7" descr="Chart, treemap chart&#10;&#10;Description automatically generated">
            <a:extLst>
              <a:ext uri="{FF2B5EF4-FFF2-40B4-BE49-F238E27FC236}">
                <a16:creationId xmlns:a16="http://schemas.microsoft.com/office/drawing/2014/main" id="{D2CB2D4A-61C7-84E0-2FF5-DE0C5C06356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7177" y="2710377"/>
            <a:ext cx="2043943" cy="1642446"/>
          </a:xfrm>
          <a:prstGeom prst="rect">
            <a:avLst/>
          </a:prstGeom>
          <a:ln w="6350">
            <a:solidFill>
              <a:schemeClr val="tx1"/>
            </a:solidFill>
          </a:ln>
        </p:spPr>
      </p:pic>
      <p:pic>
        <p:nvPicPr>
          <p:cNvPr id="9" name="Picture 8" descr="Chart, line chart&#10;&#10;Description automatically generated">
            <a:extLst>
              <a:ext uri="{FF2B5EF4-FFF2-40B4-BE49-F238E27FC236}">
                <a16:creationId xmlns:a16="http://schemas.microsoft.com/office/drawing/2014/main" id="{A55C9EA9-7204-871E-D337-D2552E4E7DE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31426" y="2710377"/>
            <a:ext cx="1891984" cy="1642446"/>
          </a:xfrm>
          <a:prstGeom prst="rect">
            <a:avLst/>
          </a:prstGeom>
          <a:ln w="6350">
            <a:solidFill>
              <a:schemeClr val="tx1"/>
            </a:solidFill>
          </a:ln>
        </p:spPr>
      </p:pic>
      <p:pic>
        <p:nvPicPr>
          <p:cNvPr id="10" name="Picture 9" descr="Chart&#10;&#10;Description automatically generated">
            <a:extLst>
              <a:ext uri="{FF2B5EF4-FFF2-40B4-BE49-F238E27FC236}">
                <a16:creationId xmlns:a16="http://schemas.microsoft.com/office/drawing/2014/main" id="{6D8C6E2E-CEA4-6DAC-F46A-B78818167FC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7525" y="2571750"/>
            <a:ext cx="1984649" cy="1781073"/>
          </a:xfrm>
          <a:prstGeom prst="rect">
            <a:avLst/>
          </a:prstGeom>
          <a:ln w="6350">
            <a:solidFill>
              <a:schemeClr val="tx1"/>
            </a:solidFill>
          </a:ln>
        </p:spPr>
      </p:pic>
      <p:pic>
        <p:nvPicPr>
          <p:cNvPr id="11" name="Picture 10" descr="Chart, line chart&#10;&#10;Description automatically generated">
            <a:extLst>
              <a:ext uri="{FF2B5EF4-FFF2-40B4-BE49-F238E27FC236}">
                <a16:creationId xmlns:a16="http://schemas.microsoft.com/office/drawing/2014/main" id="{425B376C-5172-8241-1371-26FF7779E3B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138183" y="2571751"/>
            <a:ext cx="1803556" cy="1781072"/>
          </a:xfrm>
          <a:prstGeom prst="rect">
            <a:avLst/>
          </a:prstGeom>
          <a:ln w="6350">
            <a:solidFill>
              <a:schemeClr val="tx1"/>
            </a:solidFill>
          </a:ln>
        </p:spPr>
      </p:pic>
      <p:sp>
        <p:nvSpPr>
          <p:cNvPr id="2" name="TextBox 1">
            <a:extLst>
              <a:ext uri="{FF2B5EF4-FFF2-40B4-BE49-F238E27FC236}">
                <a16:creationId xmlns:a16="http://schemas.microsoft.com/office/drawing/2014/main" id="{EADE32D1-6B10-34B1-5135-7E1D7CEDE227}"/>
              </a:ext>
            </a:extLst>
          </p:cNvPr>
          <p:cNvSpPr txBox="1"/>
          <p:nvPr/>
        </p:nvSpPr>
        <p:spPr>
          <a:xfrm>
            <a:off x="1485900" y="2279234"/>
            <a:ext cx="2548890" cy="307777"/>
          </a:xfrm>
          <a:prstGeom prst="rect">
            <a:avLst/>
          </a:prstGeom>
          <a:noFill/>
        </p:spPr>
        <p:txBody>
          <a:bodyPr wrap="square" rtlCol="0">
            <a:spAutoFit/>
          </a:bodyPr>
          <a:lstStyle/>
          <a:p>
            <a:r>
              <a:rPr lang="en-GB" b="1" dirty="0"/>
              <a:t>Logistic Regression</a:t>
            </a:r>
          </a:p>
        </p:txBody>
      </p:sp>
      <p:sp>
        <p:nvSpPr>
          <p:cNvPr id="13" name="TextBox 12">
            <a:extLst>
              <a:ext uri="{FF2B5EF4-FFF2-40B4-BE49-F238E27FC236}">
                <a16:creationId xmlns:a16="http://schemas.microsoft.com/office/drawing/2014/main" id="{20267D96-5B8A-EC93-2ECA-E5C5AEB0F8D1}"/>
              </a:ext>
            </a:extLst>
          </p:cNvPr>
          <p:cNvSpPr txBox="1"/>
          <p:nvPr/>
        </p:nvSpPr>
        <p:spPr>
          <a:xfrm>
            <a:off x="6061710" y="2259665"/>
            <a:ext cx="2548890" cy="307777"/>
          </a:xfrm>
          <a:prstGeom prst="rect">
            <a:avLst/>
          </a:prstGeom>
          <a:noFill/>
        </p:spPr>
        <p:txBody>
          <a:bodyPr wrap="square" rtlCol="0">
            <a:spAutoFit/>
          </a:bodyPr>
          <a:lstStyle/>
          <a:p>
            <a:r>
              <a:rPr lang="en-GB" b="1" dirty="0"/>
              <a:t>Random Forest Classifier</a:t>
            </a:r>
          </a:p>
        </p:txBody>
      </p:sp>
      <p:sp>
        <p:nvSpPr>
          <p:cNvPr id="14" name="TextBox 13">
            <a:extLst>
              <a:ext uri="{FF2B5EF4-FFF2-40B4-BE49-F238E27FC236}">
                <a16:creationId xmlns:a16="http://schemas.microsoft.com/office/drawing/2014/main" id="{1019E4B2-01ED-2BAD-5C32-51722BAA547D}"/>
              </a:ext>
            </a:extLst>
          </p:cNvPr>
          <p:cNvSpPr txBox="1"/>
          <p:nvPr/>
        </p:nvSpPr>
        <p:spPr>
          <a:xfrm>
            <a:off x="1408150" y="4476189"/>
            <a:ext cx="2548890" cy="307777"/>
          </a:xfrm>
          <a:prstGeom prst="rect">
            <a:avLst/>
          </a:prstGeom>
          <a:noFill/>
        </p:spPr>
        <p:txBody>
          <a:bodyPr wrap="square" rtlCol="0">
            <a:spAutoFit/>
          </a:bodyPr>
          <a:lstStyle/>
          <a:p>
            <a:r>
              <a:rPr lang="en-GB" b="1" dirty="0"/>
              <a:t>Support Vector Machine</a:t>
            </a:r>
          </a:p>
        </p:txBody>
      </p:sp>
      <p:sp>
        <p:nvSpPr>
          <p:cNvPr id="15" name="TextBox 14">
            <a:extLst>
              <a:ext uri="{FF2B5EF4-FFF2-40B4-BE49-F238E27FC236}">
                <a16:creationId xmlns:a16="http://schemas.microsoft.com/office/drawing/2014/main" id="{B8F253AE-5330-7467-48BA-947916166691}"/>
              </a:ext>
            </a:extLst>
          </p:cNvPr>
          <p:cNvSpPr txBox="1"/>
          <p:nvPr/>
        </p:nvSpPr>
        <p:spPr>
          <a:xfrm>
            <a:off x="6035163" y="4480020"/>
            <a:ext cx="2548890" cy="307777"/>
          </a:xfrm>
          <a:prstGeom prst="rect">
            <a:avLst/>
          </a:prstGeom>
          <a:noFill/>
        </p:spPr>
        <p:txBody>
          <a:bodyPr wrap="square" rtlCol="0">
            <a:spAutoFit/>
          </a:bodyPr>
          <a:lstStyle/>
          <a:p>
            <a:r>
              <a:rPr lang="en-GB" b="1" dirty="0"/>
              <a:t>Artificial Neural Networks</a:t>
            </a:r>
          </a:p>
        </p:txBody>
      </p:sp>
    </p:spTree>
    <p:extLst>
      <p:ext uri="{BB962C8B-B14F-4D97-AF65-F5344CB8AC3E}">
        <p14:creationId xmlns:p14="http://schemas.microsoft.com/office/powerpoint/2010/main" val="33172813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458E99-F119-5210-4CA9-2942E8E86380}"/>
              </a:ext>
            </a:extLst>
          </p:cNvPr>
          <p:cNvPicPr>
            <a:picLocks noChangeAspect="1"/>
          </p:cNvPicPr>
          <p:nvPr/>
        </p:nvPicPr>
        <p:blipFill rotWithShape="1">
          <a:blip r:embed="rId2"/>
          <a:srcRect l="1000" t="2372"/>
          <a:stretch/>
        </p:blipFill>
        <p:spPr>
          <a:xfrm>
            <a:off x="11867" y="1062990"/>
            <a:ext cx="9132133" cy="3817620"/>
          </a:xfrm>
          <a:prstGeom prst="rect">
            <a:avLst/>
          </a:prstGeom>
          <a:ln w="6350">
            <a:solidFill>
              <a:schemeClr val="tx1"/>
            </a:solidFill>
          </a:ln>
        </p:spPr>
      </p:pic>
      <p:sp>
        <p:nvSpPr>
          <p:cNvPr id="5" name="TextBox 4">
            <a:extLst>
              <a:ext uri="{FF2B5EF4-FFF2-40B4-BE49-F238E27FC236}">
                <a16:creationId xmlns:a16="http://schemas.microsoft.com/office/drawing/2014/main" id="{AD36368B-6AC0-C683-7B87-A24F8678DAF5}"/>
              </a:ext>
            </a:extLst>
          </p:cNvPr>
          <p:cNvSpPr txBox="1"/>
          <p:nvPr/>
        </p:nvSpPr>
        <p:spPr>
          <a:xfrm>
            <a:off x="185738" y="217170"/>
            <a:ext cx="6260782" cy="553998"/>
          </a:xfrm>
          <a:prstGeom prst="rect">
            <a:avLst/>
          </a:prstGeom>
          <a:noFill/>
        </p:spPr>
        <p:txBody>
          <a:bodyPr wrap="square">
            <a:spAutoFit/>
          </a:bodyPr>
          <a:lstStyle/>
          <a:p>
            <a:pPr>
              <a:buClr>
                <a:schemeClr val="dk1"/>
              </a:buClr>
              <a:buSzPts val="3000"/>
            </a:pPr>
            <a:r>
              <a:rPr lang="en" sz="3000" b="1" dirty="0">
                <a:solidFill>
                  <a:schemeClr val="dk1"/>
                </a:solidFill>
                <a:latin typeface="Roboto"/>
                <a:ea typeface="Roboto"/>
                <a:sym typeface="Roboto"/>
              </a:rPr>
              <a:t>Results : A Comparative Analysis</a:t>
            </a:r>
            <a:endParaRPr lang="en-GB" sz="3000" b="1" dirty="0">
              <a:solidFill>
                <a:schemeClr val="dk1"/>
              </a:solidFill>
              <a:latin typeface="Roboto"/>
              <a:ea typeface="Roboto"/>
              <a:sym typeface="Roboto"/>
            </a:endParaRPr>
          </a:p>
        </p:txBody>
      </p:sp>
    </p:spTree>
    <p:extLst>
      <p:ext uri="{BB962C8B-B14F-4D97-AF65-F5344CB8AC3E}">
        <p14:creationId xmlns:p14="http://schemas.microsoft.com/office/powerpoint/2010/main" val="3881604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311700" y="96675"/>
            <a:ext cx="8520600" cy="5306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References :</a:t>
            </a:r>
            <a:endParaRPr b="1" dirty="0"/>
          </a:p>
        </p:txBody>
      </p:sp>
      <p:sp>
        <p:nvSpPr>
          <p:cNvPr id="128" name="Google Shape;128;p20"/>
          <p:cNvSpPr txBox="1">
            <a:spLocks noGrp="1"/>
          </p:cNvSpPr>
          <p:nvPr>
            <p:ph type="body" idx="1"/>
          </p:nvPr>
        </p:nvSpPr>
        <p:spPr>
          <a:xfrm>
            <a:off x="311700" y="907837"/>
            <a:ext cx="8520600" cy="3858474"/>
          </a:xfrm>
          <a:prstGeom prst="rect">
            <a:avLst/>
          </a:prstGeom>
        </p:spPr>
        <p:txBody>
          <a:bodyPr spcFirstLastPara="1" wrap="square" lIns="91425" tIns="91425" rIns="91425" bIns="91425" anchor="t" anchorCtr="0">
            <a:noAutofit/>
          </a:bodyPr>
          <a:lstStyle/>
          <a:p>
            <a:pPr marL="285750" indent="-285750" algn="just">
              <a:lnSpc>
                <a:spcPct val="100000"/>
              </a:lnSpc>
              <a:spcAft>
                <a:spcPts val="1200"/>
              </a:spcAft>
              <a:buFont typeface="Wingdings" panose="05000000000000000000" pitchFamily="2" charset="2"/>
              <a:buChar char="Ø"/>
            </a:pP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 V. V. Sriram </a:t>
            </a:r>
            <a:r>
              <a:rPr lang="en-IN"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Sasank</a:t>
            </a: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G. R. </a:t>
            </a:r>
            <a:r>
              <a:rPr lang="en-IN"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Sahith</a:t>
            </a: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 Abhinav and M. </a:t>
            </a:r>
            <a:r>
              <a:rPr lang="en-IN"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Belwal</a:t>
            </a: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"Credit Card Fraud Detection Using Various Classification and Sampling Techniques: A Comparative Study," 2019 International Conference on Communication and Electronics Systems (ICCES), 2019, pp. 1713-1718, </a:t>
            </a:r>
            <a:r>
              <a:rPr lang="en-IN"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doi</a:t>
            </a: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10.1109/ICCES45898.2019.9002289.Bell, E., and Bryman, A. (2011). </a:t>
            </a:r>
            <a:r>
              <a:rPr lang="en-IN" sz="14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Business Research Methods</a:t>
            </a: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3</a:t>
            </a:r>
            <a:r>
              <a:rPr lang="en-IN" sz="1400" baseline="30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rd</a:t>
            </a: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edition, New York: OUP Oxford. ISBN-10: 0199583404.</a:t>
            </a:r>
          </a:p>
          <a:p>
            <a:pPr marL="285750" indent="-285750" algn="just">
              <a:lnSpc>
                <a:spcPct val="100000"/>
              </a:lnSpc>
              <a:spcAft>
                <a:spcPts val="1200"/>
              </a:spcAft>
              <a:buFont typeface="Wingdings" panose="05000000000000000000" pitchFamily="2" charset="2"/>
              <a:buChar char="Ø"/>
            </a:pPr>
            <a:r>
              <a:rPr lang="en-GB" sz="1400" dirty="0">
                <a:solidFill>
                  <a:srgbClr val="000000"/>
                </a:solidFill>
                <a:latin typeface="Times New Roman" panose="02020603050405020304" pitchFamily="18" charset="0"/>
                <a:cs typeface="Times New Roman" panose="02020603050405020304" pitchFamily="18" charset="0"/>
              </a:rPr>
              <a:t>Ghosh and Reilly, "Credit card fraud detection with a neural-network," 1994 Proceedings of the Twenty-Seventh Hawaii International Conference on System Sciences, 1994, pp. 621-630, </a:t>
            </a:r>
            <a:r>
              <a:rPr lang="en-GB" sz="1400" dirty="0" err="1">
                <a:solidFill>
                  <a:srgbClr val="000000"/>
                </a:solidFill>
                <a:latin typeface="Times New Roman" panose="02020603050405020304" pitchFamily="18" charset="0"/>
                <a:cs typeface="Times New Roman" panose="02020603050405020304" pitchFamily="18" charset="0"/>
              </a:rPr>
              <a:t>doi</a:t>
            </a:r>
            <a:r>
              <a:rPr lang="en-GB" sz="1400" dirty="0">
                <a:solidFill>
                  <a:srgbClr val="000000"/>
                </a:solidFill>
                <a:latin typeface="Times New Roman" panose="02020603050405020304" pitchFamily="18" charset="0"/>
                <a:cs typeface="Times New Roman" panose="02020603050405020304" pitchFamily="18" charset="0"/>
              </a:rPr>
              <a:t>: 10.1109/HICSS.1994.323314.</a:t>
            </a:r>
          </a:p>
          <a:p>
            <a:pPr marL="285750" indent="-285750" algn="just">
              <a:lnSpc>
                <a:spcPct val="100000"/>
              </a:lnSpc>
              <a:spcAft>
                <a:spcPts val="1200"/>
              </a:spcAft>
              <a:buFont typeface="Wingdings" panose="05000000000000000000" pitchFamily="2" charset="2"/>
              <a:buChar char="Ø"/>
            </a:pPr>
            <a:r>
              <a:rPr lang="en-GB" sz="1400" dirty="0">
                <a:solidFill>
                  <a:srgbClr val="000000"/>
                </a:solidFill>
                <a:latin typeface="Times New Roman" panose="02020603050405020304" pitchFamily="18" charset="0"/>
                <a:cs typeface="Times New Roman" panose="02020603050405020304" pitchFamily="18" charset="0"/>
              </a:rPr>
              <a:t>E. I. Altman, G. Marco and F. </a:t>
            </a:r>
            <a:r>
              <a:rPr lang="en-GB" sz="1400" dirty="0" err="1">
                <a:solidFill>
                  <a:srgbClr val="000000"/>
                </a:solidFill>
                <a:latin typeface="Times New Roman" panose="02020603050405020304" pitchFamily="18" charset="0"/>
                <a:cs typeface="Times New Roman" panose="02020603050405020304" pitchFamily="18" charset="0"/>
              </a:rPr>
              <a:t>Varetto</a:t>
            </a:r>
            <a:r>
              <a:rPr lang="en-GB" sz="1400" dirty="0">
                <a:solidFill>
                  <a:srgbClr val="000000"/>
                </a:solidFill>
                <a:latin typeface="Times New Roman" panose="02020603050405020304" pitchFamily="18" charset="0"/>
                <a:cs typeface="Times New Roman" panose="02020603050405020304" pitchFamily="18" charset="0"/>
              </a:rPr>
              <a:t>, "Corporate distress diagnosis comparisons using linear discriminant analysis and neural networks", Journal of Banking and Finance, vol. 18, no. 3, pp. 505-529, 1994.</a:t>
            </a:r>
          </a:p>
          <a:p>
            <a:pPr marL="285750" indent="-285750" algn="just">
              <a:lnSpc>
                <a:spcPct val="100000"/>
              </a:lnSpc>
              <a:spcAft>
                <a:spcPts val="1200"/>
              </a:spcAft>
              <a:buFont typeface="Wingdings" panose="05000000000000000000" pitchFamily="2" charset="2"/>
              <a:buChar char="Ø"/>
            </a:pPr>
            <a:r>
              <a:rPr lang="en-GB" sz="1400" dirty="0">
                <a:solidFill>
                  <a:srgbClr val="000000"/>
                </a:solidFill>
                <a:latin typeface="Times New Roman" panose="02020603050405020304" pitchFamily="18" charset="0"/>
                <a:cs typeface="Times New Roman" panose="02020603050405020304" pitchFamily="18" charset="0"/>
              </a:rPr>
              <a:t>A.M. </a:t>
            </a:r>
            <a:r>
              <a:rPr lang="en-GB" sz="1400" dirty="0" err="1">
                <a:solidFill>
                  <a:srgbClr val="000000"/>
                </a:solidFill>
                <a:latin typeface="Times New Roman" panose="02020603050405020304" pitchFamily="18" charset="0"/>
                <a:cs typeface="Times New Roman" panose="02020603050405020304" pitchFamily="18" charset="0"/>
              </a:rPr>
              <a:t>Flitman</a:t>
            </a:r>
            <a:r>
              <a:rPr lang="en-GB" sz="1400" dirty="0">
                <a:solidFill>
                  <a:srgbClr val="000000"/>
                </a:solidFill>
                <a:latin typeface="Times New Roman" panose="02020603050405020304" pitchFamily="18" charset="0"/>
                <a:cs typeface="Times New Roman" panose="02020603050405020304" pitchFamily="18" charset="0"/>
              </a:rPr>
              <a:t>, "Towards analysing student failures: neural networks compared with regression analysis and multiple discriminant analysis", Computers &amp; Operations Research, vol. 24, no. 4, pp. 367-377, 1997.</a:t>
            </a:r>
          </a:p>
          <a:p>
            <a:pPr marL="285750" indent="-285750" algn="just">
              <a:lnSpc>
                <a:spcPct val="100000"/>
              </a:lnSpc>
              <a:spcAft>
                <a:spcPts val="1200"/>
              </a:spcAft>
              <a:buFont typeface="Wingdings" panose="05000000000000000000" pitchFamily="2" charset="2"/>
              <a:buChar char="Ø"/>
            </a:pPr>
            <a:r>
              <a:rPr lang="en-GB" sz="1400" dirty="0">
                <a:solidFill>
                  <a:srgbClr val="000000"/>
                </a:solidFill>
                <a:latin typeface="Times New Roman" panose="02020603050405020304" pitchFamily="18" charset="0"/>
                <a:cs typeface="Times New Roman" panose="02020603050405020304" pitchFamily="18" charset="0"/>
              </a:rPr>
              <a:t>J.A. Ohlson, "Financial ratios and probabilistic prediction of bankruptcy", Journal of Accounting Research, vol. 18, no. 1, pp. 109-131, 1980.</a:t>
            </a:r>
          </a:p>
          <a:p>
            <a:pPr marL="285750" indent="-285750" algn="just">
              <a:lnSpc>
                <a:spcPct val="100000"/>
              </a:lnSpc>
              <a:spcAft>
                <a:spcPts val="1200"/>
              </a:spcAft>
              <a:buFont typeface="Wingdings" panose="05000000000000000000" pitchFamily="2" charset="2"/>
              <a:buChar char="Ø"/>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l" rtl="0">
              <a:spcBef>
                <a:spcPts val="1600"/>
              </a:spcBef>
              <a:spcAft>
                <a:spcPts val="0"/>
              </a:spcAft>
              <a:buFont typeface="Wingdings" panose="05000000000000000000" pitchFamily="2" charset="2"/>
              <a:buChar char="Ø"/>
            </a:pPr>
            <a:endParaRPr dirty="0"/>
          </a:p>
          <a:p>
            <a:pPr marL="285750" lvl="0" indent="-285750" algn="l" rtl="0">
              <a:spcBef>
                <a:spcPts val="1600"/>
              </a:spcBef>
              <a:spcAft>
                <a:spcPts val="1600"/>
              </a:spcAft>
              <a:buFont typeface="Wingdings" panose="05000000000000000000" pitchFamily="2" charset="2"/>
              <a:buChar char="Ø"/>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2425700" lvl="5" indent="0">
              <a:buNone/>
            </a:pPr>
            <a:r>
              <a:rPr lang="en-IN" sz="7200" dirty="0">
                <a:latin typeface="Snap ITC" panose="04040A07060A02020202" pitchFamily="82" charset="0"/>
              </a:rPr>
              <a:t>Thank You…</a:t>
            </a:r>
          </a:p>
        </p:txBody>
      </p:sp>
    </p:spTree>
    <p:extLst>
      <p:ext uri="{BB962C8B-B14F-4D97-AF65-F5344CB8AC3E}">
        <p14:creationId xmlns:p14="http://schemas.microsoft.com/office/powerpoint/2010/main" val="4106611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70121"/>
            <a:ext cx="8520600" cy="637953"/>
          </a:xfrm>
        </p:spPr>
        <p:txBody>
          <a:bodyPr/>
          <a:lstStyle/>
          <a:p>
            <a:r>
              <a:rPr lang="en-US" b="1" dirty="0"/>
              <a:t>Introduction:</a:t>
            </a:r>
            <a:br>
              <a:rPr lang="en-US" b="1" dirty="0"/>
            </a:br>
            <a:endParaRPr lang="en-IN" b="1" dirty="0"/>
          </a:p>
        </p:txBody>
      </p:sp>
      <p:sp>
        <p:nvSpPr>
          <p:cNvPr id="3" name="Text Placeholder 2"/>
          <p:cNvSpPr>
            <a:spLocks noGrp="1"/>
          </p:cNvSpPr>
          <p:nvPr>
            <p:ph type="body" idx="1"/>
          </p:nvPr>
        </p:nvSpPr>
        <p:spPr>
          <a:xfrm>
            <a:off x="311700" y="691116"/>
            <a:ext cx="8520600" cy="3877759"/>
          </a:xfrm>
        </p:spPr>
        <p:txBody>
          <a:bodyPr/>
          <a:lstStyle/>
          <a:p>
            <a:pPr algn="just">
              <a:lnSpc>
                <a:spcPct val="150000"/>
              </a:lnSpc>
              <a:buFont typeface="Wingdings" panose="05000000000000000000" pitchFamily="2" charset="2"/>
              <a:buChar char="Ø"/>
            </a:pPr>
            <a:r>
              <a:rPr lang="en-GB" sz="1800" dirty="0">
                <a:effectLst/>
                <a:latin typeface="Times New Roman" panose="02020603050405020304" pitchFamily="18" charset="0"/>
                <a:ea typeface="Calibri" panose="020F0502020204030204" pitchFamily="34" charset="0"/>
              </a:rPr>
              <a:t>Nowadays, everyone aspires to have a credit card and uses it to make purchases. This location has become a snare for hackers looking to steal money from consumers using credit cards. </a:t>
            </a:r>
          </a:p>
          <a:p>
            <a:pPr algn="just">
              <a:lnSpc>
                <a:spcPct val="150000"/>
              </a:lnSpc>
              <a:buFont typeface="Wingdings" panose="05000000000000000000" pitchFamily="2" charset="2"/>
              <a:buChar char="Ø"/>
            </a:pPr>
            <a:r>
              <a:rPr lang="en-GB" dirty="0">
                <a:latin typeface="Times New Roman" panose="02020603050405020304" pitchFamily="18" charset="0"/>
                <a:ea typeface="Calibri" panose="020F0502020204030204" pitchFamily="34" charset="0"/>
              </a:rPr>
              <a:t>T</a:t>
            </a:r>
            <a:r>
              <a:rPr lang="en-GB" sz="1800" dirty="0">
                <a:effectLst/>
                <a:latin typeface="Times New Roman" panose="02020603050405020304" pitchFamily="18" charset="0"/>
                <a:ea typeface="Calibri" panose="020F0502020204030204" pitchFamily="34" charset="0"/>
              </a:rPr>
              <a:t>he credit cards are stolen by some fraudsters and misuse them through money transactions or giving it to other criminals, is generally known as “</a:t>
            </a:r>
            <a:r>
              <a:rPr lang="en-GB" sz="1800" b="1" dirty="0">
                <a:effectLst/>
                <a:latin typeface="Times New Roman" panose="02020603050405020304" pitchFamily="18" charset="0"/>
                <a:ea typeface="Calibri" panose="020F0502020204030204" pitchFamily="34" charset="0"/>
              </a:rPr>
              <a:t>Credit Card Fraud”</a:t>
            </a:r>
            <a:endParaRPr lang="en-GB" sz="1800" dirty="0">
              <a:effectLst/>
              <a:latin typeface="Times New Roman" panose="02020603050405020304" pitchFamily="18" charset="0"/>
              <a:ea typeface="Calibri" panose="020F0502020204030204" pitchFamily="34" charset="0"/>
            </a:endParaRPr>
          </a:p>
          <a:p>
            <a:pPr algn="just">
              <a:lnSpc>
                <a:spcPct val="150000"/>
              </a:lnSpc>
              <a:buFont typeface="Wingdings" panose="05000000000000000000" pitchFamily="2" charset="2"/>
              <a:buChar char="Ø"/>
            </a:pPr>
            <a:r>
              <a:rPr lang="en-GB" sz="1800" dirty="0">
                <a:effectLst/>
                <a:latin typeface="Times New Roman" panose="02020603050405020304" pitchFamily="18" charset="0"/>
                <a:ea typeface="Calibri" panose="020F0502020204030204" pitchFamily="34" charset="0"/>
              </a:rPr>
              <a:t>Predicting fraudulent transactions and preventing them is the point of interest for banks and credit card companies and various methods have been evolved which are using by many banks, companies.</a:t>
            </a:r>
          </a:p>
          <a:p>
            <a:pPr algn="just">
              <a:lnSpc>
                <a:spcPct val="150000"/>
              </a:lnSpc>
              <a:buFont typeface="Wingdings" panose="05000000000000000000" pitchFamily="2" charset="2"/>
              <a:buChar char="Ø"/>
            </a:pPr>
            <a:endParaRPr lang="en-GB" sz="16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020319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244549"/>
            <a:ext cx="8520600" cy="7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Aim &amp; Objectives :</a:t>
            </a:r>
            <a:endParaRPr b="1" dirty="0"/>
          </a:p>
        </p:txBody>
      </p:sp>
      <p:sp>
        <p:nvSpPr>
          <p:cNvPr id="98" name="Google Shape;98;p15"/>
          <p:cNvSpPr txBox="1">
            <a:spLocks noGrp="1"/>
          </p:cNvSpPr>
          <p:nvPr>
            <p:ph type="body" idx="1"/>
          </p:nvPr>
        </p:nvSpPr>
        <p:spPr>
          <a:xfrm>
            <a:off x="311700" y="808075"/>
            <a:ext cx="8520600" cy="3628598"/>
          </a:xfrm>
          <a:prstGeom prst="rect">
            <a:avLst/>
          </a:prstGeom>
        </p:spPr>
        <p:txBody>
          <a:bodyPr spcFirstLastPara="1" wrap="square" lIns="91425" tIns="91425" rIns="91425" bIns="91425" anchor="t" anchorCtr="0">
            <a:noAutofit/>
          </a:bodyPr>
          <a:lstStyle/>
          <a:p>
            <a:pPr algn="just">
              <a:lnSpc>
                <a:spcPct val="150000"/>
              </a:lnSpc>
              <a:buFont typeface="Wingdings" panose="05000000000000000000" pitchFamily="2" charset="2"/>
              <a:buChar char="Ø"/>
            </a:pPr>
            <a:r>
              <a:rPr lang="en-GB" sz="1800" dirty="0">
                <a:effectLst/>
                <a:latin typeface="Times New Roman" panose="02020603050405020304" pitchFamily="18" charset="0"/>
                <a:ea typeface="Calibri" panose="020F0502020204030204" pitchFamily="34" charset="0"/>
              </a:rPr>
              <a:t>The main aim of this paper is to assess the performance of the SMOTE family techniques across machine learning and deep learning models in identifying the credit card fraudulent transactions. </a:t>
            </a:r>
          </a:p>
          <a:p>
            <a:pPr marL="914400" lvl="3" indent="-342900" algn="just">
              <a:lnSpc>
                <a:spcPct val="150000"/>
              </a:lnSpc>
              <a:spcBef>
                <a:spcPts val="0"/>
              </a:spcBef>
              <a:buSzPts val="1800"/>
              <a:buFont typeface="Wingdings" panose="05000000000000000000" pitchFamily="2" charset="2"/>
              <a:buChar char="v"/>
            </a:pPr>
            <a:r>
              <a:rPr lang="en-GB" sz="1800" dirty="0">
                <a:latin typeface="Times New Roman" panose="02020603050405020304" pitchFamily="18" charset="0"/>
              </a:rPr>
              <a:t>To generate synthetic data using Sampling techniques.</a:t>
            </a:r>
          </a:p>
          <a:p>
            <a:pPr marL="914400" lvl="3" indent="-342900" algn="just">
              <a:lnSpc>
                <a:spcPct val="150000"/>
              </a:lnSpc>
              <a:spcBef>
                <a:spcPts val="0"/>
              </a:spcBef>
              <a:buSzPts val="1800"/>
              <a:buFont typeface="Wingdings" panose="05000000000000000000" pitchFamily="2" charset="2"/>
              <a:buChar char="v"/>
            </a:pPr>
            <a:r>
              <a:rPr lang="en-GB" sz="1800" dirty="0">
                <a:latin typeface="Times New Roman" panose="02020603050405020304" pitchFamily="18" charset="0"/>
              </a:rPr>
              <a:t>To train and test the models with balanced dataset.</a:t>
            </a:r>
          </a:p>
          <a:p>
            <a:pPr marL="914400" lvl="3" indent="-342900" algn="just">
              <a:lnSpc>
                <a:spcPct val="150000"/>
              </a:lnSpc>
              <a:spcBef>
                <a:spcPts val="0"/>
              </a:spcBef>
              <a:buSzPts val="1800"/>
              <a:buFont typeface="Wingdings" panose="05000000000000000000" pitchFamily="2" charset="2"/>
              <a:buChar char="v"/>
            </a:pPr>
            <a:r>
              <a:rPr lang="en-GB" sz="1800" dirty="0">
                <a:latin typeface="Times New Roman" panose="02020603050405020304" pitchFamily="18" charset="0"/>
              </a:rPr>
              <a:t>To compare and analyse the performance of models and SMOTE family techniques.</a:t>
            </a:r>
          </a:p>
          <a:p>
            <a:pPr marL="914400" lvl="3" indent="-342900" algn="just">
              <a:lnSpc>
                <a:spcPct val="150000"/>
              </a:lnSpc>
              <a:spcBef>
                <a:spcPts val="0"/>
              </a:spcBef>
              <a:buSzPts val="1800"/>
              <a:buFont typeface="Wingdings" panose="05000000000000000000" pitchFamily="2" charset="2"/>
              <a:buChar char="v"/>
            </a:pPr>
            <a:r>
              <a:rPr lang="en-GB" sz="1800" dirty="0">
                <a:latin typeface="Times New Roman" panose="02020603050405020304" pitchFamily="18" charset="0"/>
              </a:rPr>
              <a:t>To find out the best model with better accuracy and efficient performance.</a:t>
            </a:r>
          </a:p>
          <a:p>
            <a:pPr marL="412750" indent="-285750">
              <a:lnSpc>
                <a:spcPct val="200000"/>
              </a:lnSpc>
              <a:buSzPts val="1600"/>
              <a:buFont typeface="Wingdings" panose="05000000000000000000" pitchFamily="2" charset="2"/>
              <a:buChar char="Ø"/>
            </a:pPr>
            <a:endParaRPr lang="en-GB" sz="1600" dirty="0">
              <a:effectLst/>
              <a:latin typeface="Arial" panose="020B0604020202020204" pitchFamily="34" charset="0"/>
              <a:ea typeface="Calibri" panose="020F0502020204030204" pitchFamily="34" charset="0"/>
              <a:cs typeface="Gautami" panose="020B0502040204020203" pitchFamily="34" charset="0"/>
            </a:endParaRPr>
          </a:p>
          <a:p>
            <a:pPr marL="127000" lvl="0" indent="0" algn="l" rtl="0">
              <a:lnSpc>
                <a:spcPct val="200000"/>
              </a:lnSpc>
              <a:spcBef>
                <a:spcPts val="0"/>
              </a:spcBef>
              <a:spcAft>
                <a:spcPts val="0"/>
              </a:spcAft>
              <a:buSzPts val="16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70121"/>
            <a:ext cx="8520600" cy="637953"/>
          </a:xfrm>
        </p:spPr>
        <p:txBody>
          <a:bodyPr/>
          <a:lstStyle/>
          <a:p>
            <a:r>
              <a:rPr lang="en-US" b="1" dirty="0"/>
              <a:t>Data Collection:</a:t>
            </a:r>
            <a:br>
              <a:rPr lang="en-US" b="1" dirty="0"/>
            </a:br>
            <a:endParaRPr lang="en-IN" b="1" dirty="0"/>
          </a:p>
        </p:txBody>
      </p:sp>
      <p:sp>
        <p:nvSpPr>
          <p:cNvPr id="3" name="Text Placeholder 2"/>
          <p:cNvSpPr>
            <a:spLocks noGrp="1"/>
          </p:cNvSpPr>
          <p:nvPr>
            <p:ph type="body" idx="1"/>
          </p:nvPr>
        </p:nvSpPr>
        <p:spPr>
          <a:xfrm>
            <a:off x="311700" y="691116"/>
            <a:ext cx="4568910" cy="4132344"/>
          </a:xfrm>
        </p:spPr>
        <p:txBody>
          <a:bodyPr/>
          <a:lstStyle/>
          <a:p>
            <a:pPr algn="just">
              <a:lnSpc>
                <a:spcPct val="150000"/>
              </a:lnSpc>
              <a:buFont typeface="Wingdings" panose="05000000000000000000" pitchFamily="2" charset="2"/>
              <a:buChar char="Ø"/>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The specific dataset that we utilize is additionally an imbalanced one. This specific dataset contains the record of exchanges made by European cardholders. </a:t>
            </a:r>
          </a:p>
          <a:p>
            <a:pPr algn="just">
              <a:lnSpc>
                <a:spcPct val="150000"/>
              </a:lnSpc>
              <a:buFont typeface="Wingdings" panose="05000000000000000000" pitchFamily="2" charset="2"/>
              <a:buChar char="Ø"/>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It has the records of 284,807 exchanges made over a span of two days, out of which 492 were found out to be extortion. The rate of false exchanges is found out to be extremely low. This dataset is profoundly unequal. </a:t>
            </a:r>
          </a:p>
          <a:p>
            <a:pPr algn="just">
              <a:lnSpc>
                <a:spcPct val="150000"/>
              </a:lnSpc>
              <a:buFont typeface="Wingdings" panose="05000000000000000000" pitchFamily="2" charset="2"/>
              <a:buChar char="Ø"/>
            </a:pP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buFont typeface="Wingdings" panose="05000000000000000000" pitchFamily="2" charset="2"/>
              <a:buChar char="Ø"/>
            </a:pPr>
            <a:endParaRPr lang="en-GB" sz="1600" dirty="0">
              <a:effectLst/>
              <a:latin typeface="Times New Roman" panose="02020603050405020304" pitchFamily="18" charset="0"/>
              <a:ea typeface="Calibri" panose="020F0502020204030204" pitchFamily="34" charset="0"/>
            </a:endParaRPr>
          </a:p>
        </p:txBody>
      </p:sp>
      <p:pic>
        <p:nvPicPr>
          <p:cNvPr id="4" name="Picture 3" descr="Graphical user interface, application, Word&#10;&#10;Description automatically generated">
            <a:extLst>
              <a:ext uri="{FF2B5EF4-FFF2-40B4-BE49-F238E27FC236}">
                <a16:creationId xmlns:a16="http://schemas.microsoft.com/office/drawing/2014/main" id="{53EA1FF1-5944-96D0-A8D4-17D8038196E5}"/>
              </a:ext>
            </a:extLst>
          </p:cNvPr>
          <p:cNvPicPr>
            <a:picLocks noChangeAspect="1"/>
          </p:cNvPicPr>
          <p:nvPr/>
        </p:nvPicPr>
        <p:blipFill rotWithShape="1">
          <a:blip r:embed="rId2">
            <a:extLst>
              <a:ext uri="{28A0092B-C50C-407E-A947-70E740481C1C}">
                <a14:useLocalDpi xmlns:a14="http://schemas.microsoft.com/office/drawing/2010/main" val="0"/>
              </a:ext>
            </a:extLst>
          </a:blip>
          <a:srcRect l="3490" t="34250" r="52471" b="15468"/>
          <a:stretch/>
        </p:blipFill>
        <p:spPr bwMode="auto">
          <a:xfrm>
            <a:off x="5050155" y="788670"/>
            <a:ext cx="3248025" cy="3072023"/>
          </a:xfrm>
          <a:prstGeom prst="rect">
            <a:avLst/>
          </a:prstGeom>
          <a:ln w="6350">
            <a:solidFill>
              <a:schemeClr val="tx1"/>
            </a:solid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4B2C3EDC-222A-96F0-A431-E5EB1807C574}"/>
              </a:ext>
            </a:extLst>
          </p:cNvPr>
          <p:cNvSpPr txBox="1"/>
          <p:nvPr/>
        </p:nvSpPr>
        <p:spPr>
          <a:xfrm>
            <a:off x="5166360" y="4057650"/>
            <a:ext cx="3665940" cy="523220"/>
          </a:xfrm>
          <a:prstGeom prst="rect">
            <a:avLst/>
          </a:prstGeom>
          <a:noFill/>
        </p:spPr>
        <p:txBody>
          <a:bodyPr wrap="square" rtlCol="0">
            <a:spAutoFit/>
          </a:bodyPr>
          <a:lstStyle/>
          <a:p>
            <a:pPr algn="ctr"/>
            <a:r>
              <a:rPr lang="en-GB" b="1" dirty="0"/>
              <a:t>Fig 01: Fraud Class Histogram-Imbalanced Dataset</a:t>
            </a:r>
          </a:p>
        </p:txBody>
      </p:sp>
    </p:spTree>
    <p:extLst>
      <p:ext uri="{BB962C8B-B14F-4D97-AF65-F5344CB8AC3E}">
        <p14:creationId xmlns:p14="http://schemas.microsoft.com/office/powerpoint/2010/main" val="2749938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59488"/>
            <a:ext cx="8520600" cy="595424"/>
          </a:xfrm>
        </p:spPr>
        <p:txBody>
          <a:bodyPr/>
          <a:lstStyle/>
          <a:p>
            <a:r>
              <a:rPr lang="en" b="1" dirty="0"/>
              <a:t>Data Collection </a:t>
            </a:r>
            <a:r>
              <a:rPr lang="en-US" b="1" dirty="0"/>
              <a:t>:</a:t>
            </a:r>
            <a:endParaRPr lang="en-IN" b="1" dirty="0"/>
          </a:p>
        </p:txBody>
      </p:sp>
      <p:graphicFrame>
        <p:nvGraphicFramePr>
          <p:cNvPr id="4" name="Table 3">
            <a:extLst>
              <a:ext uri="{FF2B5EF4-FFF2-40B4-BE49-F238E27FC236}">
                <a16:creationId xmlns:a16="http://schemas.microsoft.com/office/drawing/2014/main" id="{2898481B-A2FD-2E36-CD0A-19A422B35FDA}"/>
              </a:ext>
            </a:extLst>
          </p:cNvPr>
          <p:cNvGraphicFramePr>
            <a:graphicFrameLocks noGrp="1"/>
          </p:cNvGraphicFramePr>
          <p:nvPr>
            <p:extLst>
              <p:ext uri="{D42A27DB-BD31-4B8C-83A1-F6EECF244321}">
                <p14:modId xmlns:p14="http://schemas.microsoft.com/office/powerpoint/2010/main" val="2010798029"/>
              </p:ext>
            </p:extLst>
          </p:nvPr>
        </p:nvGraphicFramePr>
        <p:xfrm>
          <a:off x="5132070" y="754913"/>
          <a:ext cx="3840480" cy="3199867"/>
        </p:xfrm>
        <a:graphic>
          <a:graphicData uri="http://schemas.openxmlformats.org/drawingml/2006/table">
            <a:tbl>
              <a:tblPr firstRow="1" firstCol="1" bandRow="1">
                <a:tableStyleId>{F845409E-2F92-4C98-ABE5-98B90282DECC}</a:tableStyleId>
              </a:tblPr>
              <a:tblGrid>
                <a:gridCol w="649031">
                  <a:extLst>
                    <a:ext uri="{9D8B030D-6E8A-4147-A177-3AD203B41FA5}">
                      <a16:colId xmlns:a16="http://schemas.microsoft.com/office/drawing/2014/main" val="2612359641"/>
                    </a:ext>
                  </a:extLst>
                </a:gridCol>
                <a:gridCol w="984193">
                  <a:extLst>
                    <a:ext uri="{9D8B030D-6E8A-4147-A177-3AD203B41FA5}">
                      <a16:colId xmlns:a16="http://schemas.microsoft.com/office/drawing/2014/main" val="2040744700"/>
                    </a:ext>
                  </a:extLst>
                </a:gridCol>
                <a:gridCol w="2207256">
                  <a:extLst>
                    <a:ext uri="{9D8B030D-6E8A-4147-A177-3AD203B41FA5}">
                      <a16:colId xmlns:a16="http://schemas.microsoft.com/office/drawing/2014/main" val="3014251691"/>
                    </a:ext>
                  </a:extLst>
                </a:gridCol>
              </a:tblGrid>
              <a:tr h="365824">
                <a:tc>
                  <a:txBody>
                    <a:bodyPr/>
                    <a:lstStyle/>
                    <a:p>
                      <a:pPr algn="just">
                        <a:lnSpc>
                          <a:spcPct val="200000"/>
                        </a:lnSpc>
                        <a:spcAft>
                          <a:spcPts val="800"/>
                        </a:spcAft>
                      </a:pPr>
                      <a:r>
                        <a:rPr lang="en-GB" sz="1200">
                          <a:effectLst/>
                        </a:rPr>
                        <a:t>SNO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800"/>
                        </a:spcAft>
                      </a:pPr>
                      <a:r>
                        <a:rPr lang="en-GB" sz="1200" dirty="0">
                          <a:effectLst/>
                        </a:rPr>
                        <a:t>Feature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800"/>
                        </a:spcAft>
                      </a:pPr>
                      <a:r>
                        <a:rPr lang="en-GB" sz="1200" dirty="0">
                          <a:effectLst/>
                        </a:rPr>
                        <a:t>Description</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08860"/>
                  </a:ext>
                </a:extLst>
              </a:tr>
              <a:tr h="1556809">
                <a:tc>
                  <a:txBody>
                    <a:bodyPr/>
                    <a:lstStyle/>
                    <a:p>
                      <a:pPr algn="just">
                        <a:lnSpc>
                          <a:spcPct val="200000"/>
                        </a:lnSpc>
                        <a:spcAft>
                          <a:spcPts val="800"/>
                        </a:spcAft>
                      </a:pPr>
                      <a:r>
                        <a:rPr lang="en-GB" sz="1200" dirty="0">
                          <a:effectLst/>
                        </a:rPr>
                        <a:t>1.</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800"/>
                        </a:spcAft>
                      </a:pPr>
                      <a:r>
                        <a:rPr lang="en-GB" sz="1200" dirty="0">
                          <a:effectLst/>
                        </a:rPr>
                        <a:t>Time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800"/>
                        </a:spcAft>
                      </a:pPr>
                      <a:r>
                        <a:rPr lang="en-GB" sz="1200" dirty="0">
                          <a:effectLst/>
                        </a:rPr>
                        <a:t>Time in seconds to specify the elapses between current transaction and first transaction.</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05678021"/>
                  </a:ext>
                </a:extLst>
              </a:tr>
              <a:tr h="365824">
                <a:tc>
                  <a:txBody>
                    <a:bodyPr/>
                    <a:lstStyle/>
                    <a:p>
                      <a:pPr algn="just">
                        <a:lnSpc>
                          <a:spcPct val="200000"/>
                        </a:lnSpc>
                        <a:spcAft>
                          <a:spcPts val="800"/>
                        </a:spcAft>
                      </a:pPr>
                      <a:r>
                        <a:rPr lang="en-GB" sz="1200">
                          <a:effectLst/>
                        </a:rPr>
                        <a:t>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800"/>
                        </a:spcAft>
                      </a:pPr>
                      <a:r>
                        <a:rPr lang="en-GB" sz="1200">
                          <a:effectLst/>
                        </a:rPr>
                        <a:t>Amount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800"/>
                        </a:spcAft>
                      </a:pPr>
                      <a:r>
                        <a:rPr lang="en-GB" sz="1200">
                          <a:effectLst/>
                        </a:rPr>
                        <a:t>Transaction amount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15791348"/>
                  </a:ext>
                </a:extLst>
              </a:tr>
              <a:tr h="911410">
                <a:tc>
                  <a:txBody>
                    <a:bodyPr/>
                    <a:lstStyle/>
                    <a:p>
                      <a:pPr algn="just">
                        <a:lnSpc>
                          <a:spcPct val="200000"/>
                        </a:lnSpc>
                        <a:spcAft>
                          <a:spcPts val="800"/>
                        </a:spcAft>
                      </a:pPr>
                      <a:r>
                        <a:rPr lang="en-GB" sz="1200">
                          <a:effectLst/>
                        </a:rPr>
                        <a:t>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800"/>
                        </a:spcAft>
                      </a:pPr>
                      <a:r>
                        <a:rPr lang="en-GB" sz="1200">
                          <a:effectLst/>
                        </a:rPr>
                        <a:t>Class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800"/>
                        </a:spcAft>
                      </a:pPr>
                      <a:r>
                        <a:rPr lang="en-GB" sz="1200" dirty="0">
                          <a:effectLst/>
                        </a:rPr>
                        <a:t>0-not fraud</a:t>
                      </a:r>
                      <a:endParaRPr lang="en-GB" sz="1100" dirty="0">
                        <a:effectLst/>
                      </a:endParaRPr>
                    </a:p>
                    <a:p>
                      <a:pPr algn="just">
                        <a:lnSpc>
                          <a:spcPct val="200000"/>
                        </a:lnSpc>
                        <a:spcAft>
                          <a:spcPts val="800"/>
                        </a:spcAft>
                      </a:pPr>
                      <a:r>
                        <a:rPr lang="en-GB" sz="1200" dirty="0">
                          <a:effectLst/>
                        </a:rPr>
                        <a:t>1-fraud</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7023992"/>
                  </a:ext>
                </a:extLst>
              </a:tr>
            </a:tbl>
          </a:graphicData>
        </a:graphic>
      </p:graphicFrame>
      <p:sp>
        <p:nvSpPr>
          <p:cNvPr id="6" name="TextBox 5">
            <a:extLst>
              <a:ext uri="{FF2B5EF4-FFF2-40B4-BE49-F238E27FC236}">
                <a16:creationId xmlns:a16="http://schemas.microsoft.com/office/drawing/2014/main" id="{384948BF-1EC7-4428-8BDC-826D616133FA}"/>
              </a:ext>
            </a:extLst>
          </p:cNvPr>
          <p:cNvSpPr txBox="1"/>
          <p:nvPr/>
        </p:nvSpPr>
        <p:spPr>
          <a:xfrm>
            <a:off x="171450" y="754912"/>
            <a:ext cx="4549140" cy="4047262"/>
          </a:xfrm>
          <a:prstGeom prst="rect">
            <a:avLst/>
          </a:prstGeom>
          <a:noFill/>
        </p:spPr>
        <p:txBody>
          <a:bodyPr wrap="square" rtlCol="0">
            <a:spAutoFit/>
          </a:bodyPr>
          <a:lstStyle/>
          <a:p>
            <a:pPr marL="457200" indent="-342900" algn="just">
              <a:lnSpc>
                <a:spcPct val="150000"/>
              </a:lnSpc>
              <a:buClr>
                <a:schemeClr val="dk2"/>
              </a:buClr>
              <a:buSzPts val="1800"/>
              <a:buFont typeface="Wingdings" panose="05000000000000000000" pitchFamily="2" charset="2"/>
              <a:buChar char="Ø"/>
            </a:pPr>
            <a:r>
              <a:rPr lang="en-GB" sz="1800" dirty="0">
                <a:solidFill>
                  <a:schemeClr val="dk2"/>
                </a:solidFill>
                <a:latin typeface="Times New Roman" panose="02020603050405020304" pitchFamily="18" charset="0"/>
                <a:cs typeface="Times New Roman" panose="02020603050405020304" pitchFamily="18" charset="0"/>
                <a:sym typeface="Roboto"/>
              </a:rPr>
              <a:t>Since giving exchange details of a client is considered to issue related to privacy, in this manner most of the highlights within the dataset are changed utilizing principal component analysis (PCA). V1, V2, V3,..., V28 are PCA connected features and rest i.e., ‘time’, ‘amount’ and ‘class’ are non-PCA connected highlights, as appeared in table.</a:t>
            </a:r>
          </a:p>
          <a:p>
            <a:endParaRPr lang="en-GB" dirty="0"/>
          </a:p>
        </p:txBody>
      </p:sp>
      <p:sp>
        <p:nvSpPr>
          <p:cNvPr id="5" name="TextBox 4">
            <a:extLst>
              <a:ext uri="{FF2B5EF4-FFF2-40B4-BE49-F238E27FC236}">
                <a16:creationId xmlns:a16="http://schemas.microsoft.com/office/drawing/2014/main" id="{42246C75-AE30-D20B-7A71-8C4FE6B3E0CE}"/>
              </a:ext>
            </a:extLst>
          </p:cNvPr>
          <p:cNvSpPr txBox="1"/>
          <p:nvPr/>
        </p:nvSpPr>
        <p:spPr>
          <a:xfrm>
            <a:off x="5166360" y="4057650"/>
            <a:ext cx="3665940" cy="307777"/>
          </a:xfrm>
          <a:prstGeom prst="rect">
            <a:avLst/>
          </a:prstGeom>
          <a:noFill/>
        </p:spPr>
        <p:txBody>
          <a:bodyPr wrap="square" rtlCol="0">
            <a:spAutoFit/>
          </a:bodyPr>
          <a:lstStyle/>
          <a:p>
            <a:pPr algn="ctr"/>
            <a:r>
              <a:rPr lang="en-GB" b="1" dirty="0"/>
              <a:t>Fig 02: Description of dataset features</a:t>
            </a:r>
          </a:p>
        </p:txBody>
      </p:sp>
    </p:spTree>
    <p:extLst>
      <p:ext uri="{BB962C8B-B14F-4D97-AF65-F5344CB8AC3E}">
        <p14:creationId xmlns:p14="http://schemas.microsoft.com/office/powerpoint/2010/main" val="284944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27592"/>
            <a:ext cx="8432250" cy="447034"/>
          </a:xfrm>
        </p:spPr>
        <p:txBody>
          <a:bodyPr/>
          <a:lstStyle/>
          <a:p>
            <a:r>
              <a:rPr lang="en" b="1" dirty="0"/>
              <a:t>Methodologies:</a:t>
            </a:r>
            <a:endParaRPr lang="en-IN" b="1" dirty="0"/>
          </a:p>
        </p:txBody>
      </p:sp>
      <p:sp>
        <p:nvSpPr>
          <p:cNvPr id="3" name="Text Placeholder 2"/>
          <p:cNvSpPr>
            <a:spLocks noGrp="1"/>
          </p:cNvSpPr>
          <p:nvPr>
            <p:ph type="body" idx="1"/>
          </p:nvPr>
        </p:nvSpPr>
        <p:spPr>
          <a:xfrm>
            <a:off x="311700" y="903767"/>
            <a:ext cx="3441593" cy="3665108"/>
          </a:xfrm>
        </p:spPr>
        <p:txBody>
          <a:bodyPr/>
          <a:lstStyle/>
          <a:p>
            <a:pPr algn="just">
              <a:buFont typeface="Wingdings" panose="05000000000000000000" pitchFamily="2" charset="2"/>
              <a:buChar char="Ø"/>
            </a:pPr>
            <a:endParaRPr lang="en-GB"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6" name="Picture 5" descr="Diagram&#10;&#10;Description automatically generated">
            <a:extLst>
              <a:ext uri="{FF2B5EF4-FFF2-40B4-BE49-F238E27FC236}">
                <a16:creationId xmlns:a16="http://schemas.microsoft.com/office/drawing/2014/main" id="{7A0A1B0B-9DD9-7D4E-1818-ADAB400E68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8710" y="822959"/>
            <a:ext cx="7349490" cy="3566161"/>
          </a:xfrm>
          <a:prstGeom prst="rect">
            <a:avLst/>
          </a:prstGeom>
          <a:noFill/>
          <a:ln w="6350">
            <a:solidFill>
              <a:schemeClr val="tx1"/>
            </a:solidFill>
          </a:ln>
        </p:spPr>
      </p:pic>
      <p:sp>
        <p:nvSpPr>
          <p:cNvPr id="7" name="TextBox 6">
            <a:extLst>
              <a:ext uri="{FF2B5EF4-FFF2-40B4-BE49-F238E27FC236}">
                <a16:creationId xmlns:a16="http://schemas.microsoft.com/office/drawing/2014/main" id="{EBE2EAA5-B49E-0AE3-18CC-85C5F6FB6E49}"/>
              </a:ext>
            </a:extLst>
          </p:cNvPr>
          <p:cNvSpPr txBox="1"/>
          <p:nvPr/>
        </p:nvSpPr>
        <p:spPr>
          <a:xfrm>
            <a:off x="2160270" y="4495794"/>
            <a:ext cx="4572000" cy="307777"/>
          </a:xfrm>
          <a:prstGeom prst="rect">
            <a:avLst/>
          </a:prstGeom>
          <a:noFill/>
        </p:spPr>
        <p:txBody>
          <a:bodyPr wrap="square">
            <a:spAutoFit/>
          </a:bodyPr>
          <a:lstStyle/>
          <a:p>
            <a:pPr algn="ctr"/>
            <a:r>
              <a:rPr lang="en-IN" sz="1400" b="1" dirty="0">
                <a:effectLst/>
                <a:latin typeface="+mn-lt"/>
                <a:ea typeface="Calibri" panose="020F0502020204030204" pitchFamily="34" charset="0"/>
                <a:cs typeface="Gautami" panose="020B0502040204020203" pitchFamily="34" charset="0"/>
              </a:rPr>
              <a:t>Fig 03: Overview of the System</a:t>
            </a:r>
            <a:endParaRPr lang="en-GB" dirty="0">
              <a:latin typeface="+mn-lt"/>
            </a:endParaRPr>
          </a:p>
        </p:txBody>
      </p:sp>
    </p:spTree>
    <p:extLst>
      <p:ext uri="{BB962C8B-B14F-4D97-AF65-F5344CB8AC3E}">
        <p14:creationId xmlns:p14="http://schemas.microsoft.com/office/powerpoint/2010/main" val="4188309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27592"/>
            <a:ext cx="8432250" cy="447034"/>
          </a:xfrm>
        </p:spPr>
        <p:txBody>
          <a:bodyPr/>
          <a:lstStyle/>
          <a:p>
            <a:r>
              <a:rPr lang="en" b="1" dirty="0"/>
              <a:t>Metrics Evaluation:</a:t>
            </a:r>
            <a:endParaRPr lang="en-IN" b="1" dirty="0"/>
          </a:p>
        </p:txBody>
      </p:sp>
      <p:sp>
        <p:nvSpPr>
          <p:cNvPr id="3" name="Text Placeholder 2"/>
          <p:cNvSpPr>
            <a:spLocks noGrp="1"/>
          </p:cNvSpPr>
          <p:nvPr>
            <p:ph type="body" idx="1"/>
          </p:nvPr>
        </p:nvSpPr>
        <p:spPr>
          <a:xfrm>
            <a:off x="311700" y="903767"/>
            <a:ext cx="3441593" cy="3665108"/>
          </a:xfrm>
        </p:spPr>
        <p:txBody>
          <a:bodyPr/>
          <a:lstStyle/>
          <a:p>
            <a:pPr algn="just">
              <a:buFont typeface="Wingdings" panose="05000000000000000000" pitchFamily="2" charset="2"/>
              <a:buChar char="Ø"/>
            </a:pPr>
            <a:endParaRPr lang="en-GB"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3000" b="1" dirty="0">
              <a:solidFill>
                <a:schemeClr val="dk1"/>
              </a:solidFill>
            </a:endParaRPr>
          </a:p>
        </p:txBody>
      </p:sp>
      <p:pic>
        <p:nvPicPr>
          <p:cNvPr id="8" name="Picture 7">
            <a:extLst>
              <a:ext uri="{FF2B5EF4-FFF2-40B4-BE49-F238E27FC236}">
                <a16:creationId xmlns:a16="http://schemas.microsoft.com/office/drawing/2014/main" id="{E7EAAE92-100A-7708-7BA9-A464C9A748F9}"/>
              </a:ext>
            </a:extLst>
          </p:cNvPr>
          <p:cNvPicPr>
            <a:picLocks noChangeAspect="1"/>
          </p:cNvPicPr>
          <p:nvPr/>
        </p:nvPicPr>
        <p:blipFill>
          <a:blip r:embed="rId2"/>
          <a:stretch>
            <a:fillRect/>
          </a:stretch>
        </p:blipFill>
        <p:spPr>
          <a:xfrm>
            <a:off x="267143" y="903767"/>
            <a:ext cx="3486150" cy="1847850"/>
          </a:xfrm>
          <a:prstGeom prst="rect">
            <a:avLst/>
          </a:prstGeom>
          <a:ln w="6350">
            <a:solidFill>
              <a:schemeClr val="tx1"/>
            </a:solidFill>
          </a:ln>
        </p:spPr>
      </p:pic>
      <p:pic>
        <p:nvPicPr>
          <p:cNvPr id="11" name="Picture 10">
            <a:extLst>
              <a:ext uri="{FF2B5EF4-FFF2-40B4-BE49-F238E27FC236}">
                <a16:creationId xmlns:a16="http://schemas.microsoft.com/office/drawing/2014/main" id="{67529209-3714-6144-356C-03283D2645B6}"/>
              </a:ext>
            </a:extLst>
          </p:cNvPr>
          <p:cNvPicPr>
            <a:picLocks noChangeAspect="1"/>
          </p:cNvPicPr>
          <p:nvPr/>
        </p:nvPicPr>
        <p:blipFill>
          <a:blip r:embed="rId3"/>
          <a:stretch>
            <a:fillRect/>
          </a:stretch>
        </p:blipFill>
        <p:spPr>
          <a:xfrm>
            <a:off x="4800600" y="809899"/>
            <a:ext cx="3303270" cy="1906300"/>
          </a:xfrm>
          <a:prstGeom prst="rect">
            <a:avLst/>
          </a:prstGeom>
          <a:ln w="6350">
            <a:solidFill>
              <a:schemeClr val="tx1"/>
            </a:solidFill>
          </a:ln>
        </p:spPr>
      </p:pic>
      <p:pic>
        <p:nvPicPr>
          <p:cNvPr id="13" name="Picture 12">
            <a:extLst>
              <a:ext uri="{FF2B5EF4-FFF2-40B4-BE49-F238E27FC236}">
                <a16:creationId xmlns:a16="http://schemas.microsoft.com/office/drawing/2014/main" id="{CBE12B5A-0692-31C3-4CF4-B9DAFB6F6B79}"/>
              </a:ext>
            </a:extLst>
          </p:cNvPr>
          <p:cNvPicPr>
            <a:picLocks noChangeAspect="1"/>
          </p:cNvPicPr>
          <p:nvPr/>
        </p:nvPicPr>
        <p:blipFill>
          <a:blip r:embed="rId4"/>
          <a:stretch>
            <a:fillRect/>
          </a:stretch>
        </p:blipFill>
        <p:spPr>
          <a:xfrm>
            <a:off x="267143" y="2932831"/>
            <a:ext cx="3486150" cy="1902414"/>
          </a:xfrm>
          <a:prstGeom prst="rect">
            <a:avLst/>
          </a:prstGeom>
          <a:ln w="6350">
            <a:solidFill>
              <a:schemeClr val="tx1"/>
            </a:solidFill>
          </a:ln>
        </p:spPr>
      </p:pic>
      <p:pic>
        <p:nvPicPr>
          <p:cNvPr id="15" name="Picture 14">
            <a:extLst>
              <a:ext uri="{FF2B5EF4-FFF2-40B4-BE49-F238E27FC236}">
                <a16:creationId xmlns:a16="http://schemas.microsoft.com/office/drawing/2014/main" id="{360B93AC-1ED9-B756-9694-4FCCE51BAAA4}"/>
              </a:ext>
            </a:extLst>
          </p:cNvPr>
          <p:cNvPicPr>
            <a:picLocks noChangeAspect="1"/>
          </p:cNvPicPr>
          <p:nvPr/>
        </p:nvPicPr>
        <p:blipFill>
          <a:blip r:embed="rId5"/>
          <a:stretch>
            <a:fillRect/>
          </a:stretch>
        </p:blipFill>
        <p:spPr>
          <a:xfrm>
            <a:off x="4800600" y="2875682"/>
            <a:ext cx="3303270" cy="1907924"/>
          </a:xfrm>
          <a:prstGeom prst="rect">
            <a:avLst/>
          </a:prstGeom>
          <a:ln w="6350">
            <a:solidFill>
              <a:schemeClr val="tx1"/>
            </a:solidFill>
          </a:ln>
        </p:spPr>
      </p:pic>
    </p:spTree>
    <p:extLst>
      <p:ext uri="{BB962C8B-B14F-4D97-AF65-F5344CB8AC3E}">
        <p14:creationId xmlns:p14="http://schemas.microsoft.com/office/powerpoint/2010/main" val="1647002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145097" y="-45720"/>
            <a:ext cx="7426410" cy="398120"/>
          </a:xfrm>
          <a:prstGeom prst="rect">
            <a:avLst/>
          </a:prstGeom>
        </p:spPr>
        <p:txBody>
          <a:bodyPr spcFirstLastPara="1" wrap="square" lIns="91425" tIns="91425" rIns="91425" bIns="91425" anchor="t" anchorCtr="0">
            <a:noAutofit/>
          </a:bodyPr>
          <a:lstStyle/>
          <a:p>
            <a:r>
              <a:rPr lang="en-GB" b="1" dirty="0"/>
              <a:t>Results : </a:t>
            </a:r>
            <a:r>
              <a:rPr lang="en" sz="3200" b="1" dirty="0"/>
              <a:t>Imbalanced Dataset</a:t>
            </a:r>
            <a:endParaRPr lang="en-GB" b="1" dirty="0"/>
          </a:p>
        </p:txBody>
      </p:sp>
      <p:pic>
        <p:nvPicPr>
          <p:cNvPr id="3" name="Picture 2" descr="Chart&#10;&#10;Description automatically generated">
            <a:extLst>
              <a:ext uri="{FF2B5EF4-FFF2-40B4-BE49-F238E27FC236}">
                <a16:creationId xmlns:a16="http://schemas.microsoft.com/office/drawing/2014/main" id="{3B967473-F34A-7073-9B17-F1051F46FA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096" y="632589"/>
            <a:ext cx="1864800" cy="1671658"/>
          </a:xfrm>
          <a:prstGeom prst="rect">
            <a:avLst/>
          </a:prstGeom>
          <a:ln w="6350">
            <a:solidFill>
              <a:schemeClr val="tx1"/>
            </a:solidFill>
          </a:ln>
        </p:spPr>
      </p:pic>
      <p:pic>
        <p:nvPicPr>
          <p:cNvPr id="4" name="Picture 3" descr="Chart, line chart&#10;&#10;Description automatically generated">
            <a:extLst>
              <a:ext uri="{FF2B5EF4-FFF2-40B4-BE49-F238E27FC236}">
                <a16:creationId xmlns:a16="http://schemas.microsoft.com/office/drawing/2014/main" id="{E4C44D29-A6C4-22E9-0DE7-1BC9F5A96639}"/>
              </a:ext>
            </a:extLst>
          </p:cNvPr>
          <p:cNvPicPr>
            <a:picLocks noChangeAspect="1"/>
          </p:cNvPicPr>
          <p:nvPr/>
        </p:nvPicPr>
        <p:blipFill rotWithShape="1">
          <a:blip r:embed="rId4">
            <a:extLst>
              <a:ext uri="{28A0092B-C50C-407E-A947-70E740481C1C}">
                <a14:useLocalDpi xmlns:a14="http://schemas.microsoft.com/office/drawing/2010/main" val="0"/>
              </a:ext>
            </a:extLst>
          </a:blip>
          <a:srcRect l="2146" t="696" r="10620" b="1"/>
          <a:stretch/>
        </p:blipFill>
        <p:spPr bwMode="auto">
          <a:xfrm>
            <a:off x="2290487" y="632589"/>
            <a:ext cx="1864800" cy="1616657"/>
          </a:xfrm>
          <a:prstGeom prst="rect">
            <a:avLst/>
          </a:prstGeom>
          <a:ln w="6350">
            <a:solidFill>
              <a:schemeClr val="tx1"/>
            </a:solidFill>
          </a:ln>
          <a:extLst>
            <a:ext uri="{53640926-AAD7-44D8-BBD7-CCE9431645EC}">
              <a14:shadowObscured xmlns:a14="http://schemas.microsoft.com/office/drawing/2010/main"/>
            </a:ext>
          </a:extLst>
        </p:spPr>
      </p:pic>
      <p:pic>
        <p:nvPicPr>
          <p:cNvPr id="5" name="Picture 4" descr="Chart&#10;&#10;Description automatically generated">
            <a:extLst>
              <a:ext uri="{FF2B5EF4-FFF2-40B4-BE49-F238E27FC236}">
                <a16:creationId xmlns:a16="http://schemas.microsoft.com/office/drawing/2014/main" id="{2D58840E-43B1-72F2-B367-463D225E0F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1999" y="642065"/>
            <a:ext cx="2035868" cy="1616400"/>
          </a:xfrm>
          <a:prstGeom prst="rect">
            <a:avLst/>
          </a:prstGeom>
          <a:ln w="6350">
            <a:solidFill>
              <a:schemeClr val="tx1"/>
            </a:solidFill>
          </a:ln>
        </p:spPr>
      </p:pic>
      <p:pic>
        <p:nvPicPr>
          <p:cNvPr id="6" name="Picture 5" descr="Chart, line chart&#10;&#10;Description automatically generated">
            <a:extLst>
              <a:ext uri="{FF2B5EF4-FFF2-40B4-BE49-F238E27FC236}">
                <a16:creationId xmlns:a16="http://schemas.microsoft.com/office/drawing/2014/main" id="{36DD7D94-F637-0F0D-55D9-EF5A770916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24345" y="632590"/>
            <a:ext cx="2065306" cy="1616400"/>
          </a:xfrm>
          <a:prstGeom prst="rect">
            <a:avLst/>
          </a:prstGeom>
          <a:ln w="6350">
            <a:solidFill>
              <a:schemeClr val="tx1"/>
            </a:solidFill>
          </a:ln>
        </p:spPr>
      </p:pic>
      <p:sp>
        <p:nvSpPr>
          <p:cNvPr id="2" name="TextBox 1">
            <a:extLst>
              <a:ext uri="{FF2B5EF4-FFF2-40B4-BE49-F238E27FC236}">
                <a16:creationId xmlns:a16="http://schemas.microsoft.com/office/drawing/2014/main" id="{C6F330C9-7CC3-2AFF-AFFC-273B76191BFD}"/>
              </a:ext>
            </a:extLst>
          </p:cNvPr>
          <p:cNvSpPr txBox="1"/>
          <p:nvPr/>
        </p:nvSpPr>
        <p:spPr>
          <a:xfrm>
            <a:off x="1176062" y="2375290"/>
            <a:ext cx="2228850" cy="307777"/>
          </a:xfrm>
          <a:prstGeom prst="rect">
            <a:avLst/>
          </a:prstGeom>
          <a:noFill/>
        </p:spPr>
        <p:txBody>
          <a:bodyPr wrap="square" rtlCol="0">
            <a:spAutoFit/>
          </a:bodyPr>
          <a:lstStyle/>
          <a:p>
            <a:r>
              <a:rPr lang="en-GB" b="1" dirty="0"/>
              <a:t>Logistic Regression</a:t>
            </a:r>
          </a:p>
        </p:txBody>
      </p:sp>
      <p:sp>
        <p:nvSpPr>
          <p:cNvPr id="9" name="TextBox 8">
            <a:extLst>
              <a:ext uri="{FF2B5EF4-FFF2-40B4-BE49-F238E27FC236}">
                <a16:creationId xmlns:a16="http://schemas.microsoft.com/office/drawing/2014/main" id="{09C154AC-72F4-A17E-6093-D0F110EDDF5D}"/>
              </a:ext>
            </a:extLst>
          </p:cNvPr>
          <p:cNvSpPr txBox="1"/>
          <p:nvPr/>
        </p:nvSpPr>
        <p:spPr>
          <a:xfrm>
            <a:off x="5806440" y="2375291"/>
            <a:ext cx="2617470" cy="307777"/>
          </a:xfrm>
          <a:prstGeom prst="rect">
            <a:avLst/>
          </a:prstGeom>
          <a:noFill/>
        </p:spPr>
        <p:txBody>
          <a:bodyPr wrap="square">
            <a:spAutoFit/>
          </a:bodyPr>
          <a:lstStyle/>
          <a:p>
            <a:r>
              <a:rPr lang="en-GB" b="1" dirty="0"/>
              <a:t>Random Forest Classifier</a:t>
            </a:r>
          </a:p>
        </p:txBody>
      </p:sp>
      <p:pic>
        <p:nvPicPr>
          <p:cNvPr id="10" name="Picture 9" descr="Chart, treemap chart&#10;&#10;Description automatically generated">
            <a:extLst>
              <a:ext uri="{FF2B5EF4-FFF2-40B4-BE49-F238E27FC236}">
                <a16:creationId xmlns:a16="http://schemas.microsoft.com/office/drawing/2014/main" id="{36424998-0973-84D8-8D85-DB96E8CA7237}"/>
              </a:ext>
            </a:extLst>
          </p:cNvPr>
          <p:cNvPicPr>
            <a:picLocks noChangeAspect="1"/>
          </p:cNvPicPr>
          <p:nvPr/>
        </p:nvPicPr>
        <p:blipFill rotWithShape="1">
          <a:blip r:embed="rId7">
            <a:extLst>
              <a:ext uri="{28A0092B-C50C-407E-A947-70E740481C1C}">
                <a14:useLocalDpi xmlns:a14="http://schemas.microsoft.com/office/drawing/2010/main" val="0"/>
              </a:ext>
            </a:extLst>
          </a:blip>
          <a:srcRect t="1714"/>
          <a:stretch/>
        </p:blipFill>
        <p:spPr bwMode="auto">
          <a:xfrm>
            <a:off x="4595495" y="2799895"/>
            <a:ext cx="2037600" cy="1744708"/>
          </a:xfrm>
          <a:prstGeom prst="rect">
            <a:avLst/>
          </a:prstGeom>
          <a:ln w="6350">
            <a:solidFill>
              <a:schemeClr val="tx1"/>
            </a:solidFill>
          </a:ln>
          <a:extLst>
            <a:ext uri="{53640926-AAD7-44D8-BBD7-CCE9431645EC}">
              <a14:shadowObscured xmlns:a14="http://schemas.microsoft.com/office/drawing/2010/main"/>
            </a:ext>
          </a:extLst>
        </p:spPr>
      </p:pic>
      <p:pic>
        <p:nvPicPr>
          <p:cNvPr id="11" name="Picture 10" descr="Chart, line chart&#10;&#10;Description automatically generated">
            <a:extLst>
              <a:ext uri="{FF2B5EF4-FFF2-40B4-BE49-F238E27FC236}">
                <a16:creationId xmlns:a16="http://schemas.microsoft.com/office/drawing/2014/main" id="{AC66B84C-C754-07B1-343E-74F41FC7423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24345" y="2799894"/>
            <a:ext cx="2037600" cy="1746000"/>
          </a:xfrm>
          <a:prstGeom prst="rect">
            <a:avLst/>
          </a:prstGeom>
          <a:ln w="6350">
            <a:solidFill>
              <a:schemeClr val="tx1"/>
            </a:solidFill>
          </a:ln>
        </p:spPr>
      </p:pic>
      <p:sp>
        <p:nvSpPr>
          <p:cNvPr id="14" name="TextBox 13">
            <a:extLst>
              <a:ext uri="{FF2B5EF4-FFF2-40B4-BE49-F238E27FC236}">
                <a16:creationId xmlns:a16="http://schemas.microsoft.com/office/drawing/2014/main" id="{F498C681-B586-85A9-2172-33F1EF7072CC}"/>
              </a:ext>
            </a:extLst>
          </p:cNvPr>
          <p:cNvSpPr txBox="1"/>
          <p:nvPr/>
        </p:nvSpPr>
        <p:spPr>
          <a:xfrm>
            <a:off x="5806440" y="4552070"/>
            <a:ext cx="2617470" cy="307777"/>
          </a:xfrm>
          <a:prstGeom prst="rect">
            <a:avLst/>
          </a:prstGeom>
          <a:noFill/>
        </p:spPr>
        <p:txBody>
          <a:bodyPr wrap="square">
            <a:spAutoFit/>
          </a:bodyPr>
          <a:lstStyle/>
          <a:p>
            <a:r>
              <a:rPr lang="en-GB" b="1" dirty="0"/>
              <a:t>Artificial Neural Networks</a:t>
            </a:r>
          </a:p>
        </p:txBody>
      </p:sp>
      <p:pic>
        <p:nvPicPr>
          <p:cNvPr id="15" name="Picture 14" descr="Chart&#10;&#10;Description automatically generated">
            <a:extLst>
              <a:ext uri="{FF2B5EF4-FFF2-40B4-BE49-F238E27FC236}">
                <a16:creationId xmlns:a16="http://schemas.microsoft.com/office/drawing/2014/main" id="{34390B61-2D40-E08E-05ED-DF7CB84EC3E4}"/>
              </a:ext>
            </a:extLst>
          </p:cNvPr>
          <p:cNvPicPr>
            <a:picLocks noChangeAspect="1"/>
          </p:cNvPicPr>
          <p:nvPr/>
        </p:nvPicPr>
        <p:blipFill>
          <a:blip r:embed="rId9"/>
          <a:stretch>
            <a:fillRect/>
          </a:stretch>
        </p:blipFill>
        <p:spPr>
          <a:xfrm>
            <a:off x="145096" y="2786770"/>
            <a:ext cx="1846406" cy="1671658"/>
          </a:xfrm>
          <a:prstGeom prst="rect">
            <a:avLst/>
          </a:prstGeom>
          <a:ln w="6350">
            <a:solidFill>
              <a:schemeClr val="tx1"/>
            </a:solidFill>
          </a:ln>
        </p:spPr>
      </p:pic>
      <p:pic>
        <p:nvPicPr>
          <p:cNvPr id="16" name="Picture 15" descr="Chart, line chart&#10;&#10;Description automatically generated">
            <a:extLst>
              <a:ext uri="{FF2B5EF4-FFF2-40B4-BE49-F238E27FC236}">
                <a16:creationId xmlns:a16="http://schemas.microsoft.com/office/drawing/2014/main" id="{26A3D054-F6F6-33B6-6705-EFFE16EA894E}"/>
              </a:ext>
            </a:extLst>
          </p:cNvPr>
          <p:cNvPicPr>
            <a:picLocks noChangeAspect="1"/>
          </p:cNvPicPr>
          <p:nvPr/>
        </p:nvPicPr>
        <p:blipFill>
          <a:blip r:embed="rId10"/>
          <a:stretch>
            <a:fillRect/>
          </a:stretch>
        </p:blipFill>
        <p:spPr>
          <a:xfrm>
            <a:off x="2290487" y="2804882"/>
            <a:ext cx="2028845" cy="1616657"/>
          </a:xfrm>
          <a:prstGeom prst="rect">
            <a:avLst/>
          </a:prstGeom>
          <a:ln w="6350">
            <a:solidFill>
              <a:schemeClr val="tx1"/>
            </a:solidFill>
          </a:ln>
        </p:spPr>
      </p:pic>
      <p:sp>
        <p:nvSpPr>
          <p:cNvPr id="18" name="TextBox 17">
            <a:extLst>
              <a:ext uri="{FF2B5EF4-FFF2-40B4-BE49-F238E27FC236}">
                <a16:creationId xmlns:a16="http://schemas.microsoft.com/office/drawing/2014/main" id="{9EBF7623-A843-A9AC-1979-93FADAE66FB2}"/>
              </a:ext>
            </a:extLst>
          </p:cNvPr>
          <p:cNvSpPr txBox="1"/>
          <p:nvPr/>
        </p:nvSpPr>
        <p:spPr>
          <a:xfrm>
            <a:off x="1066800" y="4544450"/>
            <a:ext cx="2617470" cy="307777"/>
          </a:xfrm>
          <a:prstGeom prst="rect">
            <a:avLst/>
          </a:prstGeom>
          <a:noFill/>
        </p:spPr>
        <p:txBody>
          <a:bodyPr wrap="square">
            <a:spAutoFit/>
          </a:bodyPr>
          <a:lstStyle/>
          <a:p>
            <a:r>
              <a:rPr lang="en-GB" b="1" dirty="0"/>
              <a:t>Support Vector Machine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117390" y="0"/>
            <a:ext cx="6912060" cy="3786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Results : </a:t>
            </a:r>
            <a:r>
              <a:rPr lang="en" sz="3200" b="1" dirty="0"/>
              <a:t>Random Undersampling</a:t>
            </a:r>
            <a:endParaRPr b="1" dirty="0"/>
          </a:p>
        </p:txBody>
      </p:sp>
      <p:pic>
        <p:nvPicPr>
          <p:cNvPr id="3" name="Picture 2" descr="Chart, treemap chart&#10;&#10;Description automatically generated">
            <a:extLst>
              <a:ext uri="{FF2B5EF4-FFF2-40B4-BE49-F238E27FC236}">
                <a16:creationId xmlns:a16="http://schemas.microsoft.com/office/drawing/2014/main" id="{87116234-D4A7-C329-7DCB-EEE0A87105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178" y="617219"/>
            <a:ext cx="2043942" cy="1642446"/>
          </a:xfrm>
          <a:prstGeom prst="rect">
            <a:avLst/>
          </a:prstGeom>
          <a:ln w="6350">
            <a:solidFill>
              <a:schemeClr val="tx1"/>
            </a:solidFill>
          </a:ln>
        </p:spPr>
      </p:pic>
      <p:pic>
        <p:nvPicPr>
          <p:cNvPr id="4" name="Picture 3" descr="Chart, line chart&#10;&#10;Description automatically generated">
            <a:extLst>
              <a:ext uri="{FF2B5EF4-FFF2-40B4-BE49-F238E27FC236}">
                <a16:creationId xmlns:a16="http://schemas.microsoft.com/office/drawing/2014/main" id="{D928FE8E-2DAA-B068-F359-7246AB082F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1426" y="617221"/>
            <a:ext cx="1891984" cy="1604856"/>
          </a:xfrm>
          <a:prstGeom prst="rect">
            <a:avLst/>
          </a:prstGeom>
          <a:ln w="6350">
            <a:solidFill>
              <a:schemeClr val="tx1"/>
            </a:solidFill>
          </a:ln>
        </p:spPr>
      </p:pic>
      <p:pic>
        <p:nvPicPr>
          <p:cNvPr id="5" name="Picture 4" descr="Chart, treemap chart&#10;&#10;Description automatically generated">
            <a:extLst>
              <a:ext uri="{FF2B5EF4-FFF2-40B4-BE49-F238E27FC236}">
                <a16:creationId xmlns:a16="http://schemas.microsoft.com/office/drawing/2014/main" id="{8F2EA2BA-3837-0720-855B-E8C0B66DE9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7525" y="617220"/>
            <a:ext cx="1984649" cy="1594500"/>
          </a:xfrm>
          <a:prstGeom prst="rect">
            <a:avLst/>
          </a:prstGeom>
          <a:ln w="6350">
            <a:solidFill>
              <a:schemeClr val="tx1"/>
            </a:solidFill>
          </a:ln>
        </p:spPr>
      </p:pic>
      <p:pic>
        <p:nvPicPr>
          <p:cNvPr id="6" name="Picture 5" descr="Chart, line chart&#10;&#10;Description automatically generated">
            <a:extLst>
              <a:ext uri="{FF2B5EF4-FFF2-40B4-BE49-F238E27FC236}">
                <a16:creationId xmlns:a16="http://schemas.microsoft.com/office/drawing/2014/main" id="{FBDBA426-1DA0-DBB7-0308-62625B54DF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12481" y="617219"/>
            <a:ext cx="1829258" cy="1594500"/>
          </a:xfrm>
          <a:prstGeom prst="rect">
            <a:avLst/>
          </a:prstGeom>
          <a:ln w="6350">
            <a:solidFill>
              <a:schemeClr val="tx1"/>
            </a:solidFill>
          </a:ln>
        </p:spPr>
      </p:pic>
      <p:pic>
        <p:nvPicPr>
          <p:cNvPr id="8" name="Picture 7" descr="Chart, treemap chart&#10;&#10;Description automatically generated">
            <a:extLst>
              <a:ext uri="{FF2B5EF4-FFF2-40B4-BE49-F238E27FC236}">
                <a16:creationId xmlns:a16="http://schemas.microsoft.com/office/drawing/2014/main" id="{D2CB2D4A-61C7-84E0-2FF5-DE0C5C06356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7177" y="2710377"/>
            <a:ext cx="2043943" cy="1642446"/>
          </a:xfrm>
          <a:prstGeom prst="rect">
            <a:avLst/>
          </a:prstGeom>
          <a:ln w="6350">
            <a:solidFill>
              <a:schemeClr val="tx1"/>
            </a:solidFill>
          </a:ln>
        </p:spPr>
      </p:pic>
      <p:pic>
        <p:nvPicPr>
          <p:cNvPr id="9" name="Picture 8" descr="Chart, line chart&#10;&#10;Description automatically generated">
            <a:extLst>
              <a:ext uri="{FF2B5EF4-FFF2-40B4-BE49-F238E27FC236}">
                <a16:creationId xmlns:a16="http://schemas.microsoft.com/office/drawing/2014/main" id="{A55C9EA9-7204-871E-D337-D2552E4E7DE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31426" y="2710377"/>
            <a:ext cx="1891984" cy="1642446"/>
          </a:xfrm>
          <a:prstGeom prst="rect">
            <a:avLst/>
          </a:prstGeom>
          <a:ln w="6350">
            <a:solidFill>
              <a:schemeClr val="tx1"/>
            </a:solidFill>
          </a:ln>
        </p:spPr>
      </p:pic>
      <p:pic>
        <p:nvPicPr>
          <p:cNvPr id="10" name="Picture 9" descr="Chart&#10;&#10;Description automatically generated">
            <a:extLst>
              <a:ext uri="{FF2B5EF4-FFF2-40B4-BE49-F238E27FC236}">
                <a16:creationId xmlns:a16="http://schemas.microsoft.com/office/drawing/2014/main" id="{6D8C6E2E-CEA4-6DAC-F46A-B78818167FC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7525" y="2571750"/>
            <a:ext cx="1984649" cy="1781073"/>
          </a:xfrm>
          <a:prstGeom prst="rect">
            <a:avLst/>
          </a:prstGeom>
          <a:ln w="6350">
            <a:solidFill>
              <a:schemeClr val="tx1"/>
            </a:solidFill>
          </a:ln>
        </p:spPr>
      </p:pic>
      <p:pic>
        <p:nvPicPr>
          <p:cNvPr id="11" name="Picture 10" descr="Chart, line chart&#10;&#10;Description automatically generated">
            <a:extLst>
              <a:ext uri="{FF2B5EF4-FFF2-40B4-BE49-F238E27FC236}">
                <a16:creationId xmlns:a16="http://schemas.microsoft.com/office/drawing/2014/main" id="{425B376C-5172-8241-1371-26FF7779E3B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138183" y="2571751"/>
            <a:ext cx="1803556" cy="1781072"/>
          </a:xfrm>
          <a:prstGeom prst="rect">
            <a:avLst/>
          </a:prstGeom>
          <a:ln w="6350">
            <a:solidFill>
              <a:schemeClr val="tx1"/>
            </a:solidFill>
          </a:ln>
        </p:spPr>
      </p:pic>
      <p:sp>
        <p:nvSpPr>
          <p:cNvPr id="2" name="TextBox 1">
            <a:extLst>
              <a:ext uri="{FF2B5EF4-FFF2-40B4-BE49-F238E27FC236}">
                <a16:creationId xmlns:a16="http://schemas.microsoft.com/office/drawing/2014/main" id="{EADE32D1-6B10-34B1-5135-7E1D7CEDE227}"/>
              </a:ext>
            </a:extLst>
          </p:cNvPr>
          <p:cNvSpPr txBox="1"/>
          <p:nvPr/>
        </p:nvSpPr>
        <p:spPr>
          <a:xfrm>
            <a:off x="1485900" y="2279234"/>
            <a:ext cx="2548890" cy="307777"/>
          </a:xfrm>
          <a:prstGeom prst="rect">
            <a:avLst/>
          </a:prstGeom>
          <a:noFill/>
        </p:spPr>
        <p:txBody>
          <a:bodyPr wrap="square" rtlCol="0">
            <a:spAutoFit/>
          </a:bodyPr>
          <a:lstStyle/>
          <a:p>
            <a:r>
              <a:rPr lang="en-GB" b="1" dirty="0"/>
              <a:t>Logistic Regression</a:t>
            </a:r>
          </a:p>
        </p:txBody>
      </p:sp>
      <p:sp>
        <p:nvSpPr>
          <p:cNvPr id="13" name="TextBox 12">
            <a:extLst>
              <a:ext uri="{FF2B5EF4-FFF2-40B4-BE49-F238E27FC236}">
                <a16:creationId xmlns:a16="http://schemas.microsoft.com/office/drawing/2014/main" id="{20267D96-5B8A-EC93-2ECA-E5C5AEB0F8D1}"/>
              </a:ext>
            </a:extLst>
          </p:cNvPr>
          <p:cNvSpPr txBox="1"/>
          <p:nvPr/>
        </p:nvSpPr>
        <p:spPr>
          <a:xfrm>
            <a:off x="6061710" y="2259665"/>
            <a:ext cx="2548890" cy="307777"/>
          </a:xfrm>
          <a:prstGeom prst="rect">
            <a:avLst/>
          </a:prstGeom>
          <a:noFill/>
        </p:spPr>
        <p:txBody>
          <a:bodyPr wrap="square" rtlCol="0">
            <a:spAutoFit/>
          </a:bodyPr>
          <a:lstStyle/>
          <a:p>
            <a:r>
              <a:rPr lang="en-GB" b="1" dirty="0"/>
              <a:t>Random Forest Classifier</a:t>
            </a:r>
          </a:p>
        </p:txBody>
      </p:sp>
      <p:sp>
        <p:nvSpPr>
          <p:cNvPr id="14" name="TextBox 13">
            <a:extLst>
              <a:ext uri="{FF2B5EF4-FFF2-40B4-BE49-F238E27FC236}">
                <a16:creationId xmlns:a16="http://schemas.microsoft.com/office/drawing/2014/main" id="{1019E4B2-01ED-2BAD-5C32-51722BAA547D}"/>
              </a:ext>
            </a:extLst>
          </p:cNvPr>
          <p:cNvSpPr txBox="1"/>
          <p:nvPr/>
        </p:nvSpPr>
        <p:spPr>
          <a:xfrm>
            <a:off x="1408150" y="4476189"/>
            <a:ext cx="2548890" cy="307777"/>
          </a:xfrm>
          <a:prstGeom prst="rect">
            <a:avLst/>
          </a:prstGeom>
          <a:noFill/>
        </p:spPr>
        <p:txBody>
          <a:bodyPr wrap="square" rtlCol="0">
            <a:spAutoFit/>
          </a:bodyPr>
          <a:lstStyle/>
          <a:p>
            <a:r>
              <a:rPr lang="en-GB" b="1" dirty="0"/>
              <a:t>Support Vector Machine</a:t>
            </a:r>
          </a:p>
        </p:txBody>
      </p:sp>
      <p:sp>
        <p:nvSpPr>
          <p:cNvPr id="15" name="TextBox 14">
            <a:extLst>
              <a:ext uri="{FF2B5EF4-FFF2-40B4-BE49-F238E27FC236}">
                <a16:creationId xmlns:a16="http://schemas.microsoft.com/office/drawing/2014/main" id="{B8F253AE-5330-7467-48BA-947916166691}"/>
              </a:ext>
            </a:extLst>
          </p:cNvPr>
          <p:cNvSpPr txBox="1"/>
          <p:nvPr/>
        </p:nvSpPr>
        <p:spPr>
          <a:xfrm>
            <a:off x="6035163" y="4480020"/>
            <a:ext cx="2548890" cy="307777"/>
          </a:xfrm>
          <a:prstGeom prst="rect">
            <a:avLst/>
          </a:prstGeom>
          <a:noFill/>
        </p:spPr>
        <p:txBody>
          <a:bodyPr wrap="square" rtlCol="0">
            <a:spAutoFit/>
          </a:bodyPr>
          <a:lstStyle/>
          <a:p>
            <a:r>
              <a:rPr lang="en-GB" b="1" dirty="0"/>
              <a:t>Artificial Neural Networks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2351</TotalTime>
  <Words>804</Words>
  <Application>Microsoft Office PowerPoint</Application>
  <PresentationFormat>On-screen Show (16:9)</PresentationFormat>
  <Paragraphs>85</Paragraphs>
  <Slides>18</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Calibri</vt:lpstr>
      <vt:lpstr>Snap ITC</vt:lpstr>
      <vt:lpstr>Times New Roman</vt:lpstr>
      <vt:lpstr>Wingdings</vt:lpstr>
      <vt:lpstr>Arial</vt:lpstr>
      <vt:lpstr>Roboto</vt:lpstr>
      <vt:lpstr>Geometric</vt:lpstr>
      <vt:lpstr>  MODULE CODE – MOD002726 MODULE NAME- Postgraduate Major Project SUPERVISOR- Dr.Janan, Faraz</vt:lpstr>
      <vt:lpstr>Introduction: </vt:lpstr>
      <vt:lpstr>Aim &amp; Objectives :</vt:lpstr>
      <vt:lpstr>Data Collection: </vt:lpstr>
      <vt:lpstr>Data Collection :</vt:lpstr>
      <vt:lpstr>Methodologies:</vt:lpstr>
      <vt:lpstr>Metrics Evaluation:</vt:lpstr>
      <vt:lpstr>Results : Imbalanced Dataset</vt:lpstr>
      <vt:lpstr>Results : Random Undersampling</vt:lpstr>
      <vt:lpstr>Results : Random Oversampling</vt:lpstr>
      <vt:lpstr>Results : Borderline</vt:lpstr>
      <vt:lpstr>Results : ADASYN</vt:lpstr>
      <vt:lpstr>Results : SMOTE</vt:lpstr>
      <vt:lpstr>Results : SVM-SMOTE</vt:lpstr>
      <vt:lpstr>Results : SMOTE-ENN</vt:lpstr>
      <vt:lpstr>PowerPoint Presentation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Canteen Reservation System</dc:title>
  <dc:creator>gopi pinnamaneni</dc:creator>
  <cp:lastModifiedBy>gopi pinnamaneni</cp:lastModifiedBy>
  <cp:revision>71</cp:revision>
  <dcterms:modified xsi:type="dcterms:W3CDTF">2022-05-04T22:59:23Z</dcterms:modified>
</cp:coreProperties>
</file>