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0358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503582"/>
            <a:ext cx="8610600" cy="600986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1600" dirty="0"/>
              <a:t>     </a:t>
            </a:r>
            <a:r>
              <a:rPr lang="en-US" sz="18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1800" dirty="0"/>
              <a:t>     Minitab File : </a:t>
            </a:r>
            <a:r>
              <a:rPr lang="en-US" sz="1800" b="1" dirty="0" err="1"/>
              <a:t>Cutlets.mtw</a:t>
            </a:r>
            <a:endParaRPr lang="en-US" sz="1800" b="1" dirty="0"/>
          </a:p>
          <a:p>
            <a:pPr>
              <a:buNone/>
            </a:pPr>
            <a:r>
              <a:rPr lang="en-US" sz="1700" b="1" dirty="0"/>
              <a:t>Ans: Business Objective: </a:t>
            </a:r>
            <a:r>
              <a:rPr lang="en-US" sz="1700" dirty="0"/>
              <a:t>To check whether there is any significant difference in the diameter of the cutlet between two units.</a:t>
            </a:r>
          </a:p>
          <a:p>
            <a:pPr>
              <a:buNone/>
            </a:pPr>
            <a:r>
              <a:rPr lang="en-US" sz="1700" dirty="0"/>
              <a:t>There are 2 populations that is unit A and unit B and the values are in decimal format and hence they are continuous.</a:t>
            </a:r>
          </a:p>
          <a:p>
            <a:pPr>
              <a:buNone/>
            </a:pPr>
            <a:r>
              <a:rPr lang="en-US" sz="1700" b="1" dirty="0"/>
              <a:t>Step-1: Null Hypothesis(Ho):</a:t>
            </a:r>
            <a:r>
              <a:rPr lang="en-US" sz="1700" dirty="0"/>
              <a:t> There is no significant difference in the diameter of cutlets between two units.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b="1" dirty="0"/>
              <a:t>Alternate Hypothesis(Ha): </a:t>
            </a:r>
            <a:r>
              <a:rPr lang="en-US" sz="1700" dirty="0"/>
              <a:t>There is significant difference in the diameter of cutlets between two units and action needs to be taken.</a:t>
            </a:r>
          </a:p>
          <a:p>
            <a:pPr>
              <a:buNone/>
            </a:pPr>
            <a:r>
              <a:rPr lang="en-US" sz="1700" b="1" dirty="0"/>
              <a:t>Step-2:</a:t>
            </a:r>
            <a:r>
              <a:rPr lang="en-US" sz="1700" dirty="0"/>
              <a:t> We need to check whether populations follow normal distribution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b="1" dirty="0"/>
              <a:t>Null Hypothesis(Ho): </a:t>
            </a:r>
            <a:r>
              <a:rPr lang="en-US" sz="1700" dirty="0"/>
              <a:t>y1 &amp; y2 are normal</a:t>
            </a:r>
          </a:p>
          <a:p>
            <a:pPr>
              <a:buNone/>
            </a:pPr>
            <a:r>
              <a:rPr lang="en-US" sz="1700" dirty="0"/>
              <a:t>		</a:t>
            </a:r>
            <a:r>
              <a:rPr lang="en-US" sz="1700" b="1" dirty="0"/>
              <a:t>Alternate Hypothesis(Ha): </a:t>
            </a:r>
            <a:r>
              <a:rPr lang="en-US" sz="1700" dirty="0"/>
              <a:t>y1 &amp; y2 are not normal</a:t>
            </a:r>
          </a:p>
          <a:p>
            <a:pPr>
              <a:buNone/>
            </a:pPr>
            <a:r>
              <a:rPr lang="en-US" sz="1700" dirty="0"/>
              <a:t>          y1: Unit-A: p-value = 0.32 &gt; 0.05, p High Ho fly.</a:t>
            </a:r>
          </a:p>
          <a:p>
            <a:pPr>
              <a:buNone/>
            </a:pPr>
            <a:r>
              <a:rPr lang="en-US" sz="1700" dirty="0"/>
              <a:t>          y2: Unit-B: p-value = 0.522&gt;0.05, p High Ho fly.</a:t>
            </a:r>
          </a:p>
          <a:p>
            <a:pPr>
              <a:buNone/>
            </a:pPr>
            <a:r>
              <a:rPr lang="en-US" sz="1700" dirty="0"/>
              <a:t>          As both are normal, we go for null hypothesis.</a:t>
            </a:r>
          </a:p>
          <a:p>
            <a:pPr>
              <a:buNone/>
            </a:pPr>
            <a:r>
              <a:rPr lang="en-US" sz="1700" b="1" dirty="0"/>
              <a:t>Step-3: </a:t>
            </a:r>
            <a:r>
              <a:rPr lang="en-US" sz="1700" dirty="0"/>
              <a:t>As external conditions are same, we go for </a:t>
            </a:r>
            <a:r>
              <a:rPr lang="en-US" sz="1700" b="1" dirty="0"/>
              <a:t>paired T-test</a:t>
            </a:r>
            <a:r>
              <a:rPr lang="en-US" sz="1700" dirty="0"/>
              <a:t>.</a:t>
            </a:r>
          </a:p>
          <a:p>
            <a:pPr>
              <a:buNone/>
            </a:pPr>
            <a:r>
              <a:rPr lang="en-IN" sz="1800" dirty="0"/>
              <a:t>         </a:t>
            </a:r>
            <a:r>
              <a:rPr lang="en-IN" sz="1800" b="1" dirty="0"/>
              <a:t>Null Hypothesis(Ho): </a:t>
            </a:r>
            <a:r>
              <a:rPr lang="en-IN" sz="1800" dirty="0"/>
              <a:t>If p-value &gt; 0.05, we go with Ho. </a:t>
            </a:r>
          </a:p>
          <a:p>
            <a:pPr>
              <a:buNone/>
            </a:pPr>
            <a:r>
              <a:rPr lang="en-IN" sz="1800" dirty="0"/>
              <a:t>	  </a:t>
            </a:r>
            <a:r>
              <a:rPr lang="en-IN" sz="1800" b="1" dirty="0"/>
              <a:t>Alternative Hypothesis(Ha): </a:t>
            </a:r>
            <a:r>
              <a:rPr lang="en-IN" sz="1800" dirty="0"/>
              <a:t>If p-value &lt; 0.05, we go with Ha.</a:t>
            </a:r>
            <a:endParaRPr lang="en-US" sz="1700" dirty="0"/>
          </a:p>
          <a:p>
            <a:pPr>
              <a:buNone/>
            </a:pPr>
            <a:r>
              <a:rPr lang="en-US" sz="1700" b="1" dirty="0"/>
              <a:t>Conclusion: As p-value= 0.4562, we go with null hypothesis i.e., there is no significant difference in the diameter of cutlets between two units.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471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9357"/>
            <a:ext cx="8610600" cy="620864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3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3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2300" dirty="0"/>
              <a:t>Minitab File: </a:t>
            </a:r>
            <a:r>
              <a:rPr lang="en-US" sz="2300" b="1" dirty="0"/>
              <a:t>LabTAT.mtw</a:t>
            </a:r>
            <a:endParaRPr lang="en-US" sz="2300" dirty="0"/>
          </a:p>
          <a:p>
            <a:pPr>
              <a:buNone/>
            </a:pPr>
            <a:r>
              <a:rPr lang="en-US" sz="2300" b="1" dirty="0"/>
              <a:t>Ans: Business Objective: </a:t>
            </a:r>
            <a:r>
              <a:rPr lang="en-US" sz="2300" dirty="0"/>
              <a:t>To check whether there is any difference in average TAT among different laboratories.</a:t>
            </a:r>
          </a:p>
          <a:p>
            <a:pPr>
              <a:buNone/>
            </a:pPr>
            <a:r>
              <a:rPr lang="en-US" sz="2300" dirty="0"/>
              <a:t>There are 4 populations and all the values are continuous.</a:t>
            </a:r>
          </a:p>
          <a:p>
            <a:pPr>
              <a:buNone/>
            </a:pPr>
            <a:r>
              <a:rPr lang="en-US" sz="2300" b="1" dirty="0"/>
              <a:t>Step-1: </a:t>
            </a:r>
            <a:r>
              <a:rPr lang="en-US" sz="2300" dirty="0"/>
              <a:t> </a:t>
            </a:r>
            <a:r>
              <a:rPr lang="en-US" sz="2300" b="1" dirty="0"/>
              <a:t>Null Hypothesis(Ho): </a:t>
            </a:r>
            <a:r>
              <a:rPr lang="en-US" sz="2300" dirty="0"/>
              <a:t>There is not any difference in average TAT among 4 laboratories.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300" b="1" dirty="0"/>
              <a:t>     Alternative Hypothesis(Ha):</a:t>
            </a:r>
            <a:r>
              <a:rPr lang="en-US" sz="2300" dirty="0"/>
              <a:t> There is difference in average TAT among 4 laboratories and action needs to be taken</a:t>
            </a:r>
          </a:p>
          <a:p>
            <a:pPr>
              <a:buNone/>
            </a:pPr>
            <a:r>
              <a:rPr lang="en-US" sz="2300" b="1" dirty="0"/>
              <a:t>Step-2:</a:t>
            </a:r>
            <a:r>
              <a:rPr lang="en-US" sz="2300" dirty="0"/>
              <a:t> We need to check whether populations follow normal distribution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300" b="1" dirty="0"/>
              <a:t>Null Hypothesis(Ho): </a:t>
            </a:r>
            <a:r>
              <a:rPr lang="en-US" sz="2300" dirty="0"/>
              <a:t>Given populations are normal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300" b="1" dirty="0"/>
              <a:t>Alternate Hypothesis(Ha): </a:t>
            </a:r>
            <a:r>
              <a:rPr lang="en-US" sz="2300" dirty="0"/>
              <a:t>Given populations are not normal.</a:t>
            </a:r>
          </a:p>
          <a:p>
            <a:pPr>
              <a:buNone/>
            </a:pPr>
            <a:r>
              <a:rPr lang="en-US" sz="2300" dirty="0"/>
              <a:t>Lab.1:p-value=0.55&gt;0.05, p High Ho Fly.</a:t>
            </a:r>
          </a:p>
          <a:p>
            <a:pPr>
              <a:buNone/>
            </a:pPr>
            <a:r>
              <a:rPr lang="en-US" sz="2300" dirty="0"/>
              <a:t>Lab.2:p-value=0.86&gt;0.05, p High Ho Fly.</a:t>
            </a:r>
          </a:p>
          <a:p>
            <a:pPr>
              <a:buNone/>
            </a:pPr>
            <a:r>
              <a:rPr lang="en-US" sz="2300" dirty="0"/>
              <a:t>Lab.3:p-value=0.42&gt;0.05, p High Ho Fly.</a:t>
            </a:r>
          </a:p>
          <a:p>
            <a:pPr>
              <a:buNone/>
            </a:pPr>
            <a:r>
              <a:rPr lang="en-US" sz="2300" dirty="0"/>
              <a:t>Lab.4:p-value=0.66&gt;0.05, p High Ho Fly.</a:t>
            </a:r>
          </a:p>
          <a:p>
            <a:pPr>
              <a:buNone/>
            </a:pPr>
            <a:r>
              <a:rPr lang="en-US" sz="2300" dirty="0"/>
              <a:t>As all the p-values are normal, we go for null hypothesis.</a:t>
            </a:r>
          </a:p>
          <a:p>
            <a:pPr>
              <a:buNone/>
            </a:pPr>
            <a:r>
              <a:rPr lang="en-US" sz="2300" b="1" dirty="0"/>
              <a:t>Step-3:</a:t>
            </a:r>
            <a:r>
              <a:rPr lang="en-US" sz="2300" dirty="0"/>
              <a:t> We need to check whether the variances are equal.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300" b="1" dirty="0"/>
              <a:t>Null Hypothesis:</a:t>
            </a:r>
            <a:r>
              <a:rPr lang="en-US" sz="2300" dirty="0"/>
              <a:t> If variances are equal, we go for one way ANOVA test.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300" b="1" dirty="0"/>
              <a:t>Alternate Hypothesis: </a:t>
            </a:r>
            <a:r>
              <a:rPr lang="en-US" sz="2300" dirty="0"/>
              <a:t>If variances are not equal, we go for ANOM test.</a:t>
            </a:r>
          </a:p>
          <a:p>
            <a:pPr>
              <a:buNone/>
            </a:pPr>
            <a:r>
              <a:rPr lang="en-US" sz="2300" dirty="0"/>
              <a:t>So when we perform </a:t>
            </a:r>
            <a:r>
              <a:rPr lang="en-US" sz="2300" b="1" dirty="0"/>
              <a:t>ANOVA test</a:t>
            </a:r>
            <a:r>
              <a:rPr lang="en-US" sz="2300" dirty="0"/>
              <a:t>, p-value&lt;0.05 so we go for Alternate hypothesis for conclusion.</a:t>
            </a:r>
          </a:p>
          <a:p>
            <a:pPr>
              <a:buNone/>
            </a:pPr>
            <a:r>
              <a:rPr lang="en-US" sz="2300" b="1" dirty="0"/>
              <a:t>Conclusion:</a:t>
            </a:r>
            <a:r>
              <a:rPr lang="en-US" sz="2300" dirty="0"/>
              <a:t> There is difference in average TAT among 4 Laboratories and action needs to be taken.</a:t>
            </a:r>
          </a:p>
          <a:p>
            <a:pPr>
              <a:buNone/>
            </a:pPr>
            <a:endParaRPr lang="en-US" sz="23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</a:t>
            </a:r>
            <a:r>
              <a:rPr lang="en-US" sz="1600" dirty="0"/>
              <a:t>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03579"/>
              </p:ext>
            </p:extLst>
          </p:nvPr>
        </p:nvGraphicFramePr>
        <p:xfrm>
          <a:off x="1371600" y="1524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47896-C787-445D-9FF5-DE93EBCC93E8}"/>
              </a:ext>
            </a:extLst>
          </p:cNvPr>
          <p:cNvSpPr txBox="1"/>
          <p:nvPr/>
        </p:nvSpPr>
        <p:spPr>
          <a:xfrm>
            <a:off x="165652" y="543339"/>
            <a:ext cx="881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Ans: Business Objective:  To check whether if Male and Female buying ration is similar in all the regions.</a:t>
            </a:r>
          </a:p>
          <a:p>
            <a:r>
              <a:rPr lang="en-US" dirty="0"/>
              <a:t>There are 4 populations and the values are not in decimal format and hence the data is discrete.</a:t>
            </a:r>
          </a:p>
          <a:p>
            <a:r>
              <a:rPr lang="en-US" b="1" dirty="0"/>
              <a:t>Step-1: Null Hypothesis(Ho):</a:t>
            </a:r>
            <a:r>
              <a:rPr lang="en-US" dirty="0"/>
              <a:t>  Male and Female buying ration is similar in all the regions.</a:t>
            </a:r>
          </a:p>
          <a:p>
            <a:r>
              <a:rPr lang="en-US" dirty="0"/>
              <a:t>	     </a:t>
            </a:r>
            <a:r>
              <a:rPr lang="en-US" b="1" dirty="0"/>
              <a:t>Alternate Hypothesis(Ha): </a:t>
            </a:r>
            <a:r>
              <a:rPr lang="en-US" dirty="0"/>
              <a:t>Male and Female buying ration is not similar in all the regions.</a:t>
            </a:r>
          </a:p>
          <a:p>
            <a:r>
              <a:rPr lang="en-US" b="1" dirty="0"/>
              <a:t>Step-2:</a:t>
            </a:r>
            <a:r>
              <a:rPr lang="en-US" dirty="0"/>
              <a:t> As there are more than two populations, we go for </a:t>
            </a:r>
            <a:r>
              <a:rPr lang="en-US" b="1" dirty="0"/>
              <a:t>Chi-squared test</a:t>
            </a:r>
            <a:r>
              <a:rPr lang="en-US" dirty="0"/>
              <a:t>.</a:t>
            </a:r>
          </a:p>
          <a:p>
            <a:r>
              <a:rPr lang="en-US" dirty="0"/>
              <a:t> 	   </a:t>
            </a:r>
            <a:r>
              <a:rPr lang="en-US" b="1" dirty="0"/>
              <a:t>Null Hypothesis(Ho): </a:t>
            </a:r>
            <a:r>
              <a:rPr lang="en-US" dirty="0"/>
              <a:t>If p-value&gt;0.05, we go for Null Hypothesis Conclusion.</a:t>
            </a:r>
          </a:p>
          <a:p>
            <a:r>
              <a:rPr lang="en-US" dirty="0"/>
              <a:t>	   </a:t>
            </a:r>
            <a:r>
              <a:rPr lang="en-US" b="1" dirty="0"/>
              <a:t>Alternate Hypothesis(Ha): </a:t>
            </a:r>
            <a:r>
              <a:rPr lang="en-US" dirty="0"/>
              <a:t>If p-value&lt;0.05, we go for Alternate Hypothesis conclusion.</a:t>
            </a:r>
          </a:p>
          <a:p>
            <a:r>
              <a:rPr lang="en-US" b="1" dirty="0"/>
              <a:t>Step-3: </a:t>
            </a:r>
            <a:r>
              <a:rPr lang="en-US" dirty="0"/>
              <a:t>As p-value &gt;0.05=0.2931, We go for Null Hypothesis conclusion.</a:t>
            </a:r>
          </a:p>
          <a:p>
            <a:r>
              <a:rPr lang="en-US" b="1" dirty="0"/>
              <a:t>Conclusion:</a:t>
            </a:r>
            <a:r>
              <a:rPr lang="en-US" dirty="0"/>
              <a:t> Male and Female buying ration is similar in all the regions.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5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2365"/>
            <a:ext cx="8763000" cy="58508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TeleCall</a:t>
            </a:r>
            <a:r>
              <a:rPr lang="en-US" sz="18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1800" i="1" dirty="0"/>
              <a:t>5% </a:t>
            </a:r>
            <a:r>
              <a:rPr lang="en-US" sz="1800" dirty="0"/>
              <a:t>significance level and help the manager draw appropriate inferences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Minitab File: </a:t>
            </a:r>
            <a:r>
              <a:rPr lang="en-US" sz="1800" b="1" dirty="0" err="1"/>
              <a:t>CustomerOrderForm.mtw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Ans: Business Objective: </a:t>
            </a:r>
            <a:r>
              <a:rPr lang="en-US" sz="1800" dirty="0"/>
              <a:t>To check whether defective % varies by </a:t>
            </a:r>
            <a:r>
              <a:rPr lang="en-US" sz="1800" dirty="0" err="1"/>
              <a:t>centre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dirty="0"/>
              <a:t>There are 4 populations and the values are not in categorical format and hence the data is discrete.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b="1" dirty="0"/>
              <a:t>Null Hypothesis(Ho): </a:t>
            </a:r>
            <a:r>
              <a:rPr lang="en-IN" sz="1800" dirty="0"/>
              <a:t>The defective % doesn’t varies by centre. 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b="1" dirty="0"/>
              <a:t>Alternative Hypothesis(Ha): </a:t>
            </a:r>
            <a:r>
              <a:rPr lang="en-IN" sz="1800" dirty="0"/>
              <a:t>The defective % varies by centre and action needs to be taken.</a:t>
            </a:r>
          </a:p>
          <a:p>
            <a:pPr>
              <a:buNone/>
            </a:pPr>
            <a:r>
              <a:rPr lang="en-IN" sz="1800" b="1" dirty="0"/>
              <a:t>Step-1: </a:t>
            </a:r>
            <a:r>
              <a:rPr lang="en-IN" sz="1800" dirty="0"/>
              <a:t>As there are more than two populations and are discrete in nature, we go for </a:t>
            </a:r>
            <a:r>
              <a:rPr lang="en-IN" sz="1800" b="1" dirty="0"/>
              <a:t>Chi-square test.</a:t>
            </a:r>
          </a:p>
          <a:p>
            <a:pPr>
              <a:buNone/>
            </a:pPr>
            <a:r>
              <a:rPr lang="en-US" sz="1800" b="1" dirty="0"/>
              <a:t>Null Hypothesis(Ho): </a:t>
            </a:r>
            <a:r>
              <a:rPr lang="en-US" sz="1800" dirty="0"/>
              <a:t>If p-value&gt;0.05, we go for Null Hypothesis Conclusion.</a:t>
            </a:r>
          </a:p>
          <a:p>
            <a:pPr>
              <a:buNone/>
            </a:pPr>
            <a:r>
              <a:rPr lang="en-US" sz="1800" b="1" dirty="0"/>
              <a:t>Alternate Hypothesis(Ha): </a:t>
            </a:r>
            <a:r>
              <a:rPr lang="en-US" sz="1800" dirty="0"/>
              <a:t>If p-value&lt;0.05, we go for Alternate Hypothesis conclusion.</a:t>
            </a:r>
            <a:endParaRPr lang="en-IN" sz="1800" dirty="0"/>
          </a:p>
          <a:p>
            <a:pPr>
              <a:buNone/>
            </a:pPr>
            <a:r>
              <a:rPr lang="en-US" sz="1800" b="1" dirty="0"/>
              <a:t>Conclusion:</a:t>
            </a:r>
            <a:r>
              <a:rPr lang="en-US" sz="1800" dirty="0"/>
              <a:t> As</a:t>
            </a:r>
            <a:r>
              <a:rPr lang="en-IN" sz="1800" dirty="0"/>
              <a:t> p-value &gt; 0.05, we go for Null Hypothesis. Null Hypothesis(Ho) i.e., Defective % doesn’t varies by centre. 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r>
              <a:rPr lang="en-US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86467-8FAB-44D0-B293-FB36B0D69626}"/>
              </a:ext>
            </a:extLst>
          </p:cNvPr>
          <p:cNvSpPr txBox="1"/>
          <p:nvPr/>
        </p:nvSpPr>
        <p:spPr>
          <a:xfrm>
            <a:off x="331304" y="675861"/>
            <a:ext cx="8216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/>
              <a:t>Fantaloons</a:t>
            </a:r>
            <a:r>
              <a:rPr lang="en-US" b="1" dirty="0"/>
              <a:t> Sales managers commented that </a:t>
            </a:r>
            <a:r>
              <a:rPr lang="en-US" b="1" i="1" dirty="0"/>
              <a:t>% </a:t>
            </a:r>
            <a:r>
              <a:rPr lang="en-US" b="1" dirty="0"/>
              <a:t>of males versus females walking in to the store differ based on day of the week. Analyze the data and determine whether there is evidence at </a:t>
            </a:r>
            <a:r>
              <a:rPr lang="en-US" b="1" i="1" dirty="0"/>
              <a:t>5 % </a:t>
            </a:r>
            <a:r>
              <a:rPr lang="en-US" b="1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b="1" dirty="0"/>
          </a:p>
          <a:p>
            <a:pPr>
              <a:buNone/>
            </a:pPr>
            <a:r>
              <a:rPr lang="en-US" b="1" dirty="0"/>
              <a:t>Ans: Business Objective: </a:t>
            </a:r>
            <a:r>
              <a:rPr lang="en-IN" b="1" dirty="0"/>
              <a:t>%</a:t>
            </a:r>
            <a:r>
              <a:rPr lang="en-IN" dirty="0"/>
              <a:t> of males and females walking into the store doesn’t depend on day of the week</a:t>
            </a:r>
          </a:p>
          <a:p>
            <a:pPr>
              <a:buNone/>
            </a:pPr>
            <a:r>
              <a:rPr lang="en-US" dirty="0"/>
              <a:t>There are 2 populations and the values are not in decimal format and hence the data is discrete. So we go for </a:t>
            </a:r>
            <a:r>
              <a:rPr lang="en-US" b="1" dirty="0"/>
              <a:t>2 proportion test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Step-1: </a:t>
            </a:r>
            <a:r>
              <a:rPr lang="en-US" b="1" dirty="0"/>
              <a:t>Null Hypothesis(</a:t>
            </a:r>
            <a:r>
              <a:rPr lang="en-IN" b="1" dirty="0"/>
              <a:t>Ho)</a:t>
            </a:r>
            <a:r>
              <a:rPr lang="en-US" dirty="0"/>
              <a:t>: </a:t>
            </a:r>
            <a:r>
              <a:rPr lang="en-IN" b="1" dirty="0"/>
              <a:t>%</a:t>
            </a:r>
            <a:r>
              <a:rPr lang="en-IN" dirty="0"/>
              <a:t> of males and females walking into the store doesn’t depend on day of the week</a:t>
            </a:r>
          </a:p>
          <a:p>
            <a:pPr>
              <a:buNone/>
            </a:pPr>
            <a:r>
              <a:rPr lang="en-IN" dirty="0"/>
              <a:t>	    </a:t>
            </a:r>
            <a:r>
              <a:rPr lang="en-IN" b="1" dirty="0"/>
              <a:t>Alternate Hypothesis (Ha): %</a:t>
            </a:r>
            <a:r>
              <a:rPr lang="en-IN" dirty="0"/>
              <a:t> of males and females walking into the store depends on day of the week</a:t>
            </a:r>
            <a:endParaRPr lang="en-US" dirty="0"/>
          </a:p>
          <a:p>
            <a:pPr>
              <a:buNone/>
            </a:pPr>
            <a:r>
              <a:rPr lang="en-US" b="1" dirty="0"/>
              <a:t>Step-2: </a:t>
            </a:r>
            <a:r>
              <a:rPr lang="en-IN" b="1" dirty="0"/>
              <a:t>Null Hypothesis(Ho): </a:t>
            </a:r>
            <a:r>
              <a:rPr lang="en-IN" dirty="0"/>
              <a:t>If p-value &gt; 0.05, we go for null hypothesis. </a:t>
            </a:r>
          </a:p>
          <a:p>
            <a:pPr>
              <a:buNone/>
            </a:pPr>
            <a:r>
              <a:rPr lang="en-IN" b="1" dirty="0"/>
              <a:t>Alternative Hypothesis(Ha): </a:t>
            </a:r>
            <a:r>
              <a:rPr lang="en-IN" dirty="0"/>
              <a:t>If P-value &lt; 0.05, we go for alternative Hypothesis. </a:t>
            </a:r>
          </a:p>
          <a:p>
            <a:pPr>
              <a:buNone/>
            </a:pPr>
            <a:r>
              <a:rPr lang="en-US" b="1" dirty="0"/>
              <a:t> Conclusion: </a:t>
            </a:r>
            <a:r>
              <a:rPr lang="en-US" dirty="0"/>
              <a:t>As p-value =8.533e-05&lt;0.05, we go with alternate hypothesis conclusion i.e.,  </a:t>
            </a:r>
            <a:r>
              <a:rPr lang="en-IN" dirty="0"/>
              <a:t>% of males and females walking into the store doesn’t depend on day of the week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20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1346</Words>
  <Application>Microsoft Office PowerPoint</Application>
  <PresentationFormat>On-screen Show (4:3)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Charan Teja</cp:lastModifiedBy>
  <cp:revision>28</cp:revision>
  <dcterms:created xsi:type="dcterms:W3CDTF">2015-11-14T12:07:48Z</dcterms:created>
  <dcterms:modified xsi:type="dcterms:W3CDTF">2020-02-19T07:19:19Z</dcterms:modified>
</cp:coreProperties>
</file>