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0" r:id="rId2"/>
    <p:sldId id="259" r:id="rId3"/>
    <p:sldId id="280" r:id="rId4"/>
    <p:sldId id="285" r:id="rId5"/>
    <p:sldId id="272" r:id="rId6"/>
    <p:sldId id="277" r:id="rId7"/>
    <p:sldId id="278" r:id="rId8"/>
    <p:sldId id="279" r:id="rId9"/>
    <p:sldId id="276" r:id="rId10"/>
    <p:sldId id="282" r:id="rId11"/>
    <p:sldId id="283" r:id="rId12"/>
    <p:sldId id="281"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380" autoAdjust="0"/>
  </p:normalViewPr>
  <p:slideViewPr>
    <p:cSldViewPr snapToGrid="0">
      <p:cViewPr varScale="1">
        <p:scale>
          <a:sx n="55" d="100"/>
          <a:sy n="55" d="100"/>
        </p:scale>
        <p:origin x="2164" y="5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70B9B-95FA-4DA3-81C6-6C185CCFC07F}" type="datetimeFigureOut">
              <a:rPr lang="en-IN" smtClean="0"/>
              <a:t>22-03-2024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96588-9F28-4484-8A21-96DE0A25F9B7}" type="slidenum">
              <a:rPr lang="en-IN" smtClean="0"/>
              <a:t>‹#›</a:t>
            </a:fld>
            <a:endParaRPr lang="en-IN"/>
          </a:p>
        </p:txBody>
      </p:sp>
    </p:spTree>
    <p:extLst>
      <p:ext uri="{BB962C8B-B14F-4D97-AF65-F5344CB8AC3E}">
        <p14:creationId xmlns:p14="http://schemas.microsoft.com/office/powerpoint/2010/main" val="2335136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96588-9F28-4484-8A21-96DE0A25F9B7}" type="slidenum">
              <a:rPr lang="en-IN" smtClean="0"/>
              <a:t>5</a:t>
            </a:fld>
            <a:endParaRPr lang="en-IN"/>
          </a:p>
        </p:txBody>
      </p:sp>
    </p:spTree>
    <p:extLst>
      <p:ext uri="{BB962C8B-B14F-4D97-AF65-F5344CB8AC3E}">
        <p14:creationId xmlns:p14="http://schemas.microsoft.com/office/powerpoint/2010/main" val="336028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96588-9F28-4484-8A21-96DE0A25F9B7}" type="slidenum">
              <a:rPr lang="en-IN" smtClean="0"/>
              <a:t>6</a:t>
            </a:fld>
            <a:endParaRPr lang="en-IN"/>
          </a:p>
        </p:txBody>
      </p:sp>
    </p:spTree>
    <p:extLst>
      <p:ext uri="{BB962C8B-B14F-4D97-AF65-F5344CB8AC3E}">
        <p14:creationId xmlns:p14="http://schemas.microsoft.com/office/powerpoint/2010/main" val="2111674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96588-9F28-4484-8A21-96DE0A25F9B7}" type="slidenum">
              <a:rPr lang="en-IN" smtClean="0"/>
              <a:t>7</a:t>
            </a:fld>
            <a:endParaRPr lang="en-IN"/>
          </a:p>
        </p:txBody>
      </p:sp>
    </p:spTree>
    <p:extLst>
      <p:ext uri="{BB962C8B-B14F-4D97-AF65-F5344CB8AC3E}">
        <p14:creationId xmlns:p14="http://schemas.microsoft.com/office/powerpoint/2010/main" val="662779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96588-9F28-4484-8A21-96DE0A25F9B7}" type="slidenum">
              <a:rPr lang="en-IN" smtClean="0"/>
              <a:t>8</a:t>
            </a:fld>
            <a:endParaRPr lang="en-IN"/>
          </a:p>
        </p:txBody>
      </p:sp>
    </p:spTree>
    <p:extLst>
      <p:ext uri="{BB962C8B-B14F-4D97-AF65-F5344CB8AC3E}">
        <p14:creationId xmlns:p14="http://schemas.microsoft.com/office/powerpoint/2010/main" val="108443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96588-9F28-4484-8A21-96DE0A25F9B7}" type="slidenum">
              <a:rPr lang="en-IN" smtClean="0"/>
              <a:t>9</a:t>
            </a:fld>
            <a:endParaRPr lang="en-IN"/>
          </a:p>
        </p:txBody>
      </p:sp>
    </p:spTree>
    <p:extLst>
      <p:ext uri="{BB962C8B-B14F-4D97-AF65-F5344CB8AC3E}">
        <p14:creationId xmlns:p14="http://schemas.microsoft.com/office/powerpoint/2010/main" val="2399087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96588-9F28-4484-8A21-96DE0A25F9B7}" type="slidenum">
              <a:rPr lang="en-IN" smtClean="0"/>
              <a:t>10</a:t>
            </a:fld>
            <a:endParaRPr lang="en-IN"/>
          </a:p>
        </p:txBody>
      </p:sp>
    </p:spTree>
    <p:extLst>
      <p:ext uri="{BB962C8B-B14F-4D97-AF65-F5344CB8AC3E}">
        <p14:creationId xmlns:p14="http://schemas.microsoft.com/office/powerpoint/2010/main" val="90120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96588-9F28-4484-8A21-96DE0A25F9B7}" type="slidenum">
              <a:rPr lang="en-IN" smtClean="0"/>
              <a:t>11</a:t>
            </a:fld>
            <a:endParaRPr lang="en-IN"/>
          </a:p>
        </p:txBody>
      </p:sp>
    </p:spTree>
    <p:extLst>
      <p:ext uri="{BB962C8B-B14F-4D97-AF65-F5344CB8AC3E}">
        <p14:creationId xmlns:p14="http://schemas.microsoft.com/office/powerpoint/2010/main" val="1185997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96588-9F28-4484-8A21-96DE0A25F9B7}" type="slidenum">
              <a:rPr lang="en-IN" smtClean="0"/>
              <a:t>12</a:t>
            </a:fld>
            <a:endParaRPr lang="en-IN"/>
          </a:p>
        </p:txBody>
      </p:sp>
    </p:spTree>
    <p:extLst>
      <p:ext uri="{BB962C8B-B14F-4D97-AF65-F5344CB8AC3E}">
        <p14:creationId xmlns:p14="http://schemas.microsoft.com/office/powerpoint/2010/main" val="3733501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96588-9F28-4484-8A21-96DE0A25F9B7}" type="slidenum">
              <a:rPr lang="en-IN" smtClean="0"/>
              <a:t>13</a:t>
            </a:fld>
            <a:endParaRPr lang="en-IN"/>
          </a:p>
        </p:txBody>
      </p:sp>
    </p:spTree>
    <p:extLst>
      <p:ext uri="{BB962C8B-B14F-4D97-AF65-F5344CB8AC3E}">
        <p14:creationId xmlns:p14="http://schemas.microsoft.com/office/powerpoint/2010/main" val="3858882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7D54-09C9-4CDF-9BAD-FEDEB9CD03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4AFFB1-0131-4A8A-9F57-EC51687C6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AC1DCB-185E-44E2-8F8F-1214AB8D94B5}"/>
              </a:ext>
            </a:extLst>
          </p:cNvPr>
          <p:cNvSpPr>
            <a:spLocks noGrp="1"/>
          </p:cNvSpPr>
          <p:nvPr>
            <p:ph type="dt" sz="half" idx="10"/>
          </p:nvPr>
        </p:nvSpPr>
        <p:spPr/>
        <p:txBody>
          <a:bodyPr/>
          <a:lstStyle/>
          <a:p>
            <a:fld id="{D70553CC-34E2-4BAF-B197-F5409DB4C471}" type="datetimeFigureOut">
              <a:rPr lang="en-IN" smtClean="0"/>
              <a:t>22-03-2024</a:t>
            </a:fld>
            <a:endParaRPr lang="en-IN"/>
          </a:p>
        </p:txBody>
      </p:sp>
      <p:sp>
        <p:nvSpPr>
          <p:cNvPr id="5" name="Footer Placeholder 4">
            <a:extLst>
              <a:ext uri="{FF2B5EF4-FFF2-40B4-BE49-F238E27FC236}">
                <a16:creationId xmlns:a16="http://schemas.microsoft.com/office/drawing/2014/main" id="{1E4DE813-DC71-4276-A497-2E46242EAC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8A99C4-FAFF-479B-8B0E-1ADDEDCCF081}"/>
              </a:ext>
            </a:extLst>
          </p:cNvPr>
          <p:cNvSpPr>
            <a:spLocks noGrp="1"/>
          </p:cNvSpPr>
          <p:nvPr>
            <p:ph type="sldNum" sz="quarter" idx="12"/>
          </p:nvPr>
        </p:nvSpPr>
        <p:spPr/>
        <p:txBody>
          <a:bodyPr/>
          <a:lstStyle/>
          <a:p>
            <a:fld id="{FA12223B-7D93-44AD-8B66-6A8B12C42510}" type="slidenum">
              <a:rPr lang="en-IN" smtClean="0"/>
              <a:t>‹#›</a:t>
            </a:fld>
            <a:endParaRPr lang="en-IN"/>
          </a:p>
        </p:txBody>
      </p:sp>
    </p:spTree>
    <p:extLst>
      <p:ext uri="{BB962C8B-B14F-4D97-AF65-F5344CB8AC3E}">
        <p14:creationId xmlns:p14="http://schemas.microsoft.com/office/powerpoint/2010/main" val="250639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7E1E-A8D8-4F34-94B3-B5365E25FA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3E570A-7AC4-48C1-A4B7-1976CF1277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E43C8E-67C6-4D52-AA4D-69F0A9A173FB}"/>
              </a:ext>
            </a:extLst>
          </p:cNvPr>
          <p:cNvSpPr>
            <a:spLocks noGrp="1"/>
          </p:cNvSpPr>
          <p:nvPr>
            <p:ph type="dt" sz="half" idx="10"/>
          </p:nvPr>
        </p:nvSpPr>
        <p:spPr/>
        <p:txBody>
          <a:bodyPr/>
          <a:lstStyle/>
          <a:p>
            <a:fld id="{D70553CC-34E2-4BAF-B197-F5409DB4C471}" type="datetimeFigureOut">
              <a:rPr lang="en-IN" smtClean="0"/>
              <a:t>22-03-2024</a:t>
            </a:fld>
            <a:endParaRPr lang="en-IN"/>
          </a:p>
        </p:txBody>
      </p:sp>
      <p:sp>
        <p:nvSpPr>
          <p:cNvPr id="5" name="Footer Placeholder 4">
            <a:extLst>
              <a:ext uri="{FF2B5EF4-FFF2-40B4-BE49-F238E27FC236}">
                <a16:creationId xmlns:a16="http://schemas.microsoft.com/office/drawing/2014/main" id="{6249FA9D-0232-448B-927C-3A3C400C9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691EB2-B8BB-475A-A1DD-1A0BBF18205E}"/>
              </a:ext>
            </a:extLst>
          </p:cNvPr>
          <p:cNvSpPr>
            <a:spLocks noGrp="1"/>
          </p:cNvSpPr>
          <p:nvPr>
            <p:ph type="sldNum" sz="quarter" idx="12"/>
          </p:nvPr>
        </p:nvSpPr>
        <p:spPr/>
        <p:txBody>
          <a:bodyPr/>
          <a:lstStyle/>
          <a:p>
            <a:fld id="{FA12223B-7D93-44AD-8B66-6A8B12C42510}" type="slidenum">
              <a:rPr lang="en-IN" smtClean="0"/>
              <a:t>‹#›</a:t>
            </a:fld>
            <a:endParaRPr lang="en-IN"/>
          </a:p>
        </p:txBody>
      </p:sp>
    </p:spTree>
    <p:extLst>
      <p:ext uri="{BB962C8B-B14F-4D97-AF65-F5344CB8AC3E}">
        <p14:creationId xmlns:p14="http://schemas.microsoft.com/office/powerpoint/2010/main" val="200717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0342B-6663-4507-8A94-AB5AA1A505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8F8DC6-264A-40DA-A146-B403688D41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AAA93-310A-4CD6-BC48-3842E1341C54}"/>
              </a:ext>
            </a:extLst>
          </p:cNvPr>
          <p:cNvSpPr>
            <a:spLocks noGrp="1"/>
          </p:cNvSpPr>
          <p:nvPr>
            <p:ph type="dt" sz="half" idx="10"/>
          </p:nvPr>
        </p:nvSpPr>
        <p:spPr/>
        <p:txBody>
          <a:bodyPr/>
          <a:lstStyle/>
          <a:p>
            <a:fld id="{D70553CC-34E2-4BAF-B197-F5409DB4C471}" type="datetimeFigureOut">
              <a:rPr lang="en-IN" smtClean="0"/>
              <a:t>22-03-2024</a:t>
            </a:fld>
            <a:endParaRPr lang="en-IN"/>
          </a:p>
        </p:txBody>
      </p:sp>
      <p:sp>
        <p:nvSpPr>
          <p:cNvPr id="5" name="Footer Placeholder 4">
            <a:extLst>
              <a:ext uri="{FF2B5EF4-FFF2-40B4-BE49-F238E27FC236}">
                <a16:creationId xmlns:a16="http://schemas.microsoft.com/office/drawing/2014/main" id="{9B58EAEF-D561-4F0F-8AC0-60EBCE7486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666D8-24EE-4D9F-92BF-F44C9422C7E2}"/>
              </a:ext>
            </a:extLst>
          </p:cNvPr>
          <p:cNvSpPr>
            <a:spLocks noGrp="1"/>
          </p:cNvSpPr>
          <p:nvPr>
            <p:ph type="sldNum" sz="quarter" idx="12"/>
          </p:nvPr>
        </p:nvSpPr>
        <p:spPr/>
        <p:txBody>
          <a:bodyPr/>
          <a:lstStyle/>
          <a:p>
            <a:fld id="{FA12223B-7D93-44AD-8B66-6A8B12C42510}" type="slidenum">
              <a:rPr lang="en-IN" smtClean="0"/>
              <a:t>‹#›</a:t>
            </a:fld>
            <a:endParaRPr lang="en-IN"/>
          </a:p>
        </p:txBody>
      </p:sp>
    </p:spTree>
    <p:extLst>
      <p:ext uri="{BB962C8B-B14F-4D97-AF65-F5344CB8AC3E}">
        <p14:creationId xmlns:p14="http://schemas.microsoft.com/office/powerpoint/2010/main" val="29777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EDC4-6699-4061-8F98-4780E24D3A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4032AE-EF88-42B7-B2A4-0F25E14ED6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42F31-0223-407C-A309-A5EEF90C37AB}"/>
              </a:ext>
            </a:extLst>
          </p:cNvPr>
          <p:cNvSpPr>
            <a:spLocks noGrp="1"/>
          </p:cNvSpPr>
          <p:nvPr>
            <p:ph type="dt" sz="half" idx="10"/>
          </p:nvPr>
        </p:nvSpPr>
        <p:spPr/>
        <p:txBody>
          <a:bodyPr/>
          <a:lstStyle/>
          <a:p>
            <a:fld id="{D70553CC-34E2-4BAF-B197-F5409DB4C471}" type="datetimeFigureOut">
              <a:rPr lang="en-IN" smtClean="0"/>
              <a:t>22-03-2024</a:t>
            </a:fld>
            <a:endParaRPr lang="en-IN"/>
          </a:p>
        </p:txBody>
      </p:sp>
      <p:sp>
        <p:nvSpPr>
          <p:cNvPr id="5" name="Footer Placeholder 4">
            <a:extLst>
              <a:ext uri="{FF2B5EF4-FFF2-40B4-BE49-F238E27FC236}">
                <a16:creationId xmlns:a16="http://schemas.microsoft.com/office/drawing/2014/main" id="{CA98008B-01F6-4EF0-B1DE-A7305C145B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79E665-0E28-4AB3-B9E6-BEF1D3CDDAE1}"/>
              </a:ext>
            </a:extLst>
          </p:cNvPr>
          <p:cNvSpPr>
            <a:spLocks noGrp="1"/>
          </p:cNvSpPr>
          <p:nvPr>
            <p:ph type="sldNum" sz="quarter" idx="12"/>
          </p:nvPr>
        </p:nvSpPr>
        <p:spPr/>
        <p:txBody>
          <a:bodyPr/>
          <a:lstStyle/>
          <a:p>
            <a:fld id="{FA12223B-7D93-44AD-8B66-6A8B12C42510}" type="slidenum">
              <a:rPr lang="en-IN" smtClean="0"/>
              <a:t>‹#›</a:t>
            </a:fld>
            <a:endParaRPr lang="en-IN"/>
          </a:p>
        </p:txBody>
      </p:sp>
    </p:spTree>
    <p:extLst>
      <p:ext uri="{BB962C8B-B14F-4D97-AF65-F5344CB8AC3E}">
        <p14:creationId xmlns:p14="http://schemas.microsoft.com/office/powerpoint/2010/main" val="199339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3FBF0-6C84-426F-B7EC-35C1B15009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61BD1E-8D33-487E-B7B5-60771F765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A7196B-E145-4845-A056-7E0C94B8CB2E}"/>
              </a:ext>
            </a:extLst>
          </p:cNvPr>
          <p:cNvSpPr>
            <a:spLocks noGrp="1"/>
          </p:cNvSpPr>
          <p:nvPr>
            <p:ph type="dt" sz="half" idx="10"/>
          </p:nvPr>
        </p:nvSpPr>
        <p:spPr/>
        <p:txBody>
          <a:bodyPr/>
          <a:lstStyle/>
          <a:p>
            <a:fld id="{D70553CC-34E2-4BAF-B197-F5409DB4C471}" type="datetimeFigureOut">
              <a:rPr lang="en-IN" smtClean="0"/>
              <a:t>22-03-2024</a:t>
            </a:fld>
            <a:endParaRPr lang="en-IN"/>
          </a:p>
        </p:txBody>
      </p:sp>
      <p:sp>
        <p:nvSpPr>
          <p:cNvPr id="5" name="Footer Placeholder 4">
            <a:extLst>
              <a:ext uri="{FF2B5EF4-FFF2-40B4-BE49-F238E27FC236}">
                <a16:creationId xmlns:a16="http://schemas.microsoft.com/office/drawing/2014/main" id="{181EF905-508E-44AB-9E4A-23E1F1C64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B6D941-DE28-4C9B-8439-5F24FF2CC0AA}"/>
              </a:ext>
            </a:extLst>
          </p:cNvPr>
          <p:cNvSpPr>
            <a:spLocks noGrp="1"/>
          </p:cNvSpPr>
          <p:nvPr>
            <p:ph type="sldNum" sz="quarter" idx="12"/>
          </p:nvPr>
        </p:nvSpPr>
        <p:spPr/>
        <p:txBody>
          <a:bodyPr/>
          <a:lstStyle/>
          <a:p>
            <a:fld id="{FA12223B-7D93-44AD-8B66-6A8B12C42510}" type="slidenum">
              <a:rPr lang="en-IN" smtClean="0"/>
              <a:t>‹#›</a:t>
            </a:fld>
            <a:endParaRPr lang="en-IN"/>
          </a:p>
        </p:txBody>
      </p:sp>
    </p:spTree>
    <p:extLst>
      <p:ext uri="{BB962C8B-B14F-4D97-AF65-F5344CB8AC3E}">
        <p14:creationId xmlns:p14="http://schemas.microsoft.com/office/powerpoint/2010/main" val="6046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14A9-5A90-4D78-973E-FD95DF1ECF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D5B149-FE7A-4E1E-8A0B-7CC8961782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4DE0F2-02E7-4AF3-A242-F720B56A59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68F592-BD10-4C89-9A55-0FB373A01BE9}"/>
              </a:ext>
            </a:extLst>
          </p:cNvPr>
          <p:cNvSpPr>
            <a:spLocks noGrp="1"/>
          </p:cNvSpPr>
          <p:nvPr>
            <p:ph type="dt" sz="half" idx="10"/>
          </p:nvPr>
        </p:nvSpPr>
        <p:spPr/>
        <p:txBody>
          <a:bodyPr/>
          <a:lstStyle/>
          <a:p>
            <a:fld id="{D70553CC-34E2-4BAF-B197-F5409DB4C471}" type="datetimeFigureOut">
              <a:rPr lang="en-IN" smtClean="0"/>
              <a:t>22-03-2024</a:t>
            </a:fld>
            <a:endParaRPr lang="en-IN"/>
          </a:p>
        </p:txBody>
      </p:sp>
      <p:sp>
        <p:nvSpPr>
          <p:cNvPr id="6" name="Footer Placeholder 5">
            <a:extLst>
              <a:ext uri="{FF2B5EF4-FFF2-40B4-BE49-F238E27FC236}">
                <a16:creationId xmlns:a16="http://schemas.microsoft.com/office/drawing/2014/main" id="{156BBA2A-176E-4233-8462-41C2A91212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C88480-7FA1-4332-BFF2-E46F5918CC40}"/>
              </a:ext>
            </a:extLst>
          </p:cNvPr>
          <p:cNvSpPr>
            <a:spLocks noGrp="1"/>
          </p:cNvSpPr>
          <p:nvPr>
            <p:ph type="sldNum" sz="quarter" idx="12"/>
          </p:nvPr>
        </p:nvSpPr>
        <p:spPr/>
        <p:txBody>
          <a:bodyPr/>
          <a:lstStyle/>
          <a:p>
            <a:fld id="{FA12223B-7D93-44AD-8B66-6A8B12C42510}" type="slidenum">
              <a:rPr lang="en-IN" smtClean="0"/>
              <a:t>‹#›</a:t>
            </a:fld>
            <a:endParaRPr lang="en-IN"/>
          </a:p>
        </p:txBody>
      </p:sp>
    </p:spTree>
    <p:extLst>
      <p:ext uri="{BB962C8B-B14F-4D97-AF65-F5344CB8AC3E}">
        <p14:creationId xmlns:p14="http://schemas.microsoft.com/office/powerpoint/2010/main" val="1181757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345DC-3746-4B89-837D-7680600E02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37344A-D778-4DA2-94DB-F22D321D9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8E94A2-1DEA-4943-84EA-6557053C99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987126-4BD2-41FC-81E1-F99E86135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7CDEAA-30E3-4B1B-A792-DA0BE3AD7F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054E39-79CA-427A-9487-9B5136600FDA}"/>
              </a:ext>
            </a:extLst>
          </p:cNvPr>
          <p:cNvSpPr>
            <a:spLocks noGrp="1"/>
          </p:cNvSpPr>
          <p:nvPr>
            <p:ph type="dt" sz="half" idx="10"/>
          </p:nvPr>
        </p:nvSpPr>
        <p:spPr/>
        <p:txBody>
          <a:bodyPr/>
          <a:lstStyle/>
          <a:p>
            <a:fld id="{D70553CC-34E2-4BAF-B197-F5409DB4C471}" type="datetimeFigureOut">
              <a:rPr lang="en-IN" smtClean="0"/>
              <a:t>22-03-2024</a:t>
            </a:fld>
            <a:endParaRPr lang="en-IN"/>
          </a:p>
        </p:txBody>
      </p:sp>
      <p:sp>
        <p:nvSpPr>
          <p:cNvPr id="8" name="Footer Placeholder 7">
            <a:extLst>
              <a:ext uri="{FF2B5EF4-FFF2-40B4-BE49-F238E27FC236}">
                <a16:creationId xmlns:a16="http://schemas.microsoft.com/office/drawing/2014/main" id="{50519332-DAED-4828-8657-8DEB035082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7089DA-0424-4A20-8947-AA80CBA0A26F}"/>
              </a:ext>
            </a:extLst>
          </p:cNvPr>
          <p:cNvSpPr>
            <a:spLocks noGrp="1"/>
          </p:cNvSpPr>
          <p:nvPr>
            <p:ph type="sldNum" sz="quarter" idx="12"/>
          </p:nvPr>
        </p:nvSpPr>
        <p:spPr/>
        <p:txBody>
          <a:bodyPr/>
          <a:lstStyle/>
          <a:p>
            <a:fld id="{FA12223B-7D93-44AD-8B66-6A8B12C42510}" type="slidenum">
              <a:rPr lang="en-IN" smtClean="0"/>
              <a:t>‹#›</a:t>
            </a:fld>
            <a:endParaRPr lang="en-IN"/>
          </a:p>
        </p:txBody>
      </p:sp>
    </p:spTree>
    <p:extLst>
      <p:ext uri="{BB962C8B-B14F-4D97-AF65-F5344CB8AC3E}">
        <p14:creationId xmlns:p14="http://schemas.microsoft.com/office/powerpoint/2010/main" val="133750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936A-EA5E-407A-8D62-91B9150A15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51A548-A410-4EDB-AECC-034FF8528E2E}"/>
              </a:ext>
            </a:extLst>
          </p:cNvPr>
          <p:cNvSpPr>
            <a:spLocks noGrp="1"/>
          </p:cNvSpPr>
          <p:nvPr>
            <p:ph type="dt" sz="half" idx="10"/>
          </p:nvPr>
        </p:nvSpPr>
        <p:spPr/>
        <p:txBody>
          <a:bodyPr/>
          <a:lstStyle/>
          <a:p>
            <a:fld id="{D70553CC-34E2-4BAF-B197-F5409DB4C471}" type="datetimeFigureOut">
              <a:rPr lang="en-IN" smtClean="0"/>
              <a:t>22-03-2024</a:t>
            </a:fld>
            <a:endParaRPr lang="en-IN"/>
          </a:p>
        </p:txBody>
      </p:sp>
      <p:sp>
        <p:nvSpPr>
          <p:cNvPr id="4" name="Footer Placeholder 3">
            <a:extLst>
              <a:ext uri="{FF2B5EF4-FFF2-40B4-BE49-F238E27FC236}">
                <a16:creationId xmlns:a16="http://schemas.microsoft.com/office/drawing/2014/main" id="{39812C8A-6C18-4D29-838C-BFFE35B84E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5FA298-ECDC-4738-AC92-39D31D58EFC8}"/>
              </a:ext>
            </a:extLst>
          </p:cNvPr>
          <p:cNvSpPr>
            <a:spLocks noGrp="1"/>
          </p:cNvSpPr>
          <p:nvPr>
            <p:ph type="sldNum" sz="quarter" idx="12"/>
          </p:nvPr>
        </p:nvSpPr>
        <p:spPr/>
        <p:txBody>
          <a:bodyPr/>
          <a:lstStyle/>
          <a:p>
            <a:fld id="{FA12223B-7D93-44AD-8B66-6A8B12C42510}" type="slidenum">
              <a:rPr lang="en-IN" smtClean="0"/>
              <a:t>‹#›</a:t>
            </a:fld>
            <a:endParaRPr lang="en-IN"/>
          </a:p>
        </p:txBody>
      </p:sp>
    </p:spTree>
    <p:extLst>
      <p:ext uri="{BB962C8B-B14F-4D97-AF65-F5344CB8AC3E}">
        <p14:creationId xmlns:p14="http://schemas.microsoft.com/office/powerpoint/2010/main" val="1687450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8D2249-9FD3-4C49-80C6-D7EFD27B49BF}"/>
              </a:ext>
            </a:extLst>
          </p:cNvPr>
          <p:cNvSpPr>
            <a:spLocks noGrp="1"/>
          </p:cNvSpPr>
          <p:nvPr>
            <p:ph type="dt" sz="half" idx="10"/>
          </p:nvPr>
        </p:nvSpPr>
        <p:spPr/>
        <p:txBody>
          <a:bodyPr/>
          <a:lstStyle/>
          <a:p>
            <a:fld id="{D70553CC-34E2-4BAF-B197-F5409DB4C471}" type="datetimeFigureOut">
              <a:rPr lang="en-IN" smtClean="0"/>
              <a:t>22-03-2024</a:t>
            </a:fld>
            <a:endParaRPr lang="en-IN"/>
          </a:p>
        </p:txBody>
      </p:sp>
      <p:sp>
        <p:nvSpPr>
          <p:cNvPr id="3" name="Footer Placeholder 2">
            <a:extLst>
              <a:ext uri="{FF2B5EF4-FFF2-40B4-BE49-F238E27FC236}">
                <a16:creationId xmlns:a16="http://schemas.microsoft.com/office/drawing/2014/main" id="{CD04F937-5E11-4813-9994-01E538CE71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23B083-215B-4595-9E5F-C7FD0FD39DD5}"/>
              </a:ext>
            </a:extLst>
          </p:cNvPr>
          <p:cNvSpPr>
            <a:spLocks noGrp="1"/>
          </p:cNvSpPr>
          <p:nvPr>
            <p:ph type="sldNum" sz="quarter" idx="12"/>
          </p:nvPr>
        </p:nvSpPr>
        <p:spPr/>
        <p:txBody>
          <a:bodyPr/>
          <a:lstStyle/>
          <a:p>
            <a:fld id="{FA12223B-7D93-44AD-8B66-6A8B12C42510}" type="slidenum">
              <a:rPr lang="en-IN" smtClean="0"/>
              <a:t>‹#›</a:t>
            </a:fld>
            <a:endParaRPr lang="en-IN"/>
          </a:p>
        </p:txBody>
      </p:sp>
    </p:spTree>
    <p:extLst>
      <p:ext uri="{BB962C8B-B14F-4D97-AF65-F5344CB8AC3E}">
        <p14:creationId xmlns:p14="http://schemas.microsoft.com/office/powerpoint/2010/main" val="92017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3B76-DEDF-4A85-9670-438D37433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E81C32-0AD1-441B-946E-0EE6FC6F0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DAFA24-B26B-41AC-9EA9-2FD52F8AA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F8E4C-6796-466F-A174-3C1D151E97B7}"/>
              </a:ext>
            </a:extLst>
          </p:cNvPr>
          <p:cNvSpPr>
            <a:spLocks noGrp="1"/>
          </p:cNvSpPr>
          <p:nvPr>
            <p:ph type="dt" sz="half" idx="10"/>
          </p:nvPr>
        </p:nvSpPr>
        <p:spPr/>
        <p:txBody>
          <a:bodyPr/>
          <a:lstStyle/>
          <a:p>
            <a:fld id="{D70553CC-34E2-4BAF-B197-F5409DB4C471}" type="datetimeFigureOut">
              <a:rPr lang="en-IN" smtClean="0"/>
              <a:t>22-03-2024</a:t>
            </a:fld>
            <a:endParaRPr lang="en-IN"/>
          </a:p>
        </p:txBody>
      </p:sp>
      <p:sp>
        <p:nvSpPr>
          <p:cNvPr id="6" name="Footer Placeholder 5">
            <a:extLst>
              <a:ext uri="{FF2B5EF4-FFF2-40B4-BE49-F238E27FC236}">
                <a16:creationId xmlns:a16="http://schemas.microsoft.com/office/drawing/2014/main" id="{0B52671D-C497-4E20-9625-6994C86041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D82DA3-2D57-4787-95EF-E222EFF39046}"/>
              </a:ext>
            </a:extLst>
          </p:cNvPr>
          <p:cNvSpPr>
            <a:spLocks noGrp="1"/>
          </p:cNvSpPr>
          <p:nvPr>
            <p:ph type="sldNum" sz="quarter" idx="12"/>
          </p:nvPr>
        </p:nvSpPr>
        <p:spPr/>
        <p:txBody>
          <a:bodyPr/>
          <a:lstStyle/>
          <a:p>
            <a:fld id="{FA12223B-7D93-44AD-8B66-6A8B12C42510}" type="slidenum">
              <a:rPr lang="en-IN" smtClean="0"/>
              <a:t>‹#›</a:t>
            </a:fld>
            <a:endParaRPr lang="en-IN"/>
          </a:p>
        </p:txBody>
      </p:sp>
    </p:spTree>
    <p:extLst>
      <p:ext uri="{BB962C8B-B14F-4D97-AF65-F5344CB8AC3E}">
        <p14:creationId xmlns:p14="http://schemas.microsoft.com/office/powerpoint/2010/main" val="106309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901B-99C2-4911-B683-6472D12861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930D18-9B1B-4E96-AA94-7B2C86003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2CED98-E75D-47C2-BA42-40A76ED81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A9B1D-A136-43A3-AE3B-207157459C3E}"/>
              </a:ext>
            </a:extLst>
          </p:cNvPr>
          <p:cNvSpPr>
            <a:spLocks noGrp="1"/>
          </p:cNvSpPr>
          <p:nvPr>
            <p:ph type="dt" sz="half" idx="10"/>
          </p:nvPr>
        </p:nvSpPr>
        <p:spPr/>
        <p:txBody>
          <a:bodyPr/>
          <a:lstStyle/>
          <a:p>
            <a:fld id="{D70553CC-34E2-4BAF-B197-F5409DB4C471}" type="datetimeFigureOut">
              <a:rPr lang="en-IN" smtClean="0"/>
              <a:t>22-03-2024</a:t>
            </a:fld>
            <a:endParaRPr lang="en-IN"/>
          </a:p>
        </p:txBody>
      </p:sp>
      <p:sp>
        <p:nvSpPr>
          <p:cNvPr id="6" name="Footer Placeholder 5">
            <a:extLst>
              <a:ext uri="{FF2B5EF4-FFF2-40B4-BE49-F238E27FC236}">
                <a16:creationId xmlns:a16="http://schemas.microsoft.com/office/drawing/2014/main" id="{1D4A97D5-8AC8-4919-98F7-B5B17A7669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DE6032-3CC2-4B4E-A891-D20C2C287DC1}"/>
              </a:ext>
            </a:extLst>
          </p:cNvPr>
          <p:cNvSpPr>
            <a:spLocks noGrp="1"/>
          </p:cNvSpPr>
          <p:nvPr>
            <p:ph type="sldNum" sz="quarter" idx="12"/>
          </p:nvPr>
        </p:nvSpPr>
        <p:spPr/>
        <p:txBody>
          <a:bodyPr/>
          <a:lstStyle/>
          <a:p>
            <a:fld id="{FA12223B-7D93-44AD-8B66-6A8B12C42510}" type="slidenum">
              <a:rPr lang="en-IN" smtClean="0"/>
              <a:t>‹#›</a:t>
            </a:fld>
            <a:endParaRPr lang="en-IN"/>
          </a:p>
        </p:txBody>
      </p:sp>
    </p:spTree>
    <p:extLst>
      <p:ext uri="{BB962C8B-B14F-4D97-AF65-F5344CB8AC3E}">
        <p14:creationId xmlns:p14="http://schemas.microsoft.com/office/powerpoint/2010/main" val="129887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55724B-F316-4C58-9624-227F4D903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A4E6DE-70F0-4653-9BAA-441B3C3C47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D48AD2-5E67-4C84-BF4B-BC1330904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553CC-34E2-4BAF-B197-F5409DB4C471}" type="datetimeFigureOut">
              <a:rPr lang="en-IN" smtClean="0"/>
              <a:t>22-03-2024</a:t>
            </a:fld>
            <a:endParaRPr lang="en-IN"/>
          </a:p>
        </p:txBody>
      </p:sp>
      <p:sp>
        <p:nvSpPr>
          <p:cNvPr id="5" name="Footer Placeholder 4">
            <a:extLst>
              <a:ext uri="{FF2B5EF4-FFF2-40B4-BE49-F238E27FC236}">
                <a16:creationId xmlns:a16="http://schemas.microsoft.com/office/drawing/2014/main" id="{7D1F8F96-9608-46AE-BFB3-B9A590BD62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5526E8-EA96-4FAF-B6D5-CE3D2BA36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2223B-7D93-44AD-8B66-6A8B12C42510}" type="slidenum">
              <a:rPr lang="en-IN" smtClean="0"/>
              <a:t>‹#›</a:t>
            </a:fld>
            <a:endParaRPr lang="en-IN"/>
          </a:p>
        </p:txBody>
      </p:sp>
    </p:spTree>
    <p:extLst>
      <p:ext uri="{BB962C8B-B14F-4D97-AF65-F5344CB8AC3E}">
        <p14:creationId xmlns:p14="http://schemas.microsoft.com/office/powerpoint/2010/main" val="449647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DDE1A8-27C4-412F-97B8-26508A92B97B}"/>
              </a:ext>
            </a:extLst>
          </p:cNvPr>
          <p:cNvPicPr>
            <a:picLocks noChangeAspect="1"/>
          </p:cNvPicPr>
          <p:nvPr/>
        </p:nvPicPr>
        <p:blipFill rotWithShape="1">
          <a:blip r:embed="rId2">
            <a:alphaModFix amt="30000"/>
            <a:extLst>
              <a:ext uri="{28A0092B-C50C-407E-A947-70E740481C1C}">
                <a14:useLocalDpi xmlns:a14="http://schemas.microsoft.com/office/drawing/2010/main" val="0"/>
              </a:ext>
            </a:extLst>
          </a:blip>
          <a:srcRect l="10" r="10"/>
          <a:stretch/>
        </p:blipFill>
        <p:spPr>
          <a:xfrm>
            <a:off x="0" y="0"/>
            <a:ext cx="12192000" cy="6866402"/>
          </a:xfrm>
          <a:prstGeom prst="rect">
            <a:avLst/>
          </a:prstGeom>
        </p:spPr>
      </p:pic>
      <p:pic>
        <p:nvPicPr>
          <p:cNvPr id="7" name="Picture 6">
            <a:extLst>
              <a:ext uri="{FF2B5EF4-FFF2-40B4-BE49-F238E27FC236}">
                <a16:creationId xmlns:a16="http://schemas.microsoft.com/office/drawing/2014/main" id="{E3EDBB6C-13CA-4F71-95BE-8C01C68D81DA}"/>
              </a:ext>
            </a:extLst>
          </p:cNvPr>
          <p:cNvPicPr>
            <a:picLocks noChangeAspect="1"/>
          </p:cNvPicPr>
          <p:nvPr/>
        </p:nvPicPr>
        <p:blipFill rotWithShape="1">
          <a:blip r:embed="rId3">
            <a:alphaModFix amt="30000"/>
            <a:extLst>
              <a:ext uri="{BEBA8EAE-BF5A-486C-A8C5-ECC9F3942E4B}">
                <a14:imgProps xmlns:a14="http://schemas.microsoft.com/office/drawing/2010/main">
                  <a14:imgLayer r:embed="rId4">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15459468" y="152465"/>
            <a:ext cx="508000" cy="6858000"/>
          </a:xfrm>
          <a:prstGeom prst="rect">
            <a:avLst/>
          </a:prstGeom>
        </p:spPr>
      </p:pic>
      <p:sp>
        <p:nvSpPr>
          <p:cNvPr id="9" name="TextBox 8">
            <a:extLst>
              <a:ext uri="{FF2B5EF4-FFF2-40B4-BE49-F238E27FC236}">
                <a16:creationId xmlns:a16="http://schemas.microsoft.com/office/drawing/2014/main" id="{F4C917D4-F963-437D-A82F-CA77A935952C}"/>
              </a:ext>
            </a:extLst>
          </p:cNvPr>
          <p:cNvSpPr txBox="1"/>
          <p:nvPr/>
        </p:nvSpPr>
        <p:spPr>
          <a:xfrm>
            <a:off x="15903614" y="594758"/>
            <a:ext cx="4282634" cy="2123658"/>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 THE VEGAN WAY</a:t>
            </a:r>
          </a:p>
        </p:txBody>
      </p:sp>
      <p:sp>
        <p:nvSpPr>
          <p:cNvPr id="10" name="TextBox 9">
            <a:extLst>
              <a:ext uri="{FF2B5EF4-FFF2-40B4-BE49-F238E27FC236}">
                <a16:creationId xmlns:a16="http://schemas.microsoft.com/office/drawing/2014/main" id="{E4BA4837-2D14-4E3C-886E-5846A37A75F9}"/>
              </a:ext>
            </a:extLst>
          </p:cNvPr>
          <p:cNvSpPr txBox="1"/>
          <p:nvPr/>
        </p:nvSpPr>
        <p:spPr>
          <a:xfrm>
            <a:off x="15967468" y="3119800"/>
            <a:ext cx="2570480" cy="923330"/>
          </a:xfrm>
          <a:prstGeom prst="rect">
            <a:avLst/>
          </a:prstGeom>
          <a:noFill/>
        </p:spPr>
        <p:txBody>
          <a:bodyPr wrap="square" rtlCol="0">
            <a:spAutoFit/>
          </a:bodyPr>
          <a:lstStyle/>
          <a:p>
            <a:r>
              <a:rPr lang="en-IN" dirty="0">
                <a:solidFill>
                  <a:schemeClr val="accent6">
                    <a:lumMod val="75000"/>
                  </a:schemeClr>
                </a:solidFill>
                <a:latin typeface="Georgia" panose="02040502050405020303" pitchFamily="18" charset="0"/>
              </a:rPr>
              <a:t>MANISHA SHETTY</a:t>
            </a:r>
          </a:p>
          <a:p>
            <a:r>
              <a:rPr lang="en-IN" dirty="0">
                <a:solidFill>
                  <a:schemeClr val="accent6">
                    <a:lumMod val="75000"/>
                  </a:schemeClr>
                </a:solidFill>
                <a:latin typeface="Georgia" panose="02040502050405020303" pitchFamily="18" charset="0"/>
              </a:rPr>
              <a:t>AKRITI DHYANI</a:t>
            </a:r>
          </a:p>
          <a:p>
            <a:r>
              <a:rPr lang="en-IN" dirty="0">
                <a:solidFill>
                  <a:schemeClr val="accent6">
                    <a:lumMod val="75000"/>
                  </a:schemeClr>
                </a:solidFill>
                <a:latin typeface="Georgia" panose="02040502050405020303" pitchFamily="18" charset="0"/>
              </a:rPr>
              <a:t>ANUSHA PARIDA</a:t>
            </a:r>
          </a:p>
        </p:txBody>
      </p:sp>
      <p:sp>
        <p:nvSpPr>
          <p:cNvPr id="11" name="TextBox 10">
            <a:extLst>
              <a:ext uri="{FF2B5EF4-FFF2-40B4-BE49-F238E27FC236}">
                <a16:creationId xmlns:a16="http://schemas.microsoft.com/office/drawing/2014/main" id="{17BA9441-F953-4225-8296-827B30C12859}"/>
              </a:ext>
            </a:extLst>
          </p:cNvPr>
          <p:cNvSpPr txBox="1"/>
          <p:nvPr/>
        </p:nvSpPr>
        <p:spPr>
          <a:xfrm>
            <a:off x="985520" y="2134915"/>
            <a:ext cx="10454640" cy="1446550"/>
          </a:xfrm>
          <a:prstGeom prst="rect">
            <a:avLst/>
          </a:prstGeom>
          <a:noFill/>
        </p:spPr>
        <p:txBody>
          <a:bodyPr wrap="square" rtlCol="0">
            <a:spAutoFit/>
          </a:bodyPr>
          <a:lstStyle/>
          <a:p>
            <a:pPr algn="ctr"/>
            <a:r>
              <a:rPr lang="en-IN" sz="4400" dirty="0">
                <a:solidFill>
                  <a:schemeClr val="accent6">
                    <a:lumMod val="20000"/>
                    <a:lumOff val="80000"/>
                  </a:schemeClr>
                </a:solidFill>
                <a:latin typeface="Georgia" panose="02040502050405020303" pitchFamily="18" charset="0"/>
              </a:rPr>
              <a:t>ECOFRIENDLY EATING:THE VEGAN WAY</a:t>
            </a:r>
          </a:p>
        </p:txBody>
      </p:sp>
    </p:spTree>
    <p:extLst>
      <p:ext uri="{BB962C8B-B14F-4D97-AF65-F5344CB8AC3E}">
        <p14:creationId xmlns:p14="http://schemas.microsoft.com/office/powerpoint/2010/main" val="3185843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DDE1A8-27C4-412F-97B8-26508A92B97B}"/>
              </a:ext>
            </a:extLst>
          </p:cNvPr>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46680" y="72809"/>
            <a:ext cx="12145320" cy="6838749"/>
          </a:xfrm>
          <a:prstGeom prst="rect">
            <a:avLst/>
          </a:prstGeom>
        </p:spPr>
      </p:pic>
      <p:pic>
        <p:nvPicPr>
          <p:cNvPr id="7" name="Picture 6">
            <a:extLst>
              <a:ext uri="{FF2B5EF4-FFF2-40B4-BE49-F238E27FC236}">
                <a16:creationId xmlns:a16="http://schemas.microsoft.com/office/drawing/2014/main" id="{E3EDBB6C-13CA-4F71-95BE-8C01C68D81DA}"/>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6310775" y="-3409749"/>
            <a:ext cx="1405288" cy="1580949"/>
          </a:xfrm>
          <a:prstGeom prst="rect">
            <a:avLst/>
          </a:prstGeom>
        </p:spPr>
      </p:pic>
      <p:sp>
        <p:nvSpPr>
          <p:cNvPr id="9" name="TextBox 8">
            <a:extLst>
              <a:ext uri="{FF2B5EF4-FFF2-40B4-BE49-F238E27FC236}">
                <a16:creationId xmlns:a16="http://schemas.microsoft.com/office/drawing/2014/main" id="{F4C917D4-F963-437D-A82F-CA77A935952C}"/>
              </a:ext>
            </a:extLst>
          </p:cNvPr>
          <p:cNvSpPr txBox="1"/>
          <p:nvPr/>
        </p:nvSpPr>
        <p:spPr>
          <a:xfrm>
            <a:off x="6852084" y="-2142909"/>
            <a:ext cx="4744720" cy="2123658"/>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 THE VEGAN WAY</a:t>
            </a:r>
          </a:p>
        </p:txBody>
      </p:sp>
      <p:sp>
        <p:nvSpPr>
          <p:cNvPr id="10" name="TextBox 9">
            <a:extLst>
              <a:ext uri="{FF2B5EF4-FFF2-40B4-BE49-F238E27FC236}">
                <a16:creationId xmlns:a16="http://schemas.microsoft.com/office/drawing/2014/main" id="{E4BA4837-2D14-4E3C-886E-5846A37A75F9}"/>
              </a:ext>
            </a:extLst>
          </p:cNvPr>
          <p:cNvSpPr txBox="1"/>
          <p:nvPr/>
        </p:nvSpPr>
        <p:spPr>
          <a:xfrm>
            <a:off x="8578898" y="-1385690"/>
            <a:ext cx="2570480" cy="923330"/>
          </a:xfrm>
          <a:prstGeom prst="rect">
            <a:avLst/>
          </a:prstGeom>
          <a:noFill/>
        </p:spPr>
        <p:txBody>
          <a:bodyPr wrap="square" rtlCol="0">
            <a:spAutoFit/>
          </a:bodyPr>
          <a:lstStyle/>
          <a:p>
            <a:r>
              <a:rPr lang="en-IN" dirty="0">
                <a:solidFill>
                  <a:schemeClr val="accent6">
                    <a:lumMod val="75000"/>
                  </a:schemeClr>
                </a:solidFill>
                <a:latin typeface="Georgia" panose="02040502050405020303" pitchFamily="18" charset="0"/>
              </a:rPr>
              <a:t>MANISHA SHETTY</a:t>
            </a:r>
          </a:p>
          <a:p>
            <a:r>
              <a:rPr lang="en-IN" dirty="0">
                <a:solidFill>
                  <a:schemeClr val="accent6">
                    <a:lumMod val="75000"/>
                  </a:schemeClr>
                </a:solidFill>
                <a:latin typeface="Georgia" panose="02040502050405020303" pitchFamily="18" charset="0"/>
              </a:rPr>
              <a:t>AKRITI DHYANI</a:t>
            </a:r>
          </a:p>
          <a:p>
            <a:r>
              <a:rPr lang="en-IN" dirty="0">
                <a:solidFill>
                  <a:schemeClr val="accent6">
                    <a:lumMod val="75000"/>
                  </a:schemeClr>
                </a:solidFill>
                <a:latin typeface="Georgia" panose="02040502050405020303" pitchFamily="18" charset="0"/>
              </a:rPr>
              <a:t>ANUSHA PARIDA</a:t>
            </a:r>
          </a:p>
        </p:txBody>
      </p:sp>
      <p:sp>
        <p:nvSpPr>
          <p:cNvPr id="11" name="TextBox 10">
            <a:extLst>
              <a:ext uri="{FF2B5EF4-FFF2-40B4-BE49-F238E27FC236}">
                <a16:creationId xmlns:a16="http://schemas.microsoft.com/office/drawing/2014/main" id="{84AF76C4-785F-403F-91D3-AE143DBCC4C2}"/>
              </a:ext>
            </a:extLst>
          </p:cNvPr>
          <p:cNvSpPr txBox="1"/>
          <p:nvPr/>
        </p:nvSpPr>
        <p:spPr>
          <a:xfrm>
            <a:off x="-14337867" y="968474"/>
            <a:ext cx="10454640" cy="1446550"/>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EATING:THE VEGAN WAY</a:t>
            </a:r>
          </a:p>
        </p:txBody>
      </p:sp>
      <p:pic>
        <p:nvPicPr>
          <p:cNvPr id="12" name="Picture 11">
            <a:extLst>
              <a:ext uri="{FF2B5EF4-FFF2-40B4-BE49-F238E27FC236}">
                <a16:creationId xmlns:a16="http://schemas.microsoft.com/office/drawing/2014/main" id="{5E8665F5-1CE8-47C0-B243-025236E6EEA8}"/>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905030" y="588609"/>
            <a:ext cx="9834880" cy="5807148"/>
          </a:xfrm>
          <a:prstGeom prst="rect">
            <a:avLst/>
          </a:prstGeom>
        </p:spPr>
      </p:pic>
      <p:sp>
        <p:nvSpPr>
          <p:cNvPr id="18" name="TextBox 17">
            <a:extLst>
              <a:ext uri="{FF2B5EF4-FFF2-40B4-BE49-F238E27FC236}">
                <a16:creationId xmlns:a16="http://schemas.microsoft.com/office/drawing/2014/main" id="{2C7E3134-81D6-427F-8780-29A2398477F3}"/>
              </a:ext>
            </a:extLst>
          </p:cNvPr>
          <p:cNvSpPr txBox="1"/>
          <p:nvPr/>
        </p:nvSpPr>
        <p:spPr>
          <a:xfrm>
            <a:off x="1452090" y="968474"/>
            <a:ext cx="7691910" cy="769441"/>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METABASE VS. CARTO</a:t>
            </a:r>
          </a:p>
        </p:txBody>
      </p:sp>
      <p:graphicFrame>
        <p:nvGraphicFramePr>
          <p:cNvPr id="19" name="Table 18">
            <a:extLst>
              <a:ext uri="{FF2B5EF4-FFF2-40B4-BE49-F238E27FC236}">
                <a16:creationId xmlns:a16="http://schemas.microsoft.com/office/drawing/2014/main" id="{4E13533E-5526-46D5-A820-D41C3ACB8CED}"/>
              </a:ext>
            </a:extLst>
          </p:cNvPr>
          <p:cNvGraphicFramePr>
            <a:graphicFrameLocks noGrp="1"/>
          </p:cNvGraphicFramePr>
          <p:nvPr>
            <p:extLst>
              <p:ext uri="{D42A27DB-BD31-4B8C-83A1-F6EECF244321}">
                <p14:modId xmlns:p14="http://schemas.microsoft.com/office/powerpoint/2010/main" val="2105705930"/>
              </p:ext>
            </p:extLst>
          </p:nvPr>
        </p:nvGraphicFramePr>
        <p:xfrm>
          <a:off x="1452091" y="2413000"/>
          <a:ext cx="8568209" cy="2957614"/>
        </p:xfrm>
        <a:graphic>
          <a:graphicData uri="http://schemas.openxmlformats.org/drawingml/2006/table">
            <a:tbl>
              <a:tblPr>
                <a:tableStyleId>{08FB837D-C827-4EFA-A057-4D05807E0F7C}</a:tableStyleId>
              </a:tblPr>
              <a:tblGrid>
                <a:gridCol w="2998675">
                  <a:extLst>
                    <a:ext uri="{9D8B030D-6E8A-4147-A177-3AD203B41FA5}">
                      <a16:colId xmlns:a16="http://schemas.microsoft.com/office/drawing/2014/main" val="2261217755"/>
                    </a:ext>
                  </a:extLst>
                </a:gridCol>
                <a:gridCol w="2784767">
                  <a:extLst>
                    <a:ext uri="{9D8B030D-6E8A-4147-A177-3AD203B41FA5}">
                      <a16:colId xmlns:a16="http://schemas.microsoft.com/office/drawing/2014/main" val="820655858"/>
                    </a:ext>
                  </a:extLst>
                </a:gridCol>
                <a:gridCol w="2784767">
                  <a:extLst>
                    <a:ext uri="{9D8B030D-6E8A-4147-A177-3AD203B41FA5}">
                      <a16:colId xmlns:a16="http://schemas.microsoft.com/office/drawing/2014/main" val="1487702074"/>
                    </a:ext>
                  </a:extLst>
                </a:gridCol>
              </a:tblGrid>
              <a:tr h="353557">
                <a:tc>
                  <a:txBody>
                    <a:bodyPr/>
                    <a:lstStyle/>
                    <a:p>
                      <a:pPr fontAlgn="b"/>
                      <a:r>
                        <a:rPr lang="en-IN" sz="1400" b="1" baseline="0" dirty="0">
                          <a:solidFill>
                            <a:schemeClr val="accent6">
                              <a:lumMod val="50000"/>
                            </a:schemeClr>
                          </a:solidFill>
                          <a:effectLst/>
                          <a:latin typeface="Georgia" panose="02040502050405020303" pitchFamily="18" charset="0"/>
                        </a:rPr>
                        <a:t>Feature</a:t>
                      </a:r>
                    </a:p>
                  </a:txBody>
                  <a:tcPr marL="72522" marR="72522" marT="36261" marB="36261"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fontAlgn="b"/>
                      <a:r>
                        <a:rPr lang="en-IN" sz="1400" b="1" baseline="0" dirty="0">
                          <a:solidFill>
                            <a:schemeClr val="accent6">
                              <a:lumMod val="50000"/>
                            </a:schemeClr>
                          </a:solidFill>
                          <a:effectLst/>
                          <a:latin typeface="Georgia" panose="02040502050405020303" pitchFamily="18" charset="0"/>
                        </a:rPr>
                        <a:t>Metabase</a:t>
                      </a:r>
                    </a:p>
                  </a:txBody>
                  <a:tcPr marL="72522" marR="72522" marT="36261" marB="36261" anchor="b">
                    <a:lnT w="12700" cap="flat" cmpd="sng" algn="ctr">
                      <a:solidFill>
                        <a:schemeClr val="tx1"/>
                      </a:solidFill>
                      <a:prstDash val="solid"/>
                      <a:round/>
                      <a:headEnd type="none" w="med" len="med"/>
                      <a:tailEnd type="none" w="med" len="med"/>
                    </a:lnT>
                    <a:noFill/>
                  </a:tcPr>
                </a:tc>
                <a:tc>
                  <a:txBody>
                    <a:bodyPr/>
                    <a:lstStyle/>
                    <a:p>
                      <a:pPr fontAlgn="b"/>
                      <a:r>
                        <a:rPr lang="en-IN" sz="1400" b="1" baseline="0" dirty="0">
                          <a:solidFill>
                            <a:schemeClr val="accent6">
                              <a:lumMod val="50000"/>
                            </a:schemeClr>
                          </a:solidFill>
                          <a:effectLst/>
                          <a:latin typeface="Georgia" panose="02040502050405020303" pitchFamily="18" charset="0"/>
                        </a:rPr>
                        <a:t>Carto</a:t>
                      </a:r>
                    </a:p>
                  </a:txBody>
                  <a:tcPr marL="72522" marR="72522" marT="36261" marB="36261"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70200528"/>
                  </a:ext>
                </a:extLst>
              </a:tr>
              <a:tr h="353557">
                <a:tc>
                  <a:txBody>
                    <a:bodyPr/>
                    <a:lstStyle/>
                    <a:p>
                      <a:pPr fontAlgn="base"/>
                      <a:r>
                        <a:rPr lang="en-IN" sz="1400" baseline="0" dirty="0">
                          <a:solidFill>
                            <a:schemeClr val="accent6">
                              <a:lumMod val="50000"/>
                            </a:schemeClr>
                          </a:solidFill>
                          <a:effectLst/>
                          <a:latin typeface="Georgia" panose="02040502050405020303" pitchFamily="18" charset="0"/>
                        </a:rPr>
                        <a:t>Intuitive Interface</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r>
                        <a:rPr lang="en-IN" sz="1400" baseline="0">
                          <a:solidFill>
                            <a:schemeClr val="accent6">
                              <a:lumMod val="50000"/>
                            </a:schemeClr>
                          </a:solidFill>
                          <a:effectLst/>
                          <a:latin typeface="Georgia" panose="02040502050405020303" pitchFamily="18" charset="0"/>
                        </a:rPr>
                        <a:t>✓</a:t>
                      </a: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91055649"/>
                  </a:ext>
                </a:extLst>
              </a:tr>
              <a:tr h="353557">
                <a:tc>
                  <a:txBody>
                    <a:bodyPr/>
                    <a:lstStyle/>
                    <a:p>
                      <a:pPr fontAlgn="base"/>
                      <a:r>
                        <a:rPr lang="en-IN" sz="1400" baseline="0">
                          <a:solidFill>
                            <a:schemeClr val="accent6">
                              <a:lumMod val="50000"/>
                            </a:schemeClr>
                          </a:solidFill>
                          <a:effectLst/>
                          <a:latin typeface="Georgia" panose="02040502050405020303" pitchFamily="18" charset="0"/>
                        </a:rPr>
                        <a:t>Natural Language Query</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15993628"/>
                  </a:ext>
                </a:extLst>
              </a:tr>
              <a:tr h="353557">
                <a:tc>
                  <a:txBody>
                    <a:bodyPr/>
                    <a:lstStyle/>
                    <a:p>
                      <a:pPr fontAlgn="base"/>
                      <a:r>
                        <a:rPr lang="en-IN" sz="1400" baseline="0">
                          <a:solidFill>
                            <a:schemeClr val="accent6">
                              <a:lumMod val="50000"/>
                            </a:schemeClr>
                          </a:solidFill>
                          <a:effectLst/>
                          <a:latin typeface="Georgia" panose="02040502050405020303" pitchFamily="18" charset="0"/>
                        </a:rPr>
                        <a:t>Dashboard Creation</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48716930"/>
                  </a:ext>
                </a:extLst>
              </a:tr>
              <a:tr h="617424">
                <a:tc>
                  <a:txBody>
                    <a:bodyPr/>
                    <a:lstStyle/>
                    <a:p>
                      <a:pPr fontAlgn="base"/>
                      <a:r>
                        <a:rPr lang="en-IN" sz="1400" baseline="0" dirty="0">
                          <a:solidFill>
                            <a:schemeClr val="accent6">
                              <a:lumMod val="50000"/>
                            </a:schemeClr>
                          </a:solidFill>
                          <a:effectLst/>
                          <a:latin typeface="Georgia" panose="02040502050405020303" pitchFamily="18" charset="0"/>
                        </a:rPr>
                        <a:t>Easy Installation</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IN" sz="1400" baseline="0" dirty="0">
                        <a:solidFill>
                          <a:schemeClr val="accent6">
                            <a:lumMod val="50000"/>
                          </a:schemeClr>
                        </a:solidFill>
                        <a:effectLst/>
                        <a:latin typeface="Georgia" panose="02040502050405020303"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IN" sz="1400" baseline="0" dirty="0">
                        <a:solidFill>
                          <a:schemeClr val="accent6">
                            <a:lumMod val="50000"/>
                          </a:schemeClr>
                        </a:solidFill>
                        <a:effectLst/>
                        <a:latin typeface="Georgia" panose="02040502050405020303"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06883190"/>
                  </a:ext>
                </a:extLst>
              </a:tr>
              <a:tr h="617424">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Community Support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29909219"/>
                  </a:ext>
                </a:extLst>
              </a:tr>
            </a:tbl>
          </a:graphicData>
        </a:graphic>
      </p:graphicFrame>
      <p:graphicFrame>
        <p:nvGraphicFramePr>
          <p:cNvPr id="13" name="Table 12">
            <a:extLst>
              <a:ext uri="{FF2B5EF4-FFF2-40B4-BE49-F238E27FC236}">
                <a16:creationId xmlns:a16="http://schemas.microsoft.com/office/drawing/2014/main" id="{473DA54F-2DA6-4637-BD08-EBAF8B208F92}"/>
              </a:ext>
            </a:extLst>
          </p:cNvPr>
          <p:cNvGraphicFramePr>
            <a:graphicFrameLocks noGrp="1"/>
          </p:cNvGraphicFramePr>
          <p:nvPr>
            <p:extLst>
              <p:ext uri="{D42A27DB-BD31-4B8C-83A1-F6EECF244321}">
                <p14:modId xmlns:p14="http://schemas.microsoft.com/office/powerpoint/2010/main" val="3800862943"/>
              </p:ext>
            </p:extLst>
          </p:nvPr>
        </p:nvGraphicFramePr>
        <p:xfrm>
          <a:off x="15839565" y="2567269"/>
          <a:ext cx="8568209" cy="2649076"/>
        </p:xfrm>
        <a:graphic>
          <a:graphicData uri="http://schemas.openxmlformats.org/drawingml/2006/table">
            <a:tbl>
              <a:tblPr>
                <a:tableStyleId>{08FB837D-C827-4EFA-A057-4D05807E0F7C}</a:tableStyleId>
              </a:tblPr>
              <a:tblGrid>
                <a:gridCol w="2998675">
                  <a:extLst>
                    <a:ext uri="{9D8B030D-6E8A-4147-A177-3AD203B41FA5}">
                      <a16:colId xmlns:a16="http://schemas.microsoft.com/office/drawing/2014/main" val="2261217755"/>
                    </a:ext>
                  </a:extLst>
                </a:gridCol>
                <a:gridCol w="2784767">
                  <a:extLst>
                    <a:ext uri="{9D8B030D-6E8A-4147-A177-3AD203B41FA5}">
                      <a16:colId xmlns:a16="http://schemas.microsoft.com/office/drawing/2014/main" val="820655858"/>
                    </a:ext>
                  </a:extLst>
                </a:gridCol>
                <a:gridCol w="2784767">
                  <a:extLst>
                    <a:ext uri="{9D8B030D-6E8A-4147-A177-3AD203B41FA5}">
                      <a16:colId xmlns:a16="http://schemas.microsoft.com/office/drawing/2014/main" val="1487702074"/>
                    </a:ext>
                  </a:extLst>
                </a:gridCol>
              </a:tblGrid>
              <a:tr h="353557">
                <a:tc>
                  <a:txBody>
                    <a:bodyPr/>
                    <a:lstStyle/>
                    <a:p>
                      <a:pPr fontAlgn="b"/>
                      <a:r>
                        <a:rPr lang="en-IN" sz="1400" b="1" baseline="0">
                          <a:solidFill>
                            <a:schemeClr val="accent6">
                              <a:lumMod val="50000"/>
                            </a:schemeClr>
                          </a:solidFill>
                          <a:effectLst/>
                          <a:latin typeface="Georgia" panose="02040502050405020303" pitchFamily="18" charset="0"/>
                        </a:rPr>
                        <a:t>Feature</a:t>
                      </a:r>
                    </a:p>
                  </a:txBody>
                  <a:tcPr marL="72522" marR="72522" marT="36261" marB="36261"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fontAlgn="b"/>
                      <a:r>
                        <a:rPr lang="en-IN" sz="1400" b="1" baseline="0" dirty="0">
                          <a:solidFill>
                            <a:schemeClr val="accent6">
                              <a:lumMod val="50000"/>
                            </a:schemeClr>
                          </a:solidFill>
                          <a:effectLst/>
                          <a:latin typeface="Georgia" panose="02040502050405020303" pitchFamily="18" charset="0"/>
                        </a:rPr>
                        <a:t>Metabase</a:t>
                      </a:r>
                    </a:p>
                  </a:txBody>
                  <a:tcPr marL="72522" marR="72522" marT="36261" marB="36261" anchor="b">
                    <a:lnT w="12700" cap="flat" cmpd="sng" algn="ctr">
                      <a:solidFill>
                        <a:schemeClr val="tx1"/>
                      </a:solidFill>
                      <a:prstDash val="solid"/>
                      <a:round/>
                      <a:headEnd type="none" w="med" len="med"/>
                      <a:tailEnd type="none" w="med" len="med"/>
                    </a:lnT>
                    <a:noFill/>
                  </a:tcPr>
                </a:tc>
                <a:tc>
                  <a:txBody>
                    <a:bodyPr/>
                    <a:lstStyle/>
                    <a:p>
                      <a:pPr fontAlgn="b"/>
                      <a:r>
                        <a:rPr lang="en-IN" sz="1400" b="1" baseline="0" dirty="0" err="1">
                          <a:solidFill>
                            <a:schemeClr val="accent6">
                              <a:lumMod val="50000"/>
                            </a:schemeClr>
                          </a:solidFill>
                          <a:effectLst/>
                          <a:latin typeface="Georgia" panose="02040502050405020303" pitchFamily="18" charset="0"/>
                        </a:rPr>
                        <a:t>Mapbox</a:t>
                      </a:r>
                      <a:endParaRPr lang="en-IN" sz="1400" b="1" baseline="0" dirty="0">
                        <a:solidFill>
                          <a:schemeClr val="accent6">
                            <a:lumMod val="50000"/>
                          </a:schemeClr>
                        </a:solidFill>
                        <a:effectLst/>
                        <a:latin typeface="Georgia" panose="02040502050405020303" pitchFamily="18" charset="0"/>
                      </a:endParaRPr>
                    </a:p>
                  </a:txBody>
                  <a:tcPr marL="72522" marR="72522" marT="36261" marB="36261"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70200528"/>
                  </a:ext>
                </a:extLst>
              </a:tr>
              <a:tr h="353557">
                <a:tc>
                  <a:txBody>
                    <a:bodyPr/>
                    <a:lstStyle/>
                    <a:p>
                      <a:pPr fontAlgn="base"/>
                      <a:r>
                        <a:rPr lang="en-IN" sz="1400" baseline="0">
                          <a:solidFill>
                            <a:schemeClr val="accent6">
                              <a:lumMod val="50000"/>
                            </a:schemeClr>
                          </a:solidFill>
                          <a:effectLst/>
                          <a:latin typeface="Georgia" panose="02040502050405020303" pitchFamily="18" charset="0"/>
                        </a:rPr>
                        <a:t>Intuitive Interface</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91055649"/>
                  </a:ext>
                </a:extLst>
              </a:tr>
              <a:tr h="353557">
                <a:tc>
                  <a:txBody>
                    <a:bodyPr/>
                    <a:lstStyle/>
                    <a:p>
                      <a:pPr fontAlgn="base"/>
                      <a:r>
                        <a:rPr lang="en-IN" sz="1400" baseline="0">
                          <a:solidFill>
                            <a:schemeClr val="accent6">
                              <a:lumMod val="50000"/>
                            </a:schemeClr>
                          </a:solidFill>
                          <a:effectLst/>
                          <a:latin typeface="Georgia" panose="02040502050405020303" pitchFamily="18" charset="0"/>
                        </a:rPr>
                        <a:t>Natural Language Query</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15993628"/>
                  </a:ext>
                </a:extLst>
              </a:tr>
              <a:tr h="353557">
                <a:tc>
                  <a:txBody>
                    <a:bodyPr/>
                    <a:lstStyle/>
                    <a:p>
                      <a:pPr fontAlgn="base"/>
                      <a:r>
                        <a:rPr lang="en-IN" sz="1400" baseline="0">
                          <a:solidFill>
                            <a:schemeClr val="accent6">
                              <a:lumMod val="50000"/>
                            </a:schemeClr>
                          </a:solidFill>
                          <a:effectLst/>
                          <a:latin typeface="Georgia" panose="02040502050405020303" pitchFamily="18" charset="0"/>
                        </a:rPr>
                        <a:t>Dashboard Creation</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48716930"/>
                  </a:ext>
                </a:extLst>
              </a:tr>
              <a:tr h="617424">
                <a:tc>
                  <a:txBody>
                    <a:bodyPr/>
                    <a:lstStyle/>
                    <a:p>
                      <a:pPr fontAlgn="base"/>
                      <a:r>
                        <a:rPr lang="en-IN" sz="1400" baseline="0" dirty="0">
                          <a:solidFill>
                            <a:schemeClr val="accent6">
                              <a:lumMod val="50000"/>
                            </a:schemeClr>
                          </a:solidFill>
                          <a:effectLst/>
                          <a:latin typeface="Georgia" panose="02040502050405020303" pitchFamily="18" charset="0"/>
                        </a:rPr>
                        <a:t>Easy Installation</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06883190"/>
                  </a:ext>
                </a:extLst>
              </a:tr>
              <a:tr h="617424">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Community Support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29909219"/>
                  </a:ext>
                </a:extLst>
              </a:tr>
            </a:tbl>
          </a:graphicData>
        </a:graphic>
      </p:graphicFrame>
      <p:graphicFrame>
        <p:nvGraphicFramePr>
          <p:cNvPr id="15" name="Table 14">
            <a:extLst>
              <a:ext uri="{FF2B5EF4-FFF2-40B4-BE49-F238E27FC236}">
                <a16:creationId xmlns:a16="http://schemas.microsoft.com/office/drawing/2014/main" id="{2954139E-09AA-4390-93DD-ACD15B00FD4D}"/>
              </a:ext>
            </a:extLst>
          </p:cNvPr>
          <p:cNvGraphicFramePr>
            <a:graphicFrameLocks noGrp="1"/>
          </p:cNvGraphicFramePr>
          <p:nvPr>
            <p:extLst>
              <p:ext uri="{D42A27DB-BD31-4B8C-83A1-F6EECF244321}">
                <p14:modId xmlns:p14="http://schemas.microsoft.com/office/powerpoint/2010/main" val="196663423"/>
              </p:ext>
            </p:extLst>
          </p:nvPr>
        </p:nvGraphicFramePr>
        <p:xfrm>
          <a:off x="-15781809" y="2729014"/>
          <a:ext cx="8568209" cy="2641600"/>
        </p:xfrm>
        <a:graphic>
          <a:graphicData uri="http://schemas.openxmlformats.org/drawingml/2006/table">
            <a:tbl>
              <a:tblPr>
                <a:tableStyleId>{08FB837D-C827-4EFA-A057-4D05807E0F7C}</a:tableStyleId>
              </a:tblPr>
              <a:tblGrid>
                <a:gridCol w="2998675">
                  <a:extLst>
                    <a:ext uri="{9D8B030D-6E8A-4147-A177-3AD203B41FA5}">
                      <a16:colId xmlns:a16="http://schemas.microsoft.com/office/drawing/2014/main" val="2261217755"/>
                    </a:ext>
                  </a:extLst>
                </a:gridCol>
                <a:gridCol w="2784767">
                  <a:extLst>
                    <a:ext uri="{9D8B030D-6E8A-4147-A177-3AD203B41FA5}">
                      <a16:colId xmlns:a16="http://schemas.microsoft.com/office/drawing/2014/main" val="820655858"/>
                    </a:ext>
                  </a:extLst>
                </a:gridCol>
                <a:gridCol w="2784767">
                  <a:extLst>
                    <a:ext uri="{9D8B030D-6E8A-4147-A177-3AD203B41FA5}">
                      <a16:colId xmlns:a16="http://schemas.microsoft.com/office/drawing/2014/main" val="1487702074"/>
                    </a:ext>
                  </a:extLst>
                </a:gridCol>
              </a:tblGrid>
              <a:tr h="353557">
                <a:tc>
                  <a:txBody>
                    <a:bodyPr/>
                    <a:lstStyle/>
                    <a:p>
                      <a:pPr fontAlgn="b"/>
                      <a:r>
                        <a:rPr lang="en-IN" sz="1400" b="1" baseline="0">
                          <a:solidFill>
                            <a:schemeClr val="accent6">
                              <a:lumMod val="50000"/>
                            </a:schemeClr>
                          </a:solidFill>
                          <a:effectLst/>
                          <a:latin typeface="Georgia" panose="02040502050405020303" pitchFamily="18" charset="0"/>
                        </a:rPr>
                        <a:t>Feature</a:t>
                      </a:r>
                    </a:p>
                  </a:txBody>
                  <a:tcPr marL="72522" marR="72522" marT="36261" marB="36261"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fontAlgn="b"/>
                      <a:r>
                        <a:rPr lang="en-IN" sz="1400" b="1" baseline="0" dirty="0">
                          <a:solidFill>
                            <a:schemeClr val="accent6">
                              <a:lumMod val="50000"/>
                            </a:schemeClr>
                          </a:solidFill>
                          <a:effectLst/>
                          <a:latin typeface="Georgia" panose="02040502050405020303" pitchFamily="18" charset="0"/>
                        </a:rPr>
                        <a:t>Metabase</a:t>
                      </a:r>
                    </a:p>
                  </a:txBody>
                  <a:tcPr marL="72522" marR="72522" marT="36261" marB="36261" anchor="b">
                    <a:lnT w="12700" cap="flat" cmpd="sng" algn="ctr">
                      <a:solidFill>
                        <a:schemeClr val="tx1"/>
                      </a:solidFill>
                      <a:prstDash val="solid"/>
                      <a:round/>
                      <a:headEnd type="none" w="med" len="med"/>
                      <a:tailEnd type="none" w="med" len="med"/>
                    </a:lnT>
                    <a:noFill/>
                  </a:tcPr>
                </a:tc>
                <a:tc>
                  <a:txBody>
                    <a:bodyPr/>
                    <a:lstStyle/>
                    <a:p>
                      <a:pPr fontAlgn="b"/>
                      <a:r>
                        <a:rPr lang="en-IN" sz="1400" b="1" baseline="0">
                          <a:solidFill>
                            <a:schemeClr val="accent6">
                              <a:lumMod val="50000"/>
                            </a:schemeClr>
                          </a:solidFill>
                          <a:effectLst/>
                          <a:latin typeface="Georgia" panose="02040502050405020303" pitchFamily="18" charset="0"/>
                        </a:rPr>
                        <a:t>Knowage</a:t>
                      </a:r>
                    </a:p>
                  </a:txBody>
                  <a:tcPr marL="72522" marR="72522" marT="36261" marB="36261"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70200528"/>
                  </a:ext>
                </a:extLst>
              </a:tr>
              <a:tr h="353557">
                <a:tc>
                  <a:txBody>
                    <a:bodyPr/>
                    <a:lstStyle/>
                    <a:p>
                      <a:pPr fontAlgn="base"/>
                      <a:r>
                        <a:rPr lang="en-IN" sz="1400" baseline="0">
                          <a:solidFill>
                            <a:schemeClr val="accent6">
                              <a:lumMod val="50000"/>
                            </a:schemeClr>
                          </a:solidFill>
                          <a:effectLst/>
                          <a:latin typeface="Georgia" panose="02040502050405020303" pitchFamily="18" charset="0"/>
                        </a:rPr>
                        <a:t>Intuitive Interface</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r>
                        <a:rPr lang="en-IN" sz="1400" baseline="0">
                          <a:solidFill>
                            <a:schemeClr val="accent6">
                              <a:lumMod val="50000"/>
                            </a:schemeClr>
                          </a:solidFill>
                          <a:effectLst/>
                          <a:latin typeface="Georgia" panose="02040502050405020303" pitchFamily="18" charset="0"/>
                        </a:rPr>
                        <a:t>✓</a:t>
                      </a: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91055649"/>
                  </a:ext>
                </a:extLst>
              </a:tr>
              <a:tr h="353557">
                <a:tc>
                  <a:txBody>
                    <a:bodyPr/>
                    <a:lstStyle/>
                    <a:p>
                      <a:pPr fontAlgn="base"/>
                      <a:r>
                        <a:rPr lang="en-IN" sz="1400" baseline="0" dirty="0">
                          <a:solidFill>
                            <a:schemeClr val="accent6">
                              <a:lumMod val="50000"/>
                            </a:schemeClr>
                          </a:solidFill>
                          <a:effectLst/>
                          <a:latin typeface="Georgia" panose="02040502050405020303" pitchFamily="18" charset="0"/>
                        </a:rPr>
                        <a:t>Natural Language Query</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15993628"/>
                  </a:ext>
                </a:extLst>
              </a:tr>
              <a:tr h="353557">
                <a:tc>
                  <a:txBody>
                    <a:bodyPr/>
                    <a:lstStyle/>
                    <a:p>
                      <a:pPr fontAlgn="base"/>
                      <a:r>
                        <a:rPr lang="en-IN" sz="1400" baseline="0">
                          <a:solidFill>
                            <a:schemeClr val="accent6">
                              <a:lumMod val="50000"/>
                            </a:schemeClr>
                          </a:solidFill>
                          <a:effectLst/>
                          <a:latin typeface="Georgia" panose="02040502050405020303" pitchFamily="18" charset="0"/>
                        </a:rPr>
                        <a:t>Dashboard Creation</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48716930"/>
                  </a:ext>
                </a:extLst>
              </a:tr>
              <a:tr h="617424">
                <a:tc>
                  <a:txBody>
                    <a:bodyPr/>
                    <a:lstStyle/>
                    <a:p>
                      <a:pPr fontAlgn="base"/>
                      <a:r>
                        <a:rPr lang="en-IN" sz="1400" baseline="0" dirty="0">
                          <a:solidFill>
                            <a:schemeClr val="accent6">
                              <a:lumMod val="50000"/>
                            </a:schemeClr>
                          </a:solidFill>
                          <a:effectLst/>
                          <a:latin typeface="Georgia" panose="02040502050405020303" pitchFamily="18" charset="0"/>
                        </a:rPr>
                        <a:t>Easy Installation</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06883190"/>
                  </a:ext>
                </a:extLst>
              </a:tr>
              <a:tr h="609948">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Community Support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29909219"/>
                  </a:ext>
                </a:extLst>
              </a:tr>
            </a:tbl>
          </a:graphicData>
        </a:graphic>
      </p:graphicFrame>
    </p:spTree>
    <p:extLst>
      <p:ext uri="{BB962C8B-B14F-4D97-AF65-F5344CB8AC3E}">
        <p14:creationId xmlns:p14="http://schemas.microsoft.com/office/powerpoint/2010/main" val="282224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DDE1A8-27C4-412F-97B8-26508A92B97B}"/>
              </a:ext>
            </a:extLst>
          </p:cNvPr>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46680" y="0"/>
            <a:ext cx="12145320" cy="6838749"/>
          </a:xfrm>
          <a:prstGeom prst="rect">
            <a:avLst/>
          </a:prstGeom>
        </p:spPr>
      </p:pic>
      <p:pic>
        <p:nvPicPr>
          <p:cNvPr id="7" name="Picture 6">
            <a:extLst>
              <a:ext uri="{FF2B5EF4-FFF2-40B4-BE49-F238E27FC236}">
                <a16:creationId xmlns:a16="http://schemas.microsoft.com/office/drawing/2014/main" id="{E3EDBB6C-13CA-4F71-95BE-8C01C68D81DA}"/>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6310775" y="-3409749"/>
            <a:ext cx="1405288" cy="1580949"/>
          </a:xfrm>
          <a:prstGeom prst="rect">
            <a:avLst/>
          </a:prstGeom>
        </p:spPr>
      </p:pic>
      <p:sp>
        <p:nvSpPr>
          <p:cNvPr id="9" name="TextBox 8">
            <a:extLst>
              <a:ext uri="{FF2B5EF4-FFF2-40B4-BE49-F238E27FC236}">
                <a16:creationId xmlns:a16="http://schemas.microsoft.com/office/drawing/2014/main" id="{F4C917D4-F963-437D-A82F-CA77A935952C}"/>
              </a:ext>
            </a:extLst>
          </p:cNvPr>
          <p:cNvSpPr txBox="1"/>
          <p:nvPr/>
        </p:nvSpPr>
        <p:spPr>
          <a:xfrm>
            <a:off x="6852084" y="-2142909"/>
            <a:ext cx="4744720" cy="2123658"/>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 THE VEGAN WAY</a:t>
            </a:r>
          </a:p>
        </p:txBody>
      </p:sp>
      <p:sp>
        <p:nvSpPr>
          <p:cNvPr id="10" name="TextBox 9">
            <a:extLst>
              <a:ext uri="{FF2B5EF4-FFF2-40B4-BE49-F238E27FC236}">
                <a16:creationId xmlns:a16="http://schemas.microsoft.com/office/drawing/2014/main" id="{E4BA4837-2D14-4E3C-886E-5846A37A75F9}"/>
              </a:ext>
            </a:extLst>
          </p:cNvPr>
          <p:cNvSpPr txBox="1"/>
          <p:nvPr/>
        </p:nvSpPr>
        <p:spPr>
          <a:xfrm>
            <a:off x="8578898" y="-1385690"/>
            <a:ext cx="2570480" cy="923330"/>
          </a:xfrm>
          <a:prstGeom prst="rect">
            <a:avLst/>
          </a:prstGeom>
          <a:noFill/>
        </p:spPr>
        <p:txBody>
          <a:bodyPr wrap="square" rtlCol="0">
            <a:spAutoFit/>
          </a:bodyPr>
          <a:lstStyle/>
          <a:p>
            <a:r>
              <a:rPr lang="en-IN" dirty="0">
                <a:solidFill>
                  <a:schemeClr val="accent6">
                    <a:lumMod val="75000"/>
                  </a:schemeClr>
                </a:solidFill>
                <a:latin typeface="Georgia" panose="02040502050405020303" pitchFamily="18" charset="0"/>
              </a:rPr>
              <a:t>MANISHA SHETTY</a:t>
            </a:r>
          </a:p>
          <a:p>
            <a:r>
              <a:rPr lang="en-IN" dirty="0">
                <a:solidFill>
                  <a:schemeClr val="accent6">
                    <a:lumMod val="75000"/>
                  </a:schemeClr>
                </a:solidFill>
                <a:latin typeface="Georgia" panose="02040502050405020303" pitchFamily="18" charset="0"/>
              </a:rPr>
              <a:t>AKRITI DHYANI</a:t>
            </a:r>
          </a:p>
          <a:p>
            <a:r>
              <a:rPr lang="en-IN" dirty="0">
                <a:solidFill>
                  <a:schemeClr val="accent6">
                    <a:lumMod val="75000"/>
                  </a:schemeClr>
                </a:solidFill>
                <a:latin typeface="Georgia" panose="02040502050405020303" pitchFamily="18" charset="0"/>
              </a:rPr>
              <a:t>ANUSHA PARIDA</a:t>
            </a:r>
          </a:p>
        </p:txBody>
      </p:sp>
      <p:sp>
        <p:nvSpPr>
          <p:cNvPr id="11" name="TextBox 10">
            <a:extLst>
              <a:ext uri="{FF2B5EF4-FFF2-40B4-BE49-F238E27FC236}">
                <a16:creationId xmlns:a16="http://schemas.microsoft.com/office/drawing/2014/main" id="{84AF76C4-785F-403F-91D3-AE143DBCC4C2}"/>
              </a:ext>
            </a:extLst>
          </p:cNvPr>
          <p:cNvSpPr txBox="1"/>
          <p:nvPr/>
        </p:nvSpPr>
        <p:spPr>
          <a:xfrm>
            <a:off x="-14337867" y="968474"/>
            <a:ext cx="10454640" cy="1446550"/>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EATING:THE VEGAN WAY</a:t>
            </a:r>
          </a:p>
        </p:txBody>
      </p:sp>
      <p:pic>
        <p:nvPicPr>
          <p:cNvPr id="12" name="Picture 11">
            <a:extLst>
              <a:ext uri="{FF2B5EF4-FFF2-40B4-BE49-F238E27FC236}">
                <a16:creationId xmlns:a16="http://schemas.microsoft.com/office/drawing/2014/main" id="{5E8665F5-1CE8-47C0-B243-025236E6EEA8}"/>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905030" y="588609"/>
            <a:ext cx="9834880" cy="5807148"/>
          </a:xfrm>
          <a:prstGeom prst="rect">
            <a:avLst/>
          </a:prstGeom>
        </p:spPr>
      </p:pic>
      <p:sp>
        <p:nvSpPr>
          <p:cNvPr id="18" name="TextBox 17">
            <a:extLst>
              <a:ext uri="{FF2B5EF4-FFF2-40B4-BE49-F238E27FC236}">
                <a16:creationId xmlns:a16="http://schemas.microsoft.com/office/drawing/2014/main" id="{2C7E3134-81D6-427F-8780-29A2398477F3}"/>
              </a:ext>
            </a:extLst>
          </p:cNvPr>
          <p:cNvSpPr txBox="1"/>
          <p:nvPr/>
        </p:nvSpPr>
        <p:spPr>
          <a:xfrm>
            <a:off x="1452090" y="968474"/>
            <a:ext cx="7691910" cy="769441"/>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METABASE VS. MAPBOX</a:t>
            </a:r>
          </a:p>
        </p:txBody>
      </p:sp>
      <p:graphicFrame>
        <p:nvGraphicFramePr>
          <p:cNvPr id="19" name="Table 18">
            <a:extLst>
              <a:ext uri="{FF2B5EF4-FFF2-40B4-BE49-F238E27FC236}">
                <a16:creationId xmlns:a16="http://schemas.microsoft.com/office/drawing/2014/main" id="{4E13533E-5526-46D5-A820-D41C3ACB8CED}"/>
              </a:ext>
            </a:extLst>
          </p:cNvPr>
          <p:cNvGraphicFramePr>
            <a:graphicFrameLocks noGrp="1"/>
          </p:cNvGraphicFramePr>
          <p:nvPr>
            <p:extLst>
              <p:ext uri="{D42A27DB-BD31-4B8C-83A1-F6EECF244321}">
                <p14:modId xmlns:p14="http://schemas.microsoft.com/office/powerpoint/2010/main" val="741861110"/>
              </p:ext>
            </p:extLst>
          </p:nvPr>
        </p:nvGraphicFramePr>
        <p:xfrm>
          <a:off x="1452091" y="2413000"/>
          <a:ext cx="8568209" cy="2649076"/>
        </p:xfrm>
        <a:graphic>
          <a:graphicData uri="http://schemas.openxmlformats.org/drawingml/2006/table">
            <a:tbl>
              <a:tblPr>
                <a:tableStyleId>{08FB837D-C827-4EFA-A057-4D05807E0F7C}</a:tableStyleId>
              </a:tblPr>
              <a:tblGrid>
                <a:gridCol w="2998675">
                  <a:extLst>
                    <a:ext uri="{9D8B030D-6E8A-4147-A177-3AD203B41FA5}">
                      <a16:colId xmlns:a16="http://schemas.microsoft.com/office/drawing/2014/main" val="2261217755"/>
                    </a:ext>
                  </a:extLst>
                </a:gridCol>
                <a:gridCol w="2784767">
                  <a:extLst>
                    <a:ext uri="{9D8B030D-6E8A-4147-A177-3AD203B41FA5}">
                      <a16:colId xmlns:a16="http://schemas.microsoft.com/office/drawing/2014/main" val="820655858"/>
                    </a:ext>
                  </a:extLst>
                </a:gridCol>
                <a:gridCol w="2784767">
                  <a:extLst>
                    <a:ext uri="{9D8B030D-6E8A-4147-A177-3AD203B41FA5}">
                      <a16:colId xmlns:a16="http://schemas.microsoft.com/office/drawing/2014/main" val="1487702074"/>
                    </a:ext>
                  </a:extLst>
                </a:gridCol>
              </a:tblGrid>
              <a:tr h="353557">
                <a:tc>
                  <a:txBody>
                    <a:bodyPr/>
                    <a:lstStyle/>
                    <a:p>
                      <a:pPr fontAlgn="b"/>
                      <a:r>
                        <a:rPr lang="en-IN" sz="1400" b="1" baseline="0">
                          <a:solidFill>
                            <a:schemeClr val="accent6">
                              <a:lumMod val="50000"/>
                            </a:schemeClr>
                          </a:solidFill>
                          <a:effectLst/>
                          <a:latin typeface="Georgia" panose="02040502050405020303" pitchFamily="18" charset="0"/>
                        </a:rPr>
                        <a:t>Feature</a:t>
                      </a:r>
                    </a:p>
                  </a:txBody>
                  <a:tcPr marL="72522" marR="72522" marT="36261" marB="36261"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fontAlgn="b"/>
                      <a:r>
                        <a:rPr lang="en-IN" sz="1400" b="1" baseline="0" dirty="0">
                          <a:solidFill>
                            <a:schemeClr val="accent6">
                              <a:lumMod val="50000"/>
                            </a:schemeClr>
                          </a:solidFill>
                          <a:effectLst/>
                          <a:latin typeface="Georgia" panose="02040502050405020303" pitchFamily="18" charset="0"/>
                        </a:rPr>
                        <a:t>Metabase</a:t>
                      </a:r>
                    </a:p>
                  </a:txBody>
                  <a:tcPr marL="72522" marR="72522" marT="36261" marB="36261" anchor="b">
                    <a:lnT w="12700" cap="flat" cmpd="sng" algn="ctr">
                      <a:solidFill>
                        <a:schemeClr val="tx1"/>
                      </a:solidFill>
                      <a:prstDash val="solid"/>
                      <a:round/>
                      <a:headEnd type="none" w="med" len="med"/>
                      <a:tailEnd type="none" w="med" len="med"/>
                    </a:lnT>
                    <a:noFill/>
                  </a:tcPr>
                </a:tc>
                <a:tc>
                  <a:txBody>
                    <a:bodyPr/>
                    <a:lstStyle/>
                    <a:p>
                      <a:pPr fontAlgn="b"/>
                      <a:r>
                        <a:rPr lang="en-IN" sz="1400" b="1" baseline="0" dirty="0" err="1">
                          <a:solidFill>
                            <a:schemeClr val="accent6">
                              <a:lumMod val="50000"/>
                            </a:schemeClr>
                          </a:solidFill>
                          <a:effectLst/>
                          <a:latin typeface="Georgia" panose="02040502050405020303" pitchFamily="18" charset="0"/>
                        </a:rPr>
                        <a:t>Mapbox</a:t>
                      </a:r>
                      <a:endParaRPr lang="en-IN" sz="1400" b="1" baseline="0" dirty="0">
                        <a:solidFill>
                          <a:schemeClr val="accent6">
                            <a:lumMod val="50000"/>
                          </a:schemeClr>
                        </a:solidFill>
                        <a:effectLst/>
                        <a:latin typeface="Georgia" panose="02040502050405020303" pitchFamily="18" charset="0"/>
                      </a:endParaRPr>
                    </a:p>
                  </a:txBody>
                  <a:tcPr marL="72522" marR="72522" marT="36261" marB="36261"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70200528"/>
                  </a:ext>
                </a:extLst>
              </a:tr>
              <a:tr h="353557">
                <a:tc>
                  <a:txBody>
                    <a:bodyPr/>
                    <a:lstStyle/>
                    <a:p>
                      <a:pPr fontAlgn="base"/>
                      <a:r>
                        <a:rPr lang="en-IN" sz="1400" baseline="0">
                          <a:solidFill>
                            <a:schemeClr val="accent6">
                              <a:lumMod val="50000"/>
                            </a:schemeClr>
                          </a:solidFill>
                          <a:effectLst/>
                          <a:latin typeface="Georgia" panose="02040502050405020303" pitchFamily="18" charset="0"/>
                        </a:rPr>
                        <a:t>Intuitive Interface</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91055649"/>
                  </a:ext>
                </a:extLst>
              </a:tr>
              <a:tr h="353557">
                <a:tc>
                  <a:txBody>
                    <a:bodyPr/>
                    <a:lstStyle/>
                    <a:p>
                      <a:pPr fontAlgn="base"/>
                      <a:r>
                        <a:rPr lang="en-IN" sz="1400" baseline="0">
                          <a:solidFill>
                            <a:schemeClr val="accent6">
                              <a:lumMod val="50000"/>
                            </a:schemeClr>
                          </a:solidFill>
                          <a:effectLst/>
                          <a:latin typeface="Georgia" panose="02040502050405020303" pitchFamily="18" charset="0"/>
                        </a:rPr>
                        <a:t>Natural Language Query</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15993628"/>
                  </a:ext>
                </a:extLst>
              </a:tr>
              <a:tr h="353557">
                <a:tc>
                  <a:txBody>
                    <a:bodyPr/>
                    <a:lstStyle/>
                    <a:p>
                      <a:pPr fontAlgn="base"/>
                      <a:r>
                        <a:rPr lang="en-IN" sz="1400" baseline="0">
                          <a:solidFill>
                            <a:schemeClr val="accent6">
                              <a:lumMod val="50000"/>
                            </a:schemeClr>
                          </a:solidFill>
                          <a:effectLst/>
                          <a:latin typeface="Georgia" panose="02040502050405020303" pitchFamily="18" charset="0"/>
                        </a:rPr>
                        <a:t>Dashboard Creation</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48716930"/>
                  </a:ext>
                </a:extLst>
              </a:tr>
              <a:tr h="617424">
                <a:tc>
                  <a:txBody>
                    <a:bodyPr/>
                    <a:lstStyle/>
                    <a:p>
                      <a:pPr fontAlgn="base"/>
                      <a:r>
                        <a:rPr lang="en-IN" sz="1400" baseline="0" dirty="0">
                          <a:solidFill>
                            <a:schemeClr val="accent6">
                              <a:lumMod val="50000"/>
                            </a:schemeClr>
                          </a:solidFill>
                          <a:effectLst/>
                          <a:latin typeface="Georgia" panose="02040502050405020303" pitchFamily="18" charset="0"/>
                        </a:rPr>
                        <a:t>Easy Installation</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06883190"/>
                  </a:ext>
                </a:extLst>
              </a:tr>
              <a:tr h="617424">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Community Support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29909219"/>
                  </a:ext>
                </a:extLst>
              </a:tr>
            </a:tbl>
          </a:graphicData>
        </a:graphic>
      </p:graphicFrame>
      <p:graphicFrame>
        <p:nvGraphicFramePr>
          <p:cNvPr id="13" name="Table 12">
            <a:extLst>
              <a:ext uri="{FF2B5EF4-FFF2-40B4-BE49-F238E27FC236}">
                <a16:creationId xmlns:a16="http://schemas.microsoft.com/office/drawing/2014/main" id="{DEB875C6-C71C-4985-A4F0-C4EEA72DCACC}"/>
              </a:ext>
            </a:extLst>
          </p:cNvPr>
          <p:cNvGraphicFramePr>
            <a:graphicFrameLocks noGrp="1"/>
          </p:cNvGraphicFramePr>
          <p:nvPr>
            <p:extLst>
              <p:ext uri="{D42A27DB-BD31-4B8C-83A1-F6EECF244321}">
                <p14:modId xmlns:p14="http://schemas.microsoft.com/office/powerpoint/2010/main" val="2370126269"/>
              </p:ext>
            </p:extLst>
          </p:nvPr>
        </p:nvGraphicFramePr>
        <p:xfrm>
          <a:off x="-14127308" y="1950193"/>
          <a:ext cx="8568209" cy="2957614"/>
        </p:xfrm>
        <a:graphic>
          <a:graphicData uri="http://schemas.openxmlformats.org/drawingml/2006/table">
            <a:tbl>
              <a:tblPr>
                <a:tableStyleId>{08FB837D-C827-4EFA-A057-4D05807E0F7C}</a:tableStyleId>
              </a:tblPr>
              <a:tblGrid>
                <a:gridCol w="2998675">
                  <a:extLst>
                    <a:ext uri="{9D8B030D-6E8A-4147-A177-3AD203B41FA5}">
                      <a16:colId xmlns:a16="http://schemas.microsoft.com/office/drawing/2014/main" val="2261217755"/>
                    </a:ext>
                  </a:extLst>
                </a:gridCol>
                <a:gridCol w="2784767">
                  <a:extLst>
                    <a:ext uri="{9D8B030D-6E8A-4147-A177-3AD203B41FA5}">
                      <a16:colId xmlns:a16="http://schemas.microsoft.com/office/drawing/2014/main" val="820655858"/>
                    </a:ext>
                  </a:extLst>
                </a:gridCol>
                <a:gridCol w="2784767">
                  <a:extLst>
                    <a:ext uri="{9D8B030D-6E8A-4147-A177-3AD203B41FA5}">
                      <a16:colId xmlns:a16="http://schemas.microsoft.com/office/drawing/2014/main" val="1487702074"/>
                    </a:ext>
                  </a:extLst>
                </a:gridCol>
              </a:tblGrid>
              <a:tr h="353557">
                <a:tc>
                  <a:txBody>
                    <a:bodyPr/>
                    <a:lstStyle/>
                    <a:p>
                      <a:pPr fontAlgn="b"/>
                      <a:r>
                        <a:rPr lang="en-IN" sz="1400" b="1" baseline="0" dirty="0">
                          <a:solidFill>
                            <a:schemeClr val="accent6">
                              <a:lumMod val="50000"/>
                            </a:schemeClr>
                          </a:solidFill>
                          <a:effectLst/>
                          <a:latin typeface="Georgia" panose="02040502050405020303" pitchFamily="18" charset="0"/>
                        </a:rPr>
                        <a:t>Feature</a:t>
                      </a:r>
                    </a:p>
                  </a:txBody>
                  <a:tcPr marL="72522" marR="72522" marT="36261" marB="36261"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fontAlgn="b"/>
                      <a:r>
                        <a:rPr lang="en-IN" sz="1400" b="1" baseline="0" dirty="0">
                          <a:solidFill>
                            <a:schemeClr val="accent6">
                              <a:lumMod val="50000"/>
                            </a:schemeClr>
                          </a:solidFill>
                          <a:effectLst/>
                          <a:latin typeface="Georgia" panose="02040502050405020303" pitchFamily="18" charset="0"/>
                        </a:rPr>
                        <a:t>Metabase</a:t>
                      </a:r>
                    </a:p>
                  </a:txBody>
                  <a:tcPr marL="72522" marR="72522" marT="36261" marB="36261" anchor="b">
                    <a:lnT w="12700" cap="flat" cmpd="sng" algn="ctr">
                      <a:solidFill>
                        <a:schemeClr val="tx1"/>
                      </a:solidFill>
                      <a:prstDash val="solid"/>
                      <a:round/>
                      <a:headEnd type="none" w="med" len="med"/>
                      <a:tailEnd type="none" w="med" len="med"/>
                    </a:lnT>
                    <a:noFill/>
                  </a:tcPr>
                </a:tc>
                <a:tc>
                  <a:txBody>
                    <a:bodyPr/>
                    <a:lstStyle/>
                    <a:p>
                      <a:pPr fontAlgn="b"/>
                      <a:r>
                        <a:rPr lang="en-IN" sz="1400" b="1" baseline="0" dirty="0">
                          <a:solidFill>
                            <a:schemeClr val="accent6">
                              <a:lumMod val="50000"/>
                            </a:schemeClr>
                          </a:solidFill>
                          <a:effectLst/>
                          <a:latin typeface="Georgia" panose="02040502050405020303" pitchFamily="18" charset="0"/>
                        </a:rPr>
                        <a:t>Carto</a:t>
                      </a:r>
                    </a:p>
                  </a:txBody>
                  <a:tcPr marL="72522" marR="72522" marT="36261" marB="36261"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70200528"/>
                  </a:ext>
                </a:extLst>
              </a:tr>
              <a:tr h="353557">
                <a:tc>
                  <a:txBody>
                    <a:bodyPr/>
                    <a:lstStyle/>
                    <a:p>
                      <a:pPr fontAlgn="base"/>
                      <a:r>
                        <a:rPr lang="en-IN" sz="1400" baseline="0" dirty="0">
                          <a:solidFill>
                            <a:schemeClr val="accent6">
                              <a:lumMod val="50000"/>
                            </a:schemeClr>
                          </a:solidFill>
                          <a:effectLst/>
                          <a:latin typeface="Georgia" panose="02040502050405020303" pitchFamily="18" charset="0"/>
                        </a:rPr>
                        <a:t>Intuitive Interface</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r>
                        <a:rPr lang="en-IN" sz="1400" baseline="0">
                          <a:solidFill>
                            <a:schemeClr val="accent6">
                              <a:lumMod val="50000"/>
                            </a:schemeClr>
                          </a:solidFill>
                          <a:effectLst/>
                          <a:latin typeface="Georgia" panose="02040502050405020303" pitchFamily="18" charset="0"/>
                        </a:rPr>
                        <a:t>✓</a:t>
                      </a: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91055649"/>
                  </a:ext>
                </a:extLst>
              </a:tr>
              <a:tr h="353557">
                <a:tc>
                  <a:txBody>
                    <a:bodyPr/>
                    <a:lstStyle/>
                    <a:p>
                      <a:pPr fontAlgn="base"/>
                      <a:r>
                        <a:rPr lang="en-IN" sz="1400" baseline="0">
                          <a:solidFill>
                            <a:schemeClr val="accent6">
                              <a:lumMod val="50000"/>
                            </a:schemeClr>
                          </a:solidFill>
                          <a:effectLst/>
                          <a:latin typeface="Georgia" panose="02040502050405020303" pitchFamily="18" charset="0"/>
                        </a:rPr>
                        <a:t>Natural Language Query</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15993628"/>
                  </a:ext>
                </a:extLst>
              </a:tr>
              <a:tr h="353557">
                <a:tc>
                  <a:txBody>
                    <a:bodyPr/>
                    <a:lstStyle/>
                    <a:p>
                      <a:pPr fontAlgn="base"/>
                      <a:r>
                        <a:rPr lang="en-IN" sz="1400" baseline="0">
                          <a:solidFill>
                            <a:schemeClr val="accent6">
                              <a:lumMod val="50000"/>
                            </a:schemeClr>
                          </a:solidFill>
                          <a:effectLst/>
                          <a:latin typeface="Georgia" panose="02040502050405020303" pitchFamily="18" charset="0"/>
                        </a:rPr>
                        <a:t>Dashboard Creation</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48716930"/>
                  </a:ext>
                </a:extLst>
              </a:tr>
              <a:tr h="617424">
                <a:tc>
                  <a:txBody>
                    <a:bodyPr/>
                    <a:lstStyle/>
                    <a:p>
                      <a:pPr fontAlgn="base"/>
                      <a:r>
                        <a:rPr lang="en-IN" sz="1400" baseline="0" dirty="0">
                          <a:solidFill>
                            <a:schemeClr val="accent6">
                              <a:lumMod val="50000"/>
                            </a:schemeClr>
                          </a:solidFill>
                          <a:effectLst/>
                          <a:latin typeface="Georgia" panose="02040502050405020303" pitchFamily="18" charset="0"/>
                        </a:rPr>
                        <a:t>Easy Installation</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IN" sz="1400" baseline="0" dirty="0">
                        <a:solidFill>
                          <a:schemeClr val="accent6">
                            <a:lumMod val="50000"/>
                          </a:schemeClr>
                        </a:solidFill>
                        <a:effectLst/>
                        <a:latin typeface="Georgia" panose="02040502050405020303"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IN" sz="1400" baseline="0" dirty="0">
                        <a:solidFill>
                          <a:schemeClr val="accent6">
                            <a:lumMod val="50000"/>
                          </a:schemeClr>
                        </a:solidFill>
                        <a:effectLst/>
                        <a:latin typeface="Georgia" panose="02040502050405020303"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06883190"/>
                  </a:ext>
                </a:extLst>
              </a:tr>
              <a:tr h="617424">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Community Support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29909219"/>
                  </a:ext>
                </a:extLst>
              </a:tr>
            </a:tbl>
          </a:graphicData>
        </a:graphic>
      </p:graphicFrame>
    </p:spTree>
    <p:extLst>
      <p:ext uri="{BB962C8B-B14F-4D97-AF65-F5344CB8AC3E}">
        <p14:creationId xmlns:p14="http://schemas.microsoft.com/office/powerpoint/2010/main" val="1211335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DDE1A8-27C4-412F-97B8-26508A92B97B}"/>
              </a:ext>
            </a:extLst>
          </p:cNvPr>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23340" y="19251"/>
            <a:ext cx="12145320" cy="6838749"/>
          </a:xfrm>
          <a:prstGeom prst="rect">
            <a:avLst/>
          </a:prstGeom>
        </p:spPr>
      </p:pic>
      <p:pic>
        <p:nvPicPr>
          <p:cNvPr id="7" name="Picture 6">
            <a:extLst>
              <a:ext uri="{FF2B5EF4-FFF2-40B4-BE49-F238E27FC236}">
                <a16:creationId xmlns:a16="http://schemas.microsoft.com/office/drawing/2014/main" id="{E3EDBB6C-13CA-4F71-95BE-8C01C68D81DA}"/>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6310775" y="-3409749"/>
            <a:ext cx="1405288" cy="1580949"/>
          </a:xfrm>
          <a:prstGeom prst="rect">
            <a:avLst/>
          </a:prstGeom>
        </p:spPr>
      </p:pic>
      <p:sp>
        <p:nvSpPr>
          <p:cNvPr id="9" name="TextBox 8">
            <a:extLst>
              <a:ext uri="{FF2B5EF4-FFF2-40B4-BE49-F238E27FC236}">
                <a16:creationId xmlns:a16="http://schemas.microsoft.com/office/drawing/2014/main" id="{F4C917D4-F963-437D-A82F-CA77A935952C}"/>
              </a:ext>
            </a:extLst>
          </p:cNvPr>
          <p:cNvSpPr txBox="1"/>
          <p:nvPr/>
        </p:nvSpPr>
        <p:spPr>
          <a:xfrm>
            <a:off x="6852084" y="-2142909"/>
            <a:ext cx="4744720" cy="2123658"/>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 THE VEGAN WAY</a:t>
            </a:r>
          </a:p>
        </p:txBody>
      </p:sp>
      <p:sp>
        <p:nvSpPr>
          <p:cNvPr id="10" name="TextBox 9">
            <a:extLst>
              <a:ext uri="{FF2B5EF4-FFF2-40B4-BE49-F238E27FC236}">
                <a16:creationId xmlns:a16="http://schemas.microsoft.com/office/drawing/2014/main" id="{E4BA4837-2D14-4E3C-886E-5846A37A75F9}"/>
              </a:ext>
            </a:extLst>
          </p:cNvPr>
          <p:cNvSpPr txBox="1"/>
          <p:nvPr/>
        </p:nvSpPr>
        <p:spPr>
          <a:xfrm>
            <a:off x="8578898" y="-1385690"/>
            <a:ext cx="2570480" cy="923330"/>
          </a:xfrm>
          <a:prstGeom prst="rect">
            <a:avLst/>
          </a:prstGeom>
          <a:noFill/>
        </p:spPr>
        <p:txBody>
          <a:bodyPr wrap="square" rtlCol="0">
            <a:spAutoFit/>
          </a:bodyPr>
          <a:lstStyle/>
          <a:p>
            <a:r>
              <a:rPr lang="en-IN" dirty="0">
                <a:solidFill>
                  <a:schemeClr val="accent6">
                    <a:lumMod val="75000"/>
                  </a:schemeClr>
                </a:solidFill>
                <a:latin typeface="Georgia" panose="02040502050405020303" pitchFamily="18" charset="0"/>
              </a:rPr>
              <a:t>MANISHA SHETTY</a:t>
            </a:r>
          </a:p>
          <a:p>
            <a:r>
              <a:rPr lang="en-IN" dirty="0">
                <a:solidFill>
                  <a:schemeClr val="accent6">
                    <a:lumMod val="75000"/>
                  </a:schemeClr>
                </a:solidFill>
                <a:latin typeface="Georgia" panose="02040502050405020303" pitchFamily="18" charset="0"/>
              </a:rPr>
              <a:t>AKRITI DHYANI</a:t>
            </a:r>
          </a:p>
          <a:p>
            <a:r>
              <a:rPr lang="en-IN" dirty="0">
                <a:solidFill>
                  <a:schemeClr val="accent6">
                    <a:lumMod val="75000"/>
                  </a:schemeClr>
                </a:solidFill>
                <a:latin typeface="Georgia" panose="02040502050405020303" pitchFamily="18" charset="0"/>
              </a:rPr>
              <a:t>ANUSHA PARIDA</a:t>
            </a:r>
          </a:p>
        </p:txBody>
      </p:sp>
      <p:sp>
        <p:nvSpPr>
          <p:cNvPr id="11" name="TextBox 10">
            <a:extLst>
              <a:ext uri="{FF2B5EF4-FFF2-40B4-BE49-F238E27FC236}">
                <a16:creationId xmlns:a16="http://schemas.microsoft.com/office/drawing/2014/main" id="{84AF76C4-785F-403F-91D3-AE143DBCC4C2}"/>
              </a:ext>
            </a:extLst>
          </p:cNvPr>
          <p:cNvSpPr txBox="1"/>
          <p:nvPr/>
        </p:nvSpPr>
        <p:spPr>
          <a:xfrm>
            <a:off x="-14337867" y="968474"/>
            <a:ext cx="10454640" cy="1446550"/>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EATING:THE VEGAN WAY</a:t>
            </a:r>
          </a:p>
        </p:txBody>
      </p:sp>
      <p:pic>
        <p:nvPicPr>
          <p:cNvPr id="12" name="Picture 11">
            <a:extLst>
              <a:ext uri="{FF2B5EF4-FFF2-40B4-BE49-F238E27FC236}">
                <a16:creationId xmlns:a16="http://schemas.microsoft.com/office/drawing/2014/main" id="{5E8665F5-1CE8-47C0-B243-025236E6EEA8}"/>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1178560" y="525426"/>
            <a:ext cx="9834880" cy="5807148"/>
          </a:xfrm>
          <a:prstGeom prst="rect">
            <a:avLst/>
          </a:prstGeom>
        </p:spPr>
      </p:pic>
      <p:sp>
        <p:nvSpPr>
          <p:cNvPr id="14" name="TextBox 13">
            <a:extLst>
              <a:ext uri="{FF2B5EF4-FFF2-40B4-BE49-F238E27FC236}">
                <a16:creationId xmlns:a16="http://schemas.microsoft.com/office/drawing/2014/main" id="{E430A751-C19F-4DBF-AAC9-A2B0A7393ECA}"/>
              </a:ext>
            </a:extLst>
          </p:cNvPr>
          <p:cNvSpPr txBox="1"/>
          <p:nvPr/>
        </p:nvSpPr>
        <p:spPr>
          <a:xfrm>
            <a:off x="1452090" y="968474"/>
            <a:ext cx="7691910" cy="769441"/>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CONCLUSION:</a:t>
            </a:r>
          </a:p>
        </p:txBody>
      </p:sp>
      <p:sp>
        <p:nvSpPr>
          <p:cNvPr id="3" name="TextBox 2">
            <a:extLst>
              <a:ext uri="{FF2B5EF4-FFF2-40B4-BE49-F238E27FC236}">
                <a16:creationId xmlns:a16="http://schemas.microsoft.com/office/drawing/2014/main" id="{F5E2377E-029E-44FF-A18F-5F2284D29488}"/>
              </a:ext>
            </a:extLst>
          </p:cNvPr>
          <p:cNvSpPr txBox="1"/>
          <p:nvPr/>
        </p:nvSpPr>
        <p:spPr>
          <a:xfrm>
            <a:off x="1863524" y="2060294"/>
            <a:ext cx="8368496" cy="2862322"/>
          </a:xfrm>
          <a:prstGeom prst="rect">
            <a:avLst/>
          </a:prstGeom>
          <a:noFill/>
        </p:spPr>
        <p:txBody>
          <a:bodyPr wrap="square" rtlCol="0">
            <a:spAutoFit/>
          </a:bodyPr>
          <a:lstStyle/>
          <a:p>
            <a:r>
              <a:rPr lang="en-US" dirty="0">
                <a:solidFill>
                  <a:schemeClr val="accent6">
                    <a:lumMod val="40000"/>
                    <a:lumOff val="60000"/>
                  </a:schemeClr>
                </a:solidFill>
                <a:latin typeface="Georgia" panose="02040502050405020303" pitchFamily="18" charset="0"/>
              </a:rPr>
              <a:t>Metabase has a user friendly and beginner friendly interface which has simple tools of visualization to analyze our project of Veganism and gave insights about the pattern, trend, preference and market behavior of consumers. It provides option to connect with different databases and connect data to wherever it is stored like postgres which is easy to query and helped us in analyzing our datasets more efficiently. Metabase also provides it's own query builder which is easy to use for manipulating our datasets to gain our desired objective. It has also a growing community who are helping beginners to get started. </a:t>
            </a:r>
            <a:r>
              <a:rPr lang="en-US" dirty="0" err="1">
                <a:solidFill>
                  <a:schemeClr val="accent6">
                    <a:lumMod val="40000"/>
                    <a:lumOff val="60000"/>
                  </a:schemeClr>
                </a:solidFill>
                <a:latin typeface="Georgia" panose="02040502050405020303" pitchFamily="18" charset="0"/>
              </a:rPr>
              <a:t>Overally</a:t>
            </a:r>
            <a:r>
              <a:rPr lang="en-US" dirty="0">
                <a:solidFill>
                  <a:schemeClr val="accent6">
                    <a:lumMod val="40000"/>
                    <a:lumOff val="60000"/>
                  </a:schemeClr>
                </a:solidFill>
                <a:latin typeface="Georgia" panose="02040502050405020303" pitchFamily="18" charset="0"/>
              </a:rPr>
              <a:t> it is a great choice for beginners to start data analysis and visualization which doesn't requires coding making it a powerful tool for beginners to learn and use.</a:t>
            </a:r>
            <a:endParaRPr lang="en-IN" dirty="0">
              <a:solidFill>
                <a:schemeClr val="accent6">
                  <a:lumMod val="40000"/>
                  <a:lumOff val="60000"/>
                </a:schemeClr>
              </a:solidFill>
              <a:latin typeface="Georgia" panose="02040502050405020303" pitchFamily="18" charset="0"/>
            </a:endParaRPr>
          </a:p>
        </p:txBody>
      </p:sp>
    </p:spTree>
    <p:extLst>
      <p:ext uri="{BB962C8B-B14F-4D97-AF65-F5344CB8AC3E}">
        <p14:creationId xmlns:p14="http://schemas.microsoft.com/office/powerpoint/2010/main" val="250336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DDE1A8-27C4-412F-97B8-26508A92B97B}"/>
              </a:ext>
            </a:extLst>
          </p:cNvPr>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46680" y="72809"/>
            <a:ext cx="12145320" cy="6838749"/>
          </a:xfrm>
          <a:prstGeom prst="rect">
            <a:avLst/>
          </a:prstGeom>
        </p:spPr>
      </p:pic>
      <p:pic>
        <p:nvPicPr>
          <p:cNvPr id="7" name="Picture 6">
            <a:extLst>
              <a:ext uri="{FF2B5EF4-FFF2-40B4-BE49-F238E27FC236}">
                <a16:creationId xmlns:a16="http://schemas.microsoft.com/office/drawing/2014/main" id="{E3EDBB6C-13CA-4F71-95BE-8C01C68D81DA}"/>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6310775" y="-3409749"/>
            <a:ext cx="1405288" cy="1580949"/>
          </a:xfrm>
          <a:prstGeom prst="rect">
            <a:avLst/>
          </a:prstGeom>
        </p:spPr>
      </p:pic>
      <p:sp>
        <p:nvSpPr>
          <p:cNvPr id="9" name="TextBox 8">
            <a:extLst>
              <a:ext uri="{FF2B5EF4-FFF2-40B4-BE49-F238E27FC236}">
                <a16:creationId xmlns:a16="http://schemas.microsoft.com/office/drawing/2014/main" id="{F4C917D4-F963-437D-A82F-CA77A935952C}"/>
              </a:ext>
            </a:extLst>
          </p:cNvPr>
          <p:cNvSpPr txBox="1"/>
          <p:nvPr/>
        </p:nvSpPr>
        <p:spPr>
          <a:xfrm>
            <a:off x="6852084" y="-2142909"/>
            <a:ext cx="4744720" cy="2123658"/>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 THE VEGAN WAY</a:t>
            </a:r>
          </a:p>
        </p:txBody>
      </p:sp>
      <p:sp>
        <p:nvSpPr>
          <p:cNvPr id="10" name="TextBox 9">
            <a:extLst>
              <a:ext uri="{FF2B5EF4-FFF2-40B4-BE49-F238E27FC236}">
                <a16:creationId xmlns:a16="http://schemas.microsoft.com/office/drawing/2014/main" id="{E4BA4837-2D14-4E3C-886E-5846A37A75F9}"/>
              </a:ext>
            </a:extLst>
          </p:cNvPr>
          <p:cNvSpPr txBox="1"/>
          <p:nvPr/>
        </p:nvSpPr>
        <p:spPr>
          <a:xfrm>
            <a:off x="8578898" y="-1385690"/>
            <a:ext cx="2570480" cy="923330"/>
          </a:xfrm>
          <a:prstGeom prst="rect">
            <a:avLst/>
          </a:prstGeom>
          <a:noFill/>
        </p:spPr>
        <p:txBody>
          <a:bodyPr wrap="square" rtlCol="0">
            <a:spAutoFit/>
          </a:bodyPr>
          <a:lstStyle/>
          <a:p>
            <a:r>
              <a:rPr lang="en-IN" dirty="0">
                <a:solidFill>
                  <a:schemeClr val="accent6">
                    <a:lumMod val="75000"/>
                  </a:schemeClr>
                </a:solidFill>
                <a:latin typeface="Georgia" panose="02040502050405020303" pitchFamily="18" charset="0"/>
              </a:rPr>
              <a:t>MANISHA SHETTY</a:t>
            </a:r>
          </a:p>
          <a:p>
            <a:r>
              <a:rPr lang="en-IN" dirty="0">
                <a:solidFill>
                  <a:schemeClr val="accent6">
                    <a:lumMod val="75000"/>
                  </a:schemeClr>
                </a:solidFill>
                <a:latin typeface="Georgia" panose="02040502050405020303" pitchFamily="18" charset="0"/>
              </a:rPr>
              <a:t>AKRITI DHYANI</a:t>
            </a:r>
          </a:p>
          <a:p>
            <a:r>
              <a:rPr lang="en-IN" dirty="0">
                <a:solidFill>
                  <a:schemeClr val="accent6">
                    <a:lumMod val="75000"/>
                  </a:schemeClr>
                </a:solidFill>
                <a:latin typeface="Georgia" panose="02040502050405020303" pitchFamily="18" charset="0"/>
              </a:rPr>
              <a:t>ANUSHA PARIDA</a:t>
            </a:r>
          </a:p>
        </p:txBody>
      </p:sp>
      <p:sp>
        <p:nvSpPr>
          <p:cNvPr id="11" name="TextBox 10">
            <a:extLst>
              <a:ext uri="{FF2B5EF4-FFF2-40B4-BE49-F238E27FC236}">
                <a16:creationId xmlns:a16="http://schemas.microsoft.com/office/drawing/2014/main" id="{84AF76C4-785F-403F-91D3-AE143DBCC4C2}"/>
              </a:ext>
            </a:extLst>
          </p:cNvPr>
          <p:cNvSpPr txBox="1"/>
          <p:nvPr/>
        </p:nvSpPr>
        <p:spPr>
          <a:xfrm>
            <a:off x="-14337867" y="968474"/>
            <a:ext cx="10454640" cy="1446550"/>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EATING:THE VEGAN WAY</a:t>
            </a:r>
          </a:p>
        </p:txBody>
      </p:sp>
      <p:pic>
        <p:nvPicPr>
          <p:cNvPr id="12" name="Picture 11">
            <a:extLst>
              <a:ext uri="{FF2B5EF4-FFF2-40B4-BE49-F238E27FC236}">
                <a16:creationId xmlns:a16="http://schemas.microsoft.com/office/drawing/2014/main" id="{5E8665F5-1CE8-47C0-B243-025236E6EEA8}"/>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1071514" y="525426"/>
            <a:ext cx="9834880" cy="5807148"/>
          </a:xfrm>
          <a:prstGeom prst="rect">
            <a:avLst/>
          </a:prstGeom>
        </p:spPr>
      </p:pic>
      <p:sp>
        <p:nvSpPr>
          <p:cNvPr id="13" name="TextBox 12">
            <a:extLst>
              <a:ext uri="{FF2B5EF4-FFF2-40B4-BE49-F238E27FC236}">
                <a16:creationId xmlns:a16="http://schemas.microsoft.com/office/drawing/2014/main" id="{7B3FAEAE-8B13-41D1-8027-DA7427A9246D}"/>
              </a:ext>
            </a:extLst>
          </p:cNvPr>
          <p:cNvSpPr txBox="1"/>
          <p:nvPr/>
        </p:nvSpPr>
        <p:spPr>
          <a:xfrm>
            <a:off x="4115388" y="2722742"/>
            <a:ext cx="4955873" cy="769441"/>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THANK YOU!</a:t>
            </a:r>
          </a:p>
        </p:txBody>
      </p:sp>
    </p:spTree>
    <p:extLst>
      <p:ext uri="{BB962C8B-B14F-4D97-AF65-F5344CB8AC3E}">
        <p14:creationId xmlns:p14="http://schemas.microsoft.com/office/powerpoint/2010/main" val="3588361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DDE1A8-27C4-412F-97B8-26508A92B97B}"/>
              </a:ext>
            </a:extLst>
          </p:cNvPr>
          <p:cNvPicPr>
            <a:picLocks noChangeAspect="1"/>
          </p:cNvPicPr>
          <p:nvPr/>
        </p:nvPicPr>
        <p:blipFill>
          <a:blip r:embed="rId2">
            <a:alphaModFix amt="30000"/>
            <a:extLst>
              <a:ext uri="{28A0092B-C50C-407E-A947-70E740481C1C}">
                <a14:useLocalDpi xmlns:a14="http://schemas.microsoft.com/office/drawing/2010/main" val="0"/>
              </a:ext>
            </a:extLst>
          </a:blip>
          <a:stretch>
            <a:fillRect/>
          </a:stretch>
        </p:blipFill>
        <p:spPr>
          <a:xfrm>
            <a:off x="23340" y="0"/>
            <a:ext cx="12145320" cy="6838749"/>
          </a:xfrm>
          <a:prstGeom prst="rect">
            <a:avLst/>
          </a:prstGeom>
        </p:spPr>
      </p:pic>
      <p:pic>
        <p:nvPicPr>
          <p:cNvPr id="7" name="Picture 6">
            <a:extLst>
              <a:ext uri="{FF2B5EF4-FFF2-40B4-BE49-F238E27FC236}">
                <a16:creationId xmlns:a16="http://schemas.microsoft.com/office/drawing/2014/main" id="{E3EDBB6C-13CA-4F71-95BE-8C01C68D81DA}"/>
              </a:ext>
            </a:extLst>
          </p:cNvPr>
          <p:cNvPicPr>
            <a:picLocks noChangeAspect="1"/>
          </p:cNvPicPr>
          <p:nvPr/>
        </p:nvPicPr>
        <p:blipFill rotWithShape="1">
          <a:blip r:embed="rId3">
            <a:alphaModFix amt="30000"/>
            <a:extLst>
              <a:ext uri="{BEBA8EAE-BF5A-486C-A8C5-ECC9F3942E4B}">
                <a14:imgProps xmlns:a14="http://schemas.microsoft.com/office/drawing/2010/main">
                  <a14:imgLayer r:embed="rId4">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6299200" y="0"/>
            <a:ext cx="6096000" cy="6858000"/>
          </a:xfrm>
          <a:prstGeom prst="rect">
            <a:avLst/>
          </a:prstGeom>
        </p:spPr>
      </p:pic>
      <p:sp>
        <p:nvSpPr>
          <p:cNvPr id="9" name="TextBox 8">
            <a:extLst>
              <a:ext uri="{FF2B5EF4-FFF2-40B4-BE49-F238E27FC236}">
                <a16:creationId xmlns:a16="http://schemas.microsoft.com/office/drawing/2014/main" id="{F4C917D4-F963-437D-A82F-CA77A935952C}"/>
              </a:ext>
            </a:extLst>
          </p:cNvPr>
          <p:cNvSpPr txBox="1"/>
          <p:nvPr/>
        </p:nvSpPr>
        <p:spPr>
          <a:xfrm>
            <a:off x="6817360" y="629920"/>
            <a:ext cx="4744720" cy="2123658"/>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 THE VEGAN WAY</a:t>
            </a:r>
          </a:p>
        </p:txBody>
      </p:sp>
      <p:sp>
        <p:nvSpPr>
          <p:cNvPr id="10" name="TextBox 9">
            <a:extLst>
              <a:ext uri="{FF2B5EF4-FFF2-40B4-BE49-F238E27FC236}">
                <a16:creationId xmlns:a16="http://schemas.microsoft.com/office/drawing/2014/main" id="{E4BA4837-2D14-4E3C-886E-5846A37A75F9}"/>
              </a:ext>
            </a:extLst>
          </p:cNvPr>
          <p:cNvSpPr txBox="1"/>
          <p:nvPr/>
        </p:nvSpPr>
        <p:spPr>
          <a:xfrm>
            <a:off x="7051040" y="3291840"/>
            <a:ext cx="2570480" cy="923330"/>
          </a:xfrm>
          <a:prstGeom prst="rect">
            <a:avLst/>
          </a:prstGeom>
          <a:noFill/>
        </p:spPr>
        <p:txBody>
          <a:bodyPr wrap="square" rtlCol="0">
            <a:spAutoFit/>
          </a:bodyPr>
          <a:lstStyle/>
          <a:p>
            <a:r>
              <a:rPr lang="en-IN" dirty="0">
                <a:solidFill>
                  <a:schemeClr val="accent6">
                    <a:lumMod val="75000"/>
                  </a:schemeClr>
                </a:solidFill>
                <a:latin typeface="Georgia" panose="02040502050405020303" pitchFamily="18" charset="0"/>
              </a:rPr>
              <a:t>MANISHA SHETTY</a:t>
            </a:r>
          </a:p>
          <a:p>
            <a:r>
              <a:rPr lang="en-IN" dirty="0">
                <a:solidFill>
                  <a:schemeClr val="accent6">
                    <a:lumMod val="75000"/>
                  </a:schemeClr>
                </a:solidFill>
                <a:latin typeface="Georgia" panose="02040502050405020303" pitchFamily="18" charset="0"/>
              </a:rPr>
              <a:t>AKRITI DHYANI</a:t>
            </a:r>
          </a:p>
          <a:p>
            <a:r>
              <a:rPr lang="en-IN" dirty="0">
                <a:solidFill>
                  <a:schemeClr val="accent6">
                    <a:lumMod val="75000"/>
                  </a:schemeClr>
                </a:solidFill>
                <a:latin typeface="Georgia" panose="02040502050405020303" pitchFamily="18" charset="0"/>
              </a:rPr>
              <a:t>ANUSHA PARIDA</a:t>
            </a:r>
          </a:p>
        </p:txBody>
      </p:sp>
      <p:sp>
        <p:nvSpPr>
          <p:cNvPr id="12" name="TextBox 11">
            <a:extLst>
              <a:ext uri="{FF2B5EF4-FFF2-40B4-BE49-F238E27FC236}">
                <a16:creationId xmlns:a16="http://schemas.microsoft.com/office/drawing/2014/main" id="{F9650FA1-BB65-4979-90F9-7782A1CBA735}"/>
              </a:ext>
            </a:extLst>
          </p:cNvPr>
          <p:cNvSpPr txBox="1"/>
          <p:nvPr/>
        </p:nvSpPr>
        <p:spPr>
          <a:xfrm>
            <a:off x="13147040" y="1315621"/>
            <a:ext cx="7211028" cy="5355312"/>
          </a:xfrm>
          <a:prstGeom prst="rect">
            <a:avLst/>
          </a:prstGeom>
          <a:noFill/>
        </p:spPr>
        <p:txBody>
          <a:bodyPr wrap="square" rtlCol="0">
            <a:spAutoFit/>
          </a:bodyPr>
          <a:lstStyle/>
          <a:p>
            <a:pPr algn="l">
              <a:buFont typeface="+mj-lt"/>
              <a:buAutoNum type="arabicPeriod"/>
            </a:pPr>
            <a:r>
              <a:rPr lang="en-US" b="1" i="0" dirty="0">
                <a:solidFill>
                  <a:schemeClr val="accent6">
                    <a:lumMod val="40000"/>
                    <a:lumOff val="60000"/>
                  </a:schemeClr>
                </a:solidFill>
                <a:effectLst/>
                <a:latin typeface="Georgia" panose="02040502050405020303" pitchFamily="18" charset="0"/>
              </a:rPr>
              <a:t>Exploration of Open Source BI Tools:</a:t>
            </a:r>
          </a:p>
          <a:p>
            <a:pPr algn="l"/>
            <a:r>
              <a:rPr lang="en-US" b="0" i="0" dirty="0">
                <a:solidFill>
                  <a:schemeClr val="accent6">
                    <a:lumMod val="40000"/>
                    <a:lumOff val="60000"/>
                  </a:schemeClr>
                </a:solidFill>
                <a:effectLst/>
                <a:latin typeface="Georgia" panose="02040502050405020303" pitchFamily="18" charset="0"/>
              </a:rPr>
              <a:t>The primary objective of this project is to explore and evaluate various open-source Business Intelligence (BI) tools that support geospatial data visualization and analytics.</a:t>
            </a:r>
            <a:endParaRPr lang="en-US" b="1" dirty="0">
              <a:solidFill>
                <a:schemeClr val="accent6">
                  <a:lumMod val="40000"/>
                  <a:lumOff val="60000"/>
                </a:schemeClr>
              </a:solidFill>
              <a:latin typeface="Georgia" panose="02040502050405020303" pitchFamily="18" charset="0"/>
            </a:endParaRPr>
          </a:p>
          <a:p>
            <a:pPr algn="l"/>
            <a:r>
              <a:rPr lang="en-US" b="0" i="0" dirty="0">
                <a:solidFill>
                  <a:schemeClr val="accent6">
                    <a:lumMod val="40000"/>
                    <a:lumOff val="60000"/>
                  </a:schemeClr>
                </a:solidFill>
                <a:effectLst/>
                <a:latin typeface="Georgia" panose="02040502050405020303" pitchFamily="18" charset="0"/>
              </a:rPr>
              <a:t> 2.</a:t>
            </a:r>
            <a:r>
              <a:rPr lang="en-US" b="1" i="0" dirty="0">
                <a:solidFill>
                  <a:schemeClr val="accent6">
                    <a:lumMod val="40000"/>
                    <a:lumOff val="60000"/>
                  </a:schemeClr>
                </a:solidFill>
                <a:effectLst/>
                <a:latin typeface="Georgia" panose="02040502050405020303" pitchFamily="18" charset="0"/>
              </a:rPr>
              <a:t>Comparative Analysis of Features:</a:t>
            </a:r>
            <a:r>
              <a:rPr lang="en-US" b="0" i="0" dirty="0">
                <a:solidFill>
                  <a:schemeClr val="accent6">
                    <a:lumMod val="40000"/>
                    <a:lumOff val="60000"/>
                  </a:schemeClr>
                </a:solidFill>
                <a:effectLst/>
                <a:latin typeface="Georgia" panose="02040502050405020303" pitchFamily="18" charset="0"/>
              </a:rPr>
              <a:t> Conduct a comprehensive survey to compare the features, functionalities, merits, and demerits of selected open-source BI tools, including </a:t>
            </a:r>
            <a:r>
              <a:rPr lang="en-US" b="0" i="0" dirty="0" err="1">
                <a:solidFill>
                  <a:schemeClr val="accent6">
                    <a:lumMod val="40000"/>
                    <a:lumOff val="60000"/>
                  </a:schemeClr>
                </a:solidFill>
                <a:effectLst/>
                <a:latin typeface="Georgia" panose="02040502050405020303" pitchFamily="18" charset="0"/>
              </a:rPr>
              <a:t>Knowage</a:t>
            </a:r>
            <a:r>
              <a:rPr lang="en-US" b="0" i="0" dirty="0">
                <a:solidFill>
                  <a:schemeClr val="accent6">
                    <a:lumMod val="40000"/>
                    <a:lumOff val="60000"/>
                  </a:schemeClr>
                </a:solidFill>
                <a:effectLst/>
                <a:latin typeface="Georgia" panose="02040502050405020303" pitchFamily="18" charset="0"/>
              </a:rPr>
              <a:t> and Metabase. The aim is to provide insights into the strengths and weaknesses of each tool for informed decision-making.</a:t>
            </a:r>
          </a:p>
          <a:p>
            <a:pPr algn="l"/>
            <a:r>
              <a:rPr lang="en-US" b="1" i="0" dirty="0">
                <a:solidFill>
                  <a:schemeClr val="accent6">
                    <a:lumMod val="40000"/>
                    <a:lumOff val="60000"/>
                  </a:schemeClr>
                </a:solidFill>
                <a:effectLst/>
                <a:latin typeface="Georgia" panose="02040502050405020303" pitchFamily="18" charset="0"/>
              </a:rPr>
              <a:t>3.Dashboard Development:</a:t>
            </a:r>
            <a:r>
              <a:rPr lang="en-US" b="0" i="0" dirty="0">
                <a:solidFill>
                  <a:schemeClr val="accent6">
                    <a:lumMod val="40000"/>
                    <a:lumOff val="60000"/>
                  </a:schemeClr>
                </a:solidFill>
                <a:effectLst/>
                <a:latin typeface="Georgia" panose="02040502050405020303" pitchFamily="18" charset="0"/>
              </a:rPr>
              <a:t> </a:t>
            </a:r>
          </a:p>
          <a:p>
            <a:pPr algn="l"/>
            <a:r>
              <a:rPr lang="en-US" b="0" i="0" dirty="0">
                <a:solidFill>
                  <a:schemeClr val="accent6">
                    <a:lumMod val="40000"/>
                    <a:lumOff val="60000"/>
                  </a:schemeClr>
                </a:solidFill>
                <a:effectLst/>
                <a:latin typeface="Georgia" panose="02040502050405020303" pitchFamily="18" charset="0"/>
              </a:rPr>
              <a:t>Based on the findings of the comparative analysis and specific criteria chosen, develop a dynamic and interactive dashboard utilizing the most suitable alternative among the open-source BI tools.</a:t>
            </a:r>
          </a:p>
          <a:p>
            <a:pPr algn="l"/>
            <a:r>
              <a:rPr lang="en-US" b="1" i="0" dirty="0">
                <a:solidFill>
                  <a:schemeClr val="accent6">
                    <a:lumMod val="40000"/>
                    <a:lumOff val="60000"/>
                  </a:schemeClr>
                </a:solidFill>
                <a:effectLst/>
                <a:latin typeface="Georgia" panose="02040502050405020303" pitchFamily="18" charset="0"/>
              </a:rPr>
              <a:t>4.Utilization of Open Datasets:</a:t>
            </a:r>
          </a:p>
          <a:p>
            <a:pPr algn="l"/>
            <a:r>
              <a:rPr lang="en-US" b="0" i="0" dirty="0">
                <a:solidFill>
                  <a:schemeClr val="accent6">
                    <a:lumMod val="40000"/>
                    <a:lumOff val="60000"/>
                  </a:schemeClr>
                </a:solidFill>
                <a:effectLst/>
                <a:latin typeface="Georgia" panose="02040502050405020303" pitchFamily="18" charset="0"/>
              </a:rPr>
              <a:t>We selected datasets related to veganism from open sources such as Kaggle, FAO</a:t>
            </a:r>
            <a:r>
              <a:rPr lang="en-US" dirty="0">
                <a:solidFill>
                  <a:schemeClr val="accent6">
                    <a:lumMod val="40000"/>
                    <a:lumOff val="60000"/>
                  </a:schemeClr>
                </a:solidFill>
                <a:latin typeface="Georgia" panose="02040502050405020303" pitchFamily="18" charset="0"/>
              </a:rPr>
              <a:t>STAT.</a:t>
            </a:r>
            <a:r>
              <a:rPr lang="en-US" b="0" i="0" dirty="0">
                <a:solidFill>
                  <a:schemeClr val="accent6">
                    <a:lumMod val="40000"/>
                    <a:lumOff val="60000"/>
                  </a:schemeClr>
                </a:solidFill>
                <a:effectLst/>
                <a:latin typeface="Georgia" panose="02040502050405020303" pitchFamily="18" charset="0"/>
              </a:rPr>
              <a:t> These datasets will serve as the foundation for the development of the dashboard, providing real-world data for analysis and visualization.</a:t>
            </a:r>
          </a:p>
          <a:p>
            <a:endParaRPr lang="en-IN" dirty="0">
              <a:solidFill>
                <a:schemeClr val="accent6">
                  <a:lumMod val="40000"/>
                  <a:lumOff val="60000"/>
                </a:schemeClr>
              </a:solidFill>
              <a:latin typeface="Georgia" panose="02040502050405020303" pitchFamily="18" charset="0"/>
            </a:endParaRPr>
          </a:p>
        </p:txBody>
      </p:sp>
      <p:sp>
        <p:nvSpPr>
          <p:cNvPr id="13" name="TextBox 12">
            <a:extLst>
              <a:ext uri="{FF2B5EF4-FFF2-40B4-BE49-F238E27FC236}">
                <a16:creationId xmlns:a16="http://schemas.microsoft.com/office/drawing/2014/main" id="{D4E107DE-AEF5-47B0-9090-83949197FB4A}"/>
              </a:ext>
            </a:extLst>
          </p:cNvPr>
          <p:cNvSpPr txBox="1"/>
          <p:nvPr/>
        </p:nvSpPr>
        <p:spPr>
          <a:xfrm>
            <a:off x="13310886" y="199033"/>
            <a:ext cx="4933774" cy="769441"/>
          </a:xfrm>
          <a:prstGeom prst="rect">
            <a:avLst/>
          </a:prstGeom>
          <a:noFill/>
        </p:spPr>
        <p:txBody>
          <a:bodyPr wrap="square" rtlCol="0">
            <a:spAutoFit/>
          </a:bodyPr>
          <a:lstStyle/>
          <a:p>
            <a:r>
              <a:rPr lang="en-IN" sz="4400" dirty="0">
                <a:solidFill>
                  <a:schemeClr val="accent6">
                    <a:lumMod val="60000"/>
                    <a:lumOff val="40000"/>
                  </a:schemeClr>
                </a:solidFill>
                <a:latin typeface="Georgia" panose="02040502050405020303" pitchFamily="18" charset="0"/>
              </a:rPr>
              <a:t>OBJECTIVE:</a:t>
            </a:r>
          </a:p>
        </p:txBody>
      </p:sp>
      <p:sp>
        <p:nvSpPr>
          <p:cNvPr id="14" name="TextBox 13">
            <a:extLst>
              <a:ext uri="{FF2B5EF4-FFF2-40B4-BE49-F238E27FC236}">
                <a16:creationId xmlns:a16="http://schemas.microsoft.com/office/drawing/2014/main" id="{250C50F1-1FB2-4312-AB34-CD81A2058AC3}"/>
              </a:ext>
            </a:extLst>
          </p:cNvPr>
          <p:cNvSpPr txBox="1"/>
          <p:nvPr/>
        </p:nvSpPr>
        <p:spPr>
          <a:xfrm>
            <a:off x="579313" y="-2205460"/>
            <a:ext cx="10454640" cy="1446550"/>
          </a:xfrm>
          <a:prstGeom prst="rect">
            <a:avLst/>
          </a:prstGeom>
          <a:noFill/>
        </p:spPr>
        <p:txBody>
          <a:bodyPr wrap="square" rtlCol="0">
            <a:spAutoFit/>
          </a:bodyPr>
          <a:lstStyle/>
          <a:p>
            <a:pPr algn="ctr"/>
            <a:r>
              <a:rPr lang="en-IN" sz="4400" dirty="0">
                <a:solidFill>
                  <a:schemeClr val="accent6">
                    <a:lumMod val="20000"/>
                    <a:lumOff val="80000"/>
                  </a:schemeClr>
                </a:solidFill>
                <a:latin typeface="Georgia" panose="02040502050405020303" pitchFamily="18" charset="0"/>
              </a:rPr>
              <a:t>ECOFRIENDLY EATING:THE VEGAN WAY</a:t>
            </a:r>
          </a:p>
        </p:txBody>
      </p:sp>
    </p:spTree>
    <p:extLst>
      <p:ext uri="{BB962C8B-B14F-4D97-AF65-F5344CB8AC3E}">
        <p14:creationId xmlns:p14="http://schemas.microsoft.com/office/powerpoint/2010/main" val="1728661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DDE1A8-27C4-412F-97B8-26508A92B97B}"/>
              </a:ext>
            </a:extLst>
          </p:cNvPr>
          <p:cNvPicPr>
            <a:picLocks noChangeAspect="1"/>
          </p:cNvPicPr>
          <p:nvPr/>
        </p:nvPicPr>
        <p:blipFill>
          <a:blip r:embed="rId2">
            <a:alphaModFix amt="30000"/>
            <a:extLst>
              <a:ext uri="{28A0092B-C50C-407E-A947-70E740481C1C}">
                <a14:useLocalDpi xmlns:a14="http://schemas.microsoft.com/office/drawing/2010/main" val="0"/>
              </a:ext>
            </a:extLst>
          </a:blip>
          <a:stretch>
            <a:fillRect/>
          </a:stretch>
        </p:blipFill>
        <p:spPr>
          <a:xfrm>
            <a:off x="23340" y="0"/>
            <a:ext cx="12145320" cy="6838749"/>
          </a:xfrm>
          <a:prstGeom prst="rect">
            <a:avLst/>
          </a:prstGeom>
        </p:spPr>
      </p:pic>
      <p:sp>
        <p:nvSpPr>
          <p:cNvPr id="9" name="TextBox 8">
            <a:extLst>
              <a:ext uri="{FF2B5EF4-FFF2-40B4-BE49-F238E27FC236}">
                <a16:creationId xmlns:a16="http://schemas.microsoft.com/office/drawing/2014/main" id="{F4C917D4-F963-437D-A82F-CA77A935952C}"/>
              </a:ext>
            </a:extLst>
          </p:cNvPr>
          <p:cNvSpPr txBox="1"/>
          <p:nvPr/>
        </p:nvSpPr>
        <p:spPr>
          <a:xfrm>
            <a:off x="6782636" y="-2104407"/>
            <a:ext cx="4744720" cy="2123658"/>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 THE VEGAN WAY</a:t>
            </a:r>
          </a:p>
        </p:txBody>
      </p:sp>
      <p:sp>
        <p:nvSpPr>
          <p:cNvPr id="10" name="TextBox 9">
            <a:extLst>
              <a:ext uri="{FF2B5EF4-FFF2-40B4-BE49-F238E27FC236}">
                <a16:creationId xmlns:a16="http://schemas.microsoft.com/office/drawing/2014/main" id="{E4BA4837-2D14-4E3C-886E-5846A37A75F9}"/>
              </a:ext>
            </a:extLst>
          </p:cNvPr>
          <p:cNvSpPr txBox="1"/>
          <p:nvPr/>
        </p:nvSpPr>
        <p:spPr>
          <a:xfrm>
            <a:off x="8833542" y="7261957"/>
            <a:ext cx="2570480" cy="923330"/>
          </a:xfrm>
          <a:prstGeom prst="rect">
            <a:avLst/>
          </a:prstGeom>
          <a:noFill/>
        </p:spPr>
        <p:txBody>
          <a:bodyPr wrap="square" rtlCol="0">
            <a:spAutoFit/>
          </a:bodyPr>
          <a:lstStyle/>
          <a:p>
            <a:r>
              <a:rPr lang="en-IN" dirty="0">
                <a:solidFill>
                  <a:schemeClr val="accent6">
                    <a:lumMod val="75000"/>
                  </a:schemeClr>
                </a:solidFill>
                <a:latin typeface="Georgia" panose="02040502050405020303" pitchFamily="18" charset="0"/>
              </a:rPr>
              <a:t>MANISHA SHETTY</a:t>
            </a:r>
          </a:p>
          <a:p>
            <a:r>
              <a:rPr lang="en-IN" dirty="0">
                <a:solidFill>
                  <a:schemeClr val="accent6">
                    <a:lumMod val="75000"/>
                  </a:schemeClr>
                </a:solidFill>
                <a:latin typeface="Georgia" panose="02040502050405020303" pitchFamily="18" charset="0"/>
              </a:rPr>
              <a:t>AKRITI DHYANI</a:t>
            </a:r>
          </a:p>
          <a:p>
            <a:r>
              <a:rPr lang="en-IN" dirty="0">
                <a:solidFill>
                  <a:schemeClr val="accent6">
                    <a:lumMod val="75000"/>
                  </a:schemeClr>
                </a:solidFill>
                <a:latin typeface="Georgia" panose="02040502050405020303" pitchFamily="18" charset="0"/>
              </a:rPr>
              <a:t>ANUSHA PARIDA</a:t>
            </a:r>
          </a:p>
        </p:txBody>
      </p:sp>
      <p:pic>
        <p:nvPicPr>
          <p:cNvPr id="7" name="Picture 6">
            <a:extLst>
              <a:ext uri="{FF2B5EF4-FFF2-40B4-BE49-F238E27FC236}">
                <a16:creationId xmlns:a16="http://schemas.microsoft.com/office/drawing/2014/main" id="{E3EDBB6C-13CA-4F71-95BE-8C01C68D81DA}"/>
              </a:ext>
            </a:extLst>
          </p:cNvPr>
          <p:cNvPicPr>
            <a:picLocks noChangeAspect="1"/>
          </p:cNvPicPr>
          <p:nvPr/>
        </p:nvPicPr>
        <p:blipFill rotWithShape="1">
          <a:blip r:embed="rId3">
            <a:alphaModFix amt="30000"/>
            <a:extLst>
              <a:ext uri="{BEBA8EAE-BF5A-486C-A8C5-ECC9F3942E4B}">
                <a14:imgProps xmlns:a14="http://schemas.microsoft.com/office/drawing/2010/main">
                  <a14:imgLayer r:embed="rId4">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4872942" y="-19251"/>
            <a:ext cx="7487534" cy="6858000"/>
          </a:xfrm>
          <a:prstGeom prst="rect">
            <a:avLst/>
          </a:prstGeom>
        </p:spPr>
      </p:pic>
      <p:sp>
        <p:nvSpPr>
          <p:cNvPr id="2" name="TextBox 1">
            <a:extLst>
              <a:ext uri="{FF2B5EF4-FFF2-40B4-BE49-F238E27FC236}">
                <a16:creationId xmlns:a16="http://schemas.microsoft.com/office/drawing/2014/main" id="{9C491D5F-2A79-4017-BAD5-86408284FDDF}"/>
              </a:ext>
            </a:extLst>
          </p:cNvPr>
          <p:cNvSpPr txBox="1"/>
          <p:nvPr/>
        </p:nvSpPr>
        <p:spPr>
          <a:xfrm>
            <a:off x="6470248" y="357528"/>
            <a:ext cx="4933774" cy="769441"/>
          </a:xfrm>
          <a:prstGeom prst="rect">
            <a:avLst/>
          </a:prstGeom>
          <a:noFill/>
        </p:spPr>
        <p:txBody>
          <a:bodyPr wrap="square" rtlCol="0">
            <a:spAutoFit/>
          </a:bodyPr>
          <a:lstStyle/>
          <a:p>
            <a:r>
              <a:rPr lang="en-IN" sz="4400" dirty="0">
                <a:solidFill>
                  <a:schemeClr val="accent6">
                    <a:lumMod val="60000"/>
                    <a:lumOff val="40000"/>
                  </a:schemeClr>
                </a:solidFill>
                <a:latin typeface="Georgia" panose="02040502050405020303" pitchFamily="18" charset="0"/>
              </a:rPr>
              <a:t>OBJECTIVE:</a:t>
            </a:r>
          </a:p>
        </p:txBody>
      </p:sp>
      <p:sp>
        <p:nvSpPr>
          <p:cNvPr id="3" name="TextBox 2">
            <a:extLst>
              <a:ext uri="{FF2B5EF4-FFF2-40B4-BE49-F238E27FC236}">
                <a16:creationId xmlns:a16="http://schemas.microsoft.com/office/drawing/2014/main" id="{438824F2-7A30-44EC-89C3-B22313A618C3}"/>
              </a:ext>
            </a:extLst>
          </p:cNvPr>
          <p:cNvSpPr txBox="1"/>
          <p:nvPr/>
        </p:nvSpPr>
        <p:spPr>
          <a:xfrm>
            <a:off x="4872942" y="1246172"/>
            <a:ext cx="7211028" cy="3970318"/>
          </a:xfrm>
          <a:prstGeom prst="rect">
            <a:avLst/>
          </a:prstGeom>
          <a:noFill/>
        </p:spPr>
        <p:txBody>
          <a:bodyPr wrap="square" rtlCol="0">
            <a:spAutoFit/>
          </a:bodyPr>
          <a:lstStyle/>
          <a:p>
            <a:pPr algn="l">
              <a:buFont typeface="+mj-lt"/>
              <a:buAutoNum type="arabicPeriod"/>
            </a:pPr>
            <a:r>
              <a:rPr lang="en-US" b="1" i="0" dirty="0">
                <a:solidFill>
                  <a:schemeClr val="accent6">
                    <a:lumMod val="40000"/>
                    <a:lumOff val="60000"/>
                  </a:schemeClr>
                </a:solidFill>
                <a:effectLst/>
                <a:latin typeface="Georgia" panose="02040502050405020303" pitchFamily="18" charset="0"/>
              </a:rPr>
              <a:t>Exploration of Open Source BI Tools:</a:t>
            </a:r>
          </a:p>
          <a:p>
            <a:pPr algn="l"/>
            <a:r>
              <a:rPr lang="en-US" b="0" i="0" dirty="0">
                <a:solidFill>
                  <a:schemeClr val="accent6">
                    <a:lumMod val="40000"/>
                    <a:lumOff val="60000"/>
                  </a:schemeClr>
                </a:solidFill>
                <a:effectLst/>
                <a:latin typeface="Georgia" panose="02040502050405020303" pitchFamily="18" charset="0"/>
              </a:rPr>
              <a:t>The primary objective of this project is to explore and evaluate various open-source Business Intelligence (BI) tools that support geospatial data visualization and analytics.</a:t>
            </a:r>
            <a:endParaRPr lang="en-US" b="1" dirty="0">
              <a:solidFill>
                <a:schemeClr val="accent6">
                  <a:lumMod val="40000"/>
                  <a:lumOff val="60000"/>
                </a:schemeClr>
              </a:solidFill>
              <a:latin typeface="Georgia" panose="02040502050405020303" pitchFamily="18" charset="0"/>
            </a:endParaRPr>
          </a:p>
          <a:p>
            <a:pPr algn="l"/>
            <a:r>
              <a:rPr lang="en-US" b="0" i="0" dirty="0">
                <a:solidFill>
                  <a:schemeClr val="accent6">
                    <a:lumMod val="40000"/>
                    <a:lumOff val="60000"/>
                  </a:schemeClr>
                </a:solidFill>
                <a:effectLst/>
                <a:latin typeface="Georgia" panose="02040502050405020303" pitchFamily="18" charset="0"/>
              </a:rPr>
              <a:t> </a:t>
            </a:r>
            <a:r>
              <a:rPr lang="en-US" b="1" dirty="0">
                <a:solidFill>
                  <a:schemeClr val="accent6">
                    <a:lumMod val="40000"/>
                    <a:lumOff val="60000"/>
                  </a:schemeClr>
                </a:solidFill>
                <a:latin typeface="Georgia" panose="02040502050405020303" pitchFamily="18" charset="0"/>
              </a:rPr>
              <a:t>2</a:t>
            </a:r>
            <a:r>
              <a:rPr lang="en-US" b="1" i="0" dirty="0">
                <a:solidFill>
                  <a:schemeClr val="accent6">
                    <a:lumMod val="40000"/>
                    <a:lumOff val="60000"/>
                  </a:schemeClr>
                </a:solidFill>
                <a:effectLst/>
                <a:latin typeface="Georgia" panose="02040502050405020303" pitchFamily="18" charset="0"/>
              </a:rPr>
              <a:t>.Dashboard Development:</a:t>
            </a:r>
            <a:r>
              <a:rPr lang="en-US" b="0" i="0" dirty="0">
                <a:solidFill>
                  <a:schemeClr val="accent6">
                    <a:lumMod val="40000"/>
                    <a:lumOff val="60000"/>
                  </a:schemeClr>
                </a:solidFill>
                <a:effectLst/>
                <a:latin typeface="Georgia" panose="02040502050405020303" pitchFamily="18" charset="0"/>
              </a:rPr>
              <a:t> </a:t>
            </a:r>
          </a:p>
          <a:p>
            <a:pPr algn="l"/>
            <a:r>
              <a:rPr lang="en-US" b="0" i="0" dirty="0">
                <a:solidFill>
                  <a:schemeClr val="accent6">
                    <a:lumMod val="40000"/>
                    <a:lumOff val="60000"/>
                  </a:schemeClr>
                </a:solidFill>
                <a:effectLst/>
                <a:latin typeface="Georgia" panose="02040502050405020303" pitchFamily="18" charset="0"/>
              </a:rPr>
              <a:t>Based on the findings of the comparative analysis and specific criteria chosen, develop a dynamic and interactive dashboard utilizing the most suitable alternative among the open-source BI tools.</a:t>
            </a:r>
          </a:p>
          <a:p>
            <a:pPr algn="l"/>
            <a:r>
              <a:rPr lang="en-US" b="1" dirty="0">
                <a:solidFill>
                  <a:schemeClr val="accent6">
                    <a:lumMod val="40000"/>
                    <a:lumOff val="60000"/>
                  </a:schemeClr>
                </a:solidFill>
                <a:latin typeface="Georgia" panose="02040502050405020303" pitchFamily="18" charset="0"/>
              </a:rPr>
              <a:t>3</a:t>
            </a:r>
            <a:r>
              <a:rPr lang="en-US" b="1" i="0" dirty="0">
                <a:solidFill>
                  <a:schemeClr val="accent6">
                    <a:lumMod val="40000"/>
                    <a:lumOff val="60000"/>
                  </a:schemeClr>
                </a:solidFill>
                <a:effectLst/>
                <a:latin typeface="Georgia" panose="02040502050405020303" pitchFamily="18" charset="0"/>
              </a:rPr>
              <a:t>.Utilization of Open Datasets:</a:t>
            </a:r>
          </a:p>
          <a:p>
            <a:pPr algn="l"/>
            <a:r>
              <a:rPr lang="en-US" b="0" i="0" dirty="0">
                <a:solidFill>
                  <a:schemeClr val="accent6">
                    <a:lumMod val="40000"/>
                    <a:lumOff val="60000"/>
                  </a:schemeClr>
                </a:solidFill>
                <a:effectLst/>
                <a:latin typeface="Georgia" panose="02040502050405020303" pitchFamily="18" charset="0"/>
              </a:rPr>
              <a:t>We selected datasets related to veganism from open sources such as Kaggle, FAO</a:t>
            </a:r>
            <a:r>
              <a:rPr lang="en-US" dirty="0">
                <a:solidFill>
                  <a:schemeClr val="accent6">
                    <a:lumMod val="40000"/>
                    <a:lumOff val="60000"/>
                  </a:schemeClr>
                </a:solidFill>
                <a:latin typeface="Georgia" panose="02040502050405020303" pitchFamily="18" charset="0"/>
              </a:rPr>
              <a:t>STAT.</a:t>
            </a:r>
            <a:r>
              <a:rPr lang="en-US" b="0" i="0" dirty="0">
                <a:solidFill>
                  <a:schemeClr val="accent6">
                    <a:lumMod val="40000"/>
                    <a:lumOff val="60000"/>
                  </a:schemeClr>
                </a:solidFill>
                <a:effectLst/>
                <a:latin typeface="Georgia" panose="02040502050405020303" pitchFamily="18" charset="0"/>
              </a:rPr>
              <a:t> These datasets will serve as the foundation for the development of the dashboard, providing real-world data for analysis and visualization.</a:t>
            </a:r>
          </a:p>
          <a:p>
            <a:endParaRPr lang="en-IN" dirty="0">
              <a:solidFill>
                <a:schemeClr val="accent6">
                  <a:lumMod val="40000"/>
                  <a:lumOff val="60000"/>
                </a:schemeClr>
              </a:solidFill>
              <a:latin typeface="Georgia" panose="02040502050405020303" pitchFamily="18" charset="0"/>
            </a:endParaRPr>
          </a:p>
        </p:txBody>
      </p:sp>
      <p:sp>
        <p:nvSpPr>
          <p:cNvPr id="12" name="TextBox 11">
            <a:extLst>
              <a:ext uri="{FF2B5EF4-FFF2-40B4-BE49-F238E27FC236}">
                <a16:creationId xmlns:a16="http://schemas.microsoft.com/office/drawing/2014/main" id="{8E9112FA-B283-41E7-8872-61B51075F371}"/>
              </a:ext>
            </a:extLst>
          </p:cNvPr>
          <p:cNvSpPr txBox="1"/>
          <p:nvPr/>
        </p:nvSpPr>
        <p:spPr>
          <a:xfrm>
            <a:off x="-8753937" y="1246172"/>
            <a:ext cx="9711159" cy="1446550"/>
          </a:xfrm>
          <a:prstGeom prst="rect">
            <a:avLst/>
          </a:prstGeom>
          <a:noFill/>
        </p:spPr>
        <p:txBody>
          <a:bodyPr wrap="square" rtlCol="0">
            <a:spAutoFit/>
          </a:bodyPr>
          <a:lstStyle/>
          <a:p>
            <a:r>
              <a:rPr lang="en-IN" sz="4400" dirty="0">
                <a:solidFill>
                  <a:schemeClr val="accent6">
                    <a:lumMod val="60000"/>
                    <a:lumOff val="40000"/>
                  </a:schemeClr>
                </a:solidFill>
                <a:latin typeface="Georgia" panose="02040502050405020303" pitchFamily="18" charset="0"/>
              </a:rPr>
              <a:t>TOPIC CHOSEN:ECOFRIENDLY EATING :THE VEGAN WAY</a:t>
            </a:r>
          </a:p>
        </p:txBody>
      </p:sp>
      <p:sp>
        <p:nvSpPr>
          <p:cNvPr id="13" name="TextBox 12">
            <a:extLst>
              <a:ext uri="{FF2B5EF4-FFF2-40B4-BE49-F238E27FC236}">
                <a16:creationId xmlns:a16="http://schemas.microsoft.com/office/drawing/2014/main" id="{469D3BB7-8993-463C-90AD-6EA9C4E6CE38}"/>
              </a:ext>
            </a:extLst>
          </p:cNvPr>
          <p:cNvSpPr txBox="1"/>
          <p:nvPr/>
        </p:nvSpPr>
        <p:spPr>
          <a:xfrm>
            <a:off x="-9772509" y="2831446"/>
            <a:ext cx="8414795" cy="1754326"/>
          </a:xfrm>
          <a:prstGeom prst="rect">
            <a:avLst/>
          </a:prstGeom>
          <a:noFill/>
        </p:spPr>
        <p:txBody>
          <a:bodyPr wrap="square">
            <a:spAutoFit/>
          </a:bodyPr>
          <a:lstStyle/>
          <a:p>
            <a:r>
              <a:rPr lang="en-US" b="0" i="0" dirty="0">
                <a:solidFill>
                  <a:schemeClr val="accent6">
                    <a:lumMod val="40000"/>
                    <a:lumOff val="60000"/>
                  </a:schemeClr>
                </a:solidFill>
                <a:effectLst/>
                <a:latin typeface="Georgia" panose="02040502050405020303" pitchFamily="18" charset="0"/>
              </a:rPr>
              <a:t>Embrace eco-friendly eating by adopting a vegan lifestyle. With increasing concerns about environmental sustainability and animal welfare, veganism offers a solution. By abstaining from animal products, individuals reduce their carbon footprint and contribute to a more sustainable future. Let's explore the benefits of eco-friendly eating: The Vegan Way through the dashboard created by dashboards.</a:t>
            </a:r>
            <a:endParaRPr lang="en-IN" dirty="0">
              <a:solidFill>
                <a:schemeClr val="accent6">
                  <a:lumMod val="40000"/>
                  <a:lumOff val="60000"/>
                </a:schemeClr>
              </a:solidFill>
              <a:latin typeface="Georgia" panose="02040502050405020303" pitchFamily="18" charset="0"/>
            </a:endParaRPr>
          </a:p>
        </p:txBody>
      </p:sp>
    </p:spTree>
    <p:extLst>
      <p:ext uri="{BB962C8B-B14F-4D97-AF65-F5344CB8AC3E}">
        <p14:creationId xmlns:p14="http://schemas.microsoft.com/office/powerpoint/2010/main" val="4107076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DDE1A8-27C4-412F-97B8-26508A92B97B}"/>
              </a:ext>
            </a:extLst>
          </p:cNvPr>
          <p:cNvPicPr>
            <a:picLocks noChangeAspect="1"/>
          </p:cNvPicPr>
          <p:nvPr/>
        </p:nvPicPr>
        <p:blipFill>
          <a:blip r:embed="rId2">
            <a:alphaModFix amt="30000"/>
            <a:extLst>
              <a:ext uri="{28A0092B-C50C-407E-A947-70E740481C1C}">
                <a14:useLocalDpi xmlns:a14="http://schemas.microsoft.com/office/drawing/2010/main" val="0"/>
              </a:ext>
            </a:extLst>
          </a:blip>
          <a:stretch>
            <a:fillRect/>
          </a:stretch>
        </p:blipFill>
        <p:spPr>
          <a:xfrm>
            <a:off x="23340" y="0"/>
            <a:ext cx="12145320" cy="6838749"/>
          </a:xfrm>
          <a:prstGeom prst="rect">
            <a:avLst/>
          </a:prstGeom>
        </p:spPr>
      </p:pic>
      <p:pic>
        <p:nvPicPr>
          <p:cNvPr id="7" name="Picture 6">
            <a:extLst>
              <a:ext uri="{FF2B5EF4-FFF2-40B4-BE49-F238E27FC236}">
                <a16:creationId xmlns:a16="http://schemas.microsoft.com/office/drawing/2014/main" id="{E3EDBB6C-13CA-4F71-95BE-8C01C68D81DA}"/>
              </a:ext>
            </a:extLst>
          </p:cNvPr>
          <p:cNvPicPr>
            <a:picLocks noChangeAspect="1"/>
          </p:cNvPicPr>
          <p:nvPr/>
        </p:nvPicPr>
        <p:blipFill rotWithShape="1">
          <a:blip r:embed="rId3">
            <a:alphaModFix amt="30000"/>
            <a:extLst>
              <a:ext uri="{BEBA8EAE-BF5A-486C-A8C5-ECC9F3942E4B}">
                <a14:imgProps xmlns:a14="http://schemas.microsoft.com/office/drawing/2010/main">
                  <a14:imgLayer r:embed="rId4">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13032248" y="-38502"/>
            <a:ext cx="497712" cy="6858000"/>
          </a:xfrm>
          <a:prstGeom prst="rect">
            <a:avLst/>
          </a:prstGeom>
        </p:spPr>
      </p:pic>
      <p:sp>
        <p:nvSpPr>
          <p:cNvPr id="2" name="TextBox 1">
            <a:extLst>
              <a:ext uri="{FF2B5EF4-FFF2-40B4-BE49-F238E27FC236}">
                <a16:creationId xmlns:a16="http://schemas.microsoft.com/office/drawing/2014/main" id="{9C491D5F-2A79-4017-BAD5-86408284FDDF}"/>
              </a:ext>
            </a:extLst>
          </p:cNvPr>
          <p:cNvSpPr txBox="1"/>
          <p:nvPr/>
        </p:nvSpPr>
        <p:spPr>
          <a:xfrm>
            <a:off x="13758205" y="774217"/>
            <a:ext cx="4933774" cy="769441"/>
          </a:xfrm>
          <a:prstGeom prst="rect">
            <a:avLst/>
          </a:prstGeom>
          <a:noFill/>
        </p:spPr>
        <p:txBody>
          <a:bodyPr wrap="square" rtlCol="0">
            <a:spAutoFit/>
          </a:bodyPr>
          <a:lstStyle/>
          <a:p>
            <a:r>
              <a:rPr lang="en-IN" sz="4400" dirty="0">
                <a:solidFill>
                  <a:schemeClr val="accent6">
                    <a:lumMod val="60000"/>
                    <a:lumOff val="40000"/>
                  </a:schemeClr>
                </a:solidFill>
                <a:latin typeface="Georgia" panose="02040502050405020303" pitchFamily="18" charset="0"/>
              </a:rPr>
              <a:t>OBJECTIVE:</a:t>
            </a:r>
          </a:p>
        </p:txBody>
      </p:sp>
      <p:sp>
        <p:nvSpPr>
          <p:cNvPr id="3" name="TextBox 2">
            <a:extLst>
              <a:ext uri="{FF2B5EF4-FFF2-40B4-BE49-F238E27FC236}">
                <a16:creationId xmlns:a16="http://schemas.microsoft.com/office/drawing/2014/main" id="{438824F2-7A30-44EC-89C3-B22313A618C3}"/>
              </a:ext>
            </a:extLst>
          </p:cNvPr>
          <p:cNvSpPr txBox="1"/>
          <p:nvPr/>
        </p:nvSpPr>
        <p:spPr>
          <a:xfrm>
            <a:off x="13758205" y="2209934"/>
            <a:ext cx="7211028" cy="3970318"/>
          </a:xfrm>
          <a:prstGeom prst="rect">
            <a:avLst/>
          </a:prstGeom>
          <a:noFill/>
        </p:spPr>
        <p:txBody>
          <a:bodyPr wrap="square" rtlCol="0">
            <a:spAutoFit/>
          </a:bodyPr>
          <a:lstStyle/>
          <a:p>
            <a:pPr algn="l">
              <a:buFont typeface="+mj-lt"/>
              <a:buAutoNum type="arabicPeriod"/>
            </a:pPr>
            <a:r>
              <a:rPr lang="en-US" b="1" i="0" dirty="0">
                <a:solidFill>
                  <a:schemeClr val="accent6">
                    <a:lumMod val="40000"/>
                    <a:lumOff val="60000"/>
                  </a:schemeClr>
                </a:solidFill>
                <a:effectLst/>
                <a:latin typeface="Georgia" panose="02040502050405020303" pitchFamily="18" charset="0"/>
              </a:rPr>
              <a:t>Exploration of Open Source BI Tools:</a:t>
            </a:r>
          </a:p>
          <a:p>
            <a:pPr algn="l"/>
            <a:r>
              <a:rPr lang="en-US" b="0" i="0" dirty="0">
                <a:solidFill>
                  <a:schemeClr val="accent6">
                    <a:lumMod val="40000"/>
                    <a:lumOff val="60000"/>
                  </a:schemeClr>
                </a:solidFill>
                <a:effectLst/>
                <a:latin typeface="Georgia" panose="02040502050405020303" pitchFamily="18" charset="0"/>
              </a:rPr>
              <a:t>The primary objective of this project is to explore and evaluate various open-source Business Intelligence (BI) tools that support geospatial data visualization and analytics.</a:t>
            </a:r>
            <a:endParaRPr lang="en-US" b="1" dirty="0">
              <a:solidFill>
                <a:schemeClr val="accent6">
                  <a:lumMod val="40000"/>
                  <a:lumOff val="60000"/>
                </a:schemeClr>
              </a:solidFill>
              <a:latin typeface="Georgia" panose="02040502050405020303" pitchFamily="18" charset="0"/>
            </a:endParaRPr>
          </a:p>
          <a:p>
            <a:pPr algn="l"/>
            <a:r>
              <a:rPr lang="en-US" b="0" i="0" dirty="0">
                <a:solidFill>
                  <a:schemeClr val="accent6">
                    <a:lumMod val="40000"/>
                    <a:lumOff val="60000"/>
                  </a:schemeClr>
                </a:solidFill>
                <a:effectLst/>
                <a:latin typeface="Georgia" panose="02040502050405020303" pitchFamily="18" charset="0"/>
              </a:rPr>
              <a:t> </a:t>
            </a:r>
            <a:r>
              <a:rPr lang="en-US" b="1" dirty="0">
                <a:solidFill>
                  <a:schemeClr val="accent6">
                    <a:lumMod val="40000"/>
                    <a:lumOff val="60000"/>
                  </a:schemeClr>
                </a:solidFill>
                <a:latin typeface="Georgia" panose="02040502050405020303" pitchFamily="18" charset="0"/>
              </a:rPr>
              <a:t>2</a:t>
            </a:r>
            <a:r>
              <a:rPr lang="en-US" b="1" i="0" dirty="0">
                <a:solidFill>
                  <a:schemeClr val="accent6">
                    <a:lumMod val="40000"/>
                    <a:lumOff val="60000"/>
                  </a:schemeClr>
                </a:solidFill>
                <a:effectLst/>
                <a:latin typeface="Georgia" panose="02040502050405020303" pitchFamily="18" charset="0"/>
              </a:rPr>
              <a:t>.Dashboard Development:</a:t>
            </a:r>
            <a:r>
              <a:rPr lang="en-US" b="0" i="0" dirty="0">
                <a:solidFill>
                  <a:schemeClr val="accent6">
                    <a:lumMod val="40000"/>
                    <a:lumOff val="60000"/>
                  </a:schemeClr>
                </a:solidFill>
                <a:effectLst/>
                <a:latin typeface="Georgia" panose="02040502050405020303" pitchFamily="18" charset="0"/>
              </a:rPr>
              <a:t> </a:t>
            </a:r>
          </a:p>
          <a:p>
            <a:pPr algn="l"/>
            <a:r>
              <a:rPr lang="en-US" b="0" i="0" dirty="0">
                <a:solidFill>
                  <a:schemeClr val="accent6">
                    <a:lumMod val="40000"/>
                    <a:lumOff val="60000"/>
                  </a:schemeClr>
                </a:solidFill>
                <a:effectLst/>
                <a:latin typeface="Georgia" panose="02040502050405020303" pitchFamily="18" charset="0"/>
              </a:rPr>
              <a:t>Based on the findings of the comparative analysis and specific criteria chosen, develop a dynamic and interactive dashboard utilizing the most suitable alternative among the open-source BI tools.</a:t>
            </a:r>
          </a:p>
          <a:p>
            <a:pPr algn="l"/>
            <a:r>
              <a:rPr lang="en-US" b="1" dirty="0">
                <a:solidFill>
                  <a:schemeClr val="accent6">
                    <a:lumMod val="40000"/>
                    <a:lumOff val="60000"/>
                  </a:schemeClr>
                </a:solidFill>
                <a:latin typeface="Georgia" panose="02040502050405020303" pitchFamily="18" charset="0"/>
              </a:rPr>
              <a:t>3</a:t>
            </a:r>
            <a:r>
              <a:rPr lang="en-US" b="1" i="0" dirty="0">
                <a:solidFill>
                  <a:schemeClr val="accent6">
                    <a:lumMod val="40000"/>
                    <a:lumOff val="60000"/>
                  </a:schemeClr>
                </a:solidFill>
                <a:effectLst/>
                <a:latin typeface="Georgia" panose="02040502050405020303" pitchFamily="18" charset="0"/>
              </a:rPr>
              <a:t>.Utilization of Open Datasets:</a:t>
            </a:r>
          </a:p>
          <a:p>
            <a:pPr algn="l"/>
            <a:r>
              <a:rPr lang="en-US" b="0" i="0" dirty="0">
                <a:solidFill>
                  <a:schemeClr val="accent6">
                    <a:lumMod val="40000"/>
                    <a:lumOff val="60000"/>
                  </a:schemeClr>
                </a:solidFill>
                <a:effectLst/>
                <a:latin typeface="Georgia" panose="02040502050405020303" pitchFamily="18" charset="0"/>
              </a:rPr>
              <a:t>We selected datasets related to veganism from open sources such as Kaggle, FAO</a:t>
            </a:r>
            <a:r>
              <a:rPr lang="en-US" dirty="0">
                <a:solidFill>
                  <a:schemeClr val="accent6">
                    <a:lumMod val="40000"/>
                    <a:lumOff val="60000"/>
                  </a:schemeClr>
                </a:solidFill>
                <a:latin typeface="Georgia" panose="02040502050405020303" pitchFamily="18" charset="0"/>
              </a:rPr>
              <a:t>STAT.</a:t>
            </a:r>
            <a:r>
              <a:rPr lang="en-US" b="0" i="0" dirty="0">
                <a:solidFill>
                  <a:schemeClr val="accent6">
                    <a:lumMod val="40000"/>
                    <a:lumOff val="60000"/>
                  </a:schemeClr>
                </a:solidFill>
                <a:effectLst/>
                <a:latin typeface="Georgia" panose="02040502050405020303" pitchFamily="18" charset="0"/>
              </a:rPr>
              <a:t> These datasets will serve as the foundation for the development of the dashboard, providing real-world data for analysis and visualization.</a:t>
            </a:r>
          </a:p>
          <a:p>
            <a:endParaRPr lang="en-IN" dirty="0">
              <a:solidFill>
                <a:schemeClr val="accent6">
                  <a:lumMod val="40000"/>
                  <a:lumOff val="60000"/>
                </a:schemeClr>
              </a:solidFill>
              <a:latin typeface="Georgia" panose="02040502050405020303" pitchFamily="18" charset="0"/>
            </a:endParaRPr>
          </a:p>
        </p:txBody>
      </p:sp>
      <p:pic>
        <p:nvPicPr>
          <p:cNvPr id="12" name="Picture 11">
            <a:extLst>
              <a:ext uri="{FF2B5EF4-FFF2-40B4-BE49-F238E27FC236}">
                <a16:creationId xmlns:a16="http://schemas.microsoft.com/office/drawing/2014/main" id="{2F6A0925-F181-4F4A-8ADF-0ED666BBFD6F}"/>
              </a:ext>
            </a:extLst>
          </p:cNvPr>
          <p:cNvPicPr>
            <a:picLocks noChangeAspect="1"/>
          </p:cNvPicPr>
          <p:nvPr/>
        </p:nvPicPr>
        <p:blipFill rotWithShape="1">
          <a:blip r:embed="rId3">
            <a:alphaModFix amt="30000"/>
            <a:extLst>
              <a:ext uri="{BEBA8EAE-BF5A-486C-A8C5-ECC9F3942E4B}">
                <a14:imgProps xmlns:a14="http://schemas.microsoft.com/office/drawing/2010/main">
                  <a14:imgLayer r:embed="rId4">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1145894" y="774217"/>
            <a:ext cx="9711159" cy="5406035"/>
          </a:xfrm>
          <a:prstGeom prst="rect">
            <a:avLst/>
          </a:prstGeom>
        </p:spPr>
      </p:pic>
      <p:sp>
        <p:nvSpPr>
          <p:cNvPr id="13" name="TextBox 12">
            <a:extLst>
              <a:ext uri="{FF2B5EF4-FFF2-40B4-BE49-F238E27FC236}">
                <a16:creationId xmlns:a16="http://schemas.microsoft.com/office/drawing/2014/main" id="{800EFB2C-0447-4258-8361-668CC5A43A0C}"/>
              </a:ext>
            </a:extLst>
          </p:cNvPr>
          <p:cNvSpPr txBox="1"/>
          <p:nvPr/>
        </p:nvSpPr>
        <p:spPr>
          <a:xfrm>
            <a:off x="1334947" y="1071071"/>
            <a:ext cx="9711159" cy="1446550"/>
          </a:xfrm>
          <a:prstGeom prst="rect">
            <a:avLst/>
          </a:prstGeom>
          <a:noFill/>
        </p:spPr>
        <p:txBody>
          <a:bodyPr wrap="square" rtlCol="0">
            <a:spAutoFit/>
          </a:bodyPr>
          <a:lstStyle/>
          <a:p>
            <a:r>
              <a:rPr lang="en-IN" sz="4400" dirty="0">
                <a:solidFill>
                  <a:schemeClr val="accent6">
                    <a:lumMod val="60000"/>
                    <a:lumOff val="40000"/>
                  </a:schemeClr>
                </a:solidFill>
                <a:latin typeface="Georgia" panose="02040502050405020303" pitchFamily="18" charset="0"/>
              </a:rPr>
              <a:t>TOPIC CHOSEN:ECOFRIENDLY EATING :THE VEGAN WAY</a:t>
            </a:r>
          </a:p>
        </p:txBody>
      </p:sp>
      <p:sp>
        <p:nvSpPr>
          <p:cNvPr id="14" name="TextBox 13">
            <a:extLst>
              <a:ext uri="{FF2B5EF4-FFF2-40B4-BE49-F238E27FC236}">
                <a16:creationId xmlns:a16="http://schemas.microsoft.com/office/drawing/2014/main" id="{2AD566BD-B35B-4F28-9E89-F4E8973BE9C8}"/>
              </a:ext>
            </a:extLst>
          </p:cNvPr>
          <p:cNvSpPr txBox="1"/>
          <p:nvPr/>
        </p:nvSpPr>
        <p:spPr>
          <a:xfrm>
            <a:off x="1435261" y="2940829"/>
            <a:ext cx="8414795" cy="1754326"/>
          </a:xfrm>
          <a:prstGeom prst="rect">
            <a:avLst/>
          </a:prstGeom>
          <a:noFill/>
        </p:spPr>
        <p:txBody>
          <a:bodyPr wrap="square">
            <a:spAutoFit/>
          </a:bodyPr>
          <a:lstStyle/>
          <a:p>
            <a:r>
              <a:rPr lang="en-US" b="0" i="0" dirty="0">
                <a:solidFill>
                  <a:schemeClr val="accent6">
                    <a:lumMod val="40000"/>
                    <a:lumOff val="60000"/>
                  </a:schemeClr>
                </a:solidFill>
                <a:effectLst/>
                <a:latin typeface="Georgia" panose="02040502050405020303" pitchFamily="18" charset="0"/>
              </a:rPr>
              <a:t>Embrace eco-friendly eating by adopting a vegan lifestyle. With increasing concerns about environmental sustainability and animal welfare, veganism offers a solution. By abstaining from animal products, individuals reduce their carbon footprint and contribute to a more sustainable future. Let's explore the benefits of eco-friendly eating: The Vegan Way through the dashboard created by dashboards.</a:t>
            </a:r>
            <a:endParaRPr lang="en-IN" dirty="0">
              <a:solidFill>
                <a:schemeClr val="accent6">
                  <a:lumMod val="40000"/>
                  <a:lumOff val="60000"/>
                </a:schemeClr>
              </a:solidFill>
              <a:latin typeface="Georgia" panose="02040502050405020303" pitchFamily="18" charset="0"/>
            </a:endParaRPr>
          </a:p>
        </p:txBody>
      </p:sp>
    </p:spTree>
    <p:extLst>
      <p:ext uri="{BB962C8B-B14F-4D97-AF65-F5344CB8AC3E}">
        <p14:creationId xmlns:p14="http://schemas.microsoft.com/office/powerpoint/2010/main" val="27354773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DDE1A8-27C4-412F-97B8-26508A92B97B}"/>
              </a:ext>
            </a:extLst>
          </p:cNvPr>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23340" y="-19251"/>
            <a:ext cx="12145320" cy="6838749"/>
          </a:xfrm>
          <a:prstGeom prst="rect">
            <a:avLst/>
          </a:prstGeom>
        </p:spPr>
      </p:pic>
      <p:sp>
        <p:nvSpPr>
          <p:cNvPr id="11" name="TextBox 10">
            <a:extLst>
              <a:ext uri="{FF2B5EF4-FFF2-40B4-BE49-F238E27FC236}">
                <a16:creationId xmlns:a16="http://schemas.microsoft.com/office/drawing/2014/main" id="{84AF76C4-785F-403F-91D3-AE143DBCC4C2}"/>
              </a:ext>
            </a:extLst>
          </p:cNvPr>
          <p:cNvSpPr txBox="1"/>
          <p:nvPr/>
        </p:nvSpPr>
        <p:spPr>
          <a:xfrm>
            <a:off x="-14337867" y="968474"/>
            <a:ext cx="10454640" cy="1446550"/>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EATING:THE VEGAN WAY</a:t>
            </a:r>
          </a:p>
        </p:txBody>
      </p:sp>
      <p:pic>
        <p:nvPicPr>
          <p:cNvPr id="12" name="Picture 11">
            <a:extLst>
              <a:ext uri="{FF2B5EF4-FFF2-40B4-BE49-F238E27FC236}">
                <a16:creationId xmlns:a16="http://schemas.microsoft.com/office/drawing/2014/main" id="{5E8665F5-1CE8-47C0-B243-025236E6EEA8}"/>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714498" y="525426"/>
            <a:ext cx="11311598" cy="5807148"/>
          </a:xfrm>
          <a:prstGeom prst="rect">
            <a:avLst/>
          </a:prstGeom>
        </p:spPr>
      </p:pic>
      <p:sp>
        <p:nvSpPr>
          <p:cNvPr id="2" name="TextBox 1">
            <a:extLst>
              <a:ext uri="{FF2B5EF4-FFF2-40B4-BE49-F238E27FC236}">
                <a16:creationId xmlns:a16="http://schemas.microsoft.com/office/drawing/2014/main" id="{1D35721F-04EC-412C-9608-A87129A6E58D}"/>
              </a:ext>
            </a:extLst>
          </p:cNvPr>
          <p:cNvSpPr txBox="1"/>
          <p:nvPr/>
        </p:nvSpPr>
        <p:spPr>
          <a:xfrm>
            <a:off x="1084889" y="-171713"/>
            <a:ext cx="3923818" cy="34563308"/>
          </a:xfrm>
          <a:prstGeom prst="rect">
            <a:avLst/>
          </a:prstGeom>
          <a:noFill/>
        </p:spPr>
        <p:txBody>
          <a:bodyPr wrap="square" rtlCol="0">
            <a:spAutoFit/>
          </a:bodyPr>
          <a:lstStyle/>
          <a:p>
            <a:r>
              <a:rPr lang="en-IN" sz="35000" dirty="0">
                <a:solidFill>
                  <a:schemeClr val="accent6">
                    <a:lumMod val="60000"/>
                    <a:lumOff val="40000"/>
                  </a:schemeClr>
                </a:solidFill>
                <a:latin typeface="Georgia" panose="02040502050405020303" pitchFamily="18" charset="0"/>
              </a:rPr>
              <a:t>1.</a:t>
            </a:r>
            <a:r>
              <a:rPr lang="en-IN" sz="9600" b="1" dirty="0">
                <a:solidFill>
                  <a:schemeClr val="accent6">
                    <a:lumMod val="75000"/>
                  </a:schemeClr>
                </a:solidFill>
                <a:latin typeface="Georgia" panose="02040502050405020303" pitchFamily="18" charset="0"/>
              </a:rPr>
              <a:t> </a:t>
            </a:r>
            <a:r>
              <a:rPr lang="en-IN" sz="2800" b="1" dirty="0">
                <a:solidFill>
                  <a:schemeClr val="accent6">
                    <a:lumMod val="40000"/>
                    <a:lumOff val="60000"/>
                  </a:schemeClr>
                </a:solidFill>
                <a:latin typeface="Georgia" panose="02040502050405020303" pitchFamily="18" charset="0"/>
              </a:rPr>
              <a:t>RESPONSIBILITIES</a:t>
            </a:r>
          </a:p>
          <a:p>
            <a:r>
              <a:rPr lang="en-IN" sz="35000" dirty="0">
                <a:solidFill>
                  <a:schemeClr val="accent6">
                    <a:lumMod val="60000"/>
                    <a:lumOff val="40000"/>
                  </a:schemeClr>
                </a:solidFill>
                <a:latin typeface="Georgia" panose="02040502050405020303" pitchFamily="18" charset="0"/>
              </a:rPr>
              <a:t>2.</a:t>
            </a:r>
            <a:r>
              <a:rPr lang="en-IN" sz="9600" b="1" dirty="0">
                <a:solidFill>
                  <a:schemeClr val="accent6">
                    <a:lumMod val="40000"/>
                    <a:lumOff val="60000"/>
                  </a:schemeClr>
                </a:solidFill>
                <a:latin typeface="Georgia" panose="02040502050405020303" pitchFamily="18" charset="0"/>
              </a:rPr>
              <a:t> </a:t>
            </a:r>
            <a:endParaRPr lang="en-IN" sz="2800" b="1" dirty="0">
              <a:solidFill>
                <a:schemeClr val="accent6">
                  <a:lumMod val="40000"/>
                  <a:lumOff val="60000"/>
                </a:schemeClr>
              </a:solidFill>
              <a:latin typeface="Georgia" panose="02040502050405020303" pitchFamily="18" charset="0"/>
            </a:endParaRPr>
          </a:p>
          <a:p>
            <a:r>
              <a:rPr lang="en-IN" sz="2800" b="1" dirty="0">
                <a:solidFill>
                  <a:schemeClr val="accent6">
                    <a:lumMod val="40000"/>
                    <a:lumOff val="60000"/>
                  </a:schemeClr>
                </a:solidFill>
                <a:latin typeface="Georgia" panose="02040502050405020303" pitchFamily="18" charset="0"/>
              </a:rPr>
              <a:t>METABASE</a:t>
            </a:r>
          </a:p>
          <a:p>
            <a:endParaRPr lang="en-IN" sz="35000" dirty="0">
              <a:solidFill>
                <a:schemeClr val="accent6">
                  <a:lumMod val="60000"/>
                  <a:lumOff val="40000"/>
                </a:schemeClr>
              </a:solidFill>
              <a:latin typeface="Georgia" panose="02040502050405020303" pitchFamily="18" charset="0"/>
            </a:endParaRPr>
          </a:p>
          <a:p>
            <a:r>
              <a:rPr lang="en-IN" sz="35000" dirty="0">
                <a:solidFill>
                  <a:schemeClr val="accent6">
                    <a:lumMod val="60000"/>
                    <a:lumOff val="40000"/>
                  </a:schemeClr>
                </a:solidFill>
                <a:latin typeface="Georgia" panose="02040502050405020303" pitchFamily="18" charset="0"/>
              </a:rPr>
              <a:t>3.</a:t>
            </a:r>
          </a:p>
          <a:p>
            <a:r>
              <a:rPr lang="en-IN" sz="2800" dirty="0">
                <a:solidFill>
                  <a:schemeClr val="accent6">
                    <a:lumMod val="40000"/>
                    <a:lumOff val="60000"/>
                  </a:schemeClr>
                </a:solidFill>
                <a:latin typeface="Georgia" panose="02040502050405020303" pitchFamily="18" charset="0"/>
              </a:rPr>
              <a:t>KEY FEATURES</a:t>
            </a:r>
          </a:p>
          <a:p>
            <a:r>
              <a:rPr lang="en-IN" sz="35000" dirty="0">
                <a:solidFill>
                  <a:schemeClr val="accent6">
                    <a:lumMod val="60000"/>
                    <a:lumOff val="40000"/>
                  </a:schemeClr>
                </a:solidFill>
                <a:latin typeface="Georgia" panose="02040502050405020303" pitchFamily="18" charset="0"/>
              </a:rPr>
              <a:t>4.</a:t>
            </a:r>
            <a:r>
              <a:rPr lang="en-IN" sz="7200" dirty="0"/>
              <a:t> </a:t>
            </a:r>
            <a:endParaRPr lang="en-IN" sz="2800" dirty="0">
              <a:solidFill>
                <a:schemeClr val="accent6">
                  <a:lumMod val="40000"/>
                  <a:lumOff val="60000"/>
                </a:schemeClr>
              </a:solidFill>
              <a:latin typeface="Georgia" panose="02040502050405020303" pitchFamily="18" charset="0"/>
            </a:endParaRPr>
          </a:p>
          <a:p>
            <a:r>
              <a:rPr lang="en-IN" sz="2800" dirty="0">
                <a:solidFill>
                  <a:schemeClr val="accent6">
                    <a:lumMod val="40000"/>
                    <a:lumOff val="60000"/>
                  </a:schemeClr>
                </a:solidFill>
                <a:latin typeface="Georgia" panose="02040502050405020303" pitchFamily="18" charset="0"/>
              </a:rPr>
              <a:t>ADVANTAGES</a:t>
            </a:r>
          </a:p>
          <a:p>
            <a:endParaRPr lang="en-IN" sz="35000" dirty="0">
              <a:solidFill>
                <a:schemeClr val="accent6">
                  <a:lumMod val="60000"/>
                  <a:lumOff val="40000"/>
                </a:schemeClr>
              </a:solidFill>
              <a:latin typeface="Georgia" panose="02040502050405020303" pitchFamily="18" charset="0"/>
            </a:endParaRPr>
          </a:p>
          <a:p>
            <a:endParaRPr lang="en-IN" sz="2800" dirty="0">
              <a:solidFill>
                <a:schemeClr val="accent6">
                  <a:lumMod val="60000"/>
                  <a:lumOff val="40000"/>
                </a:schemeClr>
              </a:solidFill>
              <a:latin typeface="Georgia" panose="02040502050405020303" pitchFamily="18" charset="0"/>
            </a:endParaRPr>
          </a:p>
        </p:txBody>
      </p:sp>
      <p:sp>
        <p:nvSpPr>
          <p:cNvPr id="14" name="TextBox 13">
            <a:extLst>
              <a:ext uri="{FF2B5EF4-FFF2-40B4-BE49-F238E27FC236}">
                <a16:creationId xmlns:a16="http://schemas.microsoft.com/office/drawing/2014/main" id="{5FDC19FE-E662-4AFA-9130-38ED136ABAED}"/>
              </a:ext>
            </a:extLst>
          </p:cNvPr>
          <p:cNvSpPr txBox="1"/>
          <p:nvPr/>
        </p:nvSpPr>
        <p:spPr>
          <a:xfrm>
            <a:off x="4855630" y="-19251"/>
            <a:ext cx="6298869" cy="31793319"/>
          </a:xfrm>
          <a:prstGeom prst="rect">
            <a:avLst/>
          </a:prstGeom>
          <a:noFill/>
        </p:spPr>
        <p:txBody>
          <a:bodyPr wrap="square" rtlCol="0">
            <a:spAutoFit/>
          </a:bodyPr>
          <a:lstStyle/>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r>
              <a:rPr lang="en-US" sz="2000" dirty="0">
                <a:solidFill>
                  <a:schemeClr val="accent6">
                    <a:lumMod val="20000"/>
                    <a:lumOff val="80000"/>
                  </a:schemeClr>
                </a:solidFill>
                <a:latin typeface="Georgia" panose="02040502050405020303" pitchFamily="18" charset="0"/>
              </a:rPr>
              <a:t>1.Installation of Metabase.</a:t>
            </a:r>
          </a:p>
          <a:p>
            <a:r>
              <a:rPr lang="en-US" sz="2000" b="0" i="0" dirty="0">
                <a:solidFill>
                  <a:schemeClr val="accent6">
                    <a:lumMod val="20000"/>
                    <a:lumOff val="80000"/>
                  </a:schemeClr>
                </a:solidFill>
                <a:effectLst/>
                <a:latin typeface="Georgia" panose="02040502050405020303" pitchFamily="18" charset="0"/>
              </a:rPr>
              <a:t>2. Running the downloaded jar file from command prompt. Opening localhost from web server to start visualizing in Metabase.</a:t>
            </a:r>
          </a:p>
          <a:p>
            <a:r>
              <a:rPr lang="en-US" sz="2000" dirty="0">
                <a:solidFill>
                  <a:schemeClr val="accent6">
                    <a:lumMod val="20000"/>
                    <a:lumOff val="80000"/>
                  </a:schemeClr>
                </a:solidFill>
                <a:latin typeface="Georgia" panose="02040502050405020303" pitchFamily="18" charset="0"/>
              </a:rPr>
              <a:t>4. Downloading datasets in csv format from various open source websites.</a:t>
            </a:r>
            <a:endParaRPr lang="en-US" sz="2000" b="0" i="0" dirty="0">
              <a:solidFill>
                <a:schemeClr val="accent6">
                  <a:lumMod val="20000"/>
                  <a:lumOff val="80000"/>
                </a:schemeClr>
              </a:solidFill>
              <a:effectLst/>
              <a:latin typeface="Georgia" panose="02040502050405020303" pitchFamily="18" charset="0"/>
            </a:endParaRPr>
          </a:p>
          <a:p>
            <a:r>
              <a:rPr lang="en-US" sz="2000" dirty="0">
                <a:solidFill>
                  <a:schemeClr val="accent6">
                    <a:lumMod val="20000"/>
                    <a:lumOff val="80000"/>
                  </a:schemeClr>
                </a:solidFill>
                <a:latin typeface="Georgia" panose="02040502050405020303" pitchFamily="18" charset="0"/>
              </a:rPr>
              <a:t>5. Creating required tables using pgadmin and copying the values of the table from csv file. </a:t>
            </a:r>
          </a:p>
          <a:p>
            <a:r>
              <a:rPr lang="en-US" sz="2000" dirty="0">
                <a:solidFill>
                  <a:schemeClr val="accent6">
                    <a:lumMod val="20000"/>
                    <a:lumOff val="80000"/>
                  </a:schemeClr>
                </a:solidFill>
                <a:latin typeface="Georgia" panose="02040502050405020303" pitchFamily="18" charset="0"/>
              </a:rPr>
              <a:t>6</a:t>
            </a:r>
            <a:r>
              <a:rPr lang="en-US" sz="2000" b="0" i="0" dirty="0">
                <a:solidFill>
                  <a:schemeClr val="accent6">
                    <a:lumMod val="20000"/>
                    <a:lumOff val="80000"/>
                  </a:schemeClr>
                </a:solidFill>
                <a:effectLst/>
                <a:latin typeface="Georgia" panose="02040502050405020303" pitchFamily="18" charset="0"/>
              </a:rPr>
              <a:t>. Connecting the database that has all the tables and then making use of various features such as query builder, join table, filtering, linking charts of Metabase to draw meaningful insights from the datasets.</a:t>
            </a:r>
          </a:p>
          <a:p>
            <a:r>
              <a:rPr lang="en-US" sz="2000" dirty="0">
                <a:solidFill>
                  <a:schemeClr val="accent6">
                    <a:lumMod val="20000"/>
                    <a:lumOff val="80000"/>
                  </a:schemeClr>
                </a:solidFill>
                <a:latin typeface="Georgia" panose="02040502050405020303" pitchFamily="18" charset="0"/>
              </a:rPr>
              <a:t>7. The task was evenly distributed among group members, with each contributing to dataset collection, dashboard creation, PPT development, and report writing. Every member played a vital role, ensuring a collaborative effort in all project aspects, from data gathering to presentation preparation.</a:t>
            </a: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r>
              <a:rPr lang="en-US" sz="2000" b="0" i="0" dirty="0">
                <a:solidFill>
                  <a:schemeClr val="accent6">
                    <a:lumMod val="20000"/>
                    <a:lumOff val="80000"/>
                  </a:schemeClr>
                </a:solidFill>
                <a:effectLst/>
                <a:latin typeface="Georgia" panose="02040502050405020303" pitchFamily="18" charset="0"/>
              </a:rPr>
              <a:t>Metabase is an open-source Business Intelligence (BI) tool that excels in providing easy-to-use data exploration and visualization capabilities. With its intuitive interface and robust features, Metabase is widely recognized for its user-friendly approach to data analysis.</a:t>
            </a: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Intuitive Interface:</a:t>
            </a:r>
            <a:r>
              <a:rPr lang="en-US" sz="2000" b="0" i="0" dirty="0">
                <a:solidFill>
                  <a:schemeClr val="accent6">
                    <a:lumMod val="20000"/>
                    <a:lumOff val="80000"/>
                  </a:schemeClr>
                </a:solidFill>
                <a:effectLst/>
                <a:latin typeface="Georgia" panose="02040502050405020303" pitchFamily="18" charset="0"/>
              </a:rPr>
              <a:t> Metabase offers a user-friendly interface, making it accessible to both technical and non-technical users for data exploration and visualization.</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Dashboard Creation:</a:t>
            </a:r>
            <a:r>
              <a:rPr lang="en-US" sz="2000" b="0" i="0" dirty="0">
                <a:solidFill>
                  <a:schemeClr val="accent6">
                    <a:lumMod val="20000"/>
                    <a:lumOff val="80000"/>
                  </a:schemeClr>
                </a:solidFill>
                <a:effectLst/>
                <a:latin typeface="Georgia" panose="02040502050405020303" pitchFamily="18" charset="0"/>
              </a:rPr>
              <a:t> Users can easily create interactive dashboards with drag-and-drop functionality, enabling quick insights into data trends and patterns.</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Natural Language Query:</a:t>
            </a:r>
            <a:r>
              <a:rPr lang="en-US" sz="2000" b="0" i="0" dirty="0">
                <a:solidFill>
                  <a:schemeClr val="accent6">
                    <a:lumMod val="20000"/>
                    <a:lumOff val="80000"/>
                  </a:schemeClr>
                </a:solidFill>
                <a:effectLst/>
                <a:latin typeface="Georgia" panose="02040502050405020303" pitchFamily="18" charset="0"/>
              </a:rPr>
              <a:t> Metabase supports natural language query capabilities, allowing users to ask questions in plain English and receive instant visualizations as answers.</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Data Collaboration:</a:t>
            </a:r>
            <a:r>
              <a:rPr lang="en-US" sz="2000" b="0" i="0" dirty="0">
                <a:solidFill>
                  <a:schemeClr val="accent6">
                    <a:lumMod val="20000"/>
                    <a:lumOff val="80000"/>
                  </a:schemeClr>
                </a:solidFill>
                <a:effectLst/>
                <a:latin typeface="Georgia" panose="02040502050405020303" pitchFamily="18" charset="0"/>
              </a:rPr>
              <a:t> Collaboration features in Metabase facilitate teamwork by allowing users to share dashboards, ask questions, and collaborate on data analysis projects.</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Community Support:</a:t>
            </a:r>
            <a:r>
              <a:rPr lang="en-US" sz="2000" b="0" i="0" dirty="0">
                <a:solidFill>
                  <a:schemeClr val="accent6">
                    <a:lumMod val="20000"/>
                    <a:lumOff val="80000"/>
                  </a:schemeClr>
                </a:solidFill>
                <a:effectLst/>
                <a:latin typeface="Georgia" panose="02040502050405020303" pitchFamily="18" charset="0"/>
              </a:rPr>
              <a:t> Metabase has a vibrant community of users and developers, providing extensive support, documentation, and plugins for extended functionalities.</a:t>
            </a:r>
          </a:p>
          <a:p>
            <a:pPr algn="l">
              <a:buFont typeface="+mj-lt"/>
              <a:buAutoNum type="arabicPeriod"/>
            </a:pPr>
            <a:endParaRPr lang="en-US" sz="2000" b="0" i="0" dirty="0">
              <a:solidFill>
                <a:schemeClr val="accent6">
                  <a:lumMod val="20000"/>
                  <a:lumOff val="80000"/>
                </a:schemeClr>
              </a:solidFill>
              <a:effectLst/>
              <a:latin typeface="Georgia" panose="02040502050405020303" pitchFamily="18" charset="0"/>
            </a:endParaRPr>
          </a:p>
          <a:p>
            <a:pPr algn="l">
              <a:buFont typeface="+mj-lt"/>
              <a:buAutoNum type="arabicPeriod"/>
            </a:pPr>
            <a:endParaRPr lang="en-US" sz="2000" dirty="0">
              <a:solidFill>
                <a:schemeClr val="accent6">
                  <a:lumMod val="20000"/>
                  <a:lumOff val="80000"/>
                </a:schemeClr>
              </a:solidFill>
              <a:latin typeface="Georgia" panose="02040502050405020303" pitchFamily="18" charset="0"/>
            </a:endParaRPr>
          </a:p>
          <a:p>
            <a:pPr algn="l">
              <a:buFont typeface="+mj-lt"/>
              <a:buAutoNum type="arabicPeriod"/>
            </a:pPr>
            <a:endParaRPr lang="en-US" sz="2000" dirty="0">
              <a:solidFill>
                <a:schemeClr val="accent6">
                  <a:lumMod val="20000"/>
                  <a:lumOff val="80000"/>
                </a:schemeClr>
              </a:solidFill>
              <a:latin typeface="Georgia" panose="02040502050405020303" pitchFamily="18" charset="0"/>
            </a:endParaRPr>
          </a:p>
          <a:p>
            <a:pPr algn="l">
              <a:buFont typeface="+mj-lt"/>
              <a:buAutoNum type="arabicPeriod"/>
            </a:pPr>
            <a:endParaRPr lang="en-US" sz="2000" dirty="0">
              <a:solidFill>
                <a:schemeClr val="accent6">
                  <a:lumMod val="20000"/>
                  <a:lumOff val="80000"/>
                </a:schemeClr>
              </a:solidFill>
              <a:latin typeface="Georgia" panose="02040502050405020303" pitchFamily="18" charset="0"/>
            </a:endParaRPr>
          </a:p>
          <a:p>
            <a:pPr algn="l"/>
            <a:endParaRPr lang="en-US" sz="2000" b="0" i="0" dirty="0">
              <a:solidFill>
                <a:schemeClr val="accent6">
                  <a:lumMod val="20000"/>
                  <a:lumOff val="80000"/>
                </a:schemeClr>
              </a:solidFill>
              <a:effectLst/>
              <a:latin typeface="Georgia" panose="02040502050405020303" pitchFamily="18" charset="0"/>
            </a:endParaRPr>
          </a:p>
          <a:p>
            <a:pPr algn="l">
              <a:buFont typeface="+mj-lt"/>
              <a:buAutoNum type="arabicPeriod"/>
            </a:pPr>
            <a:endParaRPr lang="en-US" sz="2000" dirty="0">
              <a:solidFill>
                <a:schemeClr val="accent6">
                  <a:lumMod val="20000"/>
                  <a:lumOff val="80000"/>
                </a:schemeClr>
              </a:solidFill>
              <a:latin typeface="Georgia" panose="02040502050405020303" pitchFamily="18" charset="0"/>
            </a:endParaRP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Ease of Use:</a:t>
            </a:r>
            <a:r>
              <a:rPr lang="en-US" sz="2000" b="0" i="0" dirty="0">
                <a:solidFill>
                  <a:schemeClr val="accent6">
                    <a:lumMod val="20000"/>
                    <a:lumOff val="80000"/>
                  </a:schemeClr>
                </a:solidFill>
                <a:effectLst/>
                <a:latin typeface="Georgia" panose="02040502050405020303" pitchFamily="18" charset="0"/>
              </a:rPr>
              <a:t> Metabase stands out for its simplicity and ease of use, making it an ideal choice for users who prioritize intuitive interfaces and quick data insights.</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Natural Language Query:</a:t>
            </a:r>
            <a:r>
              <a:rPr lang="en-US" sz="2000" b="0" i="0" dirty="0">
                <a:solidFill>
                  <a:schemeClr val="accent6">
                    <a:lumMod val="20000"/>
                    <a:lumOff val="80000"/>
                  </a:schemeClr>
                </a:solidFill>
                <a:effectLst/>
                <a:latin typeface="Georgia" panose="02040502050405020303" pitchFamily="18" charset="0"/>
              </a:rPr>
              <a:t> The natural language query feature sets Metabase apart, enabling users to interact with data in a conversational manner, which enhances accessibility and usability.</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Community Support:</a:t>
            </a:r>
            <a:r>
              <a:rPr lang="en-US" sz="2000" b="0" i="0" dirty="0">
                <a:solidFill>
                  <a:schemeClr val="accent6">
                    <a:lumMod val="20000"/>
                    <a:lumOff val="80000"/>
                  </a:schemeClr>
                </a:solidFill>
                <a:effectLst/>
                <a:latin typeface="Georgia" panose="02040502050405020303" pitchFamily="18" charset="0"/>
              </a:rPr>
              <a:t> With a strong community backing, Metabase offers ample resources and community-driven plugins, ensuring continuous improvement and support for users.</a:t>
            </a:r>
          </a:p>
          <a:p>
            <a:pPr algn="l">
              <a:buFont typeface="+mj-lt"/>
              <a:buAutoNum type="arabicPeriod"/>
            </a:pPr>
            <a:endParaRPr lang="en-US" sz="2000" b="0" i="0" dirty="0">
              <a:solidFill>
                <a:schemeClr val="accent6">
                  <a:lumMod val="20000"/>
                  <a:lumOff val="80000"/>
                </a:schemeClr>
              </a:solidFill>
              <a:effectLst/>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IN" sz="2000" dirty="0">
              <a:solidFill>
                <a:schemeClr val="accent6">
                  <a:lumMod val="20000"/>
                  <a:lumOff val="80000"/>
                </a:schemeClr>
              </a:solidFill>
              <a:latin typeface="Georgia" panose="02040502050405020303" pitchFamily="18" charset="0"/>
            </a:endParaRPr>
          </a:p>
        </p:txBody>
      </p:sp>
      <p:sp>
        <p:nvSpPr>
          <p:cNvPr id="3" name="TextBox 2">
            <a:extLst>
              <a:ext uri="{FF2B5EF4-FFF2-40B4-BE49-F238E27FC236}">
                <a16:creationId xmlns:a16="http://schemas.microsoft.com/office/drawing/2014/main" id="{67C15DF7-C23C-47E5-BB7F-6AB4AB998BB3}"/>
              </a:ext>
            </a:extLst>
          </p:cNvPr>
          <p:cNvSpPr txBox="1"/>
          <p:nvPr/>
        </p:nvSpPr>
        <p:spPr>
          <a:xfrm>
            <a:off x="7095281" y="3877519"/>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550742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DDE1A8-27C4-412F-97B8-26508A92B97B}"/>
              </a:ext>
            </a:extLst>
          </p:cNvPr>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0" y="86365"/>
            <a:ext cx="12145320" cy="6838749"/>
          </a:xfrm>
          <a:prstGeom prst="rect">
            <a:avLst/>
          </a:prstGeom>
        </p:spPr>
      </p:pic>
      <p:pic>
        <p:nvPicPr>
          <p:cNvPr id="7" name="Picture 6">
            <a:extLst>
              <a:ext uri="{FF2B5EF4-FFF2-40B4-BE49-F238E27FC236}">
                <a16:creationId xmlns:a16="http://schemas.microsoft.com/office/drawing/2014/main" id="{E3EDBB6C-13CA-4F71-95BE-8C01C68D81DA}"/>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6310775" y="-3409749"/>
            <a:ext cx="1405288" cy="1580949"/>
          </a:xfrm>
          <a:prstGeom prst="rect">
            <a:avLst/>
          </a:prstGeom>
        </p:spPr>
      </p:pic>
      <p:sp>
        <p:nvSpPr>
          <p:cNvPr id="9" name="TextBox 8">
            <a:extLst>
              <a:ext uri="{FF2B5EF4-FFF2-40B4-BE49-F238E27FC236}">
                <a16:creationId xmlns:a16="http://schemas.microsoft.com/office/drawing/2014/main" id="{F4C917D4-F963-437D-A82F-CA77A935952C}"/>
              </a:ext>
            </a:extLst>
          </p:cNvPr>
          <p:cNvSpPr txBox="1"/>
          <p:nvPr/>
        </p:nvSpPr>
        <p:spPr>
          <a:xfrm>
            <a:off x="6852084" y="-2142909"/>
            <a:ext cx="4744720" cy="2123658"/>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 THE VEGAN WAY</a:t>
            </a:r>
          </a:p>
        </p:txBody>
      </p:sp>
      <p:sp>
        <p:nvSpPr>
          <p:cNvPr id="10" name="TextBox 9">
            <a:extLst>
              <a:ext uri="{FF2B5EF4-FFF2-40B4-BE49-F238E27FC236}">
                <a16:creationId xmlns:a16="http://schemas.microsoft.com/office/drawing/2014/main" id="{E4BA4837-2D14-4E3C-886E-5846A37A75F9}"/>
              </a:ext>
            </a:extLst>
          </p:cNvPr>
          <p:cNvSpPr txBox="1"/>
          <p:nvPr/>
        </p:nvSpPr>
        <p:spPr>
          <a:xfrm>
            <a:off x="8578898" y="-1385690"/>
            <a:ext cx="2570480" cy="923330"/>
          </a:xfrm>
          <a:prstGeom prst="rect">
            <a:avLst/>
          </a:prstGeom>
          <a:noFill/>
        </p:spPr>
        <p:txBody>
          <a:bodyPr wrap="square" rtlCol="0">
            <a:spAutoFit/>
          </a:bodyPr>
          <a:lstStyle/>
          <a:p>
            <a:r>
              <a:rPr lang="en-IN" dirty="0">
                <a:solidFill>
                  <a:schemeClr val="accent6">
                    <a:lumMod val="75000"/>
                  </a:schemeClr>
                </a:solidFill>
                <a:latin typeface="Georgia" panose="02040502050405020303" pitchFamily="18" charset="0"/>
              </a:rPr>
              <a:t>MANISHA SHETTY</a:t>
            </a:r>
          </a:p>
          <a:p>
            <a:r>
              <a:rPr lang="en-IN" dirty="0">
                <a:solidFill>
                  <a:schemeClr val="accent6">
                    <a:lumMod val="75000"/>
                  </a:schemeClr>
                </a:solidFill>
                <a:latin typeface="Georgia" panose="02040502050405020303" pitchFamily="18" charset="0"/>
              </a:rPr>
              <a:t>AKRITI DHYANI</a:t>
            </a:r>
          </a:p>
          <a:p>
            <a:r>
              <a:rPr lang="en-IN" dirty="0">
                <a:solidFill>
                  <a:schemeClr val="accent6">
                    <a:lumMod val="75000"/>
                  </a:schemeClr>
                </a:solidFill>
                <a:latin typeface="Georgia" panose="02040502050405020303" pitchFamily="18" charset="0"/>
              </a:rPr>
              <a:t>ANUSHA PARIDA</a:t>
            </a:r>
          </a:p>
        </p:txBody>
      </p:sp>
      <p:sp>
        <p:nvSpPr>
          <p:cNvPr id="11" name="TextBox 10">
            <a:extLst>
              <a:ext uri="{FF2B5EF4-FFF2-40B4-BE49-F238E27FC236}">
                <a16:creationId xmlns:a16="http://schemas.microsoft.com/office/drawing/2014/main" id="{84AF76C4-785F-403F-91D3-AE143DBCC4C2}"/>
              </a:ext>
            </a:extLst>
          </p:cNvPr>
          <p:cNvSpPr txBox="1"/>
          <p:nvPr/>
        </p:nvSpPr>
        <p:spPr>
          <a:xfrm>
            <a:off x="-14337867" y="968474"/>
            <a:ext cx="10454640" cy="1446550"/>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EATING:THE VEGAN WAY</a:t>
            </a:r>
          </a:p>
        </p:txBody>
      </p:sp>
      <p:pic>
        <p:nvPicPr>
          <p:cNvPr id="12" name="Picture 11">
            <a:extLst>
              <a:ext uri="{FF2B5EF4-FFF2-40B4-BE49-F238E27FC236}">
                <a16:creationId xmlns:a16="http://schemas.microsoft.com/office/drawing/2014/main" id="{5E8665F5-1CE8-47C0-B243-025236E6EEA8}"/>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1084888" y="602166"/>
            <a:ext cx="10709715" cy="5807148"/>
          </a:xfrm>
          <a:prstGeom prst="rect">
            <a:avLst/>
          </a:prstGeom>
        </p:spPr>
      </p:pic>
      <p:sp>
        <p:nvSpPr>
          <p:cNvPr id="2" name="TextBox 1">
            <a:extLst>
              <a:ext uri="{FF2B5EF4-FFF2-40B4-BE49-F238E27FC236}">
                <a16:creationId xmlns:a16="http://schemas.microsoft.com/office/drawing/2014/main" id="{1D35721F-04EC-412C-9608-A87129A6E58D}"/>
              </a:ext>
            </a:extLst>
          </p:cNvPr>
          <p:cNvSpPr txBox="1"/>
          <p:nvPr/>
        </p:nvSpPr>
        <p:spPr>
          <a:xfrm>
            <a:off x="1084889" y="-5993780"/>
            <a:ext cx="3923818" cy="34563308"/>
          </a:xfrm>
          <a:prstGeom prst="rect">
            <a:avLst/>
          </a:prstGeom>
          <a:noFill/>
        </p:spPr>
        <p:txBody>
          <a:bodyPr wrap="square" rtlCol="0">
            <a:spAutoFit/>
          </a:bodyPr>
          <a:lstStyle/>
          <a:p>
            <a:r>
              <a:rPr lang="en-IN" sz="35000" dirty="0">
                <a:solidFill>
                  <a:schemeClr val="accent6">
                    <a:lumMod val="60000"/>
                    <a:lumOff val="40000"/>
                  </a:schemeClr>
                </a:solidFill>
                <a:latin typeface="Georgia" panose="02040502050405020303" pitchFamily="18" charset="0"/>
              </a:rPr>
              <a:t>1.</a:t>
            </a:r>
            <a:r>
              <a:rPr lang="en-IN" sz="9600" b="1" dirty="0">
                <a:solidFill>
                  <a:schemeClr val="accent6">
                    <a:lumMod val="75000"/>
                  </a:schemeClr>
                </a:solidFill>
                <a:latin typeface="Georgia" panose="02040502050405020303" pitchFamily="18" charset="0"/>
              </a:rPr>
              <a:t> </a:t>
            </a:r>
            <a:r>
              <a:rPr lang="en-IN" sz="2800" b="1" dirty="0">
                <a:solidFill>
                  <a:schemeClr val="accent6">
                    <a:lumMod val="40000"/>
                    <a:lumOff val="60000"/>
                  </a:schemeClr>
                </a:solidFill>
                <a:latin typeface="Georgia" panose="02040502050405020303" pitchFamily="18" charset="0"/>
              </a:rPr>
              <a:t>RESPONSIBILITIES</a:t>
            </a:r>
          </a:p>
          <a:p>
            <a:r>
              <a:rPr lang="en-IN" sz="35000" dirty="0">
                <a:solidFill>
                  <a:schemeClr val="accent6">
                    <a:lumMod val="60000"/>
                    <a:lumOff val="40000"/>
                  </a:schemeClr>
                </a:solidFill>
                <a:latin typeface="Georgia" panose="02040502050405020303" pitchFamily="18" charset="0"/>
              </a:rPr>
              <a:t>2.</a:t>
            </a:r>
            <a:r>
              <a:rPr lang="en-IN" sz="9600" b="1" dirty="0">
                <a:solidFill>
                  <a:schemeClr val="accent6">
                    <a:lumMod val="40000"/>
                    <a:lumOff val="60000"/>
                  </a:schemeClr>
                </a:solidFill>
                <a:latin typeface="Georgia" panose="02040502050405020303" pitchFamily="18" charset="0"/>
              </a:rPr>
              <a:t> </a:t>
            </a:r>
            <a:endParaRPr lang="en-IN" sz="2800" b="1" dirty="0">
              <a:solidFill>
                <a:schemeClr val="accent6">
                  <a:lumMod val="40000"/>
                  <a:lumOff val="60000"/>
                </a:schemeClr>
              </a:solidFill>
              <a:latin typeface="Georgia" panose="02040502050405020303" pitchFamily="18" charset="0"/>
            </a:endParaRPr>
          </a:p>
          <a:p>
            <a:r>
              <a:rPr lang="en-IN" sz="2800" b="1" dirty="0">
                <a:solidFill>
                  <a:schemeClr val="accent6">
                    <a:lumMod val="40000"/>
                    <a:lumOff val="60000"/>
                  </a:schemeClr>
                </a:solidFill>
                <a:latin typeface="Georgia" panose="02040502050405020303" pitchFamily="18" charset="0"/>
              </a:rPr>
              <a:t>METABASE</a:t>
            </a:r>
          </a:p>
          <a:p>
            <a:endParaRPr lang="en-IN" sz="35000" dirty="0">
              <a:solidFill>
                <a:schemeClr val="accent6">
                  <a:lumMod val="60000"/>
                  <a:lumOff val="40000"/>
                </a:schemeClr>
              </a:solidFill>
              <a:latin typeface="Georgia" panose="02040502050405020303" pitchFamily="18" charset="0"/>
            </a:endParaRPr>
          </a:p>
          <a:p>
            <a:r>
              <a:rPr lang="en-IN" sz="35000" dirty="0">
                <a:solidFill>
                  <a:schemeClr val="accent6">
                    <a:lumMod val="60000"/>
                    <a:lumOff val="40000"/>
                  </a:schemeClr>
                </a:solidFill>
                <a:latin typeface="Georgia" panose="02040502050405020303" pitchFamily="18" charset="0"/>
              </a:rPr>
              <a:t>3.</a:t>
            </a:r>
          </a:p>
          <a:p>
            <a:r>
              <a:rPr lang="en-IN" sz="2800" dirty="0">
                <a:solidFill>
                  <a:schemeClr val="accent6">
                    <a:lumMod val="40000"/>
                    <a:lumOff val="60000"/>
                  </a:schemeClr>
                </a:solidFill>
                <a:latin typeface="Georgia" panose="02040502050405020303" pitchFamily="18" charset="0"/>
              </a:rPr>
              <a:t>KEY FEATURES</a:t>
            </a:r>
          </a:p>
          <a:p>
            <a:r>
              <a:rPr lang="en-IN" sz="35000" dirty="0">
                <a:solidFill>
                  <a:schemeClr val="accent6">
                    <a:lumMod val="60000"/>
                    <a:lumOff val="40000"/>
                  </a:schemeClr>
                </a:solidFill>
                <a:latin typeface="Georgia" panose="02040502050405020303" pitchFamily="18" charset="0"/>
              </a:rPr>
              <a:t>4.</a:t>
            </a:r>
            <a:r>
              <a:rPr lang="en-IN" sz="7200" dirty="0"/>
              <a:t> </a:t>
            </a:r>
            <a:endParaRPr lang="en-IN" sz="2800" dirty="0">
              <a:solidFill>
                <a:schemeClr val="accent6">
                  <a:lumMod val="40000"/>
                  <a:lumOff val="60000"/>
                </a:schemeClr>
              </a:solidFill>
              <a:latin typeface="Georgia" panose="02040502050405020303" pitchFamily="18" charset="0"/>
            </a:endParaRPr>
          </a:p>
          <a:p>
            <a:r>
              <a:rPr lang="en-IN" sz="2800" dirty="0">
                <a:solidFill>
                  <a:schemeClr val="accent6">
                    <a:lumMod val="40000"/>
                    <a:lumOff val="60000"/>
                  </a:schemeClr>
                </a:solidFill>
                <a:latin typeface="Georgia" panose="02040502050405020303" pitchFamily="18" charset="0"/>
              </a:rPr>
              <a:t>ADVANTAGES</a:t>
            </a:r>
          </a:p>
          <a:p>
            <a:endParaRPr lang="en-IN" sz="35000" dirty="0">
              <a:solidFill>
                <a:schemeClr val="accent6">
                  <a:lumMod val="60000"/>
                  <a:lumOff val="40000"/>
                </a:schemeClr>
              </a:solidFill>
              <a:latin typeface="Georgia" panose="02040502050405020303" pitchFamily="18" charset="0"/>
            </a:endParaRPr>
          </a:p>
          <a:p>
            <a:endParaRPr lang="en-IN" sz="2800" dirty="0">
              <a:solidFill>
                <a:schemeClr val="accent6">
                  <a:lumMod val="60000"/>
                  <a:lumOff val="40000"/>
                </a:schemeClr>
              </a:solidFill>
              <a:latin typeface="Georgia" panose="02040502050405020303" pitchFamily="18" charset="0"/>
            </a:endParaRPr>
          </a:p>
        </p:txBody>
      </p:sp>
      <p:sp>
        <p:nvSpPr>
          <p:cNvPr id="13" name="TextBox 12">
            <a:extLst>
              <a:ext uri="{FF2B5EF4-FFF2-40B4-BE49-F238E27FC236}">
                <a16:creationId xmlns:a16="http://schemas.microsoft.com/office/drawing/2014/main" id="{62364BFE-F82B-4FA8-88C2-50EDC6C59B31}"/>
              </a:ext>
            </a:extLst>
          </p:cNvPr>
          <p:cNvSpPr txBox="1"/>
          <p:nvPr/>
        </p:nvSpPr>
        <p:spPr>
          <a:xfrm>
            <a:off x="4808242" y="-9282011"/>
            <a:ext cx="6298869" cy="31793319"/>
          </a:xfrm>
          <a:prstGeom prst="rect">
            <a:avLst/>
          </a:prstGeom>
          <a:noFill/>
        </p:spPr>
        <p:txBody>
          <a:bodyPr wrap="square" rtlCol="0">
            <a:spAutoFit/>
          </a:bodyPr>
          <a:lstStyle/>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r>
              <a:rPr lang="en-US" sz="2000" dirty="0">
                <a:solidFill>
                  <a:schemeClr val="accent6">
                    <a:lumMod val="20000"/>
                    <a:lumOff val="80000"/>
                  </a:schemeClr>
                </a:solidFill>
                <a:latin typeface="Georgia" panose="02040502050405020303" pitchFamily="18" charset="0"/>
              </a:rPr>
              <a:t>1.Installation of Metabase.</a:t>
            </a:r>
          </a:p>
          <a:p>
            <a:r>
              <a:rPr lang="en-US" sz="2000" b="0" i="0" dirty="0">
                <a:solidFill>
                  <a:schemeClr val="accent6">
                    <a:lumMod val="20000"/>
                    <a:lumOff val="80000"/>
                  </a:schemeClr>
                </a:solidFill>
                <a:effectLst/>
                <a:latin typeface="Georgia" panose="02040502050405020303" pitchFamily="18" charset="0"/>
              </a:rPr>
              <a:t>2. Running the downloaded jar file from command prompt. Opening localhost from web server to start visualizing in Metabase.</a:t>
            </a:r>
          </a:p>
          <a:p>
            <a:r>
              <a:rPr lang="en-US" sz="2000" dirty="0">
                <a:solidFill>
                  <a:schemeClr val="accent6">
                    <a:lumMod val="20000"/>
                    <a:lumOff val="80000"/>
                  </a:schemeClr>
                </a:solidFill>
                <a:latin typeface="Georgia" panose="02040502050405020303" pitchFamily="18" charset="0"/>
              </a:rPr>
              <a:t>4. Downloading datasets in csv format from various open source websites.</a:t>
            </a:r>
            <a:endParaRPr lang="en-US" sz="2000" b="0" i="0" dirty="0">
              <a:solidFill>
                <a:schemeClr val="accent6">
                  <a:lumMod val="20000"/>
                  <a:lumOff val="80000"/>
                </a:schemeClr>
              </a:solidFill>
              <a:effectLst/>
              <a:latin typeface="Georgia" panose="02040502050405020303" pitchFamily="18" charset="0"/>
            </a:endParaRPr>
          </a:p>
          <a:p>
            <a:r>
              <a:rPr lang="en-US" sz="2000" dirty="0">
                <a:solidFill>
                  <a:schemeClr val="accent6">
                    <a:lumMod val="20000"/>
                    <a:lumOff val="80000"/>
                  </a:schemeClr>
                </a:solidFill>
                <a:latin typeface="Georgia" panose="02040502050405020303" pitchFamily="18" charset="0"/>
              </a:rPr>
              <a:t>5. Creating required tables using pgadmin and copying the values of the table from csv file. </a:t>
            </a:r>
          </a:p>
          <a:p>
            <a:r>
              <a:rPr lang="en-US" sz="2000" dirty="0">
                <a:solidFill>
                  <a:schemeClr val="accent6">
                    <a:lumMod val="20000"/>
                    <a:lumOff val="80000"/>
                  </a:schemeClr>
                </a:solidFill>
                <a:latin typeface="Georgia" panose="02040502050405020303" pitchFamily="18" charset="0"/>
              </a:rPr>
              <a:t>6</a:t>
            </a:r>
            <a:r>
              <a:rPr lang="en-US" sz="2000" b="0" i="0" dirty="0">
                <a:solidFill>
                  <a:schemeClr val="accent6">
                    <a:lumMod val="20000"/>
                    <a:lumOff val="80000"/>
                  </a:schemeClr>
                </a:solidFill>
                <a:effectLst/>
                <a:latin typeface="Georgia" panose="02040502050405020303" pitchFamily="18" charset="0"/>
              </a:rPr>
              <a:t>. Connecting the database that has all the tables and then making use of various features such as query builder, join table, filtering, linking charts of Metabase to draw meaningful insights from the datasets.</a:t>
            </a:r>
          </a:p>
          <a:p>
            <a:r>
              <a:rPr lang="en-US" sz="2000" dirty="0">
                <a:solidFill>
                  <a:schemeClr val="accent6">
                    <a:lumMod val="20000"/>
                    <a:lumOff val="80000"/>
                  </a:schemeClr>
                </a:solidFill>
                <a:latin typeface="Georgia" panose="02040502050405020303" pitchFamily="18" charset="0"/>
              </a:rPr>
              <a:t>7. The task was evenly distributed among group members, with each contributing to dataset collection, dashboard creation, PPT development, and report writing. Every member played a vital role, ensuring a collaborative effort in all project aspects, from data gathering to presentation preparation.</a:t>
            </a: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r>
              <a:rPr lang="en-US" sz="2000" b="0" i="0" dirty="0">
                <a:solidFill>
                  <a:schemeClr val="accent6">
                    <a:lumMod val="20000"/>
                    <a:lumOff val="80000"/>
                  </a:schemeClr>
                </a:solidFill>
                <a:effectLst/>
                <a:latin typeface="Georgia" panose="02040502050405020303" pitchFamily="18" charset="0"/>
              </a:rPr>
              <a:t>Metabase is an open-source Business Intelligence (BI) tool that excels in providing easy-to-use data exploration and visualization capabilities. With its intuitive interface and robust features, Metabase is widely recognized for its user-friendly approach to data analysis.</a:t>
            </a: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Intuitive Interface:</a:t>
            </a:r>
            <a:r>
              <a:rPr lang="en-US" sz="2000" b="0" i="0" dirty="0">
                <a:solidFill>
                  <a:schemeClr val="accent6">
                    <a:lumMod val="20000"/>
                    <a:lumOff val="80000"/>
                  </a:schemeClr>
                </a:solidFill>
                <a:effectLst/>
                <a:latin typeface="Georgia" panose="02040502050405020303" pitchFamily="18" charset="0"/>
              </a:rPr>
              <a:t> Metabase offers a user-friendly interface, making it accessible to both technical and non-technical users for data exploration and visualization.</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Dashboard Creation:</a:t>
            </a:r>
            <a:r>
              <a:rPr lang="en-US" sz="2000" b="0" i="0" dirty="0">
                <a:solidFill>
                  <a:schemeClr val="accent6">
                    <a:lumMod val="20000"/>
                    <a:lumOff val="80000"/>
                  </a:schemeClr>
                </a:solidFill>
                <a:effectLst/>
                <a:latin typeface="Georgia" panose="02040502050405020303" pitchFamily="18" charset="0"/>
              </a:rPr>
              <a:t> Users can easily create interactive dashboards with drag-and-drop functionality, enabling quick insights into data trends and patterns.</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Natural Language Query:</a:t>
            </a:r>
            <a:r>
              <a:rPr lang="en-US" sz="2000" b="0" i="0" dirty="0">
                <a:solidFill>
                  <a:schemeClr val="accent6">
                    <a:lumMod val="20000"/>
                    <a:lumOff val="80000"/>
                  </a:schemeClr>
                </a:solidFill>
                <a:effectLst/>
                <a:latin typeface="Georgia" panose="02040502050405020303" pitchFamily="18" charset="0"/>
              </a:rPr>
              <a:t> Metabase supports natural language query capabilities, allowing users to ask questions in plain English and receive instant visualizations as answers.</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Data Collaboration:</a:t>
            </a:r>
            <a:r>
              <a:rPr lang="en-US" sz="2000" b="0" i="0" dirty="0">
                <a:solidFill>
                  <a:schemeClr val="accent6">
                    <a:lumMod val="20000"/>
                    <a:lumOff val="80000"/>
                  </a:schemeClr>
                </a:solidFill>
                <a:effectLst/>
                <a:latin typeface="Georgia" panose="02040502050405020303" pitchFamily="18" charset="0"/>
              </a:rPr>
              <a:t> Collaboration features in Metabase facilitate teamwork by allowing users to share dashboards, ask questions, and collaborate on data analysis projects.</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Community Support:</a:t>
            </a:r>
            <a:r>
              <a:rPr lang="en-US" sz="2000" b="0" i="0" dirty="0">
                <a:solidFill>
                  <a:schemeClr val="accent6">
                    <a:lumMod val="20000"/>
                    <a:lumOff val="80000"/>
                  </a:schemeClr>
                </a:solidFill>
                <a:effectLst/>
                <a:latin typeface="Georgia" panose="02040502050405020303" pitchFamily="18" charset="0"/>
              </a:rPr>
              <a:t> Metabase has a vibrant community of users and developers, providing extensive support, documentation, and plugins for extended functionalities.</a:t>
            </a:r>
          </a:p>
          <a:p>
            <a:pPr algn="l">
              <a:buFont typeface="+mj-lt"/>
              <a:buAutoNum type="arabicPeriod"/>
            </a:pPr>
            <a:endParaRPr lang="en-US" sz="2000" b="0" i="0" dirty="0">
              <a:solidFill>
                <a:schemeClr val="accent6">
                  <a:lumMod val="20000"/>
                  <a:lumOff val="80000"/>
                </a:schemeClr>
              </a:solidFill>
              <a:effectLst/>
              <a:latin typeface="Georgia" panose="02040502050405020303" pitchFamily="18" charset="0"/>
            </a:endParaRPr>
          </a:p>
          <a:p>
            <a:pPr algn="l">
              <a:buFont typeface="+mj-lt"/>
              <a:buAutoNum type="arabicPeriod"/>
            </a:pPr>
            <a:endParaRPr lang="en-US" sz="2000" dirty="0">
              <a:solidFill>
                <a:schemeClr val="accent6">
                  <a:lumMod val="20000"/>
                  <a:lumOff val="80000"/>
                </a:schemeClr>
              </a:solidFill>
              <a:latin typeface="Georgia" panose="02040502050405020303" pitchFamily="18" charset="0"/>
            </a:endParaRPr>
          </a:p>
          <a:p>
            <a:pPr algn="l">
              <a:buFont typeface="+mj-lt"/>
              <a:buAutoNum type="arabicPeriod"/>
            </a:pPr>
            <a:endParaRPr lang="en-US" sz="2000" dirty="0">
              <a:solidFill>
                <a:schemeClr val="accent6">
                  <a:lumMod val="20000"/>
                  <a:lumOff val="80000"/>
                </a:schemeClr>
              </a:solidFill>
              <a:latin typeface="Georgia" panose="02040502050405020303" pitchFamily="18" charset="0"/>
            </a:endParaRPr>
          </a:p>
          <a:p>
            <a:pPr algn="l">
              <a:buFont typeface="+mj-lt"/>
              <a:buAutoNum type="arabicPeriod"/>
            </a:pPr>
            <a:endParaRPr lang="en-US" sz="2000" dirty="0">
              <a:solidFill>
                <a:schemeClr val="accent6">
                  <a:lumMod val="20000"/>
                  <a:lumOff val="80000"/>
                </a:schemeClr>
              </a:solidFill>
              <a:latin typeface="Georgia" panose="02040502050405020303" pitchFamily="18" charset="0"/>
            </a:endParaRPr>
          </a:p>
          <a:p>
            <a:pPr algn="l"/>
            <a:endParaRPr lang="en-US" sz="2000" b="0" i="0" dirty="0">
              <a:solidFill>
                <a:schemeClr val="accent6">
                  <a:lumMod val="20000"/>
                  <a:lumOff val="80000"/>
                </a:schemeClr>
              </a:solidFill>
              <a:effectLst/>
              <a:latin typeface="Georgia" panose="02040502050405020303" pitchFamily="18" charset="0"/>
            </a:endParaRPr>
          </a:p>
          <a:p>
            <a:pPr algn="l">
              <a:buFont typeface="+mj-lt"/>
              <a:buAutoNum type="arabicPeriod"/>
            </a:pPr>
            <a:endParaRPr lang="en-US" sz="2000" dirty="0">
              <a:solidFill>
                <a:schemeClr val="accent6">
                  <a:lumMod val="20000"/>
                  <a:lumOff val="80000"/>
                </a:schemeClr>
              </a:solidFill>
              <a:latin typeface="Georgia" panose="02040502050405020303" pitchFamily="18" charset="0"/>
            </a:endParaRP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Ease of Use:</a:t>
            </a:r>
            <a:r>
              <a:rPr lang="en-US" sz="2000" b="0" i="0" dirty="0">
                <a:solidFill>
                  <a:schemeClr val="accent6">
                    <a:lumMod val="20000"/>
                    <a:lumOff val="80000"/>
                  </a:schemeClr>
                </a:solidFill>
                <a:effectLst/>
                <a:latin typeface="Georgia" panose="02040502050405020303" pitchFamily="18" charset="0"/>
              </a:rPr>
              <a:t> Metabase stands out for its simplicity and ease of use, making it an ideal choice for users who prioritize intuitive interfaces and quick data insights.</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Natural Language Query:</a:t>
            </a:r>
            <a:r>
              <a:rPr lang="en-US" sz="2000" b="0" i="0" dirty="0">
                <a:solidFill>
                  <a:schemeClr val="accent6">
                    <a:lumMod val="20000"/>
                    <a:lumOff val="80000"/>
                  </a:schemeClr>
                </a:solidFill>
                <a:effectLst/>
                <a:latin typeface="Georgia" panose="02040502050405020303" pitchFamily="18" charset="0"/>
              </a:rPr>
              <a:t> The natural language query feature sets Metabase apart, enabling users to interact with data in a conversational manner, which enhances accessibility and usability.</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Community Support:</a:t>
            </a:r>
            <a:r>
              <a:rPr lang="en-US" sz="2000" b="0" i="0" dirty="0">
                <a:solidFill>
                  <a:schemeClr val="accent6">
                    <a:lumMod val="20000"/>
                    <a:lumOff val="80000"/>
                  </a:schemeClr>
                </a:solidFill>
                <a:effectLst/>
                <a:latin typeface="Georgia" panose="02040502050405020303" pitchFamily="18" charset="0"/>
              </a:rPr>
              <a:t> With a strong community backing, Metabase offers ample resources and community-driven plugins, ensuring continuous improvement and support for users.</a:t>
            </a:r>
          </a:p>
          <a:p>
            <a:pPr algn="l">
              <a:buFont typeface="+mj-lt"/>
              <a:buAutoNum type="arabicPeriod"/>
            </a:pPr>
            <a:endParaRPr lang="en-US" sz="2000" b="0" i="0" dirty="0">
              <a:solidFill>
                <a:schemeClr val="accent6">
                  <a:lumMod val="20000"/>
                  <a:lumOff val="80000"/>
                </a:schemeClr>
              </a:solidFill>
              <a:effectLst/>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IN" sz="2000" dirty="0">
              <a:solidFill>
                <a:schemeClr val="accent6">
                  <a:lumMod val="20000"/>
                  <a:lumOff val="80000"/>
                </a:schemeClr>
              </a:solidFill>
              <a:latin typeface="Georgia" panose="02040502050405020303" pitchFamily="18" charset="0"/>
            </a:endParaRPr>
          </a:p>
        </p:txBody>
      </p:sp>
    </p:spTree>
    <p:extLst>
      <p:ext uri="{BB962C8B-B14F-4D97-AF65-F5344CB8AC3E}">
        <p14:creationId xmlns:p14="http://schemas.microsoft.com/office/powerpoint/2010/main" val="1118903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DDE1A8-27C4-412F-97B8-26508A92B97B}"/>
              </a:ext>
            </a:extLst>
          </p:cNvPr>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23340" y="-149844"/>
            <a:ext cx="12145320" cy="6838749"/>
          </a:xfrm>
          <a:prstGeom prst="rect">
            <a:avLst/>
          </a:prstGeom>
        </p:spPr>
      </p:pic>
      <p:pic>
        <p:nvPicPr>
          <p:cNvPr id="7" name="Picture 6">
            <a:extLst>
              <a:ext uri="{FF2B5EF4-FFF2-40B4-BE49-F238E27FC236}">
                <a16:creationId xmlns:a16="http://schemas.microsoft.com/office/drawing/2014/main" id="{E3EDBB6C-13CA-4F71-95BE-8C01C68D81DA}"/>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6310775" y="-3409749"/>
            <a:ext cx="1405288" cy="1580949"/>
          </a:xfrm>
          <a:prstGeom prst="rect">
            <a:avLst/>
          </a:prstGeom>
        </p:spPr>
      </p:pic>
      <p:sp>
        <p:nvSpPr>
          <p:cNvPr id="9" name="TextBox 8">
            <a:extLst>
              <a:ext uri="{FF2B5EF4-FFF2-40B4-BE49-F238E27FC236}">
                <a16:creationId xmlns:a16="http://schemas.microsoft.com/office/drawing/2014/main" id="{F4C917D4-F963-437D-A82F-CA77A935952C}"/>
              </a:ext>
            </a:extLst>
          </p:cNvPr>
          <p:cNvSpPr txBox="1"/>
          <p:nvPr/>
        </p:nvSpPr>
        <p:spPr>
          <a:xfrm>
            <a:off x="6852084" y="-2142909"/>
            <a:ext cx="4744720" cy="2123658"/>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 THE VEGAN WAY</a:t>
            </a:r>
          </a:p>
        </p:txBody>
      </p:sp>
      <p:sp>
        <p:nvSpPr>
          <p:cNvPr id="10" name="TextBox 9">
            <a:extLst>
              <a:ext uri="{FF2B5EF4-FFF2-40B4-BE49-F238E27FC236}">
                <a16:creationId xmlns:a16="http://schemas.microsoft.com/office/drawing/2014/main" id="{E4BA4837-2D14-4E3C-886E-5846A37A75F9}"/>
              </a:ext>
            </a:extLst>
          </p:cNvPr>
          <p:cNvSpPr txBox="1"/>
          <p:nvPr/>
        </p:nvSpPr>
        <p:spPr>
          <a:xfrm>
            <a:off x="8578898" y="-1385690"/>
            <a:ext cx="2570480" cy="923330"/>
          </a:xfrm>
          <a:prstGeom prst="rect">
            <a:avLst/>
          </a:prstGeom>
          <a:noFill/>
        </p:spPr>
        <p:txBody>
          <a:bodyPr wrap="square" rtlCol="0">
            <a:spAutoFit/>
          </a:bodyPr>
          <a:lstStyle/>
          <a:p>
            <a:r>
              <a:rPr lang="en-IN" dirty="0">
                <a:solidFill>
                  <a:schemeClr val="accent6">
                    <a:lumMod val="75000"/>
                  </a:schemeClr>
                </a:solidFill>
                <a:latin typeface="Georgia" panose="02040502050405020303" pitchFamily="18" charset="0"/>
              </a:rPr>
              <a:t>MANISHA SHETTY</a:t>
            </a:r>
          </a:p>
          <a:p>
            <a:r>
              <a:rPr lang="en-IN" dirty="0">
                <a:solidFill>
                  <a:schemeClr val="accent6">
                    <a:lumMod val="75000"/>
                  </a:schemeClr>
                </a:solidFill>
                <a:latin typeface="Georgia" panose="02040502050405020303" pitchFamily="18" charset="0"/>
              </a:rPr>
              <a:t>AKRITI DHYANI</a:t>
            </a:r>
          </a:p>
          <a:p>
            <a:r>
              <a:rPr lang="en-IN" dirty="0">
                <a:solidFill>
                  <a:schemeClr val="accent6">
                    <a:lumMod val="75000"/>
                  </a:schemeClr>
                </a:solidFill>
                <a:latin typeface="Georgia" panose="02040502050405020303" pitchFamily="18" charset="0"/>
              </a:rPr>
              <a:t>ANUSHA PARIDA</a:t>
            </a:r>
          </a:p>
        </p:txBody>
      </p:sp>
      <p:sp>
        <p:nvSpPr>
          <p:cNvPr id="11" name="TextBox 10">
            <a:extLst>
              <a:ext uri="{FF2B5EF4-FFF2-40B4-BE49-F238E27FC236}">
                <a16:creationId xmlns:a16="http://schemas.microsoft.com/office/drawing/2014/main" id="{84AF76C4-785F-403F-91D3-AE143DBCC4C2}"/>
              </a:ext>
            </a:extLst>
          </p:cNvPr>
          <p:cNvSpPr txBox="1"/>
          <p:nvPr/>
        </p:nvSpPr>
        <p:spPr>
          <a:xfrm>
            <a:off x="-14337867" y="968474"/>
            <a:ext cx="10454640" cy="1446550"/>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EATING:THE VEGAN WAY</a:t>
            </a:r>
          </a:p>
        </p:txBody>
      </p:sp>
      <p:pic>
        <p:nvPicPr>
          <p:cNvPr id="12" name="Picture 11">
            <a:extLst>
              <a:ext uri="{FF2B5EF4-FFF2-40B4-BE49-F238E27FC236}">
                <a16:creationId xmlns:a16="http://schemas.microsoft.com/office/drawing/2014/main" id="{5E8665F5-1CE8-47C0-B243-025236E6EEA8}"/>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852023" y="261642"/>
            <a:ext cx="11118451" cy="6015775"/>
          </a:xfrm>
          <a:prstGeom prst="rect">
            <a:avLst/>
          </a:prstGeom>
        </p:spPr>
      </p:pic>
      <p:sp>
        <p:nvSpPr>
          <p:cNvPr id="2" name="TextBox 1">
            <a:extLst>
              <a:ext uri="{FF2B5EF4-FFF2-40B4-BE49-F238E27FC236}">
                <a16:creationId xmlns:a16="http://schemas.microsoft.com/office/drawing/2014/main" id="{1D35721F-04EC-412C-9608-A87129A6E58D}"/>
              </a:ext>
            </a:extLst>
          </p:cNvPr>
          <p:cNvSpPr txBox="1"/>
          <p:nvPr/>
        </p:nvSpPr>
        <p:spPr>
          <a:xfrm>
            <a:off x="1084889" y="-17431498"/>
            <a:ext cx="3923818" cy="34563308"/>
          </a:xfrm>
          <a:prstGeom prst="rect">
            <a:avLst/>
          </a:prstGeom>
          <a:noFill/>
        </p:spPr>
        <p:txBody>
          <a:bodyPr wrap="square" rtlCol="0">
            <a:spAutoFit/>
          </a:bodyPr>
          <a:lstStyle/>
          <a:p>
            <a:r>
              <a:rPr lang="en-IN" sz="35000" dirty="0">
                <a:solidFill>
                  <a:schemeClr val="accent6">
                    <a:lumMod val="60000"/>
                    <a:lumOff val="40000"/>
                  </a:schemeClr>
                </a:solidFill>
                <a:latin typeface="Georgia" panose="02040502050405020303" pitchFamily="18" charset="0"/>
              </a:rPr>
              <a:t>1.</a:t>
            </a:r>
            <a:r>
              <a:rPr lang="en-IN" sz="9600" b="1" dirty="0">
                <a:solidFill>
                  <a:schemeClr val="accent6">
                    <a:lumMod val="75000"/>
                  </a:schemeClr>
                </a:solidFill>
                <a:latin typeface="Georgia" panose="02040502050405020303" pitchFamily="18" charset="0"/>
              </a:rPr>
              <a:t> </a:t>
            </a:r>
            <a:r>
              <a:rPr lang="en-IN" sz="2800" b="1" dirty="0">
                <a:solidFill>
                  <a:schemeClr val="accent6">
                    <a:lumMod val="40000"/>
                    <a:lumOff val="60000"/>
                  </a:schemeClr>
                </a:solidFill>
                <a:latin typeface="Georgia" panose="02040502050405020303" pitchFamily="18" charset="0"/>
              </a:rPr>
              <a:t>RESPONSIBILITIES</a:t>
            </a:r>
          </a:p>
          <a:p>
            <a:r>
              <a:rPr lang="en-IN" sz="35000" dirty="0">
                <a:solidFill>
                  <a:schemeClr val="accent6">
                    <a:lumMod val="60000"/>
                    <a:lumOff val="40000"/>
                  </a:schemeClr>
                </a:solidFill>
                <a:latin typeface="Georgia" panose="02040502050405020303" pitchFamily="18" charset="0"/>
              </a:rPr>
              <a:t>2.</a:t>
            </a:r>
            <a:r>
              <a:rPr lang="en-IN" sz="9600" b="1" dirty="0">
                <a:solidFill>
                  <a:schemeClr val="accent6">
                    <a:lumMod val="40000"/>
                    <a:lumOff val="60000"/>
                  </a:schemeClr>
                </a:solidFill>
                <a:latin typeface="Georgia" panose="02040502050405020303" pitchFamily="18" charset="0"/>
              </a:rPr>
              <a:t> </a:t>
            </a:r>
            <a:endParaRPr lang="en-IN" sz="2800" b="1" dirty="0">
              <a:solidFill>
                <a:schemeClr val="accent6">
                  <a:lumMod val="40000"/>
                  <a:lumOff val="60000"/>
                </a:schemeClr>
              </a:solidFill>
              <a:latin typeface="Georgia" panose="02040502050405020303" pitchFamily="18" charset="0"/>
            </a:endParaRPr>
          </a:p>
          <a:p>
            <a:r>
              <a:rPr lang="en-IN" sz="2800" b="1" dirty="0">
                <a:solidFill>
                  <a:schemeClr val="accent6">
                    <a:lumMod val="40000"/>
                    <a:lumOff val="60000"/>
                  </a:schemeClr>
                </a:solidFill>
                <a:latin typeface="Georgia" panose="02040502050405020303" pitchFamily="18" charset="0"/>
              </a:rPr>
              <a:t>METABASE</a:t>
            </a:r>
          </a:p>
          <a:p>
            <a:endParaRPr lang="en-IN" sz="35000" dirty="0">
              <a:solidFill>
                <a:schemeClr val="accent6">
                  <a:lumMod val="60000"/>
                  <a:lumOff val="40000"/>
                </a:schemeClr>
              </a:solidFill>
              <a:latin typeface="Georgia" panose="02040502050405020303" pitchFamily="18" charset="0"/>
            </a:endParaRPr>
          </a:p>
          <a:p>
            <a:r>
              <a:rPr lang="en-IN" sz="35000" dirty="0">
                <a:solidFill>
                  <a:schemeClr val="accent6">
                    <a:lumMod val="60000"/>
                    <a:lumOff val="40000"/>
                  </a:schemeClr>
                </a:solidFill>
                <a:latin typeface="Georgia" panose="02040502050405020303" pitchFamily="18" charset="0"/>
              </a:rPr>
              <a:t>3.</a:t>
            </a:r>
          </a:p>
          <a:p>
            <a:r>
              <a:rPr lang="en-IN" sz="2800" dirty="0">
                <a:solidFill>
                  <a:schemeClr val="accent6">
                    <a:lumMod val="40000"/>
                    <a:lumOff val="60000"/>
                  </a:schemeClr>
                </a:solidFill>
                <a:latin typeface="Georgia" panose="02040502050405020303" pitchFamily="18" charset="0"/>
              </a:rPr>
              <a:t>KEY FEATURES</a:t>
            </a:r>
          </a:p>
          <a:p>
            <a:r>
              <a:rPr lang="en-IN" sz="35000" dirty="0">
                <a:solidFill>
                  <a:schemeClr val="accent6">
                    <a:lumMod val="60000"/>
                    <a:lumOff val="40000"/>
                  </a:schemeClr>
                </a:solidFill>
                <a:latin typeface="Georgia" panose="02040502050405020303" pitchFamily="18" charset="0"/>
              </a:rPr>
              <a:t>4.</a:t>
            </a:r>
            <a:r>
              <a:rPr lang="en-IN" sz="7200" dirty="0"/>
              <a:t> </a:t>
            </a:r>
            <a:endParaRPr lang="en-IN" sz="2800" dirty="0">
              <a:solidFill>
                <a:schemeClr val="accent6">
                  <a:lumMod val="40000"/>
                  <a:lumOff val="60000"/>
                </a:schemeClr>
              </a:solidFill>
              <a:latin typeface="Georgia" panose="02040502050405020303" pitchFamily="18" charset="0"/>
            </a:endParaRPr>
          </a:p>
          <a:p>
            <a:r>
              <a:rPr lang="en-IN" sz="2800" dirty="0">
                <a:solidFill>
                  <a:schemeClr val="accent6">
                    <a:lumMod val="40000"/>
                    <a:lumOff val="60000"/>
                  </a:schemeClr>
                </a:solidFill>
                <a:latin typeface="Georgia" panose="02040502050405020303" pitchFamily="18" charset="0"/>
              </a:rPr>
              <a:t>ADVANTAGES</a:t>
            </a:r>
          </a:p>
          <a:p>
            <a:endParaRPr lang="en-IN" sz="35000" dirty="0">
              <a:solidFill>
                <a:schemeClr val="accent6">
                  <a:lumMod val="60000"/>
                  <a:lumOff val="40000"/>
                </a:schemeClr>
              </a:solidFill>
              <a:latin typeface="Georgia" panose="02040502050405020303" pitchFamily="18" charset="0"/>
            </a:endParaRPr>
          </a:p>
          <a:p>
            <a:endParaRPr lang="en-IN" sz="2800" dirty="0">
              <a:solidFill>
                <a:schemeClr val="accent6">
                  <a:lumMod val="60000"/>
                  <a:lumOff val="40000"/>
                </a:schemeClr>
              </a:solidFill>
              <a:latin typeface="Georgia" panose="02040502050405020303" pitchFamily="18" charset="0"/>
            </a:endParaRPr>
          </a:p>
        </p:txBody>
      </p:sp>
      <p:sp>
        <p:nvSpPr>
          <p:cNvPr id="14" name="TextBox 13">
            <a:extLst>
              <a:ext uri="{FF2B5EF4-FFF2-40B4-BE49-F238E27FC236}">
                <a16:creationId xmlns:a16="http://schemas.microsoft.com/office/drawing/2014/main" id="{F077DA3E-0560-4FC0-AFF7-EA243D4EE814}"/>
              </a:ext>
            </a:extLst>
          </p:cNvPr>
          <p:cNvSpPr txBox="1"/>
          <p:nvPr/>
        </p:nvSpPr>
        <p:spPr>
          <a:xfrm>
            <a:off x="5274173" y="-17431498"/>
            <a:ext cx="6298869" cy="31793319"/>
          </a:xfrm>
          <a:prstGeom prst="rect">
            <a:avLst/>
          </a:prstGeom>
          <a:noFill/>
        </p:spPr>
        <p:txBody>
          <a:bodyPr wrap="square" rtlCol="0">
            <a:spAutoFit/>
          </a:bodyPr>
          <a:lstStyle/>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r>
              <a:rPr lang="en-US" sz="2000" dirty="0">
                <a:solidFill>
                  <a:schemeClr val="accent6">
                    <a:lumMod val="20000"/>
                    <a:lumOff val="80000"/>
                  </a:schemeClr>
                </a:solidFill>
                <a:latin typeface="Georgia" panose="02040502050405020303" pitchFamily="18" charset="0"/>
              </a:rPr>
              <a:t>1.Installation of Metabase.</a:t>
            </a:r>
          </a:p>
          <a:p>
            <a:r>
              <a:rPr lang="en-US" sz="2000" b="0" i="0" dirty="0">
                <a:solidFill>
                  <a:schemeClr val="accent6">
                    <a:lumMod val="20000"/>
                    <a:lumOff val="80000"/>
                  </a:schemeClr>
                </a:solidFill>
                <a:effectLst/>
                <a:latin typeface="Georgia" panose="02040502050405020303" pitchFamily="18" charset="0"/>
              </a:rPr>
              <a:t>2. Running the downloaded jar file from command prompt. Opening localhost from web server to start visualizing in Metabase.</a:t>
            </a:r>
          </a:p>
          <a:p>
            <a:r>
              <a:rPr lang="en-US" sz="2000" dirty="0">
                <a:solidFill>
                  <a:schemeClr val="accent6">
                    <a:lumMod val="20000"/>
                    <a:lumOff val="80000"/>
                  </a:schemeClr>
                </a:solidFill>
                <a:latin typeface="Georgia" panose="02040502050405020303" pitchFamily="18" charset="0"/>
              </a:rPr>
              <a:t>4. Downloading datasets in csv format from various open source websites.</a:t>
            </a:r>
            <a:endParaRPr lang="en-US" sz="2000" b="0" i="0" dirty="0">
              <a:solidFill>
                <a:schemeClr val="accent6">
                  <a:lumMod val="20000"/>
                  <a:lumOff val="80000"/>
                </a:schemeClr>
              </a:solidFill>
              <a:effectLst/>
              <a:latin typeface="Georgia" panose="02040502050405020303" pitchFamily="18" charset="0"/>
            </a:endParaRPr>
          </a:p>
          <a:p>
            <a:r>
              <a:rPr lang="en-US" sz="2000" dirty="0">
                <a:solidFill>
                  <a:schemeClr val="accent6">
                    <a:lumMod val="20000"/>
                    <a:lumOff val="80000"/>
                  </a:schemeClr>
                </a:solidFill>
                <a:latin typeface="Georgia" panose="02040502050405020303" pitchFamily="18" charset="0"/>
              </a:rPr>
              <a:t>5. Creating required tables using pgadmin and copying the values of the table from csv file. </a:t>
            </a:r>
          </a:p>
          <a:p>
            <a:r>
              <a:rPr lang="en-US" sz="2000" dirty="0">
                <a:solidFill>
                  <a:schemeClr val="accent6">
                    <a:lumMod val="20000"/>
                    <a:lumOff val="80000"/>
                  </a:schemeClr>
                </a:solidFill>
                <a:latin typeface="Georgia" panose="02040502050405020303" pitchFamily="18" charset="0"/>
              </a:rPr>
              <a:t>6</a:t>
            </a:r>
            <a:r>
              <a:rPr lang="en-US" sz="2000" b="0" i="0" dirty="0">
                <a:solidFill>
                  <a:schemeClr val="accent6">
                    <a:lumMod val="20000"/>
                    <a:lumOff val="80000"/>
                  </a:schemeClr>
                </a:solidFill>
                <a:effectLst/>
                <a:latin typeface="Georgia" panose="02040502050405020303" pitchFamily="18" charset="0"/>
              </a:rPr>
              <a:t>. Connecting the database that has all the tables and then making use of various features such as query builder, join table, filtering, linking charts of Metabase to draw meaningful insights from the datasets.</a:t>
            </a:r>
          </a:p>
          <a:p>
            <a:r>
              <a:rPr lang="en-US" sz="2000" dirty="0">
                <a:solidFill>
                  <a:schemeClr val="accent6">
                    <a:lumMod val="20000"/>
                    <a:lumOff val="80000"/>
                  </a:schemeClr>
                </a:solidFill>
                <a:latin typeface="Georgia" panose="02040502050405020303" pitchFamily="18" charset="0"/>
              </a:rPr>
              <a:t>7. The task was evenly distributed among group members, with each contributing to dataset collection, dashboard creation, PPT development, and report writing. Every member played a vital role, ensuring a collaborative effort in all project aspects, from data gathering to presentation preparation.</a:t>
            </a: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r>
              <a:rPr lang="en-US" sz="2000" b="0" i="0" dirty="0">
                <a:solidFill>
                  <a:schemeClr val="accent6">
                    <a:lumMod val="20000"/>
                    <a:lumOff val="80000"/>
                  </a:schemeClr>
                </a:solidFill>
                <a:effectLst/>
                <a:latin typeface="Georgia" panose="02040502050405020303" pitchFamily="18" charset="0"/>
              </a:rPr>
              <a:t>Metabase is an open-source Business Intelligence (BI) tool that excels in providing easy-to-use data exploration and visualization capabilities. With its intuitive interface and robust features, Metabase is widely recognized for its user-friendly approach to data analysis.</a:t>
            </a: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Intuitive Interface:</a:t>
            </a:r>
            <a:r>
              <a:rPr lang="en-US" sz="2000" b="0" i="0" dirty="0">
                <a:solidFill>
                  <a:schemeClr val="accent6">
                    <a:lumMod val="20000"/>
                    <a:lumOff val="80000"/>
                  </a:schemeClr>
                </a:solidFill>
                <a:effectLst/>
                <a:latin typeface="Georgia" panose="02040502050405020303" pitchFamily="18" charset="0"/>
              </a:rPr>
              <a:t> Metabase offers a user-friendly interface, making it accessible to both technical and non-technical users for data exploration and visualization.</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Dashboard Creation:</a:t>
            </a:r>
            <a:r>
              <a:rPr lang="en-US" sz="2000" b="0" i="0" dirty="0">
                <a:solidFill>
                  <a:schemeClr val="accent6">
                    <a:lumMod val="20000"/>
                    <a:lumOff val="80000"/>
                  </a:schemeClr>
                </a:solidFill>
                <a:effectLst/>
                <a:latin typeface="Georgia" panose="02040502050405020303" pitchFamily="18" charset="0"/>
              </a:rPr>
              <a:t> Users can easily create interactive dashboards with drag-and-drop functionality, enabling quick insights into data trends and patterns.</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Natural Language Query:</a:t>
            </a:r>
            <a:r>
              <a:rPr lang="en-US" sz="2000" b="0" i="0" dirty="0">
                <a:solidFill>
                  <a:schemeClr val="accent6">
                    <a:lumMod val="20000"/>
                    <a:lumOff val="80000"/>
                  </a:schemeClr>
                </a:solidFill>
                <a:effectLst/>
                <a:latin typeface="Georgia" panose="02040502050405020303" pitchFamily="18" charset="0"/>
              </a:rPr>
              <a:t> Metabase supports natural language query capabilities, allowing users to ask questions in plain English and receive instant visualizations as answers.</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Data Collaboration:</a:t>
            </a:r>
            <a:r>
              <a:rPr lang="en-US" sz="2000" b="0" i="0" dirty="0">
                <a:solidFill>
                  <a:schemeClr val="accent6">
                    <a:lumMod val="20000"/>
                    <a:lumOff val="80000"/>
                  </a:schemeClr>
                </a:solidFill>
                <a:effectLst/>
                <a:latin typeface="Georgia" panose="02040502050405020303" pitchFamily="18" charset="0"/>
              </a:rPr>
              <a:t> Collaboration features in Metabase facilitate teamwork by allowing users to share dashboards, ask questions, and collaborate on data analysis projects.</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Community Support:</a:t>
            </a:r>
            <a:r>
              <a:rPr lang="en-US" sz="2000" b="0" i="0" dirty="0">
                <a:solidFill>
                  <a:schemeClr val="accent6">
                    <a:lumMod val="20000"/>
                    <a:lumOff val="80000"/>
                  </a:schemeClr>
                </a:solidFill>
                <a:effectLst/>
                <a:latin typeface="Georgia" panose="02040502050405020303" pitchFamily="18" charset="0"/>
              </a:rPr>
              <a:t> Metabase has a vibrant community of users and developers, providing extensive support, documentation, and plugins for extended functionalities.</a:t>
            </a:r>
          </a:p>
          <a:p>
            <a:pPr algn="l">
              <a:buFont typeface="+mj-lt"/>
              <a:buAutoNum type="arabicPeriod"/>
            </a:pPr>
            <a:endParaRPr lang="en-US" sz="2000" b="0" i="0" dirty="0">
              <a:solidFill>
                <a:schemeClr val="accent6">
                  <a:lumMod val="20000"/>
                  <a:lumOff val="80000"/>
                </a:schemeClr>
              </a:solidFill>
              <a:effectLst/>
              <a:latin typeface="Georgia" panose="02040502050405020303" pitchFamily="18" charset="0"/>
            </a:endParaRPr>
          </a:p>
          <a:p>
            <a:pPr algn="l">
              <a:buFont typeface="+mj-lt"/>
              <a:buAutoNum type="arabicPeriod"/>
            </a:pPr>
            <a:endParaRPr lang="en-US" sz="2000" dirty="0">
              <a:solidFill>
                <a:schemeClr val="accent6">
                  <a:lumMod val="20000"/>
                  <a:lumOff val="80000"/>
                </a:schemeClr>
              </a:solidFill>
              <a:latin typeface="Georgia" panose="02040502050405020303" pitchFamily="18" charset="0"/>
            </a:endParaRPr>
          </a:p>
          <a:p>
            <a:pPr algn="l">
              <a:buFont typeface="+mj-lt"/>
              <a:buAutoNum type="arabicPeriod"/>
            </a:pPr>
            <a:endParaRPr lang="en-US" sz="2000" dirty="0">
              <a:solidFill>
                <a:schemeClr val="accent6">
                  <a:lumMod val="20000"/>
                  <a:lumOff val="80000"/>
                </a:schemeClr>
              </a:solidFill>
              <a:latin typeface="Georgia" panose="02040502050405020303" pitchFamily="18" charset="0"/>
            </a:endParaRPr>
          </a:p>
          <a:p>
            <a:pPr algn="l">
              <a:buFont typeface="+mj-lt"/>
              <a:buAutoNum type="arabicPeriod"/>
            </a:pPr>
            <a:endParaRPr lang="en-US" sz="2000" dirty="0">
              <a:solidFill>
                <a:schemeClr val="accent6">
                  <a:lumMod val="20000"/>
                  <a:lumOff val="80000"/>
                </a:schemeClr>
              </a:solidFill>
              <a:latin typeface="Georgia" panose="02040502050405020303" pitchFamily="18" charset="0"/>
            </a:endParaRPr>
          </a:p>
          <a:p>
            <a:pPr algn="l"/>
            <a:endParaRPr lang="en-US" sz="2000" b="0" i="0" dirty="0">
              <a:solidFill>
                <a:schemeClr val="accent6">
                  <a:lumMod val="20000"/>
                  <a:lumOff val="80000"/>
                </a:schemeClr>
              </a:solidFill>
              <a:effectLst/>
              <a:latin typeface="Georgia" panose="02040502050405020303" pitchFamily="18" charset="0"/>
            </a:endParaRPr>
          </a:p>
          <a:p>
            <a:pPr algn="l">
              <a:buFont typeface="+mj-lt"/>
              <a:buAutoNum type="arabicPeriod"/>
            </a:pPr>
            <a:endParaRPr lang="en-US" sz="2000" dirty="0">
              <a:solidFill>
                <a:schemeClr val="accent6">
                  <a:lumMod val="20000"/>
                  <a:lumOff val="80000"/>
                </a:schemeClr>
              </a:solidFill>
              <a:latin typeface="Georgia" panose="02040502050405020303" pitchFamily="18" charset="0"/>
            </a:endParaRP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Ease of Use:</a:t>
            </a:r>
            <a:r>
              <a:rPr lang="en-US" sz="2000" b="0" i="0" dirty="0">
                <a:solidFill>
                  <a:schemeClr val="accent6">
                    <a:lumMod val="20000"/>
                    <a:lumOff val="80000"/>
                  </a:schemeClr>
                </a:solidFill>
                <a:effectLst/>
                <a:latin typeface="Georgia" panose="02040502050405020303" pitchFamily="18" charset="0"/>
              </a:rPr>
              <a:t> Metabase stands out for its simplicity and ease of use, making it an ideal choice for users who prioritize intuitive interfaces and quick data insights.</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Natural Language Query:</a:t>
            </a:r>
            <a:r>
              <a:rPr lang="en-US" sz="2000" b="0" i="0" dirty="0">
                <a:solidFill>
                  <a:schemeClr val="accent6">
                    <a:lumMod val="20000"/>
                    <a:lumOff val="80000"/>
                  </a:schemeClr>
                </a:solidFill>
                <a:effectLst/>
                <a:latin typeface="Georgia" panose="02040502050405020303" pitchFamily="18" charset="0"/>
              </a:rPr>
              <a:t> The natural language query feature sets Metabase apart, enabling users to interact with data in a conversational manner, which enhances accessibility and usability.</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Community Support:</a:t>
            </a:r>
            <a:r>
              <a:rPr lang="en-US" sz="2000" b="0" i="0" dirty="0">
                <a:solidFill>
                  <a:schemeClr val="accent6">
                    <a:lumMod val="20000"/>
                    <a:lumOff val="80000"/>
                  </a:schemeClr>
                </a:solidFill>
                <a:effectLst/>
                <a:latin typeface="Georgia" panose="02040502050405020303" pitchFamily="18" charset="0"/>
              </a:rPr>
              <a:t> With a strong community backing, Metabase offers ample resources and community-driven plugins, ensuring continuous improvement and support for users.</a:t>
            </a:r>
          </a:p>
          <a:p>
            <a:pPr algn="l">
              <a:buFont typeface="+mj-lt"/>
              <a:buAutoNum type="arabicPeriod"/>
            </a:pPr>
            <a:endParaRPr lang="en-US" sz="2000" b="0" i="0" dirty="0">
              <a:solidFill>
                <a:schemeClr val="accent6">
                  <a:lumMod val="20000"/>
                  <a:lumOff val="80000"/>
                </a:schemeClr>
              </a:solidFill>
              <a:effectLst/>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IN" sz="2000" dirty="0">
              <a:solidFill>
                <a:schemeClr val="accent6">
                  <a:lumMod val="20000"/>
                  <a:lumOff val="80000"/>
                </a:schemeClr>
              </a:solidFill>
              <a:latin typeface="Georgia" panose="02040502050405020303" pitchFamily="18" charset="0"/>
            </a:endParaRPr>
          </a:p>
        </p:txBody>
      </p:sp>
    </p:spTree>
    <p:extLst>
      <p:ext uri="{BB962C8B-B14F-4D97-AF65-F5344CB8AC3E}">
        <p14:creationId xmlns:p14="http://schemas.microsoft.com/office/powerpoint/2010/main" val="3455692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DDE1A8-27C4-412F-97B8-26508A92B97B}"/>
              </a:ext>
            </a:extLst>
          </p:cNvPr>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23340" y="19251"/>
            <a:ext cx="12145320" cy="6838749"/>
          </a:xfrm>
          <a:prstGeom prst="rect">
            <a:avLst/>
          </a:prstGeom>
        </p:spPr>
      </p:pic>
      <p:pic>
        <p:nvPicPr>
          <p:cNvPr id="7" name="Picture 6">
            <a:extLst>
              <a:ext uri="{FF2B5EF4-FFF2-40B4-BE49-F238E27FC236}">
                <a16:creationId xmlns:a16="http://schemas.microsoft.com/office/drawing/2014/main" id="{E3EDBB6C-13CA-4F71-95BE-8C01C68D81DA}"/>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6310775" y="-3409749"/>
            <a:ext cx="1405288" cy="1580949"/>
          </a:xfrm>
          <a:prstGeom prst="rect">
            <a:avLst/>
          </a:prstGeom>
        </p:spPr>
      </p:pic>
      <p:sp>
        <p:nvSpPr>
          <p:cNvPr id="9" name="TextBox 8">
            <a:extLst>
              <a:ext uri="{FF2B5EF4-FFF2-40B4-BE49-F238E27FC236}">
                <a16:creationId xmlns:a16="http://schemas.microsoft.com/office/drawing/2014/main" id="{F4C917D4-F963-437D-A82F-CA77A935952C}"/>
              </a:ext>
            </a:extLst>
          </p:cNvPr>
          <p:cNvSpPr txBox="1"/>
          <p:nvPr/>
        </p:nvSpPr>
        <p:spPr>
          <a:xfrm>
            <a:off x="6852084" y="-2142909"/>
            <a:ext cx="4744720" cy="2123658"/>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 THE VEGAN WAY</a:t>
            </a:r>
          </a:p>
        </p:txBody>
      </p:sp>
      <p:sp>
        <p:nvSpPr>
          <p:cNvPr id="10" name="TextBox 9">
            <a:extLst>
              <a:ext uri="{FF2B5EF4-FFF2-40B4-BE49-F238E27FC236}">
                <a16:creationId xmlns:a16="http://schemas.microsoft.com/office/drawing/2014/main" id="{E4BA4837-2D14-4E3C-886E-5846A37A75F9}"/>
              </a:ext>
            </a:extLst>
          </p:cNvPr>
          <p:cNvSpPr txBox="1"/>
          <p:nvPr/>
        </p:nvSpPr>
        <p:spPr>
          <a:xfrm>
            <a:off x="8578898" y="-1385690"/>
            <a:ext cx="2570480" cy="923330"/>
          </a:xfrm>
          <a:prstGeom prst="rect">
            <a:avLst/>
          </a:prstGeom>
          <a:noFill/>
        </p:spPr>
        <p:txBody>
          <a:bodyPr wrap="square" rtlCol="0">
            <a:spAutoFit/>
          </a:bodyPr>
          <a:lstStyle/>
          <a:p>
            <a:r>
              <a:rPr lang="en-IN" dirty="0">
                <a:solidFill>
                  <a:schemeClr val="accent6">
                    <a:lumMod val="75000"/>
                  </a:schemeClr>
                </a:solidFill>
                <a:latin typeface="Georgia" panose="02040502050405020303" pitchFamily="18" charset="0"/>
              </a:rPr>
              <a:t>MANISHA SHETTY</a:t>
            </a:r>
          </a:p>
          <a:p>
            <a:r>
              <a:rPr lang="en-IN" dirty="0">
                <a:solidFill>
                  <a:schemeClr val="accent6">
                    <a:lumMod val="75000"/>
                  </a:schemeClr>
                </a:solidFill>
                <a:latin typeface="Georgia" panose="02040502050405020303" pitchFamily="18" charset="0"/>
              </a:rPr>
              <a:t>AKRITI DHYANI</a:t>
            </a:r>
          </a:p>
          <a:p>
            <a:r>
              <a:rPr lang="en-IN" dirty="0">
                <a:solidFill>
                  <a:schemeClr val="accent6">
                    <a:lumMod val="75000"/>
                  </a:schemeClr>
                </a:solidFill>
                <a:latin typeface="Georgia" panose="02040502050405020303" pitchFamily="18" charset="0"/>
              </a:rPr>
              <a:t>ANUSHA PARIDA</a:t>
            </a:r>
          </a:p>
        </p:txBody>
      </p:sp>
      <p:sp>
        <p:nvSpPr>
          <p:cNvPr id="11" name="TextBox 10">
            <a:extLst>
              <a:ext uri="{FF2B5EF4-FFF2-40B4-BE49-F238E27FC236}">
                <a16:creationId xmlns:a16="http://schemas.microsoft.com/office/drawing/2014/main" id="{84AF76C4-785F-403F-91D3-AE143DBCC4C2}"/>
              </a:ext>
            </a:extLst>
          </p:cNvPr>
          <p:cNvSpPr txBox="1"/>
          <p:nvPr/>
        </p:nvSpPr>
        <p:spPr>
          <a:xfrm>
            <a:off x="-14337867" y="968474"/>
            <a:ext cx="10454640" cy="1446550"/>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EATING:THE VEGAN WAY</a:t>
            </a:r>
          </a:p>
        </p:txBody>
      </p:sp>
      <p:pic>
        <p:nvPicPr>
          <p:cNvPr id="12" name="Picture 11">
            <a:extLst>
              <a:ext uri="{FF2B5EF4-FFF2-40B4-BE49-F238E27FC236}">
                <a16:creationId xmlns:a16="http://schemas.microsoft.com/office/drawing/2014/main" id="{5E8665F5-1CE8-47C0-B243-025236E6EEA8}"/>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1084888" y="602166"/>
            <a:ext cx="10064489" cy="5807148"/>
          </a:xfrm>
          <a:prstGeom prst="rect">
            <a:avLst/>
          </a:prstGeom>
        </p:spPr>
      </p:pic>
      <p:sp>
        <p:nvSpPr>
          <p:cNvPr id="2" name="TextBox 1">
            <a:extLst>
              <a:ext uri="{FF2B5EF4-FFF2-40B4-BE49-F238E27FC236}">
                <a16:creationId xmlns:a16="http://schemas.microsoft.com/office/drawing/2014/main" id="{1D35721F-04EC-412C-9608-A87129A6E58D}"/>
              </a:ext>
            </a:extLst>
          </p:cNvPr>
          <p:cNvSpPr txBox="1"/>
          <p:nvPr/>
        </p:nvSpPr>
        <p:spPr>
          <a:xfrm>
            <a:off x="1084889" y="-22941046"/>
            <a:ext cx="3923818" cy="34563308"/>
          </a:xfrm>
          <a:prstGeom prst="rect">
            <a:avLst/>
          </a:prstGeom>
          <a:noFill/>
        </p:spPr>
        <p:txBody>
          <a:bodyPr wrap="square" rtlCol="0">
            <a:spAutoFit/>
          </a:bodyPr>
          <a:lstStyle/>
          <a:p>
            <a:r>
              <a:rPr lang="en-IN" sz="35000" dirty="0">
                <a:solidFill>
                  <a:schemeClr val="accent6">
                    <a:lumMod val="60000"/>
                    <a:lumOff val="40000"/>
                  </a:schemeClr>
                </a:solidFill>
                <a:latin typeface="Georgia" panose="02040502050405020303" pitchFamily="18" charset="0"/>
              </a:rPr>
              <a:t>1.</a:t>
            </a:r>
            <a:r>
              <a:rPr lang="en-IN" sz="9600" b="1" dirty="0">
                <a:solidFill>
                  <a:schemeClr val="accent6">
                    <a:lumMod val="75000"/>
                  </a:schemeClr>
                </a:solidFill>
                <a:latin typeface="Georgia" panose="02040502050405020303" pitchFamily="18" charset="0"/>
              </a:rPr>
              <a:t> </a:t>
            </a:r>
            <a:r>
              <a:rPr lang="en-IN" sz="2800" b="1" dirty="0">
                <a:solidFill>
                  <a:schemeClr val="accent6">
                    <a:lumMod val="40000"/>
                    <a:lumOff val="60000"/>
                  </a:schemeClr>
                </a:solidFill>
                <a:latin typeface="Georgia" panose="02040502050405020303" pitchFamily="18" charset="0"/>
              </a:rPr>
              <a:t>RESPONSIBILITIES</a:t>
            </a:r>
          </a:p>
          <a:p>
            <a:r>
              <a:rPr lang="en-IN" sz="35000" dirty="0">
                <a:solidFill>
                  <a:schemeClr val="accent6">
                    <a:lumMod val="60000"/>
                    <a:lumOff val="40000"/>
                  </a:schemeClr>
                </a:solidFill>
                <a:latin typeface="Georgia" panose="02040502050405020303" pitchFamily="18" charset="0"/>
              </a:rPr>
              <a:t>2.</a:t>
            </a:r>
            <a:r>
              <a:rPr lang="en-IN" sz="9600" b="1" dirty="0">
                <a:solidFill>
                  <a:schemeClr val="accent6">
                    <a:lumMod val="40000"/>
                    <a:lumOff val="60000"/>
                  </a:schemeClr>
                </a:solidFill>
                <a:latin typeface="Georgia" panose="02040502050405020303" pitchFamily="18" charset="0"/>
              </a:rPr>
              <a:t> </a:t>
            </a:r>
            <a:endParaRPr lang="en-IN" sz="2800" b="1" dirty="0">
              <a:solidFill>
                <a:schemeClr val="accent6">
                  <a:lumMod val="40000"/>
                  <a:lumOff val="60000"/>
                </a:schemeClr>
              </a:solidFill>
              <a:latin typeface="Georgia" panose="02040502050405020303" pitchFamily="18" charset="0"/>
            </a:endParaRPr>
          </a:p>
          <a:p>
            <a:r>
              <a:rPr lang="en-IN" sz="2800" b="1" dirty="0">
                <a:solidFill>
                  <a:schemeClr val="accent6">
                    <a:lumMod val="40000"/>
                    <a:lumOff val="60000"/>
                  </a:schemeClr>
                </a:solidFill>
                <a:latin typeface="Georgia" panose="02040502050405020303" pitchFamily="18" charset="0"/>
              </a:rPr>
              <a:t>METABASE</a:t>
            </a:r>
          </a:p>
          <a:p>
            <a:endParaRPr lang="en-IN" sz="35000" dirty="0">
              <a:solidFill>
                <a:schemeClr val="accent6">
                  <a:lumMod val="60000"/>
                  <a:lumOff val="40000"/>
                </a:schemeClr>
              </a:solidFill>
              <a:latin typeface="Georgia" panose="02040502050405020303" pitchFamily="18" charset="0"/>
            </a:endParaRPr>
          </a:p>
          <a:p>
            <a:r>
              <a:rPr lang="en-IN" sz="35000" dirty="0">
                <a:solidFill>
                  <a:schemeClr val="accent6">
                    <a:lumMod val="60000"/>
                    <a:lumOff val="40000"/>
                  </a:schemeClr>
                </a:solidFill>
                <a:latin typeface="Georgia" panose="02040502050405020303" pitchFamily="18" charset="0"/>
              </a:rPr>
              <a:t>3.</a:t>
            </a:r>
          </a:p>
          <a:p>
            <a:r>
              <a:rPr lang="en-IN" sz="2800" dirty="0">
                <a:solidFill>
                  <a:schemeClr val="accent6">
                    <a:lumMod val="40000"/>
                    <a:lumOff val="60000"/>
                  </a:schemeClr>
                </a:solidFill>
                <a:latin typeface="Georgia" panose="02040502050405020303" pitchFamily="18" charset="0"/>
              </a:rPr>
              <a:t>KEY FEATURES</a:t>
            </a:r>
          </a:p>
          <a:p>
            <a:r>
              <a:rPr lang="en-IN" sz="35000" dirty="0">
                <a:solidFill>
                  <a:schemeClr val="accent6">
                    <a:lumMod val="60000"/>
                    <a:lumOff val="40000"/>
                  </a:schemeClr>
                </a:solidFill>
                <a:latin typeface="Georgia" panose="02040502050405020303" pitchFamily="18" charset="0"/>
              </a:rPr>
              <a:t>4.</a:t>
            </a:r>
            <a:r>
              <a:rPr lang="en-IN" sz="7200" dirty="0"/>
              <a:t> </a:t>
            </a:r>
            <a:endParaRPr lang="en-IN" sz="2800" dirty="0">
              <a:solidFill>
                <a:schemeClr val="accent6">
                  <a:lumMod val="40000"/>
                  <a:lumOff val="60000"/>
                </a:schemeClr>
              </a:solidFill>
              <a:latin typeface="Georgia" panose="02040502050405020303" pitchFamily="18" charset="0"/>
            </a:endParaRPr>
          </a:p>
          <a:p>
            <a:r>
              <a:rPr lang="en-IN" sz="2800" dirty="0">
                <a:solidFill>
                  <a:schemeClr val="accent6">
                    <a:lumMod val="40000"/>
                    <a:lumOff val="60000"/>
                  </a:schemeClr>
                </a:solidFill>
                <a:latin typeface="Georgia" panose="02040502050405020303" pitchFamily="18" charset="0"/>
              </a:rPr>
              <a:t>ADVANTAGES</a:t>
            </a:r>
          </a:p>
          <a:p>
            <a:endParaRPr lang="en-IN" sz="35000" dirty="0">
              <a:solidFill>
                <a:schemeClr val="accent6">
                  <a:lumMod val="60000"/>
                  <a:lumOff val="40000"/>
                </a:schemeClr>
              </a:solidFill>
              <a:latin typeface="Georgia" panose="02040502050405020303" pitchFamily="18" charset="0"/>
            </a:endParaRPr>
          </a:p>
          <a:p>
            <a:endParaRPr lang="en-IN" sz="2800" dirty="0">
              <a:solidFill>
                <a:schemeClr val="accent6">
                  <a:lumMod val="60000"/>
                  <a:lumOff val="40000"/>
                </a:schemeClr>
              </a:solidFill>
              <a:latin typeface="Georgia" panose="02040502050405020303" pitchFamily="18" charset="0"/>
            </a:endParaRPr>
          </a:p>
        </p:txBody>
      </p:sp>
      <p:sp>
        <p:nvSpPr>
          <p:cNvPr id="13" name="TextBox 12">
            <a:extLst>
              <a:ext uri="{FF2B5EF4-FFF2-40B4-BE49-F238E27FC236}">
                <a16:creationId xmlns:a16="http://schemas.microsoft.com/office/drawing/2014/main" id="{B5521108-2C65-4B49-BBBF-6850B84F9395}"/>
              </a:ext>
            </a:extLst>
          </p:cNvPr>
          <p:cNvSpPr txBox="1"/>
          <p:nvPr/>
        </p:nvSpPr>
        <p:spPr>
          <a:xfrm>
            <a:off x="4566628" y="-24133939"/>
            <a:ext cx="6298869" cy="31793319"/>
          </a:xfrm>
          <a:prstGeom prst="rect">
            <a:avLst/>
          </a:prstGeom>
          <a:noFill/>
        </p:spPr>
        <p:txBody>
          <a:bodyPr wrap="square" rtlCol="0">
            <a:spAutoFit/>
          </a:bodyPr>
          <a:lstStyle/>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r>
              <a:rPr lang="en-US" sz="2000" dirty="0">
                <a:solidFill>
                  <a:schemeClr val="accent6">
                    <a:lumMod val="20000"/>
                    <a:lumOff val="80000"/>
                  </a:schemeClr>
                </a:solidFill>
                <a:latin typeface="Georgia" panose="02040502050405020303" pitchFamily="18" charset="0"/>
              </a:rPr>
              <a:t>1.Installation of Metabase.</a:t>
            </a:r>
          </a:p>
          <a:p>
            <a:r>
              <a:rPr lang="en-US" sz="2000" b="0" i="0" dirty="0">
                <a:solidFill>
                  <a:schemeClr val="accent6">
                    <a:lumMod val="20000"/>
                    <a:lumOff val="80000"/>
                  </a:schemeClr>
                </a:solidFill>
                <a:effectLst/>
                <a:latin typeface="Georgia" panose="02040502050405020303" pitchFamily="18" charset="0"/>
              </a:rPr>
              <a:t>2. Running the downloaded jar file from command prompt. Opening localhost from web server to start visualizing in Metabase.</a:t>
            </a:r>
          </a:p>
          <a:p>
            <a:r>
              <a:rPr lang="en-US" sz="2000" dirty="0">
                <a:solidFill>
                  <a:schemeClr val="accent6">
                    <a:lumMod val="20000"/>
                    <a:lumOff val="80000"/>
                  </a:schemeClr>
                </a:solidFill>
                <a:latin typeface="Georgia" panose="02040502050405020303" pitchFamily="18" charset="0"/>
              </a:rPr>
              <a:t>4. Downloading datasets in csv format from various open source websites.</a:t>
            </a:r>
            <a:endParaRPr lang="en-US" sz="2000" b="0" i="0" dirty="0">
              <a:solidFill>
                <a:schemeClr val="accent6">
                  <a:lumMod val="20000"/>
                  <a:lumOff val="80000"/>
                </a:schemeClr>
              </a:solidFill>
              <a:effectLst/>
              <a:latin typeface="Georgia" panose="02040502050405020303" pitchFamily="18" charset="0"/>
            </a:endParaRPr>
          </a:p>
          <a:p>
            <a:r>
              <a:rPr lang="en-US" sz="2000" dirty="0">
                <a:solidFill>
                  <a:schemeClr val="accent6">
                    <a:lumMod val="20000"/>
                    <a:lumOff val="80000"/>
                  </a:schemeClr>
                </a:solidFill>
                <a:latin typeface="Georgia" panose="02040502050405020303" pitchFamily="18" charset="0"/>
              </a:rPr>
              <a:t>5. Creating required tables using pgadmin and copying the values of the table from csv file. </a:t>
            </a:r>
          </a:p>
          <a:p>
            <a:r>
              <a:rPr lang="en-US" sz="2000" dirty="0">
                <a:solidFill>
                  <a:schemeClr val="accent6">
                    <a:lumMod val="20000"/>
                    <a:lumOff val="80000"/>
                  </a:schemeClr>
                </a:solidFill>
                <a:latin typeface="Georgia" panose="02040502050405020303" pitchFamily="18" charset="0"/>
              </a:rPr>
              <a:t>6</a:t>
            </a:r>
            <a:r>
              <a:rPr lang="en-US" sz="2000" b="0" i="0" dirty="0">
                <a:solidFill>
                  <a:schemeClr val="accent6">
                    <a:lumMod val="20000"/>
                    <a:lumOff val="80000"/>
                  </a:schemeClr>
                </a:solidFill>
                <a:effectLst/>
                <a:latin typeface="Georgia" panose="02040502050405020303" pitchFamily="18" charset="0"/>
              </a:rPr>
              <a:t>. Connecting the database that has all the tables and then making use of various features such as query builder, join table, filtering, linking charts of Metabase to draw meaningful insights from the datasets.</a:t>
            </a:r>
          </a:p>
          <a:p>
            <a:r>
              <a:rPr lang="en-US" sz="2000" dirty="0">
                <a:solidFill>
                  <a:schemeClr val="accent6">
                    <a:lumMod val="20000"/>
                    <a:lumOff val="80000"/>
                  </a:schemeClr>
                </a:solidFill>
                <a:latin typeface="Georgia" panose="02040502050405020303" pitchFamily="18" charset="0"/>
              </a:rPr>
              <a:t>7. The task was evenly distributed among group members, with each contributing to dataset collection, dashboard creation, PPT development, and report writing. Every member played a vital role, ensuring a collaborative effort in all project aspects, from data gathering to presentation preparation.</a:t>
            </a: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r>
              <a:rPr lang="en-US" sz="2000" b="0" i="0" dirty="0">
                <a:solidFill>
                  <a:schemeClr val="accent6">
                    <a:lumMod val="20000"/>
                    <a:lumOff val="80000"/>
                  </a:schemeClr>
                </a:solidFill>
                <a:effectLst/>
                <a:latin typeface="Georgia" panose="02040502050405020303" pitchFamily="18" charset="0"/>
              </a:rPr>
              <a:t>Metabase is an open-source Business Intelligence (BI) tool that excels in providing easy-to-use data exploration and visualization capabilities. With its intuitive interface and robust features, Metabase is widely recognized for its user-friendly approach to data analysis.</a:t>
            </a: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Intuitive Interface:</a:t>
            </a:r>
            <a:r>
              <a:rPr lang="en-US" sz="2000" b="0" i="0" dirty="0">
                <a:solidFill>
                  <a:schemeClr val="accent6">
                    <a:lumMod val="20000"/>
                    <a:lumOff val="80000"/>
                  </a:schemeClr>
                </a:solidFill>
                <a:effectLst/>
                <a:latin typeface="Georgia" panose="02040502050405020303" pitchFamily="18" charset="0"/>
              </a:rPr>
              <a:t> Metabase offers a user-friendly interface, making it accessible to both technical and non-technical users for data exploration and visualization.</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Dashboard Creation:</a:t>
            </a:r>
            <a:r>
              <a:rPr lang="en-US" sz="2000" b="0" i="0" dirty="0">
                <a:solidFill>
                  <a:schemeClr val="accent6">
                    <a:lumMod val="20000"/>
                    <a:lumOff val="80000"/>
                  </a:schemeClr>
                </a:solidFill>
                <a:effectLst/>
                <a:latin typeface="Georgia" panose="02040502050405020303" pitchFamily="18" charset="0"/>
              </a:rPr>
              <a:t> Users can easily create interactive dashboards with drag-and-drop functionality, enabling quick insights into data trends and patterns.</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Natural Language Query:</a:t>
            </a:r>
            <a:r>
              <a:rPr lang="en-US" sz="2000" b="0" i="0" dirty="0">
                <a:solidFill>
                  <a:schemeClr val="accent6">
                    <a:lumMod val="20000"/>
                    <a:lumOff val="80000"/>
                  </a:schemeClr>
                </a:solidFill>
                <a:effectLst/>
                <a:latin typeface="Georgia" panose="02040502050405020303" pitchFamily="18" charset="0"/>
              </a:rPr>
              <a:t> Metabase supports natural language query capabilities, allowing users to ask questions in plain English and receive instant visualizations as answers.</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Data Collaboration:</a:t>
            </a:r>
            <a:r>
              <a:rPr lang="en-US" sz="2000" b="0" i="0" dirty="0">
                <a:solidFill>
                  <a:schemeClr val="accent6">
                    <a:lumMod val="20000"/>
                    <a:lumOff val="80000"/>
                  </a:schemeClr>
                </a:solidFill>
                <a:effectLst/>
                <a:latin typeface="Georgia" panose="02040502050405020303" pitchFamily="18" charset="0"/>
              </a:rPr>
              <a:t> Collaboration features in Metabase facilitate teamwork by allowing users to share dashboards, ask questions, and collaborate on data analysis projects.</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Community Support:</a:t>
            </a:r>
            <a:r>
              <a:rPr lang="en-US" sz="2000" b="0" i="0" dirty="0">
                <a:solidFill>
                  <a:schemeClr val="accent6">
                    <a:lumMod val="20000"/>
                    <a:lumOff val="80000"/>
                  </a:schemeClr>
                </a:solidFill>
                <a:effectLst/>
                <a:latin typeface="Georgia" panose="02040502050405020303" pitchFamily="18" charset="0"/>
              </a:rPr>
              <a:t> Metabase has a vibrant community of users and developers, providing extensive support, documentation, and plugins for extended functionalities.</a:t>
            </a:r>
          </a:p>
          <a:p>
            <a:pPr algn="l">
              <a:buFont typeface="+mj-lt"/>
              <a:buAutoNum type="arabicPeriod"/>
            </a:pPr>
            <a:endParaRPr lang="en-US" sz="2000" b="0" i="0" dirty="0">
              <a:solidFill>
                <a:schemeClr val="accent6">
                  <a:lumMod val="20000"/>
                  <a:lumOff val="80000"/>
                </a:schemeClr>
              </a:solidFill>
              <a:effectLst/>
              <a:latin typeface="Georgia" panose="02040502050405020303" pitchFamily="18" charset="0"/>
            </a:endParaRPr>
          </a:p>
          <a:p>
            <a:pPr algn="l">
              <a:buFont typeface="+mj-lt"/>
              <a:buAutoNum type="arabicPeriod"/>
            </a:pPr>
            <a:endParaRPr lang="en-US" sz="2000" dirty="0">
              <a:solidFill>
                <a:schemeClr val="accent6">
                  <a:lumMod val="20000"/>
                  <a:lumOff val="80000"/>
                </a:schemeClr>
              </a:solidFill>
              <a:latin typeface="Georgia" panose="02040502050405020303" pitchFamily="18" charset="0"/>
            </a:endParaRPr>
          </a:p>
          <a:p>
            <a:pPr algn="l">
              <a:buFont typeface="+mj-lt"/>
              <a:buAutoNum type="arabicPeriod"/>
            </a:pPr>
            <a:endParaRPr lang="en-US" sz="2000" dirty="0">
              <a:solidFill>
                <a:schemeClr val="accent6">
                  <a:lumMod val="20000"/>
                  <a:lumOff val="80000"/>
                </a:schemeClr>
              </a:solidFill>
              <a:latin typeface="Georgia" panose="02040502050405020303" pitchFamily="18" charset="0"/>
            </a:endParaRPr>
          </a:p>
          <a:p>
            <a:pPr algn="l">
              <a:buFont typeface="+mj-lt"/>
              <a:buAutoNum type="arabicPeriod"/>
            </a:pPr>
            <a:endParaRPr lang="en-US" sz="2000" dirty="0">
              <a:solidFill>
                <a:schemeClr val="accent6">
                  <a:lumMod val="20000"/>
                  <a:lumOff val="80000"/>
                </a:schemeClr>
              </a:solidFill>
              <a:latin typeface="Georgia" panose="02040502050405020303" pitchFamily="18" charset="0"/>
            </a:endParaRPr>
          </a:p>
          <a:p>
            <a:pPr algn="l"/>
            <a:endParaRPr lang="en-US" sz="2000" b="0" i="0" dirty="0">
              <a:solidFill>
                <a:schemeClr val="accent6">
                  <a:lumMod val="20000"/>
                  <a:lumOff val="80000"/>
                </a:schemeClr>
              </a:solidFill>
              <a:effectLst/>
              <a:latin typeface="Georgia" panose="02040502050405020303" pitchFamily="18" charset="0"/>
            </a:endParaRPr>
          </a:p>
          <a:p>
            <a:pPr algn="l">
              <a:buFont typeface="+mj-lt"/>
              <a:buAutoNum type="arabicPeriod"/>
            </a:pPr>
            <a:endParaRPr lang="en-US" sz="2000" dirty="0">
              <a:solidFill>
                <a:schemeClr val="accent6">
                  <a:lumMod val="20000"/>
                  <a:lumOff val="80000"/>
                </a:schemeClr>
              </a:solidFill>
              <a:latin typeface="Georgia" panose="02040502050405020303" pitchFamily="18" charset="0"/>
            </a:endParaRP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Ease of Use:</a:t>
            </a:r>
            <a:r>
              <a:rPr lang="en-US" sz="2000" b="0" i="0" dirty="0">
                <a:solidFill>
                  <a:schemeClr val="accent6">
                    <a:lumMod val="20000"/>
                    <a:lumOff val="80000"/>
                  </a:schemeClr>
                </a:solidFill>
                <a:effectLst/>
                <a:latin typeface="Georgia" panose="02040502050405020303" pitchFamily="18" charset="0"/>
              </a:rPr>
              <a:t> Metabase stands out for its simplicity and ease of use, making it an ideal choice for users who prioritize intuitive interfaces and quick data insights.</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Natural Language Query:</a:t>
            </a:r>
            <a:r>
              <a:rPr lang="en-US" sz="2000" b="0" i="0" dirty="0">
                <a:solidFill>
                  <a:schemeClr val="accent6">
                    <a:lumMod val="20000"/>
                    <a:lumOff val="80000"/>
                  </a:schemeClr>
                </a:solidFill>
                <a:effectLst/>
                <a:latin typeface="Georgia" panose="02040502050405020303" pitchFamily="18" charset="0"/>
              </a:rPr>
              <a:t> The natural language query feature sets Metabase apart, enabling users to interact with data in a conversational manner, which enhances accessibility and usability.</a:t>
            </a:r>
          </a:p>
          <a:p>
            <a:pPr algn="l">
              <a:buFont typeface="+mj-lt"/>
              <a:buAutoNum type="arabicPeriod"/>
            </a:pPr>
            <a:r>
              <a:rPr lang="en-US" sz="2000" b="1" i="0" dirty="0">
                <a:solidFill>
                  <a:schemeClr val="accent6">
                    <a:lumMod val="20000"/>
                    <a:lumOff val="80000"/>
                  </a:schemeClr>
                </a:solidFill>
                <a:effectLst/>
                <a:latin typeface="Georgia" panose="02040502050405020303" pitchFamily="18" charset="0"/>
              </a:rPr>
              <a:t>Community Support:</a:t>
            </a:r>
            <a:r>
              <a:rPr lang="en-US" sz="2000" b="0" i="0" dirty="0">
                <a:solidFill>
                  <a:schemeClr val="accent6">
                    <a:lumMod val="20000"/>
                    <a:lumOff val="80000"/>
                  </a:schemeClr>
                </a:solidFill>
                <a:effectLst/>
                <a:latin typeface="Georgia" panose="02040502050405020303" pitchFamily="18" charset="0"/>
              </a:rPr>
              <a:t> With a strong community backing, Metabase offers ample resources and community-driven plugins, ensuring continuous improvement and support for users.</a:t>
            </a:r>
          </a:p>
          <a:p>
            <a:pPr algn="l">
              <a:buFont typeface="+mj-lt"/>
              <a:buAutoNum type="arabicPeriod"/>
            </a:pPr>
            <a:endParaRPr lang="en-US" sz="2000" b="0" i="0" dirty="0">
              <a:solidFill>
                <a:schemeClr val="accent6">
                  <a:lumMod val="20000"/>
                  <a:lumOff val="80000"/>
                </a:schemeClr>
              </a:solidFill>
              <a:effectLst/>
              <a:latin typeface="Georgia" panose="02040502050405020303" pitchFamily="18" charset="0"/>
            </a:endParaRPr>
          </a:p>
          <a:p>
            <a:endParaRPr lang="en-US" sz="2000" b="0" i="0" dirty="0">
              <a:solidFill>
                <a:schemeClr val="accent6">
                  <a:lumMod val="20000"/>
                  <a:lumOff val="80000"/>
                </a:schemeClr>
              </a:solidFill>
              <a:effectLst/>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US" sz="2000" dirty="0">
              <a:solidFill>
                <a:schemeClr val="accent6">
                  <a:lumMod val="20000"/>
                  <a:lumOff val="80000"/>
                </a:schemeClr>
              </a:solidFill>
              <a:latin typeface="Georgia" panose="02040502050405020303" pitchFamily="18" charset="0"/>
            </a:endParaRPr>
          </a:p>
          <a:p>
            <a:endParaRPr lang="en-IN" sz="2000" dirty="0">
              <a:solidFill>
                <a:schemeClr val="accent6">
                  <a:lumMod val="20000"/>
                  <a:lumOff val="80000"/>
                </a:schemeClr>
              </a:solidFill>
              <a:latin typeface="Georgia" panose="02040502050405020303" pitchFamily="18" charset="0"/>
            </a:endParaRPr>
          </a:p>
        </p:txBody>
      </p:sp>
    </p:spTree>
    <p:extLst>
      <p:ext uri="{BB962C8B-B14F-4D97-AF65-F5344CB8AC3E}">
        <p14:creationId xmlns:p14="http://schemas.microsoft.com/office/powerpoint/2010/main" val="3268515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DDE1A8-27C4-412F-97B8-26508A92B97B}"/>
              </a:ext>
            </a:extLst>
          </p:cNvPr>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46680" y="72809"/>
            <a:ext cx="12145320" cy="6838749"/>
          </a:xfrm>
          <a:prstGeom prst="rect">
            <a:avLst/>
          </a:prstGeom>
        </p:spPr>
      </p:pic>
      <p:pic>
        <p:nvPicPr>
          <p:cNvPr id="7" name="Picture 6">
            <a:extLst>
              <a:ext uri="{FF2B5EF4-FFF2-40B4-BE49-F238E27FC236}">
                <a16:creationId xmlns:a16="http://schemas.microsoft.com/office/drawing/2014/main" id="{E3EDBB6C-13CA-4F71-95BE-8C01C68D81DA}"/>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6310775" y="-3409749"/>
            <a:ext cx="1405288" cy="1580949"/>
          </a:xfrm>
          <a:prstGeom prst="rect">
            <a:avLst/>
          </a:prstGeom>
        </p:spPr>
      </p:pic>
      <p:sp>
        <p:nvSpPr>
          <p:cNvPr id="9" name="TextBox 8">
            <a:extLst>
              <a:ext uri="{FF2B5EF4-FFF2-40B4-BE49-F238E27FC236}">
                <a16:creationId xmlns:a16="http://schemas.microsoft.com/office/drawing/2014/main" id="{F4C917D4-F963-437D-A82F-CA77A935952C}"/>
              </a:ext>
            </a:extLst>
          </p:cNvPr>
          <p:cNvSpPr txBox="1"/>
          <p:nvPr/>
        </p:nvSpPr>
        <p:spPr>
          <a:xfrm>
            <a:off x="6852084" y="-2142909"/>
            <a:ext cx="4744720" cy="2123658"/>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 THE VEGAN WAY</a:t>
            </a:r>
          </a:p>
        </p:txBody>
      </p:sp>
      <p:sp>
        <p:nvSpPr>
          <p:cNvPr id="10" name="TextBox 9">
            <a:extLst>
              <a:ext uri="{FF2B5EF4-FFF2-40B4-BE49-F238E27FC236}">
                <a16:creationId xmlns:a16="http://schemas.microsoft.com/office/drawing/2014/main" id="{E4BA4837-2D14-4E3C-886E-5846A37A75F9}"/>
              </a:ext>
            </a:extLst>
          </p:cNvPr>
          <p:cNvSpPr txBox="1"/>
          <p:nvPr/>
        </p:nvSpPr>
        <p:spPr>
          <a:xfrm>
            <a:off x="8578898" y="-1385690"/>
            <a:ext cx="2570480" cy="923330"/>
          </a:xfrm>
          <a:prstGeom prst="rect">
            <a:avLst/>
          </a:prstGeom>
          <a:noFill/>
        </p:spPr>
        <p:txBody>
          <a:bodyPr wrap="square" rtlCol="0">
            <a:spAutoFit/>
          </a:bodyPr>
          <a:lstStyle/>
          <a:p>
            <a:r>
              <a:rPr lang="en-IN" dirty="0">
                <a:solidFill>
                  <a:schemeClr val="accent6">
                    <a:lumMod val="75000"/>
                  </a:schemeClr>
                </a:solidFill>
                <a:latin typeface="Georgia" panose="02040502050405020303" pitchFamily="18" charset="0"/>
              </a:rPr>
              <a:t>MANISHA SHETTY</a:t>
            </a:r>
          </a:p>
          <a:p>
            <a:r>
              <a:rPr lang="en-IN" dirty="0">
                <a:solidFill>
                  <a:schemeClr val="accent6">
                    <a:lumMod val="75000"/>
                  </a:schemeClr>
                </a:solidFill>
                <a:latin typeface="Georgia" panose="02040502050405020303" pitchFamily="18" charset="0"/>
              </a:rPr>
              <a:t>AKRITI DHYANI</a:t>
            </a:r>
          </a:p>
          <a:p>
            <a:r>
              <a:rPr lang="en-IN" dirty="0">
                <a:solidFill>
                  <a:schemeClr val="accent6">
                    <a:lumMod val="75000"/>
                  </a:schemeClr>
                </a:solidFill>
                <a:latin typeface="Georgia" panose="02040502050405020303" pitchFamily="18" charset="0"/>
              </a:rPr>
              <a:t>ANUSHA PARIDA</a:t>
            </a:r>
          </a:p>
        </p:txBody>
      </p:sp>
      <p:sp>
        <p:nvSpPr>
          <p:cNvPr id="11" name="TextBox 10">
            <a:extLst>
              <a:ext uri="{FF2B5EF4-FFF2-40B4-BE49-F238E27FC236}">
                <a16:creationId xmlns:a16="http://schemas.microsoft.com/office/drawing/2014/main" id="{84AF76C4-785F-403F-91D3-AE143DBCC4C2}"/>
              </a:ext>
            </a:extLst>
          </p:cNvPr>
          <p:cNvSpPr txBox="1"/>
          <p:nvPr/>
        </p:nvSpPr>
        <p:spPr>
          <a:xfrm>
            <a:off x="-14337867" y="968474"/>
            <a:ext cx="10454640" cy="1446550"/>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ECOFRIENDLY EATING:THE VEGAN WAY</a:t>
            </a:r>
          </a:p>
        </p:txBody>
      </p:sp>
      <p:pic>
        <p:nvPicPr>
          <p:cNvPr id="12" name="Picture 11">
            <a:extLst>
              <a:ext uri="{FF2B5EF4-FFF2-40B4-BE49-F238E27FC236}">
                <a16:creationId xmlns:a16="http://schemas.microsoft.com/office/drawing/2014/main" id="{5E8665F5-1CE8-47C0-B243-025236E6EEA8}"/>
              </a:ext>
            </a:extLst>
          </p:cNvPr>
          <p:cNvPicPr>
            <a:picLocks noChangeAspect="1"/>
          </p:cNvPicPr>
          <p:nvPr/>
        </p:nvPicPr>
        <p:blipFill rotWithShape="1">
          <a:blip r:embed="rId4">
            <a:alphaModFix amt="30000"/>
            <a:extLst>
              <a:ext uri="{BEBA8EAE-BF5A-486C-A8C5-ECC9F3942E4B}">
                <a14:imgProps xmlns:a14="http://schemas.microsoft.com/office/drawing/2010/main">
                  <a14:imgLayer r:embed="rId5">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l="50167" t="-114" r="-1170" b="-114"/>
          <a:stretch/>
        </p:blipFill>
        <p:spPr>
          <a:xfrm>
            <a:off x="905030" y="588609"/>
            <a:ext cx="9834880" cy="5807148"/>
          </a:xfrm>
          <a:prstGeom prst="rect">
            <a:avLst/>
          </a:prstGeom>
        </p:spPr>
      </p:pic>
      <p:sp>
        <p:nvSpPr>
          <p:cNvPr id="18" name="TextBox 17">
            <a:extLst>
              <a:ext uri="{FF2B5EF4-FFF2-40B4-BE49-F238E27FC236}">
                <a16:creationId xmlns:a16="http://schemas.microsoft.com/office/drawing/2014/main" id="{2C7E3134-81D6-427F-8780-29A2398477F3}"/>
              </a:ext>
            </a:extLst>
          </p:cNvPr>
          <p:cNvSpPr txBox="1"/>
          <p:nvPr/>
        </p:nvSpPr>
        <p:spPr>
          <a:xfrm>
            <a:off x="1452090" y="968474"/>
            <a:ext cx="7691910" cy="769441"/>
          </a:xfrm>
          <a:prstGeom prst="rect">
            <a:avLst/>
          </a:prstGeom>
          <a:noFill/>
        </p:spPr>
        <p:txBody>
          <a:bodyPr wrap="square" rtlCol="0">
            <a:spAutoFit/>
          </a:bodyPr>
          <a:lstStyle/>
          <a:p>
            <a:r>
              <a:rPr lang="en-IN" sz="4400" dirty="0">
                <a:solidFill>
                  <a:schemeClr val="accent6">
                    <a:lumMod val="75000"/>
                  </a:schemeClr>
                </a:solidFill>
                <a:latin typeface="Georgia" panose="02040502050405020303" pitchFamily="18" charset="0"/>
              </a:rPr>
              <a:t>METABASE VS. KNOWAGE</a:t>
            </a:r>
          </a:p>
        </p:txBody>
      </p:sp>
      <p:graphicFrame>
        <p:nvGraphicFramePr>
          <p:cNvPr id="19" name="Table 18">
            <a:extLst>
              <a:ext uri="{FF2B5EF4-FFF2-40B4-BE49-F238E27FC236}">
                <a16:creationId xmlns:a16="http://schemas.microsoft.com/office/drawing/2014/main" id="{4E13533E-5526-46D5-A820-D41C3ACB8CED}"/>
              </a:ext>
            </a:extLst>
          </p:cNvPr>
          <p:cNvGraphicFramePr>
            <a:graphicFrameLocks noGrp="1"/>
          </p:cNvGraphicFramePr>
          <p:nvPr>
            <p:extLst>
              <p:ext uri="{D42A27DB-BD31-4B8C-83A1-F6EECF244321}">
                <p14:modId xmlns:p14="http://schemas.microsoft.com/office/powerpoint/2010/main" val="1896065881"/>
              </p:ext>
            </p:extLst>
          </p:nvPr>
        </p:nvGraphicFramePr>
        <p:xfrm>
          <a:off x="1452091" y="2413000"/>
          <a:ext cx="8568209" cy="2649076"/>
        </p:xfrm>
        <a:graphic>
          <a:graphicData uri="http://schemas.openxmlformats.org/drawingml/2006/table">
            <a:tbl>
              <a:tblPr>
                <a:tableStyleId>{08FB837D-C827-4EFA-A057-4D05807E0F7C}</a:tableStyleId>
              </a:tblPr>
              <a:tblGrid>
                <a:gridCol w="2998675">
                  <a:extLst>
                    <a:ext uri="{9D8B030D-6E8A-4147-A177-3AD203B41FA5}">
                      <a16:colId xmlns:a16="http://schemas.microsoft.com/office/drawing/2014/main" val="2261217755"/>
                    </a:ext>
                  </a:extLst>
                </a:gridCol>
                <a:gridCol w="2784767">
                  <a:extLst>
                    <a:ext uri="{9D8B030D-6E8A-4147-A177-3AD203B41FA5}">
                      <a16:colId xmlns:a16="http://schemas.microsoft.com/office/drawing/2014/main" val="820655858"/>
                    </a:ext>
                  </a:extLst>
                </a:gridCol>
                <a:gridCol w="2784767">
                  <a:extLst>
                    <a:ext uri="{9D8B030D-6E8A-4147-A177-3AD203B41FA5}">
                      <a16:colId xmlns:a16="http://schemas.microsoft.com/office/drawing/2014/main" val="1487702074"/>
                    </a:ext>
                  </a:extLst>
                </a:gridCol>
              </a:tblGrid>
              <a:tr h="353557">
                <a:tc>
                  <a:txBody>
                    <a:bodyPr/>
                    <a:lstStyle/>
                    <a:p>
                      <a:pPr fontAlgn="b"/>
                      <a:r>
                        <a:rPr lang="en-IN" sz="1400" b="1" baseline="0">
                          <a:solidFill>
                            <a:schemeClr val="accent6">
                              <a:lumMod val="50000"/>
                            </a:schemeClr>
                          </a:solidFill>
                          <a:effectLst/>
                          <a:latin typeface="Georgia" panose="02040502050405020303" pitchFamily="18" charset="0"/>
                        </a:rPr>
                        <a:t>Feature</a:t>
                      </a:r>
                    </a:p>
                  </a:txBody>
                  <a:tcPr marL="72522" marR="72522" marT="36261" marB="36261"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fontAlgn="b"/>
                      <a:r>
                        <a:rPr lang="en-IN" sz="1400" b="1" baseline="0" dirty="0">
                          <a:solidFill>
                            <a:schemeClr val="accent6">
                              <a:lumMod val="50000"/>
                            </a:schemeClr>
                          </a:solidFill>
                          <a:effectLst/>
                          <a:latin typeface="Georgia" panose="02040502050405020303" pitchFamily="18" charset="0"/>
                        </a:rPr>
                        <a:t>Metabase</a:t>
                      </a:r>
                    </a:p>
                  </a:txBody>
                  <a:tcPr marL="72522" marR="72522" marT="36261" marB="36261" anchor="b">
                    <a:lnT w="12700" cap="flat" cmpd="sng" algn="ctr">
                      <a:solidFill>
                        <a:schemeClr val="tx1"/>
                      </a:solidFill>
                      <a:prstDash val="solid"/>
                      <a:round/>
                      <a:headEnd type="none" w="med" len="med"/>
                      <a:tailEnd type="none" w="med" len="med"/>
                    </a:lnT>
                    <a:noFill/>
                  </a:tcPr>
                </a:tc>
                <a:tc>
                  <a:txBody>
                    <a:bodyPr/>
                    <a:lstStyle/>
                    <a:p>
                      <a:pPr fontAlgn="b"/>
                      <a:r>
                        <a:rPr lang="en-IN" sz="1400" b="1" baseline="0">
                          <a:solidFill>
                            <a:schemeClr val="accent6">
                              <a:lumMod val="50000"/>
                            </a:schemeClr>
                          </a:solidFill>
                          <a:effectLst/>
                          <a:latin typeface="Georgia" panose="02040502050405020303" pitchFamily="18" charset="0"/>
                        </a:rPr>
                        <a:t>Knowage</a:t>
                      </a:r>
                    </a:p>
                  </a:txBody>
                  <a:tcPr marL="72522" marR="72522" marT="36261" marB="36261"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70200528"/>
                  </a:ext>
                </a:extLst>
              </a:tr>
              <a:tr h="353557">
                <a:tc>
                  <a:txBody>
                    <a:bodyPr/>
                    <a:lstStyle/>
                    <a:p>
                      <a:pPr fontAlgn="base"/>
                      <a:r>
                        <a:rPr lang="en-IN" sz="1400" baseline="0">
                          <a:solidFill>
                            <a:schemeClr val="accent6">
                              <a:lumMod val="50000"/>
                            </a:schemeClr>
                          </a:solidFill>
                          <a:effectLst/>
                          <a:latin typeface="Georgia" panose="02040502050405020303" pitchFamily="18" charset="0"/>
                        </a:rPr>
                        <a:t>Intuitive Interface</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r>
                        <a:rPr lang="en-IN" sz="1400" baseline="0">
                          <a:solidFill>
                            <a:schemeClr val="accent6">
                              <a:lumMod val="50000"/>
                            </a:schemeClr>
                          </a:solidFill>
                          <a:effectLst/>
                          <a:latin typeface="Georgia" panose="02040502050405020303" pitchFamily="18" charset="0"/>
                        </a:rPr>
                        <a:t>✓</a:t>
                      </a: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91055649"/>
                  </a:ext>
                </a:extLst>
              </a:tr>
              <a:tr h="353557">
                <a:tc>
                  <a:txBody>
                    <a:bodyPr/>
                    <a:lstStyle/>
                    <a:p>
                      <a:pPr fontAlgn="base"/>
                      <a:r>
                        <a:rPr lang="en-IN" sz="1400" baseline="0" dirty="0">
                          <a:solidFill>
                            <a:schemeClr val="accent6">
                              <a:lumMod val="50000"/>
                            </a:schemeClr>
                          </a:solidFill>
                          <a:effectLst/>
                          <a:latin typeface="Georgia" panose="02040502050405020303" pitchFamily="18" charset="0"/>
                        </a:rPr>
                        <a:t>Natural Language Query</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15993628"/>
                  </a:ext>
                </a:extLst>
              </a:tr>
              <a:tr h="353557">
                <a:tc>
                  <a:txBody>
                    <a:bodyPr/>
                    <a:lstStyle/>
                    <a:p>
                      <a:pPr fontAlgn="base"/>
                      <a:r>
                        <a:rPr lang="en-IN" sz="1400" baseline="0">
                          <a:solidFill>
                            <a:schemeClr val="accent6">
                              <a:lumMod val="50000"/>
                            </a:schemeClr>
                          </a:solidFill>
                          <a:effectLst/>
                          <a:latin typeface="Georgia" panose="02040502050405020303" pitchFamily="18" charset="0"/>
                        </a:rPr>
                        <a:t>Dashboard Creation</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48716930"/>
                  </a:ext>
                </a:extLst>
              </a:tr>
              <a:tr h="617424">
                <a:tc>
                  <a:txBody>
                    <a:bodyPr/>
                    <a:lstStyle/>
                    <a:p>
                      <a:pPr fontAlgn="base"/>
                      <a:r>
                        <a:rPr lang="en-IN" sz="1400" baseline="0" dirty="0">
                          <a:solidFill>
                            <a:schemeClr val="accent6">
                              <a:lumMod val="50000"/>
                            </a:schemeClr>
                          </a:solidFill>
                          <a:effectLst/>
                          <a:latin typeface="Georgia" panose="02040502050405020303" pitchFamily="18" charset="0"/>
                        </a:rPr>
                        <a:t>Easy Installation</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06883190"/>
                  </a:ext>
                </a:extLst>
              </a:tr>
              <a:tr h="617424">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Community Support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29909219"/>
                  </a:ext>
                </a:extLst>
              </a:tr>
            </a:tbl>
          </a:graphicData>
        </a:graphic>
      </p:graphicFrame>
      <p:graphicFrame>
        <p:nvGraphicFramePr>
          <p:cNvPr id="20" name="Table 19">
            <a:extLst>
              <a:ext uri="{FF2B5EF4-FFF2-40B4-BE49-F238E27FC236}">
                <a16:creationId xmlns:a16="http://schemas.microsoft.com/office/drawing/2014/main" id="{DA794D47-50C4-4E19-A90F-C4615C5509B7}"/>
              </a:ext>
            </a:extLst>
          </p:cNvPr>
          <p:cNvGraphicFramePr>
            <a:graphicFrameLocks noGrp="1"/>
          </p:cNvGraphicFramePr>
          <p:nvPr>
            <p:extLst>
              <p:ext uri="{D42A27DB-BD31-4B8C-83A1-F6EECF244321}">
                <p14:modId xmlns:p14="http://schemas.microsoft.com/office/powerpoint/2010/main" val="3283695607"/>
              </p:ext>
            </p:extLst>
          </p:nvPr>
        </p:nvGraphicFramePr>
        <p:xfrm>
          <a:off x="16121907" y="1950193"/>
          <a:ext cx="8568209" cy="2957614"/>
        </p:xfrm>
        <a:graphic>
          <a:graphicData uri="http://schemas.openxmlformats.org/drawingml/2006/table">
            <a:tbl>
              <a:tblPr>
                <a:tableStyleId>{08FB837D-C827-4EFA-A057-4D05807E0F7C}</a:tableStyleId>
              </a:tblPr>
              <a:tblGrid>
                <a:gridCol w="2998675">
                  <a:extLst>
                    <a:ext uri="{9D8B030D-6E8A-4147-A177-3AD203B41FA5}">
                      <a16:colId xmlns:a16="http://schemas.microsoft.com/office/drawing/2014/main" val="2261217755"/>
                    </a:ext>
                  </a:extLst>
                </a:gridCol>
                <a:gridCol w="2784767">
                  <a:extLst>
                    <a:ext uri="{9D8B030D-6E8A-4147-A177-3AD203B41FA5}">
                      <a16:colId xmlns:a16="http://schemas.microsoft.com/office/drawing/2014/main" val="820655858"/>
                    </a:ext>
                  </a:extLst>
                </a:gridCol>
                <a:gridCol w="2784767">
                  <a:extLst>
                    <a:ext uri="{9D8B030D-6E8A-4147-A177-3AD203B41FA5}">
                      <a16:colId xmlns:a16="http://schemas.microsoft.com/office/drawing/2014/main" val="1487702074"/>
                    </a:ext>
                  </a:extLst>
                </a:gridCol>
              </a:tblGrid>
              <a:tr h="353557">
                <a:tc>
                  <a:txBody>
                    <a:bodyPr/>
                    <a:lstStyle/>
                    <a:p>
                      <a:pPr fontAlgn="b"/>
                      <a:r>
                        <a:rPr lang="en-IN" sz="1400" b="1" baseline="0" dirty="0">
                          <a:solidFill>
                            <a:schemeClr val="accent6">
                              <a:lumMod val="50000"/>
                            </a:schemeClr>
                          </a:solidFill>
                          <a:effectLst/>
                          <a:latin typeface="Georgia" panose="02040502050405020303" pitchFamily="18" charset="0"/>
                        </a:rPr>
                        <a:t>Feature</a:t>
                      </a:r>
                    </a:p>
                  </a:txBody>
                  <a:tcPr marL="72522" marR="72522" marT="36261" marB="36261"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fontAlgn="b"/>
                      <a:r>
                        <a:rPr lang="en-IN" sz="1400" b="1" baseline="0" dirty="0">
                          <a:solidFill>
                            <a:schemeClr val="accent6">
                              <a:lumMod val="50000"/>
                            </a:schemeClr>
                          </a:solidFill>
                          <a:effectLst/>
                          <a:latin typeface="Georgia" panose="02040502050405020303" pitchFamily="18" charset="0"/>
                        </a:rPr>
                        <a:t>Metabase</a:t>
                      </a:r>
                    </a:p>
                  </a:txBody>
                  <a:tcPr marL="72522" marR="72522" marT="36261" marB="36261" anchor="b">
                    <a:lnT w="12700" cap="flat" cmpd="sng" algn="ctr">
                      <a:solidFill>
                        <a:schemeClr val="tx1"/>
                      </a:solidFill>
                      <a:prstDash val="solid"/>
                      <a:round/>
                      <a:headEnd type="none" w="med" len="med"/>
                      <a:tailEnd type="none" w="med" len="med"/>
                    </a:lnT>
                    <a:noFill/>
                  </a:tcPr>
                </a:tc>
                <a:tc>
                  <a:txBody>
                    <a:bodyPr/>
                    <a:lstStyle/>
                    <a:p>
                      <a:pPr fontAlgn="b"/>
                      <a:r>
                        <a:rPr lang="en-IN" sz="1400" b="1" baseline="0" dirty="0">
                          <a:solidFill>
                            <a:schemeClr val="accent6">
                              <a:lumMod val="50000"/>
                            </a:schemeClr>
                          </a:solidFill>
                          <a:effectLst/>
                          <a:latin typeface="Georgia" panose="02040502050405020303" pitchFamily="18" charset="0"/>
                        </a:rPr>
                        <a:t>Carto</a:t>
                      </a:r>
                    </a:p>
                  </a:txBody>
                  <a:tcPr marL="72522" marR="72522" marT="36261" marB="36261"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70200528"/>
                  </a:ext>
                </a:extLst>
              </a:tr>
              <a:tr h="353557">
                <a:tc>
                  <a:txBody>
                    <a:bodyPr/>
                    <a:lstStyle/>
                    <a:p>
                      <a:pPr fontAlgn="base"/>
                      <a:r>
                        <a:rPr lang="en-IN" sz="1400" baseline="0" dirty="0">
                          <a:solidFill>
                            <a:schemeClr val="accent6">
                              <a:lumMod val="50000"/>
                            </a:schemeClr>
                          </a:solidFill>
                          <a:effectLst/>
                          <a:latin typeface="Georgia" panose="02040502050405020303" pitchFamily="18" charset="0"/>
                        </a:rPr>
                        <a:t>Intuitive Interface</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r>
                        <a:rPr lang="en-IN" sz="1400" baseline="0">
                          <a:solidFill>
                            <a:schemeClr val="accent6">
                              <a:lumMod val="50000"/>
                            </a:schemeClr>
                          </a:solidFill>
                          <a:effectLst/>
                          <a:latin typeface="Georgia" panose="02040502050405020303" pitchFamily="18" charset="0"/>
                        </a:rPr>
                        <a:t>✓</a:t>
                      </a: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91055649"/>
                  </a:ext>
                </a:extLst>
              </a:tr>
              <a:tr h="353557">
                <a:tc>
                  <a:txBody>
                    <a:bodyPr/>
                    <a:lstStyle/>
                    <a:p>
                      <a:pPr fontAlgn="base"/>
                      <a:r>
                        <a:rPr lang="en-IN" sz="1400" baseline="0">
                          <a:solidFill>
                            <a:schemeClr val="accent6">
                              <a:lumMod val="50000"/>
                            </a:schemeClr>
                          </a:solidFill>
                          <a:effectLst/>
                          <a:latin typeface="Georgia" panose="02040502050405020303" pitchFamily="18" charset="0"/>
                        </a:rPr>
                        <a:t>Natural Language Query</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15993628"/>
                  </a:ext>
                </a:extLst>
              </a:tr>
              <a:tr h="353557">
                <a:tc>
                  <a:txBody>
                    <a:bodyPr/>
                    <a:lstStyle/>
                    <a:p>
                      <a:pPr fontAlgn="base"/>
                      <a:r>
                        <a:rPr lang="en-IN" sz="1400" baseline="0">
                          <a:solidFill>
                            <a:schemeClr val="accent6">
                              <a:lumMod val="50000"/>
                            </a:schemeClr>
                          </a:solidFill>
                          <a:effectLst/>
                          <a:latin typeface="Georgia" panose="02040502050405020303" pitchFamily="18" charset="0"/>
                        </a:rPr>
                        <a:t>Dashboard Creation</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noFill/>
                  </a:tcPr>
                </a:tc>
                <a:tc>
                  <a:txBody>
                    <a:bodyPr/>
                    <a:lstStyle/>
                    <a:p>
                      <a:pPr fontAlgn="base"/>
                      <a:r>
                        <a:rPr lang="en-IN" sz="1400" baseline="0" dirty="0">
                          <a:solidFill>
                            <a:schemeClr val="accent6">
                              <a:lumMod val="50000"/>
                            </a:schemeClr>
                          </a:solidFill>
                          <a:effectLst/>
                          <a:latin typeface="Georgia" panose="02040502050405020303" pitchFamily="18" charset="0"/>
                        </a:rPr>
                        <a:t>✓</a:t>
                      </a: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48716930"/>
                  </a:ext>
                </a:extLst>
              </a:tr>
              <a:tr h="617424">
                <a:tc>
                  <a:txBody>
                    <a:bodyPr/>
                    <a:lstStyle/>
                    <a:p>
                      <a:pPr fontAlgn="base"/>
                      <a:r>
                        <a:rPr lang="en-IN" sz="1400" baseline="0" dirty="0">
                          <a:solidFill>
                            <a:schemeClr val="accent6">
                              <a:lumMod val="50000"/>
                            </a:schemeClr>
                          </a:solidFill>
                          <a:effectLst/>
                          <a:latin typeface="Georgia" panose="02040502050405020303" pitchFamily="18" charset="0"/>
                        </a:rPr>
                        <a:t>Easy Installation</a:t>
                      </a: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IN" sz="1400" baseline="0" dirty="0">
                        <a:solidFill>
                          <a:schemeClr val="accent6">
                            <a:lumMod val="50000"/>
                          </a:schemeClr>
                        </a:solidFill>
                        <a:effectLst/>
                        <a:latin typeface="Georgia" panose="02040502050405020303"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IN" sz="1400" baseline="0" dirty="0">
                        <a:solidFill>
                          <a:schemeClr val="accent6">
                            <a:lumMod val="50000"/>
                          </a:schemeClr>
                        </a:solidFill>
                        <a:effectLst/>
                        <a:latin typeface="Georgia" panose="02040502050405020303"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06883190"/>
                  </a:ext>
                </a:extLst>
              </a:tr>
              <a:tr h="617424">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Community Support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aseline="0" dirty="0">
                          <a:solidFill>
                            <a:schemeClr val="accent6">
                              <a:lumMod val="50000"/>
                            </a:schemeClr>
                          </a:solidFill>
                          <a:effectLst/>
                          <a:latin typeface="Georgia" panose="02040502050405020303" pitchFamily="18" charset="0"/>
                        </a:rPr>
                        <a:t>✓</a:t>
                      </a:r>
                    </a:p>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noFill/>
                  </a:tcPr>
                </a:tc>
                <a:tc>
                  <a:txBody>
                    <a:bodyPr/>
                    <a:lstStyle/>
                    <a:p>
                      <a:pPr fontAlgn="base"/>
                      <a:endParaRPr lang="en-IN" sz="1400" baseline="0" dirty="0">
                        <a:solidFill>
                          <a:schemeClr val="accent6">
                            <a:lumMod val="50000"/>
                          </a:schemeClr>
                        </a:solidFill>
                        <a:effectLst/>
                        <a:latin typeface="Georgia" panose="02040502050405020303" pitchFamily="18" charset="0"/>
                      </a:endParaRPr>
                    </a:p>
                  </a:txBody>
                  <a:tcPr marL="72522" marR="72522" marT="36261" marB="36261"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29909219"/>
                  </a:ext>
                </a:extLst>
              </a:tr>
            </a:tbl>
          </a:graphicData>
        </a:graphic>
      </p:graphicFrame>
    </p:spTree>
    <p:extLst>
      <p:ext uri="{BB962C8B-B14F-4D97-AF65-F5344CB8AC3E}">
        <p14:creationId xmlns:p14="http://schemas.microsoft.com/office/powerpoint/2010/main" val="1865955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2697</Words>
  <Application>Microsoft Office PowerPoint</Application>
  <PresentationFormat>Widescreen</PresentationFormat>
  <Paragraphs>483</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Manisha Shetty</dc:creator>
  <cp:lastModifiedBy>Manisha Shetty</cp:lastModifiedBy>
  <cp:revision>31</cp:revision>
  <dcterms:created xsi:type="dcterms:W3CDTF">2024-03-20T12:52:10Z</dcterms:created>
  <dcterms:modified xsi:type="dcterms:W3CDTF">2024-03-22T07:43:58Z</dcterms:modified>
</cp:coreProperties>
</file>