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7CC07F-F35E-4748-9C9C-C7893DCEE39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216942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7CC07F-F35E-4748-9C9C-C7893DCEE39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36491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7CC07F-F35E-4748-9C9C-C7893DCEE39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D147D9-ED93-4890-A9BA-C11C8DBE777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374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67CC07F-F35E-4748-9C9C-C7893DCEE395}"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230674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67CC07F-F35E-4748-9C9C-C7893DCEE395}"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D147D9-ED93-4890-A9BA-C11C8DBE777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929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67CC07F-F35E-4748-9C9C-C7893DCEE395}"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3514530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CC07F-F35E-4748-9C9C-C7893DCEE39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3229121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CC07F-F35E-4748-9C9C-C7893DCEE39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92741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CC07F-F35E-4748-9C9C-C7893DCEE39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393717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7CC07F-F35E-4748-9C9C-C7893DCEE395}"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404011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7CC07F-F35E-4748-9C9C-C7893DCEE395}"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284957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7CC07F-F35E-4748-9C9C-C7893DCEE395}"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49165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7CC07F-F35E-4748-9C9C-C7893DCEE395}"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51308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CC07F-F35E-4748-9C9C-C7893DCEE395}"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361012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7CC07F-F35E-4748-9C9C-C7893DCEE395}"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61479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7CC07F-F35E-4748-9C9C-C7893DCEE395}"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D147D9-ED93-4890-A9BA-C11C8DBE7774}" type="slidenum">
              <a:rPr lang="en-US" smtClean="0"/>
              <a:t>‹#›</a:t>
            </a:fld>
            <a:endParaRPr lang="en-US"/>
          </a:p>
        </p:txBody>
      </p:sp>
    </p:spTree>
    <p:extLst>
      <p:ext uri="{BB962C8B-B14F-4D97-AF65-F5344CB8AC3E}">
        <p14:creationId xmlns:p14="http://schemas.microsoft.com/office/powerpoint/2010/main" val="8148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7CC07F-F35E-4748-9C9C-C7893DCEE395}" type="datetimeFigureOut">
              <a:rPr lang="en-US" smtClean="0"/>
              <a:t>7/1/2024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D147D9-ED93-4890-A9BA-C11C8DBE7774}" type="slidenum">
              <a:rPr lang="en-US" smtClean="0"/>
              <a:t>‹#›</a:t>
            </a:fld>
            <a:endParaRPr lang="en-US"/>
          </a:p>
        </p:txBody>
      </p:sp>
    </p:spTree>
    <p:extLst>
      <p:ext uri="{BB962C8B-B14F-4D97-AF65-F5344CB8AC3E}">
        <p14:creationId xmlns:p14="http://schemas.microsoft.com/office/powerpoint/2010/main" val="3105887757"/>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PreviousApplicationTrainityFinalProjectAnusha.xlsx" TargetMode="External"/><Relationship Id="rId2" Type="http://schemas.openxmlformats.org/officeDocument/2006/relationships/hyperlink" Target="file:///G:\ApplicationDATA_TrainityFinalproject2AnushaGAIRA.xlsx" TargetMode="External"/><Relationship Id="rId1" Type="http://schemas.openxmlformats.org/officeDocument/2006/relationships/slideLayout" Target="../slideLayouts/slideLayout2.xml"/><Relationship Id="rId4" Type="http://schemas.openxmlformats.org/officeDocument/2006/relationships/hyperlink" Target="BankLoanCaseStudyproject6%20-%20Made%20with%20Clipchamp.mp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45474"/>
            <a:ext cx="8915399" cy="3431907"/>
          </a:xfrm>
        </p:spPr>
        <p:txBody>
          <a:bodyPr/>
          <a:lstStyle/>
          <a:p>
            <a:r>
              <a:rPr lang="en-US" b="1" dirty="0" smtClean="0">
                <a:solidFill>
                  <a:schemeClr val="bg2">
                    <a:lumMod val="10000"/>
                  </a:schemeClr>
                </a:solidFill>
              </a:rPr>
              <a:t>Final Project-2</a:t>
            </a:r>
            <a:br>
              <a:rPr lang="en-US" b="1" dirty="0" smtClean="0">
                <a:solidFill>
                  <a:schemeClr val="bg2">
                    <a:lumMod val="10000"/>
                  </a:schemeClr>
                </a:solidFill>
              </a:rPr>
            </a:br>
            <a:r>
              <a:rPr lang="en-US" b="1" dirty="0" smtClean="0">
                <a:solidFill>
                  <a:schemeClr val="bg2">
                    <a:lumMod val="10000"/>
                  </a:schemeClr>
                </a:solidFill>
              </a:rPr>
              <a:t>Bank Loan Case Study</a:t>
            </a:r>
            <a:endParaRPr lang="en-US" b="1" dirty="0">
              <a:solidFill>
                <a:schemeClr val="bg2">
                  <a:lumMod val="10000"/>
                </a:schemeClr>
              </a:solidFill>
            </a:endParaRPr>
          </a:p>
        </p:txBody>
      </p:sp>
      <p:sp>
        <p:nvSpPr>
          <p:cNvPr id="3" name="Subtitle 2"/>
          <p:cNvSpPr>
            <a:spLocks noGrp="1"/>
          </p:cNvSpPr>
          <p:nvPr>
            <p:ph type="subTitle" idx="1"/>
          </p:nvPr>
        </p:nvSpPr>
        <p:spPr/>
        <p:txBody>
          <a:bodyPr>
            <a:normAutofit lnSpcReduction="10000"/>
          </a:bodyPr>
          <a:lstStyle/>
          <a:p>
            <a:r>
              <a:rPr lang="en-US" dirty="0" smtClean="0">
                <a:solidFill>
                  <a:schemeClr val="bg2">
                    <a:lumMod val="10000"/>
                  </a:schemeClr>
                </a:solidFill>
              </a:rPr>
              <a:t>Submitted By</a:t>
            </a:r>
          </a:p>
          <a:p>
            <a:r>
              <a:rPr lang="en-US" dirty="0" smtClean="0">
                <a:solidFill>
                  <a:schemeClr val="bg2">
                    <a:lumMod val="10000"/>
                  </a:schemeClr>
                </a:solidFill>
              </a:rPr>
              <a:t>Anusha </a:t>
            </a:r>
            <a:r>
              <a:rPr lang="en-US" dirty="0" err="1" smtClean="0">
                <a:solidFill>
                  <a:schemeClr val="bg2">
                    <a:lumMod val="10000"/>
                  </a:schemeClr>
                </a:solidFill>
              </a:rPr>
              <a:t>Gaira</a:t>
            </a:r>
            <a:endParaRPr lang="en-US" dirty="0" smtClean="0">
              <a:solidFill>
                <a:schemeClr val="bg2">
                  <a:lumMod val="10000"/>
                </a:schemeClr>
              </a:solidFill>
            </a:endParaRPr>
          </a:p>
          <a:p>
            <a:r>
              <a:rPr lang="en-US" dirty="0" smtClean="0">
                <a:solidFill>
                  <a:schemeClr val="bg2">
                    <a:lumMod val="10000"/>
                  </a:schemeClr>
                </a:solidFill>
              </a:rPr>
              <a:t>anushagaira@gmail.com</a:t>
            </a:r>
            <a:endParaRPr lang="en-US" dirty="0">
              <a:solidFill>
                <a:schemeClr val="bg2">
                  <a:lumMod val="1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028" y="-1"/>
            <a:ext cx="4496972" cy="2883877"/>
          </a:xfrm>
          <a:prstGeom prst="rect">
            <a:avLst/>
          </a:prstGeom>
        </p:spPr>
      </p:pic>
    </p:spTree>
    <p:extLst>
      <p:ext uri="{BB962C8B-B14F-4D97-AF65-F5344CB8AC3E}">
        <p14:creationId xmlns:p14="http://schemas.microsoft.com/office/powerpoint/2010/main" val="368457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5069541" y="45718"/>
            <a:ext cx="6435069" cy="277011"/>
          </a:xfrm>
        </p:spPr>
        <p:txBody>
          <a:bodyPr>
            <a:normAutofit fontScale="90000"/>
          </a:bodyPr>
          <a:lstStyle/>
          <a:p>
            <a:endParaRPr lang="en-US" dirty="0"/>
          </a:p>
        </p:txBody>
      </p:sp>
      <p:sp>
        <p:nvSpPr>
          <p:cNvPr id="3" name="Content Placeholder 2"/>
          <p:cNvSpPr>
            <a:spLocks noGrp="1"/>
          </p:cNvSpPr>
          <p:nvPr>
            <p:ph idx="1"/>
          </p:nvPr>
        </p:nvSpPr>
        <p:spPr>
          <a:xfrm>
            <a:off x="2589212" y="847164"/>
            <a:ext cx="8915400" cy="5064057"/>
          </a:xfrm>
        </p:spPr>
        <p:txBody>
          <a:bodyPr/>
          <a:lstStyle/>
          <a:p>
            <a:r>
              <a:rPr lang="en-US" dirty="0" smtClean="0"/>
              <a:t>Insight – By determining and visualizing data imbalance , we can gain valuable insight into the distribution of target variable, which is very important for building accurate and fair predictive analysis  and making informed business decision without any imbalance.</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13355143"/>
              </p:ext>
            </p:extLst>
          </p:nvPr>
        </p:nvGraphicFramePr>
        <p:xfrm>
          <a:off x="2998694" y="2259106"/>
          <a:ext cx="2931459" cy="2568387"/>
        </p:xfrm>
        <a:graphic>
          <a:graphicData uri="http://schemas.openxmlformats.org/drawingml/2006/table">
            <a:tbl>
              <a:tblPr>
                <a:tableStyleId>{5C22544A-7EE6-4342-B048-85BDC9FD1C3A}</a:tableStyleId>
              </a:tblPr>
              <a:tblGrid>
                <a:gridCol w="1675120">
                  <a:extLst>
                    <a:ext uri="{9D8B030D-6E8A-4147-A177-3AD203B41FA5}">
                      <a16:colId xmlns:a16="http://schemas.microsoft.com/office/drawing/2014/main" val="1866138320"/>
                    </a:ext>
                  </a:extLst>
                </a:gridCol>
                <a:gridCol w="1256339">
                  <a:extLst>
                    <a:ext uri="{9D8B030D-6E8A-4147-A177-3AD203B41FA5}">
                      <a16:colId xmlns:a16="http://schemas.microsoft.com/office/drawing/2014/main" val="3229620498"/>
                    </a:ext>
                  </a:extLst>
                </a:gridCol>
              </a:tblGrid>
              <a:tr h="533967">
                <a:tc>
                  <a:txBody>
                    <a:bodyPr/>
                    <a:lstStyle/>
                    <a:p>
                      <a:pPr algn="l" fontAlgn="b"/>
                      <a:r>
                        <a:rPr lang="en-US" sz="1100" u="none" strike="noStrike" dirty="0">
                          <a:solidFill>
                            <a:schemeClr val="accent1">
                              <a:lumMod val="75000"/>
                            </a:schemeClr>
                          </a:solidFill>
                          <a:effectLst/>
                        </a:rPr>
                        <a:t>Target</a:t>
                      </a:r>
                      <a:endParaRPr lang="en-US" sz="1100" b="0" i="0" u="none" strike="noStrike" dirty="0">
                        <a:solidFill>
                          <a:schemeClr val="accent1">
                            <a:lumMod val="75000"/>
                          </a:schemeClr>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en-US" sz="1100" u="none" strike="noStrike" dirty="0">
                          <a:solidFill>
                            <a:schemeClr val="accent1">
                              <a:lumMod val="75000"/>
                            </a:schemeClr>
                          </a:solidFill>
                          <a:effectLst/>
                        </a:rPr>
                        <a:t>Count</a:t>
                      </a:r>
                      <a:endParaRPr lang="en-US" sz="1100" b="0" i="0" u="none" strike="noStrike" dirty="0">
                        <a:solidFill>
                          <a:schemeClr val="accent1">
                            <a:lumMod val="75000"/>
                          </a:schemeClr>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3030619825"/>
                  </a:ext>
                </a:extLst>
              </a:tr>
              <a:tr h="533967">
                <a:tc>
                  <a:txBody>
                    <a:bodyPr/>
                    <a:lstStyle/>
                    <a:p>
                      <a:pPr algn="l" fontAlgn="b"/>
                      <a:r>
                        <a:rPr lang="en-US" sz="1100" u="none" strike="noStrike" dirty="0">
                          <a:solidFill>
                            <a:schemeClr val="accent1">
                              <a:lumMod val="75000"/>
                            </a:schemeClr>
                          </a:solidFill>
                          <a:effectLst/>
                        </a:rPr>
                        <a:t>0</a:t>
                      </a:r>
                      <a:endParaRPr lang="en-US" sz="1100" b="0" i="0" u="none" strike="noStrike" dirty="0">
                        <a:solidFill>
                          <a:schemeClr val="accent1">
                            <a:lumMod val="75000"/>
                          </a:schemeClr>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r" fontAlgn="b"/>
                      <a:r>
                        <a:rPr lang="en-US" sz="1100" u="none" strike="noStrike">
                          <a:solidFill>
                            <a:schemeClr val="accent1">
                              <a:lumMod val="75000"/>
                            </a:schemeClr>
                          </a:solidFill>
                          <a:effectLst/>
                        </a:rPr>
                        <a:t>45973</a:t>
                      </a:r>
                      <a:endParaRPr lang="en-US" sz="1100" b="0" i="0" u="none" strike="noStrike">
                        <a:solidFill>
                          <a:schemeClr val="accent1">
                            <a:lumMod val="75000"/>
                          </a:schemeClr>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66567296"/>
                  </a:ext>
                </a:extLst>
              </a:tr>
              <a:tr h="533967">
                <a:tc>
                  <a:txBody>
                    <a:bodyPr/>
                    <a:lstStyle/>
                    <a:p>
                      <a:pPr algn="l" fontAlgn="b"/>
                      <a:r>
                        <a:rPr lang="en-US" sz="1100" u="none" strike="noStrike" dirty="0">
                          <a:solidFill>
                            <a:schemeClr val="accent1">
                              <a:lumMod val="75000"/>
                            </a:schemeClr>
                          </a:solidFill>
                          <a:effectLst/>
                        </a:rPr>
                        <a:t>1</a:t>
                      </a:r>
                      <a:endParaRPr lang="en-US" sz="1100" b="0" i="0" u="none" strike="noStrike" dirty="0">
                        <a:solidFill>
                          <a:schemeClr val="accent1">
                            <a:lumMod val="75000"/>
                          </a:schemeClr>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r" fontAlgn="b"/>
                      <a:r>
                        <a:rPr lang="en-US" sz="1100" u="none" strike="noStrike" dirty="0">
                          <a:solidFill>
                            <a:schemeClr val="accent1">
                              <a:lumMod val="75000"/>
                            </a:schemeClr>
                          </a:solidFill>
                          <a:effectLst/>
                        </a:rPr>
                        <a:t>4026</a:t>
                      </a:r>
                      <a:endParaRPr lang="en-US" sz="1100" b="0" i="0" u="none" strike="noStrike" dirty="0">
                        <a:solidFill>
                          <a:schemeClr val="accent1">
                            <a:lumMod val="75000"/>
                          </a:schemeClr>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75926345"/>
                  </a:ext>
                </a:extLst>
              </a:tr>
              <a:tr h="966486">
                <a:tc>
                  <a:txBody>
                    <a:bodyPr/>
                    <a:lstStyle/>
                    <a:p>
                      <a:pPr algn="l" fontAlgn="b"/>
                      <a:r>
                        <a:rPr lang="en-US" sz="1100" u="none" strike="noStrike" dirty="0">
                          <a:solidFill>
                            <a:schemeClr val="accent1">
                              <a:lumMod val="75000"/>
                            </a:schemeClr>
                          </a:solidFill>
                          <a:effectLst/>
                        </a:rPr>
                        <a:t>Grand Total</a:t>
                      </a:r>
                      <a:endParaRPr lang="en-US" sz="1100" b="1" i="0" u="none" strike="noStrike" dirty="0">
                        <a:solidFill>
                          <a:schemeClr val="accent1">
                            <a:lumMod val="75000"/>
                          </a:schemeClr>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r" fontAlgn="b"/>
                      <a:r>
                        <a:rPr lang="en-US" sz="1100" u="none" strike="noStrike" dirty="0">
                          <a:solidFill>
                            <a:schemeClr val="accent1">
                              <a:lumMod val="75000"/>
                            </a:schemeClr>
                          </a:solidFill>
                          <a:effectLst/>
                        </a:rPr>
                        <a:t>49999</a:t>
                      </a:r>
                      <a:endParaRPr lang="en-US" sz="1100" b="1" i="0" u="none" strike="noStrike" dirty="0">
                        <a:solidFill>
                          <a:schemeClr val="accent1">
                            <a:lumMod val="75000"/>
                          </a:schemeClr>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50635831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18413991"/>
              </p:ext>
            </p:extLst>
          </p:nvPr>
        </p:nvGraphicFramePr>
        <p:xfrm>
          <a:off x="6212539" y="2259106"/>
          <a:ext cx="2931460" cy="1294411"/>
        </p:xfrm>
        <a:graphic>
          <a:graphicData uri="http://schemas.openxmlformats.org/drawingml/2006/table">
            <a:tbl>
              <a:tblPr>
                <a:tableStyleId>{5C22544A-7EE6-4342-B048-85BDC9FD1C3A}</a:tableStyleId>
              </a:tblPr>
              <a:tblGrid>
                <a:gridCol w="1465730">
                  <a:extLst>
                    <a:ext uri="{9D8B030D-6E8A-4147-A177-3AD203B41FA5}">
                      <a16:colId xmlns:a16="http://schemas.microsoft.com/office/drawing/2014/main" val="1173683264"/>
                    </a:ext>
                  </a:extLst>
                </a:gridCol>
                <a:gridCol w="1465730">
                  <a:extLst>
                    <a:ext uri="{9D8B030D-6E8A-4147-A177-3AD203B41FA5}">
                      <a16:colId xmlns:a16="http://schemas.microsoft.com/office/drawing/2014/main" val="704254766"/>
                    </a:ext>
                  </a:extLst>
                </a:gridCol>
              </a:tblGrid>
              <a:tr h="497541">
                <a:tc>
                  <a:txBody>
                    <a:bodyPr/>
                    <a:lstStyle/>
                    <a:p>
                      <a:pPr algn="l" fontAlgn="b"/>
                      <a:r>
                        <a:rPr lang="en-US" sz="1100" u="none" strike="noStrike" dirty="0">
                          <a:effectLst/>
                        </a:rPr>
                        <a:t>Target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en-US" sz="1100" u="none" strike="noStrike" dirty="0">
                          <a:effectLst/>
                        </a:rPr>
                        <a:t>Percentage</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660320575"/>
                  </a:ext>
                </a:extLst>
              </a:tr>
              <a:tr h="398435">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r" fontAlgn="b"/>
                      <a:r>
                        <a:rPr lang="en-US" sz="1100" u="none" strike="noStrike" dirty="0">
                          <a:effectLst/>
                        </a:rPr>
                        <a:t>92%</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207007033"/>
                  </a:ext>
                </a:extLst>
              </a:tr>
              <a:tr h="398435">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17451136"/>
                  </a:ext>
                </a:extLst>
              </a:tr>
            </a:tbl>
          </a:graphicData>
        </a:graphic>
      </p:graphicFrame>
    </p:spTree>
    <p:extLst>
      <p:ext uri="{BB962C8B-B14F-4D97-AF65-F5344CB8AC3E}">
        <p14:creationId xmlns:p14="http://schemas.microsoft.com/office/powerpoint/2010/main" val="298223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 Perform Univariate, Segmented Univariate, and Bivariate Analysis</a:t>
            </a:r>
            <a:endParaRPr lang="en-US" dirty="0"/>
          </a:p>
        </p:txBody>
      </p:sp>
      <p:sp>
        <p:nvSpPr>
          <p:cNvPr id="3" name="Content Placeholder 2"/>
          <p:cNvSpPr>
            <a:spLocks noGrp="1"/>
          </p:cNvSpPr>
          <p:nvPr>
            <p:ph idx="1"/>
          </p:nvPr>
        </p:nvSpPr>
        <p:spPr>
          <a:xfrm>
            <a:off x="2589212" y="2133599"/>
            <a:ext cx="8915400" cy="4632249"/>
          </a:xfrm>
        </p:spPr>
        <p:txBody>
          <a:bodyPr>
            <a:normAutofit/>
          </a:bodyPr>
          <a:lstStyle/>
          <a:p>
            <a:r>
              <a:rPr lang="en-US" dirty="0"/>
              <a:t>To gain insights into the driving factors of loan default, it is important to conduct various analyses on consumer and loan </a:t>
            </a:r>
            <a:r>
              <a:rPr lang="en-US" dirty="0" smtClean="0"/>
              <a:t>attributes. We have Performed the  </a:t>
            </a:r>
            <a:r>
              <a:rPr lang="en-US" dirty="0"/>
              <a:t>univariate analysis to understand the distribution of individual variables, segmented univariate analysis to compare variable distributions for different scenarios, and bivariate analysis to explore relationships between variables and the target variable using Excel functions and </a:t>
            </a:r>
            <a:r>
              <a:rPr lang="en-US" dirty="0" smtClean="0"/>
              <a:t>features.</a:t>
            </a:r>
          </a:p>
          <a:p>
            <a:pPr marL="0" indent="0">
              <a:buNone/>
            </a:pPr>
            <a:r>
              <a:rPr lang="en-US" dirty="0"/>
              <a:t> </a:t>
            </a:r>
            <a:endParaRPr lang="en-US" dirty="0" smtClean="0"/>
          </a:p>
          <a:p>
            <a:endParaRPr lang="en-US" dirty="0"/>
          </a:p>
          <a:p>
            <a:r>
              <a:rPr lang="en-US" dirty="0"/>
              <a:t>SEGMENTED </a:t>
            </a:r>
            <a:r>
              <a:rPr lang="en-US" dirty="0" smtClean="0"/>
              <a:t>UNIVARIATE</a:t>
            </a:r>
          </a:p>
          <a:p>
            <a:pPr marL="0" indent="0">
              <a:buNone/>
            </a:pPr>
            <a:r>
              <a:rPr lang="en-US" dirty="0" smtClean="0"/>
              <a:t>     Analysis </a:t>
            </a:r>
            <a:r>
              <a:rPr lang="en-US" dirty="0"/>
              <a:t>For </a:t>
            </a:r>
            <a:r>
              <a:rPr lang="en-US" dirty="0" smtClean="0"/>
              <a:t>Amount Total</a:t>
            </a:r>
          </a:p>
          <a:p>
            <a:pPr marL="0" indent="0">
              <a:buNone/>
            </a:pPr>
            <a:r>
              <a:rPr lang="en-US" dirty="0"/>
              <a:t> </a:t>
            </a:r>
            <a:r>
              <a:rPr lang="en-US" dirty="0" smtClean="0"/>
              <a:t>    with </a:t>
            </a:r>
            <a:r>
              <a:rPr lang="en-US" dirty="0"/>
              <a:t>Target 0 and 1</a:t>
            </a:r>
          </a:p>
        </p:txBody>
      </p:sp>
      <p:pic>
        <p:nvPicPr>
          <p:cNvPr id="4" name="Picture 3"/>
          <p:cNvPicPr>
            <a:picLocks noChangeAspect="1"/>
          </p:cNvPicPr>
          <p:nvPr/>
        </p:nvPicPr>
        <p:blipFill>
          <a:blip r:embed="rId2"/>
          <a:stretch>
            <a:fillRect/>
          </a:stretch>
        </p:blipFill>
        <p:spPr>
          <a:xfrm>
            <a:off x="5998624" y="4022411"/>
            <a:ext cx="4578493" cy="2743438"/>
          </a:xfrm>
          <a:prstGeom prst="rect">
            <a:avLst/>
          </a:prstGeom>
        </p:spPr>
      </p:pic>
    </p:spTree>
    <p:extLst>
      <p:ext uri="{BB962C8B-B14F-4D97-AF65-F5344CB8AC3E}">
        <p14:creationId xmlns:p14="http://schemas.microsoft.com/office/powerpoint/2010/main" val="3705272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565" y="174812"/>
            <a:ext cx="8600048" cy="215153"/>
          </a:xfrm>
        </p:spPr>
        <p:txBody>
          <a:bodyPr>
            <a:normAutofit fontScale="90000"/>
          </a:bodyPr>
          <a:lstStyle/>
          <a:p>
            <a:endParaRPr lang="en-US" dirty="0"/>
          </a:p>
        </p:txBody>
      </p:sp>
      <p:sp>
        <p:nvSpPr>
          <p:cNvPr id="3" name="Content Placeholder 2"/>
          <p:cNvSpPr>
            <a:spLocks noGrp="1"/>
          </p:cNvSpPr>
          <p:nvPr>
            <p:ph idx="1"/>
          </p:nvPr>
        </p:nvSpPr>
        <p:spPr>
          <a:xfrm>
            <a:off x="1613647" y="793375"/>
            <a:ext cx="9890966" cy="5553637"/>
          </a:xfrm>
        </p:spPr>
        <p:txBody>
          <a:bodyPr>
            <a:normAutofit lnSpcReduction="10000"/>
          </a:bodyPr>
          <a:lstStyle/>
          <a:p>
            <a:r>
              <a:rPr lang="en-US" dirty="0" smtClean="0"/>
              <a:t>Insight – By Performing these analysis, the company can gain a deeper understanding of the driving factors behind loan default and develop strategies to mitigate risk, enhance decision making process, and improve overall financial stability</a:t>
            </a:r>
            <a:r>
              <a:rPr lang="en-US" dirty="0"/>
              <a:t>. </a:t>
            </a:r>
            <a:r>
              <a:rPr lang="en-US" dirty="0" smtClean="0"/>
              <a:t>With the help of univariate ,segmented univariate and bivariate analysis to make informed decision about loan approvals , interest rates, and risk management.</a:t>
            </a:r>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UNIVARIATE ANALYSIS FOR AMOUNT CREDITED    </a:t>
            </a:r>
            <a:r>
              <a:rPr lang="en-US" dirty="0" smtClean="0"/>
              <a:t> </a:t>
            </a:r>
            <a:r>
              <a:rPr lang="en-US" dirty="0"/>
              <a:t>Bivariate Analysis for </a:t>
            </a:r>
            <a:r>
              <a:rPr lang="en-US" dirty="0" smtClean="0"/>
              <a:t>Average amount  </a:t>
            </a:r>
            <a:r>
              <a:rPr lang="en-US" dirty="0"/>
              <a:t> </a:t>
            </a:r>
            <a:r>
              <a:rPr lang="en-US" dirty="0" smtClean="0"/>
              <a:t> </a:t>
            </a:r>
          </a:p>
          <a:p>
            <a:pPr marL="0" indent="0">
              <a:buNone/>
            </a:pPr>
            <a:r>
              <a:rPr lang="en-US" dirty="0" smtClean="0"/>
              <a:t>                                                                                  Credit </a:t>
            </a:r>
            <a:r>
              <a:rPr lang="en-US" dirty="0"/>
              <a:t>and amount of income total</a:t>
            </a:r>
          </a:p>
        </p:txBody>
      </p:sp>
      <p:pic>
        <p:nvPicPr>
          <p:cNvPr id="4" name="Picture 3"/>
          <p:cNvPicPr>
            <a:picLocks noChangeAspect="1"/>
          </p:cNvPicPr>
          <p:nvPr/>
        </p:nvPicPr>
        <p:blipFill>
          <a:blip r:embed="rId2"/>
          <a:stretch>
            <a:fillRect/>
          </a:stretch>
        </p:blipFill>
        <p:spPr>
          <a:xfrm>
            <a:off x="1707777" y="2732681"/>
            <a:ext cx="5230821" cy="2737341"/>
          </a:xfrm>
          <a:prstGeom prst="rect">
            <a:avLst/>
          </a:prstGeom>
        </p:spPr>
      </p:pic>
      <p:pic>
        <p:nvPicPr>
          <p:cNvPr id="5" name="Picture 4"/>
          <p:cNvPicPr>
            <a:picLocks noChangeAspect="1"/>
          </p:cNvPicPr>
          <p:nvPr/>
        </p:nvPicPr>
        <p:blipFill>
          <a:blip r:embed="rId3"/>
          <a:stretch>
            <a:fillRect/>
          </a:stretch>
        </p:blipFill>
        <p:spPr>
          <a:xfrm>
            <a:off x="7032728" y="2732681"/>
            <a:ext cx="4615072" cy="2743438"/>
          </a:xfrm>
          <a:prstGeom prst="rect">
            <a:avLst/>
          </a:prstGeom>
        </p:spPr>
      </p:pic>
    </p:spTree>
    <p:extLst>
      <p:ext uri="{BB962C8B-B14F-4D97-AF65-F5344CB8AC3E}">
        <p14:creationId xmlns:p14="http://schemas.microsoft.com/office/powerpoint/2010/main" val="13228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 Top Correlations for Different Scenarios</a:t>
            </a:r>
            <a:endParaRPr lang="en-US" dirty="0"/>
          </a:p>
        </p:txBody>
      </p:sp>
      <p:sp>
        <p:nvSpPr>
          <p:cNvPr id="3" name="Content Placeholder 2"/>
          <p:cNvSpPr>
            <a:spLocks noGrp="1"/>
          </p:cNvSpPr>
          <p:nvPr>
            <p:ph idx="1"/>
          </p:nvPr>
        </p:nvSpPr>
        <p:spPr/>
        <p:txBody>
          <a:bodyPr>
            <a:normAutofit/>
          </a:bodyPr>
          <a:lstStyle/>
          <a:p>
            <a:r>
              <a:rPr lang="en-US" dirty="0"/>
              <a:t>Understanding the correlation between variables and the target variable can provide insights into strong indicators of loan </a:t>
            </a:r>
            <a:r>
              <a:rPr lang="en-US" dirty="0" smtClean="0"/>
              <a:t>default. Segment </a:t>
            </a:r>
            <a:r>
              <a:rPr lang="en-US" dirty="0"/>
              <a:t>the dataset based on different scenarios (e.g., clients with payment difficulties and all other cases) and identify the top correlations for each segmented data using Excel functions</a:t>
            </a:r>
            <a:r>
              <a:rPr lang="en-US" dirty="0" smtClean="0"/>
              <a:t>.</a:t>
            </a:r>
          </a:p>
          <a:p>
            <a:r>
              <a:rPr lang="en-US" altLang="en-US" dirty="0">
                <a:solidFill>
                  <a:schemeClr val="tx1"/>
                </a:solidFill>
              </a:rPr>
              <a:t>Insight – By Segmenting the data and identifying top </a:t>
            </a:r>
            <a:r>
              <a:rPr lang="en-US" altLang="en-US" dirty="0" smtClean="0">
                <a:solidFill>
                  <a:schemeClr val="tx1"/>
                </a:solidFill>
              </a:rPr>
              <a:t>correlation, the </a:t>
            </a:r>
            <a:r>
              <a:rPr lang="en-US" altLang="en-US" dirty="0">
                <a:solidFill>
                  <a:schemeClr val="tx1"/>
                </a:solidFill>
              </a:rPr>
              <a:t>company can gain the deeper insight into the factors driving loan defaults. This knowledge enables more informed decision-making, better risk management, and the development of targeted strategies to reduce default rates and improve financial performance. </a:t>
            </a: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0307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t>Result</a:t>
            </a:r>
            <a:endParaRPr lang="en-US" sz="4800" b="1" u="sng" dirty="0"/>
          </a:p>
        </p:txBody>
      </p:sp>
      <p:sp>
        <p:nvSpPr>
          <p:cNvPr id="3" name="Content Placeholder 2"/>
          <p:cNvSpPr>
            <a:spLocks noGrp="1"/>
          </p:cNvSpPr>
          <p:nvPr>
            <p:ph idx="1"/>
          </p:nvPr>
        </p:nvSpPr>
        <p:spPr>
          <a:xfrm>
            <a:off x="2380129" y="1573306"/>
            <a:ext cx="9124483" cy="5163670"/>
          </a:xfrm>
        </p:spPr>
        <p:txBody>
          <a:bodyPr>
            <a:normAutofit lnSpcReduction="10000"/>
          </a:bodyPr>
          <a:lstStyle/>
          <a:p>
            <a:r>
              <a:rPr lang="en-US" dirty="0" smtClean="0"/>
              <a:t>This Project involved extensive use of Excel. the major  challenge was working with large dataset. </a:t>
            </a:r>
          </a:p>
          <a:p>
            <a:pPr marL="0" indent="0">
              <a:buNone/>
            </a:pPr>
            <a:endParaRPr lang="en-US" dirty="0"/>
          </a:p>
          <a:p>
            <a:r>
              <a:rPr lang="en-US" dirty="0" smtClean="0"/>
              <a:t>With this huge data project helped me understand how to work with large data and how to handle the missing data.</a:t>
            </a:r>
          </a:p>
          <a:p>
            <a:endParaRPr lang="en-US" dirty="0" smtClean="0"/>
          </a:p>
          <a:p>
            <a:r>
              <a:rPr lang="en-US" dirty="0" smtClean="0"/>
              <a:t>The dataset involved a lot of outlier which were affecting the accuracy of risk management and risk management.</a:t>
            </a:r>
          </a:p>
          <a:p>
            <a:pPr marL="0" indent="0">
              <a:buNone/>
            </a:pPr>
            <a:endParaRPr lang="en-US" dirty="0" smtClean="0"/>
          </a:p>
          <a:p>
            <a:r>
              <a:rPr lang="en-US" dirty="0" smtClean="0"/>
              <a:t>It helped me to understand the correlation between the data.</a:t>
            </a:r>
          </a:p>
          <a:p>
            <a:pPr marL="0" indent="0">
              <a:buNone/>
            </a:pPr>
            <a:endParaRPr lang="en-US" dirty="0" smtClean="0"/>
          </a:p>
          <a:p>
            <a:r>
              <a:rPr lang="en-US" dirty="0" smtClean="0"/>
              <a:t>It also helped me to elaborately analyzing the data.</a:t>
            </a:r>
          </a:p>
          <a:p>
            <a:r>
              <a:rPr lang="en-US" dirty="0" smtClean="0"/>
              <a:t>Sheet </a:t>
            </a:r>
            <a:r>
              <a:rPr lang="en-US" dirty="0"/>
              <a:t>H</a:t>
            </a:r>
            <a:r>
              <a:rPr lang="en-US" dirty="0" smtClean="0"/>
              <a:t>yperlink – </a:t>
            </a:r>
            <a:r>
              <a:rPr lang="en-US" dirty="0" smtClean="0">
                <a:hlinkClick r:id="rId2" action="ppaction://hlinkfile"/>
              </a:rPr>
              <a:t>ApplicationData</a:t>
            </a:r>
            <a:r>
              <a:rPr lang="en-US" dirty="0" smtClean="0"/>
              <a:t> </a:t>
            </a:r>
            <a:r>
              <a:rPr lang="en-US" dirty="0" smtClean="0"/>
              <a:t> and  </a:t>
            </a:r>
            <a:r>
              <a:rPr lang="en-US" dirty="0" smtClean="0">
                <a:hlinkClick r:id="rId3" action="ppaction://hlinkfile"/>
              </a:rPr>
              <a:t>PreviousApplication</a:t>
            </a:r>
            <a:endParaRPr lang="en-US" dirty="0" smtClean="0"/>
          </a:p>
          <a:p>
            <a:r>
              <a:rPr lang="en-US" dirty="0" smtClean="0"/>
              <a:t>Video Hyperlink - </a:t>
            </a:r>
            <a:r>
              <a:rPr lang="en-US" dirty="0" smtClean="0">
                <a:hlinkClick r:id="rId4" action="ppaction://hlinkfile"/>
              </a:rPr>
              <a:t>Videotrainity</a:t>
            </a:r>
            <a:endParaRPr lang="en-US" dirty="0" smtClean="0"/>
          </a:p>
          <a:p>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247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17784"/>
          </a:xfrm>
        </p:spPr>
        <p:txBody>
          <a:bodyPr>
            <a:normAutofit/>
          </a:bodyPr>
          <a:lstStyle/>
          <a:p>
            <a:r>
              <a:rPr lang="en-US" sz="9600" dirty="0" smtClean="0"/>
              <a:t/>
            </a:r>
            <a:br>
              <a:rPr lang="en-US" sz="9600" dirty="0" smtClean="0"/>
            </a:br>
            <a:r>
              <a:rPr lang="en-US" sz="9600" dirty="0"/>
              <a:t> </a:t>
            </a:r>
            <a:r>
              <a:rPr lang="en-US" sz="9600" dirty="0" smtClean="0"/>
              <a:t>   </a:t>
            </a:r>
            <a:r>
              <a:rPr lang="en-US" sz="9600" dirty="0" smtClean="0">
                <a:solidFill>
                  <a:schemeClr val="tx1">
                    <a:lumMod val="95000"/>
                    <a:lumOff val="5000"/>
                  </a:schemeClr>
                </a:solidFill>
              </a:rPr>
              <a:t>Thank You</a:t>
            </a:r>
            <a:endParaRPr lang="en-US" sz="9600" dirty="0">
              <a:solidFill>
                <a:schemeClr val="tx1">
                  <a:lumMod val="95000"/>
                  <a:lumOff val="5000"/>
                </a:schemeClr>
              </a:solidFill>
            </a:endParaRPr>
          </a:p>
        </p:txBody>
      </p:sp>
      <p:sp>
        <p:nvSpPr>
          <p:cNvPr id="7" name="Content Placeholder 6"/>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698" y="4366727"/>
            <a:ext cx="4298302" cy="25145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161452"/>
            <a:ext cx="4180113" cy="2696547"/>
          </a:xfrm>
          <a:prstGeom prst="rect">
            <a:avLst/>
          </a:prstGeom>
        </p:spPr>
      </p:pic>
    </p:spTree>
    <p:extLst>
      <p:ext uri="{BB962C8B-B14F-4D97-AF65-F5344CB8AC3E}">
        <p14:creationId xmlns:p14="http://schemas.microsoft.com/office/powerpoint/2010/main" val="408456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Content</a:t>
            </a:r>
            <a:endParaRPr lang="en-US" sz="6000" b="1" dirty="0"/>
          </a:p>
        </p:txBody>
      </p:sp>
      <p:sp>
        <p:nvSpPr>
          <p:cNvPr id="3" name="Content Placeholder 2"/>
          <p:cNvSpPr>
            <a:spLocks noGrp="1"/>
          </p:cNvSpPr>
          <p:nvPr>
            <p:ph idx="1"/>
          </p:nvPr>
        </p:nvSpPr>
        <p:spPr/>
        <p:txBody>
          <a:bodyPr>
            <a:normAutofit/>
          </a:bodyPr>
          <a:lstStyle/>
          <a:p>
            <a:r>
              <a:rPr lang="en-US" sz="2800" dirty="0" smtClean="0"/>
              <a:t>Project Description</a:t>
            </a:r>
          </a:p>
          <a:p>
            <a:r>
              <a:rPr lang="en-US" sz="2800" dirty="0" smtClean="0"/>
              <a:t>Approach</a:t>
            </a:r>
          </a:p>
          <a:p>
            <a:r>
              <a:rPr lang="en-US" sz="2800" dirty="0" smtClean="0"/>
              <a:t>Tech-stack Used</a:t>
            </a:r>
          </a:p>
          <a:p>
            <a:r>
              <a:rPr lang="en-US" sz="2800" dirty="0" smtClean="0"/>
              <a:t>Insight</a:t>
            </a:r>
          </a:p>
          <a:p>
            <a:r>
              <a:rPr lang="en-US" sz="2800" dirty="0" smtClean="0"/>
              <a:t>Result</a:t>
            </a:r>
            <a:endParaRPr lang="en-US" sz="2800" dirty="0"/>
          </a:p>
        </p:txBody>
      </p:sp>
    </p:spTree>
    <p:extLst>
      <p:ext uri="{BB962C8B-B14F-4D97-AF65-F5344CB8AC3E}">
        <p14:creationId xmlns:p14="http://schemas.microsoft.com/office/powerpoint/2010/main" val="11648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Description</a:t>
            </a:r>
            <a:endParaRPr lang="en-US" b="1" dirty="0"/>
          </a:p>
        </p:txBody>
      </p:sp>
      <p:sp>
        <p:nvSpPr>
          <p:cNvPr id="3" name="Content Placeholder 2"/>
          <p:cNvSpPr>
            <a:spLocks noGrp="1"/>
          </p:cNvSpPr>
          <p:nvPr>
            <p:ph idx="1"/>
          </p:nvPr>
        </p:nvSpPr>
        <p:spPr/>
        <p:txBody>
          <a:bodyPr>
            <a:normAutofit/>
          </a:bodyPr>
          <a:lstStyle/>
          <a:p>
            <a:r>
              <a:rPr lang="en-US" dirty="0" smtClean="0"/>
              <a:t>The aim of this project is to identify and analyzing the factor to identify the difficulty faced by customer during their installment. With the EDA(Exploratory data analysis) bank will understand the </a:t>
            </a:r>
            <a:r>
              <a:rPr lang="en-US" dirty="0"/>
              <a:t>patterns in loan application data </a:t>
            </a:r>
            <a:r>
              <a:rPr lang="en-US" dirty="0" smtClean="0"/>
              <a:t>and they will ensure that applicant not rejected with the help of given dataset.</a:t>
            </a:r>
          </a:p>
          <a:p>
            <a:r>
              <a:rPr lang="en-US" dirty="0" smtClean="0"/>
              <a:t>Dataset contain information about loan application, amount credited and details about customer and loan approval that will help bank from loss and it will contribute to bank risk management growth that will help them to balance business growth with financial stability.</a:t>
            </a:r>
            <a:endParaRPr lang="en-US" dirty="0"/>
          </a:p>
        </p:txBody>
      </p:sp>
    </p:spTree>
    <p:extLst>
      <p:ext uri="{BB962C8B-B14F-4D97-AF65-F5344CB8AC3E}">
        <p14:creationId xmlns:p14="http://schemas.microsoft.com/office/powerpoint/2010/main" val="290554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a:t>
            </a:r>
            <a:endParaRPr lang="en-US" b="1" dirty="0"/>
          </a:p>
        </p:txBody>
      </p:sp>
      <p:sp>
        <p:nvSpPr>
          <p:cNvPr id="3" name="Content Placeholder 2"/>
          <p:cNvSpPr>
            <a:spLocks noGrp="1"/>
          </p:cNvSpPr>
          <p:nvPr>
            <p:ph idx="1"/>
          </p:nvPr>
        </p:nvSpPr>
        <p:spPr/>
        <p:txBody>
          <a:bodyPr>
            <a:normAutofit/>
          </a:bodyPr>
          <a:lstStyle/>
          <a:p>
            <a:r>
              <a:rPr lang="en-US" dirty="0" smtClean="0"/>
              <a:t>Data Cleaning – We  have used the downloaded dataset then we used the Microsoft excel for cleaning the data. firstly we searched for blank data and replace them with null and average.</a:t>
            </a:r>
          </a:p>
          <a:p>
            <a:endParaRPr lang="en-US" dirty="0" smtClean="0"/>
          </a:p>
          <a:p>
            <a:r>
              <a:rPr lang="en-US" dirty="0" smtClean="0"/>
              <a:t>EDA- After Cleaning the data we used the Exploratory Data Analysis by determine the total non null values and null percentage of cell. we deleted all the cell which have more than 30 percent of null data.</a:t>
            </a:r>
          </a:p>
          <a:p>
            <a:endParaRPr lang="en-US" dirty="0" smtClean="0"/>
          </a:p>
          <a:p>
            <a:r>
              <a:rPr lang="en-US" dirty="0" smtClean="0"/>
              <a:t>Data Analysis – After cleaning the data we performed the data analysis for finding out the problem faced by customer while paying the loan amount.so that bank can make better decision about loan approval</a:t>
            </a:r>
          </a:p>
          <a:p>
            <a:endParaRPr lang="en-US" dirty="0"/>
          </a:p>
        </p:txBody>
      </p:sp>
    </p:spTree>
    <p:extLst>
      <p:ext uri="{BB962C8B-B14F-4D97-AF65-F5344CB8AC3E}">
        <p14:creationId xmlns:p14="http://schemas.microsoft.com/office/powerpoint/2010/main" val="280847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 stack used</a:t>
            </a:r>
            <a:endParaRPr lang="en-US" b="1" dirty="0"/>
          </a:p>
        </p:txBody>
      </p:sp>
      <p:sp>
        <p:nvSpPr>
          <p:cNvPr id="3" name="Content Placeholder 2"/>
          <p:cNvSpPr>
            <a:spLocks noGrp="1"/>
          </p:cNvSpPr>
          <p:nvPr>
            <p:ph idx="1"/>
          </p:nvPr>
        </p:nvSpPr>
        <p:spPr/>
        <p:txBody>
          <a:bodyPr>
            <a:normAutofit/>
          </a:bodyPr>
          <a:lstStyle/>
          <a:p>
            <a:r>
              <a:rPr lang="en-US" sz="2400" dirty="0"/>
              <a:t>Tech stack used in this project is Microsoft Excel </a:t>
            </a:r>
            <a:r>
              <a:rPr lang="en-US" sz="2400" dirty="0" smtClean="0"/>
              <a:t>2016</a:t>
            </a:r>
          </a:p>
          <a:p>
            <a:pPr marL="0" indent="0">
              <a:buNone/>
            </a:pPr>
            <a:endParaRPr lang="en-US" sz="2400" dirty="0"/>
          </a:p>
          <a:p>
            <a:pPr marL="0" indent="0">
              <a:buNone/>
            </a:pPr>
            <a:endParaRPr lang="en-US" sz="2400" dirty="0"/>
          </a:p>
          <a:p>
            <a:r>
              <a:rPr lang="en-US" sz="2400" dirty="0"/>
              <a:t> We used the different functions of excel for analysis and statistical distribution like pivot table, charts which provide us the clear understanding of </a:t>
            </a:r>
            <a:r>
              <a:rPr lang="en-US" sz="2400" dirty="0" smtClean="0"/>
              <a:t>Bank Loan Analysis.</a:t>
            </a: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154054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a:t>
            </a:r>
            <a:r>
              <a:rPr lang="en-US" dirty="0"/>
              <a:t>. </a:t>
            </a:r>
            <a:r>
              <a:rPr lang="en-US" b="1" dirty="0"/>
              <a:t>Identify Missing Data and Deal with it Appropriately</a:t>
            </a:r>
            <a:endParaRPr lang="en-US" dirty="0"/>
          </a:p>
        </p:txBody>
      </p:sp>
      <p:sp>
        <p:nvSpPr>
          <p:cNvPr id="3" name="Content Placeholder 2"/>
          <p:cNvSpPr>
            <a:spLocks noGrp="1"/>
          </p:cNvSpPr>
          <p:nvPr>
            <p:ph idx="1"/>
          </p:nvPr>
        </p:nvSpPr>
        <p:spPr/>
        <p:txBody>
          <a:bodyPr>
            <a:normAutofit/>
          </a:bodyPr>
          <a:lstStyle/>
          <a:p>
            <a:r>
              <a:rPr lang="en-US" dirty="0" smtClean="0"/>
              <a:t>By Analyzing the data we </a:t>
            </a:r>
            <a:r>
              <a:rPr lang="en-US" dirty="0"/>
              <a:t>come across missing data in the loan application dataset. It is essential to handle missing data effectively to ensure the accuracy of the analysis</a:t>
            </a:r>
            <a:r>
              <a:rPr lang="en-US" dirty="0" smtClean="0"/>
              <a:t>.</a:t>
            </a:r>
          </a:p>
          <a:p>
            <a:endParaRPr lang="en-US" dirty="0"/>
          </a:p>
          <a:p>
            <a:r>
              <a:rPr lang="en-US" dirty="0" smtClean="0"/>
              <a:t>Insight – we perform the EDA for cleaning and handling the missing information .we have counted the non null values of the data and after that we calculated the null percentage of data. We have deleted all the data which have more than 30 percent of null values.</a:t>
            </a:r>
          </a:p>
          <a:p>
            <a:r>
              <a:rPr lang="en-US" dirty="0" smtClean="0"/>
              <a:t>This analyses will help us to remove the unnecessary information from dataset.</a:t>
            </a:r>
            <a:endParaRPr lang="en-US" dirty="0"/>
          </a:p>
        </p:txBody>
      </p:sp>
    </p:spTree>
    <p:extLst>
      <p:ext uri="{BB962C8B-B14F-4D97-AF65-F5344CB8AC3E}">
        <p14:creationId xmlns:p14="http://schemas.microsoft.com/office/powerpoint/2010/main" val="19354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 Outliers in the Dataset</a:t>
            </a:r>
            <a:endParaRPr lang="en-US" dirty="0"/>
          </a:p>
        </p:txBody>
      </p:sp>
      <p:sp>
        <p:nvSpPr>
          <p:cNvPr id="3" name="Content Placeholder 2"/>
          <p:cNvSpPr>
            <a:spLocks noGrp="1"/>
          </p:cNvSpPr>
          <p:nvPr>
            <p:ph idx="1"/>
          </p:nvPr>
        </p:nvSpPr>
        <p:spPr/>
        <p:txBody>
          <a:bodyPr/>
          <a:lstStyle/>
          <a:p>
            <a:r>
              <a:rPr lang="en-US" dirty="0" smtClean="0"/>
              <a:t>Outliers </a:t>
            </a:r>
            <a:r>
              <a:rPr lang="en-US" dirty="0"/>
              <a:t>can significantly impact the analysis </a:t>
            </a:r>
            <a:r>
              <a:rPr lang="en-US" dirty="0" smtClean="0"/>
              <a:t>and in the </a:t>
            </a:r>
            <a:r>
              <a:rPr lang="en-US" dirty="0"/>
              <a:t>results. </a:t>
            </a:r>
            <a:r>
              <a:rPr lang="en-US" dirty="0" smtClean="0"/>
              <a:t>We need </a:t>
            </a:r>
            <a:r>
              <a:rPr lang="en-US" dirty="0"/>
              <a:t>to identify outliers in the loan application </a:t>
            </a:r>
            <a:r>
              <a:rPr lang="en-US" dirty="0" smtClean="0"/>
              <a:t>dataset using Excel statistical function and feature</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012141" y="3161687"/>
            <a:ext cx="7167283" cy="3104641"/>
          </a:xfrm>
          <a:prstGeom prst="rect">
            <a:avLst/>
          </a:prstGeom>
        </p:spPr>
      </p:pic>
    </p:spTree>
    <p:extLst>
      <p:ext uri="{BB962C8B-B14F-4D97-AF65-F5344CB8AC3E}">
        <p14:creationId xmlns:p14="http://schemas.microsoft.com/office/powerpoint/2010/main" val="178547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1706"/>
            <a:ext cx="8911687" cy="510988"/>
          </a:xfrm>
        </p:spPr>
        <p:txBody>
          <a:bodyPr>
            <a:normAutofit fontScale="90000"/>
          </a:bodyPr>
          <a:lstStyle/>
          <a:p>
            <a:endParaRPr lang="en-US" dirty="0"/>
          </a:p>
        </p:txBody>
      </p:sp>
      <p:sp>
        <p:nvSpPr>
          <p:cNvPr id="3" name="Content Placeholder 2"/>
          <p:cNvSpPr>
            <a:spLocks noGrp="1"/>
          </p:cNvSpPr>
          <p:nvPr>
            <p:ph idx="1"/>
          </p:nvPr>
        </p:nvSpPr>
        <p:spPr>
          <a:xfrm>
            <a:off x="2589212" y="941294"/>
            <a:ext cx="8915400" cy="4969927"/>
          </a:xfrm>
        </p:spPr>
        <p:txBody>
          <a:bodyPr>
            <a:normAutofit/>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Insight – By Identifying and  analyzing outliers in dataset ,we can gain deeper insight into characteristics and behavior of different applicant segment by observing the disparity among different level. It will help us to improve the accuracy of risk management and loan approval decision.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39852199"/>
              </p:ext>
            </p:extLst>
          </p:nvPr>
        </p:nvGraphicFramePr>
        <p:xfrm>
          <a:off x="4289612" y="941289"/>
          <a:ext cx="4027301" cy="2689420"/>
        </p:xfrm>
        <a:graphic>
          <a:graphicData uri="http://schemas.openxmlformats.org/drawingml/2006/table">
            <a:tbl>
              <a:tblPr>
                <a:tableStyleId>{5C22544A-7EE6-4342-B048-85BDC9FD1C3A}</a:tableStyleId>
              </a:tblPr>
              <a:tblGrid>
                <a:gridCol w="2232361">
                  <a:extLst>
                    <a:ext uri="{9D8B030D-6E8A-4147-A177-3AD203B41FA5}">
                      <a16:colId xmlns:a16="http://schemas.microsoft.com/office/drawing/2014/main" val="1539117022"/>
                    </a:ext>
                  </a:extLst>
                </a:gridCol>
                <a:gridCol w="1794940">
                  <a:extLst>
                    <a:ext uri="{9D8B030D-6E8A-4147-A177-3AD203B41FA5}">
                      <a16:colId xmlns:a16="http://schemas.microsoft.com/office/drawing/2014/main" val="1477634397"/>
                    </a:ext>
                  </a:extLst>
                </a:gridCol>
              </a:tblGrid>
              <a:tr h="178699">
                <a:tc gridSpan="2">
                  <a:txBody>
                    <a:bodyPr/>
                    <a:lstStyle/>
                    <a:p>
                      <a:pPr algn="ctr" fontAlgn="b"/>
                      <a:r>
                        <a:rPr lang="en-US" sz="1100" u="none" strike="noStrike">
                          <a:effectLst/>
                        </a:rPr>
                        <a:t>Amount Income Descriptive Analysis</a:t>
                      </a:r>
                      <a:endParaRPr lang="en-US" sz="1100" b="0" i="1"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46334939"/>
                  </a:ext>
                </a:extLst>
              </a:tr>
              <a:tr h="178699">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7530537"/>
                  </a:ext>
                </a:extLst>
              </a:tr>
              <a:tr h="178699">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170767.5905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221574"/>
                  </a:ext>
                </a:extLst>
              </a:tr>
              <a:tr h="178699">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2378.391081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1082866"/>
                  </a:ext>
                </a:extLst>
              </a:tr>
              <a:tr h="178699">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145800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6052560"/>
                  </a:ext>
                </a:extLst>
              </a:tr>
              <a:tr h="178699">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399562"/>
                  </a:ext>
                </a:extLst>
              </a:tr>
              <a:tr h="178699">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531819.0951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4374206"/>
                  </a:ext>
                </a:extLst>
              </a:tr>
              <a:tr h="178699">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2.82832E+11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938430"/>
                  </a:ext>
                </a:extLst>
              </a:tr>
              <a:tr h="178699">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46582.52582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9051689"/>
                  </a:ext>
                </a:extLst>
              </a:tr>
              <a:tr h="178699">
                <a:tc>
                  <a:txBody>
                    <a:bodyPr/>
                    <a:lstStyle/>
                    <a:p>
                      <a:pPr algn="l" fontAlgn="b"/>
                      <a:r>
                        <a:rPr lang="en-US" sz="1100" u="none" strike="noStrike" dirty="0">
                          <a:effectLst/>
                        </a:rPr>
                        <a:t>Skewness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212.0777967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3630333"/>
                  </a:ext>
                </a:extLst>
              </a:tr>
              <a:tr h="178699">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116974350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2024405"/>
                  </a:ext>
                </a:extLst>
              </a:tr>
              <a:tr h="178699">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25650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4482672"/>
                  </a:ext>
                </a:extLst>
              </a:tr>
              <a:tr h="178699">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117000000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5601289"/>
                  </a:ext>
                </a:extLst>
              </a:tr>
              <a:tr h="178699">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8538208758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7939035"/>
                  </a:ext>
                </a:extLst>
              </a:tr>
              <a:tr h="187634">
                <a:tc>
                  <a:txBody>
                    <a:bodyPr/>
                    <a:lstStyle/>
                    <a:p>
                      <a:pPr algn="l" fontAlgn="b"/>
                      <a:r>
                        <a:rPr lang="en-US" sz="1100" u="none" strike="noStrike" dirty="0">
                          <a:effectLst/>
                        </a:rPr>
                        <a:t>Count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49999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8342827"/>
                  </a:ext>
                </a:extLst>
              </a:tr>
            </a:tbl>
          </a:graphicData>
        </a:graphic>
      </p:graphicFrame>
    </p:spTree>
    <p:extLst>
      <p:ext uri="{BB962C8B-B14F-4D97-AF65-F5344CB8AC3E}">
        <p14:creationId xmlns:p14="http://schemas.microsoft.com/office/powerpoint/2010/main" val="261739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 . Analyze </a:t>
            </a:r>
            <a:r>
              <a:rPr lang="en-US" b="1" dirty="0"/>
              <a:t>Data Imbalance</a:t>
            </a:r>
            <a:endParaRPr lang="en-US" dirty="0"/>
          </a:p>
        </p:txBody>
      </p:sp>
      <p:sp>
        <p:nvSpPr>
          <p:cNvPr id="3" name="Content Placeholder 2"/>
          <p:cNvSpPr>
            <a:spLocks noGrp="1"/>
          </p:cNvSpPr>
          <p:nvPr>
            <p:ph idx="1"/>
          </p:nvPr>
        </p:nvSpPr>
        <p:spPr/>
        <p:txBody>
          <a:bodyPr/>
          <a:lstStyle/>
          <a:p>
            <a:r>
              <a:rPr lang="en-US" dirty="0" smtClean="0"/>
              <a:t>Data </a:t>
            </a:r>
            <a:r>
              <a:rPr lang="en-US" dirty="0"/>
              <a:t>imbalance can affect the accuracy of the analysis, especially for binary classification problems. Understanding the data distribution is crucial for building reliable </a:t>
            </a:r>
            <a:r>
              <a:rPr lang="en-US" dirty="0" smtClean="0"/>
              <a:t>models. We will determine </a:t>
            </a:r>
            <a:r>
              <a:rPr lang="en-US" dirty="0"/>
              <a:t>if there is data imbalance in the loan application </a:t>
            </a:r>
            <a:r>
              <a:rPr lang="en-US" dirty="0" smtClean="0"/>
              <a:t>dataset.</a:t>
            </a:r>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3092824" y="3490020"/>
            <a:ext cx="5580529" cy="2843545"/>
          </a:xfrm>
          <a:prstGeom prst="rect">
            <a:avLst/>
          </a:prstGeom>
        </p:spPr>
      </p:pic>
      <p:pic>
        <p:nvPicPr>
          <p:cNvPr id="5" name="Picture 4"/>
          <p:cNvPicPr>
            <a:picLocks noChangeAspect="1"/>
          </p:cNvPicPr>
          <p:nvPr/>
        </p:nvPicPr>
        <p:blipFill>
          <a:blip r:embed="rId3"/>
          <a:stretch>
            <a:fillRect/>
          </a:stretch>
        </p:blipFill>
        <p:spPr>
          <a:xfrm>
            <a:off x="3092823" y="3490020"/>
            <a:ext cx="5580529" cy="2843545"/>
          </a:xfrm>
          <a:prstGeom prst="rect">
            <a:avLst/>
          </a:prstGeom>
        </p:spPr>
      </p:pic>
    </p:spTree>
    <p:extLst>
      <p:ext uri="{BB962C8B-B14F-4D97-AF65-F5344CB8AC3E}">
        <p14:creationId xmlns:p14="http://schemas.microsoft.com/office/powerpoint/2010/main" val="41058268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6069</TotalTime>
  <Words>951</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Final Project-2 Bank Loan Case Study</vt:lpstr>
      <vt:lpstr>Content</vt:lpstr>
      <vt:lpstr>Project Description</vt:lpstr>
      <vt:lpstr>Approach</vt:lpstr>
      <vt:lpstr>Tech stack used</vt:lpstr>
      <vt:lpstr>A. Identify Missing Data and Deal with it Appropriately</vt:lpstr>
      <vt:lpstr>Identify Outliers in the Dataset</vt:lpstr>
      <vt:lpstr>PowerPoint Presentation</vt:lpstr>
      <vt:lpstr>C . Analyze Data Imbalance</vt:lpstr>
      <vt:lpstr>PowerPoint Presentation</vt:lpstr>
      <vt:lpstr>D. Perform Univariate, Segmented Univariate, and Bivariate Analysis</vt:lpstr>
      <vt:lpstr>PowerPoint Presentation</vt:lpstr>
      <vt:lpstr>Identify Top Correlations for Different Scenarios</vt:lpstr>
      <vt:lpstr>Result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Project-2 Bank Loan Case Study</dc:title>
  <dc:creator>Admin</dc:creator>
  <cp:lastModifiedBy>Admin</cp:lastModifiedBy>
  <cp:revision>46</cp:revision>
  <dcterms:created xsi:type="dcterms:W3CDTF">2024-06-26T11:45:24Z</dcterms:created>
  <dcterms:modified xsi:type="dcterms:W3CDTF">2024-06-30T20:50:48Z</dcterms:modified>
</cp:coreProperties>
</file>