
<file path=[Content_Types].xml><?xml version="1.0" encoding="utf-8"?>
<Types xmlns="http://schemas.openxmlformats.org/package/2006/content-types">
  <Default Extension="jfif" ContentType="image/jpeg"/>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138643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52709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5C9531-8986-4ABC-9958-147DF9D4581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631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283470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5C9531-8986-4ABC-9958-147DF9D4581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055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455750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3323033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165984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28116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645D9-2488-4BB2-A26E-DEA3E0BCDF21}"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374545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17921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645D9-2488-4BB2-A26E-DEA3E0BCDF21}"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115211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645D9-2488-4BB2-A26E-DEA3E0BCDF21}"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365882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645D9-2488-4BB2-A26E-DEA3E0BCDF21}"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25853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112620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9645D9-2488-4BB2-A26E-DEA3E0BCDF21}"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5C9531-8986-4ABC-9958-147DF9D4581C}" type="slidenum">
              <a:rPr lang="en-US" smtClean="0"/>
              <a:t>‹#›</a:t>
            </a:fld>
            <a:endParaRPr lang="en-US"/>
          </a:p>
        </p:txBody>
      </p:sp>
    </p:spTree>
    <p:extLst>
      <p:ext uri="{BB962C8B-B14F-4D97-AF65-F5344CB8AC3E}">
        <p14:creationId xmlns:p14="http://schemas.microsoft.com/office/powerpoint/2010/main" val="22096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3000"/>
            <a:lum/>
          </a:blip>
          <a:srcRect/>
          <a:stretch>
            <a:fillRect l="-6000" r="-6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29645D9-2488-4BB2-A26E-DEA3E0BCDF21}" type="datetimeFigureOut">
              <a:rPr lang="en-US" smtClean="0"/>
              <a:t>6/18/2024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5C9531-8986-4ABC-9958-147DF9D4581C}" type="slidenum">
              <a:rPr lang="en-US" smtClean="0"/>
              <a:t>‹#›</a:t>
            </a:fld>
            <a:endParaRPr lang="en-US"/>
          </a:p>
        </p:txBody>
      </p:sp>
    </p:spTree>
    <p:extLst>
      <p:ext uri="{BB962C8B-B14F-4D97-AF65-F5344CB8AC3E}">
        <p14:creationId xmlns:p14="http://schemas.microsoft.com/office/powerpoint/2010/main" val="23400252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xml"/><Relationship Id="rId5" Type="http://schemas.openxmlformats.org/officeDocument/2006/relationships/image" Target="../media/image5.jfif"/><Relationship Id="rId4" Type="http://schemas.openxmlformats.org/officeDocument/2006/relationships/image" Target="../media/image4.jfif"/></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IMDB_Movies.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4" Type="http://schemas.openxmlformats.org/officeDocument/2006/relationships/hyperlink" Target="https://www.loom.com/share/8c67f25b61c64f4e8f392550458fef5d?sid=19d0c694-ba3b-4ca5-a38d-46db8a3f10f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3.jfif"/><Relationship Id="rId1" Type="http://schemas.openxmlformats.org/officeDocument/2006/relationships/slideLayout" Target="../slideLayouts/slideLayout6.xml"/><Relationship Id="rId5" Type="http://schemas.openxmlformats.org/officeDocument/2006/relationships/image" Target="../media/image19.jfif"/><Relationship Id="rId4" Type="http://schemas.openxmlformats.org/officeDocument/2006/relationships/image" Target="../media/image11.jfif"/></Relationships>
</file>

<file path=ppt/slides/_rels/slide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52689"/>
          </a:xfrm>
        </p:spPr>
        <p:txBody>
          <a:bodyPr>
            <a:normAutofit fontScale="90000"/>
          </a:bodyPr>
          <a:lstStyle/>
          <a:p>
            <a:r>
              <a:rPr lang="en-US" sz="4400" dirty="0" smtClean="0"/>
              <a:t>Final Project-1 </a:t>
            </a:r>
            <a:br>
              <a:rPr lang="en-US" sz="4400" dirty="0" smtClean="0"/>
            </a:br>
            <a:r>
              <a:rPr lang="en-US" dirty="0" smtClean="0"/>
              <a:t/>
            </a:r>
            <a:br>
              <a:rPr lang="en-US" dirty="0" smtClean="0"/>
            </a:br>
            <a:r>
              <a:rPr lang="en-US" sz="7300" b="1" dirty="0" smtClean="0"/>
              <a:t>IMDB MOVIE ANALYSIS</a:t>
            </a:r>
            <a:r>
              <a:rPr lang="en-US" sz="7300" dirty="0" smtClean="0"/>
              <a:t/>
            </a:r>
            <a:br>
              <a:rPr lang="en-US" sz="7300" dirty="0" smtClean="0"/>
            </a:br>
            <a:endParaRPr lang="en-US" sz="7300" dirty="0"/>
          </a:p>
        </p:txBody>
      </p:sp>
      <p:sp>
        <p:nvSpPr>
          <p:cNvPr id="3" name="Subtitle 2"/>
          <p:cNvSpPr>
            <a:spLocks noGrp="1"/>
          </p:cNvSpPr>
          <p:nvPr>
            <p:ph type="subTitle" idx="1"/>
          </p:nvPr>
        </p:nvSpPr>
        <p:spPr>
          <a:xfrm>
            <a:off x="1650609" y="4741521"/>
            <a:ext cx="9144000" cy="1655762"/>
          </a:xfrm>
        </p:spPr>
        <p:txBody>
          <a:bodyPr/>
          <a:lstStyle/>
          <a:p>
            <a:r>
              <a:rPr lang="en-US" dirty="0" smtClean="0"/>
              <a:t>By Anusha </a:t>
            </a:r>
            <a:r>
              <a:rPr lang="en-US" dirty="0" err="1" smtClean="0"/>
              <a:t>Gaira</a:t>
            </a:r>
            <a:endParaRPr lang="en-US" dirty="0" smtClean="0"/>
          </a:p>
          <a:p>
            <a:r>
              <a:rPr lang="en-US" dirty="0" smtClean="0"/>
              <a:t>anushagaira@gmail.com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360" y="4545875"/>
            <a:ext cx="3596640" cy="231212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360" y="0"/>
            <a:ext cx="3596640" cy="217240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43500"/>
            <a:ext cx="1650610" cy="17145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5360" y="2172403"/>
            <a:ext cx="3596640" cy="2373472"/>
          </a:xfrm>
          <a:prstGeom prst="rect">
            <a:avLst/>
          </a:prstGeom>
        </p:spPr>
      </p:pic>
    </p:spTree>
    <p:extLst>
      <p:ext uri="{BB962C8B-B14F-4D97-AF65-F5344CB8AC3E}">
        <p14:creationId xmlns:p14="http://schemas.microsoft.com/office/powerpoint/2010/main" val="234431141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7307"/>
          </a:xfrm>
        </p:spPr>
        <p:txBody>
          <a:bodyPr/>
          <a:lstStyle/>
          <a:p>
            <a:r>
              <a:rPr lang="en-US" b="1" dirty="0" smtClean="0"/>
              <a:t>C. Language </a:t>
            </a:r>
            <a:r>
              <a:rPr lang="en-US" b="1" dirty="0"/>
              <a:t>Analysis: </a:t>
            </a:r>
            <a:endParaRPr lang="en-US" dirty="0"/>
          </a:p>
        </p:txBody>
      </p:sp>
      <p:sp>
        <p:nvSpPr>
          <p:cNvPr id="3" name="Content Placeholder 2"/>
          <p:cNvSpPr>
            <a:spLocks noGrp="1"/>
          </p:cNvSpPr>
          <p:nvPr>
            <p:ph idx="1"/>
          </p:nvPr>
        </p:nvSpPr>
        <p:spPr>
          <a:xfrm>
            <a:off x="2589212" y="1423851"/>
            <a:ext cx="8915400" cy="4487371"/>
          </a:xfrm>
        </p:spPr>
        <p:txBody>
          <a:bodyPr/>
          <a:lstStyle/>
          <a:p>
            <a:r>
              <a:rPr lang="en-US" dirty="0"/>
              <a:t>We determined the most common languages used in movies and analyzed their impact on the IMDB score using descriptive statistics</a:t>
            </a:r>
            <a:r>
              <a:rPr lang="en-US" dirty="0" smtClean="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56709" y="2452143"/>
            <a:ext cx="8059782" cy="3961720"/>
          </a:xfrm>
          <a:prstGeom prst="rect">
            <a:avLst/>
          </a:prstGeom>
          <a:noFill/>
        </p:spPr>
      </p:pic>
    </p:spTree>
    <p:extLst>
      <p:ext uri="{BB962C8B-B14F-4D97-AF65-F5344CB8AC3E}">
        <p14:creationId xmlns:p14="http://schemas.microsoft.com/office/powerpoint/2010/main" val="400564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9818"/>
            <a:ext cx="8911687" cy="457200"/>
          </a:xfrm>
        </p:spPr>
        <p:txBody>
          <a:bodyPr>
            <a:normAutofit fontScale="90000"/>
          </a:bodyPr>
          <a:lstStyle/>
          <a:p>
            <a:endParaRPr lang="en-US" dirty="0"/>
          </a:p>
        </p:txBody>
      </p:sp>
      <p:sp>
        <p:nvSpPr>
          <p:cNvPr id="3" name="Content Placeholder 2"/>
          <p:cNvSpPr>
            <a:spLocks noGrp="1"/>
          </p:cNvSpPr>
          <p:nvPr>
            <p:ph idx="1"/>
          </p:nvPr>
        </p:nvSpPr>
        <p:spPr>
          <a:xfrm>
            <a:off x="2589212" y="627018"/>
            <a:ext cx="8915400" cy="5284204"/>
          </a:xfrm>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Insight – The most common language used in movies is English followed by French, Hindi and mandarin. Surprisingly mostly prefer watching English movies because count of English movies is way higher than any other language. This gives us insight that if any director making any movie in their religion language they should dub it in English also because people from any continent prefer watching movies in English.</a:t>
            </a:r>
          </a:p>
        </p:txBody>
      </p:sp>
      <p:graphicFrame>
        <p:nvGraphicFramePr>
          <p:cNvPr id="4" name="Table 3"/>
          <p:cNvGraphicFramePr>
            <a:graphicFrameLocks noGrp="1"/>
          </p:cNvGraphicFramePr>
          <p:nvPr>
            <p:extLst>
              <p:ext uri="{D42A27DB-BD31-4B8C-83A1-F6EECF244321}">
                <p14:modId xmlns:p14="http://schemas.microsoft.com/office/powerpoint/2010/main" val="4093810061"/>
              </p:ext>
            </p:extLst>
          </p:nvPr>
        </p:nvGraphicFramePr>
        <p:xfrm>
          <a:off x="2589212" y="169815"/>
          <a:ext cx="6763794" cy="2508070"/>
        </p:xfrm>
        <a:graphic>
          <a:graphicData uri="http://schemas.openxmlformats.org/drawingml/2006/table">
            <a:tbl>
              <a:tblPr firstRow="1" firstCol="1" bandRow="1">
                <a:tableStyleId>{21E4AEA4-8DFA-4A89-87EB-49C32662AFE0}</a:tableStyleId>
              </a:tblPr>
              <a:tblGrid>
                <a:gridCol w="3309940">
                  <a:extLst>
                    <a:ext uri="{9D8B030D-6E8A-4147-A177-3AD203B41FA5}">
                      <a16:colId xmlns:a16="http://schemas.microsoft.com/office/drawing/2014/main" val="3089611532"/>
                    </a:ext>
                  </a:extLst>
                </a:gridCol>
                <a:gridCol w="3453854">
                  <a:extLst>
                    <a:ext uri="{9D8B030D-6E8A-4147-A177-3AD203B41FA5}">
                      <a16:colId xmlns:a16="http://schemas.microsoft.com/office/drawing/2014/main" val="2783592900"/>
                    </a:ext>
                  </a:extLst>
                </a:gridCol>
              </a:tblGrid>
              <a:tr h="320111">
                <a:tc gridSpan="2">
                  <a:txBody>
                    <a:bodyPr/>
                    <a:lstStyle/>
                    <a:p>
                      <a:pPr marL="0" marR="0" algn="ctr">
                        <a:lnSpc>
                          <a:spcPct val="107000"/>
                        </a:lnSpc>
                        <a:spcBef>
                          <a:spcPts val="0"/>
                        </a:spcBef>
                        <a:spcAft>
                          <a:spcPts val="0"/>
                        </a:spcAft>
                      </a:pPr>
                      <a:r>
                        <a:rPr lang="en-US" sz="1100" dirty="0">
                          <a:effectLst/>
                        </a:rPr>
                        <a:t>TOP    5         LANGUAGE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41542102"/>
                  </a:ext>
                </a:extLst>
              </a:tr>
              <a:tr h="587404">
                <a:tc>
                  <a:txBody>
                    <a:bodyPr/>
                    <a:lstStyle/>
                    <a:p>
                      <a:pPr marL="0" marR="0">
                        <a:lnSpc>
                          <a:spcPct val="107000"/>
                        </a:lnSpc>
                        <a:spcBef>
                          <a:spcPts val="0"/>
                        </a:spcBef>
                        <a:spcAft>
                          <a:spcPts val="0"/>
                        </a:spcAft>
                      </a:pPr>
                      <a:r>
                        <a:rPr lang="en-US" sz="1100">
                          <a:effectLst/>
                        </a:rPr>
                        <a:t>Language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Count of language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31091540"/>
                  </a:ext>
                </a:extLst>
              </a:tr>
              <a:tr h="320111">
                <a:tc>
                  <a:txBody>
                    <a:bodyPr/>
                    <a:lstStyle/>
                    <a:p>
                      <a:pPr marL="0" marR="0">
                        <a:lnSpc>
                          <a:spcPct val="107000"/>
                        </a:lnSpc>
                        <a:spcBef>
                          <a:spcPts val="0"/>
                        </a:spcBef>
                        <a:spcAft>
                          <a:spcPts val="0"/>
                        </a:spcAft>
                      </a:pPr>
                      <a:r>
                        <a:rPr lang="en-US" sz="1100">
                          <a:effectLst/>
                        </a:rPr>
                        <a:t>English</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4492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214233328"/>
                  </a:ext>
                </a:extLst>
              </a:tr>
              <a:tr h="320111">
                <a:tc>
                  <a:txBody>
                    <a:bodyPr/>
                    <a:lstStyle/>
                    <a:p>
                      <a:pPr marL="0" marR="0">
                        <a:lnSpc>
                          <a:spcPct val="107000"/>
                        </a:lnSpc>
                        <a:spcBef>
                          <a:spcPts val="0"/>
                        </a:spcBef>
                        <a:spcAft>
                          <a:spcPts val="0"/>
                        </a:spcAft>
                      </a:pPr>
                      <a:r>
                        <a:rPr lang="en-US" sz="1100" dirty="0">
                          <a:effectLst/>
                        </a:rPr>
                        <a:t>French</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296352547"/>
                  </a:ext>
                </a:extLst>
              </a:tr>
              <a:tr h="320111">
                <a:tc>
                  <a:txBody>
                    <a:bodyPr/>
                    <a:lstStyle/>
                    <a:p>
                      <a:pPr marL="0" marR="0">
                        <a:lnSpc>
                          <a:spcPct val="107000"/>
                        </a:lnSpc>
                        <a:spcBef>
                          <a:spcPts val="0"/>
                        </a:spcBef>
                        <a:spcAft>
                          <a:spcPts val="0"/>
                        </a:spcAft>
                      </a:pPr>
                      <a:r>
                        <a:rPr lang="en-US" sz="1100">
                          <a:effectLst/>
                        </a:rPr>
                        <a:t>Hindi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139547612"/>
                  </a:ext>
                </a:extLst>
              </a:tr>
              <a:tr h="320111">
                <a:tc>
                  <a:txBody>
                    <a:bodyPr/>
                    <a:lstStyle/>
                    <a:p>
                      <a:pPr marL="0" marR="0">
                        <a:lnSpc>
                          <a:spcPct val="107000"/>
                        </a:lnSpc>
                        <a:spcBef>
                          <a:spcPts val="0"/>
                        </a:spcBef>
                        <a:spcAft>
                          <a:spcPts val="0"/>
                        </a:spcAft>
                      </a:pPr>
                      <a:r>
                        <a:rPr lang="en-US" sz="1100">
                          <a:effectLst/>
                        </a:rPr>
                        <a:t>Mandarin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157132598"/>
                  </a:ext>
                </a:extLst>
              </a:tr>
              <a:tr h="320111">
                <a:tc>
                  <a:txBody>
                    <a:bodyPr/>
                    <a:lstStyle/>
                    <a:p>
                      <a:pPr marL="0" marR="0">
                        <a:lnSpc>
                          <a:spcPct val="107000"/>
                        </a:lnSpc>
                        <a:spcBef>
                          <a:spcPts val="0"/>
                        </a:spcBef>
                        <a:spcAft>
                          <a:spcPts val="0"/>
                        </a:spcAft>
                      </a:pPr>
                      <a:r>
                        <a:rPr lang="en-US" sz="1100">
                          <a:effectLst/>
                        </a:rPr>
                        <a:t>Spanish</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310095149"/>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669" y="5053972"/>
            <a:ext cx="6026331" cy="1714500"/>
          </a:xfrm>
          <a:prstGeom prst="rect">
            <a:avLst/>
          </a:prstGeom>
        </p:spPr>
      </p:pic>
    </p:spTree>
    <p:extLst>
      <p:ext uri="{BB962C8B-B14F-4D97-AF65-F5344CB8AC3E}">
        <p14:creationId xmlns:p14="http://schemas.microsoft.com/office/powerpoint/2010/main" val="1357464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95684"/>
          </a:xfrm>
        </p:spPr>
        <p:txBody>
          <a:bodyPr/>
          <a:lstStyle/>
          <a:p>
            <a:r>
              <a:rPr lang="en-US" b="1" dirty="0" smtClean="0"/>
              <a:t>D. Director </a:t>
            </a:r>
            <a:r>
              <a:rPr lang="en-US" b="1" dirty="0"/>
              <a:t>Analysis</a:t>
            </a:r>
            <a:endParaRPr lang="en-US" dirty="0"/>
          </a:p>
        </p:txBody>
      </p:sp>
      <p:sp>
        <p:nvSpPr>
          <p:cNvPr id="3" name="Content Placeholder 2"/>
          <p:cNvSpPr>
            <a:spLocks noGrp="1"/>
          </p:cNvSpPr>
          <p:nvPr>
            <p:ph idx="1"/>
          </p:nvPr>
        </p:nvSpPr>
        <p:spPr>
          <a:xfrm>
            <a:off x="2589212" y="1528355"/>
            <a:ext cx="8915400" cy="4382868"/>
          </a:xfrm>
        </p:spPr>
        <p:txBody>
          <a:bodyPr/>
          <a:lstStyle/>
          <a:p>
            <a:r>
              <a:rPr lang="en-US" dirty="0"/>
              <a:t>We Identified the top directors based on their average IMDB score and analyzed their contribution to the success of movies using percentile </a:t>
            </a:r>
            <a:r>
              <a:rPr lang="en-US" dirty="0" smtClean="0"/>
              <a:t>calculations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589212" y="2873828"/>
            <a:ext cx="8488091" cy="3984171"/>
          </a:xfrm>
          <a:prstGeom prst="rect">
            <a:avLst/>
          </a:prstGeom>
        </p:spPr>
      </p:pic>
    </p:spTree>
    <p:extLst>
      <p:ext uri="{BB962C8B-B14F-4D97-AF65-F5344CB8AC3E}">
        <p14:creationId xmlns:p14="http://schemas.microsoft.com/office/powerpoint/2010/main" val="2650481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470263"/>
          </a:xfrm>
        </p:spPr>
        <p:txBody>
          <a:bodyPr>
            <a:normAutofit fontScale="90000"/>
          </a:bodyPr>
          <a:lstStyle/>
          <a:p>
            <a:endParaRPr lang="en-US" dirty="0"/>
          </a:p>
        </p:txBody>
      </p:sp>
      <p:sp>
        <p:nvSpPr>
          <p:cNvPr id="3" name="Content Placeholder 2"/>
          <p:cNvSpPr>
            <a:spLocks noGrp="1"/>
          </p:cNvSpPr>
          <p:nvPr>
            <p:ph idx="1"/>
          </p:nvPr>
        </p:nvSpPr>
        <p:spPr>
          <a:xfrm>
            <a:off x="2589212" y="600891"/>
            <a:ext cx="8915400" cy="578684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Insight – Director such as John Blanchard ,sadyak sher, Mitchell and carry bell have directed movies which have highest imdb rating. It shows that they have different vision that influence the audience and leaves their mark on them.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5550513"/>
              </p:ext>
            </p:extLst>
          </p:nvPr>
        </p:nvGraphicFramePr>
        <p:xfrm>
          <a:off x="2589212" y="3"/>
          <a:ext cx="7521439" cy="3997235"/>
        </p:xfrm>
        <a:graphic>
          <a:graphicData uri="http://schemas.openxmlformats.org/drawingml/2006/table">
            <a:tbl>
              <a:tblPr firstRow="1" firstCol="1" bandRow="1">
                <a:tableStyleId>{21E4AEA4-8DFA-4A89-87EB-49C32662AFE0}</a:tableStyleId>
              </a:tblPr>
              <a:tblGrid>
                <a:gridCol w="3112320">
                  <a:extLst>
                    <a:ext uri="{9D8B030D-6E8A-4147-A177-3AD203B41FA5}">
                      <a16:colId xmlns:a16="http://schemas.microsoft.com/office/drawing/2014/main" val="2182070866"/>
                    </a:ext>
                  </a:extLst>
                </a:gridCol>
                <a:gridCol w="4409119">
                  <a:extLst>
                    <a:ext uri="{9D8B030D-6E8A-4147-A177-3AD203B41FA5}">
                      <a16:colId xmlns:a16="http://schemas.microsoft.com/office/drawing/2014/main" val="4212544364"/>
                    </a:ext>
                  </a:extLst>
                </a:gridCol>
              </a:tblGrid>
              <a:tr h="363385">
                <a:tc>
                  <a:txBody>
                    <a:bodyPr/>
                    <a:lstStyle/>
                    <a:p>
                      <a:pPr marL="0" marR="0">
                        <a:lnSpc>
                          <a:spcPct val="107000"/>
                        </a:lnSpc>
                        <a:spcBef>
                          <a:spcPts val="0"/>
                        </a:spcBef>
                        <a:spcAft>
                          <a:spcPts val="0"/>
                        </a:spcAft>
                      </a:pPr>
                      <a:r>
                        <a:rPr lang="en-US" sz="1100" dirty="0">
                          <a:effectLst/>
                        </a:rPr>
                        <a:t>Top 10 Director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Average of </a:t>
                      </a:r>
                      <a:r>
                        <a:rPr lang="en-US" sz="1100" dirty="0" err="1">
                          <a:effectLst/>
                        </a:rPr>
                        <a:t>imdb_score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222571680"/>
                  </a:ext>
                </a:extLst>
              </a:tr>
              <a:tr h="363385">
                <a:tc>
                  <a:txBody>
                    <a:bodyPr/>
                    <a:lstStyle/>
                    <a:p>
                      <a:pPr marL="0" marR="0">
                        <a:lnSpc>
                          <a:spcPct val="107000"/>
                        </a:lnSpc>
                        <a:spcBef>
                          <a:spcPts val="0"/>
                        </a:spcBef>
                        <a:spcAft>
                          <a:spcPts val="0"/>
                        </a:spcAft>
                      </a:pPr>
                      <a:r>
                        <a:rPr lang="en-US" sz="1100">
                          <a:effectLst/>
                        </a:rPr>
                        <a:t>John Blanchard</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9.5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645458778"/>
                  </a:ext>
                </a:extLst>
              </a:tr>
              <a:tr h="363385">
                <a:tc>
                  <a:txBody>
                    <a:bodyPr/>
                    <a:lstStyle/>
                    <a:p>
                      <a:pPr marL="0" marR="0">
                        <a:lnSpc>
                          <a:spcPct val="107000"/>
                        </a:lnSpc>
                        <a:spcBef>
                          <a:spcPts val="0"/>
                        </a:spcBef>
                        <a:spcAft>
                          <a:spcPts val="0"/>
                        </a:spcAft>
                      </a:pPr>
                      <a:r>
                        <a:rPr lang="en-US" sz="1100">
                          <a:effectLst/>
                        </a:rPr>
                        <a:t>Sadyk Sher-Niyaz</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8.7</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290208969"/>
                  </a:ext>
                </a:extLst>
              </a:tr>
              <a:tr h="363385">
                <a:tc>
                  <a:txBody>
                    <a:bodyPr/>
                    <a:lstStyle/>
                    <a:p>
                      <a:pPr marL="0" marR="0">
                        <a:lnSpc>
                          <a:spcPct val="107000"/>
                        </a:lnSpc>
                        <a:spcBef>
                          <a:spcPts val="0"/>
                        </a:spcBef>
                        <a:spcAft>
                          <a:spcPts val="0"/>
                        </a:spcAft>
                      </a:pPr>
                      <a:r>
                        <a:rPr lang="en-US" sz="1100" dirty="0">
                          <a:effectLst/>
                        </a:rPr>
                        <a:t>Mitchell Altieri</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8.7</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566340412"/>
                  </a:ext>
                </a:extLst>
              </a:tr>
              <a:tr h="363385">
                <a:tc>
                  <a:txBody>
                    <a:bodyPr/>
                    <a:lstStyle/>
                    <a:p>
                      <a:pPr marL="0" marR="0">
                        <a:lnSpc>
                          <a:spcPct val="107000"/>
                        </a:lnSpc>
                        <a:spcBef>
                          <a:spcPts val="0"/>
                        </a:spcBef>
                        <a:spcAft>
                          <a:spcPts val="0"/>
                        </a:spcAft>
                      </a:pPr>
                      <a:r>
                        <a:rPr lang="en-US" sz="1100" dirty="0">
                          <a:effectLst/>
                        </a:rPr>
                        <a:t>Cary Bell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887413165"/>
                  </a:ext>
                </a:extLst>
              </a:tr>
              <a:tr h="363385">
                <a:tc>
                  <a:txBody>
                    <a:bodyPr/>
                    <a:lstStyle/>
                    <a:p>
                      <a:pPr marL="0" marR="0">
                        <a:lnSpc>
                          <a:spcPct val="107000"/>
                        </a:lnSpc>
                        <a:spcBef>
                          <a:spcPts val="0"/>
                        </a:spcBef>
                        <a:spcAft>
                          <a:spcPts val="0"/>
                        </a:spcAft>
                      </a:pPr>
                      <a:r>
                        <a:rPr lang="en-US" sz="1100" dirty="0">
                          <a:effectLst/>
                        </a:rPr>
                        <a:t>Mike </a:t>
                      </a:r>
                      <a:r>
                        <a:rPr lang="en-US" sz="1100" dirty="0" err="1">
                          <a:effectLst/>
                        </a:rPr>
                        <a:t>Mayhall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8.6</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564037765"/>
                  </a:ext>
                </a:extLst>
              </a:tr>
              <a:tr h="363385">
                <a:tc>
                  <a:txBody>
                    <a:bodyPr/>
                    <a:lstStyle/>
                    <a:p>
                      <a:pPr marL="0" marR="0">
                        <a:lnSpc>
                          <a:spcPct val="107000"/>
                        </a:lnSpc>
                        <a:spcBef>
                          <a:spcPts val="0"/>
                        </a:spcBef>
                        <a:spcAft>
                          <a:spcPts val="0"/>
                        </a:spcAft>
                      </a:pPr>
                      <a:r>
                        <a:rPr lang="en-US" sz="1100">
                          <a:effectLst/>
                        </a:rPr>
                        <a:t>Charles Chaplin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8.6</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790618349"/>
                  </a:ext>
                </a:extLst>
              </a:tr>
              <a:tr h="363385">
                <a:tc>
                  <a:txBody>
                    <a:bodyPr/>
                    <a:lstStyle/>
                    <a:p>
                      <a:pPr marL="0" marR="0">
                        <a:lnSpc>
                          <a:spcPct val="107000"/>
                        </a:lnSpc>
                        <a:spcBef>
                          <a:spcPts val="0"/>
                        </a:spcBef>
                        <a:spcAft>
                          <a:spcPts val="0"/>
                        </a:spcAft>
                      </a:pPr>
                      <a:r>
                        <a:rPr lang="en-US" sz="1100">
                          <a:effectLst/>
                        </a:rPr>
                        <a:t>Raja Menon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257631245"/>
                  </a:ext>
                </a:extLst>
              </a:tr>
              <a:tr h="363385">
                <a:tc>
                  <a:txBody>
                    <a:bodyPr/>
                    <a:lstStyle/>
                    <a:p>
                      <a:pPr marL="0" marR="0">
                        <a:lnSpc>
                          <a:spcPct val="107000"/>
                        </a:lnSpc>
                        <a:spcBef>
                          <a:spcPts val="0"/>
                        </a:spcBef>
                        <a:spcAft>
                          <a:spcPts val="0"/>
                        </a:spcAft>
                      </a:pPr>
                      <a:r>
                        <a:rPr lang="en-US" sz="1100" dirty="0">
                          <a:effectLst/>
                        </a:rPr>
                        <a:t>Ron Fricke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039400970"/>
                  </a:ext>
                </a:extLst>
              </a:tr>
              <a:tr h="363385">
                <a:tc>
                  <a:txBody>
                    <a:bodyPr/>
                    <a:lstStyle/>
                    <a:p>
                      <a:pPr marL="0" marR="0">
                        <a:lnSpc>
                          <a:spcPct val="107000"/>
                        </a:lnSpc>
                        <a:spcBef>
                          <a:spcPts val="0"/>
                        </a:spcBef>
                        <a:spcAft>
                          <a:spcPts val="0"/>
                        </a:spcAft>
                      </a:pPr>
                      <a:r>
                        <a:rPr lang="en-US" sz="1100">
                          <a:effectLst/>
                        </a:rPr>
                        <a:t>Majid Majidi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884995116"/>
                  </a:ext>
                </a:extLst>
              </a:tr>
              <a:tr h="363385">
                <a:tc>
                  <a:txBody>
                    <a:bodyPr/>
                    <a:lstStyle/>
                    <a:p>
                      <a:pPr marL="0" marR="0">
                        <a:lnSpc>
                          <a:spcPct val="107000"/>
                        </a:lnSpc>
                        <a:spcBef>
                          <a:spcPts val="0"/>
                        </a:spcBef>
                        <a:spcAft>
                          <a:spcPts val="0"/>
                        </a:spcAft>
                      </a:pPr>
                      <a:r>
                        <a:rPr lang="en-US" sz="1100" dirty="0">
                          <a:effectLst/>
                        </a:rPr>
                        <a:t>Damien Chazelle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8.5</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745209739"/>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0869"/>
            <a:ext cx="2589212" cy="48071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0651" y="-107768"/>
            <a:ext cx="2081349" cy="1714500"/>
          </a:xfrm>
          <a:prstGeom prst="rect">
            <a:avLst/>
          </a:prstGeom>
        </p:spPr>
      </p:pic>
    </p:spTree>
    <p:extLst>
      <p:ext uri="{BB962C8B-B14F-4D97-AF65-F5344CB8AC3E}">
        <p14:creationId xmlns:p14="http://schemas.microsoft.com/office/powerpoint/2010/main" val="1141509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b="1" dirty="0" smtClean="0"/>
              <a:t>E. Budget </a:t>
            </a:r>
            <a:r>
              <a:rPr lang="en-US" b="1" dirty="0"/>
              <a:t>Analysis</a:t>
            </a:r>
            <a:endParaRPr lang="en-US" dirty="0"/>
          </a:p>
        </p:txBody>
      </p:sp>
      <p:sp>
        <p:nvSpPr>
          <p:cNvPr id="3" name="Content Placeholder 2"/>
          <p:cNvSpPr>
            <a:spLocks noGrp="1"/>
          </p:cNvSpPr>
          <p:nvPr>
            <p:ph idx="1"/>
          </p:nvPr>
        </p:nvSpPr>
        <p:spPr>
          <a:xfrm>
            <a:off x="1854926" y="1476103"/>
            <a:ext cx="9649686" cy="5055326"/>
          </a:xfrm>
        </p:spPr>
        <p:txBody>
          <a:bodyPr/>
          <a:lstStyle/>
          <a:p>
            <a:pPr lvl="0"/>
            <a:r>
              <a:rPr lang="en-US" sz="1600" b="1" dirty="0"/>
              <a:t>With the given datasets we analyzed the correlation between movie budgets and gross earnings, and identified the movies with the highest profit margin</a:t>
            </a:r>
            <a:r>
              <a:rPr lang="en-US" sz="1600" b="1" dirty="0" smtClean="0"/>
              <a:t>. We find out that the highest profitable movies of all time are Avatar, Titanic ,Jurassic World and star wars. We determined the correlation between gross and budget which is positive and if we keep budget higher than 2 crore than profit chances are much higher because of their </a:t>
            </a:r>
            <a:r>
              <a:rPr lang="en-US" sz="1600" b="1" dirty="0" err="1" smtClean="0"/>
              <a:t>vfx</a:t>
            </a:r>
            <a:r>
              <a:rPr lang="en-US" sz="1600" b="1" dirty="0" smtClean="0"/>
              <a:t> and their set.</a:t>
            </a:r>
          </a:p>
          <a:p>
            <a:pPr marL="0" lvl="0" indent="0">
              <a:buNone/>
            </a:pPr>
            <a:r>
              <a:rPr lang="en-US" sz="1600" dirty="0" smtClean="0"/>
              <a:t> </a:t>
            </a:r>
            <a:endParaRPr lang="en-US" sz="16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3114022"/>
              </p:ext>
            </p:extLst>
          </p:nvPr>
        </p:nvGraphicFramePr>
        <p:xfrm>
          <a:off x="3396343" y="3252650"/>
          <a:ext cx="6309360" cy="2181999"/>
        </p:xfrm>
        <a:graphic>
          <a:graphicData uri="http://schemas.openxmlformats.org/drawingml/2006/table">
            <a:tbl>
              <a:tblPr firstRow="1" firstCol="1" bandRow="1">
                <a:tableStyleId>{21E4AEA4-8DFA-4A89-87EB-49C32662AFE0}</a:tableStyleId>
              </a:tblPr>
              <a:tblGrid>
                <a:gridCol w="3154680">
                  <a:extLst>
                    <a:ext uri="{9D8B030D-6E8A-4147-A177-3AD203B41FA5}">
                      <a16:colId xmlns:a16="http://schemas.microsoft.com/office/drawing/2014/main" val="2354111890"/>
                    </a:ext>
                  </a:extLst>
                </a:gridCol>
                <a:gridCol w="3154680">
                  <a:extLst>
                    <a:ext uri="{9D8B030D-6E8A-4147-A177-3AD203B41FA5}">
                      <a16:colId xmlns:a16="http://schemas.microsoft.com/office/drawing/2014/main" val="41208949"/>
                    </a:ext>
                  </a:extLst>
                </a:gridCol>
              </a:tblGrid>
              <a:tr h="376545">
                <a:tc>
                  <a:txBody>
                    <a:bodyPr/>
                    <a:lstStyle/>
                    <a:p>
                      <a:pPr marL="0" marR="0">
                        <a:lnSpc>
                          <a:spcPct val="107000"/>
                        </a:lnSpc>
                        <a:spcBef>
                          <a:spcPts val="0"/>
                        </a:spcBef>
                        <a:spcAft>
                          <a:spcPts val="0"/>
                        </a:spcAft>
                      </a:pPr>
                      <a:r>
                        <a:rPr lang="en-US" sz="1100" dirty="0">
                          <a:effectLst/>
                        </a:rPr>
                        <a:t>Top 5 Movies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Profit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17280866"/>
                  </a:ext>
                </a:extLst>
              </a:tr>
              <a:tr h="289662">
                <a:tc>
                  <a:txBody>
                    <a:bodyPr/>
                    <a:lstStyle/>
                    <a:p>
                      <a:pPr marL="0" marR="0">
                        <a:lnSpc>
                          <a:spcPct val="107000"/>
                        </a:lnSpc>
                        <a:spcBef>
                          <a:spcPts val="0"/>
                        </a:spcBef>
                        <a:spcAft>
                          <a:spcPts val="0"/>
                        </a:spcAft>
                      </a:pPr>
                      <a:r>
                        <a:rPr lang="en-US" sz="1100" dirty="0">
                          <a:effectLst/>
                        </a:rPr>
                        <a:t>Avatar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523505847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988158060"/>
                  </a:ext>
                </a:extLst>
              </a:tr>
              <a:tr h="327669">
                <a:tc>
                  <a:txBody>
                    <a:bodyPr/>
                    <a:lstStyle/>
                    <a:p>
                      <a:pPr marL="0" marR="0">
                        <a:lnSpc>
                          <a:spcPct val="107000"/>
                        </a:lnSpc>
                        <a:spcBef>
                          <a:spcPts val="0"/>
                        </a:spcBef>
                        <a:spcAft>
                          <a:spcPts val="0"/>
                        </a:spcAft>
                      </a:pPr>
                      <a:r>
                        <a:rPr lang="en-US" sz="1100">
                          <a:effectLst/>
                        </a:rPr>
                        <a:t>Titanic</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458672302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366865431"/>
                  </a:ext>
                </a:extLst>
              </a:tr>
              <a:tr h="377725">
                <a:tc>
                  <a:txBody>
                    <a:bodyPr/>
                    <a:lstStyle/>
                    <a:p>
                      <a:pPr marL="0" marR="0">
                        <a:lnSpc>
                          <a:spcPct val="107000"/>
                        </a:lnSpc>
                        <a:spcBef>
                          <a:spcPts val="0"/>
                        </a:spcBef>
                        <a:spcAft>
                          <a:spcPts val="0"/>
                        </a:spcAft>
                      </a:pPr>
                      <a:r>
                        <a:rPr lang="en-US" sz="1100">
                          <a:effectLst/>
                        </a:rPr>
                        <a:t>Jurassic World</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502177271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541222782"/>
                  </a:ext>
                </a:extLst>
              </a:tr>
              <a:tr h="381207">
                <a:tc>
                  <a:txBody>
                    <a:bodyPr/>
                    <a:lstStyle/>
                    <a:p>
                      <a:pPr marL="0" marR="0">
                        <a:lnSpc>
                          <a:spcPct val="107000"/>
                        </a:lnSpc>
                        <a:spcBef>
                          <a:spcPts val="0"/>
                        </a:spcBef>
                        <a:spcAft>
                          <a:spcPts val="0"/>
                        </a:spcAft>
                      </a:pPr>
                      <a:r>
                        <a:rPr lang="en-US" sz="1100">
                          <a:effectLst/>
                        </a:rPr>
                        <a:t>Star Wars: Episode IV - A New Hope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449935665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644197147"/>
                  </a:ext>
                </a:extLst>
              </a:tr>
              <a:tr h="429191">
                <a:tc>
                  <a:txBody>
                    <a:bodyPr/>
                    <a:lstStyle/>
                    <a:p>
                      <a:pPr marL="0" marR="0">
                        <a:lnSpc>
                          <a:spcPct val="107000"/>
                        </a:lnSpc>
                        <a:spcBef>
                          <a:spcPts val="0"/>
                        </a:spcBef>
                        <a:spcAft>
                          <a:spcPts val="0"/>
                        </a:spcAft>
                      </a:pPr>
                      <a:r>
                        <a:rPr lang="en-US" sz="1100" dirty="0">
                          <a:effectLst/>
                        </a:rPr>
                        <a:t>E.T. the Extra-Terrestrial</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424449459</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21004604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6212628"/>
              </p:ext>
            </p:extLst>
          </p:nvPr>
        </p:nvGraphicFramePr>
        <p:xfrm>
          <a:off x="3618410" y="5826035"/>
          <a:ext cx="5486400" cy="752805"/>
        </p:xfrm>
        <a:graphic>
          <a:graphicData uri="http://schemas.openxmlformats.org/drawingml/2006/table">
            <a:tbl>
              <a:tblPr firstRow="1" firstCol="1" bandRow="1">
                <a:tableStyleId>{21E4AEA4-8DFA-4A89-87EB-49C32662AFE0}</a:tableStyleId>
              </a:tblPr>
              <a:tblGrid>
                <a:gridCol w="2733702">
                  <a:extLst>
                    <a:ext uri="{9D8B030D-6E8A-4147-A177-3AD203B41FA5}">
                      <a16:colId xmlns:a16="http://schemas.microsoft.com/office/drawing/2014/main" val="977463627"/>
                    </a:ext>
                  </a:extLst>
                </a:gridCol>
                <a:gridCol w="1156866">
                  <a:extLst>
                    <a:ext uri="{9D8B030D-6E8A-4147-A177-3AD203B41FA5}">
                      <a16:colId xmlns:a16="http://schemas.microsoft.com/office/drawing/2014/main" val="1290364800"/>
                    </a:ext>
                  </a:extLst>
                </a:gridCol>
                <a:gridCol w="1595832">
                  <a:extLst>
                    <a:ext uri="{9D8B030D-6E8A-4147-A177-3AD203B41FA5}">
                      <a16:colId xmlns:a16="http://schemas.microsoft.com/office/drawing/2014/main" val="1720126436"/>
                    </a:ext>
                  </a:extLst>
                </a:gridCol>
              </a:tblGrid>
              <a:tr h="431074">
                <a:tc>
                  <a:txBody>
                    <a:bodyPr/>
                    <a:lstStyle/>
                    <a:p>
                      <a:pPr marL="0" marR="0">
                        <a:lnSpc>
                          <a:spcPct val="107000"/>
                        </a:lnSpc>
                        <a:spcBef>
                          <a:spcPts val="0"/>
                        </a:spcBef>
                        <a:spcAft>
                          <a:spcPts val="0"/>
                        </a:spcAft>
                      </a:pPr>
                      <a:r>
                        <a:rPr lang="en-US" sz="1100" dirty="0">
                          <a:effectLst/>
                        </a:rPr>
                        <a:t>Correlation between gross and budget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0.096619736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810123399"/>
                  </a:ext>
                </a:extLst>
              </a:tr>
              <a:tr h="321731">
                <a:tc>
                  <a:txBody>
                    <a:bodyPr/>
                    <a:lstStyle/>
                    <a:p>
                      <a:pPr marL="0" marR="0">
                        <a:lnSpc>
                          <a:spcPct val="107000"/>
                        </a:lnSpc>
                        <a:spcBef>
                          <a:spcPts val="0"/>
                        </a:spcBef>
                        <a:spcAft>
                          <a:spcPts val="0"/>
                        </a:spcAft>
                      </a:pPr>
                      <a:r>
                        <a:rPr lang="en-US" sz="1100" dirty="0">
                          <a:effectLst/>
                        </a:rPr>
                        <a:t>Max Profit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523505847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Avatar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511696298"/>
                  </a:ext>
                </a:extLst>
              </a:tr>
            </a:tbl>
          </a:graphicData>
        </a:graphic>
      </p:graphicFrame>
    </p:spTree>
    <p:extLst>
      <p:ext uri="{BB962C8B-B14F-4D97-AF65-F5344CB8AC3E}">
        <p14:creationId xmlns:p14="http://schemas.microsoft.com/office/powerpoint/2010/main" val="1488744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126313"/>
          </a:xfrm>
        </p:spPr>
        <p:txBody>
          <a:bodyPr/>
          <a:lstStyle/>
          <a:p>
            <a:r>
              <a:rPr lang="en-US" b="1" dirty="0" smtClean="0"/>
              <a:t>Result</a:t>
            </a:r>
            <a:endParaRPr lang="en-US" b="1" dirty="0"/>
          </a:p>
        </p:txBody>
      </p:sp>
      <p:sp>
        <p:nvSpPr>
          <p:cNvPr id="3" name="Content Placeholder 2"/>
          <p:cNvSpPr>
            <a:spLocks noGrp="1"/>
          </p:cNvSpPr>
          <p:nvPr>
            <p:ph idx="1"/>
          </p:nvPr>
        </p:nvSpPr>
        <p:spPr>
          <a:xfrm>
            <a:off x="2589212" y="1306287"/>
            <a:ext cx="8915400" cy="5159828"/>
          </a:xfrm>
        </p:spPr>
        <p:txBody>
          <a:bodyPr/>
          <a:lstStyle/>
          <a:p>
            <a:r>
              <a:rPr lang="en-US" b="1" dirty="0" smtClean="0"/>
              <a:t>Through this project we gain the insight about the factors affecting movies rating and their profit.</a:t>
            </a:r>
          </a:p>
          <a:p>
            <a:r>
              <a:rPr lang="en-US" b="1" dirty="0" smtClean="0"/>
              <a:t>Movie analysis tell us about the most favorite genre that is comedy and action.</a:t>
            </a:r>
          </a:p>
          <a:p>
            <a:r>
              <a:rPr lang="en-US" b="1" dirty="0" smtClean="0"/>
              <a:t>These analysis tell us that the average movie duration is 108 minutes and audience prefer English language most.</a:t>
            </a:r>
          </a:p>
          <a:p>
            <a:r>
              <a:rPr lang="en-US" b="1" dirty="0" smtClean="0"/>
              <a:t>These analysis will give the insight to producer and director of movies that which type of movies will do good profit in market.</a:t>
            </a:r>
          </a:p>
          <a:p>
            <a:r>
              <a:rPr lang="en-US" b="1" dirty="0" smtClean="0"/>
              <a:t>With the help of these analysis they can optimize their movies production strategy and maximize their audience appeal and imdb rating.</a:t>
            </a:r>
          </a:p>
          <a:p>
            <a:r>
              <a:rPr lang="en-US" b="1" dirty="0" smtClean="0"/>
              <a:t>Excel and loon videos link - </a:t>
            </a:r>
            <a:r>
              <a:rPr lang="en-US" b="1" dirty="0" smtClean="0">
                <a:hlinkClick r:id="rId3" action="ppaction://hlinkfile"/>
              </a:rPr>
              <a:t>IMDB_Movies.xlsx</a:t>
            </a:r>
            <a:endParaRPr lang="en-US" b="1" dirty="0" smtClean="0"/>
          </a:p>
          <a:p>
            <a:r>
              <a:rPr lang="en-US" b="1" smtClean="0">
                <a:hlinkClick r:id="rId4"/>
              </a:rPr>
              <a:t>Loom video</a:t>
            </a:r>
            <a:endParaRPr lang="en-US" b="1" dirty="0" smtClean="0"/>
          </a:p>
          <a:p>
            <a:endParaRPr lang="en-US" b="1" dirty="0" smtClean="0"/>
          </a:p>
          <a:p>
            <a:endParaRPr lang="en-US" b="1" dirty="0"/>
          </a:p>
        </p:txBody>
      </p:sp>
      <p:graphicFrame>
        <p:nvGraphicFramePr>
          <p:cNvPr id="4" name="Object 3"/>
          <p:cNvGraphicFramePr>
            <a:graphicFrameLocks noChangeAspect="1"/>
          </p:cNvGraphicFramePr>
          <p:nvPr>
            <p:extLst>
              <p:ext uri="{D42A27DB-BD31-4B8C-83A1-F6EECF244321}">
                <p14:modId xmlns:p14="http://schemas.microsoft.com/office/powerpoint/2010/main" val="3036460526"/>
              </p:ext>
            </p:extLst>
          </p:nvPr>
        </p:nvGraphicFramePr>
        <p:xfrm>
          <a:off x="8251370" y="4752885"/>
          <a:ext cx="914400" cy="771525"/>
        </p:xfrm>
        <a:graphic>
          <a:graphicData uri="http://schemas.openxmlformats.org/presentationml/2006/ole">
            <mc:AlternateContent xmlns:mc="http://schemas.openxmlformats.org/markup-compatibility/2006">
              <mc:Choice xmlns:v="urn:schemas-microsoft-com:vml" Requires="v">
                <p:oleObj spid="_x0000_s8202"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8251370" y="475288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0585821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4" y="1854926"/>
            <a:ext cx="8911687" cy="3122023"/>
          </a:xfrm>
        </p:spPr>
        <p:txBody>
          <a:bodyPr>
            <a:normAutofit/>
          </a:bodyPr>
          <a:lstStyle/>
          <a:p>
            <a:r>
              <a:rPr lang="en-US" sz="9600" b="1" dirty="0" smtClean="0"/>
              <a:t>Thank you</a:t>
            </a:r>
            <a:endParaRPr lang="en-US" sz="9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7735" y="140426"/>
            <a:ext cx="3934265" cy="1714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4" y="4324974"/>
            <a:ext cx="2700997" cy="25330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4218" y="4324974"/>
            <a:ext cx="3287782" cy="253302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592924" cy="1714500"/>
          </a:xfrm>
          <a:prstGeom prst="rect">
            <a:avLst/>
          </a:prstGeom>
        </p:spPr>
      </p:pic>
    </p:spTree>
    <p:extLst>
      <p:ext uri="{BB962C8B-B14F-4D97-AF65-F5344CB8AC3E}">
        <p14:creationId xmlns:p14="http://schemas.microsoft.com/office/powerpoint/2010/main" val="20971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Content</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Autofit/>
          </a:bodyPr>
          <a:lstStyle/>
          <a:p>
            <a:r>
              <a:rPr lang="en-US" sz="2000" b="1" dirty="0" smtClean="0"/>
              <a:t>Project description</a:t>
            </a:r>
          </a:p>
          <a:p>
            <a:pPr marL="0" indent="0">
              <a:buNone/>
            </a:pPr>
            <a:endParaRPr lang="en-US" sz="2000" b="1" dirty="0" smtClean="0"/>
          </a:p>
          <a:p>
            <a:r>
              <a:rPr lang="en-US" sz="2000" b="1" dirty="0" smtClean="0"/>
              <a:t>Approach</a:t>
            </a:r>
          </a:p>
          <a:p>
            <a:pPr marL="0" indent="0">
              <a:buNone/>
            </a:pPr>
            <a:endParaRPr lang="en-US" sz="2000" b="1" dirty="0" smtClean="0"/>
          </a:p>
          <a:p>
            <a:r>
              <a:rPr lang="en-US" sz="2000" b="1" dirty="0" smtClean="0"/>
              <a:t>Tech Stack Used</a:t>
            </a:r>
          </a:p>
          <a:p>
            <a:pPr marL="0" indent="0">
              <a:buNone/>
            </a:pPr>
            <a:endParaRPr lang="en-US" sz="2000" b="1" dirty="0" smtClean="0"/>
          </a:p>
          <a:p>
            <a:r>
              <a:rPr lang="en-US" sz="2000" b="1" dirty="0" smtClean="0"/>
              <a:t>Insight</a:t>
            </a:r>
          </a:p>
          <a:p>
            <a:pPr marL="0" indent="0">
              <a:buNone/>
            </a:pPr>
            <a:endParaRPr lang="en-US" sz="2000" b="1" dirty="0" smtClean="0"/>
          </a:p>
          <a:p>
            <a:r>
              <a:rPr lang="en-US" sz="2000" b="1" dirty="0" smtClean="0"/>
              <a:t>Result</a:t>
            </a:r>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8503" y="4284617"/>
            <a:ext cx="2943497" cy="2468880"/>
          </a:xfrm>
          <a:prstGeom prst="rect">
            <a:avLst/>
          </a:prstGeom>
        </p:spPr>
      </p:pic>
    </p:spTree>
    <p:extLst>
      <p:ext uri="{BB962C8B-B14F-4D97-AF65-F5344CB8AC3E}">
        <p14:creationId xmlns:p14="http://schemas.microsoft.com/office/powerpoint/2010/main" val="2844265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Rounded MT Bold" panose="020F0704030504030204" pitchFamily="34" charset="0"/>
              </a:rPr>
              <a:t>Project Description</a:t>
            </a:r>
            <a:r>
              <a:rPr lang="en-US" dirty="0">
                <a:latin typeface="Arial Rounded MT Bold" panose="020F0704030504030204" pitchFamily="34" charset="0"/>
              </a:rPr>
              <a:t> </a:t>
            </a:r>
          </a:p>
        </p:txBody>
      </p:sp>
      <p:sp>
        <p:nvSpPr>
          <p:cNvPr id="3" name="Content Placeholder 2"/>
          <p:cNvSpPr>
            <a:spLocks noGrp="1"/>
          </p:cNvSpPr>
          <p:nvPr>
            <p:ph idx="1"/>
          </p:nvPr>
        </p:nvSpPr>
        <p:spPr/>
        <p:txBody>
          <a:bodyPr>
            <a:normAutofit/>
          </a:bodyPr>
          <a:lstStyle/>
          <a:p>
            <a:r>
              <a:rPr lang="en-US" sz="2400" dirty="0"/>
              <a:t>The IMDB Movie Analysis project aims to analyze the factor that affects the success of any movie and their higher imdb rating through the IMDB movies dataset. These datasets contain the essential information like director name, budget, genre, rating and actors etc. By exploring and analyzing all this information we aim to understand the impact of imdb score and trends that contribute movie success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5520" y="5282572"/>
            <a:ext cx="2316480" cy="1575428"/>
          </a:xfrm>
          <a:prstGeom prst="rect">
            <a:avLst/>
          </a:prstGeom>
        </p:spPr>
      </p:pic>
    </p:spTree>
    <p:extLst>
      <p:ext uri="{BB962C8B-B14F-4D97-AF65-F5344CB8AC3E}">
        <p14:creationId xmlns:p14="http://schemas.microsoft.com/office/powerpoint/2010/main" val="1888946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a:t>Data cleaning – We have used the downloaded the dataset and used the Microsoft excel for data analysis. Firstly, we searched all the blank data and remove those row in which important data was missing and then replace other blank cell with dash. After that deleted the unnecessary column and duplicate row.</a:t>
            </a:r>
          </a:p>
          <a:p>
            <a:r>
              <a:rPr lang="en-US" dirty="0"/>
              <a:t>Data Analysis – After cleaning the data we have analysis the data and found out the impact of movie budget, director on the imdb rating. We have manipulated the data and used the descriptive analysis and visualization to answer the question outlined in project.</a:t>
            </a:r>
          </a:p>
          <a:p>
            <a:r>
              <a:rPr lang="en-US" dirty="0"/>
              <a:t>Report and Data Story – we have created the report and data story after analyzing the data. We used the different visualization and insight to tell the findings about the data.</a:t>
            </a:r>
          </a:p>
          <a:p>
            <a:endParaRPr lang="en-US" dirty="0"/>
          </a:p>
        </p:txBody>
      </p:sp>
    </p:spTree>
    <p:extLst>
      <p:ext uri="{BB962C8B-B14F-4D97-AF65-F5344CB8AC3E}">
        <p14:creationId xmlns:p14="http://schemas.microsoft.com/office/powerpoint/2010/main" val="147102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 stack used</a:t>
            </a:r>
            <a:endParaRPr lang="en-US" dirty="0"/>
          </a:p>
        </p:txBody>
      </p:sp>
      <p:sp>
        <p:nvSpPr>
          <p:cNvPr id="3" name="Content Placeholder 2"/>
          <p:cNvSpPr>
            <a:spLocks noGrp="1"/>
          </p:cNvSpPr>
          <p:nvPr>
            <p:ph idx="1"/>
          </p:nvPr>
        </p:nvSpPr>
        <p:spPr>
          <a:xfrm>
            <a:off x="2153114" y="2133600"/>
            <a:ext cx="8915400" cy="3777622"/>
          </a:xfrm>
        </p:spPr>
        <p:txBody>
          <a:bodyPr>
            <a:normAutofit/>
          </a:bodyPr>
          <a:lstStyle/>
          <a:p>
            <a:r>
              <a:rPr lang="en-US" sz="2400" dirty="0"/>
              <a:t>Tech stack used in this project is Microsoft Excel </a:t>
            </a:r>
            <a:r>
              <a:rPr lang="en-US" sz="2400" dirty="0" smtClean="0"/>
              <a:t>2016</a:t>
            </a:r>
          </a:p>
          <a:p>
            <a:r>
              <a:rPr lang="en-US" sz="2400" dirty="0" smtClean="0"/>
              <a:t> </a:t>
            </a:r>
            <a:r>
              <a:rPr lang="en-US" sz="2400" dirty="0"/>
              <a:t>We used the different functions of excel for analysis and statistical distribution like pivot table, charts which provide us the clear understanding of IMDB analysis.</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074" y="5053972"/>
            <a:ext cx="3756074" cy="1714500"/>
          </a:xfrm>
          <a:prstGeom prst="rect">
            <a:avLst/>
          </a:prstGeom>
        </p:spPr>
      </p:pic>
    </p:spTree>
    <p:extLst>
      <p:ext uri="{BB962C8B-B14F-4D97-AF65-F5344CB8AC3E}">
        <p14:creationId xmlns:p14="http://schemas.microsoft.com/office/powerpoint/2010/main" val="307263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995" y="624110"/>
            <a:ext cx="9427618" cy="1280890"/>
          </a:xfrm>
        </p:spPr>
        <p:txBody>
          <a:bodyPr/>
          <a:lstStyle/>
          <a:p>
            <a:r>
              <a:rPr lang="en-US" b="1" dirty="0" smtClean="0"/>
              <a:t>Insight-</a:t>
            </a:r>
            <a:r>
              <a:rPr lang="en-US" b="1" dirty="0"/>
              <a:t> A. Movie Genre Analysis</a:t>
            </a:r>
            <a:endParaRPr lang="en-US" dirty="0"/>
          </a:p>
        </p:txBody>
      </p:sp>
      <p:sp>
        <p:nvSpPr>
          <p:cNvPr id="3" name="Content Placeholder 2"/>
          <p:cNvSpPr>
            <a:spLocks noGrp="1"/>
          </p:cNvSpPr>
          <p:nvPr>
            <p:ph idx="1"/>
          </p:nvPr>
        </p:nvSpPr>
        <p:spPr>
          <a:xfrm>
            <a:off x="1606731" y="1423852"/>
            <a:ext cx="10149840" cy="5434148"/>
          </a:xfrm>
        </p:spPr>
        <p:txBody>
          <a:bodyPr/>
          <a:lstStyle/>
          <a:p>
            <a:pPr marL="0" indent="0">
              <a:buNone/>
            </a:pPr>
            <a:endParaRPr lang="en-US" dirty="0"/>
          </a:p>
          <a:p>
            <a:pPr lvl="0"/>
            <a:r>
              <a:rPr lang="en-US" dirty="0" smtClean="0"/>
              <a:t> </a:t>
            </a:r>
            <a:r>
              <a:rPr lang="en-US" dirty="0"/>
              <a:t>We </a:t>
            </a:r>
            <a:r>
              <a:rPr lang="en-US" dirty="0" smtClean="0"/>
              <a:t>determined </a:t>
            </a:r>
            <a:r>
              <a:rPr lang="en-US" dirty="0"/>
              <a:t>the top 5 most common genres of movies and analyzed the distribution of movie genres and their impact on the IMDB score.</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194560" y="3030764"/>
            <a:ext cx="7981406" cy="3827236"/>
          </a:xfrm>
          <a:prstGeom prst="rect">
            <a:avLst/>
          </a:prstGeom>
          <a:noFill/>
        </p:spPr>
      </p:pic>
    </p:spTree>
    <p:extLst>
      <p:ext uri="{BB962C8B-B14F-4D97-AF65-F5344CB8AC3E}">
        <p14:creationId xmlns:p14="http://schemas.microsoft.com/office/powerpoint/2010/main" val="141461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719"/>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2400" dirty="0" smtClean="0">
                <a:latin typeface="+mn-lt"/>
              </a:rPr>
              <a:t>Insight – We determined the count of each genre and we find out that the most common genre is comedy ,action, drama and adventures. The total count of comedy genre is 1285 and action is 1096. it gives us insight that mostly director prefer making comedy and action movie because people like these movie most.</a:t>
            </a:r>
            <a:endParaRPr lang="en-US"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728176"/>
              </p:ext>
            </p:extLst>
          </p:nvPr>
        </p:nvGraphicFramePr>
        <p:xfrm>
          <a:off x="2592925" y="378823"/>
          <a:ext cx="7138905" cy="2756267"/>
        </p:xfrm>
        <a:graphic>
          <a:graphicData uri="http://schemas.openxmlformats.org/drawingml/2006/table">
            <a:tbl>
              <a:tblPr firstRow="1" firstCol="1" bandRow="1">
                <a:tableStyleId>{21E4AEA4-8DFA-4A89-87EB-49C32662AFE0}</a:tableStyleId>
              </a:tblPr>
              <a:tblGrid>
                <a:gridCol w="1527573">
                  <a:extLst>
                    <a:ext uri="{9D8B030D-6E8A-4147-A177-3AD203B41FA5}">
                      <a16:colId xmlns:a16="http://schemas.microsoft.com/office/drawing/2014/main" val="73864156"/>
                    </a:ext>
                  </a:extLst>
                </a:gridCol>
                <a:gridCol w="2365378">
                  <a:extLst>
                    <a:ext uri="{9D8B030D-6E8A-4147-A177-3AD203B41FA5}">
                      <a16:colId xmlns:a16="http://schemas.microsoft.com/office/drawing/2014/main" val="3034952246"/>
                    </a:ext>
                  </a:extLst>
                </a:gridCol>
                <a:gridCol w="1727154">
                  <a:extLst>
                    <a:ext uri="{9D8B030D-6E8A-4147-A177-3AD203B41FA5}">
                      <a16:colId xmlns:a16="http://schemas.microsoft.com/office/drawing/2014/main" val="2936639003"/>
                    </a:ext>
                  </a:extLst>
                </a:gridCol>
                <a:gridCol w="1518800">
                  <a:extLst>
                    <a:ext uri="{9D8B030D-6E8A-4147-A177-3AD203B41FA5}">
                      <a16:colId xmlns:a16="http://schemas.microsoft.com/office/drawing/2014/main" val="358053220"/>
                    </a:ext>
                  </a:extLst>
                </a:gridCol>
              </a:tblGrid>
              <a:tr h="304245">
                <a:tc>
                  <a:txBody>
                    <a:bodyPr/>
                    <a:lstStyle/>
                    <a:p>
                      <a:pPr marL="0" marR="0">
                        <a:lnSpc>
                          <a:spcPct val="107000"/>
                        </a:lnSpc>
                        <a:spcBef>
                          <a:spcPts val="0"/>
                        </a:spcBef>
                        <a:spcAft>
                          <a:spcPts val="0"/>
                        </a:spcAft>
                      </a:pPr>
                      <a:r>
                        <a:rPr lang="en-US" sz="1100">
                          <a:effectLst/>
                        </a:rPr>
                        <a:t>Genre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Count of genres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gridSpan="2">
                  <a:txBody>
                    <a:bodyPr/>
                    <a:lstStyle/>
                    <a:p>
                      <a:pPr marL="0" marR="0" algn="ctr">
                        <a:lnSpc>
                          <a:spcPct val="107000"/>
                        </a:lnSpc>
                        <a:spcBef>
                          <a:spcPts val="0"/>
                        </a:spcBef>
                        <a:spcAft>
                          <a:spcPts val="800"/>
                        </a:spcAft>
                      </a:pPr>
                      <a:r>
                        <a:rPr lang="en-US" sz="1100">
                          <a:effectLst/>
                        </a:rPr>
                        <a:t>Genres Manipulation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1695778083"/>
                  </a:ext>
                </a:extLst>
              </a:tr>
              <a:tr h="304472">
                <a:tc>
                  <a:txBody>
                    <a:bodyPr/>
                    <a:lstStyle/>
                    <a:p>
                      <a:pPr marL="0" marR="0">
                        <a:lnSpc>
                          <a:spcPct val="107000"/>
                        </a:lnSpc>
                        <a:spcBef>
                          <a:spcPts val="0"/>
                        </a:spcBef>
                        <a:spcAft>
                          <a:spcPts val="0"/>
                        </a:spcAft>
                      </a:pPr>
                      <a:r>
                        <a:rPr lang="en-US" sz="1100">
                          <a:effectLst/>
                        </a:rPr>
                        <a:t>Comedy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Average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240.95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63244707"/>
                  </a:ext>
                </a:extLst>
              </a:tr>
              <a:tr h="304472">
                <a:tc>
                  <a:txBody>
                    <a:bodyPr/>
                    <a:lstStyle/>
                    <a:p>
                      <a:pPr marL="0" marR="0">
                        <a:lnSpc>
                          <a:spcPct val="107000"/>
                        </a:lnSpc>
                        <a:spcBef>
                          <a:spcPts val="0"/>
                        </a:spcBef>
                        <a:spcAft>
                          <a:spcPts val="0"/>
                        </a:spcAft>
                      </a:pPr>
                      <a:r>
                        <a:rPr lang="en-US" sz="1100">
                          <a:effectLst/>
                        </a:rPr>
                        <a:t>  Action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1096</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Median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40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59203072"/>
                  </a:ext>
                </a:extLst>
              </a:tr>
              <a:tr h="304472">
                <a:tc>
                  <a:txBody>
                    <a:bodyPr/>
                    <a:lstStyle/>
                    <a:p>
                      <a:pPr marL="0" marR="0">
                        <a:lnSpc>
                          <a:spcPct val="107000"/>
                        </a:lnSpc>
                        <a:spcBef>
                          <a:spcPts val="0"/>
                        </a:spcBef>
                        <a:spcAft>
                          <a:spcPts val="0"/>
                        </a:spcAft>
                      </a:pPr>
                      <a:r>
                        <a:rPr lang="en-US" sz="1100">
                          <a:effectLst/>
                        </a:rPr>
                        <a:t>Drama</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918</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Mode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021936097"/>
                  </a:ext>
                </a:extLst>
              </a:tr>
              <a:tr h="304472">
                <a:tc>
                  <a:txBody>
                    <a:bodyPr/>
                    <a:lstStyle/>
                    <a:p>
                      <a:pPr marL="0" marR="0">
                        <a:lnSpc>
                          <a:spcPct val="107000"/>
                        </a:lnSpc>
                        <a:spcBef>
                          <a:spcPts val="0"/>
                        </a:spcBef>
                        <a:spcAft>
                          <a:spcPts val="0"/>
                        </a:spcAft>
                      </a:pPr>
                      <a:r>
                        <a:rPr lang="en-US" sz="1100">
                          <a:effectLst/>
                        </a:rPr>
                        <a:t>Adventure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438</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Max</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1285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302522091"/>
                  </a:ext>
                </a:extLst>
              </a:tr>
              <a:tr h="304472">
                <a:tc>
                  <a:txBody>
                    <a:bodyPr/>
                    <a:lstStyle/>
                    <a:p>
                      <a:pPr marL="0" marR="0">
                        <a:lnSpc>
                          <a:spcPct val="107000"/>
                        </a:lnSpc>
                        <a:spcBef>
                          <a:spcPts val="0"/>
                        </a:spcBef>
                        <a:spcAft>
                          <a:spcPts val="0"/>
                        </a:spcAft>
                      </a:pPr>
                      <a:r>
                        <a:rPr lang="en-US" sz="1100">
                          <a:effectLst/>
                        </a:rPr>
                        <a:t>Crime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323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dirty="0">
                          <a:effectLst/>
                        </a:rPr>
                        <a:t>Min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222824130"/>
                  </a:ext>
                </a:extLst>
              </a:tr>
              <a:tr h="625190">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Biography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Var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a:effectLst/>
                        </a:rPr>
                        <a:t>155540.682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319408909"/>
                  </a:ext>
                </a:extLst>
              </a:tr>
              <a:tr h="304472">
                <a:tc>
                  <a:txBody>
                    <a:bodyPr/>
                    <a:lstStyle/>
                    <a:p>
                      <a:pPr marL="0" marR="0">
                        <a:lnSpc>
                          <a:spcPct val="107000"/>
                        </a:lnSpc>
                        <a:spcBef>
                          <a:spcPts val="0"/>
                        </a:spcBef>
                        <a:spcAft>
                          <a:spcPts val="0"/>
                        </a:spcAft>
                      </a:pPr>
                      <a:r>
                        <a:rPr lang="en-US" sz="1100" dirty="0">
                          <a:effectLst/>
                        </a:rPr>
                        <a:t>Horror</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Stddev</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800"/>
                        </a:spcAft>
                      </a:pPr>
                      <a:r>
                        <a:rPr lang="en-US" sz="1100" dirty="0">
                          <a:effectLst/>
                        </a:rPr>
                        <a:t>394.386462</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317288835"/>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823" y="5381897"/>
            <a:ext cx="7241177" cy="1476103"/>
          </a:xfrm>
          <a:prstGeom prst="rect">
            <a:avLst/>
          </a:prstGeom>
        </p:spPr>
      </p:pic>
    </p:spTree>
    <p:extLst>
      <p:ext uri="{BB962C8B-B14F-4D97-AF65-F5344CB8AC3E}">
        <p14:creationId xmlns:p14="http://schemas.microsoft.com/office/powerpoint/2010/main" val="977145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1"/>
            <a:ext cx="8911687" cy="1021810"/>
          </a:xfrm>
        </p:spPr>
        <p:txBody>
          <a:bodyPr/>
          <a:lstStyle/>
          <a:p>
            <a:r>
              <a:rPr lang="en-US" b="1" dirty="0" smtClean="0"/>
              <a:t>B. Movie </a:t>
            </a:r>
            <a:r>
              <a:rPr lang="en-US" b="1" dirty="0"/>
              <a:t>Duration Analysis</a:t>
            </a:r>
            <a:endParaRPr lang="en-US" dirty="0"/>
          </a:p>
        </p:txBody>
      </p:sp>
      <p:sp>
        <p:nvSpPr>
          <p:cNvPr id="3" name="Content Placeholder 2"/>
          <p:cNvSpPr>
            <a:spLocks noGrp="1"/>
          </p:cNvSpPr>
          <p:nvPr>
            <p:ph idx="1"/>
          </p:nvPr>
        </p:nvSpPr>
        <p:spPr>
          <a:xfrm>
            <a:off x="2589212" y="1645921"/>
            <a:ext cx="8915400" cy="4265301"/>
          </a:xfrm>
        </p:spPr>
        <p:txBody>
          <a:bodyPr/>
          <a:lstStyle/>
          <a:p>
            <a:r>
              <a:rPr lang="en-US" dirty="0"/>
              <a:t>We analyzed the distribution of movie durations and its impact on the IMDB score. With these result we identified the relationship between movie duration and IMDB score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795451" y="2667730"/>
            <a:ext cx="8709161" cy="4190270"/>
          </a:xfrm>
          <a:prstGeom prst="rect">
            <a:avLst/>
          </a:prstGeom>
        </p:spPr>
      </p:pic>
    </p:spTree>
    <p:extLst>
      <p:ext uri="{BB962C8B-B14F-4D97-AF65-F5344CB8AC3E}">
        <p14:creationId xmlns:p14="http://schemas.microsoft.com/office/powerpoint/2010/main" val="78794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404949"/>
          </a:xfrm>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sz="2700" dirty="0" smtClean="0"/>
              <a:t>Insight – with the help of </a:t>
            </a:r>
            <a:r>
              <a:rPr lang="en-US" sz="2400" dirty="0" smtClean="0"/>
              <a:t>scatter plot we observed that the co-relation between the imdb score and movie duration is not that strong. It means imdb score not entirely depend on movie duration but if the duration of movie is greater than 240 minute than imdb score between 6 to 8.5.With the help of trend line we can predict that imdb score increases with movie duration and the average duration of movies is 108 minute.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4696937"/>
              </p:ext>
            </p:extLst>
          </p:nvPr>
        </p:nvGraphicFramePr>
        <p:xfrm>
          <a:off x="2899953" y="130628"/>
          <a:ext cx="7302138" cy="1645920"/>
        </p:xfrm>
        <a:graphic>
          <a:graphicData uri="http://schemas.openxmlformats.org/drawingml/2006/table">
            <a:tbl>
              <a:tblPr firstRow="1" firstCol="1" bandRow="1">
                <a:tableStyleId>{21E4AEA4-8DFA-4A89-87EB-49C32662AFE0}</a:tableStyleId>
              </a:tblPr>
              <a:tblGrid>
                <a:gridCol w="3651069">
                  <a:extLst>
                    <a:ext uri="{9D8B030D-6E8A-4147-A177-3AD203B41FA5}">
                      <a16:colId xmlns:a16="http://schemas.microsoft.com/office/drawing/2014/main" val="3339402750"/>
                    </a:ext>
                  </a:extLst>
                </a:gridCol>
                <a:gridCol w="3651069">
                  <a:extLst>
                    <a:ext uri="{9D8B030D-6E8A-4147-A177-3AD203B41FA5}">
                      <a16:colId xmlns:a16="http://schemas.microsoft.com/office/drawing/2014/main" val="3901705560"/>
                    </a:ext>
                  </a:extLst>
                </a:gridCol>
              </a:tblGrid>
              <a:tr h="411480">
                <a:tc gridSpan="2">
                  <a:txBody>
                    <a:bodyPr/>
                    <a:lstStyle/>
                    <a:p>
                      <a:pPr marL="0" marR="0" algn="ctr">
                        <a:lnSpc>
                          <a:spcPct val="107000"/>
                        </a:lnSpc>
                        <a:spcBef>
                          <a:spcPts val="0"/>
                        </a:spcBef>
                        <a:spcAft>
                          <a:spcPts val="0"/>
                        </a:spcAft>
                      </a:pPr>
                      <a:r>
                        <a:rPr lang="en-US" sz="1100" dirty="0">
                          <a:effectLst/>
                        </a:rPr>
                        <a:t>Duration </a:t>
                      </a:r>
                      <a:r>
                        <a:rPr lang="en-US" sz="1100" dirty="0" smtClean="0">
                          <a:effectLst/>
                        </a:rPr>
                        <a:t>Analysis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730421563"/>
                  </a:ext>
                </a:extLst>
              </a:tr>
              <a:tr h="411480">
                <a:tc>
                  <a:txBody>
                    <a:bodyPr/>
                    <a:lstStyle/>
                    <a:p>
                      <a:pPr marL="0" marR="0">
                        <a:lnSpc>
                          <a:spcPct val="107000"/>
                        </a:lnSpc>
                        <a:spcBef>
                          <a:spcPts val="0"/>
                        </a:spcBef>
                        <a:spcAft>
                          <a:spcPts val="0"/>
                        </a:spcAft>
                      </a:pPr>
                      <a:r>
                        <a:rPr lang="en-US" sz="1100" dirty="0">
                          <a:effectLst/>
                        </a:rPr>
                        <a:t>Average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108.0396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71259966"/>
                  </a:ext>
                </a:extLst>
              </a:tr>
              <a:tr h="411480">
                <a:tc>
                  <a:txBody>
                    <a:bodyPr/>
                    <a:lstStyle/>
                    <a:p>
                      <a:pPr marL="0" marR="0">
                        <a:lnSpc>
                          <a:spcPct val="107000"/>
                        </a:lnSpc>
                        <a:spcBef>
                          <a:spcPts val="0"/>
                        </a:spcBef>
                        <a:spcAft>
                          <a:spcPts val="0"/>
                        </a:spcAft>
                      </a:pPr>
                      <a:r>
                        <a:rPr lang="en-US" sz="1100" dirty="0">
                          <a:effectLst/>
                        </a:rPr>
                        <a:t>Median</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104</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821772230"/>
                  </a:ext>
                </a:extLst>
              </a:tr>
              <a:tr h="411480">
                <a:tc>
                  <a:txBody>
                    <a:bodyPr/>
                    <a:lstStyle/>
                    <a:p>
                      <a:pPr marL="0" marR="0">
                        <a:lnSpc>
                          <a:spcPct val="107000"/>
                        </a:lnSpc>
                        <a:spcBef>
                          <a:spcPts val="0"/>
                        </a:spcBef>
                        <a:spcAft>
                          <a:spcPts val="0"/>
                        </a:spcAft>
                      </a:pPr>
                      <a:r>
                        <a:rPr lang="en-US" sz="1100">
                          <a:effectLst/>
                        </a:rPr>
                        <a:t>STDEV</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22.59696</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74016709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469" y="5143500"/>
            <a:ext cx="4197531" cy="1714500"/>
          </a:xfrm>
          <a:prstGeom prst="rect">
            <a:avLst/>
          </a:prstGeom>
        </p:spPr>
      </p:pic>
    </p:spTree>
    <p:extLst>
      <p:ext uri="{BB962C8B-B14F-4D97-AF65-F5344CB8AC3E}">
        <p14:creationId xmlns:p14="http://schemas.microsoft.com/office/powerpoint/2010/main" val="221870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6702</TotalTime>
  <Words>802</Words>
  <Application>Microsoft Office PowerPoint</Application>
  <PresentationFormat>Widescreen</PresentationFormat>
  <Paragraphs>161</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Arial Rounded MT Bold</vt:lpstr>
      <vt:lpstr>Calibri</vt:lpstr>
      <vt:lpstr>Century Gothic</vt:lpstr>
      <vt:lpstr>Mangal</vt:lpstr>
      <vt:lpstr>Wingdings 3</vt:lpstr>
      <vt:lpstr>Wisp</vt:lpstr>
      <vt:lpstr>Worksheet</vt:lpstr>
      <vt:lpstr>Final Project-1   IMDB MOVIE ANALYSIS </vt:lpstr>
      <vt:lpstr>Content</vt:lpstr>
      <vt:lpstr>Project Description </vt:lpstr>
      <vt:lpstr>Approach</vt:lpstr>
      <vt:lpstr>Tech stack used</vt:lpstr>
      <vt:lpstr>Insight- A. Movie Genre Analysis</vt:lpstr>
      <vt:lpstr>      Insight – We determined the count of each genre and we find out that the most common genre is comedy ,action, drama and adventures. The total count of comedy genre is 1285 and action is 1096. it gives us insight that mostly director prefer making comedy and action movie because people like these movie most.</vt:lpstr>
      <vt:lpstr>B. Movie Duration Analysis</vt:lpstr>
      <vt:lpstr>     Insight – with the help of scatter plot we observed that the co-relation between the imdb score and movie duration is not that strong. It means imdb score not entirely depend on movie duration but if the duration of movie is greater than 240 minute than imdb score between 6 to 8.5.With the help of trend line we can predict that imdb score increases with movie duration and the average duration of movies is 108 minute.</vt:lpstr>
      <vt:lpstr>C. Language Analysis: </vt:lpstr>
      <vt:lpstr>PowerPoint Presentation</vt:lpstr>
      <vt:lpstr>D. Director Analysis</vt:lpstr>
      <vt:lpstr>PowerPoint Presentation</vt:lpstr>
      <vt:lpstr>E. Budget Analysis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24</cp:revision>
  <dcterms:created xsi:type="dcterms:W3CDTF">2024-06-12T14:10:07Z</dcterms:created>
  <dcterms:modified xsi:type="dcterms:W3CDTF">2024-06-18T14:27:11Z</dcterms:modified>
</cp:coreProperties>
</file>