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8" r:id="rId1"/>
  </p:sldMasterIdLst>
  <p:sldIdLst>
    <p:sldId id="301" r:id="rId2"/>
    <p:sldId id="256" r:id="rId3"/>
    <p:sldId id="261" r:id="rId4"/>
    <p:sldId id="262" r:id="rId5"/>
    <p:sldId id="260" r:id="rId6"/>
    <p:sldId id="259" r:id="rId7"/>
    <p:sldId id="263" r:id="rId8"/>
    <p:sldId id="264" r:id="rId9"/>
    <p:sldId id="265" r:id="rId10"/>
    <p:sldId id="267" r:id="rId11"/>
    <p:sldId id="268" r:id="rId12"/>
    <p:sldId id="270" r:id="rId13"/>
    <p:sldId id="266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2" r:id="rId23"/>
    <p:sldId id="283" r:id="rId24"/>
    <p:sldId id="279" r:id="rId25"/>
    <p:sldId id="280" r:id="rId26"/>
    <p:sldId id="284" r:id="rId27"/>
    <p:sldId id="285" r:id="rId28"/>
    <p:sldId id="286" r:id="rId29"/>
    <p:sldId id="287" r:id="rId30"/>
    <p:sldId id="290" r:id="rId31"/>
    <p:sldId id="288" r:id="rId32"/>
    <p:sldId id="291" r:id="rId33"/>
    <p:sldId id="292" r:id="rId34"/>
    <p:sldId id="293" r:id="rId35"/>
    <p:sldId id="295" r:id="rId36"/>
    <p:sldId id="294" r:id="rId37"/>
    <p:sldId id="296" r:id="rId38"/>
    <p:sldId id="297" r:id="rId39"/>
    <p:sldId id="298" r:id="rId40"/>
    <p:sldId id="299" r:id="rId41"/>
    <p:sldId id="300" r:id="rId42"/>
    <p:sldId id="302" r:id="rId43"/>
  </p:sldIdLst>
  <p:sldSz cx="12192000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6" y="842228"/>
            <a:ext cx="8561747" cy="266791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706947"/>
            <a:ext cx="8561746" cy="102627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B27F-87D2-4296-AF74-13CC175A4AC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45697"/>
            <a:ext cx="4897310" cy="324589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5" y="838737"/>
            <a:ext cx="811019" cy="528640"/>
          </a:xfrm>
        </p:spPr>
        <p:txBody>
          <a:bodyPr/>
          <a:lstStyle/>
          <a:p>
            <a:fld id="{7F84352F-4023-44A4-8C4A-6F4A334A5B6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838737"/>
            <a:ext cx="0" cy="2671405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38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B27F-87D2-4296-AF74-13CC175A4AC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352F-4023-44A4-8C4A-6F4A334A5B6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838737"/>
            <a:ext cx="0" cy="1120279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54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927852"/>
            <a:ext cx="1615742" cy="480269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5" y="927852"/>
            <a:ext cx="7738807" cy="48026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B27F-87D2-4296-AF74-13CC175A4AC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352F-4023-44A4-8C4A-6F4A334A5B6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55069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8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B27F-87D2-4296-AF74-13CC175A4AC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352F-4023-44A4-8C4A-6F4A334A5B6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838737"/>
            <a:ext cx="0" cy="1120279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7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843530"/>
            <a:ext cx="8562580" cy="1981911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995625"/>
            <a:ext cx="8549990" cy="1063341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B27F-87D2-4296-AF74-13CC175A4AC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352F-4023-44A4-8C4A-6F4A334A5B6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838737"/>
            <a:ext cx="0" cy="298670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70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844948"/>
            <a:ext cx="9520157" cy="1112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110956"/>
            <a:ext cx="4608576" cy="3609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117743"/>
            <a:ext cx="4604130" cy="36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B27F-87D2-4296-AF74-13CC175A4AC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352F-4023-44A4-8C4A-6F4A334A5B6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838737"/>
            <a:ext cx="0" cy="1120279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39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844185"/>
            <a:ext cx="9520157" cy="11088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120059"/>
            <a:ext cx="4608576" cy="841855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964829"/>
            <a:ext cx="4608576" cy="27760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123686"/>
            <a:ext cx="4608576" cy="84216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961913"/>
            <a:ext cx="4608576" cy="27686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B27F-87D2-4296-AF74-13CC175A4AC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352F-4023-44A4-8C4A-6F4A334A5B64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838737"/>
            <a:ext cx="0" cy="1120279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00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B27F-87D2-4296-AF74-13CC175A4AC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352F-4023-44A4-8C4A-6F4A334A5B6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838737"/>
            <a:ext cx="0" cy="1120279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96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B27F-87D2-4296-AF74-13CC175A4AC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352F-4023-44A4-8C4A-6F4A334A5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69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838737"/>
            <a:ext cx="3183128" cy="2358953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838738"/>
            <a:ext cx="6012470" cy="4890689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6" y="3365024"/>
            <a:ext cx="3184989" cy="2360070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B27F-87D2-4296-AF74-13CC175A4AC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352F-4023-44A4-8C4A-6F4A334A5B6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838737"/>
            <a:ext cx="0" cy="2358953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65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8" y="506167"/>
            <a:ext cx="4074533" cy="5405365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85727"/>
            <a:ext cx="5447840" cy="192169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90" y="1178410"/>
            <a:ext cx="2791171" cy="4058749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6" y="3302564"/>
            <a:ext cx="5440037" cy="210346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742084"/>
            <a:ext cx="5440038" cy="336055"/>
          </a:xfrm>
        </p:spPr>
        <p:txBody>
          <a:bodyPr/>
          <a:lstStyle>
            <a:lvl1pPr algn="l">
              <a:defRPr/>
            </a:lvl1pPr>
          </a:lstStyle>
          <a:p>
            <a:fld id="{8E1BB27F-87D2-4296-AF74-13CC175A4AC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1" y="334499"/>
            <a:ext cx="5453475" cy="336903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352F-4023-44A4-8C4A-6F4A334A5B6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838737"/>
            <a:ext cx="0" cy="226868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46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116053"/>
            <a:ext cx="12192000" cy="4323817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440985"/>
            <a:ext cx="12192000" cy="77992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44559"/>
            <a:ext cx="9520158" cy="11014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116053"/>
            <a:ext cx="9520158" cy="362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46813"/>
            <a:ext cx="3500715" cy="3245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BB27F-87D2-4296-AF74-13CC175A4AC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6" y="345697"/>
            <a:ext cx="5855719" cy="3245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1" y="838737"/>
            <a:ext cx="811019" cy="5286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F84352F-4023-44A4-8C4A-6F4A334A5B64}" type="slidenum">
              <a:rPr lang="en-IN" smtClean="0"/>
              <a:t>‹#›</a:t>
            </a:fld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4473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C2FF-C61D-D939-6BB5-2286B8B4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573" y="1838632"/>
            <a:ext cx="9880555" cy="1761024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4800" b="1" dirty="0">
                <a:ln/>
                <a:solidFill>
                  <a:schemeClr val="accent4"/>
                </a:solidFill>
              </a:rPr>
              <a:t> EDA ASSIGNMENT-</a:t>
            </a:r>
            <a:br>
              <a:rPr lang="en-IN" sz="4800" b="1" dirty="0">
                <a:ln/>
                <a:solidFill>
                  <a:schemeClr val="accent4"/>
                </a:solidFill>
              </a:rPr>
            </a:br>
            <a:r>
              <a:rPr lang="en-IN" sz="4800" b="1" dirty="0">
                <a:ln/>
                <a:solidFill>
                  <a:schemeClr val="accent4"/>
                </a:solidFill>
              </a:rPr>
              <a:t>CREDIT RISK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1D9F1-9550-DCB4-B2DC-38679DFEA492}"/>
              </a:ext>
            </a:extLst>
          </p:cNvPr>
          <p:cNvSpPr txBox="1"/>
          <p:nvPr/>
        </p:nvSpPr>
        <p:spPr>
          <a:xfrm>
            <a:off x="7993625" y="5378245"/>
            <a:ext cx="3018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4"/>
                </a:solidFill>
              </a:rPr>
              <a:t>	BY</a:t>
            </a:r>
          </a:p>
          <a:p>
            <a:r>
              <a:rPr lang="en-IN" b="1" dirty="0">
                <a:solidFill>
                  <a:schemeClr val="accent4"/>
                </a:solidFill>
              </a:rPr>
              <a:t>ANUSHA VL</a:t>
            </a:r>
          </a:p>
        </p:txBody>
      </p:sp>
    </p:spTree>
    <p:extLst>
      <p:ext uri="{BB962C8B-B14F-4D97-AF65-F5344CB8AC3E}">
        <p14:creationId xmlns:p14="http://schemas.microsoft.com/office/powerpoint/2010/main" val="2136699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4884-DD7B-EE86-D599-CF87F85E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877" y="392736"/>
            <a:ext cx="9520158" cy="748267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ANALYSIS OF AMT_CREDIT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0E722D-DFDF-8996-595E-94D970E37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381" y="1632155"/>
            <a:ext cx="9448800" cy="40508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4BA79-5A3B-884D-5DA3-8A7512472169}"/>
              </a:ext>
            </a:extLst>
          </p:cNvPr>
          <p:cNvSpPr txBox="1"/>
          <p:nvPr/>
        </p:nvSpPr>
        <p:spPr>
          <a:xfrm>
            <a:off x="938980" y="6160246"/>
            <a:ext cx="10314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of the values is in range of 2 and 8 lakhs</a:t>
            </a:r>
            <a:endParaRPr lang="en-IN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Above around 1.6 million ,many values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(outliers) can be identified above Upper Whisker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107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A787D-D686-B7D8-A49A-E74CC537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535" y="274287"/>
            <a:ext cx="9520158" cy="767931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IMBALANCE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7DA28-D8F6-02E7-7607-EE1C8B621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535" y="1494503"/>
            <a:ext cx="8985820" cy="4385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BF96C4-5F38-9DB6-32A8-95FAC866889D}"/>
              </a:ext>
            </a:extLst>
          </p:cNvPr>
          <p:cNvSpPr txBox="1"/>
          <p:nvPr/>
        </p:nvSpPr>
        <p:spPr>
          <a:xfrm>
            <a:off x="1324569" y="6331975"/>
            <a:ext cx="9842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is data imbalance in the </a:t>
            </a:r>
            <a:r>
              <a:rPr lang="en-US" sz="16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ratio of it is 11.38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146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73F0-847D-2FD9-1935-CFC8CC1C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013" y="2919166"/>
            <a:ext cx="9520158" cy="1101454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3248256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14FF-E7DB-B07E-6D97-44D015BFD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064" y="293952"/>
            <a:ext cx="9520158" cy="836758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18EA70-0445-40B5-BC4D-5E136AB3A287}"/>
              </a:ext>
            </a:extLst>
          </p:cNvPr>
          <p:cNvSpPr txBox="1"/>
          <p:nvPr/>
        </p:nvSpPr>
        <p:spPr>
          <a:xfrm>
            <a:off x="1184787" y="5899356"/>
            <a:ext cx="9822425" cy="793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Default percentage is more for Male clients than Female Clients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Female Ontime Payment percentage is higher than payment difficulty percentage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B96CA8-1EA4-B391-0550-56D583066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690" y="1484672"/>
            <a:ext cx="9026013" cy="406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11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8F23-F1AC-379E-285F-891FAAE91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638" y="87475"/>
            <a:ext cx="9520158" cy="699106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EDUCATION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CC3F7F-95E8-8C52-C349-DC54D5AD3681}"/>
              </a:ext>
            </a:extLst>
          </p:cNvPr>
          <p:cNvSpPr txBox="1"/>
          <p:nvPr/>
        </p:nvSpPr>
        <p:spPr>
          <a:xfrm>
            <a:off x="629264" y="6236405"/>
            <a:ext cx="109629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Secondary/secondary special is high in both categories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Customers with Higher Education and Academic degree have higher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ontime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payments than defaulters and this can be because they      are settled than others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C769AA-ABFC-D509-0E51-86D0A7106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04" y="962908"/>
            <a:ext cx="10825027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57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D866-E268-C3A0-78D0-A27E664B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93" y="234959"/>
            <a:ext cx="9520158" cy="640112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FAMILY STATUS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526EA5-65D8-D020-FD44-8728856AA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84" y="1278194"/>
            <a:ext cx="9891251" cy="4277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E04947-3891-01BB-A68A-CE1F0BD0DB07}"/>
              </a:ext>
            </a:extLst>
          </p:cNvPr>
          <p:cNvSpPr txBox="1"/>
          <p:nvPr/>
        </p:nvSpPr>
        <p:spPr>
          <a:xfrm>
            <a:off x="1061884" y="5958349"/>
            <a:ext cx="104025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Married and Widow Ontime payment percentage is higher than Defaulting category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Single/not married has more difficulty in repayment followed by Civil marriage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782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7AA8-27CC-0709-7756-BA952226C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61" y="186813"/>
            <a:ext cx="9520158" cy="608826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OCCUPATION TYPE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DF223-5366-4695-AB52-286F00A0D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61" y="1141992"/>
            <a:ext cx="9806158" cy="5013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550EDF-D121-EAF0-0331-37D6BD038EA6}"/>
              </a:ext>
            </a:extLst>
          </p:cNvPr>
          <p:cNvSpPr txBox="1"/>
          <p:nvPr/>
        </p:nvSpPr>
        <p:spPr>
          <a:xfrm>
            <a:off x="1176653" y="6501346"/>
            <a:ext cx="9989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Laborers are highest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defaulters.People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higher jobs tend to pay loan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ontime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896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4CB5-67C6-60FF-7B28-E7A1E96D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21" y="147484"/>
            <a:ext cx="9520158" cy="618658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9443EA-01A4-41C8-7A86-2FC7FB078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1" y="1130710"/>
            <a:ext cx="10373032" cy="45760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87342F-1AF9-F0F0-DCD0-53DE6CC64015}"/>
              </a:ext>
            </a:extLst>
          </p:cNvPr>
          <p:cNvSpPr txBox="1"/>
          <p:nvPr/>
        </p:nvSpPr>
        <p:spPr>
          <a:xfrm>
            <a:off x="511277" y="6223819"/>
            <a:ext cx="111006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20-30 category has more number defaulters compared to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ontimers</a:t>
            </a: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30-40 age group has most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ontime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payers and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defaulters.This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may be because this age is when people become settled and also this is  time when people got more responsibilities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3634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8ADB-8F31-0BDA-69A7-A8F5C8D47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21" y="3295243"/>
            <a:ext cx="9520158" cy="608826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572254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486F-4999-4897-9A45-086D2E1B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199" y="362779"/>
            <a:ext cx="9520158" cy="60078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AMOUNT Vs ANNUITY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60301E-0667-E39B-2CDA-8225C662B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27446"/>
            <a:ext cx="10363200" cy="45342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9224CF-95D8-A4BF-C9BB-BA5FBB9C5CD1}"/>
              </a:ext>
            </a:extLst>
          </p:cNvPr>
          <p:cNvSpPr txBox="1"/>
          <p:nvPr/>
        </p:nvSpPr>
        <p:spPr>
          <a:xfrm>
            <a:off x="914400" y="6096000"/>
            <a:ext cx="10844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see a positive correlation between credit amount of loan and loan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Annuity.But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Outliers are there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75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E3675C-20DF-9E92-39C5-E046E1052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21" y="323450"/>
            <a:ext cx="9520158" cy="721594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IN" dirty="0"/>
              <a:t> </a:t>
            </a:r>
            <a:r>
              <a:rPr lang="en-IN" b="1" dirty="0"/>
              <a:t>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A51099-0886-0464-4C26-4BBE016F85AF}"/>
              </a:ext>
            </a:extLst>
          </p:cNvPr>
          <p:cNvSpPr txBox="1"/>
          <p:nvPr/>
        </p:nvSpPr>
        <p:spPr>
          <a:xfrm>
            <a:off x="658761" y="1288026"/>
            <a:ext cx="1126776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Insufficient or  Non-existent credit history the loan providing companies find it difficult to verify the customers who are applying for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loan.Some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customers used this situation to delude the loan providing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company,took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loan and default from repaying amount back to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company.This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huge loss to the company</a:t>
            </a:r>
          </a:p>
          <a:p>
            <a:pPr algn="just"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Here we need to use EDA to analyse the Patterns present in the given data and help the customer finance company who lends various types of Loans by giving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usefull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Insights which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inturn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Applicant capable of Loan repayment are not been Rejected from receiving Loan</a:t>
            </a:r>
          </a:p>
          <a:p>
            <a:pPr algn="just"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receival of an Application for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loan,the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Approval depends on Applicants profile like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Salary,Age,his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other assets etc.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Two types of risks are associated with the bank’s decision: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Applicant is an Ontime payer ,then rejecting the Loan will result in big loss to the Company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Applicant is a Defaulter ,then approving the Loan will generate high financial loss to the Company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108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DF91-A127-4024-88DB-0E5661B9E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787" y="244791"/>
            <a:ext cx="9520158" cy="502460"/>
          </a:xfrm>
        </p:spPr>
        <p:txBody>
          <a:bodyPr>
            <a:no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Vs CREDIT AMOUNT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566AE3-516B-3E83-2E6C-CFA121B61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4" y="1081548"/>
            <a:ext cx="11189110" cy="4463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8AE42C-EF68-2668-1660-92BE38F8B911}"/>
              </a:ext>
            </a:extLst>
          </p:cNvPr>
          <p:cNvSpPr txBox="1"/>
          <p:nvPr/>
        </p:nvSpPr>
        <p:spPr>
          <a:xfrm>
            <a:off x="540774" y="5948516"/>
            <a:ext cx="10923639" cy="1162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and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Very_High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got more credit amount than lower income categories and their presence is high in Ontime payers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category.Also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their median value is also high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low  and low income one receive low credits and defaults more </a:t>
            </a:r>
          </a:p>
        </p:txBody>
      </p:sp>
    </p:spTree>
    <p:extLst>
      <p:ext uri="{BB962C8B-B14F-4D97-AF65-F5344CB8AC3E}">
        <p14:creationId xmlns:p14="http://schemas.microsoft.com/office/powerpoint/2010/main" val="3788547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3653-385A-B7EF-6E86-66C0EE9A1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199" y="195630"/>
            <a:ext cx="9520158" cy="561454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TYPE Vs CREDIT AMOUNT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CB951-2FDF-A79B-B7EF-11732F264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28" y="984276"/>
            <a:ext cx="10697497" cy="4611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C70845-9063-357F-40D1-9A947D9B50F5}"/>
              </a:ext>
            </a:extLst>
          </p:cNvPr>
          <p:cNvSpPr txBox="1"/>
          <p:nvPr/>
        </p:nvSpPr>
        <p:spPr>
          <a:xfrm>
            <a:off x="703006" y="5822796"/>
            <a:ext cx="111989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Bussinessman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who got high loan amount tends to pay it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ontime</a:t>
            </a: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Similarly Student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eventhough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credit amount is low tends to pay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ontime</a:t>
            </a: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 Maternity leave clients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eventhough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their representation is less in data tends to have more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payement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difficulty than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ontime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payment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Maternity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leave,Businessman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no outliers </a:t>
            </a: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168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2549-DC5F-01B5-2134-B317C905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876" y="244792"/>
            <a:ext cx="9520158" cy="620447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TYPE Vs OCCUPATION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CD583F-7CE9-48DF-D67B-896B99FFF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68" y="1201387"/>
            <a:ext cx="11120284" cy="46193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D61B51-9549-DB95-61A1-736C968288C8}"/>
              </a:ext>
            </a:extLst>
          </p:cNvPr>
          <p:cNvSpPr txBox="1"/>
          <p:nvPr/>
        </p:nvSpPr>
        <p:spPr>
          <a:xfrm>
            <a:off x="403123" y="6233652"/>
            <a:ext cx="113169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Laborers with secondary education with payment difficulty is more than without difficulty in payment followed by sales staff and drivers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As education and job is on higher grade ,payment difficulty decreases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1375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9A36-E5F7-B891-7E04-161B25C14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200" y="234959"/>
            <a:ext cx="9520158" cy="541789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HOUSING TYPE Vs JOB EXPERIENCE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D9D9A3-397B-298D-02E1-A0D0358AA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3" y="1213082"/>
            <a:ext cx="11130116" cy="41946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0414A2-FA8D-BBE3-2188-0E90E2688632}"/>
              </a:ext>
            </a:extLst>
          </p:cNvPr>
          <p:cNvSpPr txBox="1"/>
          <p:nvPr/>
        </p:nvSpPr>
        <p:spPr>
          <a:xfrm>
            <a:off x="580103" y="5810865"/>
            <a:ext cx="1113011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Clients with less experience and House/apartment as housing situation is first in both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cases.Less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experienced low income ones may be defaulters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experince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increases for all categories of housing type payment difficulty decreases and its obvious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2305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DF08-B300-ED31-F0B1-E34FD81A2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05" y="78658"/>
            <a:ext cx="9520158" cy="943896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Vs FAMILY STATUS Vs EDUCATION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173766-44D6-25A7-57AA-103B32F9E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43" y="1229032"/>
            <a:ext cx="11031792" cy="46211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B9BD4E-B15C-3E5C-C6DB-2E7A258235F0}"/>
              </a:ext>
            </a:extLst>
          </p:cNvPr>
          <p:cNvSpPr txBox="1"/>
          <p:nvPr/>
        </p:nvSpPr>
        <p:spPr>
          <a:xfrm>
            <a:off x="530943" y="6032324"/>
            <a:ext cx="108646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Married Academic degree having high credit has difficulty in loan repayment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 when considered all other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Family_status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categories we found that people with Academic degree are paying loan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ontime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also have credit amount high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Higher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Education,Secondary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Education have higher outliers in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Ontime_payers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credit amount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ivil marriage and Separated cases have most credit in upper quartile.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1071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3586-0E80-1F7E-A873-D1FDA7194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708" y="2968327"/>
            <a:ext cx="9520158" cy="1101454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PREVIOUS APPLICATION</a:t>
            </a:r>
          </a:p>
        </p:txBody>
      </p:sp>
    </p:spTree>
    <p:extLst>
      <p:ext uri="{BB962C8B-B14F-4D97-AF65-F5344CB8AC3E}">
        <p14:creationId xmlns:p14="http://schemas.microsoft.com/office/powerpoint/2010/main" val="4000485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73F0-847D-2FD9-1935-CFC8CC1C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013" y="2919166"/>
            <a:ext cx="9520158" cy="1101454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559113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3EE4-814D-7ABC-8339-01F592217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864" y="274288"/>
            <a:ext cx="9520158" cy="60078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 STATUS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B90597-43DA-3F17-7A48-62770CFDE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51" y="1170038"/>
            <a:ext cx="10559845" cy="46998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C5C8C2-0D99-41A5-9F5B-3DDA7E78BDBB}"/>
              </a:ext>
            </a:extLst>
          </p:cNvPr>
          <p:cNvSpPr txBox="1"/>
          <p:nvPr/>
        </p:nvSpPr>
        <p:spPr>
          <a:xfrm>
            <a:off x="644013" y="6164824"/>
            <a:ext cx="109039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Approved loans outnumbered the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Cancelled,Refused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Unused offer.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Second is cancelled and cancelled and Refused have minor difference in count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4391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1339A-BDE0-F833-B421-E716E7D8D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354" y="260871"/>
            <a:ext cx="9520158" cy="561454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CASH LOAN PURPOSE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6926D84-A8CB-63CF-F780-74502F691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69" y="1322439"/>
            <a:ext cx="10736825" cy="472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52880B-E418-1A83-E07A-A9C9D5739AB9}"/>
              </a:ext>
            </a:extLst>
          </p:cNvPr>
          <p:cNvSpPr txBox="1"/>
          <p:nvPr/>
        </p:nvSpPr>
        <p:spPr>
          <a:xfrm>
            <a:off x="629265" y="6410632"/>
            <a:ext cx="107368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Majority of the clients use loan for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repairs,other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urgent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needs.Rest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the parameters have negligible participation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2020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D3D6B-22E2-3D30-E6F6-8915D5107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92" y="216311"/>
            <a:ext cx="9520158" cy="550606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TYPE ANALYSIS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A1BFEBD-5403-E11B-64D9-967E1EC84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53" y="1376516"/>
            <a:ext cx="10481186" cy="432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812A8D-9BBD-33A0-726B-FCCE157B090C}"/>
              </a:ext>
            </a:extLst>
          </p:cNvPr>
          <p:cNvSpPr txBox="1"/>
          <p:nvPr/>
        </p:nvSpPr>
        <p:spPr>
          <a:xfrm>
            <a:off x="757084" y="5962804"/>
            <a:ext cx="10894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Already existing client outnumbered New clients</a:t>
            </a:r>
          </a:p>
        </p:txBody>
      </p:sp>
    </p:spTree>
    <p:extLst>
      <p:ext uri="{BB962C8B-B14F-4D97-AF65-F5344CB8AC3E}">
        <p14:creationId xmlns:p14="http://schemas.microsoft.com/office/powerpoint/2010/main" val="165921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313B29-5242-90E6-C860-76CAC36D4987}"/>
              </a:ext>
            </a:extLst>
          </p:cNvPr>
          <p:cNvSpPr txBox="1"/>
          <p:nvPr/>
        </p:nvSpPr>
        <p:spPr>
          <a:xfrm>
            <a:off x="462116" y="442452"/>
            <a:ext cx="10923639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given contains the information about the loan application at the time of applying for the loan.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contains two categories: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client with payment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difficulties:he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/she had late payment more than X days on 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leastone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the first Y instalments of the loan in our sample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other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cases:All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other cases when the payment is paid on time</a:t>
            </a:r>
          </a:p>
        </p:txBody>
      </p:sp>
    </p:spTree>
    <p:extLst>
      <p:ext uri="{BB962C8B-B14F-4D97-AF65-F5344CB8AC3E}">
        <p14:creationId xmlns:p14="http://schemas.microsoft.com/office/powerpoint/2010/main" val="1778781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8ADB-8F31-0BDA-69A7-A8F5C8D47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21" y="3295243"/>
            <a:ext cx="9520158" cy="608826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4167672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F50E-844A-45F0-5CA0-83AF479C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864" y="303785"/>
            <a:ext cx="9520158" cy="55162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 STATUS Vs CREDIT AMOUNT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43CF8-8301-DB1B-30E8-A11F362C3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55" y="1248697"/>
            <a:ext cx="10825316" cy="45130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E2BC28-9DD8-847D-884D-26E7A6FC0CC4}"/>
              </a:ext>
            </a:extLst>
          </p:cNvPr>
          <p:cNvSpPr txBox="1"/>
          <p:nvPr/>
        </p:nvSpPr>
        <p:spPr>
          <a:xfrm>
            <a:off x="609600" y="6272981"/>
            <a:ext cx="110317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ower credit amount request has been approved previously.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unused offers are also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there.Bank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concentrate on these unused offer ones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938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2A77C-BC5C-32F4-2DA3-15E80AD10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864" y="175966"/>
            <a:ext cx="9520158" cy="58111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CASH LOAN PURPOSE Vs CREDIT AMOUNT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F2E45B-BB69-204F-A4A4-21C548A6A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87" y="1101213"/>
            <a:ext cx="11415251" cy="48303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87BB18-D1C2-E0C3-EEA7-467434EC4A5A}"/>
              </a:ext>
            </a:extLst>
          </p:cNvPr>
          <p:cNvSpPr txBox="1"/>
          <p:nvPr/>
        </p:nvSpPr>
        <p:spPr>
          <a:xfrm>
            <a:off x="511277" y="6341806"/>
            <a:ext cx="113267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Buying a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home,Buying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car,Buying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holidayhome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/land got more credit than other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categories.We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know for these loans avail funds by providing your asset as collateral to the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lender.So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bank can promote this type of safer loans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7443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E3EB-1A96-E0A7-6E9B-4CF387562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500" y="195629"/>
            <a:ext cx="9520158" cy="561455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 STATUS Vs CHANNEL 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6D8E48-744F-5199-A3E9-64FB5F06F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19" y="961069"/>
            <a:ext cx="10982631" cy="49874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134D77-B615-0062-9F87-A756FECD26F0}"/>
              </a:ext>
            </a:extLst>
          </p:cNvPr>
          <p:cNvSpPr txBox="1"/>
          <p:nvPr/>
        </p:nvSpPr>
        <p:spPr>
          <a:xfrm>
            <a:off x="481781" y="6152501"/>
            <a:ext cx="112382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Country_wide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channel has more approved loans than others followed by Credit and cash offices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Refused and cancelled have more number in Credit and cash offices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0543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C7A37-87CD-D3C1-B58E-71418247D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683" y="156301"/>
            <a:ext cx="9520158" cy="581118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 STATUS Vs CLIENT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D10C2C-FDBD-E063-BEAE-606929925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61" y="943898"/>
            <a:ext cx="10884309" cy="47391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36AA36-FD7F-0900-D12D-A3A654C4847C}"/>
              </a:ext>
            </a:extLst>
          </p:cNvPr>
          <p:cNvSpPr txBox="1"/>
          <p:nvPr/>
        </p:nvSpPr>
        <p:spPr>
          <a:xfrm>
            <a:off x="589935" y="6213987"/>
            <a:ext cx="1113011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Repeaters or Old clients has higher approval rates than new ones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1206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3586-0E80-1F7E-A873-D1FDA7194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708" y="2968327"/>
            <a:ext cx="9520158" cy="1101454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MERGED DATA ANALYSIS</a:t>
            </a:r>
          </a:p>
        </p:txBody>
      </p:sp>
    </p:spTree>
    <p:extLst>
      <p:ext uri="{BB962C8B-B14F-4D97-AF65-F5344CB8AC3E}">
        <p14:creationId xmlns:p14="http://schemas.microsoft.com/office/powerpoint/2010/main" val="644485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B366-0E53-FB01-BD19-ED0ACC55D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92" y="284120"/>
            <a:ext cx="9520158" cy="60078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OCCUPATION Vs CONTRACT STATUS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8F63B9-D052-1098-3019-CC5D311D2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26" y="1149614"/>
            <a:ext cx="11061289" cy="49000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55AEE0-D82C-D7FC-CBA6-6C43C2770DCF}"/>
              </a:ext>
            </a:extLst>
          </p:cNvPr>
          <p:cNvSpPr txBox="1"/>
          <p:nvPr/>
        </p:nvSpPr>
        <p:spPr>
          <a:xfrm>
            <a:off x="776748" y="6459794"/>
            <a:ext cx="10864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Loan approvals were given for Laborers and Sales staff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17567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FCD6-6E5A-AF65-0F92-AC64117D9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038" y="254624"/>
            <a:ext cx="9520158" cy="561454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TYPE Vs CONTRACT STATUS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D4891-20F6-C059-D058-B2A4AD15C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89" y="1111045"/>
            <a:ext cx="10766323" cy="47096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2BEE27-64F1-D3CD-639F-F9AE14CA1E79}"/>
              </a:ext>
            </a:extLst>
          </p:cNvPr>
          <p:cNvSpPr txBox="1"/>
          <p:nvPr/>
        </p:nvSpPr>
        <p:spPr>
          <a:xfrm>
            <a:off x="698089" y="6292645"/>
            <a:ext cx="10923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Secondary/Secondary special has got higher loan approvals followed by Higher Education in previous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application.But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they are high in defaulters category also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98469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905B-FAE0-35BE-A05D-FD178623D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92" y="303785"/>
            <a:ext cx="9520158" cy="610615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Vs CONTRACT STATUS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9EF9E-F6BD-5390-DAC6-4724DB0D7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42" y="1327355"/>
            <a:ext cx="10756490" cy="4451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4737E3-14D2-7C99-FCCD-8225AF542F74}"/>
              </a:ext>
            </a:extLst>
          </p:cNvPr>
          <p:cNvSpPr txBox="1"/>
          <p:nvPr/>
        </p:nvSpPr>
        <p:spPr>
          <a:xfrm>
            <a:off x="639097" y="6361471"/>
            <a:ext cx="110711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 and Medium and very low income clients loan were approved more in previous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application.But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they are high in defaulters category also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9286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92E9C-56BF-ACDA-693A-AA1CF30EB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522" y="284120"/>
            <a:ext cx="9520158" cy="659776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Vs CLIENT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5F815E-EB57-85AF-754C-EDA2B96B1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32" y="1297858"/>
            <a:ext cx="10874478" cy="45130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952A9D-0602-E82E-1A39-A1095DEB7960}"/>
              </a:ext>
            </a:extLst>
          </p:cNvPr>
          <p:cNvSpPr txBox="1"/>
          <p:nvPr/>
        </p:nvSpPr>
        <p:spPr>
          <a:xfrm>
            <a:off x="619432" y="6361471"/>
            <a:ext cx="108744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Generally Repeaters or Old clients are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ontime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payers than New and Refreshed clients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5402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3AEDF-A4BA-F902-C516-B53FCF01F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457" y="363794"/>
            <a:ext cx="9520158" cy="619432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A6074C-DF3C-9617-BC60-EB12E41C8072}"/>
              </a:ext>
            </a:extLst>
          </p:cNvPr>
          <p:cNvSpPr txBox="1"/>
          <p:nvPr/>
        </p:nvSpPr>
        <p:spPr>
          <a:xfrm>
            <a:off x="669457" y="1376516"/>
            <a:ext cx="10471355" cy="1677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Objective of this case study is the recognize the patterns which demonstrate which group of clients has payment difficulties and which group wont have difficulties in their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installments.Thus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 the company to take precautions while lending loan to these groups</a:t>
            </a:r>
          </a:p>
        </p:txBody>
      </p:sp>
    </p:spTree>
    <p:extLst>
      <p:ext uri="{BB962C8B-B14F-4D97-AF65-F5344CB8AC3E}">
        <p14:creationId xmlns:p14="http://schemas.microsoft.com/office/powerpoint/2010/main" val="38735838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1000-F99F-4A20-4E40-EBADFA7A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914" y="244791"/>
            <a:ext cx="9520158" cy="649944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BB2BDA-2EAF-066B-1E5C-D7262230E377}"/>
              </a:ext>
            </a:extLst>
          </p:cNvPr>
          <p:cNvSpPr txBox="1"/>
          <p:nvPr/>
        </p:nvSpPr>
        <p:spPr>
          <a:xfrm>
            <a:off x="639096" y="894735"/>
            <a:ext cx="1103179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rate for Females are less compared to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Males.Males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who are less in number tends to default more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or low level Education has high tendency to default compared to higher education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levels,But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their loan approval rate was very high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Occupation plays an important role in deciding whether customer being able to repay loan or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not.People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who have good jobs tends to default less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Approval rate for Laborers are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high.Their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contribution to defaulting category is also high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 with Very-low &amp; Low Income tends to default even for smaller credit amount but their loan approval rates were high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Businessman  repays loan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ontime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 for high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credit.Students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repays loan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ontime.Maternity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leave clients even their representation is less have more payment difficulties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Married clients have less default rate compared to their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ontime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payment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percentage.Single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clients have more payment difficulties compared to Ontime paying category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Years of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increases payment difficulty decreases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Repeater or Old clients tends to pay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ontime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compared to fresh Applicants and their loan approval rate were high.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73143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992FF-11D3-5763-27FC-E189FFD0F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21" y="323450"/>
            <a:ext cx="9520158" cy="571286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43BF1-892A-8B26-7114-018872C204BD}"/>
              </a:ext>
            </a:extLst>
          </p:cNvPr>
          <p:cNvSpPr txBox="1"/>
          <p:nvPr/>
        </p:nvSpPr>
        <p:spPr>
          <a:xfrm>
            <a:off x="639096" y="1219200"/>
            <a:ext cx="1091380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should focus more on Females when lending loans as they have high repaying tendency than Males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Loans for Buying a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home,car,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avail funds by providing your asset as collateral to the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lender.So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Company can promote this type of safer loans instead of Repairs with low repayment percentage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Promote loans for Higher degree instead of Lower education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levels.Higher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check should be done on personal profile for lower education categories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Businessman and students default less promoting loans at lower rate for them will enhance Profit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 less on working class as default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more.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increase interest rate for this category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Preference should be gi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 to existing clients as the default less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Promote Loan offers to experienced clients than less experienced clients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 vigilant when providing loans to Low income clients as their defaulting rate is high even for lower credit amount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lending loan to Laborers double check to be done as they have high defaulting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rate.Promote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Loan offers to clients with good jobs</a:t>
            </a:r>
          </a:p>
          <a:p>
            <a:pPr>
              <a:lnSpc>
                <a:spcPct val="150000"/>
              </a:lnSpc>
            </a:pP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82667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48E4-1549-7272-2AF8-998745D7A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21" y="2931590"/>
            <a:ext cx="9520158" cy="1101454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chemeClr val="accent4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79986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A2B4C-17ED-24C3-BB5D-F8B10454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21" y="490598"/>
            <a:ext cx="9520158" cy="669609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793C26-312F-8EFD-13BC-B6586FE9CA8D}"/>
              </a:ext>
            </a:extLst>
          </p:cNvPr>
          <p:cNvSpPr txBox="1"/>
          <p:nvPr/>
        </p:nvSpPr>
        <p:spPr>
          <a:xfrm>
            <a:off x="583499" y="1897627"/>
            <a:ext cx="10432026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lnSpc>
                <a:spcPct val="150000"/>
              </a:lnSpc>
            </a:pPr>
            <a:r>
              <a:rPr lang="en-US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has 3 files as explained below: </a:t>
            </a:r>
          </a:p>
          <a:p>
            <a:pPr algn="just" rtl="0">
              <a:lnSpc>
                <a:spcPct val="150000"/>
              </a:lnSpc>
            </a:pPr>
            <a:r>
              <a:rPr lang="en-US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 rtl="0">
              <a:lnSpc>
                <a:spcPct val="150000"/>
              </a:lnSpc>
            </a:pPr>
            <a:r>
              <a:rPr lang="en-US" b="0" i="1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'application_data.csv'</a:t>
            </a:r>
            <a:r>
              <a:rPr lang="en-US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contains all the information of the client at the time of application.</a:t>
            </a:r>
            <a:br>
              <a:rPr lang="en-US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is about whether a </a:t>
            </a:r>
            <a:r>
              <a:rPr lang="en-US" b="1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 has payment difficulties.</a:t>
            </a:r>
            <a:endParaRPr lang="en-US" b="0" i="0" dirty="0">
              <a:solidFill>
                <a:srgbClr val="091E4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lnSpc>
                <a:spcPct val="150000"/>
              </a:lnSpc>
            </a:pPr>
            <a:r>
              <a:rPr lang="en-US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 rtl="0">
              <a:lnSpc>
                <a:spcPct val="150000"/>
              </a:lnSpc>
            </a:pPr>
            <a:r>
              <a:rPr lang="en-US" b="0" i="1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'previous_application.csv' </a:t>
            </a:r>
            <a:r>
              <a:rPr lang="en-US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contains information about the client’s previous loan data. It contains the data on whether the previous application had been </a:t>
            </a:r>
            <a:r>
              <a:rPr lang="en-US" b="1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Approved, Cancelled, Refused or Unused offer.</a:t>
            </a:r>
            <a:endParaRPr lang="en-US" b="0" i="0" dirty="0">
              <a:solidFill>
                <a:srgbClr val="091E4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lnSpc>
                <a:spcPct val="150000"/>
              </a:lnSpc>
            </a:pPr>
            <a:r>
              <a:rPr lang="en-US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 rtl="0">
              <a:lnSpc>
                <a:spcPct val="150000"/>
              </a:lnSpc>
            </a:pPr>
            <a:r>
              <a:rPr lang="en-US" b="0" i="1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'columns_description.csv'</a:t>
            </a:r>
            <a:r>
              <a:rPr lang="en-US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 data dictionary which describes the meaning of the variables.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397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6997A8-A8EB-1A46-373D-78675875C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21" y="333282"/>
            <a:ext cx="9520158" cy="68927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INVOLVED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4DCAC0-A762-631D-7ECF-E4816F1FAE30}"/>
              </a:ext>
            </a:extLst>
          </p:cNvPr>
          <p:cNvSpPr txBox="1"/>
          <p:nvPr/>
        </p:nvSpPr>
        <p:spPr>
          <a:xfrm>
            <a:off x="570269" y="1219200"/>
            <a:ext cx="1089414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Domain and Variable meanings with the help of Data Dictionary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the Application data as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App_data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Structure or Metadata of the data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Remove some columns which not assumed to be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usefull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Analysis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Missing value check: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a. Drop columns with missing percentage &gt; 40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b. This along with removal reduce columns from 122 to 47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c. Categorical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data:Impute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mode /create new ‘Missing’ category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Numerical:Impute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mean.For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outlier columns impute with median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Check and Correct Incorrect data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XNA:Replace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mode or ‘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Unkown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b. Negative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values:change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positive using abs and convert to Year format and rename for better 						readability</a:t>
            </a:r>
          </a:p>
          <a:p>
            <a:r>
              <a:rPr lang="en-IN" dirty="0"/>
              <a:t>		</a:t>
            </a:r>
          </a:p>
          <a:p>
            <a:r>
              <a:rPr lang="en-IN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51265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7F9058-B84B-3BBB-4B01-47B9B57C5DE8}"/>
              </a:ext>
            </a:extLst>
          </p:cNvPr>
          <p:cNvSpPr txBox="1"/>
          <p:nvPr/>
        </p:nvSpPr>
        <p:spPr>
          <a:xfrm>
            <a:off x="589935" y="403123"/>
            <a:ext cx="10972800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Analysis: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Use Upper &amp; Lower whisker of boxplot to identify Outliers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 some Numerical columns for better Analysis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Data Imbalance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App_data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two based on Target variable ‘TARGET’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Analysis: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Done Univariate Analysis with help of loops for unsegmented data with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countplot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distplot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Done Univariate Analysis for categorical columns for TARGET_0 &amp; TARGET_1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			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countplot,Barplot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Piechart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Analysis: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Done Numerical Bivariate using Scatter plot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2.Done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Categorical,Numerical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boxplot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Analysis: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Done using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Pairplot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boxplot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Correlation using Heatmap and find Top 10 correlation for both TARGET_0 &amp; TARGET_1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7639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25DFBF-8ACF-304F-B53C-2908D6AAD62D}"/>
              </a:ext>
            </a:extLst>
          </p:cNvPr>
          <p:cNvSpPr txBox="1"/>
          <p:nvPr/>
        </p:nvSpPr>
        <p:spPr>
          <a:xfrm>
            <a:off x="648929" y="422787"/>
            <a:ext cx="10874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Previous Application data as ‘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Prev_data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same steps till univariate and bivariate Analysis except column dropping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both datasets to new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Merged_data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some more columns which are not needed in Analysis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Rename some columns to identify common name columns in both sets separately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Univariate and Bivariate Analysis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6959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1CE63-67AA-FAE1-B002-47D42345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21" y="1946786"/>
            <a:ext cx="9520158" cy="214343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1579146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643</TotalTime>
  <Words>1898</Words>
  <Application>Microsoft Office PowerPoint</Application>
  <PresentationFormat>Custom</PresentationFormat>
  <Paragraphs>154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Helvetica Neue</vt:lpstr>
      <vt:lpstr>Palatino Linotype</vt:lpstr>
      <vt:lpstr>Times New Roman</vt:lpstr>
      <vt:lpstr>Gallery</vt:lpstr>
      <vt:lpstr> EDA ASSIGNMENT- CREDIT RISK ANALYSIS</vt:lpstr>
      <vt:lpstr>PROBLEM STATEMENT</vt:lpstr>
      <vt:lpstr>PowerPoint Presentation</vt:lpstr>
      <vt:lpstr>OBJECTIVE</vt:lpstr>
      <vt:lpstr>DATA UNDERSTANDING</vt:lpstr>
      <vt:lpstr>STEPS INVOLVED</vt:lpstr>
      <vt:lpstr>PowerPoint Presentation</vt:lpstr>
      <vt:lpstr>PowerPoint Presentation</vt:lpstr>
      <vt:lpstr>APPLICATION DATA ANALYSIS</vt:lpstr>
      <vt:lpstr>OUTLIER ANALYSIS OF AMT_CREDIT</vt:lpstr>
      <vt:lpstr>DATA IMBALANCE</vt:lpstr>
      <vt:lpstr>UNIVARIATE ANALYSIS</vt:lpstr>
      <vt:lpstr>GENDER ANALYSIS</vt:lpstr>
      <vt:lpstr>TYPE OF EDUCATION ANALYSIS</vt:lpstr>
      <vt:lpstr>FAMILY STATUS ANALYSIS</vt:lpstr>
      <vt:lpstr>OCCUPATION TYPE ANALYSIS</vt:lpstr>
      <vt:lpstr>AGE ANALYSIS</vt:lpstr>
      <vt:lpstr>BIVARIATE ANALYSIS</vt:lpstr>
      <vt:lpstr>CREDIT AMOUNT Vs ANNUITY</vt:lpstr>
      <vt:lpstr>INCOME Vs CREDIT AMOUNT</vt:lpstr>
      <vt:lpstr>INCOME TYPE Vs CREDIT AMOUNT</vt:lpstr>
      <vt:lpstr>EDUCATION TYPE Vs OCCUPATION</vt:lpstr>
      <vt:lpstr>HOUSING TYPE Vs JOB EXPERIENCE</vt:lpstr>
      <vt:lpstr>MULTIVARIATE CREDIT Vs FAMILY STATUS Vs EDUCATION TYPE</vt:lpstr>
      <vt:lpstr>PREVIOUS APPLICATION</vt:lpstr>
      <vt:lpstr>UNIVARIATE ANALYSIS</vt:lpstr>
      <vt:lpstr>CONTRACT STATUS ANALYSIS</vt:lpstr>
      <vt:lpstr>CASH LOAN PURPOSE</vt:lpstr>
      <vt:lpstr>CLIENT TYPE ANALYSIS</vt:lpstr>
      <vt:lpstr>BIVARIATE ANALYSIS</vt:lpstr>
      <vt:lpstr>CONTRACT STATUS Vs CREDIT AMOUNT</vt:lpstr>
      <vt:lpstr>CASH LOAN PURPOSE Vs CREDIT AMOUNT</vt:lpstr>
      <vt:lpstr>CONTRACT STATUS Vs CHANNEL TYPE</vt:lpstr>
      <vt:lpstr>CONTRACT STATUS Vs CLIENT TYPE</vt:lpstr>
      <vt:lpstr>MERGED DATA ANALYSIS</vt:lpstr>
      <vt:lpstr>OCCUPATION Vs CONTRACT STATUS</vt:lpstr>
      <vt:lpstr>EDUCATION TYPE Vs CONTRACT STATUS</vt:lpstr>
      <vt:lpstr>INCOME Vs CONTRACT STATUS</vt:lpstr>
      <vt:lpstr>TARGET Vs CLIENT TYPE</vt:lpstr>
      <vt:lpstr>CONCLUSION</vt:lpstr>
      <vt:lpstr>RECOMMENDATION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m.unnikrishnan17@outlook.com</dc:creator>
  <cp:lastModifiedBy>m.unnikrishnan17@outlook.com</cp:lastModifiedBy>
  <cp:revision>22</cp:revision>
  <dcterms:created xsi:type="dcterms:W3CDTF">2023-01-30T08:20:11Z</dcterms:created>
  <dcterms:modified xsi:type="dcterms:W3CDTF">2023-01-31T06:00:49Z</dcterms:modified>
</cp:coreProperties>
</file>