
<file path=[Content_Types].xml><?xml version="1.0" encoding="utf-8"?>
<Types xmlns="http://schemas.openxmlformats.org/package/2006/content-types">
  <Default Extension="xml" ContentType="application/xml"/>
  <Default Extension="png" ContentType="image/png"/>
  <Default Extension="jpeg" ContentType="image/jpeg"/>
  <Default Extension="JPG" ContentType="image/.jp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263" r:id="rId6"/>
    <p:sldId id="265" r:id="rId7"/>
    <p:sldId id="16140625" r:id="rId8"/>
    <p:sldId id="16140628" r:id="rId9"/>
    <p:sldId id="16140630" r:id="rId10"/>
    <p:sldId id="16140629" r:id="rId11"/>
    <p:sldId id="16140623"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87" d="100"/>
          <a:sy n="87" d="100"/>
        </p:scale>
        <p:origin x="-422"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wps_downloa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US" sz="3555" b="1" dirty="0">
                <a:solidFill>
                  <a:schemeClr val="accent1"/>
                </a:solidFill>
                <a:latin typeface="Arial" panose="020B0604020202020204" pitchFamily="34" charset="0"/>
                <a:cs typeface="Arial" panose="020B0604020202020204" pitchFamily="34" charset="0"/>
              </a:rPr>
              <a:t>Secure data hiding in image using stegnography</a:t>
            </a:r>
            <a:endParaRPr lang="en-US" sz="3555"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460375"/>
          </a:xfrm>
          <a:prstGeom prst="rect">
            <a:avLst/>
          </a:prstGeom>
          <a:noFill/>
        </p:spPr>
        <p:txBody>
          <a:bodyPr wrap="square" lIns="91440" tIns="45720" rIns="91440" bIns="45720" rtlCol="0" anchor="t">
            <a:spAutoFit/>
          </a:bodyPr>
          <a:lstStyle/>
          <a:p>
            <a:pPr algn="ctr"/>
            <a:r>
              <a:rPr lang="en-US" sz="2400" b="1" dirty="0">
                <a:solidFill>
                  <a:schemeClr val="accent1">
                    <a:lumMod val="75000"/>
                  </a:schemeClr>
                </a:solidFill>
                <a:latin typeface="Arial" panose="020B0604020202020204"/>
                <a:cs typeface="Arial" panose="020B0604020202020204"/>
              </a:rPr>
              <a:t>SECURE THE DATA TO PREVENT HACKERS</a:t>
            </a:r>
            <a:endParaRPr lang="en-US" sz="24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1566545" y="4074795"/>
            <a:ext cx="8936355" cy="163004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	 ANUSHA G C</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smtClean="0">
                <a:solidFill>
                  <a:schemeClr val="accent1">
                    <a:lumMod val="75000"/>
                  </a:schemeClr>
                </a:solidFill>
                <a:latin typeface="Arial" panose="020B0604020202020204"/>
                <a:cs typeface="Arial" panose="020B0604020202020204"/>
              </a:rPr>
              <a:t>Student Name </a:t>
            </a:r>
            <a:r>
              <a:rPr lang="en-US" sz="2000" b="1" dirty="0">
                <a:solidFill>
                  <a:schemeClr val="accent1">
                    <a:lumMod val="75000"/>
                  </a:schemeClr>
                </a:solidFill>
                <a:latin typeface="Arial" panose="020B0604020202020204"/>
                <a:cs typeface="Arial" panose="020B0604020202020204"/>
              </a:rPr>
              <a:t>: </a:t>
            </a:r>
            <a:r>
              <a:rPr lang="en-US" sz="2000" b="1" dirty="0">
                <a:solidFill>
                  <a:schemeClr val="accent1">
                    <a:lumMod val="75000"/>
                  </a:schemeClr>
                </a:solidFill>
                <a:latin typeface="Arial" panose="020B0604020202020204" pitchFamily="34" charset="0"/>
                <a:cs typeface="Arial" panose="020B0604020202020204" pitchFamily="34" charset="0"/>
                <a:sym typeface="+mn-ea"/>
              </a:rPr>
              <a:t> ANUSHA G C</a:t>
            </a:r>
            <a:endParaRPr lang="en-US" sz="2000" b="1" dirty="0">
              <a:solidFill>
                <a:schemeClr val="accent1">
                  <a:lumMod val="75000"/>
                </a:schemeClr>
              </a:solidFill>
              <a:latin typeface="Arial" panose="020B0604020202020204"/>
              <a:cs typeface="Arial" panose="020B0604020202020204"/>
            </a:endParaRPr>
          </a:p>
          <a:p>
            <a:r>
              <a:rPr lang="en-US" sz="2000" b="1" dirty="0" smtClean="0">
                <a:solidFill>
                  <a:schemeClr val="accent1">
                    <a:lumMod val="75000"/>
                  </a:schemeClr>
                </a:solidFill>
                <a:latin typeface="Arial" panose="020B0604020202020204"/>
                <a:cs typeface="Arial" panose="020B0604020202020204"/>
              </a:rPr>
              <a:t>College </a:t>
            </a:r>
            <a:r>
              <a:rPr lang="en-US" sz="2000" b="1" dirty="0">
                <a:solidFill>
                  <a:schemeClr val="accent1">
                    <a:lumMod val="75000"/>
                  </a:schemeClr>
                </a:solidFill>
                <a:latin typeface="Arial" panose="020B0604020202020204"/>
                <a:cs typeface="Arial" panose="020B0604020202020204"/>
              </a:rPr>
              <a:t>Name :  </a:t>
            </a:r>
            <a:r>
              <a:rPr lang="en-US" sz="2000" b="1" dirty="0">
                <a:solidFill>
                  <a:schemeClr val="accent1">
                    <a:lumMod val="75000"/>
                  </a:schemeClr>
                </a:solidFill>
                <a:latin typeface="Arial" panose="020B0604020202020204"/>
                <a:cs typeface="Arial" panose="020B0604020202020204"/>
                <a:sym typeface="+mn-ea"/>
              </a:rPr>
              <a:t>Jain institute of technology,Davanagere.</a:t>
            </a:r>
            <a:endParaRPr lang="en-US" sz="2000" b="1" dirty="0">
              <a:solidFill>
                <a:schemeClr val="accent1">
                  <a:lumMod val="75000"/>
                </a:schemeClr>
              </a:solidFill>
              <a:latin typeface="Arial" panose="020B0604020202020204"/>
              <a:cs typeface="Arial" panose="020B0604020202020204"/>
            </a:endParaRPr>
          </a:p>
          <a:p>
            <a:r>
              <a:rPr lang="en-US" sz="2000" b="1" dirty="0">
                <a:solidFill>
                  <a:schemeClr val="accent1">
                    <a:lumMod val="75000"/>
                  </a:schemeClr>
                </a:solidFill>
                <a:latin typeface="Arial" panose="020B0604020202020204"/>
                <a:cs typeface="Arial" panose="020B0604020202020204"/>
              </a:rPr>
              <a:t>Department  :     Computer science and Engineering.</a:t>
            </a:r>
            <a:endParaRPr lang="en-US" sz="2000" b="1" dirty="0">
              <a:solidFill>
                <a:schemeClr val="accent1">
                  <a:lumMod val="75000"/>
                </a:schemeClr>
              </a:solidFill>
              <a:latin typeface="Arial" panose="020B0604020202020204"/>
              <a:cs typeface="Arial" panose="020B0604020202020204"/>
            </a:endParaRPr>
          </a:p>
          <a:p>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05435" indent="-305435" algn="just"/>
            <a:r>
              <a:rPr lang="en-US" altLang="en-US" dirty="0">
                <a:latin typeface="Times New Roman" panose="02020603050405020304" charset="0"/>
                <a:cs typeface="Times New Roman" panose="02020603050405020304" charset="0"/>
              </a:rPr>
              <a:t>1. </a:t>
            </a:r>
            <a:r>
              <a:rPr lang="en-US" altLang="en-US" b="1" u="sng" dirty="0">
                <a:latin typeface="Times New Roman" panose="02020603050405020304" charset="0"/>
                <a:cs typeface="Times New Roman" panose="02020603050405020304" charset="0"/>
              </a:rPr>
              <a:t>Multimedia Steganography</a:t>
            </a:r>
            <a:r>
              <a:rPr lang="en-US" altLang="en-US" dirty="0">
                <a:latin typeface="Times New Roman" panose="02020603050405020304" charset="0"/>
                <a:cs typeface="Times New Roman" panose="02020603050405020304" charset="0"/>
              </a:rPr>
              <a:t>: Extending the technique to hide data in other multimedia formats, such as audio and video files.</a:t>
            </a:r>
            <a:endParaRPr lang="en-US" altLang="en-US" dirty="0">
              <a:latin typeface="Times New Roman" panose="02020603050405020304" charset="0"/>
              <a:cs typeface="Times New Roman" panose="02020603050405020304" charset="0"/>
            </a:endParaRPr>
          </a:p>
          <a:p>
            <a:pPr marL="305435" indent="-305435" algn="just"/>
            <a:r>
              <a:rPr lang="en-US" altLang="en-US" dirty="0">
                <a:latin typeface="Times New Roman" panose="02020603050405020304" charset="0"/>
                <a:cs typeface="Times New Roman" panose="02020603050405020304" charset="0"/>
              </a:rPr>
              <a:t>2. </a:t>
            </a:r>
            <a:r>
              <a:rPr lang="en-US" altLang="en-US" b="1" u="sng" dirty="0">
                <a:latin typeface="Times New Roman" panose="02020603050405020304" charset="0"/>
                <a:cs typeface="Times New Roman" panose="02020603050405020304" charset="0"/>
              </a:rPr>
              <a:t>Medical Image Steganography</a:t>
            </a:r>
            <a:r>
              <a:rPr lang="en-US" altLang="en-US" dirty="0">
                <a:latin typeface="Times New Roman" panose="02020603050405020304" charset="0"/>
                <a:cs typeface="Times New Roman" panose="02020603050405020304" charset="0"/>
              </a:rPr>
              <a:t>: Applying the technique to medical images, such as X-rays and MRIs, for secure storage and transmission.</a:t>
            </a:r>
            <a:endParaRPr lang="en-US" altLang="en-US" dirty="0">
              <a:latin typeface="Times New Roman" panose="02020603050405020304" charset="0"/>
              <a:cs typeface="Times New Roman" panose="02020603050405020304" charset="0"/>
            </a:endParaRPr>
          </a:p>
          <a:p>
            <a:pPr marL="305435" indent="-305435" algn="just"/>
            <a:r>
              <a:rPr lang="en-US" altLang="en-US" dirty="0">
                <a:latin typeface="Times New Roman" panose="02020603050405020304" charset="0"/>
                <a:cs typeface="Times New Roman" panose="02020603050405020304" charset="0"/>
              </a:rPr>
              <a:t>3. </a:t>
            </a:r>
            <a:r>
              <a:rPr lang="en-US" altLang="en-US" b="1" u="sng" dirty="0">
                <a:latin typeface="Times New Roman" panose="02020603050405020304" charset="0"/>
                <a:cs typeface="Times New Roman" panose="02020603050405020304" charset="0"/>
              </a:rPr>
              <a:t>Intellectual Property Protection</a:t>
            </a:r>
            <a:r>
              <a:rPr lang="en-US" altLang="en-US" dirty="0">
                <a:latin typeface="Times New Roman" panose="02020603050405020304" charset="0"/>
                <a:cs typeface="Times New Roman" panose="02020603050405020304" charset="0"/>
              </a:rPr>
              <a:t>: Using the technique to protect intellectual property, such as digital watermarking for images and videos.</a:t>
            </a:r>
            <a:endParaRPr lang="en-US" altLang="en-US" dirty="0">
              <a:latin typeface="Times New Roman" panose="02020603050405020304" charset="0"/>
              <a:cs typeface="Times New Roman" panose="02020603050405020304" charset="0"/>
            </a:endParaRPr>
          </a:p>
          <a:p>
            <a:pPr marL="0" indent="0" algn="just">
              <a:buNone/>
            </a:pPr>
            <a:endParaRPr lang="en-US" altLang="en-US" dirty="0">
              <a:latin typeface="Times New Roman" panose="02020603050405020304" charset="0"/>
              <a:cs typeface="Times New Roman" panose="02020603050405020304" charset="0"/>
            </a:endParaRPr>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a:t>
            </a:r>
            <a:r>
              <a:rPr lang="en-US" sz="4400" b="1" dirty="0" smtClean="0">
                <a:solidFill>
                  <a:schemeClr val="accent1"/>
                </a:solidFill>
                <a:latin typeface="Arial" panose="020B0604020202020204"/>
                <a:cs typeface="Arial" panose="020B0604020202020204"/>
              </a:rPr>
              <a:t>scope(optional)</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Technology used</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mn-lt"/>
              </a:rPr>
              <a:t>Wow factor </a:t>
            </a:r>
            <a:endParaRPr lang="en-US" sz="2000" dirty="0">
              <a:latin typeface="Arial" panose="020B0604020202020204"/>
              <a:ea typeface="+mn-lt"/>
              <a:cs typeface="+mn-lt"/>
            </a:endParaRPr>
          </a:p>
          <a:p>
            <a:pPr marL="305435" indent="-305435"/>
            <a:r>
              <a:rPr lang="en-US" sz="2000" b="1" dirty="0">
                <a:latin typeface="Arial" panose="020B0604020202020204"/>
                <a:ea typeface="+mn-lt"/>
                <a:cs typeface="+mn-lt"/>
              </a:rPr>
              <a:t>End users</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Result</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Conclusion</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Git-hub Link</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Future scope</a:t>
            </a:r>
            <a:endParaRPr lang="en-US" sz="2000" b="1" dirty="0">
              <a:latin typeface="Arial" panose="020B0604020202020204"/>
              <a:ea typeface="+mn-lt"/>
              <a:cs typeface="+mn-lt"/>
            </a:endParaRPr>
          </a:p>
          <a:p>
            <a:pPr marL="0" indent="0">
              <a:buNone/>
            </a:pPr>
            <a:endParaRPr lang="en-US" sz="2000" b="1" dirty="0">
              <a:latin typeface="Arial" panose="020B0604020202020204"/>
              <a:ea typeface="+mn-lt"/>
              <a:cs typeface="+mn-lt"/>
            </a:endParaRPr>
          </a:p>
          <a:p>
            <a:pPr marL="305435" indent="-305435"/>
            <a:endParaRPr lang="en-US" sz="2000" b="1" dirty="0">
              <a:latin typeface="Arial" panose="020B0604020202020204"/>
              <a:ea typeface="+mn-lt"/>
              <a:cs typeface="+mn-lt"/>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0" indent="0" algn="just">
              <a:buNone/>
            </a:pPr>
            <a:r>
              <a:rPr lang="en-US" altLang="en-US" sz="2800" dirty="0">
                <a:latin typeface="Times New Roman" panose="02020603050405020304" charset="0"/>
                <a:cs typeface="Times New Roman" panose="02020603050405020304" charset="0"/>
              </a:rPr>
              <a:t>Developing a secure steganography technique to hide sensitive data within an image, ensuring imperceptibility, high capacity, and robustness against attacks, while maintaining the image's visual quality</a:t>
            </a:r>
            <a:endParaRPr lang="en-US" altLang="en-US" sz="2800" dirty="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altLang="en-US" sz="2000" b="1" u="sng" dirty="0">
                <a:latin typeface="Times New Roman" panose="02020603050405020304" charset="0"/>
                <a:cs typeface="Times New Roman" panose="02020603050405020304" charset="0"/>
              </a:rPr>
              <a:t>LIBRARIES</a:t>
            </a:r>
            <a:endParaRPr lang="en-US" altLang="en-US" sz="2000" b="1" u="sng" dirty="0">
              <a:latin typeface="Times New Roman" panose="02020603050405020304" charset="0"/>
              <a:cs typeface="Times New Roman" panose="02020603050405020304" charset="0"/>
            </a:endParaRPr>
          </a:p>
          <a:p>
            <a:pPr marL="0" indent="0">
              <a:buNone/>
            </a:pPr>
            <a:r>
              <a:rPr lang="en-US" altLang="en-US" dirty="0">
                <a:latin typeface="Times New Roman" panose="02020603050405020304" charset="0"/>
                <a:cs typeface="Times New Roman" panose="02020603050405020304" charset="0"/>
              </a:rPr>
              <a:t>1.</a:t>
            </a:r>
            <a:r>
              <a:rPr lang="en-US" altLang="en-US" b="1" dirty="0">
                <a:latin typeface="Times New Roman" panose="02020603050405020304" charset="0"/>
                <a:cs typeface="Times New Roman" panose="02020603050405020304" charset="0"/>
              </a:rPr>
              <a:t> OpenCV</a:t>
            </a:r>
            <a:r>
              <a:rPr lang="en-US" altLang="en-US" dirty="0">
                <a:latin typeface="Times New Roman" panose="02020603050405020304" charset="0"/>
                <a:cs typeface="Times New Roman" panose="02020603050405020304" charset="0"/>
              </a:rPr>
              <a:t>: For image processing and manipulation.</a:t>
            </a:r>
            <a:endParaRPr lang="en-US" altLang="en-US" dirty="0">
              <a:latin typeface="Times New Roman" panose="02020603050405020304" charset="0"/>
              <a:cs typeface="Times New Roman" panose="02020603050405020304" charset="0"/>
            </a:endParaRPr>
          </a:p>
          <a:p>
            <a:pPr marL="0" indent="0">
              <a:buNone/>
            </a:pPr>
            <a:r>
              <a:rPr lang="en-US" altLang="en-US" dirty="0">
                <a:latin typeface="Times New Roman" panose="02020603050405020304" charset="0"/>
                <a:cs typeface="Times New Roman" panose="02020603050405020304" charset="0"/>
              </a:rPr>
              <a:t>2. </a:t>
            </a:r>
            <a:r>
              <a:rPr lang="en-US" altLang="en-US" b="1" dirty="0">
                <a:latin typeface="Times New Roman" panose="02020603050405020304" charset="0"/>
                <a:cs typeface="Times New Roman" panose="02020603050405020304" charset="0"/>
              </a:rPr>
              <a:t>Pillow</a:t>
            </a:r>
            <a:r>
              <a:rPr lang="en-US" altLang="en-US" dirty="0">
                <a:latin typeface="Times New Roman" panose="02020603050405020304" charset="0"/>
                <a:cs typeface="Times New Roman" panose="02020603050405020304" charset="0"/>
              </a:rPr>
              <a:t>: For image processing and manipulation.</a:t>
            </a:r>
            <a:endParaRPr lang="en-US" altLang="en-US" dirty="0">
              <a:latin typeface="Times New Roman" panose="02020603050405020304" charset="0"/>
              <a:cs typeface="Times New Roman" panose="02020603050405020304" charset="0"/>
            </a:endParaRPr>
          </a:p>
          <a:p>
            <a:pPr marL="0" indent="0">
              <a:buNone/>
            </a:pPr>
            <a:r>
              <a:rPr lang="en-US" altLang="en-US" dirty="0">
                <a:latin typeface="Times New Roman" panose="02020603050405020304" charset="0"/>
                <a:cs typeface="Times New Roman" panose="02020603050405020304" charset="0"/>
              </a:rPr>
              <a:t>3. </a:t>
            </a:r>
            <a:r>
              <a:rPr lang="en-US" altLang="en-US" b="1" dirty="0">
                <a:latin typeface="Times New Roman" panose="02020603050405020304" charset="0"/>
                <a:cs typeface="Times New Roman" panose="02020603050405020304" charset="0"/>
              </a:rPr>
              <a:t>NumPy</a:t>
            </a:r>
            <a:r>
              <a:rPr lang="en-US" altLang="en-US" dirty="0">
                <a:latin typeface="Times New Roman" panose="02020603050405020304" charset="0"/>
                <a:cs typeface="Times New Roman" panose="02020603050405020304" charset="0"/>
              </a:rPr>
              <a:t>: For numerical computations and array operations.</a:t>
            </a:r>
            <a:endParaRPr lang="en-US" altLang="en-US" dirty="0">
              <a:latin typeface="Times New Roman" panose="02020603050405020304" charset="0"/>
              <a:cs typeface="Times New Roman" panose="02020603050405020304" charset="0"/>
            </a:endParaRPr>
          </a:p>
          <a:p>
            <a:pPr marL="0" indent="0">
              <a:buNone/>
            </a:pPr>
            <a:r>
              <a:rPr lang="en-US" altLang="en-US" dirty="0">
                <a:latin typeface="Times New Roman" panose="02020603050405020304" charset="0"/>
                <a:cs typeface="Times New Roman" panose="02020603050405020304" charset="0"/>
              </a:rPr>
              <a:t>4. </a:t>
            </a:r>
            <a:r>
              <a:rPr lang="en-US" altLang="en-US" b="1" dirty="0">
                <a:latin typeface="Times New Roman" panose="02020603050405020304" charset="0"/>
                <a:cs typeface="Times New Roman" panose="02020603050405020304" charset="0"/>
              </a:rPr>
              <a:t>Cryptography</a:t>
            </a:r>
            <a:r>
              <a:rPr lang="en-US" altLang="en-US" dirty="0">
                <a:latin typeface="Times New Roman" panose="02020603050405020304" charset="0"/>
                <a:cs typeface="Times New Roman" panose="02020603050405020304" charset="0"/>
              </a:rPr>
              <a:t>: For encryption and decryption of data.</a:t>
            </a:r>
            <a:endParaRPr lang="en-US" altLang="en-US" dirty="0">
              <a:latin typeface="Times New Roman" panose="02020603050405020304" charset="0"/>
              <a:cs typeface="Times New Roman" panose="02020603050405020304" charset="0"/>
            </a:endParaRPr>
          </a:p>
          <a:p>
            <a:pPr marL="0" indent="0">
              <a:buNone/>
            </a:pPr>
            <a:r>
              <a:rPr lang="en-US" altLang="en-US" dirty="0">
                <a:latin typeface="Times New Roman" panose="02020603050405020304" charset="0"/>
                <a:cs typeface="Times New Roman" panose="02020603050405020304" charset="0"/>
              </a:rPr>
              <a:t>5. </a:t>
            </a:r>
            <a:r>
              <a:rPr lang="en-US" altLang="en-US" b="1" dirty="0">
                <a:latin typeface="Times New Roman" panose="02020603050405020304" charset="0"/>
                <a:cs typeface="Times New Roman" panose="02020603050405020304" charset="0"/>
              </a:rPr>
              <a:t>Stegano</a:t>
            </a:r>
            <a:r>
              <a:rPr lang="en-US" altLang="en-US" dirty="0">
                <a:latin typeface="Times New Roman" panose="02020603050405020304" charset="0"/>
                <a:cs typeface="Times New Roman" panose="02020603050405020304" charset="0"/>
              </a:rPr>
              <a:t>: A Python library for steganography.</a:t>
            </a:r>
            <a:endParaRPr lang="en-US" altLang="en-US" dirty="0">
              <a:latin typeface="Times New Roman" panose="02020603050405020304" charset="0"/>
              <a:cs typeface="Times New Roman" panose="02020603050405020304" charset="0"/>
            </a:endParaRPr>
          </a:p>
          <a:p>
            <a:pPr marL="0" indent="0">
              <a:buNone/>
            </a:pPr>
            <a:endParaRPr lang="en-US" altLang="en-US" dirty="0">
              <a:latin typeface="Times New Roman" panose="02020603050405020304" charset="0"/>
              <a:cs typeface="Times New Roman" panose="02020603050405020304" charset="0"/>
            </a:endParaRPr>
          </a:p>
          <a:p>
            <a:pPr marL="0" indent="0">
              <a:buNone/>
            </a:pPr>
            <a:r>
              <a:rPr lang="en-US" altLang="en-US" sz="2000" b="1" u="sng" dirty="0">
                <a:latin typeface="Times New Roman" panose="02020603050405020304" charset="0"/>
                <a:cs typeface="Times New Roman" panose="02020603050405020304" charset="0"/>
              </a:rPr>
              <a:t>PLATFORMS</a:t>
            </a:r>
            <a:endParaRPr lang="en-US" altLang="en-US" sz="2000" b="1" u="sng" dirty="0">
              <a:latin typeface="Times New Roman" panose="02020603050405020304" charset="0"/>
              <a:cs typeface="Times New Roman" panose="02020603050405020304" charset="0"/>
            </a:endParaRPr>
          </a:p>
          <a:p>
            <a:pPr marL="0" indent="0">
              <a:buNone/>
            </a:pPr>
            <a:r>
              <a:rPr lang="en-US" altLang="en-US" dirty="0">
                <a:latin typeface="Times New Roman" panose="02020603050405020304" charset="0"/>
                <a:cs typeface="Times New Roman" panose="02020603050405020304" charset="0"/>
              </a:rPr>
              <a:t>1. </a:t>
            </a:r>
            <a:r>
              <a:rPr lang="en-US" altLang="en-US" b="1" dirty="0">
                <a:latin typeface="Times New Roman" panose="02020603050405020304" charset="0"/>
                <a:cs typeface="Times New Roman" panose="02020603050405020304" charset="0"/>
              </a:rPr>
              <a:t>Visual Studio Code (VS Code)</a:t>
            </a:r>
            <a:r>
              <a:rPr lang="en-US" altLang="en-US" dirty="0">
                <a:latin typeface="Times New Roman" panose="02020603050405020304" charset="0"/>
                <a:cs typeface="Times New Roman" panose="02020603050405020304" charset="0"/>
              </a:rPr>
              <a:t>: A lightweight, open-source code editor with a wide range of extensions.</a:t>
            </a:r>
            <a:endParaRPr lang="en-US" altLang="en-US" dirty="0">
              <a:latin typeface="Times New Roman" panose="02020603050405020304" charset="0"/>
              <a:cs typeface="Times New Roman" panose="02020603050405020304" charset="0"/>
            </a:endParaRPr>
          </a:p>
          <a:p>
            <a:pPr marL="0" indent="0">
              <a:buNone/>
            </a:pPr>
            <a:r>
              <a:rPr lang="en-US" altLang="en-US" dirty="0">
                <a:latin typeface="Times New Roman" panose="02020603050405020304" charset="0"/>
                <a:cs typeface="Times New Roman" panose="02020603050405020304" charset="0"/>
              </a:rPr>
              <a:t> 2. </a:t>
            </a:r>
            <a:r>
              <a:rPr lang="en-US" altLang="en-US" b="1" dirty="0">
                <a:latin typeface="Times New Roman" panose="02020603050405020304" charset="0"/>
                <a:cs typeface="Times New Roman" panose="02020603050405020304" charset="0"/>
              </a:rPr>
              <a:t>VS Code</a:t>
            </a:r>
            <a:r>
              <a:rPr lang="en-US" altLang="en-US" dirty="0">
                <a:latin typeface="Times New Roman" panose="02020603050405020304" charset="0"/>
                <a:cs typeface="Times New Roman" panose="02020603050405020304" charset="0"/>
              </a:rPr>
              <a:t>: A versatile and customizable code editor for building and debugging modern web and cloud applications.</a:t>
            </a:r>
            <a:endParaRPr lang="en-US" altLang="en-US" dirty="0">
              <a:latin typeface="Times New Roman" panose="02020603050405020304" charset="0"/>
              <a:cs typeface="Times New Roman" panose="02020603050405020304" charset="0"/>
            </a:endParaRPr>
          </a:p>
          <a:p>
            <a:pPr marL="0" indent="0">
              <a:buNone/>
            </a:pPr>
            <a:endParaRPr lang="en-US" altLang="en-US" dirty="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panose="020B0604020202020204"/>
                <a:ea typeface="+mj-lt"/>
                <a:cs typeface="Arial" panose="020B0604020202020204"/>
              </a:rPr>
              <a:t>Wow factors</a:t>
            </a:r>
            <a:endParaRPr lang="en-US" sz="32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a:xfrm>
            <a:off x="343535" y="1301750"/>
            <a:ext cx="11515725" cy="5010150"/>
          </a:xfrm>
        </p:spPr>
        <p:txBody>
          <a:bodyPr>
            <a:normAutofit/>
          </a:bodyPr>
          <a:lstStyle/>
          <a:p>
            <a:pPr marL="0" indent="0">
              <a:buNone/>
            </a:pPr>
            <a:r>
              <a:rPr lang="en-US" altLang="en-US" sz="2000" b="1" dirty="0">
                <a:solidFill>
                  <a:srgbClr val="0F0F0F"/>
                </a:solidFill>
                <a:latin typeface="Times New Roman" panose="02020603050405020304" charset="0"/>
                <a:cs typeface="Times New Roman" panose="02020603050405020304" charset="0"/>
              </a:rPr>
              <a:t>WOW FACTORS</a:t>
            </a:r>
            <a:endParaRPr lang="en-US" altLang="en-US" sz="2000" b="1" dirty="0">
              <a:solidFill>
                <a:srgbClr val="0F0F0F"/>
              </a:solidFill>
              <a:latin typeface="Times New Roman" panose="02020603050405020304" charset="0"/>
              <a:cs typeface="Times New Roman" panose="02020603050405020304" charset="0"/>
            </a:endParaRPr>
          </a:p>
          <a:p>
            <a:pPr marL="0" indent="0">
              <a:buNone/>
            </a:pPr>
            <a:endParaRPr lang="en-US" altLang="en-US" sz="1800" dirty="0">
              <a:solidFill>
                <a:srgbClr val="0F0F0F"/>
              </a:solidFill>
              <a:latin typeface="Times New Roman" panose="02020603050405020304" charset="0"/>
              <a:cs typeface="Times New Roman" panose="02020603050405020304" charset="0"/>
            </a:endParaRPr>
          </a:p>
          <a:p>
            <a:pPr marL="0" indent="0" algn="l">
              <a:buNone/>
            </a:pPr>
            <a:r>
              <a:rPr lang="en-US" altLang="en-US" sz="1800" dirty="0">
                <a:solidFill>
                  <a:srgbClr val="0F0F0F"/>
                </a:solidFill>
                <a:latin typeface="Times New Roman" panose="02020603050405020304" charset="0"/>
                <a:cs typeface="Times New Roman" panose="02020603050405020304" charset="0"/>
              </a:rPr>
              <a:t>1. </a:t>
            </a:r>
            <a:r>
              <a:rPr lang="en-US" altLang="en-US" sz="1800" b="1" u="sng" dirty="0">
                <a:solidFill>
                  <a:srgbClr val="0F0F0F"/>
                </a:solidFill>
                <a:latin typeface="Times New Roman" panose="02020603050405020304" charset="0"/>
                <a:cs typeface="Times New Roman" panose="02020603050405020304" charset="0"/>
              </a:rPr>
              <a:t>Invisible Data Hiding</a:t>
            </a:r>
            <a:r>
              <a:rPr lang="en-US" altLang="en-US" sz="1800" dirty="0">
                <a:solidFill>
                  <a:srgbClr val="0F0F0F"/>
                </a:solidFill>
                <a:latin typeface="Times New Roman" panose="02020603050405020304" charset="0"/>
                <a:cs typeface="Times New Roman" panose="02020603050405020304" charset="0"/>
              </a:rPr>
              <a:t>: The project allows for hiding data in images without visible changes, making it difficult to detect.</a:t>
            </a:r>
            <a:endParaRPr lang="en-US" altLang="en-US" sz="1800" dirty="0">
              <a:solidFill>
                <a:srgbClr val="0F0F0F"/>
              </a:solidFill>
              <a:latin typeface="Times New Roman" panose="02020603050405020304" charset="0"/>
              <a:cs typeface="Times New Roman" panose="02020603050405020304" charset="0"/>
            </a:endParaRPr>
          </a:p>
          <a:p>
            <a:pPr marL="0" indent="0" algn="l">
              <a:buNone/>
            </a:pPr>
            <a:r>
              <a:rPr lang="en-US" altLang="en-US" sz="1800" dirty="0">
                <a:solidFill>
                  <a:srgbClr val="0F0F0F"/>
                </a:solidFill>
                <a:latin typeface="Times New Roman" panose="02020603050405020304" charset="0"/>
                <a:cs typeface="Times New Roman" panose="02020603050405020304" charset="0"/>
              </a:rPr>
              <a:t>2.</a:t>
            </a:r>
            <a:r>
              <a:rPr lang="en-US" altLang="en-US" sz="1800" b="1" u="sng" dirty="0">
                <a:solidFill>
                  <a:srgbClr val="0F0F0F"/>
                </a:solidFill>
                <a:latin typeface="Times New Roman" panose="02020603050405020304" charset="0"/>
                <a:cs typeface="Times New Roman" panose="02020603050405020304" charset="0"/>
              </a:rPr>
              <a:t> High Security</a:t>
            </a:r>
            <a:r>
              <a:rPr lang="en-US" altLang="en-US" sz="1800" dirty="0">
                <a:solidFill>
                  <a:srgbClr val="0F0F0F"/>
                </a:solidFill>
                <a:latin typeface="Times New Roman" panose="02020603050405020304" charset="0"/>
                <a:cs typeface="Times New Roman" panose="02020603050405020304" charset="0"/>
              </a:rPr>
              <a:t>: Steganography provides a high level of security, as the hidden data is not easily detectable.</a:t>
            </a:r>
            <a:endParaRPr lang="en-US" altLang="en-US" sz="1800" dirty="0">
              <a:solidFill>
                <a:srgbClr val="0F0F0F"/>
              </a:solidFill>
              <a:latin typeface="Times New Roman" panose="02020603050405020304" charset="0"/>
              <a:cs typeface="Times New Roman" panose="02020603050405020304" charset="0"/>
            </a:endParaRPr>
          </a:p>
          <a:p>
            <a:pPr marL="0" indent="0" algn="l">
              <a:buNone/>
            </a:pPr>
            <a:r>
              <a:rPr lang="en-US" altLang="en-US" sz="1800" dirty="0">
                <a:solidFill>
                  <a:srgbClr val="0F0F0F"/>
                </a:solidFill>
                <a:latin typeface="Times New Roman" panose="02020603050405020304" charset="0"/>
                <a:cs typeface="Times New Roman" panose="02020603050405020304" charset="0"/>
              </a:rPr>
              <a:t>3. </a:t>
            </a:r>
            <a:r>
              <a:rPr lang="en-US" altLang="en-US" sz="1800" b="1" u="sng" dirty="0">
                <a:solidFill>
                  <a:srgbClr val="0F0F0F"/>
                </a:solidFill>
                <a:latin typeface="Times New Roman" panose="02020603050405020304" charset="0"/>
                <a:cs typeface="Times New Roman" panose="02020603050405020304" charset="0"/>
              </a:rPr>
              <a:t>Multi-Layered Security</a:t>
            </a:r>
            <a:r>
              <a:rPr lang="en-US" altLang="en-US" sz="1800" dirty="0">
                <a:solidFill>
                  <a:srgbClr val="0F0F0F"/>
                </a:solidFill>
                <a:latin typeface="Times New Roman" panose="02020603050405020304" charset="0"/>
                <a:cs typeface="Times New Roman" panose="02020603050405020304" charset="0"/>
              </a:rPr>
              <a:t>: This can  combined with other security techniques, to provide an additional layer of security.</a:t>
            </a:r>
            <a:endParaRPr lang="en-US" altLang="en-US" sz="1800" dirty="0">
              <a:solidFill>
                <a:srgbClr val="0F0F0F"/>
              </a:solidFill>
              <a:latin typeface="Times New Roman" panose="02020603050405020304" charset="0"/>
              <a:cs typeface="Times New Roman" panose="02020603050405020304" charset="0"/>
            </a:endParaRPr>
          </a:p>
          <a:p>
            <a:pPr marL="0" indent="0" algn="l">
              <a:buNone/>
            </a:pPr>
            <a:r>
              <a:rPr lang="en-US" altLang="en-US" sz="1800" dirty="0">
                <a:solidFill>
                  <a:srgbClr val="0F0F0F"/>
                </a:solidFill>
                <a:latin typeface="Times New Roman" panose="02020603050405020304" charset="0"/>
                <a:cs typeface="Times New Roman" panose="02020603050405020304" charset="0"/>
              </a:rPr>
              <a:t>4.</a:t>
            </a:r>
            <a:r>
              <a:rPr lang="en-US" altLang="en-US" sz="1800" b="1" u="sng" dirty="0">
                <a:solidFill>
                  <a:srgbClr val="0F0F0F"/>
                </a:solidFill>
                <a:latin typeface="Times New Roman" panose="02020603050405020304" charset="0"/>
                <a:cs typeface="Times New Roman" panose="02020603050405020304" charset="0"/>
              </a:rPr>
              <a:t> Steganalysis Resistance</a:t>
            </a:r>
            <a:r>
              <a:rPr lang="en-US" altLang="en-US" sz="1800" dirty="0">
                <a:solidFill>
                  <a:srgbClr val="0F0F0F"/>
                </a:solidFill>
                <a:latin typeface="Times New Roman" panose="02020603050405020304" charset="0"/>
                <a:cs typeface="Times New Roman" panose="02020603050405020304" charset="0"/>
              </a:rPr>
              <a:t>: The project uses advanced steganography techniques to resist steganalysis attacks.</a:t>
            </a:r>
            <a:endParaRPr lang="en-US" altLang="en-US" sz="1800" dirty="0">
              <a:solidFill>
                <a:srgbClr val="0F0F0F"/>
              </a:solidFill>
              <a:latin typeface="Times New Roman" panose="02020603050405020304" charset="0"/>
              <a:cs typeface="Times New Roman" panose="02020603050405020304" charset="0"/>
            </a:endParaRPr>
          </a:p>
          <a:p>
            <a:pPr marL="0" indent="0" algn="l">
              <a:buNone/>
            </a:pPr>
            <a:r>
              <a:rPr lang="en-US" altLang="en-US" sz="1800" dirty="0">
                <a:solidFill>
                  <a:srgbClr val="0F0F0F"/>
                </a:solidFill>
                <a:latin typeface="Times New Roman" panose="02020603050405020304" charset="0"/>
                <a:cs typeface="Times New Roman" panose="02020603050405020304" charset="0"/>
              </a:rPr>
              <a:t>5.</a:t>
            </a:r>
            <a:r>
              <a:rPr lang="en-US" altLang="en-US" sz="1800" b="1" u="sng" dirty="0">
                <a:solidFill>
                  <a:srgbClr val="0F0F0F"/>
                </a:solidFill>
                <a:latin typeface="Times New Roman" panose="02020603050405020304" charset="0"/>
                <a:cs typeface="Times New Roman" panose="02020603050405020304" charset="0"/>
              </a:rPr>
              <a:t> Dynamic Data Hiding</a:t>
            </a:r>
            <a:r>
              <a:rPr lang="en-US" altLang="en-US" sz="1800" dirty="0">
                <a:solidFill>
                  <a:srgbClr val="0F0F0F"/>
                </a:solidFill>
                <a:latin typeface="Times New Roman" panose="02020603050405020304" charset="0"/>
                <a:cs typeface="Times New Roman" panose="02020603050405020304" charset="0"/>
              </a:rPr>
              <a:t>: The project allows for dynamic data hiding, where the data is hidden in real-time.</a:t>
            </a:r>
            <a:endParaRPr lang="en-US" altLang="en-US" sz="1800" dirty="0">
              <a:solidFill>
                <a:srgbClr val="0F0F0F"/>
              </a:solidFill>
              <a:latin typeface="Times New Roman" panose="02020603050405020304" charset="0"/>
              <a:cs typeface="Times New Roman" panose="02020603050405020304" charset="0"/>
            </a:endParaRPr>
          </a:p>
          <a:p>
            <a:pPr marL="0" indent="0" algn="l">
              <a:buNone/>
            </a:pPr>
            <a:r>
              <a:rPr lang="en-US" altLang="en-US" sz="1800" dirty="0">
                <a:solidFill>
                  <a:srgbClr val="0F0F0F"/>
                </a:solidFill>
                <a:latin typeface="Times New Roman" panose="02020603050405020304" charset="0"/>
                <a:cs typeface="Times New Roman" panose="02020603050405020304" charset="0"/>
              </a:rPr>
              <a:t>6. </a:t>
            </a:r>
            <a:r>
              <a:rPr lang="en-US" altLang="en-US" sz="1800" b="1" u="sng" dirty="0">
                <a:solidFill>
                  <a:srgbClr val="0F0F0F"/>
                </a:solidFill>
                <a:latin typeface="Times New Roman" panose="02020603050405020304" charset="0"/>
                <a:cs typeface="Times New Roman" panose="02020603050405020304" charset="0"/>
              </a:rPr>
              <a:t>Multi-Image Support</a:t>
            </a:r>
            <a:r>
              <a:rPr lang="en-US" altLang="en-US" sz="1800" dirty="0">
                <a:solidFill>
                  <a:srgbClr val="0F0F0F"/>
                </a:solidFill>
                <a:latin typeface="Times New Roman" panose="02020603050405020304" charset="0"/>
                <a:cs typeface="Times New Roman" panose="02020603050405020304" charset="0"/>
              </a:rPr>
              <a:t>: The project supports hiding data in multiple images, making it a robust solution.</a:t>
            </a:r>
            <a:endParaRPr lang="en-US" altLang="en-US" sz="1800" dirty="0">
              <a:solidFill>
                <a:srgbClr val="0F0F0F"/>
              </a:solidFill>
              <a:latin typeface="Times New Roman" panose="02020603050405020304" charset="0"/>
              <a:cs typeface="Times New Roman" panose="02020603050405020304" charset="0"/>
            </a:endParaRPr>
          </a:p>
          <a:p>
            <a:pPr marL="0" indent="0" algn="l">
              <a:buNone/>
            </a:pPr>
            <a:endParaRPr lang="en-US" altLang="en-US" sz="1800" dirty="0">
              <a:solidFill>
                <a:srgbClr val="0F0F0F"/>
              </a:solidFill>
              <a:latin typeface="Times New Roman" panose="02020603050405020304" charset="0"/>
              <a:cs typeface="Times New Roman" panose="02020603050405020304" charset="0"/>
            </a:endParaRPr>
          </a:p>
          <a:p>
            <a:pPr marL="0" indent="0">
              <a:buNone/>
            </a:pPr>
            <a:endParaRPr lang="en-US" altLang="en-US" sz="1800" dirty="0">
              <a:solidFill>
                <a:srgbClr val="0F0F0F"/>
              </a:solidFill>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End users</a:t>
            </a:r>
            <a:endParaRPr lang="en-IN" dirty="0">
              <a:solidFill>
                <a:schemeClr val="accent1"/>
              </a:solidFill>
            </a:endParaRPr>
          </a:p>
        </p:txBody>
      </p:sp>
      <p:sp>
        <p:nvSpPr>
          <p:cNvPr id="3" name="Content Placeholder 2"/>
          <p:cNvSpPr>
            <a:spLocks noGrp="1"/>
          </p:cNvSpPr>
          <p:nvPr>
            <p:ph idx="1"/>
          </p:nvPr>
        </p:nvSpPr>
        <p:spPr>
          <a:xfrm>
            <a:off x="256540" y="1152525"/>
            <a:ext cx="11528425" cy="5446395"/>
          </a:xfrm>
        </p:spPr>
        <p:txBody>
          <a:bodyPr>
            <a:normAutofit fontScale="90000"/>
          </a:bodyPr>
          <a:lstStyle/>
          <a:p>
            <a:pPr marL="0" indent="0" algn="just">
              <a:buNone/>
            </a:pPr>
            <a:r>
              <a:rPr lang="en-US" altLang="en-US" b="1" u="sng" dirty="0">
                <a:latin typeface="Times New Roman" panose="02020603050405020304" charset="0"/>
                <a:cs typeface="Times New Roman" panose="02020603050405020304" charset="0"/>
              </a:rPr>
              <a:t> INDIVIDUALS</a:t>
            </a:r>
            <a:endParaRPr lang="en-US" altLang="en-US" b="1" u="sng" dirty="0">
              <a:latin typeface="Times New Roman" panose="02020603050405020304" charset="0"/>
              <a:cs typeface="Times New Roman" panose="02020603050405020304" charset="0"/>
            </a:endParaRPr>
          </a:p>
          <a:p>
            <a:pPr marL="0" indent="0" algn="just">
              <a:buNone/>
            </a:pPr>
            <a:r>
              <a:rPr lang="en-US" altLang="en-US" dirty="0">
                <a:latin typeface="Times New Roman" panose="02020603050405020304" charset="0"/>
                <a:cs typeface="Times New Roman" panose="02020603050405020304" charset="0"/>
              </a:rPr>
              <a:t>1. </a:t>
            </a:r>
            <a:r>
              <a:rPr lang="en-US" altLang="en-US" b="1" dirty="0">
                <a:latin typeface="Times New Roman" panose="02020603050405020304" charset="0"/>
                <a:cs typeface="Times New Roman" panose="02020603050405020304" charset="0"/>
              </a:rPr>
              <a:t>Personal Users</a:t>
            </a:r>
            <a:r>
              <a:rPr lang="en-US" altLang="en-US" dirty="0">
                <a:latin typeface="Times New Roman" panose="02020603050405020304" charset="0"/>
                <a:cs typeface="Times New Roman" panose="02020603050405020304" charset="0"/>
              </a:rPr>
              <a:t>: Individuals who want to securely share personal data, such as photos, documents, or messages, with others.</a:t>
            </a:r>
            <a:endParaRPr lang="en-US" altLang="en-US" dirty="0">
              <a:latin typeface="Times New Roman" panose="02020603050405020304" charset="0"/>
              <a:cs typeface="Times New Roman" panose="02020603050405020304" charset="0"/>
            </a:endParaRPr>
          </a:p>
          <a:p>
            <a:pPr marL="0" indent="0" algn="just">
              <a:buNone/>
            </a:pPr>
            <a:r>
              <a:rPr lang="en-US" altLang="en-US" dirty="0">
                <a:latin typeface="Times New Roman" panose="02020603050405020304" charset="0"/>
                <a:cs typeface="Times New Roman" panose="02020603050405020304" charset="0"/>
              </a:rPr>
              <a:t>2. </a:t>
            </a:r>
            <a:r>
              <a:rPr lang="en-US" altLang="en-US" b="1" dirty="0">
                <a:latin typeface="Times New Roman" panose="02020603050405020304" charset="0"/>
                <a:cs typeface="Times New Roman" panose="02020603050405020304" charset="0"/>
              </a:rPr>
              <a:t>Journalists</a:t>
            </a:r>
            <a:r>
              <a:rPr lang="en-US" altLang="en-US" dirty="0">
                <a:latin typeface="Times New Roman" panose="02020603050405020304" charset="0"/>
                <a:cs typeface="Times New Roman" panose="02020603050405020304" charset="0"/>
              </a:rPr>
              <a:t>: Journalists who need to protect sensitive information, such as sources or whistleblowers, when sharing data</a:t>
            </a:r>
            <a:endParaRPr lang="en-US" altLang="en-US" dirty="0">
              <a:latin typeface="Times New Roman" panose="02020603050405020304" charset="0"/>
              <a:cs typeface="Times New Roman" panose="02020603050405020304" charset="0"/>
            </a:endParaRPr>
          </a:p>
          <a:p>
            <a:pPr marL="0" indent="0" algn="just">
              <a:buNone/>
            </a:pPr>
            <a:endParaRPr lang="en-US" altLang="en-US" dirty="0">
              <a:latin typeface="Times New Roman" panose="02020603050405020304" charset="0"/>
              <a:cs typeface="Times New Roman" panose="02020603050405020304" charset="0"/>
            </a:endParaRPr>
          </a:p>
          <a:p>
            <a:pPr marL="0" indent="0" algn="just">
              <a:buNone/>
            </a:pPr>
            <a:r>
              <a:rPr lang="en-US" altLang="en-US" b="1" u="sng" dirty="0">
                <a:latin typeface="Times New Roman" panose="02020603050405020304" charset="0"/>
                <a:cs typeface="Times New Roman" panose="02020603050405020304" charset="0"/>
              </a:rPr>
              <a:t>ORGANIZATION</a:t>
            </a:r>
            <a:endParaRPr lang="en-US" altLang="en-US" b="1" u="sng" dirty="0">
              <a:latin typeface="Times New Roman" panose="02020603050405020304" charset="0"/>
              <a:cs typeface="Times New Roman" panose="02020603050405020304" charset="0"/>
            </a:endParaRPr>
          </a:p>
          <a:p>
            <a:pPr marL="0" indent="0" algn="just">
              <a:buNone/>
            </a:pPr>
            <a:r>
              <a:rPr lang="en-US" altLang="en-US" dirty="0">
                <a:latin typeface="Times New Roman" panose="02020603050405020304" charset="0"/>
                <a:cs typeface="Times New Roman" panose="02020603050405020304" charset="0"/>
              </a:rPr>
              <a:t>2. </a:t>
            </a:r>
            <a:r>
              <a:rPr lang="en-US" altLang="en-US" b="1" dirty="0">
                <a:latin typeface="Times New Roman" panose="02020603050405020304" charset="0"/>
                <a:cs typeface="Times New Roman" panose="02020603050405020304" charset="0"/>
              </a:rPr>
              <a:t>Financial Institution</a:t>
            </a:r>
            <a:r>
              <a:rPr lang="en-US" altLang="en-US" dirty="0">
                <a:latin typeface="Times New Roman" panose="02020603050405020304" charset="0"/>
                <a:cs typeface="Times New Roman" panose="02020603050405020304" charset="0"/>
              </a:rPr>
              <a:t>s: Financial institutions that need to securely share sensitive financial data, such as transactions or account information.</a:t>
            </a:r>
            <a:endParaRPr lang="en-US" altLang="en-US" dirty="0">
              <a:latin typeface="Times New Roman" panose="02020603050405020304" charset="0"/>
              <a:cs typeface="Times New Roman" panose="02020603050405020304" charset="0"/>
            </a:endParaRPr>
          </a:p>
          <a:p>
            <a:pPr marL="0" indent="0" algn="just">
              <a:buNone/>
            </a:pPr>
            <a:r>
              <a:rPr lang="en-US" altLang="en-US" dirty="0">
                <a:latin typeface="Times New Roman" panose="02020603050405020304" charset="0"/>
                <a:cs typeface="Times New Roman" panose="02020603050405020304" charset="0"/>
              </a:rPr>
              <a:t>3. </a:t>
            </a:r>
            <a:r>
              <a:rPr lang="en-US" altLang="en-US" b="1" dirty="0">
                <a:latin typeface="Times New Roman" panose="02020603050405020304" charset="0"/>
                <a:cs typeface="Times New Roman" panose="02020603050405020304" charset="0"/>
              </a:rPr>
              <a:t>Healthcare Organizations</a:t>
            </a:r>
            <a:r>
              <a:rPr lang="en-US" altLang="en-US" dirty="0">
                <a:latin typeface="Times New Roman" panose="02020603050405020304" charset="0"/>
                <a:cs typeface="Times New Roman" panose="02020603050405020304" charset="0"/>
              </a:rPr>
              <a:t>: Healthcare organizations that need to securely share medical records or images.</a:t>
            </a:r>
            <a:endParaRPr lang="en-US" altLang="en-US" dirty="0">
              <a:latin typeface="Times New Roman" panose="02020603050405020304" charset="0"/>
              <a:cs typeface="Times New Roman" panose="02020603050405020304" charset="0"/>
            </a:endParaRPr>
          </a:p>
          <a:p>
            <a:pPr marL="0" indent="0" algn="just">
              <a:buNone/>
            </a:pPr>
            <a:endParaRPr lang="en-US" altLang="en-US" dirty="0">
              <a:latin typeface="Times New Roman" panose="02020603050405020304" charset="0"/>
              <a:cs typeface="Times New Roman" panose="02020603050405020304" charset="0"/>
            </a:endParaRPr>
          </a:p>
          <a:p>
            <a:pPr marL="0" indent="0" algn="just">
              <a:buNone/>
            </a:pPr>
            <a:r>
              <a:rPr lang="en-US" altLang="en-US" b="1" u="sng" dirty="0">
                <a:latin typeface="Times New Roman" panose="02020603050405020304" charset="0"/>
                <a:cs typeface="Times New Roman" panose="02020603050405020304" charset="0"/>
              </a:rPr>
              <a:t> INDUSTRIES AND OHER POTENTIAL USERS</a:t>
            </a:r>
            <a:endParaRPr lang="en-US" altLang="en-US" b="1" u="sng" dirty="0">
              <a:latin typeface="Times New Roman" panose="02020603050405020304" charset="0"/>
              <a:cs typeface="Times New Roman" panose="02020603050405020304" charset="0"/>
            </a:endParaRPr>
          </a:p>
          <a:p>
            <a:pPr marL="0" indent="0" algn="just">
              <a:buNone/>
            </a:pPr>
            <a:r>
              <a:rPr lang="en-US" altLang="en-US" dirty="0">
                <a:latin typeface="Times New Roman" panose="02020603050405020304" charset="0"/>
                <a:cs typeface="Times New Roman" panose="02020603050405020304" charset="0"/>
              </a:rPr>
              <a:t>1.</a:t>
            </a:r>
            <a:r>
              <a:rPr lang="en-US" altLang="en-US" b="1" dirty="0">
                <a:latin typeface="Times New Roman" panose="02020603050405020304" charset="0"/>
                <a:cs typeface="Times New Roman" panose="02020603050405020304" charset="0"/>
              </a:rPr>
              <a:t> Military and Defense</a:t>
            </a:r>
            <a:r>
              <a:rPr lang="en-US" altLang="en-US" dirty="0">
                <a:latin typeface="Times New Roman" panose="02020603050405020304" charset="0"/>
                <a:cs typeface="Times New Roman" panose="02020603050405020304" charset="0"/>
              </a:rPr>
              <a:t>: Military and defense organizations that need to securely share sensitive information, such as images or documents.</a:t>
            </a:r>
            <a:endParaRPr lang="en-US" altLang="en-US" dirty="0">
              <a:latin typeface="Times New Roman" panose="02020603050405020304" charset="0"/>
              <a:cs typeface="Times New Roman" panose="02020603050405020304" charset="0"/>
            </a:endParaRPr>
          </a:p>
          <a:p>
            <a:pPr marL="0" indent="0" algn="just">
              <a:buNone/>
            </a:pPr>
            <a:r>
              <a:rPr lang="en-US" altLang="en-US" dirty="0">
                <a:latin typeface="Times New Roman" panose="02020603050405020304" charset="0"/>
                <a:cs typeface="Times New Roman" panose="02020603050405020304" charset="0"/>
              </a:rPr>
              <a:t>2.</a:t>
            </a:r>
            <a:r>
              <a:rPr lang="en-US" altLang="en-US" b="1" dirty="0">
                <a:latin typeface="Times New Roman" panose="02020603050405020304" charset="0"/>
                <a:cs typeface="Times New Roman" panose="02020603050405020304" charset="0"/>
              </a:rPr>
              <a:t> Intellectual Property Protection</a:t>
            </a:r>
            <a:r>
              <a:rPr lang="en-US" altLang="en-US" dirty="0">
                <a:latin typeface="Times New Roman" panose="02020603050405020304" charset="0"/>
                <a:cs typeface="Times New Roman" panose="02020603050405020304" charset="0"/>
              </a:rPr>
              <a:t>: Companies that need to protect intellectual property, designs or trade secrets, by hiding them in images.</a:t>
            </a:r>
            <a:endParaRPr lang="en-US" altLang="en-US" dirty="0">
              <a:latin typeface="Times New Roman" panose="02020603050405020304" charset="0"/>
              <a:cs typeface="Times New Roman" panose="02020603050405020304" charset="0"/>
            </a:endParaRPr>
          </a:p>
          <a:p>
            <a:pPr marL="0" indent="0" algn="just">
              <a:buNone/>
            </a:pPr>
            <a:r>
              <a:rPr lang="en-US" altLang="en-US" dirty="0">
                <a:latin typeface="Times New Roman" panose="02020603050405020304" charset="0"/>
                <a:cs typeface="Times New Roman" panose="02020603050405020304" charset="0"/>
              </a:rPr>
              <a:t>4.</a:t>
            </a:r>
            <a:r>
              <a:rPr lang="en-US" altLang="en-US" dirty="0">
                <a:latin typeface="Times New Roman" panose="02020603050405020304" charset="0"/>
                <a:cs typeface="Times New Roman" panose="02020603050405020304" charset="0"/>
                <a:sym typeface="+mn-ea"/>
              </a:rPr>
              <a:t> </a:t>
            </a:r>
            <a:r>
              <a:rPr lang="en-US" altLang="en-US" b="1" dirty="0">
                <a:latin typeface="Times New Roman" panose="02020603050405020304" charset="0"/>
                <a:cs typeface="Times New Roman" panose="02020603050405020304" charset="0"/>
                <a:sym typeface="+mn-ea"/>
              </a:rPr>
              <a:t>Law Enforcement</a:t>
            </a:r>
            <a:r>
              <a:rPr lang="en-US" altLang="en-US" dirty="0">
                <a:latin typeface="Times New Roman" panose="02020603050405020304" charset="0"/>
                <a:cs typeface="Times New Roman" panose="02020603050405020304" charset="0"/>
                <a:sym typeface="+mn-ea"/>
              </a:rPr>
              <a:t>: Law enforcement agencies that need to securely share evidence, such as images or documents.</a:t>
            </a:r>
            <a:endParaRPr lang="en-US" altLang="en-US" dirty="0">
              <a:latin typeface="Times New Roman" panose="02020603050405020304" charset="0"/>
              <a:cs typeface="Times New Roman" panose="02020603050405020304" charset="0"/>
            </a:endParaRPr>
          </a:p>
          <a:p>
            <a:pPr marL="0" indent="0" algn="just">
              <a:buNone/>
            </a:pPr>
            <a:endParaRPr lang="en-US" altLang="en-US" dirty="0">
              <a:latin typeface="Times New Roman" panose="02020603050405020304" charset="0"/>
              <a:cs typeface="Times New Roman" panose="02020603050405020304" charset="0"/>
            </a:endParaRPr>
          </a:p>
          <a:p>
            <a:pPr marL="0" indent="0" algn="just">
              <a:buNone/>
            </a:pPr>
            <a:endParaRPr lang="en-US" altLang="en-US" dirty="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endParaRPr lang="en-IN" dirty="0">
              <a:solidFill>
                <a:schemeClr val="accent1"/>
              </a:solidFill>
            </a:endParaRPr>
          </a:p>
        </p:txBody>
      </p:sp>
      <p:pic>
        <p:nvPicPr>
          <p:cNvPr id="4" name="Content Placeholder 3" descr="WhatsApp Image 2025-02-26 at 1.01.26 PM"/>
          <p:cNvPicPr>
            <a:picLocks noChangeAspect="1"/>
          </p:cNvPicPr>
          <p:nvPr>
            <p:ph idx="1"/>
          </p:nvPr>
        </p:nvPicPr>
        <p:blipFill>
          <a:blip r:embed="rId1"/>
          <a:stretch>
            <a:fillRect/>
          </a:stretch>
        </p:blipFill>
        <p:spPr>
          <a:xfrm rot="10800000" flipV="1">
            <a:off x="4909185" y="3888740"/>
            <a:ext cx="6045200" cy="2499360"/>
          </a:xfrm>
          <a:prstGeom prst="rect">
            <a:avLst/>
          </a:prstGeom>
        </p:spPr>
      </p:pic>
      <p:pic>
        <p:nvPicPr>
          <p:cNvPr id="8" name="Picture 7" descr="WhatsApp Image 2025-02-26 at 1.01.26 PM (1)"/>
          <p:cNvPicPr>
            <a:picLocks noChangeAspect="1"/>
          </p:cNvPicPr>
          <p:nvPr/>
        </p:nvPicPr>
        <p:blipFill>
          <a:blip r:embed="rId2"/>
          <a:srcRect l="19419" t="61902" r="9005"/>
          <a:stretch>
            <a:fillRect/>
          </a:stretch>
        </p:blipFill>
        <p:spPr>
          <a:xfrm>
            <a:off x="4908550" y="702310"/>
            <a:ext cx="6046470" cy="2936875"/>
          </a:xfrm>
          <a:prstGeom prst="rect">
            <a:avLst/>
          </a:prstGeom>
        </p:spPr>
      </p:pic>
      <p:pic>
        <p:nvPicPr>
          <p:cNvPr id="10" name="Picture 9" descr="WhatsApp Image 2025-02-26 at 1.01.25 PM"/>
          <p:cNvPicPr>
            <a:picLocks noChangeAspect="1"/>
          </p:cNvPicPr>
          <p:nvPr/>
        </p:nvPicPr>
        <p:blipFill>
          <a:blip r:embed="rId3"/>
          <a:srcRect l="19517" r="26277" b="20624"/>
          <a:stretch>
            <a:fillRect/>
          </a:stretch>
        </p:blipFill>
        <p:spPr>
          <a:xfrm>
            <a:off x="273685" y="1369695"/>
            <a:ext cx="4359275" cy="50184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Conclusion</a:t>
            </a:r>
            <a:endParaRPr lang="en-IN" dirty="0">
              <a:solidFill>
                <a:schemeClr val="accent1"/>
              </a:solidFill>
            </a:endParaRPr>
          </a:p>
        </p:txBody>
      </p:sp>
      <p:sp>
        <p:nvSpPr>
          <p:cNvPr id="3" name="Content Placeholder 2"/>
          <p:cNvSpPr>
            <a:spLocks noGrp="1"/>
          </p:cNvSpPr>
          <p:nvPr>
            <p:ph idx="1"/>
          </p:nvPr>
        </p:nvSpPr>
        <p:spPr/>
        <p:txBody>
          <a:bodyPr/>
          <a:lstStyle/>
          <a:p>
            <a:pPr marL="0" indent="0" algn="just">
              <a:buNone/>
            </a:pPr>
            <a:r>
              <a:rPr lang="en-US" altLang="en-US" sz="2400" dirty="0">
                <a:latin typeface="Times New Roman" panose="02020603050405020304" charset="0"/>
                <a:cs typeface="Times New Roman" panose="02020603050405020304" charset="0"/>
              </a:rPr>
              <a:t>The project successfully developed a secure steganography technique for hiding sensitive data within an image. The technique ensures imperceptibility, high capacity, and robustness against attacks, while maintaining the image's visual quality. The project contributes to the field of steganography and has potential applications in various domains.</a:t>
            </a:r>
            <a:endParaRPr lang="en-US" altLang="en-US" sz="2400" dirty="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GitHub Link</a:t>
            </a:r>
            <a:endParaRPr lang="en-IN" dirty="0">
              <a:solidFill>
                <a:schemeClr val="accent1"/>
              </a:solidFill>
            </a:endParaRPr>
          </a:p>
        </p:txBody>
      </p:sp>
      <p:sp>
        <p:nvSpPr>
          <p:cNvPr id="3" name="Content Placeholder 2"/>
          <p:cNvSpPr>
            <a:spLocks noGrp="1"/>
          </p:cNvSpPr>
          <p:nvPr>
            <p:ph idx="1"/>
          </p:nvPr>
        </p:nvSpPr>
        <p:spPr/>
        <p:txBody>
          <a:bodyPr/>
          <a:lstStyle/>
          <a:p>
            <a:pPr marL="0" indent="0">
              <a:buNone/>
            </a:pPr>
            <a:r>
              <a:rPr lang="en-US" altLang="en-US" dirty="0">
                <a:hlinkClick r:id="rId1" tooltip="" action="ppaction://hlinkfile"/>
              </a:rPr>
              <a:t>https://github.com/Anusha5483/aicteproject.git</a:t>
            </a:r>
            <a:endParaRPr lang="en-US" altLang="en-US"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3591</Words>
  <Application>WPS Presentation</Application>
  <PresentationFormat>Custom</PresentationFormat>
  <Paragraphs>92</Paragraphs>
  <Slides>11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vt:i4>
      </vt:variant>
    </vt:vector>
  </HeadingPairs>
  <TitlesOfParts>
    <vt:vector size="24" baseType="lpstr">
      <vt:lpstr>Arial</vt:lpstr>
      <vt:lpstr>SimSun</vt:lpstr>
      <vt:lpstr>Wingdings</vt:lpstr>
      <vt:lpstr>Wingdings 2</vt:lpstr>
      <vt:lpstr>Arial</vt:lpstr>
      <vt:lpstr>Times New Roman</vt:lpstr>
      <vt:lpstr>Calibri Light</vt:lpstr>
      <vt:lpstr>Microsoft YaHei</vt:lpstr>
      <vt:lpstr>Arial Unicode MS</vt:lpstr>
      <vt:lpstr>Franklin Gothic Demi</vt:lpstr>
      <vt:lpstr>Franklin Gothic Book</vt:lpstr>
      <vt:lpstr>Calibri</vt:lpstr>
      <vt:lpstr>DividendVTI</vt:lpstr>
      <vt:lpstr>Secure data hiding in image using stegnography</vt:lpstr>
      <vt:lpstr>OUTLINE</vt:lpstr>
      <vt:lpstr>Problem Statement</vt:lpstr>
      <vt:lpstr>Technology  used</vt:lpstr>
      <vt:lpstr>Wow factors</vt:lpstr>
      <vt:lpstr>End users</vt:lpstr>
      <vt:lpstr>Results</vt:lpstr>
      <vt:lpstr>Conclusion</vt:lpstr>
      <vt:lpstr>GitHub Link</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Administrator</cp:lastModifiedBy>
  <cp:revision>27</cp:revision>
  <dcterms:created xsi:type="dcterms:W3CDTF">2021-05-26T16:50:00Z</dcterms:created>
  <dcterms:modified xsi:type="dcterms:W3CDTF">2025-02-26T08:26:36Z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ICV">
    <vt:lpwstr>37ECFCDD6BF54121BDAB9ED42C3BE0E4_12</vt:lpwstr>
  </property>
  <property fmtid="{D5CDD505-2E9C-101B-9397-08002B2CF9AE}" pid="4" name="KSOProductBuildVer">
    <vt:lpwstr>1033-12.2.0.20323</vt:lpwstr>
  </property>
</Properties>
</file>