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58" r:id="rId5"/>
    <p:sldId id="259" r:id="rId6"/>
    <p:sldId id="260" r:id="rId7"/>
    <p:sldId id="261"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8"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hyperlink" Target="https://jobstas.com/blog" TargetMode="External"/><Relationship Id="rId2" Type="http://schemas.openxmlformats.org/officeDocument/2006/relationships/hyperlink" Target="https://chat.openai.com/" TargetMode="External"/><Relationship Id="rId1" Type="http://schemas.openxmlformats.org/officeDocument/2006/relationships/hyperlink" Target="https://www.thebalancemoney.com/top-best-job-websites-2064080" TargetMode="External"/><Relationship Id="rId4" Type="http://schemas.openxmlformats.org/officeDocument/2006/relationships/hyperlink" Target="https://www.placementindia.com/blog/" TargetMode="External"/></Relationships>
</file>

<file path=ppt/diagrams/_rels/drawing1.xml.rels><?xml version="1.0" encoding="UTF-8" standalone="yes"?>
<Relationships xmlns="http://schemas.openxmlformats.org/package/2006/relationships"><Relationship Id="rId3" Type="http://schemas.openxmlformats.org/officeDocument/2006/relationships/hyperlink" Target="https://jobstas.com/blog" TargetMode="External"/><Relationship Id="rId2" Type="http://schemas.openxmlformats.org/officeDocument/2006/relationships/hyperlink" Target="https://chat.openai.com/" TargetMode="External"/><Relationship Id="rId1" Type="http://schemas.openxmlformats.org/officeDocument/2006/relationships/hyperlink" Target="https://www.thebalancemoney.com/top-best-job-websites-2064080" TargetMode="External"/><Relationship Id="rId4" Type="http://schemas.openxmlformats.org/officeDocument/2006/relationships/hyperlink" Target="https://www.placementindia.com/blog/"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DE6E85-25F3-41CA-882F-94E17AED2E88}"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5C8BE0C8-3329-41FF-B042-D477CC7E9B6E}">
      <dgm:prSet/>
      <dgm:spPr/>
      <dgm:t>
        <a:bodyPr/>
        <a:lstStyle/>
        <a:p>
          <a:r>
            <a:rPr lang="en-IN" b="1" i="0"/>
            <a:t>RESEARCH LINKS :</a:t>
          </a:r>
          <a:endParaRPr lang="en-US"/>
        </a:p>
      </dgm:t>
    </dgm:pt>
    <dgm:pt modelId="{3B5805F1-A075-4E07-8ABC-51BE2774E15F}" type="parTrans" cxnId="{31E60B1A-D333-431E-A3E6-263B4DCB51FF}">
      <dgm:prSet/>
      <dgm:spPr/>
      <dgm:t>
        <a:bodyPr/>
        <a:lstStyle/>
        <a:p>
          <a:endParaRPr lang="en-US"/>
        </a:p>
      </dgm:t>
    </dgm:pt>
    <dgm:pt modelId="{DEEE2250-3279-4725-A3BB-71B52CD202D3}" type="sibTrans" cxnId="{31E60B1A-D333-431E-A3E6-263B4DCB51FF}">
      <dgm:prSet/>
      <dgm:spPr/>
      <dgm:t>
        <a:bodyPr/>
        <a:lstStyle/>
        <a:p>
          <a:endParaRPr lang="en-US"/>
        </a:p>
      </dgm:t>
    </dgm:pt>
    <dgm:pt modelId="{A7D0BCC7-2E81-4E65-82EF-F17630B9CC85}">
      <dgm:prSet/>
      <dgm:spPr/>
      <dgm:t>
        <a:bodyPr/>
        <a:lstStyle/>
        <a:p>
          <a:r>
            <a:rPr lang="en-IN" b="0" i="0">
              <a:hlinkClick xmlns:r="http://schemas.openxmlformats.org/officeDocument/2006/relationships" r:id="rId1"/>
            </a:rPr>
            <a:t>https://www.thebalancemoney.com/top-best-job-websites-2064080</a:t>
          </a:r>
          <a:endParaRPr lang="en-US"/>
        </a:p>
      </dgm:t>
    </dgm:pt>
    <dgm:pt modelId="{989E9A50-10E5-4ED1-B075-C00DD724E608}" type="parTrans" cxnId="{A4FEB9D2-E3A0-48C5-B77E-B51B52A0381A}">
      <dgm:prSet/>
      <dgm:spPr/>
      <dgm:t>
        <a:bodyPr/>
        <a:lstStyle/>
        <a:p>
          <a:endParaRPr lang="en-US"/>
        </a:p>
      </dgm:t>
    </dgm:pt>
    <dgm:pt modelId="{C55590DB-A371-46DD-AC93-4DDEFEA0EFC3}" type="sibTrans" cxnId="{A4FEB9D2-E3A0-48C5-B77E-B51B52A0381A}">
      <dgm:prSet/>
      <dgm:spPr/>
      <dgm:t>
        <a:bodyPr/>
        <a:lstStyle/>
        <a:p>
          <a:endParaRPr lang="en-US"/>
        </a:p>
      </dgm:t>
    </dgm:pt>
    <dgm:pt modelId="{E3C3552E-84C0-40E5-A22B-88B1959A3089}">
      <dgm:prSet/>
      <dgm:spPr/>
      <dgm:t>
        <a:bodyPr/>
        <a:lstStyle/>
        <a:p>
          <a:r>
            <a:rPr lang="en-IN" b="0" i="0">
              <a:hlinkClick xmlns:r="http://schemas.openxmlformats.org/officeDocument/2006/relationships" r:id="rId2"/>
            </a:rPr>
            <a:t>https://chat.openai.com/</a:t>
          </a:r>
          <a:endParaRPr lang="en-US"/>
        </a:p>
      </dgm:t>
    </dgm:pt>
    <dgm:pt modelId="{9B3DF846-FAAD-431D-B882-30911BCAA9FF}" type="parTrans" cxnId="{3FE8C48E-C91B-4DDA-B4BB-D076F10CA0A6}">
      <dgm:prSet/>
      <dgm:spPr/>
      <dgm:t>
        <a:bodyPr/>
        <a:lstStyle/>
        <a:p>
          <a:endParaRPr lang="en-US"/>
        </a:p>
      </dgm:t>
    </dgm:pt>
    <dgm:pt modelId="{3013A2B5-FCB6-405E-96C6-EC085DDDF1FA}" type="sibTrans" cxnId="{3FE8C48E-C91B-4DDA-B4BB-D076F10CA0A6}">
      <dgm:prSet/>
      <dgm:spPr/>
      <dgm:t>
        <a:bodyPr/>
        <a:lstStyle/>
        <a:p>
          <a:endParaRPr lang="en-US"/>
        </a:p>
      </dgm:t>
    </dgm:pt>
    <dgm:pt modelId="{18C0F989-B5AF-40D7-B167-A1FEAFB277D2}">
      <dgm:prSet/>
      <dgm:spPr/>
      <dgm:t>
        <a:bodyPr/>
        <a:lstStyle/>
        <a:p>
          <a:r>
            <a:rPr lang="en-IN" b="0" i="0">
              <a:hlinkClick xmlns:r="http://schemas.openxmlformats.org/officeDocument/2006/relationships" r:id="rId3"/>
            </a:rPr>
            <a:t>https://jobstas.com/blog</a:t>
          </a:r>
          <a:endParaRPr lang="en-US"/>
        </a:p>
      </dgm:t>
    </dgm:pt>
    <dgm:pt modelId="{A1032728-2223-457B-A977-8D09B519B230}" type="parTrans" cxnId="{EECFA1FE-567B-4348-84FE-255724E5DB31}">
      <dgm:prSet/>
      <dgm:spPr/>
      <dgm:t>
        <a:bodyPr/>
        <a:lstStyle/>
        <a:p>
          <a:endParaRPr lang="en-US"/>
        </a:p>
      </dgm:t>
    </dgm:pt>
    <dgm:pt modelId="{C69991DC-06FE-45EF-854E-FDBD43381BE6}" type="sibTrans" cxnId="{EECFA1FE-567B-4348-84FE-255724E5DB31}">
      <dgm:prSet/>
      <dgm:spPr/>
      <dgm:t>
        <a:bodyPr/>
        <a:lstStyle/>
        <a:p>
          <a:endParaRPr lang="en-US"/>
        </a:p>
      </dgm:t>
    </dgm:pt>
    <dgm:pt modelId="{71D27F11-6E29-4637-A220-A0D5B493EFA7}">
      <dgm:prSet/>
      <dgm:spPr/>
      <dgm:t>
        <a:bodyPr/>
        <a:lstStyle/>
        <a:p>
          <a:r>
            <a:rPr lang="en-IN" b="0" i="0">
              <a:hlinkClick xmlns:r="http://schemas.openxmlformats.org/officeDocument/2006/relationships" r:id="rId4"/>
            </a:rPr>
            <a:t>https://www.placementindia.com/blog/</a:t>
          </a:r>
          <a:endParaRPr lang="en-US"/>
        </a:p>
      </dgm:t>
    </dgm:pt>
    <dgm:pt modelId="{3C8D6CF4-5F10-4D49-90D0-AFD54A05BAEC}" type="parTrans" cxnId="{E1810BC1-9C72-45C1-AF34-134E3B0BE252}">
      <dgm:prSet/>
      <dgm:spPr/>
      <dgm:t>
        <a:bodyPr/>
        <a:lstStyle/>
        <a:p>
          <a:endParaRPr lang="en-US"/>
        </a:p>
      </dgm:t>
    </dgm:pt>
    <dgm:pt modelId="{7A0795D0-D0BF-403B-90A8-D5B36EF36633}" type="sibTrans" cxnId="{E1810BC1-9C72-45C1-AF34-134E3B0BE252}">
      <dgm:prSet/>
      <dgm:spPr/>
      <dgm:t>
        <a:bodyPr/>
        <a:lstStyle/>
        <a:p>
          <a:endParaRPr lang="en-US"/>
        </a:p>
      </dgm:t>
    </dgm:pt>
    <dgm:pt modelId="{7E206D24-A0F2-4234-A5FF-8038F20DB383}" type="pres">
      <dgm:prSet presAssocID="{4BDE6E85-25F3-41CA-882F-94E17AED2E88}" presName="diagram" presStyleCnt="0">
        <dgm:presLayoutVars>
          <dgm:dir/>
          <dgm:resizeHandles val="exact"/>
        </dgm:presLayoutVars>
      </dgm:prSet>
      <dgm:spPr/>
    </dgm:pt>
    <dgm:pt modelId="{E6974885-32C2-4CA0-82E7-FE16365E4C13}" type="pres">
      <dgm:prSet presAssocID="{5C8BE0C8-3329-41FF-B042-D477CC7E9B6E}" presName="arrow" presStyleLbl="node1" presStyleIdx="0" presStyleCnt="5">
        <dgm:presLayoutVars>
          <dgm:bulletEnabled val="1"/>
        </dgm:presLayoutVars>
      </dgm:prSet>
      <dgm:spPr/>
    </dgm:pt>
    <dgm:pt modelId="{D5A56D3F-BA1B-444B-B7CC-B8BF67E707DA}" type="pres">
      <dgm:prSet presAssocID="{A7D0BCC7-2E81-4E65-82EF-F17630B9CC85}" presName="arrow" presStyleLbl="node1" presStyleIdx="1" presStyleCnt="5">
        <dgm:presLayoutVars>
          <dgm:bulletEnabled val="1"/>
        </dgm:presLayoutVars>
      </dgm:prSet>
      <dgm:spPr/>
    </dgm:pt>
    <dgm:pt modelId="{EC45CBB6-75F4-4D42-B927-34284072EBA2}" type="pres">
      <dgm:prSet presAssocID="{E3C3552E-84C0-40E5-A22B-88B1959A3089}" presName="arrow" presStyleLbl="node1" presStyleIdx="2" presStyleCnt="5">
        <dgm:presLayoutVars>
          <dgm:bulletEnabled val="1"/>
        </dgm:presLayoutVars>
      </dgm:prSet>
      <dgm:spPr/>
    </dgm:pt>
    <dgm:pt modelId="{B8BBF226-FCCF-4220-ADA3-D63D3447A089}" type="pres">
      <dgm:prSet presAssocID="{18C0F989-B5AF-40D7-B167-A1FEAFB277D2}" presName="arrow" presStyleLbl="node1" presStyleIdx="3" presStyleCnt="5">
        <dgm:presLayoutVars>
          <dgm:bulletEnabled val="1"/>
        </dgm:presLayoutVars>
      </dgm:prSet>
      <dgm:spPr/>
    </dgm:pt>
    <dgm:pt modelId="{3138C6C7-2783-44D9-B5E8-68CB0EE99E9E}" type="pres">
      <dgm:prSet presAssocID="{71D27F11-6E29-4637-A220-A0D5B493EFA7}" presName="arrow" presStyleLbl="node1" presStyleIdx="4" presStyleCnt="5">
        <dgm:presLayoutVars>
          <dgm:bulletEnabled val="1"/>
        </dgm:presLayoutVars>
      </dgm:prSet>
      <dgm:spPr/>
    </dgm:pt>
  </dgm:ptLst>
  <dgm:cxnLst>
    <dgm:cxn modelId="{31E60B1A-D333-431E-A3E6-263B4DCB51FF}" srcId="{4BDE6E85-25F3-41CA-882F-94E17AED2E88}" destId="{5C8BE0C8-3329-41FF-B042-D477CC7E9B6E}" srcOrd="0" destOrd="0" parTransId="{3B5805F1-A075-4E07-8ABC-51BE2774E15F}" sibTransId="{DEEE2250-3279-4725-A3BB-71B52CD202D3}"/>
    <dgm:cxn modelId="{D9F21223-68E4-4C52-B290-B6B044603F7C}" type="presOf" srcId="{18C0F989-B5AF-40D7-B167-A1FEAFB277D2}" destId="{B8BBF226-FCCF-4220-ADA3-D63D3447A089}" srcOrd="0" destOrd="0" presId="urn:microsoft.com/office/officeart/2005/8/layout/arrow5"/>
    <dgm:cxn modelId="{CC707D61-E68B-415B-930C-CFA5FF62DE99}" type="presOf" srcId="{A7D0BCC7-2E81-4E65-82EF-F17630B9CC85}" destId="{D5A56D3F-BA1B-444B-B7CC-B8BF67E707DA}" srcOrd="0" destOrd="0" presId="urn:microsoft.com/office/officeart/2005/8/layout/arrow5"/>
    <dgm:cxn modelId="{3FE8C48E-C91B-4DDA-B4BB-D076F10CA0A6}" srcId="{4BDE6E85-25F3-41CA-882F-94E17AED2E88}" destId="{E3C3552E-84C0-40E5-A22B-88B1959A3089}" srcOrd="2" destOrd="0" parTransId="{9B3DF846-FAAD-431D-B882-30911BCAA9FF}" sibTransId="{3013A2B5-FCB6-405E-96C6-EC085DDDF1FA}"/>
    <dgm:cxn modelId="{84BF67A0-D291-4BBB-895F-4EA35A2B5FC4}" type="presOf" srcId="{5C8BE0C8-3329-41FF-B042-D477CC7E9B6E}" destId="{E6974885-32C2-4CA0-82E7-FE16365E4C13}" srcOrd="0" destOrd="0" presId="urn:microsoft.com/office/officeart/2005/8/layout/arrow5"/>
    <dgm:cxn modelId="{ACDA55B2-492B-490A-9B0E-8302842B590F}" type="presOf" srcId="{4BDE6E85-25F3-41CA-882F-94E17AED2E88}" destId="{7E206D24-A0F2-4234-A5FF-8038F20DB383}" srcOrd="0" destOrd="0" presId="urn:microsoft.com/office/officeart/2005/8/layout/arrow5"/>
    <dgm:cxn modelId="{E1810BC1-9C72-45C1-AF34-134E3B0BE252}" srcId="{4BDE6E85-25F3-41CA-882F-94E17AED2E88}" destId="{71D27F11-6E29-4637-A220-A0D5B493EFA7}" srcOrd="4" destOrd="0" parTransId="{3C8D6CF4-5F10-4D49-90D0-AFD54A05BAEC}" sibTransId="{7A0795D0-D0BF-403B-90A8-D5B36EF36633}"/>
    <dgm:cxn modelId="{92B787D2-E208-48D9-A736-2748BC08EB73}" type="presOf" srcId="{E3C3552E-84C0-40E5-A22B-88B1959A3089}" destId="{EC45CBB6-75F4-4D42-B927-34284072EBA2}" srcOrd="0" destOrd="0" presId="urn:microsoft.com/office/officeart/2005/8/layout/arrow5"/>
    <dgm:cxn modelId="{A4FEB9D2-E3A0-48C5-B77E-B51B52A0381A}" srcId="{4BDE6E85-25F3-41CA-882F-94E17AED2E88}" destId="{A7D0BCC7-2E81-4E65-82EF-F17630B9CC85}" srcOrd="1" destOrd="0" parTransId="{989E9A50-10E5-4ED1-B075-C00DD724E608}" sibTransId="{C55590DB-A371-46DD-AC93-4DDEFEA0EFC3}"/>
    <dgm:cxn modelId="{AC19A0FE-BD57-4606-8AC5-1C1578198C72}" type="presOf" srcId="{71D27F11-6E29-4637-A220-A0D5B493EFA7}" destId="{3138C6C7-2783-44D9-B5E8-68CB0EE99E9E}" srcOrd="0" destOrd="0" presId="urn:microsoft.com/office/officeart/2005/8/layout/arrow5"/>
    <dgm:cxn modelId="{EECFA1FE-567B-4348-84FE-255724E5DB31}" srcId="{4BDE6E85-25F3-41CA-882F-94E17AED2E88}" destId="{18C0F989-B5AF-40D7-B167-A1FEAFB277D2}" srcOrd="3" destOrd="0" parTransId="{A1032728-2223-457B-A977-8D09B519B230}" sibTransId="{C69991DC-06FE-45EF-854E-FDBD43381BE6}"/>
    <dgm:cxn modelId="{CC6D5BDD-8EB6-45A0-88BB-B4D0AC007942}" type="presParOf" srcId="{7E206D24-A0F2-4234-A5FF-8038F20DB383}" destId="{E6974885-32C2-4CA0-82E7-FE16365E4C13}" srcOrd="0" destOrd="0" presId="urn:microsoft.com/office/officeart/2005/8/layout/arrow5"/>
    <dgm:cxn modelId="{F52EF833-D552-4046-BDD4-D8C92AA411F5}" type="presParOf" srcId="{7E206D24-A0F2-4234-A5FF-8038F20DB383}" destId="{D5A56D3F-BA1B-444B-B7CC-B8BF67E707DA}" srcOrd="1" destOrd="0" presId="urn:microsoft.com/office/officeart/2005/8/layout/arrow5"/>
    <dgm:cxn modelId="{EED7F222-8FF6-455C-8EFF-E9CE055F565B}" type="presParOf" srcId="{7E206D24-A0F2-4234-A5FF-8038F20DB383}" destId="{EC45CBB6-75F4-4D42-B927-34284072EBA2}" srcOrd="2" destOrd="0" presId="urn:microsoft.com/office/officeart/2005/8/layout/arrow5"/>
    <dgm:cxn modelId="{3167CBA0-1599-4CE9-9066-37B5A90D8769}" type="presParOf" srcId="{7E206D24-A0F2-4234-A5FF-8038F20DB383}" destId="{B8BBF226-FCCF-4220-ADA3-D63D3447A089}" srcOrd="3" destOrd="0" presId="urn:microsoft.com/office/officeart/2005/8/layout/arrow5"/>
    <dgm:cxn modelId="{DCCBB7FD-DD55-44F5-8F35-FEB72A9A3D78}" type="presParOf" srcId="{7E206D24-A0F2-4234-A5FF-8038F20DB383}" destId="{3138C6C7-2783-44D9-B5E8-68CB0EE99E9E}" srcOrd="4"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74885-32C2-4CA0-82E7-FE16365E4C13}">
      <dsp:nvSpPr>
        <dsp:cNvPr id="0" name=""/>
        <dsp:cNvSpPr/>
      </dsp:nvSpPr>
      <dsp:spPr>
        <a:xfrm>
          <a:off x="2046349" y="1326"/>
          <a:ext cx="2079500" cy="207950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b="1" i="0" kern="1200"/>
            <a:t>RESEARCH LINKS :</a:t>
          </a:r>
          <a:endParaRPr lang="en-US" sz="700" kern="1200"/>
        </a:p>
      </dsp:txBody>
      <dsp:txXfrm>
        <a:off x="2566224" y="1326"/>
        <a:ext cx="1039750" cy="1715588"/>
      </dsp:txXfrm>
    </dsp:sp>
    <dsp:sp modelId="{D5A56D3F-BA1B-444B-B7CC-B8BF67E707DA}">
      <dsp:nvSpPr>
        <dsp:cNvPr id="0" name=""/>
        <dsp:cNvSpPr/>
      </dsp:nvSpPr>
      <dsp:spPr>
        <a:xfrm rot="4320000">
          <a:off x="3792668" y="1270101"/>
          <a:ext cx="2079500" cy="207950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b="0" i="0" kern="1200">
              <a:hlinkClick xmlns:r="http://schemas.openxmlformats.org/officeDocument/2006/relationships" r:id="rId1"/>
            </a:rPr>
            <a:t>https://www.thebalancemoney.com/top-best-job-websites-2064080</a:t>
          </a:r>
          <a:endParaRPr lang="en-US" sz="700" kern="1200"/>
        </a:p>
      </dsp:txBody>
      <dsp:txXfrm rot="-5400000">
        <a:off x="4147674" y="1733749"/>
        <a:ext cx="1715588" cy="1039750"/>
      </dsp:txXfrm>
    </dsp:sp>
    <dsp:sp modelId="{EC45CBB6-75F4-4D42-B927-34284072EBA2}">
      <dsp:nvSpPr>
        <dsp:cNvPr id="0" name=""/>
        <dsp:cNvSpPr/>
      </dsp:nvSpPr>
      <dsp:spPr>
        <a:xfrm rot="8640000">
          <a:off x="3125633" y="3323022"/>
          <a:ext cx="2079500" cy="207950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b="0" i="0" kern="1200">
              <a:hlinkClick xmlns:r="http://schemas.openxmlformats.org/officeDocument/2006/relationships" r:id="rId2"/>
            </a:rPr>
            <a:t>https://chat.openai.com/</a:t>
          </a:r>
          <a:endParaRPr lang="en-US" sz="700" kern="1200"/>
        </a:p>
      </dsp:txBody>
      <dsp:txXfrm rot="10800000">
        <a:off x="3752459" y="3652183"/>
        <a:ext cx="1039750" cy="1715588"/>
      </dsp:txXfrm>
    </dsp:sp>
    <dsp:sp modelId="{B8BBF226-FCCF-4220-ADA3-D63D3447A089}">
      <dsp:nvSpPr>
        <dsp:cNvPr id="0" name=""/>
        <dsp:cNvSpPr/>
      </dsp:nvSpPr>
      <dsp:spPr>
        <a:xfrm rot="12960000">
          <a:off x="967065" y="3323022"/>
          <a:ext cx="2079500" cy="207950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b="0" i="0" kern="1200">
              <a:hlinkClick xmlns:r="http://schemas.openxmlformats.org/officeDocument/2006/relationships" r:id="rId3"/>
            </a:rPr>
            <a:t>https://jobstas.com/blog</a:t>
          </a:r>
          <a:endParaRPr lang="en-US" sz="700" kern="1200"/>
        </a:p>
      </dsp:txBody>
      <dsp:txXfrm rot="10800000">
        <a:off x="1379989" y="3652183"/>
        <a:ext cx="1039750" cy="1715588"/>
      </dsp:txXfrm>
    </dsp:sp>
    <dsp:sp modelId="{3138C6C7-2783-44D9-B5E8-68CB0EE99E9E}">
      <dsp:nvSpPr>
        <dsp:cNvPr id="0" name=""/>
        <dsp:cNvSpPr/>
      </dsp:nvSpPr>
      <dsp:spPr>
        <a:xfrm rot="17280000">
          <a:off x="300030" y="1270101"/>
          <a:ext cx="2079500" cy="2079500"/>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784" tIns="49784" rIns="49784" bIns="49784" numCol="1" spcCol="1270" anchor="ctr" anchorCtr="0">
          <a:noAutofit/>
        </a:bodyPr>
        <a:lstStyle/>
        <a:p>
          <a:pPr marL="0" lvl="0" indent="0" algn="ctr" defTabSz="311150">
            <a:lnSpc>
              <a:spcPct val="90000"/>
            </a:lnSpc>
            <a:spcBef>
              <a:spcPct val="0"/>
            </a:spcBef>
            <a:spcAft>
              <a:spcPct val="35000"/>
            </a:spcAft>
            <a:buNone/>
          </a:pPr>
          <a:r>
            <a:rPr lang="en-IN" sz="700" b="0" i="0" kern="1200">
              <a:hlinkClick xmlns:r="http://schemas.openxmlformats.org/officeDocument/2006/relationships" r:id="rId4"/>
            </a:rPr>
            <a:t>https://www.placementindia.com/blog/</a:t>
          </a:r>
          <a:endParaRPr lang="en-US" sz="700" kern="1200"/>
        </a:p>
      </dsp:txBody>
      <dsp:txXfrm rot="5400000">
        <a:off x="308936" y="1733749"/>
        <a:ext cx="1715588" cy="1039750"/>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2/3/2024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591128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2/3/2024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2006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2/3/2024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3335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2/3/2024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5189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2/3/2024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7537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2/3/2024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19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2/3/2024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4768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2/3/2024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8173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2/3/2024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23451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2/3/2024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76411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2/3/2024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234652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2/3/2024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313189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Person holding mouse">
            <a:extLst>
              <a:ext uri="{FF2B5EF4-FFF2-40B4-BE49-F238E27FC236}">
                <a16:creationId xmlns:a16="http://schemas.microsoft.com/office/drawing/2014/main" id="{119B7E0B-A263-7960-FC4F-A4BD5B503114}"/>
              </a:ext>
            </a:extLst>
          </p:cNvPr>
          <p:cNvPicPr>
            <a:picLocks noChangeAspect="1"/>
          </p:cNvPicPr>
          <p:nvPr/>
        </p:nvPicPr>
        <p:blipFill rotWithShape="1">
          <a:blip r:embed="rId2">
            <a:alphaModFix amt="40000"/>
          </a:blip>
          <a:srcRect t="12345" r="-1" b="3364"/>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9CB3B73-7F14-A561-CE39-3F738EB6A844}"/>
              </a:ext>
            </a:extLst>
          </p:cNvPr>
          <p:cNvSpPr>
            <a:spLocks noGrp="1"/>
          </p:cNvSpPr>
          <p:nvPr>
            <p:ph type="ctrTitle"/>
          </p:nvPr>
        </p:nvSpPr>
        <p:spPr>
          <a:xfrm>
            <a:off x="1290848" y="1122363"/>
            <a:ext cx="8335498" cy="2387600"/>
          </a:xfrm>
        </p:spPr>
        <p:txBody>
          <a:bodyPr>
            <a:normAutofit/>
          </a:bodyPr>
          <a:lstStyle/>
          <a:p>
            <a:r>
              <a:rPr lang="en-US" dirty="0">
                <a:solidFill>
                  <a:srgbClr val="FFFFFF"/>
                </a:solidFill>
              </a:rPr>
              <a:t>“ONLINE JOB PORTAL”</a:t>
            </a:r>
            <a:endParaRPr lang="en-IN" dirty="0">
              <a:solidFill>
                <a:srgbClr val="FFFFFF"/>
              </a:solidFill>
            </a:endParaRPr>
          </a:p>
        </p:txBody>
      </p:sp>
      <p:sp>
        <p:nvSpPr>
          <p:cNvPr id="3" name="Subtitle 2">
            <a:extLst>
              <a:ext uri="{FF2B5EF4-FFF2-40B4-BE49-F238E27FC236}">
                <a16:creationId xmlns:a16="http://schemas.microsoft.com/office/drawing/2014/main" id="{04604C1C-2B9A-C685-9E0B-201A3944381B}"/>
              </a:ext>
            </a:extLst>
          </p:cNvPr>
          <p:cNvSpPr>
            <a:spLocks noGrp="1"/>
          </p:cNvSpPr>
          <p:nvPr>
            <p:ph type="subTitle" idx="1"/>
          </p:nvPr>
        </p:nvSpPr>
        <p:spPr>
          <a:xfrm>
            <a:off x="1825488" y="3614995"/>
            <a:ext cx="7063739" cy="1655762"/>
          </a:xfrm>
        </p:spPr>
        <p:txBody>
          <a:bodyPr>
            <a:normAutofit/>
          </a:bodyPr>
          <a:lstStyle/>
          <a:p>
            <a:r>
              <a:rPr lang="en-US" dirty="0">
                <a:solidFill>
                  <a:srgbClr val="FFFFFF"/>
                </a:solidFill>
              </a:rPr>
              <a:t>WEBPAGEDEVELOPMENT</a:t>
            </a:r>
            <a:endParaRPr lang="en-IN" dirty="0">
              <a:solidFill>
                <a:srgbClr val="FFFFFF"/>
              </a:solidFill>
            </a:endParaRPr>
          </a:p>
        </p:txBody>
      </p:sp>
    </p:spTree>
    <p:extLst>
      <p:ext uri="{BB962C8B-B14F-4D97-AF65-F5344CB8AC3E}">
        <p14:creationId xmlns:p14="http://schemas.microsoft.com/office/powerpoint/2010/main" val="275838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3" name="Oval 5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4" name="Freeform: Shape 6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5" name="Freeform: Shape 6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66" name="Oval 6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69" name="Rectangle 68">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6" name="Picture 5" descr="A group of people discussing something&#10;&#10;Description automatically generated">
            <a:extLst>
              <a:ext uri="{FF2B5EF4-FFF2-40B4-BE49-F238E27FC236}">
                <a16:creationId xmlns:a16="http://schemas.microsoft.com/office/drawing/2014/main" id="{D414C6BA-6829-F4E4-420B-BB0D674E173F}"/>
              </a:ext>
            </a:extLst>
          </p:cNvPr>
          <p:cNvPicPr>
            <a:picLocks noChangeAspect="1"/>
          </p:cNvPicPr>
          <p:nvPr/>
        </p:nvPicPr>
        <p:blipFill rotWithShape="1">
          <a:blip r:embed="rId2">
            <a:alphaModFix amt="35000"/>
          </a:blip>
          <a:srcRect r="25"/>
          <a:stretch/>
        </p:blipFill>
        <p:spPr>
          <a:xfrm>
            <a:off x="1525" y="10"/>
            <a:ext cx="12188951" cy="6857990"/>
          </a:xfrm>
          <a:prstGeom prst="rect">
            <a:avLst/>
          </a:prstGeom>
        </p:spPr>
      </p:pic>
      <p:grpSp>
        <p:nvGrpSpPr>
          <p:cNvPr id="73"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74" name="Oval 73">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CDE2CC3-132F-611B-F5F8-81AD05AB5077}"/>
              </a:ext>
            </a:extLst>
          </p:cNvPr>
          <p:cNvSpPr>
            <a:spLocks noGrp="1"/>
          </p:cNvSpPr>
          <p:nvPr>
            <p:ph type="title"/>
          </p:nvPr>
        </p:nvSpPr>
        <p:spPr>
          <a:xfrm>
            <a:off x="3139182" y="386135"/>
            <a:ext cx="5782804" cy="2175678"/>
          </a:xfrm>
        </p:spPr>
        <p:txBody>
          <a:bodyPr vert="horz" lIns="91440" tIns="45720" rIns="91440" bIns="45720" rtlCol="0" anchor="b">
            <a:normAutofit/>
          </a:bodyPr>
          <a:lstStyle/>
          <a:p>
            <a:pPr algn="ctr"/>
            <a:r>
              <a:rPr lang="en-US" sz="4400" b="1" dirty="0">
                <a:solidFill>
                  <a:srgbClr val="FFFFFF"/>
                </a:solidFill>
              </a:rPr>
              <a:t>TEAMMATES</a:t>
            </a:r>
            <a:r>
              <a:rPr lang="en-US" sz="4400" b="1" i="0" kern="1200" dirty="0">
                <a:solidFill>
                  <a:srgbClr val="FFFFFF"/>
                </a:solidFill>
                <a:effectLst/>
                <a:latin typeface="+mj-lt"/>
                <a:ea typeface="+mj-ea"/>
                <a:cs typeface="+mj-cs"/>
              </a:rPr>
              <a:t> :</a:t>
            </a:r>
            <a:endParaRPr lang="en-US" sz="4400" kern="1200" dirty="0">
              <a:solidFill>
                <a:srgbClr val="FFFFFF"/>
              </a:solidFill>
              <a:latin typeface="+mj-lt"/>
              <a:ea typeface="+mj-ea"/>
              <a:cs typeface="+mj-cs"/>
            </a:endParaRPr>
          </a:p>
        </p:txBody>
      </p:sp>
      <p:sp>
        <p:nvSpPr>
          <p:cNvPr id="4" name="TextBox 3">
            <a:extLst>
              <a:ext uri="{FF2B5EF4-FFF2-40B4-BE49-F238E27FC236}">
                <a16:creationId xmlns:a16="http://schemas.microsoft.com/office/drawing/2014/main" id="{E45C9FB2-393C-3594-0F60-1438F808E319}"/>
              </a:ext>
            </a:extLst>
          </p:cNvPr>
          <p:cNvSpPr txBox="1"/>
          <p:nvPr/>
        </p:nvSpPr>
        <p:spPr>
          <a:xfrm>
            <a:off x="2565918" y="2817845"/>
            <a:ext cx="6544608" cy="2944717"/>
          </a:xfrm>
          <a:prstGeom prst="rect">
            <a:avLst/>
          </a:prstGeom>
        </p:spPr>
        <p:txBody>
          <a:bodyPr vert="horz" lIns="91440" tIns="45720" rIns="91440" bIns="45720" rtlCol="0" anchor="t">
            <a:normAutofit/>
          </a:bodyPr>
          <a:lstStyle/>
          <a:p>
            <a:pPr indent="-228600" algn="ctr" fontAlgn="auto">
              <a:lnSpc>
                <a:spcPct val="90000"/>
              </a:lnSpc>
              <a:spcAft>
                <a:spcPts val="600"/>
              </a:spcAft>
              <a:buClr>
                <a:schemeClr val="tx2">
                  <a:lumMod val="75000"/>
                  <a:lumOff val="25000"/>
                </a:schemeClr>
              </a:buClr>
              <a:buFont typeface="Arial" panose="020B0604020202020204" pitchFamily="34" charset="0"/>
              <a:buChar char="•"/>
            </a:pPr>
            <a:r>
              <a:rPr lang="en-US" b="1" i="0" dirty="0">
                <a:solidFill>
                  <a:srgbClr val="FFFFFF"/>
                </a:solidFill>
                <a:effectLst/>
              </a:rPr>
              <a:t>SKILL DEVELOPMENT PROJECT : 40</a:t>
            </a:r>
            <a:endParaRPr lang="en-US" b="0" i="0" dirty="0">
              <a:solidFill>
                <a:srgbClr val="FFFFFF"/>
              </a:solidFill>
              <a:effectLst/>
            </a:endParaRPr>
          </a:p>
          <a:p>
            <a:pPr indent="-228600" algn="ctr" fontAlgn="auto">
              <a:lnSpc>
                <a:spcPct val="90000"/>
              </a:lnSpc>
              <a:spcAft>
                <a:spcPts val="600"/>
              </a:spcAft>
              <a:buClr>
                <a:schemeClr val="tx2">
                  <a:lumMod val="75000"/>
                  <a:lumOff val="25000"/>
                </a:schemeClr>
              </a:buClr>
              <a:buFont typeface="Arial" panose="020B0604020202020204" pitchFamily="34" charset="0"/>
              <a:buChar char="•"/>
            </a:pPr>
            <a:r>
              <a:rPr lang="en-US" b="1" i="0" dirty="0">
                <a:solidFill>
                  <a:srgbClr val="FFFFFF"/>
                </a:solidFill>
                <a:effectLst/>
              </a:rPr>
              <a:t>BUSINESS SYSTEM: ONLINE JOB PORTAL</a:t>
            </a:r>
            <a:endParaRPr lang="en-US" b="0" i="0" dirty="0">
              <a:solidFill>
                <a:srgbClr val="FFFFFF"/>
              </a:solidFill>
              <a:effectLst/>
            </a:endParaRPr>
          </a:p>
          <a:p>
            <a:pPr indent="-228600" algn="ctr" fontAlgn="auto">
              <a:lnSpc>
                <a:spcPct val="90000"/>
              </a:lnSpc>
              <a:spcAft>
                <a:spcPts val="600"/>
              </a:spcAft>
              <a:buClr>
                <a:schemeClr val="tx2">
                  <a:lumMod val="75000"/>
                  <a:lumOff val="25000"/>
                </a:schemeClr>
              </a:buClr>
              <a:buFont typeface="Arial" panose="020B0604020202020204" pitchFamily="34" charset="0"/>
              <a:buChar char="•"/>
            </a:pPr>
            <a:r>
              <a:rPr lang="en-US" b="1" i="0" dirty="0">
                <a:solidFill>
                  <a:srgbClr val="FFFFFF"/>
                </a:solidFill>
                <a:effectLst/>
              </a:rPr>
              <a:t>OUR MEMBERS:</a:t>
            </a:r>
            <a:endParaRPr lang="en-US" b="0" i="0" dirty="0">
              <a:solidFill>
                <a:srgbClr val="FFFFFF"/>
              </a:solidFill>
              <a:effectLst/>
            </a:endParaRPr>
          </a:p>
          <a:p>
            <a:pPr indent="-228600" algn="ctr" fontAlgn="auto">
              <a:lnSpc>
                <a:spcPct val="90000"/>
              </a:lnSpc>
              <a:spcAft>
                <a:spcPts val="600"/>
              </a:spcAft>
              <a:buClr>
                <a:schemeClr val="tx2">
                  <a:lumMod val="75000"/>
                  <a:lumOff val="25000"/>
                </a:schemeClr>
              </a:buClr>
              <a:buFont typeface="Arial" panose="020B0604020202020204" pitchFamily="34" charset="0"/>
              <a:buChar char="•"/>
            </a:pPr>
            <a:r>
              <a:rPr lang="en-US" b="0" i="0" dirty="0">
                <a:solidFill>
                  <a:srgbClr val="FFFFFF"/>
                </a:solidFill>
                <a:effectLst/>
              </a:rPr>
              <a:t>2200032666 BATCHALA SAIVIVEK</a:t>
            </a:r>
          </a:p>
          <a:p>
            <a:pPr indent="-228600" algn="ctr" fontAlgn="auto">
              <a:lnSpc>
                <a:spcPct val="90000"/>
              </a:lnSpc>
              <a:spcAft>
                <a:spcPts val="600"/>
              </a:spcAft>
              <a:buClr>
                <a:schemeClr val="tx2">
                  <a:lumMod val="75000"/>
                  <a:lumOff val="25000"/>
                </a:schemeClr>
              </a:buClr>
              <a:buFont typeface="Arial" panose="020B0604020202020204" pitchFamily="34" charset="0"/>
              <a:buChar char="•"/>
            </a:pPr>
            <a:r>
              <a:rPr lang="en-US" b="0" i="0" dirty="0">
                <a:solidFill>
                  <a:srgbClr val="FFFFFF"/>
                </a:solidFill>
                <a:effectLst/>
              </a:rPr>
              <a:t>2200031512 MULAM VENKATA SAITEJA</a:t>
            </a:r>
          </a:p>
          <a:p>
            <a:pPr indent="-228600" algn="ctr" fontAlgn="auto">
              <a:lnSpc>
                <a:spcPct val="90000"/>
              </a:lnSpc>
              <a:spcAft>
                <a:spcPts val="600"/>
              </a:spcAft>
              <a:buClr>
                <a:schemeClr val="tx2">
                  <a:lumMod val="75000"/>
                  <a:lumOff val="25000"/>
                </a:schemeClr>
              </a:buClr>
              <a:buFont typeface="Arial" panose="020B0604020202020204" pitchFamily="34" charset="0"/>
              <a:buChar char="•"/>
            </a:pPr>
            <a:r>
              <a:rPr lang="en-US" b="0" i="0" dirty="0">
                <a:solidFill>
                  <a:srgbClr val="FFFFFF"/>
                </a:solidFill>
                <a:effectLst/>
              </a:rPr>
              <a:t>2200031044 IPPILI SAIMANI</a:t>
            </a:r>
          </a:p>
        </p:txBody>
      </p:sp>
    </p:spTree>
    <p:extLst>
      <p:ext uri="{BB962C8B-B14F-4D97-AF65-F5344CB8AC3E}">
        <p14:creationId xmlns:p14="http://schemas.microsoft.com/office/powerpoint/2010/main" val="300701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63" name="Rectangle 5162">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5" name="Rectangle 5164">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grpSp>
        <p:nvGrpSpPr>
          <p:cNvPr id="5167"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68" name="Oval 5167">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9" name="Oval 5168">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0" name="Oval 5169">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1" name="Oval 5170">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2" name="Oval 5171">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3" name="Oval 5172">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4" name="Oval 5173">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5" name="Oval 5174">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6" name="Oval 5175">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7" name="Oval 5176">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8" name="Freeform: Shape 5177">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179" name="Freeform: Shape 5178">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180" name="Freeform: Shape 5179">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sp>
          <p:nvSpPr>
            <p:cNvPr id="5181" name="Oval 5180">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82" name="Freeform: Shape 5181">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grpSp>
      <p:sp useBgFill="1">
        <p:nvSpPr>
          <p:cNvPr id="5184" name="Rectangle 5183">
            <a:extLst>
              <a:ext uri="{FF2B5EF4-FFF2-40B4-BE49-F238E27FC236}">
                <a16:creationId xmlns:a16="http://schemas.microsoft.com/office/drawing/2014/main" id="{42AFA708-0E93-46D4-99C8-39B42770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6" name="Rectangle 5185">
            <a:extLst>
              <a:ext uri="{FF2B5EF4-FFF2-40B4-BE49-F238E27FC236}">
                <a16:creationId xmlns:a16="http://schemas.microsoft.com/office/drawing/2014/main" id="{7D1AE0C2-E826-40A9-976E-9077F4438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DECE6435-A8A5-D8FA-A96B-F6DB78BD3F7E}"/>
              </a:ext>
            </a:extLst>
          </p:cNvPr>
          <p:cNvSpPr>
            <a:spLocks noGrp="1"/>
          </p:cNvSpPr>
          <p:nvPr>
            <p:ph type="title"/>
          </p:nvPr>
        </p:nvSpPr>
        <p:spPr>
          <a:xfrm>
            <a:off x="498252" y="516919"/>
            <a:ext cx="6168331" cy="1400521"/>
          </a:xfrm>
        </p:spPr>
        <p:txBody>
          <a:bodyPr vert="horz" lIns="91440" tIns="45720" rIns="91440" bIns="45720" rtlCol="0" anchor="b">
            <a:normAutofit/>
          </a:bodyPr>
          <a:lstStyle/>
          <a:p>
            <a:r>
              <a:rPr lang="en-US" sz="4400" b="1" i="0" kern="1200" dirty="0">
                <a:effectLst/>
                <a:latin typeface="+mj-lt"/>
                <a:ea typeface="+mj-ea"/>
                <a:cs typeface="+mj-cs"/>
              </a:rPr>
              <a:t>Abstract:</a:t>
            </a:r>
            <a:endParaRPr lang="en-US" sz="4400" kern="1200" dirty="0">
              <a:latin typeface="+mj-lt"/>
              <a:ea typeface="+mj-ea"/>
              <a:cs typeface="+mj-cs"/>
            </a:endParaRPr>
          </a:p>
        </p:txBody>
      </p:sp>
      <p:sp>
        <p:nvSpPr>
          <p:cNvPr id="4" name="TextBox 3">
            <a:extLst>
              <a:ext uri="{FF2B5EF4-FFF2-40B4-BE49-F238E27FC236}">
                <a16:creationId xmlns:a16="http://schemas.microsoft.com/office/drawing/2014/main" id="{5336A7FC-92AE-10B5-683C-FC74EB425325}"/>
              </a:ext>
            </a:extLst>
          </p:cNvPr>
          <p:cNvSpPr txBox="1"/>
          <p:nvPr/>
        </p:nvSpPr>
        <p:spPr>
          <a:xfrm>
            <a:off x="540629" y="2281752"/>
            <a:ext cx="6168331" cy="2747963"/>
          </a:xfrm>
          <a:prstGeom prst="rect">
            <a:avLst/>
          </a:prstGeom>
        </p:spPr>
        <p:txBody>
          <a:bodyPr vert="horz" lIns="91440" tIns="45720" rIns="91440" bIns="45720" rtlCol="0" anchor="t">
            <a:normAutofit/>
          </a:bodyPr>
          <a:lstStyle/>
          <a:p>
            <a:pPr indent="-228600">
              <a:lnSpc>
                <a:spcPct val="90000"/>
              </a:lnSpc>
              <a:spcAft>
                <a:spcPts val="600"/>
              </a:spcAft>
              <a:buClr>
                <a:schemeClr val="tx2">
                  <a:lumMod val="75000"/>
                  <a:lumOff val="25000"/>
                </a:schemeClr>
              </a:buClr>
              <a:buFont typeface="Arial" panose="020B0604020202020204" pitchFamily="34" charset="0"/>
              <a:buChar char="•"/>
            </a:pPr>
            <a:r>
              <a:rPr lang="en-US" b="0" i="0" dirty="0">
                <a:solidFill>
                  <a:schemeClr val="tx2"/>
                </a:solidFill>
                <a:effectLst/>
              </a:rPr>
              <a:t>This project revolves around the digitization of the recruitment process, where an online system takes charge of managing and facilitating the entire hiring procedure. The primary objective is to provide individuals with the ability to apply for job vacancies within the company through an efficient and user-friendly online platform. Once registered, applicants are designated as "applied users" and can engage with the system to stay updated on their application status.</a:t>
            </a:r>
            <a:endParaRPr lang="en-US" dirty="0">
              <a:solidFill>
                <a:schemeClr val="tx2"/>
              </a:solidFill>
            </a:endParaRPr>
          </a:p>
        </p:txBody>
      </p:sp>
      <p:grpSp>
        <p:nvGrpSpPr>
          <p:cNvPr id="5188" name="decorative circles">
            <a:extLst>
              <a:ext uri="{FF2B5EF4-FFF2-40B4-BE49-F238E27FC236}">
                <a16:creationId xmlns:a16="http://schemas.microsoft.com/office/drawing/2014/main" id="{A1E6C3A1-63EF-4249-BAB0-BC1FF217A7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93625" y="927887"/>
            <a:ext cx="3205279" cy="2727847"/>
            <a:chOff x="7893625" y="927887"/>
            <a:chExt cx="3205279" cy="2727847"/>
          </a:xfrm>
        </p:grpSpPr>
        <p:sp>
          <p:nvSpPr>
            <p:cNvPr id="5189" name="Oval 5188">
              <a:extLst>
                <a:ext uri="{FF2B5EF4-FFF2-40B4-BE49-F238E27FC236}">
                  <a16:creationId xmlns:a16="http://schemas.microsoft.com/office/drawing/2014/main" id="{B7D4ED74-40F3-42DD-959A-84AAAAD06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3625" y="3428999"/>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0" name="Oval 5189">
              <a:extLst>
                <a:ext uri="{FF2B5EF4-FFF2-40B4-BE49-F238E27FC236}">
                  <a16:creationId xmlns:a16="http://schemas.microsoft.com/office/drawing/2014/main" id="{A1A54AA4-6CFD-4ECA-A5D7-9A0AB9B04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55295" y="2842228"/>
              <a:ext cx="466441" cy="466441"/>
            </a:xfrm>
            <a:prstGeom prst="ellipse">
              <a:avLst/>
            </a:prstGeom>
            <a:solidFill>
              <a:schemeClr val="tx2">
                <a:lumMod val="50000"/>
                <a:lumOff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1" name="Oval 5190">
              <a:extLst>
                <a:ext uri="{FF2B5EF4-FFF2-40B4-BE49-F238E27FC236}">
                  <a16:creationId xmlns:a16="http://schemas.microsoft.com/office/drawing/2014/main" id="{F656D395-7C8D-433D-A682-9B17302B7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35619" y="296208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2" name="Oval 5191">
              <a:extLst>
                <a:ext uri="{FF2B5EF4-FFF2-40B4-BE49-F238E27FC236}">
                  <a16:creationId xmlns:a16="http://schemas.microsoft.com/office/drawing/2014/main" id="{C1326582-6401-4AD7-A44B-3FFB4107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4744" y="927887"/>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3" name="Oval 5192">
              <a:extLst>
                <a:ext uri="{FF2B5EF4-FFF2-40B4-BE49-F238E27FC236}">
                  <a16:creationId xmlns:a16="http://schemas.microsoft.com/office/drawing/2014/main" id="{9E7D4459-BBDF-467E-9824-EC886C128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1870595"/>
              <a:ext cx="346588" cy="34658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4" name="Oval 5193">
              <a:extLst>
                <a:ext uri="{FF2B5EF4-FFF2-40B4-BE49-F238E27FC236}">
                  <a16:creationId xmlns:a16="http://schemas.microsoft.com/office/drawing/2014/main" id="{53230E99-BEE6-4927-8980-78D40F2E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7963" y="2560850"/>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C917F0B-98EE-69B7-F5D0-50B27BC8649F}"/>
              </a:ext>
            </a:extLst>
          </p:cNvPr>
          <p:cNvPicPr>
            <a:picLocks noChangeAspect="1"/>
          </p:cNvPicPr>
          <p:nvPr/>
        </p:nvPicPr>
        <p:blipFill rotWithShape="1">
          <a:blip r:embed="rId2"/>
          <a:srcRect l="24536" r="2172" b="3"/>
          <a:stretch/>
        </p:blipFill>
        <p:spPr>
          <a:xfrm>
            <a:off x="7842678" y="7598"/>
            <a:ext cx="2661680" cy="2424023"/>
          </a:xfrm>
          <a:custGeom>
            <a:avLst/>
            <a:gdLst/>
            <a:ahLst/>
            <a:cxnLst/>
            <a:rect l="l" t="t" r="r" b="b"/>
            <a:pathLst>
              <a:path w="2661680" h="2424023">
                <a:moveTo>
                  <a:pt x="572886" y="0"/>
                </a:moveTo>
                <a:lnTo>
                  <a:pt x="2088794" y="0"/>
                </a:lnTo>
                <a:lnTo>
                  <a:pt x="2177378" y="66242"/>
                </a:lnTo>
                <a:cubicBezTo>
                  <a:pt x="2473153" y="310338"/>
                  <a:pt x="2661680" y="679744"/>
                  <a:pt x="2661680" y="1093183"/>
                </a:cubicBezTo>
                <a:cubicBezTo>
                  <a:pt x="2661680" y="1828186"/>
                  <a:pt x="2065843" y="2424023"/>
                  <a:pt x="1330840" y="2424023"/>
                </a:cubicBezTo>
                <a:cubicBezTo>
                  <a:pt x="595837" y="2424023"/>
                  <a:pt x="0" y="1828186"/>
                  <a:pt x="0" y="1093183"/>
                </a:cubicBezTo>
                <a:cubicBezTo>
                  <a:pt x="0" y="679744"/>
                  <a:pt x="188527" y="310338"/>
                  <a:pt x="484302" y="66242"/>
                </a:cubicBezTo>
                <a:close/>
              </a:path>
            </a:pathLst>
          </a:custGeom>
        </p:spPr>
      </p:pic>
      <p:pic>
        <p:nvPicPr>
          <p:cNvPr id="5122" name="Picture 2">
            <a:extLst>
              <a:ext uri="{FF2B5EF4-FFF2-40B4-BE49-F238E27FC236}">
                <a16:creationId xmlns:a16="http://schemas.microsoft.com/office/drawing/2014/main" id="{CB8C5F6A-AE15-0316-06F8-5E0F917BFB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 b="30335"/>
          <a:stretch/>
        </p:blipFill>
        <p:spPr bwMode="auto">
          <a:xfrm>
            <a:off x="7209346" y="1218660"/>
            <a:ext cx="4071640" cy="4009077"/>
          </a:xfrm>
          <a:custGeom>
            <a:avLst/>
            <a:gdLst/>
            <a:ahLst/>
            <a:cxnLst/>
            <a:rect l="l" t="t" r="r" b="b"/>
            <a:pathLst>
              <a:path w="4012858" h="3951198">
                <a:moveTo>
                  <a:pt x="2361523" y="0"/>
                </a:moveTo>
                <a:cubicBezTo>
                  <a:pt x="2932125" y="0"/>
                  <a:pt x="3455460" y="202372"/>
                  <a:pt x="3863671" y="539257"/>
                </a:cubicBezTo>
                <a:lnTo>
                  <a:pt x="4012858" y="674848"/>
                </a:lnTo>
                <a:lnTo>
                  <a:pt x="4012858" y="3951198"/>
                </a:lnTo>
                <a:lnTo>
                  <a:pt x="618807" y="3951198"/>
                </a:lnTo>
                <a:lnTo>
                  <a:pt x="539257" y="3863671"/>
                </a:lnTo>
                <a:cubicBezTo>
                  <a:pt x="202372" y="3455461"/>
                  <a:pt x="0" y="2932125"/>
                  <a:pt x="0" y="2361523"/>
                </a:cubicBezTo>
                <a:cubicBezTo>
                  <a:pt x="0" y="1057290"/>
                  <a:pt x="1057290" y="0"/>
                  <a:pt x="2361523"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56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Rectangle 2062">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2065"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2066" name="Oval 206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7" name="Oval 2066">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8" name="Oval 2067">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Oval 206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0" name="Oval 2069">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1" name="Oval 2070">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2" name="Oval 2071">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3" name="Oval 207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Oval 207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5" name="Oval 207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6" name="Freeform: Shape 207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77" name="Freeform: Shape 207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78" name="Freeform: Shape 207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2079" name="Oval 207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80" name="Freeform: Shape 207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2082" name="Rectangle 208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4" name="Rectangle 2083">
            <a:extLst>
              <a:ext uri="{FF2B5EF4-FFF2-40B4-BE49-F238E27FC236}">
                <a16:creationId xmlns:a16="http://schemas.microsoft.com/office/drawing/2014/main" id="{E489B08A-9FD8-41B6-81CF-7A268F4B3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2050" name="Picture 2">
            <a:extLst>
              <a:ext uri="{FF2B5EF4-FFF2-40B4-BE49-F238E27FC236}">
                <a16:creationId xmlns:a16="http://schemas.microsoft.com/office/drawing/2014/main" id="{E0F32C30-199F-1A3F-4684-D3A5B0DE75F3}"/>
              </a:ext>
            </a:extLst>
          </p:cNvPr>
          <p:cNvPicPr>
            <a:picLocks noChangeAspect="1" noChangeArrowheads="1"/>
          </p:cNvPicPr>
          <p:nvPr/>
        </p:nvPicPr>
        <p:blipFill rotWithShape="1">
          <a:blip r:embed="rId2">
            <a:alphaModFix amt="40000"/>
            <a:extLst>
              <a:ext uri="{28A0092B-C50C-407E-A947-70E740481C1C}">
                <a14:useLocalDpi xmlns:a14="http://schemas.microsoft.com/office/drawing/2010/main" val="0"/>
              </a:ext>
            </a:extLst>
          </a:blip>
          <a:srcRect l="33333"/>
          <a:stretch/>
        </p:blipFill>
        <p:spPr bwMode="auto">
          <a:xfrm>
            <a:off x="20" y="30444"/>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B786324-8730-4AD8-C0B9-7C41C1A6510B}"/>
              </a:ext>
            </a:extLst>
          </p:cNvPr>
          <p:cNvSpPr txBox="1"/>
          <p:nvPr/>
        </p:nvSpPr>
        <p:spPr>
          <a:xfrm>
            <a:off x="777239" y="1152797"/>
            <a:ext cx="5047488"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i="0">
                <a:solidFill>
                  <a:srgbClr val="FFFFFF"/>
                </a:solidFill>
                <a:effectLst/>
                <a:latin typeface="+mj-lt"/>
                <a:ea typeface="+mj-ea"/>
                <a:cs typeface="+mj-cs"/>
              </a:rPr>
              <a:t>OUTPUTS FROM THE SURVEY:</a:t>
            </a:r>
            <a:endParaRPr lang="en-US" sz="5400">
              <a:solidFill>
                <a:srgbClr val="FFFFFF"/>
              </a:solidFill>
              <a:latin typeface="+mj-lt"/>
              <a:ea typeface="+mj-ea"/>
              <a:cs typeface="+mj-cs"/>
            </a:endParaRPr>
          </a:p>
        </p:txBody>
      </p:sp>
      <p:grpSp>
        <p:nvGrpSpPr>
          <p:cNvPr id="2086" name="Decorative Circles">
            <a:extLst>
              <a:ext uri="{FF2B5EF4-FFF2-40B4-BE49-F238E27FC236}">
                <a16:creationId xmlns:a16="http://schemas.microsoft.com/office/drawing/2014/main" id="{3B2D8255-4848-4E36-99F3-7A6E600BAFC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8662" y="299808"/>
            <a:ext cx="4998994" cy="5600563"/>
            <a:chOff x="7098662" y="299808"/>
            <a:chExt cx="4998994" cy="5600563"/>
          </a:xfrm>
        </p:grpSpPr>
        <p:sp>
          <p:nvSpPr>
            <p:cNvPr id="2087" name="Oval 2086">
              <a:extLst>
                <a:ext uri="{FF2B5EF4-FFF2-40B4-BE49-F238E27FC236}">
                  <a16:creationId xmlns:a16="http://schemas.microsoft.com/office/drawing/2014/main" id="{CEC8200A-A7B3-4613-B7DE-00CCCDD1B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51990" y="1033647"/>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8" name="Oval 2087">
              <a:extLst>
                <a:ext uri="{FF2B5EF4-FFF2-40B4-BE49-F238E27FC236}">
                  <a16:creationId xmlns:a16="http://schemas.microsoft.com/office/drawing/2014/main" id="{C1207B8D-338E-4AEA-94E5-5E46EBE92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31215" y="584917"/>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9" name="Oval 2088">
              <a:extLst>
                <a:ext uri="{FF2B5EF4-FFF2-40B4-BE49-F238E27FC236}">
                  <a16:creationId xmlns:a16="http://schemas.microsoft.com/office/drawing/2014/main" id="{A81BDF11-7368-4953-B4B2-93537993C8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4134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0" name="Oval 2089">
              <a:extLst>
                <a:ext uri="{FF2B5EF4-FFF2-40B4-BE49-F238E27FC236}">
                  <a16:creationId xmlns:a16="http://schemas.microsoft.com/office/drawing/2014/main" id="{8FDC691F-7108-48CA-BC16-B5FE70329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90986" y="2879779"/>
              <a:ext cx="262912" cy="262912"/>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1" name="Oval 2090">
              <a:extLst>
                <a:ext uri="{FF2B5EF4-FFF2-40B4-BE49-F238E27FC236}">
                  <a16:creationId xmlns:a16="http://schemas.microsoft.com/office/drawing/2014/main" id="{B81076CF-E7C0-4959-93E6-C045AE1E42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74974" y="340287"/>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2" name="Oval 2091">
              <a:extLst>
                <a:ext uri="{FF2B5EF4-FFF2-40B4-BE49-F238E27FC236}">
                  <a16:creationId xmlns:a16="http://schemas.microsoft.com/office/drawing/2014/main" id="{7D64EF7B-7FC7-4BD2-A1CE-56DD61BD99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8623" y="524416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3" name="Oval 2092">
              <a:extLst>
                <a:ext uri="{FF2B5EF4-FFF2-40B4-BE49-F238E27FC236}">
                  <a16:creationId xmlns:a16="http://schemas.microsoft.com/office/drawing/2014/main" id="{478ECD45-A967-4146-8D1C-479E62B40B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98662" y="578700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2" name="Picture 4">
            <a:extLst>
              <a:ext uri="{FF2B5EF4-FFF2-40B4-BE49-F238E27FC236}">
                <a16:creationId xmlns:a16="http://schemas.microsoft.com/office/drawing/2014/main" id="{E4D9AD5A-CC3E-A68A-A3DC-6CF31F31AF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660" r="1467" b="-1"/>
          <a:stretch/>
        </p:blipFill>
        <p:spPr bwMode="auto">
          <a:xfrm>
            <a:off x="8693150" y="1306879"/>
            <a:ext cx="3495799" cy="4012078"/>
          </a:xfrm>
          <a:custGeom>
            <a:avLst/>
            <a:gdLst/>
            <a:ahLst/>
            <a:cxnLst/>
            <a:rect l="l" t="t" r="r" b="b"/>
            <a:pathLst>
              <a:path w="3462614" h="3973992">
                <a:moveTo>
                  <a:pt x="1986996" y="0"/>
                </a:moveTo>
                <a:cubicBezTo>
                  <a:pt x="2535690" y="0"/>
                  <a:pt x="3032439" y="222402"/>
                  <a:pt x="3392015" y="581978"/>
                </a:cubicBezTo>
                <a:lnTo>
                  <a:pt x="3462614" y="659657"/>
                </a:lnTo>
                <a:lnTo>
                  <a:pt x="3462614" y="3314336"/>
                </a:lnTo>
                <a:lnTo>
                  <a:pt x="3392015" y="3392015"/>
                </a:lnTo>
                <a:cubicBezTo>
                  <a:pt x="3032439" y="3751590"/>
                  <a:pt x="2535690" y="3973992"/>
                  <a:pt x="1986996" y="3973992"/>
                </a:cubicBezTo>
                <a:cubicBezTo>
                  <a:pt x="889608" y="3973992"/>
                  <a:pt x="0" y="3084384"/>
                  <a:pt x="0" y="1986996"/>
                </a:cubicBezTo>
                <a:cubicBezTo>
                  <a:pt x="0" y="889608"/>
                  <a:pt x="889608" y="0"/>
                  <a:pt x="1986996" y="0"/>
                </a:cubicBezTo>
                <a:close/>
              </a:path>
            </a:pathLst>
          </a:cu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0CD4F27-3C06-C488-51DC-DB86F37121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506" r="486"/>
          <a:stretch/>
        </p:blipFill>
        <p:spPr bwMode="auto">
          <a:xfrm>
            <a:off x="6046592" y="30439"/>
            <a:ext cx="3047060" cy="2463497"/>
          </a:xfrm>
          <a:custGeom>
            <a:avLst/>
            <a:gdLst/>
            <a:ahLst/>
            <a:cxnLst/>
            <a:rect l="l" t="t" r="r" b="b"/>
            <a:pathLst>
              <a:path w="3047060" h="2463497">
                <a:moveTo>
                  <a:pt x="326110" y="0"/>
                </a:moveTo>
                <a:lnTo>
                  <a:pt x="2720950" y="0"/>
                </a:lnTo>
                <a:lnTo>
                  <a:pt x="2786865" y="88147"/>
                </a:lnTo>
                <a:cubicBezTo>
                  <a:pt x="2951138" y="331304"/>
                  <a:pt x="3047060" y="624434"/>
                  <a:pt x="3047060" y="939967"/>
                </a:cubicBezTo>
                <a:cubicBezTo>
                  <a:pt x="3047060" y="1781389"/>
                  <a:pt x="2364952" y="2463497"/>
                  <a:pt x="1523530" y="2463497"/>
                </a:cubicBezTo>
                <a:cubicBezTo>
                  <a:pt x="682108" y="2463497"/>
                  <a:pt x="0" y="1781389"/>
                  <a:pt x="0" y="939967"/>
                </a:cubicBezTo>
                <a:cubicBezTo>
                  <a:pt x="0" y="624434"/>
                  <a:pt x="95922" y="331304"/>
                  <a:pt x="260195" y="88147"/>
                </a:cubicBezTo>
                <a:close/>
              </a:path>
            </a:pathLst>
          </a:cu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B85D98E-5629-9539-7934-041C5235CC6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450" r="14550"/>
          <a:stretch/>
        </p:blipFill>
        <p:spPr bwMode="auto">
          <a:xfrm>
            <a:off x="5874489" y="3392154"/>
            <a:ext cx="2999344" cy="299934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168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57" name="Rectangle 3156">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58" name="Rectangle 3157">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3159"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3160" name="Oval 3159">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1" name="Oval 3160">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2" name="Oval 3161">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3" name="Oval 3162">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4" name="Oval 3163">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5" name="Oval 3164">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6" name="Oval 3165">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7" name="Oval 3166">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8" name="Oval 3167">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69" name="Oval 3168">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0" name="Freeform: Shape 3169">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3171" name="Freeform: Shape 3170">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3172" name="Freeform: Shape 3171">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3173" name="Oval 3172">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74" name="Freeform: Shape 3173">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3175" name="Rectangle 3174">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3074" name="Picture 2">
            <a:extLst>
              <a:ext uri="{FF2B5EF4-FFF2-40B4-BE49-F238E27FC236}">
                <a16:creationId xmlns:a16="http://schemas.microsoft.com/office/drawing/2014/main" id="{92C829F1-9617-98CD-5E44-33CB6EB84B23}"/>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3333" r="-1"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176" name="Freeform: Shape 3175">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7" name="Oval 3176">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8" name="Oval 3177">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9" name="Oval 3178">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0" name="Oval 3179">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1" name="Oval 3180">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4" name="Oval 3113">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6" name="Oval 3115">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8" name="Rectangle 3117">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11DB364-EDD9-2C07-1ADD-24DAD0105C50}"/>
              </a:ext>
            </a:extLst>
          </p:cNvPr>
          <p:cNvSpPr txBox="1"/>
          <p:nvPr/>
        </p:nvSpPr>
        <p:spPr>
          <a:xfrm>
            <a:off x="5659718" y="565846"/>
            <a:ext cx="5770281" cy="3617644"/>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b="1" i="0">
                <a:solidFill>
                  <a:srgbClr val="FFFFFF"/>
                </a:solidFill>
                <a:effectLst/>
                <a:latin typeface="+mj-lt"/>
                <a:ea typeface="+mj-ea"/>
                <a:cs typeface="+mj-cs"/>
              </a:rPr>
              <a:t>Our Web Application Prototype:</a:t>
            </a:r>
            <a:endParaRPr lang="en-US" sz="6000">
              <a:solidFill>
                <a:srgbClr val="FFFFFF"/>
              </a:solidFill>
              <a:latin typeface="+mj-lt"/>
              <a:ea typeface="+mj-ea"/>
              <a:cs typeface="+mj-cs"/>
            </a:endParaRPr>
          </a:p>
        </p:txBody>
      </p:sp>
    </p:spTree>
    <p:extLst>
      <p:ext uri="{BB962C8B-B14F-4D97-AF65-F5344CB8AC3E}">
        <p14:creationId xmlns:p14="http://schemas.microsoft.com/office/powerpoint/2010/main" val="2046735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70" name="Rectangle 4169">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1" name="Rectangle 417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417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4173" name="Oval 4172">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4" name="Oval 4173">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5" name="Oval 4174">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6" name="Oval 4175">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7" name="Oval 4176">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78" name="Oval 417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9" name="Oval 4178">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0" name="Oval 4179">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1" name="Oval 4180">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82" name="Oval 4181">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3" name="Freeform: Shape 4182">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4184" name="Freeform: Shape 4183">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4185" name="Freeform: Shape 4184">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4186" name="Oval 4185">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87" name="Freeform: Shape 4186">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4188" name="Rectangle 4187">
            <a:extLst>
              <a:ext uri="{FF2B5EF4-FFF2-40B4-BE49-F238E27FC236}">
                <a16:creationId xmlns:a16="http://schemas.microsoft.com/office/drawing/2014/main" id="{E2748806-3AF5-4078-830A-C1F26BF1B2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4098" name="Picture 2">
            <a:extLst>
              <a:ext uri="{FF2B5EF4-FFF2-40B4-BE49-F238E27FC236}">
                <a16:creationId xmlns:a16="http://schemas.microsoft.com/office/drawing/2014/main" id="{4528236D-6B61-BE22-EBBD-537EFA7F6D0B}"/>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322" r="25010" b="-1"/>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89" name="Freeform: Shape 4188">
            <a:extLst>
              <a:ext uri="{FF2B5EF4-FFF2-40B4-BE49-F238E27FC236}">
                <a16:creationId xmlns:a16="http://schemas.microsoft.com/office/drawing/2014/main" id="{36C5C053-F6BB-464B-BDD2-9D811A249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1"/>
            <a:ext cx="489238" cy="558645"/>
          </a:xfrm>
          <a:custGeom>
            <a:avLst/>
            <a:gdLst>
              <a:gd name="connsiteX0" fmla="*/ 1156116 w 3186814"/>
              <a:gd name="connsiteY0" fmla="*/ 0 h 3638922"/>
              <a:gd name="connsiteX1" fmla="*/ 3186814 w 3186814"/>
              <a:gd name="connsiteY1" fmla="*/ 2030698 h 3638922"/>
              <a:gd name="connsiteX2" fmla="*/ 2447829 w 3186814"/>
              <a:gd name="connsiteY2" fmla="*/ 3597684 h 3638922"/>
              <a:gd name="connsiteX3" fmla="*/ 2392682 w 3186814"/>
              <a:gd name="connsiteY3" fmla="*/ 3638922 h 3638922"/>
              <a:gd name="connsiteX4" fmla="*/ 0 w 3186814"/>
              <a:gd name="connsiteY4" fmla="*/ 3638922 h 3638922"/>
              <a:gd name="connsiteX5" fmla="*/ 0 w 3186814"/>
              <a:gd name="connsiteY5" fmla="*/ 362315 h 3638922"/>
              <a:gd name="connsiteX6" fmla="*/ 20733 w 3186814"/>
              <a:gd name="connsiteY6" fmla="*/ 346811 h 3638922"/>
              <a:gd name="connsiteX7" fmla="*/ 1156116 w 3186814"/>
              <a:gd name="connsiteY7" fmla="*/ 0 h 3638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0" name="Oval 4189">
            <a:extLst>
              <a:ext uri="{FF2B5EF4-FFF2-40B4-BE49-F238E27FC236}">
                <a16:creationId xmlns:a16="http://schemas.microsoft.com/office/drawing/2014/main" id="{8315D1CC-8D02-4016-AD7A-097E77AAE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521037"/>
            <a:ext cx="800716" cy="800716"/>
          </a:xfrm>
          <a:prstGeom prst="ellipse">
            <a:avLst/>
          </a:prstGeom>
          <a:solidFill>
            <a:schemeClr val="accent1">
              <a:lumMod val="40000"/>
              <a:lumOff val="6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1" name="Oval 4190">
            <a:extLst>
              <a:ext uri="{FF2B5EF4-FFF2-40B4-BE49-F238E27FC236}">
                <a16:creationId xmlns:a16="http://schemas.microsoft.com/office/drawing/2014/main" id="{1CB84D5D-9C64-4481-B8AD-C109F7DB3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895093" y="575478"/>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2" name="Oval 4191">
            <a:extLst>
              <a:ext uri="{FF2B5EF4-FFF2-40B4-BE49-F238E27FC236}">
                <a16:creationId xmlns:a16="http://schemas.microsoft.com/office/drawing/2014/main" id="{01A9D26D-082A-4101-8D75-863B7B7AB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8491" y="2156596"/>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3" name="Oval 4192">
            <a:extLst>
              <a:ext uri="{FF2B5EF4-FFF2-40B4-BE49-F238E27FC236}">
                <a16:creationId xmlns:a16="http://schemas.microsoft.com/office/drawing/2014/main" id="{A0FE0BA4-FE6E-4B91-9A1B-E373720BD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16462" y="5425189"/>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4" name="Oval 4193">
            <a:extLst>
              <a:ext uri="{FF2B5EF4-FFF2-40B4-BE49-F238E27FC236}">
                <a16:creationId xmlns:a16="http://schemas.microsoft.com/office/drawing/2014/main" id="{80E6F154-6DA5-4544-8945-8AF8DE20A6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82050" y="587492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5" name="Oval 4194">
            <a:extLst>
              <a:ext uri="{FF2B5EF4-FFF2-40B4-BE49-F238E27FC236}">
                <a16:creationId xmlns:a16="http://schemas.microsoft.com/office/drawing/2014/main" id="{85558ED7-8ED9-4B7F-8138-C5B8A0EC1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033637" y="585925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6" name="Oval 4195">
            <a:extLst>
              <a:ext uri="{FF2B5EF4-FFF2-40B4-BE49-F238E27FC236}">
                <a16:creationId xmlns:a16="http://schemas.microsoft.com/office/drawing/2014/main" id="{13E9F88F-5950-42B0-B9A3-898F91835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633000" y="6225214"/>
            <a:ext cx="94160" cy="94160"/>
          </a:xfrm>
          <a:prstGeom prst="ellipse">
            <a:avLst/>
          </a:prstGeom>
          <a:solidFill>
            <a:schemeClr val="tx2">
              <a:lumMod val="50000"/>
              <a:lumOff val="50000"/>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7" name="Rectangle 4196">
            <a:extLst>
              <a:ext uri="{FF2B5EF4-FFF2-40B4-BE49-F238E27FC236}">
                <a16:creationId xmlns:a16="http://schemas.microsoft.com/office/drawing/2014/main" id="{34FBEBF3-C941-4CB0-8AC2-3B50E1371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52153" y="-1181847"/>
            <a:ext cx="6858000" cy="9221694"/>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6F01B2-538D-4349-9462-E53508E21CC4}"/>
              </a:ext>
            </a:extLst>
          </p:cNvPr>
          <p:cNvSpPr>
            <a:spLocks noGrp="1"/>
          </p:cNvSpPr>
          <p:nvPr>
            <p:ph type="title"/>
          </p:nvPr>
        </p:nvSpPr>
        <p:spPr>
          <a:xfrm>
            <a:off x="5659718" y="565846"/>
            <a:ext cx="5770281" cy="3617644"/>
          </a:xfrm>
        </p:spPr>
        <p:txBody>
          <a:bodyPr vert="horz" lIns="91440" tIns="45720" rIns="91440" bIns="45720" rtlCol="0" anchor="b">
            <a:normAutofit/>
          </a:bodyPr>
          <a:lstStyle/>
          <a:p>
            <a:pPr algn="r"/>
            <a:r>
              <a:rPr lang="en-US" sz="6000" b="1" i="0">
                <a:solidFill>
                  <a:srgbClr val="FFFFFF"/>
                </a:solidFill>
                <a:effectLst/>
              </a:rPr>
              <a:t>CUSTOMER JOURNEY MAP:</a:t>
            </a:r>
            <a:endParaRPr lang="en-US" sz="6000">
              <a:solidFill>
                <a:srgbClr val="FFFFFF"/>
              </a:solidFill>
            </a:endParaRPr>
          </a:p>
        </p:txBody>
      </p:sp>
    </p:spTree>
    <p:extLst>
      <p:ext uri="{BB962C8B-B14F-4D97-AF65-F5344CB8AC3E}">
        <p14:creationId xmlns:p14="http://schemas.microsoft.com/office/powerpoint/2010/main" val="3679994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A65-916E-BF06-284E-CDB7F903396A}"/>
              </a:ext>
            </a:extLst>
          </p:cNvPr>
          <p:cNvSpPr>
            <a:spLocks noGrp="1"/>
          </p:cNvSpPr>
          <p:nvPr>
            <p:ph type="title"/>
          </p:nvPr>
        </p:nvSpPr>
        <p:spPr/>
        <p:txBody>
          <a:bodyPr>
            <a:normAutofit fontScale="90000"/>
          </a:bodyPr>
          <a:lstStyle/>
          <a:p>
            <a:r>
              <a:rPr lang="en-US" b="1" i="0" dirty="0">
                <a:effectLst/>
                <a:latin typeface="-apple-system"/>
              </a:rPr>
              <a:t>Our SDP-1 Project Web Application Consist Of different Modules:</a:t>
            </a:r>
            <a:endParaRPr lang="en-IN" dirty="0"/>
          </a:p>
        </p:txBody>
      </p:sp>
      <p:sp>
        <p:nvSpPr>
          <p:cNvPr id="4" name="Text Placeholder 3">
            <a:extLst>
              <a:ext uri="{FF2B5EF4-FFF2-40B4-BE49-F238E27FC236}">
                <a16:creationId xmlns:a16="http://schemas.microsoft.com/office/drawing/2014/main" id="{368E41BE-AB8E-8C40-EBD2-2912528FC2D0}"/>
              </a:ext>
            </a:extLst>
          </p:cNvPr>
          <p:cNvSpPr>
            <a:spLocks noGrp="1"/>
          </p:cNvSpPr>
          <p:nvPr>
            <p:ph type="body" sz="half" idx="2"/>
          </p:nvPr>
        </p:nvSpPr>
        <p:spPr/>
        <p:txBody>
          <a:bodyPr/>
          <a:lstStyle/>
          <a:p>
            <a:pPr algn="l" fontAlgn="auto"/>
            <a:r>
              <a:rPr lang="en-US" dirty="0">
                <a:latin typeface="-apple-system"/>
              </a:rPr>
              <a:t>1.</a:t>
            </a:r>
            <a:r>
              <a:rPr lang="en-US" b="0" i="0" dirty="0">
                <a:effectLst/>
                <a:latin typeface="-apple-system"/>
              </a:rPr>
              <a:t>Job Posting Module</a:t>
            </a:r>
          </a:p>
          <a:p>
            <a:pPr algn="l" fontAlgn="auto"/>
            <a:r>
              <a:rPr lang="en-US" b="0" i="0" dirty="0">
                <a:effectLst/>
                <a:latin typeface="-apple-system"/>
              </a:rPr>
              <a:t>2.User Account Module</a:t>
            </a:r>
          </a:p>
          <a:p>
            <a:pPr algn="l" fontAlgn="auto"/>
            <a:r>
              <a:rPr lang="en-US" b="0" i="0" dirty="0">
                <a:effectLst/>
                <a:latin typeface="-apple-system"/>
              </a:rPr>
              <a:t>3.Jobseeker Services Module</a:t>
            </a:r>
          </a:p>
          <a:p>
            <a:pPr algn="l" fontAlgn="auto"/>
            <a:r>
              <a:rPr lang="en-US" b="0" i="0" dirty="0">
                <a:effectLst/>
                <a:latin typeface="-apple-system"/>
              </a:rPr>
              <a:t>4.User Applies Module</a:t>
            </a:r>
          </a:p>
          <a:p>
            <a:pPr algn="l" fontAlgn="auto"/>
            <a:r>
              <a:rPr lang="en-US" b="0" i="0" dirty="0">
                <a:effectLst/>
                <a:latin typeface="-apple-system"/>
              </a:rPr>
              <a:t>4.Recruiters Module</a:t>
            </a:r>
          </a:p>
          <a:p>
            <a:pPr algn="l" fontAlgn="auto"/>
            <a:r>
              <a:rPr lang="en-US" b="0" i="0" dirty="0">
                <a:effectLst/>
                <a:latin typeface="-apple-system"/>
              </a:rPr>
              <a:t>5.Application Tracking Module</a:t>
            </a:r>
          </a:p>
          <a:p>
            <a:endParaRPr lang="en-IN" dirty="0"/>
          </a:p>
        </p:txBody>
      </p:sp>
      <p:graphicFrame>
        <p:nvGraphicFramePr>
          <p:cNvPr id="8" name="Picture Placeholder 2">
            <a:extLst>
              <a:ext uri="{FF2B5EF4-FFF2-40B4-BE49-F238E27FC236}">
                <a16:creationId xmlns:a16="http://schemas.microsoft.com/office/drawing/2014/main" id="{749938B4-1FF2-4D6B-CDB6-2A00563B6F56}"/>
              </a:ext>
            </a:extLst>
          </p:cNvPr>
          <p:cNvGraphicFramePr/>
          <p:nvPr/>
        </p:nvGraphicFramePr>
        <p:xfrm>
          <a:off x="5183188" y="457201"/>
          <a:ext cx="6172200"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8701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Free photo professional thank you with elegant background">
            <a:extLst>
              <a:ext uri="{FF2B5EF4-FFF2-40B4-BE49-F238E27FC236}">
                <a16:creationId xmlns:a16="http://schemas.microsoft.com/office/drawing/2014/main" id="{231DD6D1-F827-D330-149C-3805CDD26714}"/>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t="4850" b="10564"/>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052314"/>
      </p:ext>
    </p:extLst>
  </p:cSld>
  <p:clrMapOvr>
    <a:masterClrMapping/>
  </p:clrMapOvr>
</p:sld>
</file>

<file path=ppt/theme/theme1.xml><?xml version="1.0" encoding="utf-8"?>
<a:theme xmlns:a="http://schemas.openxmlformats.org/drawingml/2006/main" name="ConfettiVTI">
  <a:themeElements>
    <a:clrScheme name="AnalogousFromLightSeedLeftStep">
      <a:dk1>
        <a:srgbClr val="000000"/>
      </a:dk1>
      <a:lt1>
        <a:srgbClr val="FFFFFF"/>
      </a:lt1>
      <a:dk2>
        <a:srgbClr val="412A24"/>
      </a:dk2>
      <a:lt2>
        <a:srgbClr val="E8E2E4"/>
      </a:lt2>
      <a:accent1>
        <a:srgbClr val="81AA99"/>
      </a:accent1>
      <a:accent2>
        <a:srgbClr val="76AC80"/>
      </a:accent2>
      <a:accent3>
        <a:srgbClr val="8AAA81"/>
      </a:accent3>
      <a:accent4>
        <a:srgbClr val="96A873"/>
      </a:accent4>
      <a:accent5>
        <a:srgbClr val="A5A27D"/>
      </a:accent5>
      <a:accent6>
        <a:srgbClr val="B79A7A"/>
      </a:accent6>
      <a:hlink>
        <a:srgbClr val="AE6985"/>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22</TotalTime>
  <Words>201</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AvenirNext LT Pro Medium</vt:lpstr>
      <vt:lpstr>Calibri</vt:lpstr>
      <vt:lpstr>Gill Sans Nova</vt:lpstr>
      <vt:lpstr>ConfettiVTI</vt:lpstr>
      <vt:lpstr>“ONLINE JOB PORTAL”</vt:lpstr>
      <vt:lpstr>TEAMMATES :</vt:lpstr>
      <vt:lpstr>Abstract:</vt:lpstr>
      <vt:lpstr>PowerPoint Presentation</vt:lpstr>
      <vt:lpstr>PowerPoint Presentation</vt:lpstr>
      <vt:lpstr>CUSTOMER JOURNEY MAP:</vt:lpstr>
      <vt:lpstr>Our SDP-1 Project Web Application Consist Of different Modules: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JOB PORTAL”</dc:title>
  <dc:creator>sai vivek batchala</dc:creator>
  <cp:lastModifiedBy>sai vivek batchala</cp:lastModifiedBy>
  <cp:revision>1</cp:revision>
  <dcterms:created xsi:type="dcterms:W3CDTF">2024-02-03T05:46:27Z</dcterms:created>
  <dcterms:modified xsi:type="dcterms:W3CDTF">2024-02-03T06:08:43Z</dcterms:modified>
</cp:coreProperties>
</file>