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  <p:sldMasterId id="2147483838" r:id="rId2"/>
  </p:sldMasterIdLst>
  <p:notesMasterIdLst>
    <p:notesMasterId r:id="rId21"/>
  </p:notesMasterIdLst>
  <p:handoutMasterIdLst>
    <p:handoutMasterId r:id="rId22"/>
  </p:handoutMasterIdLst>
  <p:sldIdLst>
    <p:sldId id="339" r:id="rId3"/>
    <p:sldId id="371" r:id="rId4"/>
    <p:sldId id="373" r:id="rId5"/>
    <p:sldId id="374" r:id="rId6"/>
    <p:sldId id="375" r:id="rId7"/>
    <p:sldId id="264" r:id="rId8"/>
    <p:sldId id="386" r:id="rId9"/>
    <p:sldId id="387" r:id="rId10"/>
    <p:sldId id="376" r:id="rId11"/>
    <p:sldId id="377" r:id="rId12"/>
    <p:sldId id="378" r:id="rId13"/>
    <p:sldId id="380" r:id="rId14"/>
    <p:sldId id="379" r:id="rId15"/>
    <p:sldId id="381" r:id="rId16"/>
    <p:sldId id="382" r:id="rId17"/>
    <p:sldId id="383" r:id="rId18"/>
    <p:sldId id="385" r:id="rId19"/>
    <p:sldId id="289" r:id="rId20"/>
  </p:sldIdLst>
  <p:sldSz cx="12192000" cy="6858000"/>
  <p:notesSz cx="6858000" cy="9144000"/>
  <p:custDataLst>
    <p:tags r:id="rId23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F16D43-6EAF-4422-B138-CD5F0947AD98}">
          <p14:sldIdLst>
            <p14:sldId id="339"/>
          </p14:sldIdLst>
        </p14:section>
        <p14:section name="Untitled Section" id="{0E4A406C-7E19-4B8D-8CC4-7325951F7B91}">
          <p14:sldIdLst>
            <p14:sldId id="371"/>
            <p14:sldId id="373"/>
            <p14:sldId id="374"/>
            <p14:sldId id="375"/>
            <p14:sldId id="264"/>
            <p14:sldId id="386"/>
            <p14:sldId id="387"/>
            <p14:sldId id="376"/>
            <p14:sldId id="377"/>
            <p14:sldId id="378"/>
            <p14:sldId id="380"/>
            <p14:sldId id="379"/>
            <p14:sldId id="381"/>
            <p14:sldId id="382"/>
            <p14:sldId id="383"/>
            <p14:sldId id="385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7"/>
    <a:srgbClr val="ED0F9E"/>
    <a:srgbClr val="C8FF16"/>
    <a:srgbClr val="FF6327"/>
    <a:srgbClr val="01D1D0"/>
    <a:srgbClr val="0070AD"/>
    <a:srgbClr val="7F7F7F"/>
    <a:srgbClr val="6D64CC"/>
    <a:srgbClr val="7E39BA"/>
    <a:srgbClr val="470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2937" autoAdjust="0"/>
  </p:normalViewPr>
  <p:slideViewPr>
    <p:cSldViewPr>
      <p:cViewPr varScale="1">
        <p:scale>
          <a:sx n="74" d="100"/>
          <a:sy n="74" d="100"/>
        </p:scale>
        <p:origin x="690" y="7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F67F0-A526-43B1-97B6-407776D45B1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CAE54F-C913-4571-9706-C9930335C32E}">
      <dgm:prSet phldrT="[Text]" custT="1"/>
      <dgm:spPr>
        <a:solidFill>
          <a:srgbClr val="12ABDB"/>
        </a:solidFill>
        <a:ln w="57150">
          <a:solidFill>
            <a:srgbClr val="E6E7E7"/>
          </a:solidFill>
        </a:ln>
      </dgm:spPr>
      <dgm:t>
        <a:bodyPr/>
        <a:lstStyle/>
        <a:p>
          <a:r>
            <a:rPr lang="en-US" sz="1600" b="1" dirty="0" smtClean="0"/>
            <a:t>Collect Data</a:t>
          </a:r>
          <a:endParaRPr lang="en-US" sz="1600" b="1" dirty="0"/>
        </a:p>
      </dgm:t>
    </dgm:pt>
    <dgm:pt modelId="{EB516B1B-6121-4389-A83D-F7F6092084D3}" type="parTrans" cxnId="{BBAE118B-82A5-499F-B362-74876FA9C7CE}">
      <dgm:prSet/>
      <dgm:spPr/>
      <dgm:t>
        <a:bodyPr/>
        <a:lstStyle/>
        <a:p>
          <a:endParaRPr lang="en-US"/>
        </a:p>
      </dgm:t>
    </dgm:pt>
    <dgm:pt modelId="{D0C867EB-F811-4643-B41F-B745ECC80B6C}" type="sibTrans" cxnId="{BBAE118B-82A5-499F-B362-74876FA9C7CE}">
      <dgm:prSet/>
      <dgm:spPr/>
      <dgm:t>
        <a:bodyPr/>
        <a:lstStyle/>
        <a:p>
          <a:endParaRPr lang="en-US"/>
        </a:p>
      </dgm:t>
    </dgm:pt>
    <dgm:pt modelId="{810FCF35-59A0-4E81-8C7A-A4B23D45DF0D}">
      <dgm:prSet phldrT="[Text]" custT="1"/>
      <dgm:spPr>
        <a:ln w="57150">
          <a:solidFill>
            <a:srgbClr val="E6E7E7"/>
          </a:solidFill>
        </a:ln>
      </dgm:spPr>
      <dgm:t>
        <a:bodyPr/>
        <a:lstStyle/>
        <a:p>
          <a:r>
            <a:rPr lang="en-US" sz="1600" b="1" dirty="0" smtClean="0"/>
            <a:t>Match Skillset</a:t>
          </a:r>
          <a:endParaRPr lang="en-US" sz="1600" b="1" dirty="0"/>
        </a:p>
      </dgm:t>
    </dgm:pt>
    <dgm:pt modelId="{6BECCEC2-80F7-48CE-B6EF-F7DB702304A5}" type="parTrans" cxnId="{9E696252-CC77-4C6F-B289-E06A7FA47036}">
      <dgm:prSet/>
      <dgm:spPr/>
      <dgm:t>
        <a:bodyPr/>
        <a:lstStyle/>
        <a:p>
          <a:endParaRPr lang="en-US"/>
        </a:p>
      </dgm:t>
    </dgm:pt>
    <dgm:pt modelId="{3DC54720-E3D9-4A8D-A0C6-803A212DC7E8}" type="sibTrans" cxnId="{9E696252-CC77-4C6F-B289-E06A7FA47036}">
      <dgm:prSet/>
      <dgm:spPr/>
      <dgm:t>
        <a:bodyPr/>
        <a:lstStyle/>
        <a:p>
          <a:endParaRPr lang="en-US"/>
        </a:p>
      </dgm:t>
    </dgm:pt>
    <dgm:pt modelId="{DC952EC8-E573-44C8-9CD8-D1233DEF8802}">
      <dgm:prSet phldrT="[Text]" custT="1"/>
      <dgm:spPr>
        <a:solidFill>
          <a:srgbClr val="2C004B"/>
        </a:solidFill>
        <a:ln w="57150">
          <a:solidFill>
            <a:srgbClr val="E6E7E7"/>
          </a:solidFill>
        </a:ln>
      </dgm:spPr>
      <dgm:t>
        <a:bodyPr/>
        <a:lstStyle/>
        <a:p>
          <a:r>
            <a:rPr lang="en-US" sz="1600" b="1" dirty="0" smtClean="0"/>
            <a:t>Recommend </a:t>
          </a:r>
          <a:endParaRPr lang="en-US" sz="1600" b="1" dirty="0"/>
        </a:p>
      </dgm:t>
    </dgm:pt>
    <dgm:pt modelId="{666EDF3B-5DC9-4995-8BFF-491F3D5BD6B8}" type="parTrans" cxnId="{B9A430BE-8DF0-48AF-901C-42916C945F15}">
      <dgm:prSet/>
      <dgm:spPr/>
      <dgm:t>
        <a:bodyPr/>
        <a:lstStyle/>
        <a:p>
          <a:endParaRPr lang="en-US"/>
        </a:p>
      </dgm:t>
    </dgm:pt>
    <dgm:pt modelId="{DC6D4C1D-DD93-4C55-8FE4-6489B3423EBA}" type="sibTrans" cxnId="{B9A430BE-8DF0-48AF-901C-42916C945F15}">
      <dgm:prSet/>
      <dgm:spPr/>
      <dgm:t>
        <a:bodyPr/>
        <a:lstStyle/>
        <a:p>
          <a:endParaRPr lang="en-US"/>
        </a:p>
      </dgm:t>
    </dgm:pt>
    <dgm:pt modelId="{B30FCBA3-0541-455F-84E1-1E2D01C9BDAB}" type="pres">
      <dgm:prSet presAssocID="{69DF67F0-A526-43B1-97B6-407776D45B13}" presName="Name0" presStyleCnt="0">
        <dgm:presLayoutVars>
          <dgm:dir/>
          <dgm:animLvl val="lvl"/>
          <dgm:resizeHandles val="exact"/>
        </dgm:presLayoutVars>
      </dgm:prSet>
      <dgm:spPr/>
    </dgm:pt>
    <dgm:pt modelId="{F42D2B1D-6782-4926-8B4D-91715D6319D8}" type="pres">
      <dgm:prSet presAssocID="{85CAE54F-C913-4571-9706-C9930335C32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975B8E-6271-437F-B560-2A953DA196BC}" type="pres">
      <dgm:prSet presAssocID="{D0C867EB-F811-4643-B41F-B745ECC80B6C}" presName="parTxOnlySpace" presStyleCnt="0"/>
      <dgm:spPr/>
    </dgm:pt>
    <dgm:pt modelId="{88AEDFAE-AC01-4D9E-99B6-37B49A0545A2}" type="pres">
      <dgm:prSet presAssocID="{810FCF35-59A0-4E81-8C7A-A4B23D45DF0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4B756-E047-4785-B8DA-DAE96F276AFA}" type="pres">
      <dgm:prSet presAssocID="{3DC54720-E3D9-4A8D-A0C6-803A212DC7E8}" presName="parTxOnlySpace" presStyleCnt="0"/>
      <dgm:spPr/>
    </dgm:pt>
    <dgm:pt modelId="{8E7ECE7A-1B71-49BA-A774-E8E037F3F7EC}" type="pres">
      <dgm:prSet presAssocID="{DC952EC8-E573-44C8-9CD8-D1233DEF880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7E51B81-B1DB-4DC4-9FE3-DA222EB99EEC}" type="presOf" srcId="{DC952EC8-E573-44C8-9CD8-D1233DEF8802}" destId="{8E7ECE7A-1B71-49BA-A774-E8E037F3F7EC}" srcOrd="0" destOrd="0" presId="urn:microsoft.com/office/officeart/2005/8/layout/chevron1"/>
    <dgm:cxn modelId="{B9A430BE-8DF0-48AF-901C-42916C945F15}" srcId="{69DF67F0-A526-43B1-97B6-407776D45B13}" destId="{DC952EC8-E573-44C8-9CD8-D1233DEF8802}" srcOrd="2" destOrd="0" parTransId="{666EDF3B-5DC9-4995-8BFF-491F3D5BD6B8}" sibTransId="{DC6D4C1D-DD93-4C55-8FE4-6489B3423EBA}"/>
    <dgm:cxn modelId="{34FF1B60-76E5-4A8D-9D5B-9EF46BB14A8F}" type="presOf" srcId="{85CAE54F-C913-4571-9706-C9930335C32E}" destId="{F42D2B1D-6782-4926-8B4D-91715D6319D8}" srcOrd="0" destOrd="0" presId="urn:microsoft.com/office/officeart/2005/8/layout/chevron1"/>
    <dgm:cxn modelId="{9E696252-CC77-4C6F-B289-E06A7FA47036}" srcId="{69DF67F0-A526-43B1-97B6-407776D45B13}" destId="{810FCF35-59A0-4E81-8C7A-A4B23D45DF0D}" srcOrd="1" destOrd="0" parTransId="{6BECCEC2-80F7-48CE-B6EF-F7DB702304A5}" sibTransId="{3DC54720-E3D9-4A8D-A0C6-803A212DC7E8}"/>
    <dgm:cxn modelId="{95B30BF2-2B33-4EA3-A364-A4E43C3F86BD}" type="presOf" srcId="{810FCF35-59A0-4E81-8C7A-A4B23D45DF0D}" destId="{88AEDFAE-AC01-4D9E-99B6-37B49A0545A2}" srcOrd="0" destOrd="0" presId="urn:microsoft.com/office/officeart/2005/8/layout/chevron1"/>
    <dgm:cxn modelId="{BBAE118B-82A5-499F-B362-74876FA9C7CE}" srcId="{69DF67F0-A526-43B1-97B6-407776D45B13}" destId="{85CAE54F-C913-4571-9706-C9930335C32E}" srcOrd="0" destOrd="0" parTransId="{EB516B1B-6121-4389-A83D-F7F6092084D3}" sibTransId="{D0C867EB-F811-4643-B41F-B745ECC80B6C}"/>
    <dgm:cxn modelId="{EB781B03-B4CA-4BFE-B40C-C72183C3093A}" type="presOf" srcId="{69DF67F0-A526-43B1-97B6-407776D45B13}" destId="{B30FCBA3-0541-455F-84E1-1E2D01C9BDAB}" srcOrd="0" destOrd="0" presId="urn:microsoft.com/office/officeart/2005/8/layout/chevron1"/>
    <dgm:cxn modelId="{F4F9AD6C-593F-4AC8-84CE-8F3D368023EF}" type="presParOf" srcId="{B30FCBA3-0541-455F-84E1-1E2D01C9BDAB}" destId="{F42D2B1D-6782-4926-8B4D-91715D6319D8}" srcOrd="0" destOrd="0" presId="urn:microsoft.com/office/officeart/2005/8/layout/chevron1"/>
    <dgm:cxn modelId="{594050BF-0FCC-46A8-ABBB-3C0B2979CD3A}" type="presParOf" srcId="{B30FCBA3-0541-455F-84E1-1E2D01C9BDAB}" destId="{11975B8E-6271-437F-B560-2A953DA196BC}" srcOrd="1" destOrd="0" presId="urn:microsoft.com/office/officeart/2005/8/layout/chevron1"/>
    <dgm:cxn modelId="{9B8B44AE-53B5-48A4-8D5D-2A75216FF4AC}" type="presParOf" srcId="{B30FCBA3-0541-455F-84E1-1E2D01C9BDAB}" destId="{88AEDFAE-AC01-4D9E-99B6-37B49A0545A2}" srcOrd="2" destOrd="0" presId="urn:microsoft.com/office/officeart/2005/8/layout/chevron1"/>
    <dgm:cxn modelId="{689AD62B-1B46-4B35-8741-4D83AF33739D}" type="presParOf" srcId="{B30FCBA3-0541-455F-84E1-1E2D01C9BDAB}" destId="{C804B756-E047-4785-B8DA-DAE96F276AFA}" srcOrd="3" destOrd="0" presId="urn:microsoft.com/office/officeart/2005/8/layout/chevron1"/>
    <dgm:cxn modelId="{FCCB1925-CF47-48D5-9437-97D096985F63}" type="presParOf" srcId="{B30FCBA3-0541-455F-84E1-1E2D01C9BDAB}" destId="{8E7ECE7A-1B71-49BA-A774-E8E037F3F7E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1000" smtClean="0"/>
              <a:pPr/>
              <a:t>30-09-2018</a:t>
            </a:fld>
            <a:endParaRPr lang="pt-PT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 sz="1000" smtClean="0"/>
              <a:t>Capgemini L&amp;D | L&amp;D team | 09/27/2018</a:t>
            </a:r>
            <a:endParaRPr lang="pt-PT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1000" smtClean="0"/>
              <a:pPr/>
              <a:t>‹#›</a:t>
            </a:fld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0835B8F7-DAC4-4931-8AED-4356A8B2FD64}" type="datetimeFigureOut">
              <a:rPr lang="pt-BR" smtClean="0"/>
              <a:pPr/>
              <a:t>30/09/2018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Insert comments 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nl-NL" smtClean="0"/>
              <a:t>Capgemini L&amp;D | L&amp;D team | 09/27/2018</a:t>
            </a:r>
            <a:endParaRPr lang="pt-BR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 baseline="0">
        <a:solidFill>
          <a:schemeClr val="tx1"/>
        </a:solidFill>
        <a:latin typeface="+mn-lt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Capgemini L&amp;D | L&amp;D team | 09/27/2018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88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Capgemini L&amp;D | L&amp;D team | 09/27/2018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83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Capgemini L&amp;D | L&amp;D team | 09/27/2018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30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Capgemini L&amp;D | L&amp;D team | 09/27/2018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73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Capgemini L&amp;D | L&amp;D team | 09/27/2018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273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Capgemini L&amp;D | L&amp;D team | 09/27/2018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7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Capgemini L&amp;D | L&amp;D team | 09/27/2018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95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Capgemini L&amp;D | L&amp;D team | 09/27/2018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027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xmlns="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405285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93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5E6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591671"/>
            <a:ext cx="4822491" cy="28104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21706" y="5921017"/>
            <a:ext cx="3911494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398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9055100" y="6489700"/>
            <a:ext cx="31369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xmlns="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5598887" y="279401"/>
            <a:ext cx="6872513" cy="6313712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8322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70994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© Capgemini 2017.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-1"/>
            <a:ext cx="5636422" cy="178525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11644642" y="334376"/>
            <a:ext cx="275896" cy="226185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11501102" y="171573"/>
            <a:ext cx="419436" cy="356676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27013" y="2565000"/>
            <a:ext cx="9253537" cy="39247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 smtClean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Click to insert </a:t>
            </a:r>
            <a:r>
              <a:rPr lang="fr-FR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913" r:id="rId8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42" r:id="rId4"/>
    <p:sldLayoutId id="2147483909" r:id="rId5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rec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Capgemini Learning &amp; Development with AI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09/27/2018, L&amp;D team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7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Demonstration- </a:t>
            </a:r>
            <a:r>
              <a:rPr lang="en-US" sz="2000" dirty="0" smtClean="0"/>
              <a:t>Course Information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7030A0"/>
                </a:solidFill>
              </a:rPr>
              <a:t>On this screen </a:t>
            </a:r>
            <a:r>
              <a:rPr lang="en-US" sz="1400" dirty="0" smtClean="0">
                <a:solidFill>
                  <a:srgbClr val="7030A0"/>
                </a:solidFill>
              </a:rPr>
              <a:t>new course information will </a:t>
            </a:r>
            <a:r>
              <a:rPr lang="en-US" sz="1400" dirty="0">
                <a:solidFill>
                  <a:srgbClr val="7030A0"/>
                </a:solidFill>
              </a:rPr>
              <a:t>be </a:t>
            </a:r>
            <a:r>
              <a:rPr lang="en-US" sz="1400" dirty="0" smtClean="0">
                <a:solidFill>
                  <a:srgbClr val="7030A0"/>
                </a:solidFill>
              </a:rPr>
              <a:t>submitted after which AI based recommendation engine will be triggered to generate notification to interested &amp; matched employees.</a:t>
            </a:r>
            <a:endParaRPr lang="en-US" sz="14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9" y="1696370"/>
            <a:ext cx="11258138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Demonstration- </a:t>
            </a:r>
            <a:r>
              <a:rPr lang="en-US" sz="2000" dirty="0" smtClean="0"/>
              <a:t>Sample employee &amp; skills data.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Sample Employee Skills dataset used by our Recommendation engine.</a:t>
            </a:r>
            <a:endParaRPr lang="en-US" sz="14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00" y="2061000"/>
            <a:ext cx="9504000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Demonstration- Sample </a:t>
            </a:r>
            <a:r>
              <a:rPr lang="en-US" sz="2000" dirty="0" smtClean="0"/>
              <a:t>course </a:t>
            </a:r>
            <a:r>
              <a:rPr lang="en-US" sz="2000" dirty="0"/>
              <a:t>data.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Sample Courses dataset used by our Recommendation engine.</a:t>
            </a:r>
            <a:endParaRPr lang="en-US" sz="14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67" y="2277000"/>
            <a:ext cx="8568000" cy="31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Demonstration- Sample </a:t>
            </a:r>
            <a:r>
              <a:rPr lang="en-US" sz="2000" dirty="0" smtClean="0"/>
              <a:t>feedback data</a:t>
            </a:r>
            <a:r>
              <a:rPr lang="en-US" sz="2000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Sample Feedback dataset used by our Recommendation engine.</a:t>
            </a:r>
            <a:endParaRPr lang="en-US" sz="14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00" y="2676524"/>
            <a:ext cx="8928000" cy="25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Demonstration- </a:t>
            </a:r>
            <a:r>
              <a:rPr lang="en-US" sz="2000" dirty="0" smtClean="0"/>
              <a:t>Algorithm to train AI Recommendation engine.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Based on our analysis, collaborative Filtering fits well for our Learning and development </a:t>
            </a:r>
            <a:r>
              <a:rPr lang="en-US" sz="14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system. There are two types of Collaborative </a:t>
            </a:r>
            <a:r>
              <a:rPr lang="en-US" sz="1400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Systems both of which are core of AI engine.</a:t>
            </a:r>
            <a:endParaRPr lang="en-US" sz="14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30526" y="1989000"/>
            <a:ext cx="11700000" cy="4176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User-User collaborative </a:t>
            </a:r>
            <a:r>
              <a:rPr 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filtering: </a:t>
            </a:r>
          </a:p>
          <a:p>
            <a:r>
              <a:rPr lang="en-US" sz="1400" dirty="0"/>
              <a:t>This </a:t>
            </a:r>
            <a:r>
              <a:rPr lang="en-US" sz="1400" dirty="0" smtClean="0"/>
              <a:t>system first </a:t>
            </a:r>
            <a:r>
              <a:rPr lang="en-US" sz="1400" dirty="0"/>
              <a:t>finds the similarity score between </a:t>
            </a:r>
            <a:r>
              <a:rPr lang="en-US" sz="1400" dirty="0" smtClean="0"/>
              <a:t>Employee skills. </a:t>
            </a:r>
            <a:r>
              <a:rPr lang="en-US" sz="1400" dirty="0"/>
              <a:t>Based on this similarity score, it then picks out the most similar </a:t>
            </a:r>
            <a:r>
              <a:rPr lang="en-US" sz="1400" dirty="0" smtClean="0"/>
              <a:t>Employees and </a:t>
            </a:r>
            <a:r>
              <a:rPr lang="en-US" sz="1400" dirty="0"/>
              <a:t>recommends </a:t>
            </a:r>
            <a:r>
              <a:rPr lang="en-US" sz="1400" dirty="0" smtClean="0"/>
              <a:t>Courses which </a:t>
            </a:r>
            <a:r>
              <a:rPr lang="en-US" sz="1400" dirty="0"/>
              <a:t>these similar </a:t>
            </a:r>
            <a:r>
              <a:rPr lang="en-US" sz="1400" dirty="0" smtClean="0"/>
              <a:t>Employees have </a:t>
            </a:r>
            <a:r>
              <a:rPr lang="en-US" sz="1400" dirty="0"/>
              <a:t>liked or bought previously.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Prediction: 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Item-Item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collaborative </a:t>
            </a:r>
            <a:r>
              <a:rPr 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filtering: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dirty="0"/>
              <a:t>In this </a:t>
            </a:r>
            <a:r>
              <a:rPr lang="en-US" sz="1400" dirty="0" smtClean="0"/>
              <a:t>system, </a:t>
            </a:r>
            <a:r>
              <a:rPr lang="en-US" sz="1400" dirty="0"/>
              <a:t>we compute the similarity between </a:t>
            </a:r>
            <a:r>
              <a:rPr lang="en-US" sz="1400" dirty="0" smtClean="0"/>
              <a:t>Courses taken by user and taking their feedback into consideration.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Prediction: </a:t>
            </a:r>
          </a:p>
          <a:p>
            <a:endParaRPr lang="en-US" sz="14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00" y="3069000"/>
            <a:ext cx="3744000" cy="86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000" y="5301000"/>
            <a:ext cx="35280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Demonstration- </a:t>
            </a:r>
            <a:r>
              <a:rPr lang="en-US" sz="2000" dirty="0" smtClean="0"/>
              <a:t>Collaborative filtering output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9749" y="3789000"/>
            <a:ext cx="11519138" cy="1728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In the above prediction, the matching/liking criteria for the courses depends on the correlation. 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If correlation &gt; 1 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    -&gt;then recommend the course.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If correlation &lt;  0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    -&gt;Won’t recommend the course.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9749" y="1301007"/>
            <a:ext cx="11700000" cy="5040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User-User collaborative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filtering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endParaRPr lang="en-US" sz="1400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682850"/>
            <a:ext cx="116109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Demonstration- Collaborative filtering output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9749" y="3789000"/>
            <a:ext cx="11519138" cy="1728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In the above prediction, the matching/liking criteria for the courses depends on the correlation. 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If correlation &gt; 1 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    -&gt;then recommend the course.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If correlation &lt;  0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    -&gt;Won’t recommend the course.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9749" y="1301007"/>
            <a:ext cx="11700000" cy="5040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Item-Item collaborative filtering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endParaRPr lang="en-US" sz="1400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673325"/>
            <a:ext cx="116300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ROBUSTNESS: Showcase the robustness of the trained model (Demonstrate that your trained model generalizes, e.g. via a train/test/validate approach – 1 slide 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Chat bot Demo:</a:t>
            </a:r>
            <a:endParaRPr lang="en-US" sz="14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00" y="1485000"/>
            <a:ext cx="45434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6">
              <a:srgbClr val="96E717"/>
            </a:gs>
            <a:gs pos="992">
              <a:srgbClr val="96E718"/>
            </a:gs>
            <a:gs pos="984">
              <a:srgbClr val="97E719"/>
            </a:gs>
            <a:gs pos="968">
              <a:srgbClr val="98E71C"/>
            </a:gs>
            <a:gs pos="937">
              <a:srgbClr val="9BE822"/>
            </a:gs>
            <a:gs pos="875">
              <a:srgbClr val="A0E92E"/>
            </a:gs>
            <a:gs pos="750">
              <a:srgbClr val="ABEB45"/>
            </a:gs>
            <a:gs pos="500">
              <a:srgbClr val="C0F073"/>
            </a:gs>
            <a:gs pos="1000">
              <a:schemeClr val="accent5"/>
            </a:gs>
            <a:gs pos="0">
              <a:schemeClr val="accent5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2000" y="2781000"/>
            <a:ext cx="72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Thank You.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Team!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62807" y="2465299"/>
            <a:ext cx="9866387" cy="3563577"/>
            <a:chOff x="1167830" y="2465299"/>
            <a:chExt cx="9866387" cy="3563577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46919663-CB01-46C8-8B1A-7D7C5FFB79D0}"/>
                </a:ext>
              </a:extLst>
            </p:cNvPr>
            <p:cNvSpPr/>
            <p:nvPr/>
          </p:nvSpPr>
          <p:spPr>
            <a:xfrm>
              <a:off x="1167830" y="2465299"/>
              <a:ext cx="2964210" cy="3528293"/>
            </a:xfrm>
            <a:prstGeom prst="rect">
              <a:avLst/>
            </a:prstGeom>
            <a:noFill/>
            <a:ln w="38100">
              <a:solidFill>
                <a:srgbClr val="E6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07A11129-008D-4898-86B9-B6C83562FA3A}"/>
                </a:ext>
              </a:extLst>
            </p:cNvPr>
            <p:cNvSpPr/>
            <p:nvPr/>
          </p:nvSpPr>
          <p:spPr>
            <a:xfrm>
              <a:off x="4655840" y="2500583"/>
              <a:ext cx="2964210" cy="3528293"/>
            </a:xfrm>
            <a:prstGeom prst="rect">
              <a:avLst/>
            </a:prstGeom>
            <a:noFill/>
            <a:ln w="38100">
              <a:solidFill>
                <a:srgbClr val="E6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92D1F7AF-5F53-4627-A1CF-B58FCC387FCC}"/>
                </a:ext>
              </a:extLst>
            </p:cNvPr>
            <p:cNvSpPr/>
            <p:nvPr/>
          </p:nvSpPr>
          <p:spPr>
            <a:xfrm>
              <a:off x="8070007" y="2500583"/>
              <a:ext cx="2964210" cy="3528293"/>
            </a:xfrm>
            <a:prstGeom prst="rect">
              <a:avLst/>
            </a:prstGeom>
            <a:noFill/>
            <a:ln w="38100">
              <a:solidFill>
                <a:srgbClr val="E6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9" name="Conector reto 49">
              <a:extLst>
                <a:ext uri="{FF2B5EF4-FFF2-40B4-BE49-F238E27FC236}">
                  <a16:creationId xmlns="" xmlns:a16="http://schemas.microsoft.com/office/drawing/2014/main" id="{B24CB8AF-46AC-455D-8122-E42F0897FF83}"/>
                </a:ext>
              </a:extLst>
            </p:cNvPr>
            <p:cNvCxnSpPr>
              <a:cxnSpLocks/>
            </p:cNvCxnSpPr>
            <p:nvPr/>
          </p:nvCxnSpPr>
          <p:spPr>
            <a:xfrm>
              <a:off x="1918281" y="4085218"/>
              <a:ext cx="1445892" cy="0"/>
            </a:xfrm>
            <a:prstGeom prst="line">
              <a:avLst/>
            </a:prstGeom>
            <a:solidFill>
              <a:schemeClr val="tx1"/>
            </a:solidFill>
            <a:ln w="47625" cap="flat">
              <a:solidFill>
                <a:srgbClr val="0070A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49">
              <a:extLst>
                <a:ext uri="{FF2B5EF4-FFF2-40B4-BE49-F238E27FC236}">
                  <a16:creationId xmlns="" xmlns:a16="http://schemas.microsoft.com/office/drawing/2014/main" id="{F17687FD-99B5-4B72-9DFC-457C3922A1C4}"/>
                </a:ext>
              </a:extLst>
            </p:cNvPr>
            <p:cNvCxnSpPr>
              <a:cxnSpLocks/>
            </p:cNvCxnSpPr>
            <p:nvPr/>
          </p:nvCxnSpPr>
          <p:spPr>
            <a:xfrm>
              <a:off x="5443928" y="4085218"/>
              <a:ext cx="1445892" cy="0"/>
            </a:xfrm>
            <a:prstGeom prst="line">
              <a:avLst/>
            </a:prstGeom>
            <a:solidFill>
              <a:schemeClr val="tx1"/>
            </a:solidFill>
            <a:ln w="47625" cap="flat">
              <a:solidFill>
                <a:srgbClr val="C8FF1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49">
              <a:extLst>
                <a:ext uri="{FF2B5EF4-FFF2-40B4-BE49-F238E27FC236}">
                  <a16:creationId xmlns="" xmlns:a16="http://schemas.microsoft.com/office/drawing/2014/main" id="{97CC4FC7-46E1-46F0-A644-A72F52997BBF}"/>
                </a:ext>
              </a:extLst>
            </p:cNvPr>
            <p:cNvCxnSpPr>
              <a:cxnSpLocks/>
            </p:cNvCxnSpPr>
            <p:nvPr/>
          </p:nvCxnSpPr>
          <p:spPr>
            <a:xfrm>
              <a:off x="8829166" y="4085218"/>
              <a:ext cx="1445892" cy="0"/>
            </a:xfrm>
            <a:prstGeom prst="line">
              <a:avLst/>
            </a:prstGeom>
            <a:solidFill>
              <a:schemeClr val="tx1"/>
            </a:solidFill>
            <a:ln w="47625" cap="flat">
              <a:solidFill>
                <a:srgbClr val="ED0F9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Placeholder 6">
              <a:extLst>
                <a:ext uri="{FF2B5EF4-FFF2-40B4-BE49-F238E27FC236}">
                  <a16:creationId xmlns="" xmlns:a16="http://schemas.microsoft.com/office/drawing/2014/main" id="{75274B2E-8793-4B8B-A3DB-BFA011A97CBB}"/>
                </a:ext>
              </a:extLst>
            </p:cNvPr>
            <p:cNvSpPr txBox="1">
              <a:spLocks/>
            </p:cNvSpPr>
            <p:nvPr/>
          </p:nvSpPr>
          <p:spPr>
            <a:xfrm>
              <a:off x="4807939" y="3525506"/>
              <a:ext cx="2736850" cy="647700"/>
            </a:xfrm>
            <a:prstGeom prst="rect">
              <a:avLst/>
            </a:prstGeom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PT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Anusha Baddam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" name="Text Placeholder 7">
              <a:extLst>
                <a:ext uri="{FF2B5EF4-FFF2-40B4-BE49-F238E27FC236}">
                  <a16:creationId xmlns="" xmlns:a16="http://schemas.microsoft.com/office/drawing/2014/main" id="{20D12679-5B74-4281-B81F-25186A63B8F3}"/>
                </a:ext>
              </a:extLst>
            </p:cNvPr>
            <p:cNvSpPr txBox="1">
              <a:spLocks/>
            </p:cNvSpPr>
            <p:nvPr/>
          </p:nvSpPr>
          <p:spPr>
            <a:xfrm>
              <a:off x="8183687" y="3502933"/>
              <a:ext cx="2736850" cy="647700"/>
            </a:xfrm>
            <a:prstGeom prst="rect">
              <a:avLst/>
            </a:prstGeom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PT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Benis</a:t>
              </a:r>
              <a:r>
                <a:rPr kumimoji="0" lang="pt-PT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 Tambe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0" name="Text Placeholder 10">
              <a:extLst>
                <a:ext uri="{FF2B5EF4-FFF2-40B4-BE49-F238E27FC236}">
                  <a16:creationId xmlns="" xmlns:a16="http://schemas.microsoft.com/office/drawing/2014/main" id="{77DE995B-35F1-4693-946A-2BC146A142A6}"/>
                </a:ext>
              </a:extLst>
            </p:cNvPr>
            <p:cNvSpPr txBox="1">
              <a:spLocks/>
            </p:cNvSpPr>
            <p:nvPr/>
          </p:nvSpPr>
          <p:spPr>
            <a:xfrm>
              <a:off x="1281510" y="4383686"/>
              <a:ext cx="2728142" cy="1609906"/>
            </a:xfrm>
            <a:prstGeom prst="rect">
              <a:avLst/>
            </a:prstGeom>
          </p:spPr>
          <p:txBody>
            <a:bodyPr/>
            <a:lstStyle/>
            <a:p>
              <a:pPr marL="173038" lvl="0" indent="-173038">
                <a:lnSpc>
                  <a:spcPct val="90000"/>
                </a:lnSpc>
                <a:spcBef>
                  <a:spcPts val="1000"/>
                </a:spcBef>
                <a:buClr>
                  <a:srgbClr val="0070AD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400" dirty="0"/>
                <a:t>Business Analyst</a:t>
              </a:r>
            </a:p>
            <a:p>
              <a:pPr marL="173038" indent="-173038">
                <a:lnSpc>
                  <a:spcPct val="90000"/>
                </a:lnSpc>
                <a:spcBef>
                  <a:spcPts val="1000"/>
                </a:spcBef>
                <a:buClr>
                  <a:srgbClr val="0070AD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400" dirty="0"/>
                <a:t>Located in Bloomington, IL</a:t>
              </a:r>
            </a:p>
            <a:p>
              <a:pPr marL="173038" lvl="0" indent="-173038">
                <a:lnSpc>
                  <a:spcPct val="90000"/>
                </a:lnSpc>
                <a:spcBef>
                  <a:spcPts val="1000"/>
                </a:spcBef>
                <a:buClr>
                  <a:srgbClr val="0070AD"/>
                </a:buClr>
                <a:buFont typeface="Arial" panose="020B0604020202020204" pitchFamily="34" charset="0"/>
                <a:buChar char="•"/>
                <a:defRPr/>
              </a:pPr>
              <a:endParaRPr lang="en-US" sz="1400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00" y="1162708"/>
            <a:ext cx="2155614" cy="2255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473" y="1172500"/>
            <a:ext cx="2222476" cy="2245708"/>
          </a:xfrm>
          <a:prstGeom prst="rect">
            <a:avLst/>
          </a:prstGeom>
        </p:spPr>
      </p:pic>
      <p:sp>
        <p:nvSpPr>
          <p:cNvPr id="27" name="Text Placeholder 10">
            <a:extLst>
              <a:ext uri="{FF2B5EF4-FFF2-40B4-BE49-F238E27FC236}">
                <a16:creationId xmlns="" xmlns:a16="http://schemas.microsoft.com/office/drawing/2014/main" id="{77DE995B-35F1-4693-946A-2BC146A142A6}"/>
              </a:ext>
            </a:extLst>
          </p:cNvPr>
          <p:cNvSpPr txBox="1">
            <a:spLocks/>
          </p:cNvSpPr>
          <p:nvPr/>
        </p:nvSpPr>
        <p:spPr>
          <a:xfrm>
            <a:off x="4807270" y="4383686"/>
            <a:ext cx="2728142" cy="1609906"/>
          </a:xfrm>
          <a:prstGeom prst="rect">
            <a:avLst/>
          </a:prstGeom>
        </p:spPr>
        <p:txBody>
          <a:bodyPr/>
          <a:lstStyle/>
          <a:p>
            <a:pPr marL="173038" lvl="0" indent="-173038"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Java Developer</a:t>
            </a:r>
          </a:p>
          <a:p>
            <a:pPr marL="173038" lvl="0" indent="-173038"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Located in Bloomington, IL</a:t>
            </a:r>
          </a:p>
          <a:p>
            <a:pPr marL="173038" lvl="0" indent="-173038"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77DE995B-35F1-4693-946A-2BC146A142A6}"/>
              </a:ext>
            </a:extLst>
          </p:cNvPr>
          <p:cNvSpPr txBox="1">
            <a:spLocks/>
          </p:cNvSpPr>
          <p:nvPr/>
        </p:nvSpPr>
        <p:spPr>
          <a:xfrm>
            <a:off x="8210746" y="4383881"/>
            <a:ext cx="2728142" cy="1609906"/>
          </a:xfrm>
          <a:prstGeom prst="rect">
            <a:avLst/>
          </a:prstGeom>
        </p:spPr>
        <p:txBody>
          <a:bodyPr/>
          <a:lstStyle/>
          <a:p>
            <a:pPr marL="173038" lvl="0" indent="-173038"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Lead UI developer</a:t>
            </a:r>
          </a:p>
          <a:p>
            <a:pPr marL="173038" lvl="0" indent="-173038"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Currently located in ATL, GA</a:t>
            </a:r>
          </a:p>
          <a:p>
            <a:pPr marL="173038" lvl="0" indent="-173038"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5 years of development experience</a:t>
            </a:r>
            <a:endParaRPr lang="en-US" sz="1400" dirty="0"/>
          </a:p>
          <a:p>
            <a:pPr marL="173038" lvl="0" indent="-173038"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 rot="19225464">
            <a:off x="1268934" y="1750243"/>
            <a:ext cx="27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Insert Image Here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068" y="1172500"/>
            <a:ext cx="2187688" cy="2150964"/>
          </a:xfrm>
          <a:prstGeom prst="rect">
            <a:avLst/>
          </a:prstGeom>
        </p:spPr>
      </p:pic>
      <p:sp>
        <p:nvSpPr>
          <p:cNvPr id="29" name="Text Placeholder 5">
            <a:extLst>
              <a:ext uri="{FF2B5EF4-FFF2-40B4-BE49-F238E27FC236}">
                <a16:creationId xmlns="" xmlns:a16="http://schemas.microsoft.com/office/drawing/2014/main" id="{6EA9DB1E-7539-46A1-9A03-6542333AAC84}"/>
              </a:ext>
            </a:extLst>
          </p:cNvPr>
          <p:cNvSpPr txBox="1">
            <a:spLocks/>
          </p:cNvSpPr>
          <p:nvPr/>
        </p:nvSpPr>
        <p:spPr>
          <a:xfrm>
            <a:off x="1332957" y="3442890"/>
            <a:ext cx="2736850" cy="6477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2000" dirty="0"/>
              <a:t>Aditi Dalvi</a:t>
            </a:r>
          </a:p>
        </p:txBody>
      </p:sp>
    </p:spTree>
    <p:extLst>
      <p:ext uri="{BB962C8B-B14F-4D97-AF65-F5344CB8AC3E}">
        <p14:creationId xmlns:p14="http://schemas.microsoft.com/office/powerpoint/2010/main" val="39901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Team!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62807" y="2465299"/>
            <a:ext cx="9866387" cy="3563577"/>
            <a:chOff x="1167830" y="2465299"/>
            <a:chExt cx="9866387" cy="3563577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46919663-CB01-46C8-8B1A-7D7C5FFB79D0}"/>
                </a:ext>
              </a:extLst>
            </p:cNvPr>
            <p:cNvSpPr/>
            <p:nvPr/>
          </p:nvSpPr>
          <p:spPr>
            <a:xfrm>
              <a:off x="1167830" y="2465299"/>
              <a:ext cx="2964210" cy="3528293"/>
            </a:xfrm>
            <a:prstGeom prst="rect">
              <a:avLst/>
            </a:prstGeom>
            <a:noFill/>
            <a:ln w="38100">
              <a:solidFill>
                <a:srgbClr val="E6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07A11129-008D-4898-86B9-B6C83562FA3A}"/>
                </a:ext>
              </a:extLst>
            </p:cNvPr>
            <p:cNvSpPr/>
            <p:nvPr/>
          </p:nvSpPr>
          <p:spPr>
            <a:xfrm>
              <a:off x="4655840" y="2500583"/>
              <a:ext cx="2964210" cy="3528293"/>
            </a:xfrm>
            <a:prstGeom prst="rect">
              <a:avLst/>
            </a:prstGeom>
            <a:noFill/>
            <a:ln w="38100">
              <a:solidFill>
                <a:srgbClr val="E6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92D1F7AF-5F53-4627-A1CF-B58FCC387FCC}"/>
                </a:ext>
              </a:extLst>
            </p:cNvPr>
            <p:cNvSpPr/>
            <p:nvPr/>
          </p:nvSpPr>
          <p:spPr>
            <a:xfrm>
              <a:off x="8070007" y="2500583"/>
              <a:ext cx="2964210" cy="3528293"/>
            </a:xfrm>
            <a:prstGeom prst="rect">
              <a:avLst/>
            </a:prstGeom>
            <a:noFill/>
            <a:ln w="38100">
              <a:solidFill>
                <a:srgbClr val="E6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9" name="Conector reto 49">
              <a:extLst>
                <a:ext uri="{FF2B5EF4-FFF2-40B4-BE49-F238E27FC236}">
                  <a16:creationId xmlns="" xmlns:a16="http://schemas.microsoft.com/office/drawing/2014/main" id="{B24CB8AF-46AC-455D-8122-E42F0897FF83}"/>
                </a:ext>
              </a:extLst>
            </p:cNvPr>
            <p:cNvCxnSpPr>
              <a:cxnSpLocks/>
            </p:cNvCxnSpPr>
            <p:nvPr/>
          </p:nvCxnSpPr>
          <p:spPr>
            <a:xfrm>
              <a:off x="1918281" y="4085218"/>
              <a:ext cx="1445892" cy="0"/>
            </a:xfrm>
            <a:prstGeom prst="line">
              <a:avLst/>
            </a:prstGeom>
            <a:solidFill>
              <a:schemeClr val="tx1"/>
            </a:solidFill>
            <a:ln w="47625" cap="flat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49">
              <a:extLst>
                <a:ext uri="{FF2B5EF4-FFF2-40B4-BE49-F238E27FC236}">
                  <a16:creationId xmlns="" xmlns:a16="http://schemas.microsoft.com/office/drawing/2014/main" id="{F17687FD-99B5-4B72-9DFC-457C3922A1C4}"/>
                </a:ext>
              </a:extLst>
            </p:cNvPr>
            <p:cNvCxnSpPr>
              <a:cxnSpLocks/>
            </p:cNvCxnSpPr>
            <p:nvPr/>
          </p:nvCxnSpPr>
          <p:spPr>
            <a:xfrm>
              <a:off x="5443928" y="4085218"/>
              <a:ext cx="1445892" cy="0"/>
            </a:xfrm>
            <a:prstGeom prst="line">
              <a:avLst/>
            </a:prstGeom>
            <a:solidFill>
              <a:schemeClr val="tx1"/>
            </a:solidFill>
            <a:ln w="47625" cap="flat">
              <a:solidFill>
                <a:srgbClr val="C8FF1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49">
              <a:extLst>
                <a:ext uri="{FF2B5EF4-FFF2-40B4-BE49-F238E27FC236}">
                  <a16:creationId xmlns="" xmlns:a16="http://schemas.microsoft.com/office/drawing/2014/main" id="{97CC4FC7-46E1-46F0-A644-A72F52997BBF}"/>
                </a:ext>
              </a:extLst>
            </p:cNvPr>
            <p:cNvCxnSpPr>
              <a:cxnSpLocks/>
            </p:cNvCxnSpPr>
            <p:nvPr/>
          </p:nvCxnSpPr>
          <p:spPr>
            <a:xfrm>
              <a:off x="8829166" y="4085218"/>
              <a:ext cx="1445892" cy="0"/>
            </a:xfrm>
            <a:prstGeom prst="line">
              <a:avLst/>
            </a:prstGeom>
            <a:solidFill>
              <a:schemeClr val="tx1"/>
            </a:solidFill>
            <a:ln w="47625" cap="flat">
              <a:solidFill>
                <a:srgbClr val="ED0F9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Placeholder 6">
              <a:extLst>
                <a:ext uri="{FF2B5EF4-FFF2-40B4-BE49-F238E27FC236}">
                  <a16:creationId xmlns="" xmlns:a16="http://schemas.microsoft.com/office/drawing/2014/main" id="{75274B2E-8793-4B8B-A3DB-BFA011A97CBB}"/>
                </a:ext>
              </a:extLst>
            </p:cNvPr>
            <p:cNvSpPr txBox="1">
              <a:spLocks/>
            </p:cNvSpPr>
            <p:nvPr/>
          </p:nvSpPr>
          <p:spPr>
            <a:xfrm>
              <a:off x="4807939" y="3525506"/>
              <a:ext cx="2736850" cy="647700"/>
            </a:xfrm>
            <a:prstGeom prst="rect">
              <a:avLst/>
            </a:prstGeom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" name="Text Placeholder 7">
              <a:extLst>
                <a:ext uri="{FF2B5EF4-FFF2-40B4-BE49-F238E27FC236}">
                  <a16:creationId xmlns="" xmlns:a16="http://schemas.microsoft.com/office/drawing/2014/main" id="{20D12679-5B74-4281-B81F-25186A63B8F3}"/>
                </a:ext>
              </a:extLst>
            </p:cNvPr>
            <p:cNvSpPr txBox="1">
              <a:spLocks/>
            </p:cNvSpPr>
            <p:nvPr/>
          </p:nvSpPr>
          <p:spPr>
            <a:xfrm>
              <a:off x="8238043" y="3462706"/>
              <a:ext cx="2736850" cy="647700"/>
            </a:xfrm>
            <a:prstGeom prst="rect">
              <a:avLst/>
            </a:prstGeom>
          </p:spPr>
          <p:txBody>
            <a:bodyPr anchor="ctr"/>
            <a:lstStyle/>
            <a:p>
              <a:r>
                <a:rPr lang="en-US" sz="2000" dirty="0"/>
                <a:t>Tejasri</a:t>
              </a:r>
              <a:r>
                <a:rPr lang="en-US" sz="2000" b="1" dirty="0"/>
                <a:t> </a:t>
              </a:r>
              <a:r>
                <a:rPr lang="en-US" sz="2000" dirty="0"/>
                <a:t>Satyavarapu</a:t>
              </a:r>
            </a:p>
          </p:txBody>
        </p:sp>
        <p:sp>
          <p:nvSpPr>
            <p:cNvPr id="20" name="Text Placeholder 10">
              <a:extLst>
                <a:ext uri="{FF2B5EF4-FFF2-40B4-BE49-F238E27FC236}">
                  <a16:creationId xmlns="" xmlns:a16="http://schemas.microsoft.com/office/drawing/2014/main" id="{77DE995B-35F1-4693-946A-2BC146A142A6}"/>
                </a:ext>
              </a:extLst>
            </p:cNvPr>
            <p:cNvSpPr txBox="1">
              <a:spLocks/>
            </p:cNvSpPr>
            <p:nvPr/>
          </p:nvSpPr>
          <p:spPr>
            <a:xfrm>
              <a:off x="1167830" y="4367435"/>
              <a:ext cx="2728142" cy="1609906"/>
            </a:xfrm>
            <a:prstGeom prst="rect">
              <a:avLst/>
            </a:prstGeom>
          </p:spPr>
          <p:txBody>
            <a:bodyPr/>
            <a:lstStyle/>
            <a:p>
              <a:pPr marL="173038" lvl="0" indent="-173038">
                <a:lnSpc>
                  <a:spcPct val="90000"/>
                </a:lnSpc>
                <a:spcBef>
                  <a:spcPts val="1000"/>
                </a:spcBef>
                <a:buClr>
                  <a:srgbClr val="0070AD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400" dirty="0" smtClean="0"/>
                <a:t>Mainframe Developer</a:t>
              </a:r>
            </a:p>
            <a:p>
              <a:pPr marL="173038" indent="-173038">
                <a:lnSpc>
                  <a:spcPct val="90000"/>
                </a:lnSpc>
                <a:spcBef>
                  <a:spcPts val="1000"/>
                </a:spcBef>
                <a:buClr>
                  <a:srgbClr val="0070AD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400" dirty="0"/>
                <a:t>Located in Hyderabad, India</a:t>
              </a:r>
            </a:p>
            <a:p>
              <a:pPr marL="173038" lvl="0" indent="-173038">
                <a:lnSpc>
                  <a:spcPct val="90000"/>
                </a:lnSpc>
                <a:spcBef>
                  <a:spcPts val="1000"/>
                </a:spcBef>
                <a:buClr>
                  <a:srgbClr val="0070AD"/>
                </a:buClr>
                <a:buFont typeface="Arial" panose="020B0604020202020204" pitchFamily="34" charset="0"/>
                <a:buChar char="•"/>
                <a:defRPr/>
              </a:pPr>
              <a:endParaRPr lang="en-US" sz="1400" dirty="0" smtClean="0"/>
            </a:p>
            <a:p>
              <a:pPr marL="173038" lvl="0" indent="-173038">
                <a:lnSpc>
                  <a:spcPct val="90000"/>
                </a:lnSpc>
                <a:spcBef>
                  <a:spcPts val="1000"/>
                </a:spcBef>
                <a:buClr>
                  <a:srgbClr val="0070AD"/>
                </a:buClr>
                <a:buFont typeface="Arial" panose="020B0604020202020204" pitchFamily="34" charset="0"/>
                <a:buChar char="•"/>
                <a:defRPr/>
              </a:pPr>
              <a:endParaRPr lang="en-US" sz="1400" dirty="0"/>
            </a:p>
          </p:txBody>
        </p:sp>
      </p:grpSp>
      <p:sp>
        <p:nvSpPr>
          <p:cNvPr id="27" name="Text Placeholder 10">
            <a:extLst>
              <a:ext uri="{FF2B5EF4-FFF2-40B4-BE49-F238E27FC236}">
                <a16:creationId xmlns="" xmlns:a16="http://schemas.microsoft.com/office/drawing/2014/main" id="{77DE995B-35F1-4693-946A-2BC146A142A6}"/>
              </a:ext>
            </a:extLst>
          </p:cNvPr>
          <p:cNvSpPr txBox="1">
            <a:spLocks/>
          </p:cNvSpPr>
          <p:nvPr/>
        </p:nvSpPr>
        <p:spPr>
          <a:xfrm>
            <a:off x="4783309" y="4383686"/>
            <a:ext cx="2728142" cy="1609906"/>
          </a:xfrm>
          <a:prstGeom prst="rect">
            <a:avLst/>
          </a:prstGeom>
        </p:spPr>
        <p:txBody>
          <a:bodyPr/>
          <a:lstStyle/>
          <a:p>
            <a:pPr marL="173038" lvl="0" indent="-173038"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Java Developer</a:t>
            </a:r>
          </a:p>
          <a:p>
            <a:pPr marL="173038" indent="-173038"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Located in Hyderabad, India</a:t>
            </a:r>
          </a:p>
          <a:p>
            <a:pPr marL="173038" lvl="0" indent="-173038"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79689" y="3641897"/>
            <a:ext cx="1808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Shruthi Patil</a:t>
            </a:r>
          </a:p>
        </p:txBody>
      </p:sp>
      <p:sp>
        <p:nvSpPr>
          <p:cNvPr id="25" name="TextBox 24"/>
          <p:cNvSpPr txBox="1"/>
          <p:nvPr/>
        </p:nvSpPr>
        <p:spPr>
          <a:xfrm rot="19225464">
            <a:off x="8248400" y="2035266"/>
            <a:ext cx="27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Insert Image Here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77DE995B-35F1-4693-946A-2BC146A142A6}"/>
              </a:ext>
            </a:extLst>
          </p:cNvPr>
          <p:cNvSpPr txBox="1">
            <a:spLocks/>
          </p:cNvSpPr>
          <p:nvPr/>
        </p:nvSpPr>
        <p:spPr>
          <a:xfrm>
            <a:off x="8183018" y="4385947"/>
            <a:ext cx="2728142" cy="1609906"/>
          </a:xfrm>
          <a:prstGeom prst="rect">
            <a:avLst/>
          </a:prstGeom>
        </p:spPr>
        <p:txBody>
          <a:bodyPr/>
          <a:lstStyle/>
          <a:p>
            <a:pPr marL="173038" lvl="0" indent="-173038"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Java Developer</a:t>
            </a:r>
          </a:p>
          <a:p>
            <a:pPr marL="173038" lvl="0" indent="-173038"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Located in Hyderabad, India</a:t>
            </a:r>
            <a:endParaRPr lang="en-US" sz="1400" dirty="0"/>
          </a:p>
        </p:txBody>
      </p:sp>
      <p:sp>
        <p:nvSpPr>
          <p:cNvPr id="22" name="Text Placeholder 5">
            <a:extLst>
              <a:ext uri="{FF2B5EF4-FFF2-40B4-BE49-F238E27FC236}">
                <a16:creationId xmlns="" xmlns:a16="http://schemas.microsoft.com/office/drawing/2014/main" id="{6EA9DB1E-7539-46A1-9A03-6542333AAC84}"/>
              </a:ext>
            </a:extLst>
          </p:cNvPr>
          <p:cNvSpPr txBox="1">
            <a:spLocks/>
          </p:cNvSpPr>
          <p:nvPr/>
        </p:nvSpPr>
        <p:spPr>
          <a:xfrm>
            <a:off x="1267779" y="3525506"/>
            <a:ext cx="2736850" cy="647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Anantha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88" y="1039174"/>
            <a:ext cx="2161311" cy="2226792"/>
          </a:xfrm>
          <a:prstGeom prst="rect">
            <a:avLst/>
          </a:prstGeom>
        </p:spPr>
      </p:pic>
      <p:pic>
        <p:nvPicPr>
          <p:cNvPr id="82946" name="Picture 2" descr="https://attachment.outlook.office.net/owa/anusha.baddam@capgemini.com/service.svc/s/GetFileAttachment?id=AAMkAGYwYWM3OTIzLTcyMzItNGY0OS1iYzczLWQ2OTAwODNjMGQzZQBGAAAAAADq4dNkJRjYQ6wH%2FOwQFx7aBwAvyy4jeG2eRJw3PYEWoBNSAAAANg7rAAD0H1hiItytR7D4xhcaaxzyAAHVDUA6AAABEgAQAPoFG%2BcH%2BxBNtHtYyGWdVxE%3D&amp;X-OWA-CANARY=gAjJeL3IREyhSDyOKHtybzAxvXYbJ9YYNo87dMTYzpiD3XSke0kryjIToaf5C4mUktUKeotRyoQ.&amp;token=eyJhbGciOiJSUzI1NiIsImtpZCI6IjA2MDBGOUY2NzQ2MjA3MzdFNzM0MDRFMjg3QzQ1QTgxOENCN0NFQjgiLCJ4NXQiOiJCZ0Q1OW5SaUJ6Zm5OQVRpaDhSYWdZeTN6cmciLCJ0eXAiOiJKV1QifQ.eyJ2ZXIiOiJFeGNoYW5nZS5DYWxsYmFjay5WMSIsImFwcGN0eHNlbmRlciI6Ik93YURvd25sb2FkQDc2YTJhZTVhLTlmMDAtNGY2Yi05NWVkLTVkMzNkNzdjNGQ2MSIsImFwcGN0eCI6IntcIm1zZXhjaHByb3RcIjpcIm93YVwiLFwicHJpbWFyeXNpZFwiOlwiUy0xLTUtMjEtMzY5NDI3MzYxNS0yNTYwMjI4NTQ3LTMwNTIyMjI2NjItNDA4ODk3OTdcIixcInB1aWRcIjpcIjExNTM4MzYyOTY0ODQ2NjA4NjZcIixcIm9pZFwiOlwiZWFhMTU5YmQtNjAyYi00ZGRlLWI4NjgtMTM3OGRkZjRlOTE1XCIsXCJzY29wZVwiOlwiT3dhRG93bmxvYWRcIn0iLCJuYmYiOjE1MzgzNDI1MzYsImV4cCI6MTUzODM0MzEzNiwiaXNzIjoiMDAwMDAwMDItMDAwMC0wZmYxLWNlMDAtMDAwMDAwMDAwMDAwQDc2YTJhZTVhLTlmMDAtNGY2Yi05NWVkLTVkMzNkNzdjNGQ2MSIsImF1ZCI6IjAwMDAwMDAyLTAwMDAtMGZmMS1jZTAwLTAwMDAwMDAwMDAwMC9hdHRhY2htZW50Lm91dGxvb2sub2ZmaWNlLm5ldEA3NmEyYWU1YS05ZjAwLTRmNmItOTVlZC01ZDMzZDc3YzRkNjEifQ.BJUw-Q8L1m6n4t12aeM5loMiS8NiBr6U6Fu5e3xT4RvOGM_1jtWXjbqfFnEt93sNIFll3uiDNwEdwLyQKFN4zQEobjebxV0ZJo-qodMamO0-MpfhNjhPZL4tGESzVgnFFKGuk_BACvkQFBfepwapDw4M7WkVnTSRyNfImIXAE1IdJj_uT3iXjy9QdUBkrRyIIsNhbzmK95cQcjTBOmxAzDt1w7LJJPY8gdjN9fgxytIrDpq03lUW193MEZOkcGmayfjqtWe4M2zPngjzz1ycYq4an3PdzKKXu80oHQqQYwojRLGHcS4Wo0juidsCdVljymc7qA6uuXPTw2ZfhcdiLw&amp;owa=outlook.office365.com&amp;isImagePreview=Tr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46" y="1039174"/>
            <a:ext cx="2371542" cy="223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8" name="Picture 4" descr="https://attachment.outlook.office.net/owa/anusha.baddam@capgemini.com/service.svc/s/GetFileAttachment?id=AAMkAGYwYWM3OTIzLTcyMzItNGY0OS1iYzczLWQ2OTAwODNjMGQzZQBGAAAAAADq4dNkJRjYQ6wH%2FOwQFx7aBwAvyy4jeG2eRJw3PYEWoBNSAAAANg7rAAD0H1hiItytR7D4xhcaaxzyAAHVDUA6AAABEgAQAOwx6L2woppKl3CleV6ePPI%3D&amp;X-OWA-CANARY=gAjJeL3IREyhSDyOKHtybzAxvXYbJ9YYNo87dMTYzpiD3XSke0kryjIToaf5C4mUktUKeotRyoQ.&amp;token=eyJhbGciOiJSUzI1NiIsImtpZCI6IjA2MDBGOUY2NzQ2MjA3MzdFNzM0MDRFMjg3QzQ1QTgxOENCN0NFQjgiLCJ4NXQiOiJCZ0Q1OW5SaUJ6Zm5OQVRpaDhSYWdZeTN6cmciLCJ0eXAiOiJKV1QifQ.eyJ2ZXIiOiJFeGNoYW5nZS5DYWxsYmFjay5WMSIsImFwcGN0eHNlbmRlciI6Ik93YURvd25sb2FkQDc2YTJhZTVhLTlmMDAtNGY2Yi05NWVkLTVkMzNkNzdjNGQ2MSIsImFwcGN0eCI6IntcIm1zZXhjaHByb3RcIjpcIm93YVwiLFwicHJpbWFyeXNpZFwiOlwiUy0xLTUtMjEtMzY5NDI3MzYxNS0yNTYwMjI4NTQ3LTMwNTIyMjI2NjItNDA4ODk3OTdcIixcInB1aWRcIjpcIjExNTM4MzYyOTY0ODQ2NjA4NjZcIixcIm9pZFwiOlwiZWFhMTU5YmQtNjAyYi00ZGRlLWI4NjgtMTM3OGRkZjRlOTE1XCIsXCJzY29wZVwiOlwiT3dhRG93bmxvYWRcIn0iLCJuYmYiOjE1MzgzNDI1MzYsImV4cCI6MTUzODM0MzEzNiwiaXNzIjoiMDAwMDAwMDItMDAwMC0wZmYxLWNlMDAtMDAwMDAwMDAwMDAwQDc2YTJhZTVhLTlmMDAtNGY2Yi05NWVkLTVkMzNkNzdjNGQ2MSIsImF1ZCI6IjAwMDAwMDAyLTAwMDAtMGZmMS1jZTAwLTAwMDAwMDAwMDAwMC9hdHRhY2htZW50Lm91dGxvb2sub2ZmaWNlLm5ldEA3NmEyYWU1YS05ZjAwLTRmNmItOTVlZC01ZDMzZDc3YzRkNjEifQ.BJUw-Q8L1m6n4t12aeM5loMiS8NiBr6U6Fu5e3xT4RvOGM_1jtWXjbqfFnEt93sNIFll3uiDNwEdwLyQKFN4zQEobjebxV0ZJo-qodMamO0-MpfhNjhPZL4tGESzVgnFFKGuk_BACvkQFBfepwapDw4M7WkVnTSRyNfImIXAE1IdJj_uT3iXjy9QdUBkrRyIIsNhbzmK95cQcjTBOmxAzDt1w7LJJPY8gdjN9fgxytIrDpq03lUW193MEZOkcGmayfjqtWe4M2zPngjzz1ycYq4an3PdzKKXu80oHQqQYwojRLGHcS4Wo0juidsCdVljymc7qA6uuXPTw2ZfhcdiLw&amp;owa=outlook.office365.com&amp;isImagePreview=Tru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78" y="1039174"/>
            <a:ext cx="2361720" cy="223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5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and Development research statistics.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62807" y="1529120"/>
            <a:ext cx="9866387" cy="4499756"/>
            <a:chOff x="1167830" y="1529120"/>
            <a:chExt cx="9866387" cy="4499756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46919663-CB01-46C8-8B1A-7D7C5FFB79D0}"/>
                </a:ext>
              </a:extLst>
            </p:cNvPr>
            <p:cNvSpPr/>
            <p:nvPr/>
          </p:nvSpPr>
          <p:spPr>
            <a:xfrm>
              <a:off x="1167830" y="2465299"/>
              <a:ext cx="2964210" cy="3528293"/>
            </a:xfrm>
            <a:prstGeom prst="rect">
              <a:avLst/>
            </a:prstGeom>
            <a:noFill/>
            <a:ln w="38100">
              <a:solidFill>
                <a:srgbClr val="E6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07A11129-008D-4898-86B9-B6C83562FA3A}"/>
                </a:ext>
              </a:extLst>
            </p:cNvPr>
            <p:cNvSpPr/>
            <p:nvPr/>
          </p:nvSpPr>
          <p:spPr>
            <a:xfrm>
              <a:off x="4655840" y="2500583"/>
              <a:ext cx="2964210" cy="3528293"/>
            </a:xfrm>
            <a:prstGeom prst="rect">
              <a:avLst/>
            </a:prstGeom>
            <a:noFill/>
            <a:ln w="38100">
              <a:solidFill>
                <a:srgbClr val="E6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92D1F7AF-5F53-4627-A1CF-B58FCC387FCC}"/>
                </a:ext>
              </a:extLst>
            </p:cNvPr>
            <p:cNvSpPr/>
            <p:nvPr/>
          </p:nvSpPr>
          <p:spPr>
            <a:xfrm>
              <a:off x="8070007" y="2500583"/>
              <a:ext cx="2964210" cy="3528293"/>
            </a:xfrm>
            <a:prstGeom prst="rect">
              <a:avLst/>
            </a:prstGeom>
            <a:noFill/>
            <a:ln w="38100">
              <a:solidFill>
                <a:srgbClr val="E6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Oval 20">
              <a:extLst>
                <a:ext uri="{FF2B5EF4-FFF2-40B4-BE49-F238E27FC236}">
                  <a16:creationId xmlns="" xmlns:a16="http://schemas.microsoft.com/office/drawing/2014/main" id="{C5DBDB28-88AB-4F14-9F73-9D7C1E6EE4B1}"/>
                </a:ext>
              </a:extLst>
            </p:cNvPr>
            <p:cNvSpPr/>
            <p:nvPr/>
          </p:nvSpPr>
          <p:spPr>
            <a:xfrm>
              <a:off x="8513760" y="1529120"/>
              <a:ext cx="2076703" cy="1962143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ED0F9E"/>
            </a:solidFill>
            <a:ln>
              <a:solidFill>
                <a:srgbClr val="ED0F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Oval 20">
              <a:extLst>
                <a:ext uri="{FF2B5EF4-FFF2-40B4-BE49-F238E27FC236}">
                  <a16:creationId xmlns="" xmlns:a16="http://schemas.microsoft.com/office/drawing/2014/main" id="{2F532516-8DF9-44A4-935A-3131E96D437E}"/>
                </a:ext>
              </a:extLst>
            </p:cNvPr>
            <p:cNvSpPr/>
            <p:nvPr/>
          </p:nvSpPr>
          <p:spPr>
            <a:xfrm>
              <a:off x="5087888" y="1529120"/>
              <a:ext cx="2076703" cy="1962143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12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Oval 20">
              <a:extLst>
                <a:ext uri="{FF2B5EF4-FFF2-40B4-BE49-F238E27FC236}">
                  <a16:creationId xmlns="" xmlns:a16="http://schemas.microsoft.com/office/drawing/2014/main" id="{41ACABC2-6590-4E4B-9507-376785C34C7E}"/>
                </a:ext>
              </a:extLst>
            </p:cNvPr>
            <p:cNvSpPr/>
            <p:nvPr/>
          </p:nvSpPr>
          <p:spPr>
            <a:xfrm>
              <a:off x="1703512" y="1529120"/>
              <a:ext cx="2076703" cy="1962143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800" b="1"/>
            </a:p>
          </p:txBody>
        </p:sp>
        <p:sp>
          <p:nvSpPr>
            <p:cNvPr id="12" name="Text Placeholder 2">
              <a:extLst>
                <a:ext uri="{FF2B5EF4-FFF2-40B4-BE49-F238E27FC236}">
                  <a16:creationId xmlns="" xmlns:a16="http://schemas.microsoft.com/office/drawing/2014/main" id="{194DDC7F-051F-4D2F-A24A-3A7095CA7629}"/>
                </a:ext>
              </a:extLst>
            </p:cNvPr>
            <p:cNvSpPr txBox="1">
              <a:spLocks/>
            </p:cNvSpPr>
            <p:nvPr/>
          </p:nvSpPr>
          <p:spPr>
            <a:xfrm>
              <a:off x="1919412" y="2248679"/>
              <a:ext cx="1655762" cy="576263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PT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68%</a:t>
              </a:r>
              <a:endPara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="" xmlns:a16="http://schemas.microsoft.com/office/drawing/2014/main" id="{088DDC99-EBD3-473B-AD17-3620C3CE5635}"/>
                </a:ext>
              </a:extLst>
            </p:cNvPr>
            <p:cNvSpPr txBox="1">
              <a:spLocks/>
            </p:cNvSpPr>
            <p:nvPr/>
          </p:nvSpPr>
          <p:spPr>
            <a:xfrm>
              <a:off x="5220836" y="2248679"/>
              <a:ext cx="1810454" cy="576263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pt-PT" sz="3200" b="1" dirty="0" smtClean="0">
                  <a:solidFill>
                    <a:schemeClr val="bg1"/>
                  </a:solidFill>
                  <a:latin typeface="+mj-lt"/>
                </a:rPr>
                <a:t>9 in 10</a:t>
              </a:r>
              <a:endPara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4" name="Text Placeholder 4">
              <a:extLst>
                <a:ext uri="{FF2B5EF4-FFF2-40B4-BE49-F238E27FC236}">
                  <a16:creationId xmlns="" xmlns:a16="http://schemas.microsoft.com/office/drawing/2014/main" id="{17AAA994-6697-45F7-83CB-D8499F7079CD}"/>
                </a:ext>
              </a:extLst>
            </p:cNvPr>
            <p:cNvSpPr txBox="1">
              <a:spLocks/>
            </p:cNvSpPr>
            <p:nvPr/>
          </p:nvSpPr>
          <p:spPr>
            <a:xfrm>
              <a:off x="8724442" y="2222159"/>
              <a:ext cx="1655762" cy="576263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pt-PT" sz="3200" b="1" dirty="0" smtClean="0">
                  <a:solidFill>
                    <a:schemeClr val="bg1"/>
                  </a:solidFill>
                  <a:latin typeface="+mj-lt"/>
                </a:rPr>
                <a:t>2 in 3</a:t>
              </a:r>
              <a:endPara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5" name="Text Placeholder 5">
              <a:extLst>
                <a:ext uri="{FF2B5EF4-FFF2-40B4-BE49-F238E27FC236}">
                  <a16:creationId xmlns="" xmlns:a16="http://schemas.microsoft.com/office/drawing/2014/main" id="{6EA9DB1E-7539-46A1-9A03-6542333AAC84}"/>
                </a:ext>
              </a:extLst>
            </p:cNvPr>
            <p:cNvSpPr txBox="1">
              <a:spLocks/>
            </p:cNvSpPr>
            <p:nvPr/>
          </p:nvSpPr>
          <p:spPr>
            <a:xfrm>
              <a:off x="1316598" y="3897728"/>
              <a:ext cx="2850530" cy="1689399"/>
            </a:xfrm>
            <a:prstGeom prst="rect">
              <a:avLst/>
            </a:prstGeom>
          </p:spPr>
          <p:txBody>
            <a:bodyPr/>
            <a:lstStyle/>
            <a:p>
              <a:r>
                <a:rPr lang="en-US" sz="2000" dirty="0">
                  <a:latin typeface="inherit"/>
                </a:rPr>
                <a:t>of employees have changed jobs because of a lack of learning and development opportunities</a:t>
              </a:r>
            </a:p>
          </p:txBody>
        </p:sp>
        <p:sp>
          <p:nvSpPr>
            <p:cNvPr id="16" name="Text Placeholder 6">
              <a:extLst>
                <a:ext uri="{FF2B5EF4-FFF2-40B4-BE49-F238E27FC236}">
                  <a16:creationId xmlns="" xmlns:a16="http://schemas.microsoft.com/office/drawing/2014/main" id="{75274B2E-8793-4B8B-A3DB-BFA011A97CBB}"/>
                </a:ext>
              </a:extLst>
            </p:cNvPr>
            <p:cNvSpPr txBox="1">
              <a:spLocks/>
            </p:cNvSpPr>
            <p:nvPr/>
          </p:nvSpPr>
          <p:spPr>
            <a:xfrm>
              <a:off x="4777221" y="3887196"/>
              <a:ext cx="2837893" cy="1467632"/>
            </a:xfrm>
            <a:prstGeom prst="rect">
              <a:avLst/>
            </a:prstGeom>
          </p:spPr>
          <p:txBody>
            <a:bodyPr/>
            <a:lstStyle/>
            <a:p>
              <a:r>
                <a:rPr lang="en-US" sz="2000" dirty="0" smtClean="0">
                  <a:latin typeface="inherit"/>
                </a:rPr>
                <a:t>employees </a:t>
              </a:r>
              <a:r>
                <a:rPr lang="en-US" sz="2000" dirty="0">
                  <a:latin typeface="inherit"/>
                </a:rPr>
                <a:t>want their employer to offer more training courses to develop new skills</a:t>
              </a:r>
            </a:p>
          </p:txBody>
        </p:sp>
        <p:sp>
          <p:nvSpPr>
            <p:cNvPr id="17" name="Text Placeholder 7">
              <a:extLst>
                <a:ext uri="{FF2B5EF4-FFF2-40B4-BE49-F238E27FC236}">
                  <a16:creationId xmlns="" xmlns:a16="http://schemas.microsoft.com/office/drawing/2014/main" id="{20D12679-5B74-4281-B81F-25186A63B8F3}"/>
                </a:ext>
              </a:extLst>
            </p:cNvPr>
            <p:cNvSpPr txBox="1">
              <a:spLocks/>
            </p:cNvSpPr>
            <p:nvPr/>
          </p:nvSpPr>
          <p:spPr>
            <a:xfrm>
              <a:off x="8183687" y="3885306"/>
              <a:ext cx="2850530" cy="1439345"/>
            </a:xfrm>
            <a:prstGeom prst="rect">
              <a:avLst/>
            </a:prstGeom>
          </p:spPr>
          <p:txBody>
            <a:bodyPr/>
            <a:lstStyle/>
            <a:p>
              <a:r>
                <a:rPr lang="en-US" sz="2000" dirty="0">
                  <a:latin typeface="inherit"/>
                </a:rPr>
                <a:t>employees believe training is more important today than it was two years ago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978267" y="62720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45454"/>
                </a:solidFill>
                <a:effectLst/>
                <a:latin typeface="inherit"/>
              </a:rPr>
              <a:t>Statistics according to </a:t>
            </a:r>
            <a:r>
              <a:rPr lang="en-US" b="0" i="0" dirty="0" smtClean="0">
                <a:solidFill>
                  <a:srgbClr val="545454"/>
                </a:solidFill>
                <a:effectLst/>
                <a:latin typeface="inherit"/>
                <a:hlinkClick r:id="rId3"/>
              </a:rPr>
              <a:t>www.onrec.com</a:t>
            </a:r>
            <a:endParaRPr lang="en-US" b="0" i="0" dirty="0">
              <a:solidFill>
                <a:srgbClr val="545454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697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2548" y="-221825"/>
            <a:ext cx="6084651" cy="1785257"/>
          </a:xfrm>
        </p:spPr>
        <p:txBody>
          <a:bodyPr/>
          <a:lstStyle/>
          <a:p>
            <a:r>
              <a:rPr lang="pt-PT" dirty="0" smtClean="0"/>
              <a:t> Problem to solve.</a:t>
            </a:r>
            <a:endParaRPr lang="en-GB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839416" y="4221088"/>
            <a:ext cx="2160240" cy="1512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Collect Employee data such as;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Employee Id, Name, Skills, Role, &amp;</a:t>
            </a:r>
            <a:r>
              <a:rPr lang="en-US" sz="1200" dirty="0"/>
              <a:t> </a:t>
            </a:r>
            <a:r>
              <a:rPr lang="en-US" sz="1200" dirty="0" smtClean="0"/>
              <a:t>Years </a:t>
            </a:r>
            <a:r>
              <a:rPr lang="en-US" sz="1200" dirty="0"/>
              <a:t>of experience</a:t>
            </a:r>
          </a:p>
          <a:p>
            <a:pPr lvl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Collect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i.e.;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Course name, skill, and duration</a:t>
            </a:r>
          </a:p>
          <a:p>
            <a:pPr>
              <a:spcBef>
                <a:spcPts val="200"/>
              </a:spcBef>
              <a:buClr>
                <a:schemeClr val="accent1"/>
              </a:buClr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5" name="SmartArt Placeholder 11">
            <a:extLst>
              <a:ext uri="{FF2B5EF4-FFF2-40B4-BE49-F238E27FC236}">
                <a16:creationId xmlns:a16="http://schemas.microsoft.com/office/drawing/2014/main" xmlns="" id="{4159C739-6F6A-4522-A222-FE5E7CB17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570676"/>
              </p:ext>
            </p:extLst>
          </p:nvPr>
        </p:nvGraphicFramePr>
        <p:xfrm>
          <a:off x="695325" y="3429000"/>
          <a:ext cx="7921625" cy="64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0365D349-21F4-44C3-AFFD-1F7CDD64A72C}"/>
              </a:ext>
            </a:extLst>
          </p:cNvPr>
          <p:cNvSpPr txBox="1">
            <a:spLocks/>
          </p:cNvSpPr>
          <p:nvPr/>
        </p:nvSpPr>
        <p:spPr>
          <a:xfrm>
            <a:off x="3359696" y="4221088"/>
            <a:ext cx="2160240" cy="151216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buClr>
                <a:schemeClr val="accent1"/>
              </a:buClr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Identify and match employees with courses based on skillset</a:t>
            </a:r>
          </a:p>
          <a:p>
            <a:pPr>
              <a:spcBef>
                <a:spcPts val="200"/>
              </a:spcBef>
              <a:buClr>
                <a:schemeClr val="accent1"/>
              </a:buClr>
            </a:pPr>
            <a:endParaRPr lang="en-US" sz="12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xmlns="" id="{19BC914A-80FE-4100-A8A2-E0E123124AF1}"/>
              </a:ext>
            </a:extLst>
          </p:cNvPr>
          <p:cNvSpPr txBox="1">
            <a:spLocks/>
          </p:cNvSpPr>
          <p:nvPr/>
        </p:nvSpPr>
        <p:spPr>
          <a:xfrm>
            <a:off x="5951984" y="4221088"/>
            <a:ext cx="2160240" cy="151216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buClr>
                <a:schemeClr val="accent1"/>
              </a:buClr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 useful course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recommendations to each employees based on data collected</a:t>
            </a:r>
          </a:p>
        </p:txBody>
      </p:sp>
      <p:cxnSp>
        <p:nvCxnSpPr>
          <p:cNvPr id="18" name="Conector reto 49">
            <a:extLst>
              <a:ext uri="{FF2B5EF4-FFF2-40B4-BE49-F238E27FC236}">
                <a16:creationId xmlns:a16="http://schemas.microsoft.com/office/drawing/2014/main" xmlns="" id="{B7E1EADD-9835-4720-B7A2-7F019ED6D61B}"/>
              </a:ext>
            </a:extLst>
          </p:cNvPr>
          <p:cNvCxnSpPr>
            <a:cxnSpLocks/>
          </p:cNvCxnSpPr>
          <p:nvPr/>
        </p:nvCxnSpPr>
        <p:spPr>
          <a:xfrm flipV="1">
            <a:off x="3254874" y="4110049"/>
            <a:ext cx="0" cy="1623108"/>
          </a:xfrm>
          <a:prstGeom prst="line">
            <a:avLst/>
          </a:prstGeom>
          <a:solidFill>
            <a:schemeClr val="tx1"/>
          </a:solidFill>
          <a:ln w="47625" cap="flat">
            <a:solidFill>
              <a:srgbClr val="C7C7C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F7902B49-D8D3-4DD4-8912-A99C364BA376}"/>
              </a:ext>
            </a:extLst>
          </p:cNvPr>
          <p:cNvCxnSpPr>
            <a:cxnSpLocks/>
          </p:cNvCxnSpPr>
          <p:nvPr/>
        </p:nvCxnSpPr>
        <p:spPr>
          <a:xfrm flipV="1">
            <a:off x="5813769" y="4110148"/>
            <a:ext cx="0" cy="1623009"/>
          </a:xfrm>
          <a:prstGeom prst="line">
            <a:avLst/>
          </a:prstGeom>
          <a:solidFill>
            <a:schemeClr val="tx1"/>
          </a:solidFill>
          <a:ln w="47625" cap="flat">
            <a:solidFill>
              <a:srgbClr val="C7C7C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93D1C38-AC9A-4E5E-A40C-E189A14A239D}"/>
              </a:ext>
            </a:extLst>
          </p:cNvPr>
          <p:cNvGrpSpPr/>
          <p:nvPr/>
        </p:nvGrpSpPr>
        <p:grpSpPr>
          <a:xfrm>
            <a:off x="10422217" y="5175250"/>
            <a:ext cx="1030290" cy="958850"/>
            <a:chOff x="-3076576" y="4076701"/>
            <a:chExt cx="1465263" cy="136366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xmlns="" id="{038B2AC1-7039-42DF-8BFF-907E36B9B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76576" y="4076701"/>
              <a:ext cx="1465263" cy="1363663"/>
            </a:xfrm>
            <a:custGeom>
              <a:avLst/>
              <a:gdLst>
                <a:gd name="T0" fmla="*/ 34 w 233"/>
                <a:gd name="T1" fmla="*/ 169 h 217"/>
                <a:gd name="T2" fmla="*/ 56 w 233"/>
                <a:gd name="T3" fmla="*/ 32 h 217"/>
                <a:gd name="T4" fmla="*/ 199 w 233"/>
                <a:gd name="T5" fmla="*/ 52 h 217"/>
                <a:gd name="T6" fmla="*/ 173 w 233"/>
                <a:gd name="T7" fmla="*/ 184 h 217"/>
                <a:gd name="T8" fmla="*/ 34 w 233"/>
                <a:gd name="T9" fmla="*/ 16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34" y="169"/>
                  </a:moveTo>
                  <a:cubicBezTo>
                    <a:pt x="0" y="126"/>
                    <a:pt x="10" y="65"/>
                    <a:pt x="56" y="32"/>
                  </a:cubicBezTo>
                  <a:cubicBezTo>
                    <a:pt x="102" y="0"/>
                    <a:pt x="166" y="9"/>
                    <a:pt x="199" y="52"/>
                  </a:cubicBezTo>
                  <a:cubicBezTo>
                    <a:pt x="233" y="96"/>
                    <a:pt x="219" y="152"/>
                    <a:pt x="173" y="184"/>
                  </a:cubicBezTo>
                  <a:cubicBezTo>
                    <a:pt x="128" y="217"/>
                    <a:pt x="67" y="213"/>
                    <a:pt x="34" y="1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580961AC-3102-4E7C-91DD-CD3BF0F6C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93988" y="4391026"/>
              <a:ext cx="711200" cy="722313"/>
            </a:xfrm>
            <a:custGeom>
              <a:avLst/>
              <a:gdLst>
                <a:gd name="T0" fmla="*/ 100 w 113"/>
                <a:gd name="T1" fmla="*/ 15 h 115"/>
                <a:gd name="T2" fmla="*/ 50 w 113"/>
                <a:gd name="T3" fmla="*/ 14 h 115"/>
                <a:gd name="T4" fmla="*/ 42 w 113"/>
                <a:gd name="T5" fmla="*/ 52 h 115"/>
                <a:gd name="T6" fmla="*/ 41 w 113"/>
                <a:gd name="T7" fmla="*/ 52 h 115"/>
                <a:gd name="T8" fmla="*/ 26 w 113"/>
                <a:gd name="T9" fmla="*/ 67 h 115"/>
                <a:gd name="T10" fmla="*/ 25 w 113"/>
                <a:gd name="T11" fmla="*/ 68 h 115"/>
                <a:gd name="T12" fmla="*/ 25 w 113"/>
                <a:gd name="T13" fmla="*/ 81 h 115"/>
                <a:gd name="T14" fmla="*/ 23 w 113"/>
                <a:gd name="T15" fmla="*/ 83 h 115"/>
                <a:gd name="T16" fmla="*/ 14 w 113"/>
                <a:gd name="T17" fmla="*/ 83 h 115"/>
                <a:gd name="T18" fmla="*/ 12 w 113"/>
                <a:gd name="T19" fmla="*/ 85 h 115"/>
                <a:gd name="T20" fmla="*/ 12 w 113"/>
                <a:gd name="T21" fmla="*/ 96 h 115"/>
                <a:gd name="T22" fmla="*/ 10 w 113"/>
                <a:gd name="T23" fmla="*/ 98 h 115"/>
                <a:gd name="T24" fmla="*/ 2 w 113"/>
                <a:gd name="T25" fmla="*/ 98 h 115"/>
                <a:gd name="T26" fmla="*/ 0 w 113"/>
                <a:gd name="T27" fmla="*/ 100 h 115"/>
                <a:gd name="T28" fmla="*/ 0 w 113"/>
                <a:gd name="T29" fmla="*/ 113 h 115"/>
                <a:gd name="T30" fmla="*/ 2 w 113"/>
                <a:gd name="T31" fmla="*/ 115 h 115"/>
                <a:gd name="T32" fmla="*/ 11 w 113"/>
                <a:gd name="T33" fmla="*/ 115 h 115"/>
                <a:gd name="T34" fmla="*/ 12 w 113"/>
                <a:gd name="T35" fmla="*/ 114 h 115"/>
                <a:gd name="T36" fmla="*/ 37 w 113"/>
                <a:gd name="T37" fmla="*/ 90 h 115"/>
                <a:gd name="T38" fmla="*/ 38 w 113"/>
                <a:gd name="T39" fmla="*/ 89 h 115"/>
                <a:gd name="T40" fmla="*/ 45 w 113"/>
                <a:gd name="T41" fmla="*/ 89 h 115"/>
                <a:gd name="T42" fmla="*/ 47 w 113"/>
                <a:gd name="T43" fmla="*/ 88 h 115"/>
                <a:gd name="T44" fmla="*/ 63 w 113"/>
                <a:gd name="T45" fmla="*/ 72 h 115"/>
                <a:gd name="T46" fmla="*/ 99 w 113"/>
                <a:gd name="T47" fmla="*/ 65 h 115"/>
                <a:gd name="T48" fmla="*/ 100 w 113"/>
                <a:gd name="T49" fmla="*/ 15 h 115"/>
                <a:gd name="T50" fmla="*/ 93 w 113"/>
                <a:gd name="T51" fmla="*/ 45 h 115"/>
                <a:gd name="T52" fmla="*/ 70 w 113"/>
                <a:gd name="T53" fmla="*/ 45 h 115"/>
                <a:gd name="T54" fmla="*/ 70 w 113"/>
                <a:gd name="T55" fmla="*/ 21 h 115"/>
                <a:gd name="T56" fmla="*/ 93 w 113"/>
                <a:gd name="T57" fmla="*/ 22 h 115"/>
                <a:gd name="T58" fmla="*/ 93 w 113"/>
                <a:gd name="T59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3" h="115">
                  <a:moveTo>
                    <a:pt x="100" y="15"/>
                  </a:moveTo>
                  <a:cubicBezTo>
                    <a:pt x="86" y="1"/>
                    <a:pt x="64" y="0"/>
                    <a:pt x="50" y="14"/>
                  </a:cubicBezTo>
                  <a:cubicBezTo>
                    <a:pt x="39" y="24"/>
                    <a:pt x="36" y="39"/>
                    <a:pt x="42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5" y="67"/>
                    <a:pt x="25" y="68"/>
                    <a:pt x="25" y="68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82"/>
                    <a:pt x="24" y="83"/>
                    <a:pt x="23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3" y="83"/>
                    <a:pt x="12" y="84"/>
                    <a:pt x="12" y="8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1" y="98"/>
                    <a:pt x="0" y="99"/>
                    <a:pt x="0" y="10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1" y="115"/>
                    <a:pt x="2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1" y="115"/>
                    <a:pt x="12" y="115"/>
                    <a:pt x="12" y="114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89"/>
                    <a:pt x="38" y="89"/>
                    <a:pt x="38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6" y="89"/>
                    <a:pt x="46" y="89"/>
                    <a:pt x="47" y="88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75" y="77"/>
                    <a:pt x="89" y="74"/>
                    <a:pt x="99" y="65"/>
                  </a:cubicBezTo>
                  <a:cubicBezTo>
                    <a:pt x="113" y="51"/>
                    <a:pt x="113" y="29"/>
                    <a:pt x="100" y="15"/>
                  </a:cubicBezTo>
                  <a:close/>
                  <a:moveTo>
                    <a:pt x="93" y="45"/>
                  </a:moveTo>
                  <a:cubicBezTo>
                    <a:pt x="86" y="51"/>
                    <a:pt x="76" y="51"/>
                    <a:pt x="70" y="45"/>
                  </a:cubicBezTo>
                  <a:cubicBezTo>
                    <a:pt x="63" y="38"/>
                    <a:pt x="63" y="27"/>
                    <a:pt x="70" y="21"/>
                  </a:cubicBezTo>
                  <a:cubicBezTo>
                    <a:pt x="77" y="15"/>
                    <a:pt x="87" y="15"/>
                    <a:pt x="93" y="22"/>
                  </a:cubicBezTo>
                  <a:cubicBezTo>
                    <a:pt x="100" y="28"/>
                    <a:pt x="100" y="39"/>
                    <a:pt x="93" y="45"/>
                  </a:cubicBezTo>
                  <a:close/>
                </a:path>
              </a:pathLst>
            </a:custGeom>
            <a:solidFill>
              <a:srgbClr val="7E39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2548" y="954674"/>
            <a:ext cx="59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employers have an extensive curriculum and great live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skillset </a:t>
            </a:r>
            <a:r>
              <a:rPr lang="en-US" dirty="0"/>
              <a:t>specific trainings are not presented to </a:t>
            </a:r>
            <a:r>
              <a:rPr lang="en-US" dirty="0" smtClean="0"/>
              <a:t>employees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Employers spend lot of time to make employee aware of these courses.</a:t>
            </a:r>
          </a:p>
        </p:txBody>
      </p:sp>
      <p:sp>
        <p:nvSpPr>
          <p:cNvPr id="23" name="Title 12"/>
          <p:cNvSpPr txBox="1">
            <a:spLocks/>
          </p:cNvSpPr>
          <p:nvPr/>
        </p:nvSpPr>
        <p:spPr>
          <a:xfrm>
            <a:off x="212548" y="2651491"/>
            <a:ext cx="6084651" cy="6486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Our Approach(Using AI):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2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Architecture &amp; Technology stack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96000" y="1221763"/>
            <a:ext cx="2628651" cy="13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Anaconda Navigator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18535" y="2925000"/>
            <a:ext cx="2232000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820610" y="4041000"/>
            <a:ext cx="2232000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Recommended Courses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61148" y="4041000"/>
            <a:ext cx="2232000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Training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440000" y="5301000"/>
            <a:ext cx="2232000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Feedback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08000" y="3933000"/>
            <a:ext cx="3096000" cy="93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Recommendation 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9" idx="2"/>
          </p:cNvCxnSpPr>
          <p:nvPr/>
        </p:nvCxnSpPr>
        <p:spPr>
          <a:xfrm>
            <a:off x="5534535" y="36450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10" idx="4"/>
          </p:cNvCxnSpPr>
          <p:nvPr/>
        </p:nvCxnSpPr>
        <p:spPr>
          <a:xfrm flipV="1">
            <a:off x="5556000" y="4869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3"/>
            <a:endCxn id="10" idx="2"/>
          </p:cNvCxnSpPr>
          <p:nvPr/>
        </p:nvCxnSpPr>
        <p:spPr>
          <a:xfrm>
            <a:off x="3293148" y="4401000"/>
            <a:ext cx="714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6"/>
          </p:cNvCxnSpPr>
          <p:nvPr/>
        </p:nvCxnSpPr>
        <p:spPr>
          <a:xfrm>
            <a:off x="7104000" y="4401000"/>
            <a:ext cx="714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9" idx="2"/>
            <a:endCxn id="31" idx="3"/>
          </p:cNvCxnSpPr>
          <p:nvPr/>
        </p:nvCxnSpPr>
        <p:spPr>
          <a:xfrm rot="5400000">
            <a:off x="7354305" y="4078695"/>
            <a:ext cx="900000" cy="2264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Chatbot</a:t>
            </a:r>
            <a:r>
              <a:rPr lang="en-US" sz="2000" dirty="0" smtClean="0"/>
              <a:t> Design.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9" y="1704974"/>
            <a:ext cx="11232001" cy="37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6">
              <a:schemeClr val="accent2">
                <a:lumMod val="75000"/>
              </a:schemeClr>
            </a:gs>
            <a:gs pos="992">
              <a:srgbClr val="96E718"/>
            </a:gs>
            <a:gs pos="984">
              <a:srgbClr val="97E719"/>
            </a:gs>
            <a:gs pos="968">
              <a:schemeClr val="accent2">
                <a:lumMod val="60000"/>
                <a:lumOff val="40000"/>
              </a:schemeClr>
            </a:gs>
            <a:gs pos="89000">
              <a:srgbClr val="E6E7E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0000" y="2781000"/>
            <a:ext cx="80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Demonstration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Demonstration- Employee Information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1500" dirty="0" smtClean="0">
                <a:solidFill>
                  <a:srgbClr val="7030A0"/>
                </a:solidFill>
              </a:rPr>
              <a:t>On this screen Employees skills will be captured.</a:t>
            </a:r>
            <a:endParaRPr lang="en-US" sz="15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00" y="1727071"/>
            <a:ext cx="10224001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1E53BF59-8A3C-4B78-911D-5EA861346572}"/>
    </a:ext>
  </a:extLst>
</a:theme>
</file>

<file path=ppt/theme/theme2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652</Words>
  <Application>Microsoft Office PowerPoint</Application>
  <PresentationFormat>Widescreen</PresentationFormat>
  <Paragraphs>105</Paragraphs>
  <Slides>18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inherit</vt:lpstr>
      <vt:lpstr>Symbol</vt:lpstr>
      <vt:lpstr>Times New Roman</vt:lpstr>
      <vt:lpstr>Verdana</vt:lpstr>
      <vt:lpstr>Wingdings</vt:lpstr>
      <vt:lpstr>Capgemini Master</vt:lpstr>
      <vt:lpstr>Title Slide</vt:lpstr>
      <vt:lpstr>think-cell Slide</vt:lpstr>
      <vt:lpstr>PowerPoint Presentation</vt:lpstr>
      <vt:lpstr>Meet the Team!</vt:lpstr>
      <vt:lpstr>Meet the Team!</vt:lpstr>
      <vt:lpstr>Learning and Development research statistics.</vt:lpstr>
      <vt:lpstr> Problem to solve.</vt:lpstr>
      <vt:lpstr> Architecture &amp; Technology stack</vt:lpstr>
      <vt:lpstr>Chatbot Design. </vt:lpstr>
      <vt:lpstr>PowerPoint Presentation</vt:lpstr>
      <vt:lpstr>Demonstration- Employee Information</vt:lpstr>
      <vt:lpstr>Demonstration- Course Information</vt:lpstr>
      <vt:lpstr>Demonstration- Sample employee &amp; skills data.</vt:lpstr>
      <vt:lpstr>Demonstration- Sample course data.</vt:lpstr>
      <vt:lpstr>Demonstration- Sample feedback data.</vt:lpstr>
      <vt:lpstr>Demonstration- Algorithm to train AI Recommendation engine.</vt:lpstr>
      <vt:lpstr>Demonstration- Collaborative filtering output</vt:lpstr>
      <vt:lpstr>Demonstration- Collaborative filtering output</vt:lpstr>
      <vt:lpstr>ROBUSTNESS: Showcase the robustness of the trained model (Demonstrate that your trained model generalizes, e.g. via a train/test/validate approach – 1 slide 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Capgemini</dc:creator>
  <cp:lastModifiedBy>Baddam, Anusha</cp:lastModifiedBy>
  <cp:revision>78</cp:revision>
  <dcterms:created xsi:type="dcterms:W3CDTF">2017-11-02T14:01:05Z</dcterms:created>
  <dcterms:modified xsi:type="dcterms:W3CDTF">2018-09-30T21:32:08Z</dcterms:modified>
</cp:coreProperties>
</file>