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8" r:id="rId3"/>
    <p:sldId id="265" r:id="rId4"/>
    <p:sldId id="266" r:id="rId5"/>
    <p:sldId id="257" r:id="rId6"/>
    <p:sldId id="259" r:id="rId7"/>
    <p:sldId id="267" r:id="rId8"/>
    <p:sldId id="261" r:id="rId9"/>
    <p:sldId id="260" r:id="rId10"/>
    <p:sldId id="262" r:id="rId11"/>
    <p:sldId id="263" r:id="rId12"/>
    <p:sldId id="264" r:id="rId13"/>
    <p:sldId id="268" r:id="rId14"/>
    <p:sldId id="269" r:id="rId15"/>
    <p:sldId id="270" r:id="rId16"/>
    <p:sldId id="271" r:id="rId17"/>
    <p:sldId id="272" r:id="rId18"/>
    <p:sldId id="277" r:id="rId19"/>
    <p:sldId id="275" r:id="rId20"/>
    <p:sldId id="276" r:id="rId21"/>
    <p:sldId id="278" r:id="rId22"/>
    <p:sldId id="279" r:id="rId23"/>
    <p:sldId id="280" r:id="rId24"/>
    <p:sldId id="281" r:id="rId25"/>
    <p:sldId id="283" r:id="rId26"/>
    <p:sldId id="273" r:id="rId27"/>
    <p:sldId id="274"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7"/>
    <p:restoredTop sz="96512"/>
  </p:normalViewPr>
  <p:slideViewPr>
    <p:cSldViewPr snapToGrid="0">
      <p:cViewPr varScale="1">
        <p:scale>
          <a:sx n="126" d="100"/>
          <a:sy n="126" d="100"/>
        </p:scale>
        <p:origin x="2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11/13/23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69757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11/13/23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38859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11/13/23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98996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11/13/23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3177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11/13/23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29915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11/13/23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0291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11/13/23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2878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11/13/23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50716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11/13/23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50770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11/13/23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87544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11/13/23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64700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11/13/23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79014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medium.com/@cactuscode/multioutput-multiclass-classification-b0737a0693ec" TargetMode="External"/><Relationship Id="rId2" Type="http://schemas.openxmlformats.org/officeDocument/2006/relationships/hyperlink" Target="https://towardsdatascience.com/essential-guide-to-multi-class-and-multi-output-algorithms-in-python-3041fea5521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aryarishabh/of-genomes-and-genetics-hackerearth-ml-challenge/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43CDB-EE7D-1ACC-157D-1ED8599AB212}"/>
              </a:ext>
            </a:extLst>
          </p:cNvPr>
          <p:cNvSpPr>
            <a:spLocks noGrp="1"/>
          </p:cNvSpPr>
          <p:nvPr>
            <p:ph type="ctrTitle"/>
          </p:nvPr>
        </p:nvSpPr>
        <p:spPr>
          <a:xfrm>
            <a:off x="5604551" y="871759"/>
            <a:ext cx="6587447" cy="1781990"/>
          </a:xfrm>
        </p:spPr>
        <p:txBody>
          <a:bodyPr>
            <a:normAutofit fontScale="90000"/>
          </a:bodyPr>
          <a:lstStyle/>
          <a:p>
            <a:r>
              <a:rPr lang="en-IN" sz="5300" b="1" i="0" u="none" strike="noStrike" dirty="0">
                <a:solidFill>
                  <a:srgbClr val="202124"/>
                </a:solidFill>
                <a:effectLst/>
                <a:latin typeface="Inter"/>
              </a:rPr>
              <a:t>Unlocking Health: Early Genetic Testing for Disorder Detection</a:t>
            </a:r>
            <a:endParaRPr lang="en-US" dirty="0"/>
          </a:p>
        </p:txBody>
      </p:sp>
      <p:sp>
        <p:nvSpPr>
          <p:cNvPr id="3" name="Subtitle 2">
            <a:extLst>
              <a:ext uri="{FF2B5EF4-FFF2-40B4-BE49-F238E27FC236}">
                <a16:creationId xmlns:a16="http://schemas.microsoft.com/office/drawing/2014/main" id="{B58315F6-DB34-2297-933D-67C97C96AE5E}"/>
              </a:ext>
            </a:extLst>
          </p:cNvPr>
          <p:cNvSpPr>
            <a:spLocks noGrp="1"/>
          </p:cNvSpPr>
          <p:nvPr>
            <p:ph type="subTitle" idx="1"/>
          </p:nvPr>
        </p:nvSpPr>
        <p:spPr>
          <a:xfrm>
            <a:off x="5723776" y="4002154"/>
            <a:ext cx="5322013" cy="1953183"/>
          </a:xfrm>
        </p:spPr>
        <p:txBody>
          <a:bodyPr>
            <a:normAutofit/>
          </a:bodyPr>
          <a:lstStyle/>
          <a:p>
            <a:pPr>
              <a:lnSpc>
                <a:spcPct val="100000"/>
              </a:lnSpc>
            </a:pPr>
            <a:r>
              <a:rPr lang="en-US" dirty="0">
                <a:latin typeface="Calibri" panose="020F0502020204030204" pitchFamily="34" charset="0"/>
                <a:cs typeface="Calibri" panose="020F0502020204030204" pitchFamily="34" charset="0"/>
              </a:rPr>
              <a:t>Oct 31</a:t>
            </a:r>
            <a:r>
              <a:rPr lang="en-US" baseline="30000" dirty="0">
                <a:latin typeface="Calibri" panose="020F0502020204030204" pitchFamily="34" charset="0"/>
                <a:cs typeface="Calibri" panose="020F0502020204030204" pitchFamily="34" charset="0"/>
              </a:rPr>
              <a:t>st</a:t>
            </a:r>
            <a:r>
              <a:rPr lang="en-US" dirty="0">
                <a:latin typeface="Calibri" panose="020F0502020204030204" pitchFamily="34" charset="0"/>
                <a:cs typeface="Calibri" panose="020F0502020204030204" pitchFamily="34" charset="0"/>
              </a:rPr>
              <a:t>, 2023</a:t>
            </a:r>
          </a:p>
          <a:p>
            <a:pPr>
              <a:lnSpc>
                <a:spcPct val="100000"/>
              </a:lnSpc>
            </a:pPr>
            <a:r>
              <a:rPr lang="en-US" dirty="0">
                <a:latin typeface="Calibri" panose="020F0502020204030204" pitchFamily="34" charset="0"/>
                <a:cs typeface="Calibri" panose="020F0502020204030204" pitchFamily="34" charset="0"/>
              </a:rPr>
              <a:t>Anusha Guruprasad – ag84104n@pace.edu</a:t>
            </a:r>
          </a:p>
          <a:p>
            <a:pPr>
              <a:lnSpc>
                <a:spcPct val="100000"/>
              </a:lnSpc>
            </a:pPr>
            <a:r>
              <a:rPr lang="en-US" dirty="0">
                <a:latin typeface="Calibri" panose="020F0502020204030204" pitchFamily="34" charset="0"/>
                <a:cs typeface="Calibri" panose="020F0502020204030204" pitchFamily="34" charset="0"/>
              </a:rPr>
              <a:t>CS – 667 : Practical Data Science </a:t>
            </a:r>
          </a:p>
          <a:p>
            <a:endParaRPr lang="en-US" dirty="0"/>
          </a:p>
        </p:txBody>
      </p:sp>
      <p:pic>
        <p:nvPicPr>
          <p:cNvPr id="16" name="Picture 15" descr="A web of dots connected">
            <a:extLst>
              <a:ext uri="{FF2B5EF4-FFF2-40B4-BE49-F238E27FC236}">
                <a16:creationId xmlns:a16="http://schemas.microsoft.com/office/drawing/2014/main" id="{BFE93AC5-F148-D227-08FB-999F4C9CF6DB}"/>
              </a:ext>
            </a:extLst>
          </p:cNvPr>
          <p:cNvPicPr>
            <a:picLocks noChangeAspect="1"/>
          </p:cNvPicPr>
          <p:nvPr/>
        </p:nvPicPr>
        <p:blipFill rotWithShape="1">
          <a:blip r:embed="rId2"/>
          <a:srcRect l="44508" r="23670" b="1"/>
          <a:stretch/>
        </p:blipFill>
        <p:spPr>
          <a:xfrm>
            <a:off x="1" y="10"/>
            <a:ext cx="4876799" cy="6857989"/>
          </a:xfrm>
          <a:prstGeom prst="rect">
            <a:avLst/>
          </a:prstGeom>
        </p:spPr>
      </p:pic>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751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5">
            <a:extLst>
              <a:ext uri="{FF2B5EF4-FFF2-40B4-BE49-F238E27FC236}">
                <a16:creationId xmlns:a16="http://schemas.microsoft.com/office/drawing/2014/main" id="{C3D0AD61-C4EE-4A0B-8733-BAE046F63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9FC504-433D-D64A-269C-13F532825163}"/>
              </a:ext>
            </a:extLst>
          </p:cNvPr>
          <p:cNvSpPr>
            <a:spLocks noGrp="1"/>
          </p:cNvSpPr>
          <p:nvPr>
            <p:ph type="title"/>
          </p:nvPr>
        </p:nvSpPr>
        <p:spPr>
          <a:xfrm>
            <a:off x="700087" y="909638"/>
            <a:ext cx="10803485" cy="845674"/>
          </a:xfrm>
        </p:spPr>
        <p:txBody>
          <a:bodyPr>
            <a:normAutofit/>
          </a:bodyPr>
          <a:lstStyle/>
          <a:p>
            <a:r>
              <a:rPr lang="en-US" sz="3700" b="1" dirty="0">
                <a:latin typeface="Inter"/>
              </a:rPr>
              <a:t>Understanding the First Target/Gene Disorder</a:t>
            </a:r>
          </a:p>
        </p:txBody>
      </p:sp>
      <p:cxnSp>
        <p:nvCxnSpPr>
          <p:cNvPr id="3088" name="Straight Connector 3087">
            <a:extLst>
              <a:ext uri="{FF2B5EF4-FFF2-40B4-BE49-F238E27FC236}">
                <a16:creationId xmlns:a16="http://schemas.microsoft.com/office/drawing/2014/main" id="{B0627202-EFF9-43AD-A17D-9C0A583533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descr="A pie chart with text on it&#10;&#10;Description automatically generated">
            <a:extLst>
              <a:ext uri="{FF2B5EF4-FFF2-40B4-BE49-F238E27FC236}">
                <a16:creationId xmlns:a16="http://schemas.microsoft.com/office/drawing/2014/main" id="{4D43E65F-270D-D807-D1D3-9B0FB056D72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63614" y="2720594"/>
            <a:ext cx="5084802" cy="232629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 graph of multiple colored squares&#10;&#10;Description automatically generated with medium confidence">
            <a:extLst>
              <a:ext uri="{FF2B5EF4-FFF2-40B4-BE49-F238E27FC236}">
                <a16:creationId xmlns:a16="http://schemas.microsoft.com/office/drawing/2014/main" id="{A6118DA0-7EA4-329D-DD91-0F5D81C8F2F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659" y="1447801"/>
            <a:ext cx="4765293" cy="359908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E7FB85F-A140-B90B-F1C7-153F3396C54F}"/>
              </a:ext>
            </a:extLst>
          </p:cNvPr>
          <p:cNvSpPr>
            <a:spLocks noGrp="1"/>
          </p:cNvSpPr>
          <p:nvPr>
            <p:ph idx="1"/>
          </p:nvPr>
        </p:nvSpPr>
        <p:spPr>
          <a:xfrm>
            <a:off x="4776952" y="1855075"/>
            <a:ext cx="6726619" cy="3974508"/>
          </a:xfrm>
        </p:spPr>
        <p:txBody>
          <a:bodyPr>
            <a:normAutofit/>
          </a:bodyPr>
          <a:lstStyle/>
          <a:p>
            <a:r>
              <a:rPr lang="en-US" dirty="0">
                <a:latin typeface="Calibri" panose="020F0502020204030204" pitchFamily="34" charset="0"/>
                <a:cs typeface="Calibri" panose="020F0502020204030204" pitchFamily="34" charset="0"/>
              </a:rPr>
              <a:t>Mitochondrial genetic inheritance disorders are more frequent than Multifactorial genetic inheritance disorders.</a:t>
            </a:r>
          </a:p>
          <a:p>
            <a:endParaRPr lang="en-US" dirty="0"/>
          </a:p>
        </p:txBody>
      </p:sp>
      <p:cxnSp>
        <p:nvCxnSpPr>
          <p:cNvPr id="3090" name="Straight Connector 3089">
            <a:extLst>
              <a:ext uri="{FF2B5EF4-FFF2-40B4-BE49-F238E27FC236}">
                <a16:creationId xmlns:a16="http://schemas.microsoft.com/office/drawing/2014/main" id="{A122FEF2-9343-4D52-A0EA-3EB03CB8BC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BAE75D0-8628-65EE-7F2C-BEB1A82EACC1}"/>
              </a:ext>
            </a:extLst>
          </p:cNvPr>
          <p:cNvSpPr txBox="1"/>
          <p:nvPr/>
        </p:nvSpPr>
        <p:spPr>
          <a:xfrm>
            <a:off x="963561" y="5773449"/>
            <a:ext cx="9184855" cy="369332"/>
          </a:xfrm>
          <a:prstGeom prst="rect">
            <a:avLst/>
          </a:prstGeom>
          <a:noFill/>
        </p:spPr>
        <p:txBody>
          <a:bodyPr wrap="square" rtlCol="0">
            <a:spAutoFit/>
          </a:bodyPr>
          <a:lstStyle/>
          <a:p>
            <a:r>
              <a:rPr lang="en-US" dirty="0"/>
              <a:t>Note: the two graphs represent percentage and numeric representation </a:t>
            </a:r>
          </a:p>
        </p:txBody>
      </p:sp>
    </p:spTree>
    <p:extLst>
      <p:ext uri="{BB962C8B-B14F-4D97-AF65-F5344CB8AC3E}">
        <p14:creationId xmlns:p14="http://schemas.microsoft.com/office/powerpoint/2010/main" val="2010037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9BE153-1EAE-E1E1-BE06-A97452717414}"/>
              </a:ext>
            </a:extLst>
          </p:cNvPr>
          <p:cNvSpPr>
            <a:spLocks noGrp="1"/>
          </p:cNvSpPr>
          <p:nvPr>
            <p:ph type="title"/>
          </p:nvPr>
        </p:nvSpPr>
        <p:spPr>
          <a:xfrm>
            <a:off x="685801" y="906366"/>
            <a:ext cx="4771102" cy="1616771"/>
          </a:xfrm>
        </p:spPr>
        <p:txBody>
          <a:bodyPr>
            <a:normAutofit fontScale="90000"/>
          </a:bodyPr>
          <a:lstStyle/>
          <a:p>
            <a:r>
              <a:rPr lang="en-US" sz="4000" b="1" dirty="0">
                <a:latin typeface="Inter"/>
              </a:rPr>
              <a:t>Understanding the 2</a:t>
            </a:r>
            <a:r>
              <a:rPr lang="en-US" sz="4000" b="1" baseline="30000" dirty="0">
                <a:latin typeface="Inter"/>
              </a:rPr>
              <a:t>nd</a:t>
            </a:r>
            <a:r>
              <a:rPr lang="en-US" sz="4000" b="1" dirty="0">
                <a:latin typeface="Inter"/>
              </a:rPr>
              <a:t> Target/Disorder Subclass</a:t>
            </a:r>
            <a:endParaRPr lang="en-US" dirty="0"/>
          </a:p>
        </p:txBody>
      </p:sp>
      <p:cxnSp>
        <p:nvCxnSpPr>
          <p:cNvPr id="4105" name="Straight Connector 4104">
            <a:extLst>
              <a:ext uri="{FF2B5EF4-FFF2-40B4-BE49-F238E27FC236}">
                <a16:creationId xmlns:a16="http://schemas.microsoft.com/office/drawing/2014/main" id="{9BFA7F3E-7868-4A4D-9F5E-C214897104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EB95F1-ECA8-1FC5-E6E2-AB79F3975711}"/>
              </a:ext>
            </a:extLst>
          </p:cNvPr>
          <p:cNvSpPr>
            <a:spLocks noGrp="1"/>
          </p:cNvSpPr>
          <p:nvPr>
            <p:ph idx="1"/>
          </p:nvPr>
        </p:nvSpPr>
        <p:spPr>
          <a:xfrm>
            <a:off x="5628536" y="982683"/>
            <a:ext cx="5877664" cy="1616769"/>
          </a:xfrm>
        </p:spPr>
        <p:txBody>
          <a:bodyPr>
            <a:normAutofit lnSpcReduction="10000"/>
          </a:bodyPr>
          <a:lstStyle/>
          <a:p>
            <a:r>
              <a:rPr lang="en-US" dirty="0">
                <a:latin typeface="Calibri" panose="020F0502020204030204" pitchFamily="34" charset="0"/>
                <a:cs typeface="Calibri" panose="020F0502020204030204" pitchFamily="34" charset="0"/>
              </a:rPr>
              <a:t>The distribution of subclass of disorders. Leigh Syndrome is the most common subclass. </a:t>
            </a:r>
          </a:p>
          <a:p>
            <a:r>
              <a:rPr lang="en-US" dirty="0">
                <a:latin typeface="Calibri" panose="020F0502020204030204" pitchFamily="34" charset="0"/>
                <a:cs typeface="Calibri" panose="020F0502020204030204" pitchFamily="34" charset="0"/>
              </a:rPr>
              <a:t>Now how do I understand which disorder it belongs to?</a:t>
            </a:r>
          </a:p>
        </p:txBody>
      </p:sp>
      <p:pic>
        <p:nvPicPr>
          <p:cNvPr id="4098" name="Picture 2" descr="A graph showing different colored rectangular shapes&#10;&#10;Description automatically generated">
            <a:extLst>
              <a:ext uri="{FF2B5EF4-FFF2-40B4-BE49-F238E27FC236}">
                <a16:creationId xmlns:a16="http://schemas.microsoft.com/office/drawing/2014/main" id="{26E91CEF-43AC-BC75-C9D2-A424EA5BB8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0101" y="2705601"/>
            <a:ext cx="10959280" cy="3437177"/>
          </a:xfrm>
          <a:prstGeom prst="rect">
            <a:avLst/>
          </a:prstGeom>
          <a:noFill/>
          <a:extLst>
            <a:ext uri="{909E8E84-426E-40DD-AFC4-6F175D3DCCD1}">
              <a14:hiddenFill xmlns:a14="http://schemas.microsoft.com/office/drawing/2010/main">
                <a:solidFill>
                  <a:srgbClr val="FFFFFF"/>
                </a:solidFill>
              </a14:hiddenFill>
            </a:ext>
          </a:extLst>
        </p:spPr>
      </p:pic>
      <p:cxnSp>
        <p:nvCxnSpPr>
          <p:cNvPr id="4107" name="Straight Connector 4106">
            <a:extLst>
              <a:ext uri="{FF2B5EF4-FFF2-40B4-BE49-F238E27FC236}">
                <a16:creationId xmlns:a16="http://schemas.microsoft.com/office/drawing/2014/main" id="{276AB626-F2F4-41D1-94FC-3258BA6784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50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29" name="Straight Connector 512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31" name="Straight Connector 513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133" name="Rectangle 513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615A2-7C5E-C8E4-2188-D510865E129B}"/>
              </a:ext>
            </a:extLst>
          </p:cNvPr>
          <p:cNvSpPr>
            <a:spLocks noGrp="1"/>
          </p:cNvSpPr>
          <p:nvPr>
            <p:ph type="title"/>
          </p:nvPr>
        </p:nvSpPr>
        <p:spPr>
          <a:xfrm>
            <a:off x="157317" y="899024"/>
            <a:ext cx="3726426" cy="3914947"/>
          </a:xfrm>
        </p:spPr>
        <p:txBody>
          <a:bodyPr vert="horz" lIns="91440" tIns="45720" rIns="91440" bIns="45720" rtlCol="0" anchor="t">
            <a:normAutofit fontScale="90000"/>
          </a:bodyPr>
          <a:lstStyle/>
          <a:p>
            <a:r>
              <a:rPr lang="en-IN" b="1" dirty="0">
                <a:latin typeface="Inter"/>
              </a:rPr>
              <a:t>Exploring how the two main characteristics we want to predict are related to each other.</a:t>
            </a:r>
            <a:endParaRPr lang="en-US" b="1" dirty="0">
              <a:latin typeface="Inter"/>
            </a:endParaRPr>
          </a:p>
        </p:txBody>
      </p:sp>
      <p:cxnSp>
        <p:nvCxnSpPr>
          <p:cNvPr id="5135" name="Straight Connector 513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124" name="Picture 4" descr="A graph with different colored bars&#10;&#10;Description automatically generated">
            <a:extLst>
              <a:ext uri="{FF2B5EF4-FFF2-40B4-BE49-F238E27FC236}">
                <a16:creationId xmlns:a16="http://schemas.microsoft.com/office/drawing/2014/main" id="{8C994D53-A15D-A64D-DA31-14D035313B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61832" y="955538"/>
            <a:ext cx="8148595" cy="4033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609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0470-91B6-C890-0672-8F81144694FA}"/>
              </a:ext>
            </a:extLst>
          </p:cNvPr>
          <p:cNvSpPr>
            <a:spLocks noGrp="1"/>
          </p:cNvSpPr>
          <p:nvPr>
            <p:ph type="title"/>
          </p:nvPr>
        </p:nvSpPr>
        <p:spPr>
          <a:xfrm>
            <a:off x="4155338" y="2814605"/>
            <a:ext cx="3881323" cy="685515"/>
          </a:xfrm>
        </p:spPr>
        <p:txBody>
          <a:bodyPr>
            <a:normAutofit fontScale="90000"/>
          </a:bodyPr>
          <a:lstStyle/>
          <a:p>
            <a:r>
              <a:rPr lang="en-US" sz="3600" b="1" dirty="0">
                <a:latin typeface="Inter"/>
              </a:rPr>
              <a:t>Modeling Method Section</a:t>
            </a:r>
          </a:p>
        </p:txBody>
      </p:sp>
    </p:spTree>
    <p:extLst>
      <p:ext uri="{BB962C8B-B14F-4D97-AF65-F5344CB8AC3E}">
        <p14:creationId xmlns:p14="http://schemas.microsoft.com/office/powerpoint/2010/main" val="2258690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1E4EF2-6BA2-8654-4245-60FBE560BE51}"/>
              </a:ext>
            </a:extLst>
          </p:cNvPr>
          <p:cNvSpPr>
            <a:spLocks noGrp="1"/>
          </p:cNvSpPr>
          <p:nvPr>
            <p:ph type="title"/>
          </p:nvPr>
        </p:nvSpPr>
        <p:spPr>
          <a:xfrm>
            <a:off x="700635" y="922096"/>
            <a:ext cx="10691265" cy="642544"/>
          </a:xfrm>
        </p:spPr>
        <p:txBody>
          <a:bodyPr/>
          <a:lstStyle/>
          <a:p>
            <a:r>
              <a:rPr lang="en-US" sz="3600" b="1" dirty="0">
                <a:latin typeface="Inter"/>
              </a:rPr>
              <a:t>Outcome Variable</a:t>
            </a:r>
          </a:p>
        </p:txBody>
      </p:sp>
      <p:sp>
        <p:nvSpPr>
          <p:cNvPr id="4" name="Content Placeholder 3">
            <a:extLst>
              <a:ext uri="{FF2B5EF4-FFF2-40B4-BE49-F238E27FC236}">
                <a16:creationId xmlns:a16="http://schemas.microsoft.com/office/drawing/2014/main" id="{FA660886-4086-BDD8-BC41-2FE913AE2141}"/>
              </a:ext>
            </a:extLst>
          </p:cNvPr>
          <p:cNvSpPr>
            <a:spLocks noGrp="1"/>
          </p:cNvSpPr>
          <p:nvPr>
            <p:ph idx="1"/>
          </p:nvPr>
        </p:nvSpPr>
        <p:spPr>
          <a:xfrm>
            <a:off x="700635" y="1564640"/>
            <a:ext cx="10691265" cy="4612640"/>
          </a:xfrm>
        </p:spPr>
        <p:txBody>
          <a:bodyPr>
            <a:normAutofit/>
          </a:bodyPr>
          <a:lstStyle/>
          <a:p>
            <a:r>
              <a:rPr lang="en-US" dirty="0"/>
              <a:t>Trying to predict the ‘</a:t>
            </a:r>
            <a:r>
              <a:rPr lang="en-IN" dirty="0"/>
              <a:t>Disorder Subclass’ can help understand the major reason for a disorder and its subclass being detected in a child.</a:t>
            </a:r>
          </a:p>
          <a:p>
            <a:r>
              <a:rPr lang="en-IN" dirty="0"/>
              <a:t>The columns chosen are all related to the parent’s hereditary information, the child’s medical history, and symptoms data. </a:t>
            </a:r>
          </a:p>
          <a:p>
            <a:r>
              <a:rPr lang="en-IN" dirty="0"/>
              <a:t>Below is the detailed list of all the columns or feature’s that are being considered for the </a:t>
            </a:r>
            <a:r>
              <a:rPr lang="en-IN" dirty="0" err="1"/>
              <a:t>modeling</a:t>
            </a:r>
            <a:r>
              <a:rPr lang="en-IN" dirty="0"/>
              <a:t>. </a:t>
            </a:r>
          </a:p>
          <a:p>
            <a:r>
              <a:rPr lang="en-IN" dirty="0">
                <a:solidFill>
                  <a:srgbClr val="C00000"/>
                </a:solidFill>
              </a:rPr>
              <a:t>Columns Categories : </a:t>
            </a:r>
          </a:p>
          <a:p>
            <a:pPr lvl="1"/>
            <a:r>
              <a:rPr lang="en-IN" sz="2000" dirty="0"/>
              <a:t>Patient data : 'Patient Age’, 'Status’, 'Gender’, 'Place of birth', 'Follow-up’, ‘Parental consent’.</a:t>
            </a:r>
          </a:p>
        </p:txBody>
      </p:sp>
    </p:spTree>
    <p:extLst>
      <p:ext uri="{BB962C8B-B14F-4D97-AF65-F5344CB8AC3E}">
        <p14:creationId xmlns:p14="http://schemas.microsoft.com/office/powerpoint/2010/main" val="2896501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9DA20-684F-2055-F682-D5810E3E7118}"/>
              </a:ext>
            </a:extLst>
          </p:cNvPr>
          <p:cNvSpPr>
            <a:spLocks noGrp="1"/>
          </p:cNvSpPr>
          <p:nvPr>
            <p:ph idx="1"/>
          </p:nvPr>
        </p:nvSpPr>
        <p:spPr>
          <a:xfrm>
            <a:off x="700635" y="1178560"/>
            <a:ext cx="10691265" cy="4750654"/>
          </a:xfrm>
        </p:spPr>
        <p:txBody>
          <a:bodyPr/>
          <a:lstStyle/>
          <a:p>
            <a:pPr lvl="1"/>
            <a:r>
              <a:rPr lang="en-IN" sz="2000" dirty="0"/>
              <a:t>Patient Health condition : 'Blood cell count (</a:t>
            </a:r>
            <a:r>
              <a:rPr lang="en-IN" sz="2000" dirty="0" err="1"/>
              <a:t>mcL</a:t>
            </a:r>
            <a:r>
              <a:rPr lang="en-IN" sz="2000" dirty="0"/>
              <a:t>)', 'Respiratory Rate (breaths/min)', 'Heart Rate (rates/min)', 'Autopsy shows birth defect (if applicable)', 'Folic acid details (peri-conceptional)', 'H/O serious maternal illness', 'H/O radiation exposure (x-ray)', 'H/O substance abuse', 'White Blood cell count (thousand per microliter)', 'Blood test result', 'Symptom 1', 'Symptom 2', 'Symptom 3', 'Symptom 4', 'Symptom 5', 'Genetic Disorder', 'Disorder Subclass’.</a:t>
            </a:r>
          </a:p>
          <a:p>
            <a:pPr lvl="1"/>
            <a:r>
              <a:rPr lang="en-IN" sz="2000" dirty="0"/>
              <a:t>Parental Data: 'Genes in mother's side', 'Inherited from father', 'Maternal gene', 'Paternal gene', 'Assisted conception IVF/ART', 'History of anomalies in previous pregnancies', 'No. of previous abortion', 'Birth </a:t>
            </a:r>
            <a:r>
              <a:rPr lang="en-IN" sz="2000" dirty="0" err="1"/>
              <a:t>defects'mother's_age_binned</a:t>
            </a:r>
            <a:r>
              <a:rPr lang="en-IN" sz="2000" dirty="0"/>
              <a:t>', '</a:t>
            </a:r>
            <a:r>
              <a:rPr lang="en-IN" sz="2000" dirty="0" err="1"/>
              <a:t>father's_age_binned</a:t>
            </a:r>
            <a:r>
              <a:rPr lang="en-IN" sz="2000" dirty="0"/>
              <a:t>’.</a:t>
            </a:r>
          </a:p>
          <a:p>
            <a:r>
              <a:rPr lang="en-IN" dirty="0"/>
              <a:t>All the above columns represent and link the patient medical data along with the parent medical history which is vital in identifying any genetic or genomic disorders. </a:t>
            </a:r>
          </a:p>
          <a:p>
            <a:endParaRPr lang="en-US" dirty="0"/>
          </a:p>
        </p:txBody>
      </p:sp>
    </p:spTree>
    <p:extLst>
      <p:ext uri="{BB962C8B-B14F-4D97-AF65-F5344CB8AC3E}">
        <p14:creationId xmlns:p14="http://schemas.microsoft.com/office/powerpoint/2010/main" val="3210872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809F-DAF2-5BFC-9ADE-E764DAD05FE9}"/>
              </a:ext>
            </a:extLst>
          </p:cNvPr>
          <p:cNvSpPr>
            <a:spLocks noGrp="1"/>
          </p:cNvSpPr>
          <p:nvPr>
            <p:ph type="title"/>
          </p:nvPr>
        </p:nvSpPr>
        <p:spPr>
          <a:xfrm>
            <a:off x="700635" y="922096"/>
            <a:ext cx="10691265" cy="713664"/>
          </a:xfrm>
        </p:spPr>
        <p:txBody>
          <a:bodyPr>
            <a:normAutofit/>
          </a:bodyPr>
          <a:lstStyle/>
          <a:p>
            <a:r>
              <a:rPr lang="en-US" sz="3600" b="1" dirty="0">
                <a:latin typeface="Inter"/>
              </a:rPr>
              <a:t>Model Type:</a:t>
            </a:r>
            <a:r>
              <a:rPr lang="en-IN" sz="3600" b="1" dirty="0">
                <a:latin typeface="Inter"/>
              </a:rPr>
              <a:t> Multi Output Classifier</a:t>
            </a:r>
            <a:endParaRPr lang="en-US" sz="3600" b="1" dirty="0">
              <a:latin typeface="Inter"/>
            </a:endParaRPr>
          </a:p>
        </p:txBody>
      </p:sp>
      <p:sp>
        <p:nvSpPr>
          <p:cNvPr id="3" name="Content Placeholder 2">
            <a:extLst>
              <a:ext uri="{FF2B5EF4-FFF2-40B4-BE49-F238E27FC236}">
                <a16:creationId xmlns:a16="http://schemas.microsoft.com/office/drawing/2014/main" id="{85571488-2F00-4A91-123E-F20CF760441E}"/>
              </a:ext>
            </a:extLst>
          </p:cNvPr>
          <p:cNvSpPr>
            <a:spLocks noGrp="1"/>
          </p:cNvSpPr>
          <p:nvPr>
            <p:ph idx="1"/>
          </p:nvPr>
        </p:nvSpPr>
        <p:spPr>
          <a:xfrm>
            <a:off x="700635" y="1503680"/>
            <a:ext cx="10691265" cy="4425534"/>
          </a:xfrm>
        </p:spPr>
        <p:txBody>
          <a:bodyPr>
            <a:normAutofit/>
          </a:bodyPr>
          <a:lstStyle/>
          <a:p>
            <a:r>
              <a:rPr lang="en-US" dirty="0"/>
              <a:t>As the data consists of two major columns that need to be focused on detection : Genetic Disorder and Disorder Subclass.</a:t>
            </a:r>
          </a:p>
          <a:p>
            <a:pPr>
              <a:lnSpc>
                <a:spcPct val="130000"/>
              </a:lnSpc>
            </a:pPr>
            <a:r>
              <a:rPr lang="en-IN" dirty="0"/>
              <a:t>In non-technical terms, </a:t>
            </a:r>
            <a:r>
              <a:rPr lang="en-IN" dirty="0" err="1"/>
              <a:t>MultiOutputClassifier</a:t>
            </a:r>
            <a:r>
              <a:rPr lang="en-IN" dirty="0"/>
              <a:t> is a tool that helps us handle a scenario where we have multiple things to predict (multiple output variables) instead of just one. Imagine you're trying to predict not only whether a patient has a specific genetic disorder but also the subclass of that disorder. Instead of building two separate models for these predictions, you can use </a:t>
            </a:r>
            <a:r>
              <a:rPr lang="en-IN" dirty="0" err="1"/>
              <a:t>MultiOutputClassifier</a:t>
            </a:r>
            <a:r>
              <a:rPr lang="en-IN" dirty="0"/>
              <a:t> to create a single model that considers both predictions simultaneously.</a:t>
            </a:r>
          </a:p>
        </p:txBody>
      </p:sp>
    </p:spTree>
    <p:extLst>
      <p:ext uri="{BB962C8B-B14F-4D97-AF65-F5344CB8AC3E}">
        <p14:creationId xmlns:p14="http://schemas.microsoft.com/office/powerpoint/2010/main" val="1787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125966-9C9E-B827-E7EF-57D1CE3B452C}"/>
              </a:ext>
            </a:extLst>
          </p:cNvPr>
          <p:cNvSpPr>
            <a:spLocks noGrp="1"/>
          </p:cNvSpPr>
          <p:nvPr>
            <p:ph idx="1"/>
          </p:nvPr>
        </p:nvSpPr>
        <p:spPr>
          <a:xfrm>
            <a:off x="700635" y="812800"/>
            <a:ext cx="10691265" cy="5116414"/>
          </a:xfrm>
        </p:spPr>
        <p:txBody>
          <a:bodyPr/>
          <a:lstStyle/>
          <a:p>
            <a:r>
              <a:rPr lang="en-IN" dirty="0"/>
              <a:t>Here's an analogy: Think of a student taking two different exams, say, one for Biology and another for Chemistry. Instead of studying separately for each exam, the student decides to use a special study strategy that helps them prepare for both subjects at the same time. This strategy is similar to how </a:t>
            </a:r>
            <a:r>
              <a:rPr lang="en-IN" dirty="0" err="1"/>
              <a:t>MultiOutputClassifier</a:t>
            </a:r>
            <a:r>
              <a:rPr lang="en-IN" dirty="0"/>
              <a:t> works – it helps the model learn and make predictions for multiple things at once.</a:t>
            </a:r>
          </a:p>
          <a:p>
            <a:r>
              <a:rPr lang="en-IN" dirty="0"/>
              <a:t>For a technical Understanding of the model: </a:t>
            </a:r>
            <a:r>
              <a:rPr lang="en-IN" dirty="0">
                <a:hlinkClick r:id="rId2" action="ppaction://hlinksldjump"/>
              </a:rPr>
              <a:t>Click here to move to the appendix slide</a:t>
            </a:r>
            <a:endParaRPr lang="en-IN" dirty="0"/>
          </a:p>
        </p:txBody>
      </p:sp>
    </p:spTree>
    <p:extLst>
      <p:ext uri="{BB962C8B-B14F-4D97-AF65-F5344CB8AC3E}">
        <p14:creationId xmlns:p14="http://schemas.microsoft.com/office/powerpoint/2010/main" val="549300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3F03A-63CD-8388-FE51-377AF776EF62}"/>
              </a:ext>
            </a:extLst>
          </p:cNvPr>
          <p:cNvSpPr>
            <a:spLocks noGrp="1"/>
          </p:cNvSpPr>
          <p:nvPr>
            <p:ph type="title"/>
          </p:nvPr>
        </p:nvSpPr>
        <p:spPr>
          <a:xfrm>
            <a:off x="4876597" y="2882976"/>
            <a:ext cx="2438805" cy="764464"/>
          </a:xfrm>
        </p:spPr>
        <p:txBody>
          <a:bodyPr/>
          <a:lstStyle/>
          <a:p>
            <a:r>
              <a:rPr lang="en-US" b="1" dirty="0">
                <a:latin typeface="Inter"/>
              </a:rPr>
              <a:t>Findings</a:t>
            </a:r>
            <a:endParaRPr lang="en-US" dirty="0"/>
          </a:p>
        </p:txBody>
      </p:sp>
    </p:spTree>
    <p:extLst>
      <p:ext uri="{BB962C8B-B14F-4D97-AF65-F5344CB8AC3E}">
        <p14:creationId xmlns:p14="http://schemas.microsoft.com/office/powerpoint/2010/main" val="2769254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4F8DA-E385-38FB-FFC7-A2F9C107FCB6}"/>
              </a:ext>
            </a:extLst>
          </p:cNvPr>
          <p:cNvSpPr>
            <a:spLocks noGrp="1"/>
          </p:cNvSpPr>
          <p:nvPr>
            <p:ph type="title"/>
          </p:nvPr>
        </p:nvSpPr>
        <p:spPr>
          <a:xfrm>
            <a:off x="700088" y="909637"/>
            <a:ext cx="9358312" cy="1362073"/>
          </a:xfrm>
        </p:spPr>
        <p:txBody>
          <a:bodyPr>
            <a:normAutofit/>
          </a:bodyPr>
          <a:lstStyle/>
          <a:p>
            <a:r>
              <a:rPr lang="en-US" b="1" dirty="0">
                <a:latin typeface="Inter"/>
              </a:rPr>
              <a:t>Understanding the outcome :</a:t>
            </a:r>
          </a:p>
        </p:txBody>
      </p:sp>
      <p:cxnSp>
        <p:nvCxnSpPr>
          <p:cNvPr id="1033" name="Straight Connector 1032">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3204E9-E6F6-EC25-DBF3-F16A80BDFACC}"/>
              </a:ext>
            </a:extLst>
          </p:cNvPr>
          <p:cNvSpPr>
            <a:spLocks noGrp="1"/>
          </p:cNvSpPr>
          <p:nvPr>
            <p:ph idx="1"/>
          </p:nvPr>
        </p:nvSpPr>
        <p:spPr>
          <a:xfrm>
            <a:off x="679360" y="1556179"/>
            <a:ext cx="6804626" cy="4604700"/>
          </a:xfrm>
        </p:spPr>
        <p:txBody>
          <a:bodyPr>
            <a:normAutofit/>
          </a:bodyPr>
          <a:lstStyle/>
          <a:p>
            <a:r>
              <a:rPr lang="en-IN" sz="1800" dirty="0">
                <a:latin typeface="Calibri" panose="020F0502020204030204" pitchFamily="34" charset="0"/>
                <a:cs typeface="Calibri" panose="020F0502020204030204" pitchFamily="34" charset="0"/>
              </a:rPr>
              <a:t>Assisted conception IVF/ART, H/O substance abuse, Birth defects, Inherited from the father, and History of anomalies in previous pregnancies are the main columns or features that need to be considered as they have weightage on the Genetic disorder and subclass detection according to the model.</a:t>
            </a: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Many records have similar data and can be misinterpreted by the model while going through it during the understanding stage (fitting stage).</a:t>
            </a:r>
          </a:p>
          <a:p>
            <a:r>
              <a:rPr lang="en-US" sz="1800" dirty="0">
                <a:latin typeface="Calibri" panose="020F0502020204030204" pitchFamily="34" charset="0"/>
                <a:cs typeface="Calibri" panose="020F0502020204030204" pitchFamily="34" charset="0"/>
              </a:rPr>
              <a:t>Understanding the underlying issue : </a:t>
            </a:r>
          </a:p>
          <a:p>
            <a:pPr lvl="1"/>
            <a:r>
              <a:rPr lang="en-US" dirty="0">
                <a:latin typeface="Calibri" panose="020F0502020204030204" pitchFamily="34" charset="0"/>
                <a:cs typeface="Calibri" panose="020F0502020204030204" pitchFamily="34" charset="0"/>
              </a:rPr>
              <a:t>The number of correctly identified records are the diagonal values – 501 for class 1, 210 for class 2, and 263 for class 3.</a:t>
            </a:r>
          </a:p>
          <a:p>
            <a:pPr lvl="1"/>
            <a:r>
              <a:rPr lang="en-US" dirty="0">
                <a:latin typeface="Calibri" panose="020F0502020204030204" pitchFamily="34" charset="0"/>
                <a:cs typeface="Calibri" panose="020F0502020204030204" pitchFamily="34" charset="0"/>
              </a:rPr>
              <a:t>Adding all that divided by the total records gives accuracy.</a:t>
            </a:r>
          </a:p>
          <a:p>
            <a:endParaRPr lang="en-US" dirty="0">
              <a:latin typeface="Calibri" panose="020F0502020204030204" pitchFamily="34" charset="0"/>
              <a:cs typeface="Calibri" panose="020F0502020204030204" pitchFamily="34" charset="0"/>
            </a:endParaRPr>
          </a:p>
        </p:txBody>
      </p:sp>
      <p:pic>
        <p:nvPicPr>
          <p:cNvPr id="1026" name="Picture 2" descr="A screenshot of a graph&#10;&#10;Description automatically generated">
            <a:extLst>
              <a:ext uri="{FF2B5EF4-FFF2-40B4-BE49-F238E27FC236}">
                <a16:creationId xmlns:a16="http://schemas.microsoft.com/office/drawing/2014/main" id="{C8405A1A-BED4-B004-A186-25839953C5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820" y="1724100"/>
            <a:ext cx="4192460" cy="3553109"/>
          </a:xfrm>
          <a:prstGeom prst="rect">
            <a:avLst/>
          </a:prstGeom>
          <a:noFill/>
          <a:extLst>
            <a:ext uri="{909E8E84-426E-40DD-AFC4-6F175D3DCCD1}">
              <a14:hiddenFill xmlns:a14="http://schemas.microsoft.com/office/drawing/2010/main">
                <a:solidFill>
                  <a:srgbClr val="FFFFFF"/>
                </a:solidFill>
              </a14:hiddenFill>
            </a:ext>
          </a:extLst>
        </p:spPr>
      </p:pic>
      <p:cxnSp>
        <p:nvCxnSpPr>
          <p:cNvPr id="1035" name="Straight Connector 1034">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22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14838-408C-7EC1-6F5F-12B76ACD497D}"/>
              </a:ext>
            </a:extLst>
          </p:cNvPr>
          <p:cNvSpPr>
            <a:spLocks noGrp="1"/>
          </p:cNvSpPr>
          <p:nvPr>
            <p:ph type="title"/>
          </p:nvPr>
        </p:nvSpPr>
        <p:spPr>
          <a:xfrm>
            <a:off x="700635" y="922096"/>
            <a:ext cx="10691265" cy="817252"/>
          </a:xfrm>
        </p:spPr>
        <p:txBody>
          <a:bodyPr>
            <a:normAutofit fontScale="90000"/>
          </a:bodyPr>
          <a:lstStyle/>
          <a:p>
            <a:r>
              <a:rPr lang="en-US" sz="4800" b="1" dirty="0">
                <a:solidFill>
                  <a:srgbClr val="202124"/>
                </a:solidFill>
                <a:latin typeface="Inter"/>
              </a:rPr>
              <a:t>Executive Summary Slide</a:t>
            </a:r>
          </a:p>
        </p:txBody>
      </p:sp>
      <p:sp>
        <p:nvSpPr>
          <p:cNvPr id="3" name="Content Placeholder 2">
            <a:extLst>
              <a:ext uri="{FF2B5EF4-FFF2-40B4-BE49-F238E27FC236}">
                <a16:creationId xmlns:a16="http://schemas.microsoft.com/office/drawing/2014/main" id="{78465C4C-46F6-23D0-63C9-D80C3614C880}"/>
              </a:ext>
            </a:extLst>
          </p:cNvPr>
          <p:cNvSpPr>
            <a:spLocks noGrp="1"/>
          </p:cNvSpPr>
          <p:nvPr>
            <p:ph idx="1"/>
          </p:nvPr>
        </p:nvSpPr>
        <p:spPr>
          <a:xfrm>
            <a:off x="700635" y="1649896"/>
            <a:ext cx="10691265" cy="4279318"/>
          </a:xfrm>
        </p:spPr>
        <p:txBody>
          <a:bodyPr/>
          <a:lstStyle/>
          <a:p>
            <a:r>
              <a:rPr lang="en-US" dirty="0">
                <a:latin typeface="Calibri" panose="020F0502020204030204" pitchFamily="34" charset="0"/>
                <a:cs typeface="Calibri" panose="020F0502020204030204" pitchFamily="34" charset="0"/>
              </a:rPr>
              <a:t>The world's population is growing too fast, and many people don't have enough healthcare, food, and places to live. This is causing more genetic disorders.</a:t>
            </a:r>
          </a:p>
          <a:p>
            <a:r>
              <a:rPr lang="en-US" dirty="0">
                <a:latin typeface="Calibri" panose="020F0502020204030204" pitchFamily="34" charset="0"/>
                <a:cs typeface="Calibri" panose="020F0502020204030204" pitchFamily="34" charset="0"/>
              </a:rPr>
              <a:t>Not enough people know about these diseases, and we don't do enough genetic testing, so these diseases are becoming more common.</a:t>
            </a:r>
          </a:p>
          <a:p>
            <a:r>
              <a:rPr lang="en-US" dirty="0">
                <a:latin typeface="Calibri" panose="020F0502020204030204" pitchFamily="34" charset="0"/>
                <a:cs typeface="Calibri" panose="020F0502020204030204" pitchFamily="34" charset="0"/>
              </a:rPr>
              <a:t>Many children are dying from these diseases, so it's crucial to do genetic testing when someone is pregnant.</a:t>
            </a:r>
          </a:p>
          <a:p>
            <a:r>
              <a:rPr lang="en-US" dirty="0">
                <a:latin typeface="Calibri" panose="020F0502020204030204" pitchFamily="34" charset="0"/>
                <a:cs typeface="Calibri" panose="020F0502020204030204" pitchFamily="34" charset="0"/>
              </a:rPr>
              <a:t>The dataset has information about children with genetic disorders, and we can use it to predict what kind of genetic disorder they have.</a:t>
            </a:r>
          </a:p>
        </p:txBody>
      </p:sp>
    </p:spTree>
    <p:extLst>
      <p:ext uri="{BB962C8B-B14F-4D97-AF65-F5344CB8AC3E}">
        <p14:creationId xmlns:p14="http://schemas.microsoft.com/office/powerpoint/2010/main" val="1888609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4ED89-EA6F-C4F8-52EA-EB4DFD9AFA65}"/>
              </a:ext>
            </a:extLst>
          </p:cNvPr>
          <p:cNvSpPr>
            <a:spLocks noGrp="1"/>
          </p:cNvSpPr>
          <p:nvPr>
            <p:ph type="title"/>
          </p:nvPr>
        </p:nvSpPr>
        <p:spPr/>
        <p:txBody>
          <a:bodyPr/>
          <a:lstStyle/>
          <a:p>
            <a:r>
              <a:rPr lang="en-US" b="1" dirty="0">
                <a:latin typeface="Inter"/>
              </a:rPr>
              <a:t>Accuracy vs Recall:</a:t>
            </a:r>
          </a:p>
        </p:txBody>
      </p:sp>
      <p:sp>
        <p:nvSpPr>
          <p:cNvPr id="3" name="Content Placeholder 2">
            <a:extLst>
              <a:ext uri="{FF2B5EF4-FFF2-40B4-BE49-F238E27FC236}">
                <a16:creationId xmlns:a16="http://schemas.microsoft.com/office/drawing/2014/main" id="{AB787417-6A16-E451-31E6-B7DCD2DE3EC9}"/>
              </a:ext>
            </a:extLst>
          </p:cNvPr>
          <p:cNvSpPr>
            <a:spLocks noGrp="1"/>
          </p:cNvSpPr>
          <p:nvPr>
            <p:ph idx="1"/>
          </p:nvPr>
        </p:nvSpPr>
        <p:spPr>
          <a:xfrm>
            <a:off x="700635" y="1564640"/>
            <a:ext cx="10691265" cy="4364574"/>
          </a:xfrm>
        </p:spPr>
        <p:txBody>
          <a:bodyPr/>
          <a:lstStyle/>
          <a:p>
            <a:r>
              <a:rPr lang="en-IN" b="0" i="0" u="none" strike="noStrike" dirty="0">
                <a:effectLst/>
                <a:latin typeface="Calibri" panose="020F0502020204030204" pitchFamily="34" charset="0"/>
                <a:cs typeface="Calibri" panose="020F0502020204030204" pitchFamily="34" charset="0"/>
              </a:rPr>
              <a:t> </a:t>
            </a:r>
            <a:r>
              <a:rPr lang="en-IN" b="0" i="0" u="sng" strike="noStrike" dirty="0">
                <a:solidFill>
                  <a:srgbClr val="0070C0"/>
                </a:solidFill>
                <a:effectLst/>
                <a:latin typeface="Calibri" panose="020F0502020204030204" pitchFamily="34" charset="0"/>
                <a:cs typeface="Calibri" panose="020F0502020204030204" pitchFamily="34" charset="0"/>
              </a:rPr>
              <a:t>Recall</a:t>
            </a:r>
            <a:r>
              <a:rPr lang="en-IN" b="0" i="0" u="none" strike="noStrike" dirty="0">
                <a:effectLst/>
                <a:latin typeface="Calibri" panose="020F0502020204030204" pitchFamily="34" charset="0"/>
                <a:cs typeface="Calibri" panose="020F0502020204030204" pitchFamily="34" charset="0"/>
              </a:rPr>
              <a:t>: measures how many of the actual positive instances were correctly predicted by the model. For instance, in a medical test for a disease, the recall would tell you how many people with the disease were correctly identified as having it</a:t>
            </a:r>
            <a:r>
              <a:rPr lang="en-IN" b="0" i="0" u="none" strike="noStrike" dirty="0">
                <a:solidFill>
                  <a:srgbClr val="D1D5DB"/>
                </a:solidFill>
                <a:effectLst/>
                <a:latin typeface="Söhne"/>
              </a:rPr>
              <a:t>.</a:t>
            </a:r>
          </a:p>
          <a:p>
            <a:r>
              <a:rPr lang="en-IN" dirty="0">
                <a:latin typeface="Söhne"/>
              </a:rPr>
              <a:t> </a:t>
            </a:r>
            <a:r>
              <a:rPr lang="en-IN" u="sng" dirty="0">
                <a:solidFill>
                  <a:srgbClr val="0070C0"/>
                </a:solidFill>
                <a:latin typeface="Söhne"/>
              </a:rPr>
              <a:t>Accuracy</a:t>
            </a:r>
            <a:r>
              <a:rPr lang="en-IN" dirty="0">
                <a:solidFill>
                  <a:srgbClr val="0070C0"/>
                </a:solidFill>
                <a:latin typeface="Söhne"/>
              </a:rPr>
              <a:t>:</a:t>
            </a:r>
            <a:r>
              <a:rPr lang="en-IN" dirty="0">
                <a:solidFill>
                  <a:srgbClr val="D1D5DB"/>
                </a:solidFill>
                <a:latin typeface="Söhne"/>
              </a:rPr>
              <a:t> </a:t>
            </a:r>
            <a:r>
              <a:rPr lang="en-IN" dirty="0">
                <a:latin typeface="Calibri" panose="020F0502020204030204" pitchFamily="34" charset="0"/>
                <a:cs typeface="Calibri" panose="020F0502020204030204" pitchFamily="34" charset="0"/>
              </a:rPr>
              <a:t>refers to how often a model's predictions are correct among all predictions made. It's like checking the percentage of answers you got right on a test. For instance, if a model predicts 80 out of 100 instances correctly, its accuracy is 80%.</a:t>
            </a:r>
          </a:p>
          <a:p>
            <a:r>
              <a:rPr lang="en-IN" dirty="0">
                <a:latin typeface="Calibri" panose="020F0502020204030204" pitchFamily="34" charset="0"/>
                <a:cs typeface="Calibri" panose="020F0502020204030204" pitchFamily="34" charset="0"/>
              </a:rPr>
              <a:t>For critical applications such as medical diagnostics or safety-related predictions, achieving higher recall values (closer to 1.0) is preferred to minimize false negatives and ensure that as many positive cases as possible are correctly identified.</a:t>
            </a:r>
          </a:p>
          <a:p>
            <a:endParaRPr lang="en-IN" dirty="0">
              <a:latin typeface="Calibri" panose="020F0502020204030204" pitchFamily="34" charset="0"/>
              <a:cs typeface="Calibri" panose="020F0502020204030204" pitchFamily="34" charset="0"/>
            </a:endParaRPr>
          </a:p>
          <a:p>
            <a:endParaRPr lang="en-US" dirty="0"/>
          </a:p>
        </p:txBody>
      </p:sp>
      <p:pic>
        <p:nvPicPr>
          <p:cNvPr id="5" name="Picture 4">
            <a:extLst>
              <a:ext uri="{FF2B5EF4-FFF2-40B4-BE49-F238E27FC236}">
                <a16:creationId xmlns:a16="http://schemas.microsoft.com/office/drawing/2014/main" id="{74153EF0-DB2A-5749-40EF-A6CE61FBC094}"/>
              </a:ext>
            </a:extLst>
          </p:cNvPr>
          <p:cNvPicPr>
            <a:picLocks noChangeAspect="1"/>
          </p:cNvPicPr>
          <p:nvPr/>
        </p:nvPicPr>
        <p:blipFill>
          <a:blip r:embed="rId2"/>
          <a:stretch>
            <a:fillRect/>
          </a:stretch>
        </p:blipFill>
        <p:spPr>
          <a:xfrm>
            <a:off x="3276600" y="5293360"/>
            <a:ext cx="5638800" cy="635000"/>
          </a:xfrm>
          <a:prstGeom prst="rect">
            <a:avLst/>
          </a:prstGeom>
        </p:spPr>
      </p:pic>
    </p:spTree>
    <p:extLst>
      <p:ext uri="{BB962C8B-B14F-4D97-AF65-F5344CB8AC3E}">
        <p14:creationId xmlns:p14="http://schemas.microsoft.com/office/powerpoint/2010/main" val="3290771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6E53223-31F5-27E0-41E3-E535BBC2FA02}"/>
              </a:ext>
            </a:extLst>
          </p:cNvPr>
          <p:cNvSpPr>
            <a:spLocks noGrp="1"/>
          </p:cNvSpPr>
          <p:nvPr>
            <p:ph idx="1"/>
          </p:nvPr>
        </p:nvSpPr>
        <p:spPr>
          <a:xfrm>
            <a:off x="700635" y="975360"/>
            <a:ext cx="10691265" cy="4953854"/>
          </a:xfrm>
        </p:spPr>
        <p:txBody>
          <a:bodyPr>
            <a:normAutofit/>
          </a:bodyPr>
          <a:lstStyle/>
          <a:p>
            <a:r>
              <a:rPr lang="en-US" sz="1800" dirty="0">
                <a:latin typeface="Calibri" panose="020F0502020204030204" pitchFamily="34" charset="0"/>
                <a:cs typeface="Calibri" panose="020F0502020204030204" pitchFamily="34" charset="0"/>
              </a:rPr>
              <a:t>This is a low recall value. This must be increased as the data deals with medical diagnostics among infants. </a:t>
            </a:r>
          </a:p>
          <a:p>
            <a:r>
              <a:rPr lang="en-US" sz="1800" dirty="0">
                <a:latin typeface="Calibri" panose="020F0502020204030204" pitchFamily="34" charset="0"/>
                <a:cs typeface="Calibri" panose="020F0502020204030204" pitchFamily="34" charset="0"/>
              </a:rPr>
              <a:t>Now the accuracy and recall for the second target or predicted column :</a:t>
            </a: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From the above, we can see that the recall has dropped again. This is because once the Genetic disorder is detected then only will we move to its subcategory. </a:t>
            </a:r>
          </a:p>
          <a:p>
            <a:r>
              <a:rPr lang="en-IN" sz="1800" dirty="0">
                <a:latin typeface="Calibri" panose="020F0502020204030204" pitchFamily="34" charset="0"/>
                <a:cs typeface="Calibri" panose="020F0502020204030204" pitchFamily="34" charset="0"/>
              </a:rPr>
              <a:t>In a business context, understanding these coefficients helps in identifying which features (or factors) are more influential in predicting genetic disorders. For instance, if a specific genetic marker or clinical attribute has a high coefficient, it implies that it significantly influences the likelihood of a particular genetic disorder. This insight can guide healthcare professionals or researchers in identifying crucial factors or markers for disease prediction or risk assessment, aiding in better diagnosis or intervention strategies.</a:t>
            </a:r>
            <a:endParaRPr lang="en-US" sz="18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E40C2E9F-16E0-64ED-64DD-43EAAA5D2CF8}"/>
              </a:ext>
            </a:extLst>
          </p:cNvPr>
          <p:cNvPicPr>
            <a:picLocks noChangeAspect="1"/>
          </p:cNvPicPr>
          <p:nvPr/>
        </p:nvPicPr>
        <p:blipFill>
          <a:blip r:embed="rId2"/>
          <a:stretch>
            <a:fillRect/>
          </a:stretch>
        </p:blipFill>
        <p:spPr>
          <a:xfrm>
            <a:off x="964978" y="1972476"/>
            <a:ext cx="4216400" cy="1054100"/>
          </a:xfrm>
          <a:prstGeom prst="rect">
            <a:avLst/>
          </a:prstGeom>
        </p:spPr>
      </p:pic>
      <p:pic>
        <p:nvPicPr>
          <p:cNvPr id="7" name="Picture 6">
            <a:extLst>
              <a:ext uri="{FF2B5EF4-FFF2-40B4-BE49-F238E27FC236}">
                <a16:creationId xmlns:a16="http://schemas.microsoft.com/office/drawing/2014/main" id="{FD37659D-17E2-DD88-435B-AF70AD0480CD}"/>
              </a:ext>
            </a:extLst>
          </p:cNvPr>
          <p:cNvPicPr>
            <a:picLocks noChangeAspect="1"/>
          </p:cNvPicPr>
          <p:nvPr/>
        </p:nvPicPr>
        <p:blipFill>
          <a:blip r:embed="rId3"/>
          <a:stretch>
            <a:fillRect/>
          </a:stretch>
        </p:blipFill>
        <p:spPr>
          <a:xfrm>
            <a:off x="5467239" y="1972476"/>
            <a:ext cx="5638800" cy="635000"/>
          </a:xfrm>
          <a:prstGeom prst="rect">
            <a:avLst/>
          </a:prstGeom>
        </p:spPr>
      </p:pic>
    </p:spTree>
    <p:extLst>
      <p:ext uri="{BB962C8B-B14F-4D97-AF65-F5344CB8AC3E}">
        <p14:creationId xmlns:p14="http://schemas.microsoft.com/office/powerpoint/2010/main" val="1300125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753F-02DC-9BAE-A4CB-DDD40C1A7F21}"/>
              </a:ext>
            </a:extLst>
          </p:cNvPr>
          <p:cNvSpPr>
            <a:spLocks noGrp="1"/>
          </p:cNvSpPr>
          <p:nvPr>
            <p:ph type="title"/>
          </p:nvPr>
        </p:nvSpPr>
        <p:spPr>
          <a:xfrm>
            <a:off x="3453995" y="3026448"/>
            <a:ext cx="4968645" cy="805104"/>
          </a:xfrm>
        </p:spPr>
        <p:txBody>
          <a:bodyPr/>
          <a:lstStyle/>
          <a:p>
            <a:r>
              <a:rPr lang="en-US" b="1" dirty="0">
                <a:latin typeface="Inter"/>
              </a:rPr>
              <a:t>Recommendations</a:t>
            </a:r>
          </a:p>
        </p:txBody>
      </p:sp>
    </p:spTree>
    <p:extLst>
      <p:ext uri="{BB962C8B-B14F-4D97-AF65-F5344CB8AC3E}">
        <p14:creationId xmlns:p14="http://schemas.microsoft.com/office/powerpoint/2010/main" val="915946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770919-B749-2721-F314-EA81944ED2B5}"/>
              </a:ext>
            </a:extLst>
          </p:cNvPr>
          <p:cNvSpPr>
            <a:spLocks noGrp="1"/>
          </p:cNvSpPr>
          <p:nvPr>
            <p:ph type="title"/>
          </p:nvPr>
        </p:nvSpPr>
        <p:spPr/>
        <p:txBody>
          <a:bodyPr/>
          <a:lstStyle/>
          <a:p>
            <a:r>
              <a:rPr lang="en-US" b="1" dirty="0">
                <a:latin typeface="Inter"/>
              </a:rPr>
              <a:t>Actionable :</a:t>
            </a:r>
          </a:p>
        </p:txBody>
      </p:sp>
      <p:sp>
        <p:nvSpPr>
          <p:cNvPr id="5" name="Content Placeholder 4">
            <a:extLst>
              <a:ext uri="{FF2B5EF4-FFF2-40B4-BE49-F238E27FC236}">
                <a16:creationId xmlns:a16="http://schemas.microsoft.com/office/drawing/2014/main" id="{B9898295-F688-5EFA-8E50-C5F5C8AEA335}"/>
              </a:ext>
            </a:extLst>
          </p:cNvPr>
          <p:cNvSpPr>
            <a:spLocks noGrp="1"/>
          </p:cNvSpPr>
          <p:nvPr>
            <p:ph idx="1"/>
          </p:nvPr>
        </p:nvSpPr>
        <p:spPr>
          <a:xfrm>
            <a:off x="700635" y="1656080"/>
            <a:ext cx="10963045" cy="4358640"/>
          </a:xfrm>
        </p:spPr>
        <p:txBody>
          <a:bodyPr>
            <a:noAutofit/>
          </a:bodyPr>
          <a:lstStyle/>
          <a:p>
            <a:pPr algn="just"/>
            <a:r>
              <a:rPr lang="en-US" sz="1800" dirty="0">
                <a:latin typeface="Calibri" panose="020F0502020204030204" pitchFamily="34" charset="0"/>
                <a:cs typeface="Calibri" panose="020F0502020204030204" pitchFamily="34" charset="0"/>
              </a:rPr>
              <a:t>The analysis of this model centers around assessing the relevance of genetic testing at birth, aiming to address potential health issues before they escalate in later life stages, potentially leading to severe consequences. </a:t>
            </a:r>
          </a:p>
          <a:p>
            <a:pPr algn="just"/>
            <a:r>
              <a:rPr lang="en-US" sz="1800" dirty="0">
                <a:latin typeface="Calibri" panose="020F0502020204030204" pitchFamily="34" charset="0"/>
                <a:cs typeface="Calibri" panose="020F0502020204030204" pitchFamily="34" charset="0"/>
              </a:rPr>
              <a:t>The data indicates noteworthy observations related to specific columns like 'Birth Defects' and 'History of Anomalies in Previous Pregnancies.' These factors seem to provide significant insights into potential health conditions.</a:t>
            </a:r>
          </a:p>
          <a:p>
            <a:pPr algn="just"/>
            <a:r>
              <a:rPr lang="en-US" sz="1800" dirty="0">
                <a:latin typeface="Calibri" panose="020F0502020204030204" pitchFamily="34" charset="0"/>
                <a:cs typeface="Calibri" panose="020F0502020204030204" pitchFamily="34" charset="0"/>
              </a:rPr>
              <a:t>Additionally, the model highlights the necessity for more comprehensive details regarding the parents in understanding a child's genetic predispositions. The genetic makeup of a child is notably influenced by the genetic information inherited from their parents. </a:t>
            </a:r>
          </a:p>
          <a:p>
            <a:pPr algn="just"/>
            <a:r>
              <a:rPr lang="en-US" sz="1800" dirty="0">
                <a:latin typeface="Calibri" panose="020F0502020204030204" pitchFamily="34" charset="0"/>
                <a:cs typeface="Calibri" panose="020F0502020204030204" pitchFamily="34" charset="0"/>
              </a:rPr>
              <a:t>Therefore, exploring and considering the genetic attributes of the parents emerges as a crucial aspect to better comprehend the potential health outcomes and predispositions of the child. This emphasizes the importance of investigating parental genetic information to gain a comprehensive understanding of the child's genetic composition and potential health risks.</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540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83E5-75AA-5856-09AC-036602F6032C}"/>
              </a:ext>
            </a:extLst>
          </p:cNvPr>
          <p:cNvSpPr>
            <a:spLocks noGrp="1"/>
          </p:cNvSpPr>
          <p:nvPr>
            <p:ph type="title"/>
          </p:nvPr>
        </p:nvSpPr>
        <p:spPr>
          <a:xfrm>
            <a:off x="700635" y="922096"/>
            <a:ext cx="10691265" cy="703504"/>
          </a:xfrm>
        </p:spPr>
        <p:txBody>
          <a:bodyPr/>
          <a:lstStyle/>
          <a:p>
            <a:r>
              <a:rPr lang="en-US" b="1" dirty="0">
                <a:latin typeface="Inter"/>
              </a:rPr>
              <a:t>Next steps:</a:t>
            </a:r>
          </a:p>
        </p:txBody>
      </p:sp>
      <p:sp>
        <p:nvSpPr>
          <p:cNvPr id="3" name="Content Placeholder 2">
            <a:extLst>
              <a:ext uri="{FF2B5EF4-FFF2-40B4-BE49-F238E27FC236}">
                <a16:creationId xmlns:a16="http://schemas.microsoft.com/office/drawing/2014/main" id="{2FD11AEC-2EB9-E389-9C30-F4846384F17D}"/>
              </a:ext>
            </a:extLst>
          </p:cNvPr>
          <p:cNvSpPr>
            <a:spLocks noGrp="1"/>
          </p:cNvSpPr>
          <p:nvPr>
            <p:ph idx="1"/>
          </p:nvPr>
        </p:nvSpPr>
        <p:spPr>
          <a:xfrm>
            <a:off x="700635" y="1625600"/>
            <a:ext cx="10691265" cy="4303614"/>
          </a:xfrm>
        </p:spPr>
        <p:txBody>
          <a:bodyPr>
            <a:normAutofit lnSpcReduction="10000"/>
          </a:bodyPr>
          <a:lstStyle/>
          <a:p>
            <a:r>
              <a:rPr lang="en-IN" dirty="0">
                <a:latin typeface="Calibri" panose="020F0502020204030204" pitchFamily="34" charset="0"/>
                <a:cs typeface="Calibri" panose="020F0502020204030204" pitchFamily="34" charset="0"/>
              </a:rPr>
              <a:t>Employing hyperparameter tuning techniques can provide deeper insights into the significance of each feature within the model. </a:t>
            </a:r>
          </a:p>
          <a:p>
            <a:r>
              <a:rPr lang="en-IN" dirty="0">
                <a:latin typeface="Calibri" panose="020F0502020204030204" pitchFamily="34" charset="0"/>
                <a:cs typeface="Calibri" panose="020F0502020204030204" pitchFamily="34" charset="0"/>
              </a:rPr>
              <a:t>This approach aims to refine the model's performance by optimizing its settings, potentially resulting in improved outcomes and a more nuanced understanding of the influence wielded by individual features.</a:t>
            </a:r>
          </a:p>
          <a:p>
            <a:r>
              <a:rPr lang="en-US" dirty="0">
                <a:latin typeface="Calibri" panose="020F0502020204030204" pitchFamily="34" charset="0"/>
                <a:cs typeface="Calibri" panose="020F0502020204030204" pitchFamily="34" charset="0"/>
              </a:rPr>
              <a:t>Alternatively, different modeling approaches allow us to delve deeper into the data dynamics. </a:t>
            </a:r>
          </a:p>
          <a:p>
            <a:r>
              <a:rPr lang="en-US" dirty="0">
                <a:latin typeface="Calibri" panose="020F0502020204030204" pitchFamily="34" charset="0"/>
                <a:cs typeface="Calibri" panose="020F0502020204030204" pitchFamily="34" charset="0"/>
              </a:rPr>
              <a:t>While supervised learning provides insights based on labeled information, leveraging clustering techniques offers an opportunity to unveil inherent patterns and relationships within the dataset without predefined labels. </a:t>
            </a:r>
          </a:p>
          <a:p>
            <a:r>
              <a:rPr lang="en-US" dirty="0">
                <a:latin typeface="Calibri" panose="020F0502020204030204" pitchFamily="34" charset="0"/>
                <a:cs typeface="Calibri" panose="020F0502020204030204" pitchFamily="34" charset="0"/>
              </a:rPr>
              <a:t>This enables a more organic discovery of underlying structures, potentially revealing subtleties and nuances that may not be immediately apparent through supervised methods.</a:t>
            </a:r>
          </a:p>
        </p:txBody>
      </p:sp>
    </p:spTree>
    <p:extLst>
      <p:ext uri="{BB962C8B-B14F-4D97-AF65-F5344CB8AC3E}">
        <p14:creationId xmlns:p14="http://schemas.microsoft.com/office/powerpoint/2010/main" val="730441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0F6B-259F-4014-D6BF-5ADE360C3535}"/>
              </a:ext>
            </a:extLst>
          </p:cNvPr>
          <p:cNvSpPr>
            <a:spLocks noGrp="1"/>
          </p:cNvSpPr>
          <p:nvPr>
            <p:ph type="title"/>
          </p:nvPr>
        </p:nvSpPr>
        <p:spPr>
          <a:xfrm>
            <a:off x="4155035" y="3021368"/>
            <a:ext cx="2956965" cy="815264"/>
          </a:xfrm>
        </p:spPr>
        <p:txBody>
          <a:bodyPr>
            <a:normAutofit/>
          </a:bodyPr>
          <a:lstStyle/>
          <a:p>
            <a:r>
              <a:rPr lang="en-US" sz="4000" b="1" dirty="0">
                <a:latin typeface="Inter"/>
              </a:rPr>
              <a:t>Appendix</a:t>
            </a:r>
            <a:endParaRPr lang="en-US" dirty="0"/>
          </a:p>
        </p:txBody>
      </p:sp>
    </p:spTree>
    <p:extLst>
      <p:ext uri="{BB962C8B-B14F-4D97-AF65-F5344CB8AC3E}">
        <p14:creationId xmlns:p14="http://schemas.microsoft.com/office/powerpoint/2010/main" val="457864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D1D9D-6C89-A390-5666-A766BEC08B1A}"/>
              </a:ext>
            </a:extLst>
          </p:cNvPr>
          <p:cNvSpPr>
            <a:spLocks noGrp="1"/>
          </p:cNvSpPr>
          <p:nvPr>
            <p:ph type="title"/>
          </p:nvPr>
        </p:nvSpPr>
        <p:spPr>
          <a:xfrm>
            <a:off x="700634" y="820496"/>
            <a:ext cx="10691265" cy="662864"/>
          </a:xfrm>
        </p:spPr>
        <p:txBody>
          <a:bodyPr>
            <a:normAutofit fontScale="90000"/>
          </a:bodyPr>
          <a:lstStyle/>
          <a:p>
            <a:r>
              <a:rPr lang="en-IN" b="1" dirty="0">
                <a:latin typeface="Inter"/>
              </a:rPr>
              <a:t>Technical Understanding of the model : </a:t>
            </a:r>
            <a:endParaRPr lang="en-US" b="1" dirty="0">
              <a:latin typeface="Inter"/>
            </a:endParaRPr>
          </a:p>
        </p:txBody>
      </p:sp>
      <p:sp>
        <p:nvSpPr>
          <p:cNvPr id="3" name="Content Placeholder 2">
            <a:extLst>
              <a:ext uri="{FF2B5EF4-FFF2-40B4-BE49-F238E27FC236}">
                <a16:creationId xmlns:a16="http://schemas.microsoft.com/office/drawing/2014/main" id="{DB5FA373-01F0-3A52-4659-9A23319F4912}"/>
              </a:ext>
            </a:extLst>
          </p:cNvPr>
          <p:cNvSpPr>
            <a:spLocks noGrp="1"/>
          </p:cNvSpPr>
          <p:nvPr>
            <p:ph idx="1"/>
          </p:nvPr>
        </p:nvSpPr>
        <p:spPr>
          <a:xfrm>
            <a:off x="375921" y="1696720"/>
            <a:ext cx="11704320" cy="4340784"/>
          </a:xfrm>
        </p:spPr>
        <p:txBody>
          <a:bodyPr>
            <a:normAutofit/>
          </a:bodyPr>
          <a:lstStyle/>
          <a:p>
            <a:r>
              <a:rPr lang="en-IN" dirty="0">
                <a:latin typeface="Calibri" panose="020F0502020204030204" pitchFamily="34" charset="0"/>
                <a:cs typeface="Calibri" panose="020F0502020204030204" pitchFamily="34" charset="0"/>
              </a:rPr>
              <a:t>The code uses a powerful machine learning technique called XGBoost to predict multiple health conditions from certain information.</a:t>
            </a:r>
          </a:p>
          <a:p>
            <a:pPr lvl="1">
              <a:buFont typeface="+mj-lt"/>
              <a:buAutoNum type="arabicPeriod"/>
            </a:pPr>
            <a:r>
              <a:rPr lang="en-IN" sz="2000" dirty="0">
                <a:latin typeface="Calibri" panose="020F0502020204030204" pitchFamily="34" charset="0"/>
                <a:cs typeface="Calibri" panose="020F0502020204030204" pitchFamily="34" charset="0"/>
              </a:rPr>
              <a:t>Setting Up Model: It sets up an XGBoost model to understand and learn from the data patterns related to different health conditions.</a:t>
            </a:r>
          </a:p>
          <a:p>
            <a:pPr lvl="1">
              <a:buFont typeface="+mj-lt"/>
              <a:buAutoNum type="arabicPeriod"/>
            </a:pPr>
            <a:r>
              <a:rPr lang="en-IN" sz="2000" dirty="0">
                <a:latin typeface="Calibri" panose="020F0502020204030204" pitchFamily="34" charset="0"/>
                <a:cs typeface="Calibri" panose="020F0502020204030204" pitchFamily="34" charset="0"/>
              </a:rPr>
              <a:t>Data Division: The code divides the available data into two parts: one for teaching the model (training data) and another for testing its performance (validation data).</a:t>
            </a:r>
          </a:p>
          <a:p>
            <a:pPr lvl="1">
              <a:buFont typeface="+mj-lt"/>
              <a:buAutoNum type="arabicPeriod"/>
            </a:pPr>
            <a:r>
              <a:rPr lang="en-IN" sz="2000" dirty="0">
                <a:latin typeface="Calibri" panose="020F0502020204030204" pitchFamily="34" charset="0"/>
                <a:cs typeface="Calibri" panose="020F0502020204030204" pitchFamily="34" charset="0"/>
              </a:rPr>
              <a:t>Training and Prediction for Each Condition: It teaches the model to predict specific health problems (like different genetic disorders) using the training data. Then, it tests how accurately the model predicts these problems with the validation data.</a:t>
            </a:r>
          </a:p>
          <a:p>
            <a:pPr marL="457200" lvl="1"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6849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60EA97-AA3E-239D-640C-FCE10BDCB28B}"/>
              </a:ext>
            </a:extLst>
          </p:cNvPr>
          <p:cNvSpPr>
            <a:spLocks noGrp="1"/>
          </p:cNvSpPr>
          <p:nvPr>
            <p:ph idx="1"/>
          </p:nvPr>
        </p:nvSpPr>
        <p:spPr>
          <a:xfrm>
            <a:off x="700635" y="985520"/>
            <a:ext cx="10691265" cy="4943694"/>
          </a:xfrm>
        </p:spPr>
        <p:txBody>
          <a:bodyPr>
            <a:normAutofit/>
          </a:bodyPr>
          <a:lstStyle/>
          <a:p>
            <a:pPr marL="457200" lvl="1" indent="0">
              <a:buNone/>
            </a:pPr>
            <a:r>
              <a:rPr lang="en-IN" sz="2000" dirty="0">
                <a:latin typeface="Calibri" panose="020F0502020204030204" pitchFamily="34" charset="0"/>
                <a:cs typeface="Calibri" panose="020F0502020204030204" pitchFamily="34" charset="0"/>
              </a:rPr>
              <a:t>4. Overall Performance Check: Finally, it evaluates how well the model performs in predicting all the health conditions together, considering both genetic disorders and their subclasses.</a:t>
            </a:r>
          </a:p>
          <a:p>
            <a:r>
              <a:rPr lang="en-IN" dirty="0">
                <a:latin typeface="Calibri" panose="020F0502020204030204" pitchFamily="34" charset="0"/>
                <a:cs typeface="Calibri" panose="020F0502020204030204" pitchFamily="34" charset="0"/>
              </a:rPr>
              <a:t>The code helps measure the model's accuracy in predicting various health issues, assisting in understanding how reliable it is in identifying these conditions.</a:t>
            </a:r>
          </a:p>
          <a:p>
            <a:pPr marL="0" indent="0">
              <a:buNone/>
            </a:pPr>
            <a:endParaRPr lang="en-IN" dirty="0">
              <a:latin typeface="Calibri" panose="020F0502020204030204" pitchFamily="34" charset="0"/>
              <a:cs typeface="Calibri" panose="020F0502020204030204" pitchFamily="34" charset="0"/>
            </a:endParaRPr>
          </a:p>
          <a:p>
            <a:pPr marL="0" indent="0">
              <a:buNone/>
            </a:pPr>
            <a:r>
              <a:rPr lang="en-IN" dirty="0">
                <a:latin typeface="Calibri" panose="020F0502020204030204" pitchFamily="34" charset="0"/>
                <a:cs typeface="Calibri" panose="020F0502020204030204" pitchFamily="34" charset="0"/>
                <a:hlinkClick r:id="rId2" action="ppaction://hlinksldjump"/>
              </a:rPr>
              <a:t>Click here to go back to the </a:t>
            </a:r>
            <a:r>
              <a:rPr lang="en-IN" dirty="0" err="1">
                <a:latin typeface="Calibri" panose="020F0502020204030204" pitchFamily="34" charset="0"/>
                <a:cs typeface="Calibri" panose="020F0502020204030204" pitchFamily="34" charset="0"/>
                <a:hlinkClick r:id="rId2" action="ppaction://hlinksldjump"/>
              </a:rPr>
              <a:t>modeling</a:t>
            </a:r>
            <a:r>
              <a:rPr lang="en-IN" dirty="0">
                <a:latin typeface="Calibri" panose="020F0502020204030204" pitchFamily="34" charset="0"/>
                <a:cs typeface="Calibri" panose="020F0502020204030204" pitchFamily="34" charset="0"/>
                <a:hlinkClick r:id="rId2" action="ppaction://hlinksldjump"/>
              </a:rPr>
              <a:t> section.</a:t>
            </a:r>
            <a:endParaRPr lang="en-IN" dirty="0">
              <a:latin typeface="Calibri" panose="020F0502020204030204" pitchFamily="34" charset="0"/>
              <a:cs typeface="Calibri" panose="020F0502020204030204" pitchFamily="34" charset="0"/>
            </a:endParaRPr>
          </a:p>
          <a:p>
            <a:pPr marL="0" indent="0">
              <a:buNone/>
            </a:pPr>
            <a:endParaRPr lang="en-US" u="sng" dirty="0">
              <a:solidFill>
                <a:srgbClr val="0070C0"/>
              </a:solidFill>
              <a:latin typeface="Calibri" panose="020F0502020204030204" pitchFamily="34" charset="0"/>
              <a:cs typeface="Calibri" panose="020F0502020204030204" pitchFamily="34" charset="0"/>
            </a:endParaRPr>
          </a:p>
          <a:p>
            <a:pPr marL="0" indent="0">
              <a:buNone/>
            </a:pPr>
            <a:endParaRPr lang="en-US" u="sng"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824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EC6D-2CF3-8099-B977-50B31884E647}"/>
              </a:ext>
            </a:extLst>
          </p:cNvPr>
          <p:cNvSpPr>
            <a:spLocks noGrp="1"/>
          </p:cNvSpPr>
          <p:nvPr>
            <p:ph type="title"/>
          </p:nvPr>
        </p:nvSpPr>
        <p:spPr>
          <a:xfrm>
            <a:off x="700635" y="922096"/>
            <a:ext cx="10691265" cy="693344"/>
          </a:xfrm>
        </p:spPr>
        <p:txBody>
          <a:bodyPr>
            <a:normAutofit fontScale="90000"/>
          </a:bodyPr>
          <a:lstStyle/>
          <a:p>
            <a:r>
              <a:rPr lang="en-US" b="1" dirty="0">
                <a:latin typeface="Inter"/>
              </a:rPr>
              <a:t>Details:</a:t>
            </a:r>
            <a:endParaRPr lang="en-US" dirty="0"/>
          </a:p>
        </p:txBody>
      </p:sp>
      <p:sp>
        <p:nvSpPr>
          <p:cNvPr id="3" name="Content Placeholder 2">
            <a:extLst>
              <a:ext uri="{FF2B5EF4-FFF2-40B4-BE49-F238E27FC236}">
                <a16:creationId xmlns:a16="http://schemas.microsoft.com/office/drawing/2014/main" id="{86414DE6-0F90-02AE-B492-F253EF022B34}"/>
              </a:ext>
            </a:extLst>
          </p:cNvPr>
          <p:cNvSpPr>
            <a:spLocks noGrp="1"/>
          </p:cNvSpPr>
          <p:nvPr>
            <p:ph idx="1"/>
          </p:nvPr>
        </p:nvSpPr>
        <p:spPr>
          <a:xfrm>
            <a:off x="700635" y="1615440"/>
            <a:ext cx="10691265" cy="4313774"/>
          </a:xfrm>
        </p:spPr>
        <p:txBody>
          <a:bodyPr/>
          <a:lstStyle/>
          <a:p>
            <a:r>
              <a:rPr lang="en-US" dirty="0">
                <a:hlinkClick r:id="rId2"/>
              </a:rPr>
              <a:t>https://scikit-learn.org/stable/modules/generated/sklearn.multioutput.MultiOutputClassifier.html</a:t>
            </a:r>
          </a:p>
          <a:p>
            <a:r>
              <a:rPr lang="en-US" dirty="0">
                <a:hlinkClick r:id="rId2"/>
              </a:rPr>
              <a:t>https://towardsdatascience.com/clean-efficient-data-pipelines-with-pythons-sklearn-2472de04c0ea</a:t>
            </a:r>
          </a:p>
          <a:p>
            <a:r>
              <a:rPr lang="en-US" dirty="0">
                <a:hlinkClick r:id="rId2"/>
              </a:rPr>
              <a:t>https://towardsdatascience.com/essential-guide-to-multi-class-and-multi-output-algorithms-in-python-3041fea55214</a:t>
            </a:r>
            <a:endParaRPr lang="en-US" dirty="0"/>
          </a:p>
          <a:p>
            <a:r>
              <a:rPr lang="en-US" dirty="0">
                <a:hlinkClick r:id="rId3"/>
              </a:rPr>
              <a:t>https://medium.com/@cactuscode/multioutput-multiclass-classification-b0737a0693ec</a:t>
            </a:r>
            <a:endParaRPr lang="en-US" dirty="0"/>
          </a:p>
          <a:p>
            <a:endParaRPr lang="en-US" dirty="0"/>
          </a:p>
        </p:txBody>
      </p:sp>
    </p:spTree>
    <p:extLst>
      <p:ext uri="{BB962C8B-B14F-4D97-AF65-F5344CB8AC3E}">
        <p14:creationId xmlns:p14="http://schemas.microsoft.com/office/powerpoint/2010/main" val="37533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A7A3-1636-E9CD-DF8A-077DC1725860}"/>
              </a:ext>
            </a:extLst>
          </p:cNvPr>
          <p:cNvSpPr>
            <a:spLocks noGrp="1"/>
          </p:cNvSpPr>
          <p:nvPr>
            <p:ph type="title"/>
          </p:nvPr>
        </p:nvSpPr>
        <p:spPr>
          <a:xfrm>
            <a:off x="700635" y="922095"/>
            <a:ext cx="10691265" cy="867375"/>
          </a:xfrm>
        </p:spPr>
        <p:txBody>
          <a:bodyPr>
            <a:normAutofit/>
          </a:bodyPr>
          <a:lstStyle/>
          <a:p>
            <a:r>
              <a:rPr lang="en-IN" sz="4800" b="1" dirty="0">
                <a:solidFill>
                  <a:srgbClr val="202124"/>
                </a:solidFill>
                <a:latin typeface="Inter"/>
              </a:rPr>
              <a:t>Project plan</a:t>
            </a:r>
            <a:endParaRPr lang="en-US" sz="4800" b="1" dirty="0">
              <a:solidFill>
                <a:srgbClr val="202124"/>
              </a:solidFill>
              <a:latin typeface="Inter"/>
            </a:endParaRPr>
          </a:p>
        </p:txBody>
      </p:sp>
      <p:graphicFrame>
        <p:nvGraphicFramePr>
          <p:cNvPr id="4" name="object 15">
            <a:extLst>
              <a:ext uri="{FF2B5EF4-FFF2-40B4-BE49-F238E27FC236}">
                <a16:creationId xmlns:a16="http://schemas.microsoft.com/office/drawing/2014/main" id="{B866FAAB-6F15-1299-2E8F-4A0736C2176B}"/>
              </a:ext>
            </a:extLst>
          </p:cNvPr>
          <p:cNvGraphicFramePr>
            <a:graphicFrameLocks noGrp="1"/>
          </p:cNvGraphicFramePr>
          <p:nvPr>
            <p:extLst>
              <p:ext uri="{D42A27DB-BD31-4B8C-83A1-F6EECF244321}">
                <p14:modId xmlns:p14="http://schemas.microsoft.com/office/powerpoint/2010/main" val="3071976482"/>
              </p:ext>
            </p:extLst>
          </p:nvPr>
        </p:nvGraphicFramePr>
        <p:xfrm>
          <a:off x="786582" y="1907458"/>
          <a:ext cx="10605318" cy="4129548"/>
        </p:xfrm>
        <a:graphic>
          <a:graphicData uri="http://schemas.openxmlformats.org/drawingml/2006/table">
            <a:tbl>
              <a:tblPr firstRow="1" bandRow="1">
                <a:tableStyleId>{2D5ABB26-0587-4C30-8999-92F81FD0307C}</a:tableStyleId>
              </a:tblPr>
              <a:tblGrid>
                <a:gridCol w="2711390">
                  <a:extLst>
                    <a:ext uri="{9D8B030D-6E8A-4147-A177-3AD203B41FA5}">
                      <a16:colId xmlns:a16="http://schemas.microsoft.com/office/drawing/2014/main" val="20000"/>
                    </a:ext>
                  </a:extLst>
                </a:gridCol>
                <a:gridCol w="4796892">
                  <a:extLst>
                    <a:ext uri="{9D8B030D-6E8A-4147-A177-3AD203B41FA5}">
                      <a16:colId xmlns:a16="http://schemas.microsoft.com/office/drawing/2014/main" val="20001"/>
                    </a:ext>
                  </a:extLst>
                </a:gridCol>
                <a:gridCol w="1458032">
                  <a:extLst>
                    <a:ext uri="{9D8B030D-6E8A-4147-A177-3AD203B41FA5}">
                      <a16:colId xmlns:a16="http://schemas.microsoft.com/office/drawing/2014/main" val="20002"/>
                    </a:ext>
                  </a:extLst>
                </a:gridCol>
                <a:gridCol w="1639004">
                  <a:extLst>
                    <a:ext uri="{9D8B030D-6E8A-4147-A177-3AD203B41FA5}">
                      <a16:colId xmlns:a16="http://schemas.microsoft.com/office/drawing/2014/main" val="20003"/>
                    </a:ext>
                  </a:extLst>
                </a:gridCol>
              </a:tblGrid>
              <a:tr h="767292">
                <a:tc>
                  <a:txBody>
                    <a:bodyPr/>
                    <a:lstStyle/>
                    <a:p>
                      <a:pPr marL="85725">
                        <a:lnSpc>
                          <a:spcPct val="100000"/>
                        </a:lnSpc>
                        <a:spcBef>
                          <a:spcPts val="625"/>
                        </a:spcBef>
                      </a:pPr>
                      <a:r>
                        <a:rPr sz="1200" b="1" spc="-10" dirty="0">
                          <a:latin typeface="Arial"/>
                          <a:cs typeface="Arial"/>
                        </a:rPr>
                        <a:t>Deliverable</a:t>
                      </a:r>
                      <a:endParaRPr sz="1200">
                        <a:latin typeface="Arial"/>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5"/>
                        </a:spcBef>
                      </a:pPr>
                      <a:r>
                        <a:rPr sz="1200" b="1" spc="-10" dirty="0">
                          <a:latin typeface="Arial"/>
                          <a:cs typeface="Arial"/>
                        </a:rPr>
                        <a:t>Details</a:t>
                      </a:r>
                      <a:endParaRPr sz="1200">
                        <a:latin typeface="Arial"/>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5"/>
                        </a:spcBef>
                      </a:pPr>
                      <a:r>
                        <a:rPr sz="1200" b="1" dirty="0">
                          <a:latin typeface="Arial"/>
                          <a:cs typeface="Arial"/>
                        </a:rPr>
                        <a:t>Due</a:t>
                      </a:r>
                      <a:r>
                        <a:rPr sz="1200" b="1" spc="-25" dirty="0">
                          <a:latin typeface="Arial"/>
                          <a:cs typeface="Arial"/>
                        </a:rPr>
                        <a:t> </a:t>
                      </a:r>
                      <a:r>
                        <a:rPr sz="1200" b="1" spc="-20" dirty="0">
                          <a:latin typeface="Arial"/>
                          <a:cs typeface="Arial"/>
                        </a:rPr>
                        <a:t>Date</a:t>
                      </a:r>
                      <a:endParaRPr sz="1200">
                        <a:latin typeface="Arial"/>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gn="ctr">
                        <a:lnSpc>
                          <a:spcPct val="100000"/>
                        </a:lnSpc>
                        <a:spcBef>
                          <a:spcPts val="625"/>
                        </a:spcBef>
                      </a:pPr>
                      <a:r>
                        <a:rPr sz="1200" b="1" spc="-10" dirty="0">
                          <a:latin typeface="Arial"/>
                          <a:cs typeface="Arial"/>
                        </a:rPr>
                        <a:t>Status</a:t>
                      </a:r>
                      <a:endParaRPr sz="1200">
                        <a:latin typeface="Arial"/>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1120752">
                <a:tc>
                  <a:txBody>
                    <a:bodyPr/>
                    <a:lstStyle/>
                    <a:p>
                      <a:pPr marL="85725">
                        <a:lnSpc>
                          <a:spcPct val="100000"/>
                        </a:lnSpc>
                        <a:spcBef>
                          <a:spcPts val="625"/>
                        </a:spcBef>
                      </a:pPr>
                      <a:r>
                        <a:rPr sz="1200" dirty="0">
                          <a:latin typeface="Arial"/>
                          <a:cs typeface="Arial"/>
                        </a:rPr>
                        <a:t>Data</a:t>
                      </a:r>
                      <a:r>
                        <a:rPr sz="1200" spc="-15" dirty="0">
                          <a:latin typeface="Arial"/>
                          <a:cs typeface="Arial"/>
                        </a:rPr>
                        <a:t> </a:t>
                      </a:r>
                      <a:r>
                        <a:rPr sz="1200" dirty="0">
                          <a:latin typeface="Arial"/>
                          <a:cs typeface="Arial"/>
                        </a:rPr>
                        <a:t>&amp;</a:t>
                      </a:r>
                      <a:r>
                        <a:rPr sz="1200" spc="-10" dirty="0">
                          <a:latin typeface="Arial"/>
                          <a:cs typeface="Arial"/>
                        </a:rPr>
                        <a:t> </a:t>
                      </a:r>
                      <a:r>
                        <a:rPr sz="1200" spc="-25" dirty="0">
                          <a:latin typeface="Arial"/>
                          <a:cs typeface="Arial"/>
                        </a:rPr>
                        <a:t>EDA</a:t>
                      </a:r>
                      <a:endParaRPr sz="1200">
                        <a:latin typeface="Arial"/>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290195">
                        <a:lnSpc>
                          <a:spcPct val="100000"/>
                        </a:lnSpc>
                        <a:spcBef>
                          <a:spcPts val="625"/>
                        </a:spcBef>
                      </a:pPr>
                      <a:r>
                        <a:rPr sz="1200" dirty="0">
                          <a:latin typeface="Arial"/>
                          <a:cs typeface="Arial"/>
                        </a:rPr>
                        <a:t>Create</a:t>
                      </a:r>
                      <a:r>
                        <a:rPr sz="1200" spc="-35" dirty="0">
                          <a:latin typeface="Arial"/>
                          <a:cs typeface="Arial"/>
                        </a:rPr>
                        <a:t> </a:t>
                      </a:r>
                      <a:r>
                        <a:rPr sz="1200" dirty="0">
                          <a:latin typeface="Arial"/>
                          <a:cs typeface="Arial"/>
                        </a:rPr>
                        <a:t>final</a:t>
                      </a:r>
                      <a:r>
                        <a:rPr sz="1200" spc="-25" dirty="0">
                          <a:latin typeface="Arial"/>
                          <a:cs typeface="Arial"/>
                        </a:rPr>
                        <a:t> </a:t>
                      </a:r>
                      <a:r>
                        <a:rPr sz="1200" dirty="0">
                          <a:latin typeface="Arial"/>
                          <a:cs typeface="Arial"/>
                        </a:rPr>
                        <a:t>assignment</a:t>
                      </a:r>
                      <a:r>
                        <a:rPr sz="1200" spc="-25" dirty="0">
                          <a:latin typeface="Arial"/>
                          <a:cs typeface="Arial"/>
                        </a:rPr>
                        <a:t> </a:t>
                      </a:r>
                      <a:r>
                        <a:rPr sz="1200" dirty="0">
                          <a:latin typeface="Arial"/>
                          <a:cs typeface="Arial"/>
                        </a:rPr>
                        <a:t>deck</a:t>
                      </a:r>
                      <a:r>
                        <a:rPr sz="1200" spc="-25" dirty="0">
                          <a:latin typeface="Arial"/>
                          <a:cs typeface="Arial"/>
                        </a:rPr>
                        <a:t> </a:t>
                      </a:r>
                      <a:r>
                        <a:rPr sz="1200" dirty="0">
                          <a:latin typeface="Arial"/>
                          <a:cs typeface="Arial"/>
                        </a:rPr>
                        <a:t>skeleton</a:t>
                      </a:r>
                      <a:r>
                        <a:rPr sz="1200" spc="-25" dirty="0">
                          <a:latin typeface="Arial"/>
                          <a:cs typeface="Arial"/>
                        </a:rPr>
                        <a:t> </a:t>
                      </a:r>
                      <a:r>
                        <a:rPr sz="1200" dirty="0">
                          <a:latin typeface="Arial"/>
                          <a:cs typeface="Arial"/>
                        </a:rPr>
                        <a:t>and</a:t>
                      </a:r>
                      <a:r>
                        <a:rPr sz="1200" spc="-25" dirty="0">
                          <a:latin typeface="Arial"/>
                          <a:cs typeface="Arial"/>
                        </a:rPr>
                        <a:t> </a:t>
                      </a:r>
                      <a:r>
                        <a:rPr sz="1200" dirty="0">
                          <a:latin typeface="Arial"/>
                          <a:cs typeface="Arial"/>
                        </a:rPr>
                        <a:t>fill</a:t>
                      </a:r>
                      <a:r>
                        <a:rPr sz="1200" spc="-25" dirty="0">
                          <a:latin typeface="Arial"/>
                          <a:cs typeface="Arial"/>
                        </a:rPr>
                        <a:t> </a:t>
                      </a:r>
                      <a:r>
                        <a:rPr sz="1200" dirty="0">
                          <a:latin typeface="Arial"/>
                          <a:cs typeface="Arial"/>
                        </a:rPr>
                        <a:t>in</a:t>
                      </a:r>
                      <a:r>
                        <a:rPr sz="1200" spc="-20" dirty="0">
                          <a:latin typeface="Arial"/>
                          <a:cs typeface="Arial"/>
                        </a:rPr>
                        <a:t> </a:t>
                      </a:r>
                      <a:r>
                        <a:rPr sz="1200" spc="-25" dirty="0">
                          <a:latin typeface="Arial"/>
                          <a:cs typeface="Arial"/>
                        </a:rPr>
                        <a:t>the </a:t>
                      </a:r>
                      <a:r>
                        <a:rPr sz="1200" dirty="0">
                          <a:latin typeface="Arial"/>
                          <a:cs typeface="Arial"/>
                        </a:rPr>
                        <a:t>deck</a:t>
                      </a:r>
                      <a:r>
                        <a:rPr sz="1200" spc="-15" dirty="0">
                          <a:latin typeface="Arial"/>
                          <a:cs typeface="Arial"/>
                        </a:rPr>
                        <a:t> </a:t>
                      </a:r>
                      <a:r>
                        <a:rPr sz="1200" dirty="0">
                          <a:latin typeface="Arial"/>
                          <a:cs typeface="Arial"/>
                        </a:rPr>
                        <a:t>up</a:t>
                      </a:r>
                      <a:r>
                        <a:rPr sz="1200" spc="-10" dirty="0">
                          <a:latin typeface="Arial"/>
                          <a:cs typeface="Arial"/>
                        </a:rPr>
                        <a:t> </a:t>
                      </a:r>
                      <a:r>
                        <a:rPr sz="1200" dirty="0">
                          <a:latin typeface="Arial"/>
                          <a:cs typeface="Arial"/>
                        </a:rPr>
                        <a:t>to</a:t>
                      </a:r>
                      <a:r>
                        <a:rPr sz="1200" spc="-15" dirty="0">
                          <a:latin typeface="Arial"/>
                          <a:cs typeface="Arial"/>
                        </a:rPr>
                        <a:t> </a:t>
                      </a:r>
                      <a:r>
                        <a:rPr sz="1200" dirty="0">
                          <a:latin typeface="Arial"/>
                          <a:cs typeface="Arial"/>
                        </a:rPr>
                        <a:t>the</a:t>
                      </a:r>
                      <a:r>
                        <a:rPr sz="1200" spc="-10" dirty="0">
                          <a:latin typeface="Arial"/>
                          <a:cs typeface="Arial"/>
                        </a:rPr>
                        <a:t> </a:t>
                      </a:r>
                      <a:r>
                        <a:rPr sz="1200" dirty="0">
                          <a:latin typeface="Arial"/>
                          <a:cs typeface="Arial"/>
                        </a:rPr>
                        <a:t>end</a:t>
                      </a:r>
                      <a:r>
                        <a:rPr sz="1200" spc="-15" dirty="0">
                          <a:latin typeface="Arial"/>
                          <a:cs typeface="Arial"/>
                        </a:rPr>
                        <a:t> </a:t>
                      </a:r>
                      <a:r>
                        <a:rPr sz="1200" dirty="0">
                          <a:latin typeface="Arial"/>
                          <a:cs typeface="Arial"/>
                        </a:rPr>
                        <a:t>of</a:t>
                      </a:r>
                      <a:r>
                        <a:rPr sz="1200" spc="-10" dirty="0">
                          <a:latin typeface="Arial"/>
                          <a:cs typeface="Arial"/>
                        </a:rPr>
                        <a:t> </a:t>
                      </a:r>
                      <a:r>
                        <a:rPr sz="1200" dirty="0">
                          <a:latin typeface="Arial"/>
                          <a:cs typeface="Arial"/>
                        </a:rPr>
                        <a:t>the</a:t>
                      </a:r>
                      <a:r>
                        <a:rPr sz="1200" spc="-10" dirty="0">
                          <a:latin typeface="Arial"/>
                          <a:cs typeface="Arial"/>
                        </a:rPr>
                        <a:t> </a:t>
                      </a:r>
                      <a:r>
                        <a:rPr sz="1200" dirty="0">
                          <a:latin typeface="Arial"/>
                          <a:cs typeface="Arial"/>
                        </a:rPr>
                        <a:t>EDA</a:t>
                      </a:r>
                      <a:r>
                        <a:rPr sz="1200" spc="-75" dirty="0">
                          <a:latin typeface="Arial"/>
                          <a:cs typeface="Arial"/>
                        </a:rPr>
                        <a:t> </a:t>
                      </a:r>
                      <a:r>
                        <a:rPr sz="1200" spc="-10" dirty="0">
                          <a:latin typeface="Arial"/>
                          <a:cs typeface="Arial"/>
                        </a:rPr>
                        <a:t>section</a:t>
                      </a:r>
                      <a:endParaRPr sz="1200" dirty="0">
                        <a:latin typeface="Arial"/>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5"/>
                        </a:spcBef>
                      </a:pPr>
                      <a:r>
                        <a:rPr sz="1200" spc="-10" dirty="0">
                          <a:latin typeface="Arial"/>
                          <a:cs typeface="Arial"/>
                        </a:rPr>
                        <a:t>10/</a:t>
                      </a:r>
                      <a:r>
                        <a:rPr lang="en-US" sz="1200" spc="-10" dirty="0">
                          <a:latin typeface="Arial"/>
                          <a:cs typeface="Arial"/>
                        </a:rPr>
                        <a:t>31</a:t>
                      </a:r>
                      <a:r>
                        <a:rPr sz="1200" spc="-10" dirty="0">
                          <a:latin typeface="Arial"/>
                          <a:cs typeface="Arial"/>
                        </a:rPr>
                        <a:t>/23</a:t>
                      </a:r>
                      <a:endParaRPr sz="1200" dirty="0">
                        <a:latin typeface="Arial"/>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358775" algn="ctr">
                        <a:lnSpc>
                          <a:spcPct val="100000"/>
                        </a:lnSpc>
                        <a:spcBef>
                          <a:spcPts val="625"/>
                        </a:spcBef>
                      </a:pPr>
                      <a:endParaRPr lang="en-US" sz="1200" spc="-10" dirty="0">
                        <a:solidFill>
                          <a:srgbClr val="37761C"/>
                        </a:solidFill>
                        <a:latin typeface="Arial"/>
                        <a:cs typeface="Arial"/>
                      </a:endParaRPr>
                    </a:p>
                    <a:p>
                      <a:pPr marL="85725" marR="358775" algn="ctr">
                        <a:lnSpc>
                          <a:spcPct val="100000"/>
                        </a:lnSpc>
                        <a:spcBef>
                          <a:spcPts val="625"/>
                        </a:spcBef>
                      </a:pPr>
                      <a:r>
                        <a:rPr sz="1200" spc="-10" dirty="0">
                          <a:solidFill>
                            <a:srgbClr val="37761C"/>
                          </a:solidFill>
                          <a:latin typeface="Arial"/>
                          <a:cs typeface="Arial"/>
                        </a:rPr>
                        <a:t>Complete</a:t>
                      </a:r>
                      <a:r>
                        <a:rPr lang="en-US" sz="1200" spc="-10" dirty="0">
                          <a:solidFill>
                            <a:srgbClr val="37761C"/>
                          </a:solidFill>
                          <a:latin typeface="Arial"/>
                          <a:cs typeface="Arial"/>
                        </a:rPr>
                        <a:t>d</a:t>
                      </a:r>
                      <a:endParaRPr sz="1200" dirty="0">
                        <a:latin typeface="Arial"/>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1120752">
                <a:tc>
                  <a:txBody>
                    <a:bodyPr/>
                    <a:lstStyle/>
                    <a:p>
                      <a:pPr marL="85725" marR="502920">
                        <a:lnSpc>
                          <a:spcPct val="100000"/>
                        </a:lnSpc>
                        <a:spcBef>
                          <a:spcPts val="625"/>
                        </a:spcBef>
                      </a:pPr>
                      <a:r>
                        <a:rPr sz="1200" dirty="0">
                          <a:latin typeface="Arial"/>
                          <a:cs typeface="Arial"/>
                        </a:rPr>
                        <a:t>Methods,</a:t>
                      </a:r>
                      <a:r>
                        <a:rPr sz="1200" spc="-45" dirty="0">
                          <a:latin typeface="Arial"/>
                          <a:cs typeface="Arial"/>
                        </a:rPr>
                        <a:t> </a:t>
                      </a:r>
                      <a:r>
                        <a:rPr sz="1200" dirty="0">
                          <a:latin typeface="Arial"/>
                          <a:cs typeface="Arial"/>
                        </a:rPr>
                        <a:t>Findings,</a:t>
                      </a:r>
                      <a:r>
                        <a:rPr sz="1200" spc="-40" dirty="0">
                          <a:latin typeface="Arial"/>
                          <a:cs typeface="Arial"/>
                        </a:rPr>
                        <a:t> </a:t>
                      </a:r>
                      <a:r>
                        <a:rPr sz="1200" spc="-25" dirty="0">
                          <a:latin typeface="Arial"/>
                          <a:cs typeface="Arial"/>
                        </a:rPr>
                        <a:t>and </a:t>
                      </a:r>
                      <a:r>
                        <a:rPr sz="1200" spc="-10" dirty="0">
                          <a:latin typeface="Arial"/>
                          <a:cs typeface="Arial"/>
                        </a:rPr>
                        <a:t>Recommendations</a:t>
                      </a:r>
                      <a:endParaRPr sz="1200">
                        <a:latin typeface="Arial"/>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214629">
                        <a:lnSpc>
                          <a:spcPct val="100000"/>
                        </a:lnSpc>
                        <a:spcBef>
                          <a:spcPts val="625"/>
                        </a:spcBef>
                      </a:pPr>
                      <a:r>
                        <a:rPr sz="1200" dirty="0">
                          <a:latin typeface="Arial"/>
                          <a:cs typeface="Arial"/>
                        </a:rPr>
                        <a:t>Fill</a:t>
                      </a:r>
                      <a:r>
                        <a:rPr sz="1200" spc="-25" dirty="0">
                          <a:latin typeface="Arial"/>
                          <a:cs typeface="Arial"/>
                        </a:rPr>
                        <a:t> </a:t>
                      </a:r>
                      <a:r>
                        <a:rPr sz="1200" dirty="0">
                          <a:latin typeface="Arial"/>
                          <a:cs typeface="Arial"/>
                        </a:rPr>
                        <a:t>in</a:t>
                      </a:r>
                      <a:r>
                        <a:rPr sz="1200" spc="-25" dirty="0">
                          <a:latin typeface="Arial"/>
                          <a:cs typeface="Arial"/>
                        </a:rPr>
                        <a:t> </a:t>
                      </a:r>
                      <a:r>
                        <a:rPr sz="1200" dirty="0">
                          <a:latin typeface="Arial"/>
                          <a:cs typeface="Arial"/>
                        </a:rPr>
                        <a:t>the</a:t>
                      </a:r>
                      <a:r>
                        <a:rPr sz="1200" spc="-25" dirty="0">
                          <a:latin typeface="Arial"/>
                          <a:cs typeface="Arial"/>
                        </a:rPr>
                        <a:t> </a:t>
                      </a:r>
                      <a:r>
                        <a:rPr sz="1200" dirty="0">
                          <a:latin typeface="Arial"/>
                          <a:cs typeface="Arial"/>
                        </a:rPr>
                        <a:t>Methods,</a:t>
                      </a:r>
                      <a:r>
                        <a:rPr sz="1200" spc="-25" dirty="0">
                          <a:latin typeface="Arial"/>
                          <a:cs typeface="Arial"/>
                        </a:rPr>
                        <a:t> </a:t>
                      </a:r>
                      <a:r>
                        <a:rPr sz="1200" dirty="0">
                          <a:latin typeface="Arial"/>
                          <a:cs typeface="Arial"/>
                        </a:rPr>
                        <a:t>Findings,</a:t>
                      </a:r>
                      <a:r>
                        <a:rPr sz="1200" spc="-25" dirty="0">
                          <a:latin typeface="Arial"/>
                          <a:cs typeface="Arial"/>
                        </a:rPr>
                        <a:t> </a:t>
                      </a:r>
                      <a:r>
                        <a:rPr sz="1200" dirty="0">
                          <a:latin typeface="Arial"/>
                          <a:cs typeface="Arial"/>
                        </a:rPr>
                        <a:t>and</a:t>
                      </a:r>
                      <a:r>
                        <a:rPr sz="1200" spc="-20" dirty="0">
                          <a:latin typeface="Arial"/>
                          <a:cs typeface="Arial"/>
                        </a:rPr>
                        <a:t> </a:t>
                      </a:r>
                      <a:r>
                        <a:rPr sz="1200" spc="-10" dirty="0">
                          <a:latin typeface="Arial"/>
                          <a:cs typeface="Arial"/>
                        </a:rPr>
                        <a:t>Recommendations </a:t>
                      </a:r>
                      <a:r>
                        <a:rPr sz="1200" dirty="0">
                          <a:latin typeface="Arial"/>
                          <a:cs typeface="Arial"/>
                        </a:rPr>
                        <a:t>sections</a:t>
                      </a:r>
                      <a:r>
                        <a:rPr sz="1200" spc="-10" dirty="0">
                          <a:latin typeface="Arial"/>
                          <a:cs typeface="Arial"/>
                        </a:rPr>
                        <a:t> </a:t>
                      </a:r>
                      <a:r>
                        <a:rPr sz="1200" dirty="0">
                          <a:latin typeface="Arial"/>
                          <a:cs typeface="Arial"/>
                        </a:rPr>
                        <a:t>of</a:t>
                      </a:r>
                      <a:r>
                        <a:rPr sz="1200" spc="-10" dirty="0">
                          <a:latin typeface="Arial"/>
                          <a:cs typeface="Arial"/>
                        </a:rPr>
                        <a:t> </a:t>
                      </a:r>
                      <a:r>
                        <a:rPr sz="1200" dirty="0">
                          <a:latin typeface="Arial"/>
                          <a:cs typeface="Arial"/>
                        </a:rPr>
                        <a:t>the</a:t>
                      </a:r>
                      <a:r>
                        <a:rPr sz="1200" spc="-10" dirty="0">
                          <a:latin typeface="Arial"/>
                          <a:cs typeface="Arial"/>
                        </a:rPr>
                        <a:t> </a:t>
                      </a:r>
                      <a:r>
                        <a:rPr sz="1200" spc="-20" dirty="0">
                          <a:latin typeface="Arial"/>
                          <a:cs typeface="Arial"/>
                        </a:rPr>
                        <a:t>deck</a:t>
                      </a:r>
                      <a:endParaRPr sz="1200" dirty="0">
                        <a:latin typeface="Arial"/>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5"/>
                        </a:spcBef>
                      </a:pPr>
                      <a:r>
                        <a:rPr sz="1200" spc="-10" dirty="0">
                          <a:latin typeface="Arial"/>
                          <a:cs typeface="Arial"/>
                        </a:rPr>
                        <a:t>11/7/23</a:t>
                      </a:r>
                      <a:endParaRPr sz="1200" dirty="0">
                        <a:latin typeface="Arial"/>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358775" algn="just">
                        <a:lnSpc>
                          <a:spcPct val="100000"/>
                        </a:lnSpc>
                        <a:spcBef>
                          <a:spcPts val="625"/>
                        </a:spcBef>
                      </a:pPr>
                      <a:endParaRPr lang="en-US" sz="1200" dirty="0">
                        <a:solidFill>
                          <a:srgbClr val="990000"/>
                        </a:solidFill>
                        <a:latin typeface="Arial"/>
                        <a:cs typeface="Arial"/>
                      </a:endParaRPr>
                    </a:p>
                    <a:p>
                      <a:pPr marL="85725" marR="358775" algn="ctr">
                        <a:lnSpc>
                          <a:spcPct val="100000"/>
                        </a:lnSpc>
                        <a:spcBef>
                          <a:spcPts val="625"/>
                        </a:spcBef>
                      </a:pPr>
                      <a:r>
                        <a:rPr lang="en-US" sz="1200" dirty="0">
                          <a:solidFill>
                            <a:schemeClr val="accent1"/>
                          </a:solidFill>
                          <a:latin typeface="Arial"/>
                          <a:cs typeface="Arial"/>
                        </a:rPr>
                        <a:t>In Progress</a:t>
                      </a:r>
                      <a:endParaRPr sz="1200" dirty="0">
                        <a:solidFill>
                          <a:schemeClr val="accent1"/>
                        </a:solidFill>
                        <a:latin typeface="Arial"/>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1120752">
                <a:tc>
                  <a:txBody>
                    <a:bodyPr/>
                    <a:lstStyle/>
                    <a:p>
                      <a:pPr marL="85725">
                        <a:lnSpc>
                          <a:spcPct val="100000"/>
                        </a:lnSpc>
                        <a:spcBef>
                          <a:spcPts val="625"/>
                        </a:spcBef>
                      </a:pPr>
                      <a:r>
                        <a:rPr sz="1200" dirty="0">
                          <a:latin typeface="Arial"/>
                          <a:cs typeface="Arial"/>
                        </a:rPr>
                        <a:t>Final</a:t>
                      </a:r>
                      <a:r>
                        <a:rPr sz="1200" spc="-25" dirty="0">
                          <a:latin typeface="Arial"/>
                          <a:cs typeface="Arial"/>
                        </a:rPr>
                        <a:t> </a:t>
                      </a:r>
                      <a:r>
                        <a:rPr sz="1200" spc="-10" dirty="0">
                          <a:latin typeface="Arial"/>
                          <a:cs typeface="Arial"/>
                        </a:rPr>
                        <a:t>presentation</a:t>
                      </a:r>
                      <a:endParaRPr sz="1200">
                        <a:latin typeface="Arial"/>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5"/>
                        </a:spcBef>
                      </a:pPr>
                      <a:r>
                        <a:rPr sz="1200" dirty="0">
                          <a:latin typeface="Arial"/>
                          <a:cs typeface="Arial"/>
                        </a:rPr>
                        <a:t>Send</a:t>
                      </a:r>
                      <a:r>
                        <a:rPr sz="1200" spc="-35" dirty="0">
                          <a:latin typeface="Arial"/>
                          <a:cs typeface="Arial"/>
                        </a:rPr>
                        <a:t> </a:t>
                      </a:r>
                      <a:r>
                        <a:rPr sz="1200" dirty="0">
                          <a:latin typeface="Arial"/>
                          <a:cs typeface="Arial"/>
                        </a:rPr>
                        <a:t>in</a:t>
                      </a:r>
                      <a:r>
                        <a:rPr sz="1200" spc="-20" dirty="0">
                          <a:latin typeface="Arial"/>
                          <a:cs typeface="Arial"/>
                        </a:rPr>
                        <a:t> </a:t>
                      </a:r>
                      <a:r>
                        <a:rPr sz="1200" dirty="0">
                          <a:latin typeface="Arial"/>
                          <a:cs typeface="Arial"/>
                        </a:rPr>
                        <a:t>final</a:t>
                      </a:r>
                      <a:r>
                        <a:rPr sz="1200" spc="-25" dirty="0">
                          <a:latin typeface="Arial"/>
                          <a:cs typeface="Arial"/>
                        </a:rPr>
                        <a:t> </a:t>
                      </a:r>
                      <a:r>
                        <a:rPr sz="1200" dirty="0">
                          <a:latin typeface="Arial"/>
                          <a:cs typeface="Arial"/>
                        </a:rPr>
                        <a:t>completed</a:t>
                      </a:r>
                      <a:r>
                        <a:rPr sz="1200" spc="-20" dirty="0">
                          <a:latin typeface="Arial"/>
                          <a:cs typeface="Arial"/>
                        </a:rPr>
                        <a:t> </a:t>
                      </a:r>
                      <a:r>
                        <a:rPr sz="1200" dirty="0">
                          <a:latin typeface="Arial"/>
                          <a:cs typeface="Arial"/>
                        </a:rPr>
                        <a:t>deck</a:t>
                      </a:r>
                      <a:r>
                        <a:rPr sz="1200" spc="-25" dirty="0">
                          <a:latin typeface="Arial"/>
                          <a:cs typeface="Arial"/>
                        </a:rPr>
                        <a:t> </a:t>
                      </a:r>
                      <a:r>
                        <a:rPr sz="1200" dirty="0">
                          <a:latin typeface="Arial"/>
                          <a:cs typeface="Arial"/>
                        </a:rPr>
                        <a:t>and</a:t>
                      </a:r>
                      <a:r>
                        <a:rPr sz="1200" spc="-20" dirty="0">
                          <a:latin typeface="Arial"/>
                          <a:cs typeface="Arial"/>
                        </a:rPr>
                        <a:t> </a:t>
                      </a:r>
                      <a:r>
                        <a:rPr sz="1200" dirty="0">
                          <a:latin typeface="Arial"/>
                          <a:cs typeface="Arial"/>
                        </a:rPr>
                        <a:t>present</a:t>
                      </a:r>
                      <a:r>
                        <a:rPr sz="1200" spc="-20" dirty="0">
                          <a:latin typeface="Arial"/>
                          <a:cs typeface="Arial"/>
                        </a:rPr>
                        <a:t> </a:t>
                      </a:r>
                      <a:r>
                        <a:rPr sz="1200" spc="-25" dirty="0">
                          <a:latin typeface="Arial"/>
                          <a:cs typeface="Arial"/>
                        </a:rPr>
                        <a:t>it</a:t>
                      </a:r>
                      <a:endParaRPr sz="1200" dirty="0">
                        <a:latin typeface="Arial"/>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5"/>
                        </a:spcBef>
                      </a:pPr>
                      <a:r>
                        <a:rPr sz="1200" spc="-10" dirty="0">
                          <a:latin typeface="Arial"/>
                          <a:cs typeface="Arial"/>
                        </a:rPr>
                        <a:t>11/21/23</a:t>
                      </a:r>
                      <a:endParaRPr sz="1200">
                        <a:latin typeface="Arial"/>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358775" algn="ctr">
                        <a:lnSpc>
                          <a:spcPct val="100000"/>
                        </a:lnSpc>
                        <a:spcBef>
                          <a:spcPts val="625"/>
                        </a:spcBef>
                      </a:pPr>
                      <a:endParaRPr lang="en-US" sz="1200" dirty="0">
                        <a:solidFill>
                          <a:srgbClr val="990000"/>
                        </a:solidFill>
                        <a:latin typeface="Arial"/>
                        <a:cs typeface="Arial"/>
                      </a:endParaRPr>
                    </a:p>
                    <a:p>
                      <a:pPr marL="85725" marR="358775" algn="ctr">
                        <a:lnSpc>
                          <a:spcPct val="100000"/>
                        </a:lnSpc>
                        <a:spcBef>
                          <a:spcPts val="625"/>
                        </a:spcBef>
                      </a:pPr>
                      <a:r>
                        <a:rPr sz="1200" dirty="0">
                          <a:solidFill>
                            <a:srgbClr val="990000"/>
                          </a:solidFill>
                          <a:latin typeface="Arial"/>
                          <a:cs typeface="Arial"/>
                        </a:rPr>
                        <a:t>Not</a:t>
                      </a:r>
                      <a:r>
                        <a:rPr sz="1200" spc="-25" dirty="0">
                          <a:solidFill>
                            <a:srgbClr val="990000"/>
                          </a:solidFill>
                          <a:latin typeface="Arial"/>
                          <a:cs typeface="Arial"/>
                        </a:rPr>
                        <a:t> </a:t>
                      </a:r>
                      <a:r>
                        <a:rPr sz="1200" dirty="0">
                          <a:solidFill>
                            <a:srgbClr val="990000"/>
                          </a:solidFill>
                          <a:latin typeface="Arial"/>
                          <a:cs typeface="Arial"/>
                        </a:rPr>
                        <a:t>started</a:t>
                      </a:r>
                      <a:endParaRPr sz="1200" dirty="0">
                        <a:latin typeface="Arial"/>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547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7065B6-2BBD-5904-EB7C-7A5AC5321ED6}"/>
              </a:ext>
            </a:extLst>
          </p:cNvPr>
          <p:cNvSpPr>
            <a:spLocks noGrp="1"/>
          </p:cNvSpPr>
          <p:nvPr>
            <p:ph type="title"/>
          </p:nvPr>
        </p:nvSpPr>
        <p:spPr>
          <a:xfrm>
            <a:off x="4977668" y="2541960"/>
            <a:ext cx="1442797" cy="887040"/>
          </a:xfrm>
        </p:spPr>
        <p:txBody>
          <a:bodyPr>
            <a:normAutofit fontScale="90000"/>
          </a:bodyPr>
          <a:lstStyle/>
          <a:p>
            <a:r>
              <a:rPr lang="en-US" sz="4800" b="1" dirty="0">
                <a:solidFill>
                  <a:srgbClr val="202124"/>
                </a:solidFill>
                <a:latin typeface="Inter"/>
              </a:rPr>
              <a:t>Data </a:t>
            </a:r>
          </a:p>
        </p:txBody>
      </p:sp>
    </p:spTree>
    <p:extLst>
      <p:ext uri="{BB962C8B-B14F-4D97-AF65-F5344CB8AC3E}">
        <p14:creationId xmlns:p14="http://schemas.microsoft.com/office/powerpoint/2010/main" val="1718171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45C7-E0F0-5D6A-EBD1-E49AEC755F47}"/>
              </a:ext>
            </a:extLst>
          </p:cNvPr>
          <p:cNvSpPr>
            <a:spLocks noGrp="1"/>
          </p:cNvSpPr>
          <p:nvPr>
            <p:ph type="title"/>
          </p:nvPr>
        </p:nvSpPr>
        <p:spPr>
          <a:xfrm>
            <a:off x="700635" y="922096"/>
            <a:ext cx="10691265" cy="827191"/>
          </a:xfrm>
        </p:spPr>
        <p:txBody>
          <a:bodyPr/>
          <a:lstStyle/>
          <a:p>
            <a:r>
              <a:rPr lang="en-US" sz="4800" b="1" dirty="0">
                <a:solidFill>
                  <a:srgbClr val="202124"/>
                </a:solidFill>
                <a:latin typeface="Inter"/>
              </a:rPr>
              <a:t>Data Details</a:t>
            </a:r>
          </a:p>
        </p:txBody>
      </p:sp>
      <p:sp>
        <p:nvSpPr>
          <p:cNvPr id="3" name="Content Placeholder 2">
            <a:extLst>
              <a:ext uri="{FF2B5EF4-FFF2-40B4-BE49-F238E27FC236}">
                <a16:creationId xmlns:a16="http://schemas.microsoft.com/office/drawing/2014/main" id="{C0D45B60-0C54-665E-1522-1D37FBD6AC04}"/>
              </a:ext>
            </a:extLst>
          </p:cNvPr>
          <p:cNvSpPr>
            <a:spLocks noGrp="1"/>
          </p:cNvSpPr>
          <p:nvPr>
            <p:ph idx="1"/>
          </p:nvPr>
        </p:nvSpPr>
        <p:spPr>
          <a:xfrm>
            <a:off x="700635" y="1679713"/>
            <a:ext cx="10691265" cy="4249501"/>
          </a:xfrm>
        </p:spPr>
        <p:txBody>
          <a:bodyPr/>
          <a:lstStyle/>
          <a:p>
            <a:r>
              <a:rPr lang="en-US" dirty="0">
                <a:latin typeface="Calibri" panose="020F0502020204030204" pitchFamily="34" charset="0"/>
                <a:cs typeface="Calibri" panose="020F0502020204030204" pitchFamily="34" charset="0"/>
              </a:rPr>
              <a:t>Data Source: </a:t>
            </a:r>
            <a:r>
              <a:rPr lang="en-US" dirty="0">
                <a:latin typeface="Calibri" panose="020F0502020204030204" pitchFamily="34" charset="0"/>
                <a:cs typeface="Calibri" panose="020F0502020204030204" pitchFamily="34" charset="0"/>
                <a:hlinkClick r:id="rId2"/>
              </a:rPr>
              <a:t>Kaggle</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Sample Size : </a:t>
            </a:r>
            <a:r>
              <a:rPr lang="en-IN" sz="2000" b="0" i="0" u="none" strike="noStrike" dirty="0">
                <a:effectLst/>
                <a:latin typeface="Calibri" panose="020F0502020204030204" pitchFamily="34" charset="0"/>
                <a:cs typeface="Calibri" panose="020F0502020204030204" pitchFamily="34" charset="0"/>
              </a:rPr>
              <a:t>22083 rows and 43 columns</a:t>
            </a:r>
          </a:p>
          <a:p>
            <a:r>
              <a:rPr lang="en-IN" dirty="0">
                <a:latin typeface="Calibri" panose="020F0502020204030204" pitchFamily="34" charset="0"/>
                <a:cs typeface="Calibri" panose="020F0502020204030204" pitchFamily="34" charset="0"/>
              </a:rPr>
              <a:t>Data removed during pre-processing -  Patient ID, Patient First Name, Test 1, Test 2, Test 3, Test 4, Test 5, Family Name, Father's name, Location of Institute, Institute Name</a:t>
            </a:r>
          </a:p>
          <a:p>
            <a:r>
              <a:rPr lang="en-IN" b="0" i="0" u="none" strike="noStrike" dirty="0">
                <a:effectLst/>
                <a:latin typeface="Calibri" panose="020F0502020204030204" pitchFamily="34" charset="0"/>
                <a:cs typeface="Calibri" panose="020F0502020204030204" pitchFamily="34" charset="0"/>
              </a:rPr>
              <a:t>The data has 2 major prediction variables that need to be considered – multi-output classification (multiple predictions at the same time). The two target variables are </a:t>
            </a:r>
            <a:r>
              <a:rPr lang="en-IN" dirty="0">
                <a:latin typeface="Calibri" panose="020F0502020204030204" pitchFamily="34" charset="0"/>
                <a:cs typeface="Calibri" panose="020F0502020204030204" pitchFamily="34" charset="0"/>
              </a:rPr>
              <a:t>Genetic disorder as well as the disorder subclass.</a:t>
            </a:r>
            <a:endParaRPr lang="en-IN" b="0" i="0" u="none" strike="noStrike"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4140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E647A3-3372-9EBA-B4C8-69E142727BD4}"/>
              </a:ext>
            </a:extLst>
          </p:cNvPr>
          <p:cNvSpPr>
            <a:spLocks noGrp="1"/>
          </p:cNvSpPr>
          <p:nvPr>
            <p:ph type="title"/>
          </p:nvPr>
        </p:nvSpPr>
        <p:spPr>
          <a:xfrm>
            <a:off x="700635" y="922096"/>
            <a:ext cx="10691265" cy="759220"/>
          </a:xfrm>
        </p:spPr>
        <p:txBody>
          <a:bodyPr/>
          <a:lstStyle/>
          <a:p>
            <a:r>
              <a:rPr lang="en-US" sz="4000" b="1" cap="all" spc="30" dirty="0">
                <a:solidFill>
                  <a:srgbClr val="202124"/>
                </a:solidFill>
                <a:latin typeface="Inter"/>
                <a:ea typeface="+mj-ea"/>
                <a:cs typeface="+mj-cs"/>
              </a:rPr>
              <a:t>Assumption</a:t>
            </a:r>
            <a:r>
              <a:rPr lang="en-US" dirty="0">
                <a:latin typeface="Calibri" panose="020F0502020204030204" pitchFamily="34" charset="0"/>
                <a:cs typeface="Calibri" panose="020F0502020204030204" pitchFamily="34" charset="0"/>
              </a:rPr>
              <a:t> </a:t>
            </a:r>
            <a:endParaRPr lang="en-US" dirty="0"/>
          </a:p>
        </p:txBody>
      </p:sp>
      <p:sp>
        <p:nvSpPr>
          <p:cNvPr id="3" name="Content Placeholder 2">
            <a:extLst>
              <a:ext uri="{FF2B5EF4-FFF2-40B4-BE49-F238E27FC236}">
                <a16:creationId xmlns:a16="http://schemas.microsoft.com/office/drawing/2014/main" id="{DFEE7F1C-23AB-4963-8B1A-56D9149B5ACA}"/>
              </a:ext>
            </a:extLst>
          </p:cNvPr>
          <p:cNvSpPr>
            <a:spLocks noGrp="1"/>
          </p:cNvSpPr>
          <p:nvPr>
            <p:ph idx="1"/>
          </p:nvPr>
        </p:nvSpPr>
        <p:spPr>
          <a:xfrm>
            <a:off x="700635" y="1681316"/>
            <a:ext cx="10691265" cy="4247898"/>
          </a:xfrm>
        </p:spPr>
        <p:txBody>
          <a:bodyPr/>
          <a:lstStyle/>
          <a:p>
            <a:r>
              <a:rPr lang="en-IN" dirty="0">
                <a:latin typeface="Calibri" panose="020F0502020204030204" pitchFamily="34" charset="0"/>
                <a:cs typeface="Calibri" panose="020F0502020204030204" pitchFamily="34" charset="0"/>
              </a:rPr>
              <a:t>I</a:t>
            </a:r>
            <a:r>
              <a:rPr lang="en-IN" b="0" i="0" u="none" strike="noStrike" dirty="0">
                <a:effectLst/>
                <a:latin typeface="Calibri" panose="020F0502020204030204" pitchFamily="34" charset="0"/>
                <a:cs typeface="Calibri" panose="020F0502020204030204" pitchFamily="34" charset="0"/>
              </a:rPr>
              <a:t>t is assumed that inherited disorders are more significantly influenced by maternal genes than paternal genes. This is because females have 2 ‘X’ chromosomes whereas males have one ‘X’ and one ‘Y’ chromosome. </a:t>
            </a:r>
          </a:p>
          <a:p>
            <a:r>
              <a:rPr lang="en-IN" b="0" i="0" u="none" strike="noStrike" dirty="0">
                <a:effectLst/>
                <a:latin typeface="Calibri" panose="020F0502020204030204" pitchFamily="34" charset="0"/>
                <a:cs typeface="Calibri" panose="020F0502020204030204" pitchFamily="34" charset="0"/>
              </a:rPr>
              <a:t>The mitochondria, often referred to as the cell's powerhouse, contain their own DNA. Mitochondrial DNA is inherited exclusively from the mother. </a:t>
            </a:r>
          </a:p>
          <a:p>
            <a:endParaRPr lang="en-IN" b="0" i="0" u="none" strike="noStrike" dirty="0">
              <a:effectLst/>
              <a:latin typeface="Calibri" panose="020F0502020204030204" pitchFamily="34" charset="0"/>
              <a:cs typeface="Calibri" panose="020F0502020204030204" pitchFamily="34" charset="0"/>
            </a:endParaRPr>
          </a:p>
          <a:p>
            <a:endParaRPr lang="en-IN" b="0" i="0" u="none" strike="noStrike" dirty="0">
              <a:solidFill>
                <a:srgbClr val="212121"/>
              </a:solidFill>
              <a:effectLst/>
              <a:latin typeface="Courier New" panose="02070309020205020404" pitchFamily="49" charset="0"/>
            </a:endParaRPr>
          </a:p>
        </p:txBody>
      </p:sp>
    </p:spTree>
    <p:extLst>
      <p:ext uri="{BB962C8B-B14F-4D97-AF65-F5344CB8AC3E}">
        <p14:creationId xmlns:p14="http://schemas.microsoft.com/office/powerpoint/2010/main" val="3053430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BCA4-E1BF-8EEE-E6A6-6149F1E8DC8C}"/>
              </a:ext>
            </a:extLst>
          </p:cNvPr>
          <p:cNvSpPr>
            <a:spLocks noGrp="1"/>
          </p:cNvSpPr>
          <p:nvPr>
            <p:ph type="title"/>
          </p:nvPr>
        </p:nvSpPr>
        <p:spPr>
          <a:xfrm>
            <a:off x="2047654" y="2995312"/>
            <a:ext cx="10691265" cy="867375"/>
          </a:xfrm>
        </p:spPr>
        <p:txBody>
          <a:bodyPr/>
          <a:lstStyle/>
          <a:p>
            <a:r>
              <a:rPr lang="en-US" b="1" dirty="0">
                <a:solidFill>
                  <a:srgbClr val="202124"/>
                </a:solidFill>
                <a:latin typeface="Inter"/>
              </a:rPr>
              <a:t>Exploratory data analytics</a:t>
            </a:r>
          </a:p>
        </p:txBody>
      </p:sp>
    </p:spTree>
    <p:extLst>
      <p:ext uri="{BB962C8B-B14F-4D97-AF65-F5344CB8AC3E}">
        <p14:creationId xmlns:p14="http://schemas.microsoft.com/office/powerpoint/2010/main" val="1309179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10998-A9D0-E782-BFCE-49C23A7C90F5}"/>
              </a:ext>
            </a:extLst>
          </p:cNvPr>
          <p:cNvSpPr>
            <a:spLocks noGrp="1"/>
          </p:cNvSpPr>
          <p:nvPr>
            <p:ph type="title"/>
          </p:nvPr>
        </p:nvSpPr>
        <p:spPr>
          <a:xfrm>
            <a:off x="695325" y="723900"/>
            <a:ext cx="4807972" cy="1575391"/>
          </a:xfrm>
        </p:spPr>
        <p:txBody>
          <a:bodyPr>
            <a:normAutofit/>
          </a:bodyPr>
          <a:lstStyle/>
          <a:p>
            <a:r>
              <a:rPr lang="en-US" b="1" dirty="0">
                <a:latin typeface="Inter"/>
              </a:rPr>
              <a:t>Graphs for Numerical Data</a:t>
            </a:r>
          </a:p>
        </p:txBody>
      </p:sp>
      <p:cxnSp>
        <p:nvCxnSpPr>
          <p:cNvPr id="2066" name="Straight Connector 206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054" name="Content Placeholder 2053">
            <a:extLst>
              <a:ext uri="{FF2B5EF4-FFF2-40B4-BE49-F238E27FC236}">
                <a16:creationId xmlns:a16="http://schemas.microsoft.com/office/drawing/2014/main" id="{7B57167B-2718-1D0D-16CB-8716CD658FFA}"/>
              </a:ext>
            </a:extLst>
          </p:cNvPr>
          <p:cNvSpPr>
            <a:spLocks noGrp="1"/>
          </p:cNvSpPr>
          <p:nvPr>
            <p:ph idx="1"/>
          </p:nvPr>
        </p:nvSpPr>
        <p:spPr>
          <a:xfrm>
            <a:off x="695324" y="2123768"/>
            <a:ext cx="4564934" cy="4630993"/>
          </a:xfrm>
        </p:spPr>
        <p:txBody>
          <a:bodyPr>
            <a:normAutofit lnSpcReduction="10000"/>
          </a:bodyPr>
          <a:lstStyle/>
          <a:p>
            <a:r>
              <a:rPr lang="en-US" dirty="0">
                <a:latin typeface="Calibri" panose="020F0502020204030204" pitchFamily="34" charset="0"/>
                <a:cs typeface="Calibri" panose="020F0502020204030204" pitchFamily="34" charset="0"/>
              </a:rPr>
              <a:t>Distribution of the data or the different types of values each column holds. </a:t>
            </a:r>
          </a:p>
          <a:p>
            <a:r>
              <a:rPr lang="en-US" dirty="0">
                <a:latin typeface="Calibri" panose="020F0502020204030204" pitchFamily="34" charset="0"/>
                <a:cs typeface="Calibri" panose="020F0502020204030204" pitchFamily="34" charset="0"/>
              </a:rPr>
              <a:t>Example: Mother side gene – Present or not. </a:t>
            </a:r>
          </a:p>
          <a:p>
            <a:r>
              <a:rPr lang="en-US" dirty="0">
                <a:latin typeface="Calibri" panose="020F0502020204030204" pitchFamily="34" charset="0"/>
                <a:cs typeface="Calibri" panose="020F0502020204030204" pitchFamily="34" charset="0"/>
              </a:rPr>
              <a:t>This helps us understand what kind of data we have. </a:t>
            </a:r>
          </a:p>
          <a:p>
            <a:r>
              <a:rPr lang="en-US" dirty="0">
                <a:latin typeface="Calibri" panose="020F0502020204030204" pitchFamily="34" charset="0"/>
                <a:cs typeface="Calibri" panose="020F0502020204030204" pitchFamily="34" charset="0"/>
              </a:rPr>
              <a:t>Examine how the data is spread out and check if there are any columns where the information is uneven or lopsided. In other words, see if some columns have much more or much less data compared to others.</a:t>
            </a:r>
          </a:p>
        </p:txBody>
      </p:sp>
      <p:pic>
        <p:nvPicPr>
          <p:cNvPr id="2052" name="Picture 4">
            <a:extLst>
              <a:ext uri="{FF2B5EF4-FFF2-40B4-BE49-F238E27FC236}">
                <a16:creationId xmlns:a16="http://schemas.microsoft.com/office/drawing/2014/main" id="{16477DD7-2361-0F95-1826-421BE254C5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71303" y="55434"/>
            <a:ext cx="5103987" cy="6747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32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5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B7C2A-0F15-45D7-C4C2-F9141FF2B381}"/>
              </a:ext>
            </a:extLst>
          </p:cNvPr>
          <p:cNvSpPr>
            <a:spLocks noGrp="1"/>
          </p:cNvSpPr>
          <p:nvPr>
            <p:ph type="title"/>
          </p:nvPr>
        </p:nvSpPr>
        <p:spPr>
          <a:xfrm>
            <a:off x="695325" y="897753"/>
            <a:ext cx="3635046" cy="1575391"/>
          </a:xfrm>
        </p:spPr>
        <p:txBody>
          <a:bodyPr>
            <a:normAutofit fontScale="90000"/>
          </a:bodyPr>
          <a:lstStyle/>
          <a:p>
            <a:r>
              <a:rPr lang="en-US" b="1" dirty="0">
                <a:latin typeface="Inter"/>
              </a:rPr>
              <a:t>Blood test holds little to no relation</a:t>
            </a:r>
          </a:p>
        </p:txBody>
      </p:sp>
      <p:cxnSp>
        <p:nvCxnSpPr>
          <p:cNvPr id="1052" name="Straight Connector 105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030" name="Content Placeholder 1029">
            <a:extLst>
              <a:ext uri="{FF2B5EF4-FFF2-40B4-BE49-F238E27FC236}">
                <a16:creationId xmlns:a16="http://schemas.microsoft.com/office/drawing/2014/main" id="{71033CC9-0158-C8DF-00F6-9BA7E8D0674D}"/>
              </a:ext>
            </a:extLst>
          </p:cNvPr>
          <p:cNvSpPr>
            <a:spLocks noGrp="1"/>
          </p:cNvSpPr>
          <p:nvPr>
            <p:ph idx="1"/>
          </p:nvPr>
        </p:nvSpPr>
        <p:spPr>
          <a:xfrm>
            <a:off x="695325" y="2710035"/>
            <a:ext cx="3587668" cy="3500265"/>
          </a:xfrm>
        </p:spPr>
        <p:txBody>
          <a:bodyPr>
            <a:normAutofit/>
          </a:bodyPr>
          <a:lstStyle/>
          <a:p>
            <a:r>
              <a:rPr lang="en-US" sz="1900" dirty="0">
                <a:latin typeface="Calibri" panose="020F0502020204030204" pitchFamily="34" charset="0"/>
                <a:cs typeface="Calibri" panose="020F0502020204030204" pitchFamily="34" charset="0"/>
              </a:rPr>
              <a:t>Among the 3 disorders we can see blood test does not actually detect the existence of it. </a:t>
            </a:r>
          </a:p>
          <a:p>
            <a:r>
              <a:rPr lang="en-US" sz="1900" dirty="0">
                <a:latin typeface="Calibri" panose="020F0502020204030204" pitchFamily="34" charset="0"/>
                <a:cs typeface="Calibri" panose="020F0502020204030204" pitchFamily="34" charset="0"/>
              </a:rPr>
              <a:t>Running general tests would not be able to detect such disorders. </a:t>
            </a:r>
          </a:p>
          <a:p>
            <a:r>
              <a:rPr lang="en-US" sz="1900" dirty="0">
                <a:latin typeface="Calibri" panose="020F0502020204030204" pitchFamily="34" charset="0"/>
                <a:cs typeface="Calibri" panose="020F0502020204030204" pitchFamily="34" charset="0"/>
              </a:rPr>
              <a:t>Hence, we need to run this at early stages.</a:t>
            </a:r>
          </a:p>
        </p:txBody>
      </p:sp>
      <p:pic>
        <p:nvPicPr>
          <p:cNvPr id="4" name="Picture 6" descr="A graph of different colored bars&#10;&#10;Description automatically generated">
            <a:extLst>
              <a:ext uri="{FF2B5EF4-FFF2-40B4-BE49-F238E27FC236}">
                <a16:creationId xmlns:a16="http://schemas.microsoft.com/office/drawing/2014/main" id="{F0EA8EDF-604C-9A8F-D259-3B22DCE157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13286" y="723900"/>
            <a:ext cx="4842128"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982305"/>
      </p:ext>
    </p:extLst>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2088</TotalTime>
  <Words>1965</Words>
  <Application>Microsoft Macintosh PowerPoint</Application>
  <PresentationFormat>Widescreen</PresentationFormat>
  <Paragraphs>115</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Calisto MT</vt:lpstr>
      <vt:lpstr>Courier New</vt:lpstr>
      <vt:lpstr>Inter</vt:lpstr>
      <vt:lpstr>Söhne</vt:lpstr>
      <vt:lpstr>Univers Condensed</vt:lpstr>
      <vt:lpstr>ChronicleVTI</vt:lpstr>
      <vt:lpstr>Unlocking Health: Early Genetic Testing for Disorder Detection</vt:lpstr>
      <vt:lpstr>Executive Summary Slide</vt:lpstr>
      <vt:lpstr>Project plan</vt:lpstr>
      <vt:lpstr>Data </vt:lpstr>
      <vt:lpstr>Data Details</vt:lpstr>
      <vt:lpstr>Assumption </vt:lpstr>
      <vt:lpstr>Exploratory data analytics</vt:lpstr>
      <vt:lpstr>Graphs for Numerical Data</vt:lpstr>
      <vt:lpstr>Blood test holds little to no relation</vt:lpstr>
      <vt:lpstr>Understanding the First Target/Gene Disorder</vt:lpstr>
      <vt:lpstr>Understanding the 2nd Target/Disorder Subclass</vt:lpstr>
      <vt:lpstr>Exploring how the two main characteristics we want to predict are related to each other.</vt:lpstr>
      <vt:lpstr>Modeling Method Section</vt:lpstr>
      <vt:lpstr>Outcome Variable</vt:lpstr>
      <vt:lpstr>PowerPoint Presentation</vt:lpstr>
      <vt:lpstr>Model Type: Multi Output Classifier</vt:lpstr>
      <vt:lpstr>PowerPoint Presentation</vt:lpstr>
      <vt:lpstr>Findings</vt:lpstr>
      <vt:lpstr>Understanding the outcome :</vt:lpstr>
      <vt:lpstr>Accuracy vs Recall:</vt:lpstr>
      <vt:lpstr>PowerPoint Presentation</vt:lpstr>
      <vt:lpstr>Recommendations</vt:lpstr>
      <vt:lpstr>Actionable :</vt:lpstr>
      <vt:lpstr>Next steps:</vt:lpstr>
      <vt:lpstr>Appendix</vt:lpstr>
      <vt:lpstr>Technical Understanding of the model : </vt:lpstr>
      <vt:lpstr>PowerPoint Presentation</vt:lpstr>
      <vt:lpstr>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Genome and Genetics Testing </dc:title>
  <dc:creator>Guruprasad, Ms. Anusha</dc:creator>
  <cp:lastModifiedBy>Guruprasad, Ms. Anusha</cp:lastModifiedBy>
  <cp:revision>5</cp:revision>
  <dcterms:created xsi:type="dcterms:W3CDTF">2023-10-31T04:46:07Z</dcterms:created>
  <dcterms:modified xsi:type="dcterms:W3CDTF">2023-11-14T20:30:44Z</dcterms:modified>
</cp:coreProperties>
</file>