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8"/>
  </p:notesMasterIdLst>
  <p:sldIdLst>
    <p:sldId id="256" r:id="rId2"/>
    <p:sldId id="509" r:id="rId3"/>
    <p:sldId id="514" r:id="rId4"/>
    <p:sldId id="264" r:id="rId5"/>
    <p:sldId id="521" r:id="rId6"/>
    <p:sldId id="271" r:id="rId7"/>
    <p:sldId id="492" r:id="rId8"/>
    <p:sldId id="494" r:id="rId9"/>
    <p:sldId id="495" r:id="rId10"/>
    <p:sldId id="496" r:id="rId11"/>
    <p:sldId id="522" r:id="rId12"/>
    <p:sldId id="523" r:id="rId13"/>
    <p:sldId id="524" r:id="rId14"/>
    <p:sldId id="525" r:id="rId15"/>
    <p:sldId id="526" r:id="rId16"/>
    <p:sldId id="527" r:id="rId17"/>
    <p:sldId id="528" r:id="rId18"/>
    <p:sldId id="529" r:id="rId19"/>
    <p:sldId id="530" r:id="rId20"/>
    <p:sldId id="531" r:id="rId21"/>
    <p:sldId id="555" r:id="rId22"/>
    <p:sldId id="265" r:id="rId23"/>
    <p:sldId id="277" r:id="rId24"/>
    <p:sldId id="515" r:id="rId25"/>
    <p:sldId id="510" r:id="rId26"/>
    <p:sldId id="542" r:id="rId27"/>
    <p:sldId id="260" r:id="rId28"/>
    <p:sldId id="261" r:id="rId29"/>
    <p:sldId id="534" r:id="rId30"/>
    <p:sldId id="533" r:id="rId31"/>
    <p:sldId id="269" r:id="rId32"/>
    <p:sldId id="270" r:id="rId33"/>
    <p:sldId id="490" r:id="rId34"/>
    <p:sldId id="516" r:id="rId35"/>
    <p:sldId id="517" r:id="rId36"/>
    <p:sldId id="540" r:id="rId37"/>
    <p:sldId id="541" r:id="rId38"/>
    <p:sldId id="544" r:id="rId39"/>
    <p:sldId id="499" r:id="rId40"/>
    <p:sldId id="545" r:id="rId41"/>
    <p:sldId id="546" r:id="rId42"/>
    <p:sldId id="547" r:id="rId43"/>
    <p:sldId id="548" r:id="rId44"/>
    <p:sldId id="549" r:id="rId45"/>
    <p:sldId id="293" r:id="rId46"/>
    <p:sldId id="294" r:id="rId47"/>
    <p:sldId id="295" r:id="rId48"/>
    <p:sldId id="296" r:id="rId49"/>
    <p:sldId id="298" r:id="rId50"/>
    <p:sldId id="550" r:id="rId51"/>
    <p:sldId id="551" r:id="rId52"/>
    <p:sldId id="552" r:id="rId53"/>
    <p:sldId id="553" r:id="rId54"/>
    <p:sldId id="554" r:id="rId55"/>
    <p:sldId id="312" r:id="rId56"/>
    <p:sldId id="543" r:id="rId57"/>
    <p:sldId id="434" r:id="rId58"/>
    <p:sldId id="449" r:id="rId59"/>
    <p:sldId id="451" r:id="rId60"/>
    <p:sldId id="452" r:id="rId61"/>
    <p:sldId id="450" r:id="rId62"/>
    <p:sldId id="520" r:id="rId63"/>
    <p:sldId id="453" r:id="rId64"/>
    <p:sldId id="454" r:id="rId65"/>
    <p:sldId id="456" r:id="rId66"/>
    <p:sldId id="459" r:id="rId67"/>
    <p:sldId id="457" r:id="rId68"/>
    <p:sldId id="458" r:id="rId69"/>
    <p:sldId id="455" r:id="rId70"/>
    <p:sldId id="460" r:id="rId71"/>
    <p:sldId id="461" r:id="rId72"/>
    <p:sldId id="462" r:id="rId73"/>
    <p:sldId id="463" r:id="rId74"/>
    <p:sldId id="464" r:id="rId75"/>
    <p:sldId id="465" r:id="rId76"/>
    <p:sldId id="466" r:id="rId77"/>
    <p:sldId id="467" r:id="rId78"/>
    <p:sldId id="468" r:id="rId79"/>
    <p:sldId id="469" r:id="rId80"/>
    <p:sldId id="470" r:id="rId81"/>
    <p:sldId id="471" r:id="rId82"/>
    <p:sldId id="472" r:id="rId83"/>
    <p:sldId id="473" r:id="rId84"/>
    <p:sldId id="474" r:id="rId85"/>
    <p:sldId id="432" r:id="rId86"/>
    <p:sldId id="257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2636" autoAdjust="0"/>
  </p:normalViewPr>
  <p:slideViewPr>
    <p:cSldViewPr snapToGrid="0">
      <p:cViewPr varScale="1">
        <p:scale>
          <a:sx n="95" d="100"/>
          <a:sy n="95" d="100"/>
        </p:scale>
        <p:origin x="114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1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620BA-D657-4E65-8FB0-D287763D371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40BE8-C57E-4656-BED5-37E853DA8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21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0BE8-C57E-4656-BED5-37E853DA8D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65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0BE8-C57E-4656-BED5-37E853DA8D1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21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38275" y="0"/>
            <a:ext cx="6715125" cy="3778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lIns="96661" tIns="48331" rIns="96661" bIns="48331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93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38275" y="0"/>
            <a:ext cx="6715125" cy="3778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lIns="96661" tIns="48331" rIns="96661" bIns="48331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44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30250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Sudip Bhattacharjee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/>
              <a:t>Business Process Modeling Concepts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dirty="0"/>
              <a:t>OPIM 5272</a:t>
            </a:r>
          </a:p>
        </p:txBody>
      </p:sp>
    </p:spTree>
    <p:extLst>
      <p:ext uri="{BB962C8B-B14F-4D97-AF65-F5344CB8AC3E}">
        <p14:creationId xmlns:p14="http://schemas.microsoft.com/office/powerpoint/2010/main" val="778029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0BE8-C57E-4656-BED5-37E853DA8D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79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38275" y="0"/>
            <a:ext cx="6715125" cy="3778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lIns="96661" tIns="48331" rIns="96661" bIns="48331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717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38275" y="0"/>
            <a:ext cx="6715125" cy="3778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lIns="96661" tIns="48331" rIns="96661" bIns="48331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57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0BE8-C57E-4656-BED5-37E853DA8D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0BE8-C57E-4656-BED5-37E853DA8D1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35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38275" y="0"/>
            <a:ext cx="6715125" cy="3778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lIns="96661" tIns="48331" rIns="96661" bIns="48331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75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40BE8-C57E-4656-BED5-37E853DA8D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884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38275" y="0"/>
            <a:ext cx="6715125" cy="3778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lIns="96661" tIns="48331" rIns="96661" bIns="48331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935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0BE8-C57E-4656-BED5-37E853DA8D1E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517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38275" y="0"/>
            <a:ext cx="6715125" cy="3778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lIns="96661" tIns="48331" rIns="96661" bIns="48331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2806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38275" y="0"/>
            <a:ext cx="6715125" cy="3778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lIns="96661" tIns="48331" rIns="96661" bIns="48331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2224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38275" y="0"/>
            <a:ext cx="6715125" cy="3778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lIns="96661" tIns="48331" rIns="96661" bIns="48331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919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0BE8-C57E-4656-BED5-37E853DA8D1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466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38275" y="0"/>
            <a:ext cx="6715125" cy="3778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lIns="96661" tIns="48331" rIns="96661" bIns="48331"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lIns="96661" tIns="48331" rIns="96661" bIns="48331"/>
          <a:lstStyle/>
          <a:p>
            <a:fld id="{AFEE77D3-CBE1-407E-9A61-61ACBDB3185D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402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38275" y="0"/>
            <a:ext cx="6715125" cy="3778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lIns="96661" tIns="48331" rIns="96661" bIns="48331"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lIns="96661" tIns="48331" rIns="96661" bIns="48331"/>
          <a:lstStyle/>
          <a:p>
            <a:fld id="{AFEE77D3-CBE1-407E-9A61-61ACBDB3185D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6012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38275" y="0"/>
            <a:ext cx="6715125" cy="3778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lIns="96661" tIns="48331" rIns="96661" bIns="48331"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lIns="96661" tIns="48331" rIns="96661" bIns="48331"/>
          <a:lstStyle/>
          <a:p>
            <a:fld id="{AFEE77D3-CBE1-407E-9A61-61ACBDB3185D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414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38275" y="0"/>
            <a:ext cx="6715125" cy="3778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lIns="96661" tIns="48331" rIns="96661" bIns="48331"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lIns="96661" tIns="48331" rIns="96661" bIns="48331"/>
          <a:lstStyle/>
          <a:p>
            <a:fld id="{AFEE77D3-CBE1-407E-9A61-61ACBDB3185D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4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30250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Sudip Bhattacharjee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/>
              <a:t>Business Process Modeling Concepts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dirty="0"/>
              <a:t>OPIM 5272</a:t>
            </a:r>
          </a:p>
        </p:txBody>
      </p:sp>
    </p:spTree>
    <p:extLst>
      <p:ext uri="{BB962C8B-B14F-4D97-AF65-F5344CB8AC3E}">
        <p14:creationId xmlns:p14="http://schemas.microsoft.com/office/powerpoint/2010/main" val="29258036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38275" y="0"/>
            <a:ext cx="6715125" cy="3778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lIns="96661" tIns="48331" rIns="96661" bIns="48331"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lIns="96661" tIns="48331" rIns="96661" bIns="48331"/>
          <a:lstStyle/>
          <a:p>
            <a:fld id="{AFEE77D3-CBE1-407E-9A61-61ACBDB3185D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2508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0BE8-C57E-4656-BED5-37E853DA8D1E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46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0BE8-C57E-4656-BED5-37E853DA8D1E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731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0BE8-C57E-4656-BED5-37E853DA8D1E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6350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38275" y="0"/>
            <a:ext cx="6715125" cy="3778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lIns="96661" tIns="48331" rIns="96661" bIns="48331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970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0BE8-C57E-4656-BED5-37E853DA8D1E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61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0BE8-C57E-4656-BED5-37E853DA8D1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953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38275" y="0"/>
            <a:ext cx="6715125" cy="3778250"/>
          </a:xfrm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1" y="4560570"/>
            <a:ext cx="5850467" cy="431887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Sudip Bhattacharjee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/>
              <a:t>Business Process Modeling Concepts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dirty="0"/>
              <a:t>OPIM 5272</a:t>
            </a:r>
          </a:p>
        </p:txBody>
      </p:sp>
    </p:spTree>
    <p:extLst>
      <p:ext uri="{BB962C8B-B14F-4D97-AF65-F5344CB8AC3E}">
        <p14:creationId xmlns:p14="http://schemas.microsoft.com/office/powerpoint/2010/main" val="19668194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38275" y="0"/>
            <a:ext cx="6715125" cy="3778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lIns="96661" tIns="48331" rIns="96661" bIns="48331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994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0BE8-C57E-4656-BED5-37E853DA8D1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14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38275" y="0"/>
            <a:ext cx="6715125" cy="3778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lIns="96661" tIns="48331" rIns="96661" bIns="48331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539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0BE8-C57E-4656-BED5-37E853DA8D1E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623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0BE8-C57E-4656-BED5-37E853DA8D1E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462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0BE8-C57E-4656-BED5-37E853DA8D1E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638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0BE8-C57E-4656-BED5-37E853DA8D1E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930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0BE8-C57E-4656-BED5-37E853DA8D1E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510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0BE8-C57E-4656-BED5-37E853DA8D1E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252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67239-5C05-45DC-B98C-8E48BDA21813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OPIM 5272</a:t>
            </a: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Process and Workflow Modeling: 3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Sudip Bhattacharjee</a:t>
            </a:r>
          </a:p>
        </p:txBody>
      </p:sp>
    </p:spTree>
    <p:extLst>
      <p:ext uri="{BB962C8B-B14F-4D97-AF65-F5344CB8AC3E}">
        <p14:creationId xmlns:p14="http://schemas.microsoft.com/office/powerpoint/2010/main" val="28747429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67239-5C05-45DC-B98C-8E48BDA21813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OPIM 5272</a:t>
            </a: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Process and Workflow Modeling: 3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Sudip Bhattacharjee</a:t>
            </a:r>
          </a:p>
        </p:txBody>
      </p:sp>
    </p:spTree>
    <p:extLst>
      <p:ext uri="{BB962C8B-B14F-4D97-AF65-F5344CB8AC3E}">
        <p14:creationId xmlns:p14="http://schemas.microsoft.com/office/powerpoint/2010/main" val="404461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38275" y="0"/>
            <a:ext cx="6715125" cy="3778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lIns="96661" tIns="48331" rIns="96661" bIns="48331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43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0BE8-C57E-4656-BED5-37E853DA8D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45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0BE8-C57E-4656-BED5-37E853DA8D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861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0BE8-C57E-4656-BED5-37E853DA8D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039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0BE8-C57E-4656-BED5-37E853DA8D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41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 anchorCtr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7DC6-40DD-4C5B-97CA-0E4EA8E88CD9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3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4250-D438-4686-B45A-90BBB906438F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53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621E-356D-498B-A080-1688546B91FD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4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3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4B4C4-04EB-47A9-A93F-7CBE1C58314E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3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23ED3-9767-4B90-A14A-4252732ACEB4}" type="datetime1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5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E10C-7116-49DB-9AD8-739E28E8CA58}" type="datetime1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6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B209-3B6B-46EF-9B2E-172C7D40C91E}" type="datetime1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572-C7E3-4959-BDDF-A78FC025AF2F}" type="datetime1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4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933A-059A-47FD-8116-AE46445C0DC0}" type="datetime1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2618-A543-481A-9D55-9B8F55568520}" type="datetime1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0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2032"/>
            <a:ext cx="10515600" cy="835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18507"/>
            <a:ext cx="10515600" cy="505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C1B5A-A223-456F-9937-C19917B849DE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6A9D8-6A3B-412E-86BF-9A95CED56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2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B05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C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w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Process Modeling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Bergman</a:t>
            </a:r>
          </a:p>
          <a:p>
            <a:r>
              <a:rPr lang="en-US" dirty="0"/>
              <a:t>OPIM 5272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83A5-E448-400A-9AD8-6B7ED08F1BE2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70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NOT a business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475"/>
            <a:ext cx="10515600" cy="5058456"/>
          </a:xfrm>
        </p:spPr>
        <p:txBody>
          <a:bodyPr/>
          <a:lstStyle/>
          <a:p>
            <a:r>
              <a:rPr lang="en-US" dirty="0"/>
              <a:t>At a University</a:t>
            </a:r>
          </a:p>
          <a:p>
            <a:pPr lvl="1"/>
            <a:r>
              <a:rPr lang="en-US" dirty="0"/>
              <a:t>Energize University’s distinctive educational experience</a:t>
            </a:r>
          </a:p>
          <a:p>
            <a:pPr lvl="1"/>
            <a:r>
              <a:rPr lang="en-US" dirty="0"/>
              <a:t>Enhance University's recognition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At a manufacturing company</a:t>
            </a:r>
          </a:p>
          <a:p>
            <a:pPr lvl="1"/>
            <a:r>
              <a:rPr lang="en-US" dirty="0"/>
              <a:t>Enhance customer service</a:t>
            </a:r>
          </a:p>
          <a:p>
            <a:pPr lvl="1"/>
            <a:r>
              <a:rPr lang="en-US" dirty="0"/>
              <a:t>Optimize floor layout</a:t>
            </a:r>
          </a:p>
          <a:p>
            <a:r>
              <a:rPr lang="en-US" dirty="0"/>
              <a:t>What would be a Business Process for a University?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48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Business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collection of </a:t>
            </a:r>
            <a:r>
              <a:rPr lang="en-US" i="1" dirty="0">
                <a:solidFill>
                  <a:schemeClr val="accent2"/>
                </a:solidFill>
              </a:rPr>
              <a:t>interrelated tasks</a:t>
            </a:r>
            <a:r>
              <a:rPr lang="en-US" dirty="0"/>
              <a:t>, initiated in response to an </a:t>
            </a:r>
            <a:r>
              <a:rPr lang="en-US" i="1" dirty="0">
                <a:solidFill>
                  <a:schemeClr val="accent2"/>
                </a:solidFill>
              </a:rPr>
              <a:t>event</a:t>
            </a:r>
            <a:r>
              <a:rPr lang="en-US" dirty="0"/>
              <a:t>, achieving a </a:t>
            </a:r>
            <a:r>
              <a:rPr lang="en-US" i="1" dirty="0">
                <a:solidFill>
                  <a:schemeClr val="accent2"/>
                </a:solidFill>
              </a:rPr>
              <a:t>specific result</a:t>
            </a:r>
            <a:r>
              <a:rPr lang="en-US" i="1" dirty="0"/>
              <a:t> </a:t>
            </a:r>
            <a:r>
              <a:rPr lang="en-US" dirty="0"/>
              <a:t>for the  </a:t>
            </a:r>
            <a:r>
              <a:rPr lang="en-US" i="1" dirty="0">
                <a:solidFill>
                  <a:schemeClr val="accent2"/>
                </a:solidFill>
              </a:rPr>
              <a:t>customer</a:t>
            </a:r>
            <a:r>
              <a:rPr lang="en-US" i="1" dirty="0"/>
              <a:t> </a:t>
            </a:r>
            <a:r>
              <a:rPr lang="en-US" dirty="0"/>
              <a:t>and other </a:t>
            </a:r>
            <a:r>
              <a:rPr lang="en-US" i="1" dirty="0">
                <a:solidFill>
                  <a:schemeClr val="accent2"/>
                </a:solidFill>
              </a:rPr>
              <a:t>stakeholders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Interrelated tasks</a:t>
            </a:r>
          </a:p>
          <a:p>
            <a:r>
              <a:rPr lang="en-US" dirty="0"/>
              <a:t>Initiated by an event</a:t>
            </a:r>
          </a:p>
          <a:p>
            <a:r>
              <a:rPr lang="en-US" dirty="0"/>
              <a:t>Achieving a result</a:t>
            </a:r>
          </a:p>
          <a:p>
            <a:r>
              <a:rPr lang="en-US" dirty="0"/>
              <a:t>For the customer and stakeholders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848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Tasks/Activities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step in an overall process</a:t>
            </a:r>
          </a:p>
          <a:p>
            <a:r>
              <a:rPr lang="en-US" dirty="0"/>
              <a:t>Can be accomplished by one individual, or a simple activity done by a computer/machine</a:t>
            </a:r>
          </a:p>
          <a:p>
            <a:pPr lvl="1"/>
            <a:r>
              <a:rPr lang="en-US" dirty="0"/>
              <a:t>Calculate credit </a:t>
            </a:r>
            <a:r>
              <a:rPr lang="en-US" dirty="0">
                <a:sym typeface="Wingdings" panose="05000000000000000000" pitchFamily="2" charset="2"/>
              </a:rPr>
              <a:t> part of </a:t>
            </a:r>
            <a:r>
              <a:rPr lang="en-US" b="1" dirty="0">
                <a:sym typeface="Wingdings" panose="05000000000000000000" pitchFamily="2" charset="2"/>
              </a:rPr>
              <a:t>Acquire New Customer </a:t>
            </a:r>
            <a:r>
              <a:rPr lang="en-US" dirty="0">
                <a:sym typeface="Wingdings" panose="05000000000000000000" pitchFamily="2" charset="2"/>
              </a:rPr>
              <a:t>process</a:t>
            </a:r>
            <a:endParaRPr lang="en-US" dirty="0"/>
          </a:p>
          <a:p>
            <a:pPr lvl="1"/>
            <a:r>
              <a:rPr lang="en-US" dirty="0"/>
              <a:t>Set customer account type </a:t>
            </a:r>
            <a:r>
              <a:rPr lang="en-US" dirty="0">
                <a:sym typeface="Wingdings" panose="05000000000000000000" pitchFamily="2" charset="2"/>
              </a:rPr>
              <a:t> part of </a:t>
            </a:r>
            <a:r>
              <a:rPr lang="en-US" b="1" dirty="0">
                <a:sym typeface="Wingdings" panose="05000000000000000000" pitchFamily="2" charset="2"/>
              </a:rPr>
              <a:t>Acquire New Customer </a:t>
            </a:r>
            <a:r>
              <a:rPr lang="en-US" dirty="0">
                <a:sym typeface="Wingdings" panose="05000000000000000000" pitchFamily="2" charset="2"/>
              </a:rPr>
              <a:t>process</a:t>
            </a:r>
            <a:endParaRPr lang="en-US" dirty="0"/>
          </a:p>
          <a:p>
            <a:pPr lvl="1"/>
            <a:r>
              <a:rPr lang="en-US" dirty="0"/>
              <a:t>Submit application package </a:t>
            </a:r>
            <a:r>
              <a:rPr lang="en-US" dirty="0">
                <a:sym typeface="Wingdings" panose="05000000000000000000" pitchFamily="2" charset="2"/>
              </a:rPr>
              <a:t> part of </a:t>
            </a:r>
            <a:r>
              <a:rPr lang="en-US" b="1" dirty="0">
                <a:sym typeface="Wingdings" panose="05000000000000000000" pitchFamily="2" charset="2"/>
              </a:rPr>
              <a:t>Apply For Job </a:t>
            </a:r>
            <a:r>
              <a:rPr lang="en-US" dirty="0">
                <a:sym typeface="Wingdings" panose="05000000000000000000" pitchFamily="2" charset="2"/>
              </a:rPr>
              <a:t>process</a:t>
            </a:r>
            <a:endParaRPr lang="en-US" dirty="0"/>
          </a:p>
          <a:p>
            <a:pPr lvl="1"/>
            <a:r>
              <a:rPr lang="en-US" dirty="0"/>
              <a:t>Submit permit application </a:t>
            </a:r>
            <a:r>
              <a:rPr lang="en-US" dirty="0">
                <a:sym typeface="Wingdings" panose="05000000000000000000" pitchFamily="2" charset="2"/>
              </a:rPr>
              <a:t> part of </a:t>
            </a:r>
            <a:r>
              <a:rPr lang="en-US" b="1" dirty="0">
                <a:sym typeface="Wingdings" panose="05000000000000000000" pitchFamily="2" charset="2"/>
              </a:rPr>
              <a:t>Grant Building Permit</a:t>
            </a:r>
            <a:r>
              <a:rPr lang="en-US" dirty="0">
                <a:sym typeface="Wingdings" panose="05000000000000000000" pitchFamily="2" charset="2"/>
              </a:rPr>
              <a:t> process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Activate customer account  part of </a:t>
            </a:r>
            <a:r>
              <a:rPr lang="en-US" b="1" dirty="0">
                <a:sym typeface="Wingdings" panose="05000000000000000000" pitchFamily="2" charset="2"/>
              </a:rPr>
              <a:t>Move Telephone Service</a:t>
            </a:r>
            <a:r>
              <a:rPr lang="en-US" dirty="0">
                <a:sym typeface="Wingdings" panose="05000000000000000000" pitchFamily="2" charset="2"/>
              </a:rPr>
              <a:t> process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3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process involves several interrelated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2" y="1752600"/>
            <a:ext cx="102393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71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Initiated by Events (Trigger)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Starts a process</a:t>
            </a:r>
          </a:p>
          <a:p>
            <a:pPr lvl="1"/>
            <a:r>
              <a:rPr lang="en-US" dirty="0"/>
              <a:t>Action Event</a:t>
            </a:r>
          </a:p>
          <a:p>
            <a:pPr lvl="2"/>
            <a:r>
              <a:rPr lang="en-US" dirty="0"/>
              <a:t>Person/organization decides to do something</a:t>
            </a:r>
          </a:p>
          <a:p>
            <a:pPr lvl="3"/>
            <a:r>
              <a:rPr lang="en-US" dirty="0"/>
              <a:t>Customer places order</a:t>
            </a:r>
          </a:p>
          <a:p>
            <a:pPr lvl="3"/>
            <a:r>
              <a:rPr lang="en-US" dirty="0"/>
              <a:t>Manager decides a new employee is needed</a:t>
            </a:r>
          </a:p>
          <a:p>
            <a:pPr lvl="3"/>
            <a:r>
              <a:rPr lang="en-US" dirty="0"/>
              <a:t>Regulator issues a new guideline</a:t>
            </a:r>
          </a:p>
          <a:p>
            <a:pPr lvl="1"/>
            <a:r>
              <a:rPr lang="en-US" dirty="0"/>
              <a:t>Temporal Event</a:t>
            </a:r>
          </a:p>
          <a:p>
            <a:pPr lvl="2"/>
            <a:r>
              <a:rPr lang="en-US" dirty="0"/>
              <a:t>Predetermined time occurs – typically cyclic</a:t>
            </a:r>
          </a:p>
          <a:p>
            <a:pPr lvl="3"/>
            <a:r>
              <a:rPr lang="en-US" dirty="0"/>
              <a:t>Monthly subscription release date</a:t>
            </a:r>
          </a:p>
          <a:p>
            <a:pPr lvl="3"/>
            <a:r>
              <a:rPr lang="en-US" dirty="0"/>
              <a:t>Biweekly payroll date</a:t>
            </a:r>
          </a:p>
          <a:p>
            <a:pPr lvl="3"/>
            <a:r>
              <a:rPr lang="en-US" dirty="0"/>
              <a:t>Take inventory date</a:t>
            </a:r>
          </a:p>
          <a:p>
            <a:pPr lvl="2"/>
            <a:r>
              <a:rPr lang="en-US" dirty="0"/>
              <a:t>Can predict when these will occur</a:t>
            </a:r>
          </a:p>
          <a:p>
            <a:pPr lvl="1"/>
            <a:r>
              <a:rPr lang="en-US" dirty="0"/>
              <a:t>Condition or Rule Event</a:t>
            </a:r>
          </a:p>
          <a:p>
            <a:pPr lvl="2"/>
            <a:r>
              <a:rPr lang="en-US" dirty="0"/>
              <a:t>Monitoring activity detects something</a:t>
            </a:r>
          </a:p>
          <a:p>
            <a:pPr lvl="3"/>
            <a:r>
              <a:rPr lang="en-US" dirty="0"/>
              <a:t>Smoke alarm</a:t>
            </a:r>
          </a:p>
          <a:p>
            <a:pPr lvl="3"/>
            <a:r>
              <a:rPr lang="en-US" dirty="0"/>
              <a:t>Stock prices</a:t>
            </a:r>
          </a:p>
          <a:p>
            <a:pPr lvl="2"/>
            <a:r>
              <a:rPr lang="en-US" dirty="0"/>
              <a:t>Can’t predict when these occur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76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Achieving a Specific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Results</a:t>
            </a:r>
          </a:p>
          <a:p>
            <a:pPr lvl="1"/>
            <a:r>
              <a:rPr lang="en-US" dirty="0"/>
              <a:t>Discrete and identifiable</a:t>
            </a:r>
          </a:p>
          <a:p>
            <a:pPr lvl="2"/>
            <a:r>
              <a:rPr lang="en-US" dirty="0"/>
              <a:t>Can talk about one of them</a:t>
            </a:r>
          </a:p>
          <a:p>
            <a:pPr lvl="3"/>
            <a:r>
              <a:rPr lang="en-US" dirty="0"/>
              <a:t>Customer is acquired</a:t>
            </a:r>
          </a:p>
          <a:p>
            <a:pPr lvl="3"/>
            <a:r>
              <a:rPr lang="en-US" dirty="0"/>
              <a:t>Job application completed</a:t>
            </a:r>
          </a:p>
          <a:p>
            <a:pPr lvl="3"/>
            <a:r>
              <a:rPr lang="en-US" dirty="0"/>
              <a:t>Telephone service moved</a:t>
            </a:r>
          </a:p>
          <a:p>
            <a:pPr lvl="1"/>
            <a:r>
              <a:rPr lang="en-US" dirty="0"/>
              <a:t>Countable</a:t>
            </a:r>
          </a:p>
          <a:p>
            <a:pPr lvl="2"/>
            <a:r>
              <a:rPr lang="en-US" dirty="0"/>
              <a:t>You can count how many have been processed in a day, week, month, etc.</a:t>
            </a:r>
          </a:p>
          <a:p>
            <a:pPr lvl="1"/>
            <a:r>
              <a:rPr lang="en-US" dirty="0"/>
              <a:t>Essential</a:t>
            </a:r>
          </a:p>
          <a:p>
            <a:pPr lvl="2"/>
            <a:r>
              <a:rPr lang="en-US" dirty="0"/>
              <a:t>Fundamentally necessary for the operation of the enterprise</a:t>
            </a:r>
          </a:p>
          <a:p>
            <a:pPr lvl="2"/>
            <a:r>
              <a:rPr lang="en-US" dirty="0"/>
              <a:t>Must focus on “what”, not how of who</a:t>
            </a:r>
          </a:p>
          <a:p>
            <a:r>
              <a:rPr lang="en-US" dirty="0"/>
              <a:t>Not an </a:t>
            </a:r>
            <a:r>
              <a:rPr lang="en-US" b="1" dirty="0"/>
              <a:t>objective</a:t>
            </a:r>
          </a:p>
          <a:p>
            <a:pPr lvl="1"/>
            <a:r>
              <a:rPr lang="en-US" dirty="0"/>
              <a:t>An </a:t>
            </a:r>
            <a:r>
              <a:rPr lang="en-US" b="1" dirty="0"/>
              <a:t>objective</a:t>
            </a:r>
            <a:r>
              <a:rPr lang="en-US" dirty="0"/>
              <a:t> is some desired state or performance target</a:t>
            </a:r>
          </a:p>
          <a:p>
            <a:pPr lvl="2"/>
            <a:r>
              <a:rPr lang="en-US" dirty="0"/>
              <a:t>“Fewer than 10% of newly hired employees will leave the company</a:t>
            </a:r>
          </a:p>
          <a:p>
            <a:pPr lvl="1"/>
            <a:r>
              <a:rPr lang="en-US" dirty="0"/>
              <a:t>A process must have a specific result, that can be talked about on a individual case basis</a:t>
            </a:r>
          </a:p>
          <a:p>
            <a:pPr lvl="2"/>
            <a:r>
              <a:rPr lang="en-US" dirty="0"/>
              <a:t>Even “decrease number of newly hired employees that will leave the company”</a:t>
            </a:r>
            <a:br>
              <a:rPr lang="en-US" dirty="0"/>
            </a:br>
            <a:r>
              <a:rPr lang="en-US" dirty="0"/>
              <a:t>		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068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Customer/Stakeholder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8507"/>
            <a:ext cx="10515600" cy="53747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External Customer</a:t>
            </a:r>
          </a:p>
          <a:p>
            <a:pPr lvl="1"/>
            <a:r>
              <a:rPr lang="en-US" b="1" dirty="0"/>
              <a:t>Core</a:t>
            </a:r>
            <a:r>
              <a:rPr lang="en-US" dirty="0"/>
              <a:t> processes</a:t>
            </a:r>
          </a:p>
          <a:p>
            <a:pPr lvl="1"/>
            <a:r>
              <a:rPr lang="en-US" dirty="0"/>
              <a:t>The reason why the enterprise exists</a:t>
            </a:r>
          </a:p>
          <a:p>
            <a:pPr lvl="2"/>
            <a:r>
              <a:rPr lang="en-US" dirty="0"/>
              <a:t>Activate telephone service</a:t>
            </a:r>
          </a:p>
          <a:p>
            <a:pPr lvl="2"/>
            <a:r>
              <a:rPr lang="en-US" dirty="0"/>
              <a:t>Move telephone service</a:t>
            </a:r>
          </a:p>
          <a:p>
            <a:r>
              <a:rPr lang="en-US" dirty="0"/>
              <a:t>Internal Customer</a:t>
            </a:r>
          </a:p>
          <a:p>
            <a:pPr lvl="1"/>
            <a:r>
              <a:rPr lang="en-US" b="1" dirty="0"/>
              <a:t>Supporting</a:t>
            </a:r>
            <a:r>
              <a:rPr lang="en-US" dirty="0"/>
              <a:t> processes for the enterprise</a:t>
            </a:r>
            <a:endParaRPr lang="en-US" b="1" dirty="0"/>
          </a:p>
          <a:p>
            <a:pPr lvl="1"/>
            <a:r>
              <a:rPr lang="en-US" dirty="0"/>
              <a:t>Can be HR-oriented</a:t>
            </a:r>
          </a:p>
          <a:p>
            <a:pPr lvl="2"/>
            <a:r>
              <a:rPr lang="en-US" dirty="0"/>
              <a:t>Assess Employee Performance</a:t>
            </a:r>
          </a:p>
          <a:p>
            <a:pPr lvl="2"/>
            <a:r>
              <a:rPr lang="en-US" dirty="0"/>
              <a:t>Provide Employee Benefits</a:t>
            </a:r>
          </a:p>
          <a:p>
            <a:pPr lvl="2"/>
            <a:r>
              <a:rPr lang="en-US" dirty="0"/>
              <a:t>Build facility</a:t>
            </a:r>
          </a:p>
          <a:p>
            <a:pPr lvl="2"/>
            <a:r>
              <a:rPr lang="en-US" dirty="0"/>
              <a:t>Or even </a:t>
            </a:r>
            <a:r>
              <a:rPr lang="en-US" b="1" dirty="0"/>
              <a:t>Modify a Business Process!</a:t>
            </a:r>
          </a:p>
          <a:p>
            <a:r>
              <a:rPr lang="en-US" dirty="0"/>
              <a:t>Stakeholder</a:t>
            </a:r>
          </a:p>
          <a:p>
            <a:pPr lvl="1"/>
            <a:r>
              <a:rPr lang="en-US" dirty="0"/>
              <a:t>Any identifiable individual or group who is impacted by the business process</a:t>
            </a:r>
          </a:p>
          <a:p>
            <a:pPr lvl="2"/>
            <a:r>
              <a:rPr lang="en-US" dirty="0"/>
              <a:t>Customer – receives result</a:t>
            </a:r>
          </a:p>
          <a:p>
            <a:pPr lvl="2"/>
            <a:r>
              <a:rPr lang="en-US" dirty="0"/>
              <a:t>Performer – performs a step</a:t>
            </a:r>
          </a:p>
          <a:p>
            <a:pPr lvl="2"/>
            <a:r>
              <a:rPr lang="en-US" dirty="0"/>
              <a:t>Regulator/Environment – interests that must be protected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99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External/Internal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1338262"/>
            <a:ext cx="85439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89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Business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collection of </a:t>
            </a:r>
            <a:r>
              <a:rPr lang="en-US" i="1" dirty="0">
                <a:solidFill>
                  <a:schemeClr val="accent2"/>
                </a:solidFill>
              </a:rPr>
              <a:t>interrelated tasks</a:t>
            </a:r>
            <a:r>
              <a:rPr lang="en-US" dirty="0"/>
              <a:t>, initiated in response to an </a:t>
            </a:r>
            <a:r>
              <a:rPr lang="en-US" i="1" dirty="0">
                <a:solidFill>
                  <a:schemeClr val="accent2"/>
                </a:solidFill>
              </a:rPr>
              <a:t>event</a:t>
            </a:r>
            <a:r>
              <a:rPr lang="en-US" dirty="0"/>
              <a:t>, achieving a </a:t>
            </a:r>
            <a:r>
              <a:rPr lang="en-US" i="1" dirty="0">
                <a:solidFill>
                  <a:schemeClr val="accent2"/>
                </a:solidFill>
              </a:rPr>
              <a:t>specific result</a:t>
            </a:r>
            <a:r>
              <a:rPr lang="en-US" i="1" dirty="0"/>
              <a:t> </a:t>
            </a:r>
            <a:r>
              <a:rPr lang="en-US" dirty="0"/>
              <a:t>for the  </a:t>
            </a:r>
            <a:r>
              <a:rPr lang="en-US" i="1" dirty="0">
                <a:solidFill>
                  <a:schemeClr val="accent2"/>
                </a:solidFill>
              </a:rPr>
              <a:t>customer</a:t>
            </a:r>
            <a:r>
              <a:rPr lang="en-US" i="1" dirty="0"/>
              <a:t> </a:t>
            </a:r>
            <a:r>
              <a:rPr lang="en-US" dirty="0"/>
              <a:t>and other </a:t>
            </a:r>
            <a:r>
              <a:rPr lang="en-US" i="1" dirty="0">
                <a:solidFill>
                  <a:schemeClr val="accent2"/>
                </a:solidFill>
              </a:rPr>
              <a:t>stakeholders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Interrelated tasks</a:t>
            </a:r>
          </a:p>
          <a:p>
            <a:r>
              <a:rPr lang="en-US" dirty="0"/>
              <a:t>Initiated by an event</a:t>
            </a:r>
          </a:p>
          <a:p>
            <a:r>
              <a:rPr lang="en-US" dirty="0"/>
              <a:t>Achieving a result</a:t>
            </a:r>
          </a:p>
          <a:p>
            <a:r>
              <a:rPr lang="en-US" dirty="0"/>
              <a:t>For the customer and stakeholders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861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92" y="2637692"/>
            <a:ext cx="4752281" cy="26144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262" y="2678809"/>
            <a:ext cx="4122546" cy="2663054"/>
          </a:xfrm>
          <a:prstGeom prst="rect">
            <a:avLst/>
          </a:prstGeom>
        </p:spPr>
      </p:pic>
      <p:sp>
        <p:nvSpPr>
          <p:cNvPr id="9" name="Multiply 8"/>
          <p:cNvSpPr/>
          <p:nvPr/>
        </p:nvSpPr>
        <p:spPr>
          <a:xfrm>
            <a:off x="7138653" y="2230295"/>
            <a:ext cx="3917274" cy="3021874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118507"/>
            <a:ext cx="10515600" cy="50584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collection of </a:t>
            </a:r>
            <a:r>
              <a:rPr lang="en-US" i="1" dirty="0">
                <a:solidFill>
                  <a:schemeClr val="accent2"/>
                </a:solidFill>
              </a:rPr>
              <a:t>interrelated tasks</a:t>
            </a:r>
            <a:r>
              <a:rPr lang="en-US" dirty="0"/>
              <a:t>, initiated in response to an </a:t>
            </a:r>
            <a:r>
              <a:rPr lang="en-US" i="1" dirty="0">
                <a:solidFill>
                  <a:schemeClr val="accent2"/>
                </a:solidFill>
              </a:rPr>
              <a:t>event</a:t>
            </a:r>
            <a:r>
              <a:rPr lang="en-US" dirty="0"/>
              <a:t>, achieving a </a:t>
            </a:r>
            <a:r>
              <a:rPr lang="en-US" i="1" dirty="0">
                <a:solidFill>
                  <a:schemeClr val="accent2"/>
                </a:solidFill>
              </a:rPr>
              <a:t>specific result</a:t>
            </a:r>
            <a:r>
              <a:rPr lang="en-US" i="1" dirty="0"/>
              <a:t> </a:t>
            </a:r>
            <a:r>
              <a:rPr lang="en-US" dirty="0"/>
              <a:t>for the  </a:t>
            </a:r>
            <a:r>
              <a:rPr lang="en-US" i="1" dirty="0">
                <a:solidFill>
                  <a:schemeClr val="accent2"/>
                </a:solidFill>
              </a:rPr>
              <a:t>customer</a:t>
            </a:r>
            <a:r>
              <a:rPr lang="en-US" i="1" dirty="0"/>
              <a:t> </a:t>
            </a:r>
            <a:r>
              <a:rPr lang="en-US" dirty="0"/>
              <a:t>and other </a:t>
            </a:r>
            <a:r>
              <a:rPr lang="en-US" i="1" dirty="0">
                <a:solidFill>
                  <a:schemeClr val="accent2"/>
                </a:solidFill>
              </a:rPr>
              <a:t>stakeholders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9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a business process?</a:t>
            </a:r>
          </a:p>
          <a:p>
            <a:r>
              <a:rPr lang="en-US" dirty="0"/>
              <a:t>Why do we care about business processes?</a:t>
            </a:r>
          </a:p>
          <a:p>
            <a:r>
              <a:rPr lang="en-US" dirty="0"/>
              <a:t>Success stories</a:t>
            </a:r>
          </a:p>
          <a:p>
            <a:r>
              <a:rPr lang="en-US" dirty="0"/>
              <a:t>Business process modeling basics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524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Process?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648961"/>
              </p:ext>
            </p:extLst>
          </p:nvPr>
        </p:nvGraphicFramePr>
        <p:xfrm>
          <a:off x="838200" y="1119188"/>
          <a:ext cx="1051560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Suggested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you might call</a:t>
                      </a:r>
                      <a:r>
                        <a:rPr lang="en-US" baseline="0" dirty="0"/>
                        <a:t> 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 Relationship </a:t>
                      </a:r>
                    </a:p>
                    <a:p>
                      <a:r>
                        <a:rPr lang="en-US" dirty="0"/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</a:t>
                      </a:r>
                      <a:r>
                        <a:rPr lang="en-US" baseline="0" dirty="0"/>
                        <a:t>s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Doesn’t deliver a single,</a:t>
                      </a:r>
                      <a:r>
                        <a:rPr lang="en-US" baseline="0" dirty="0"/>
                        <a:t> specific result; it is a set of related business process, meeting an overall objective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Acquire</a:t>
                      </a:r>
                      <a:r>
                        <a:rPr lang="en-US" baseline="0" dirty="0"/>
                        <a:t> New</a:t>
                      </a:r>
                    </a:p>
                    <a:p>
                      <a:r>
                        <a:rPr lang="en-US" baseline="0" dirty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Delivers a single,</a:t>
                      </a:r>
                      <a:r>
                        <a:rPr lang="en-US" baseline="0" dirty="0"/>
                        <a:t> specific result.  An “end-to-end” business process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Assess Client</a:t>
                      </a:r>
                      <a:r>
                        <a:rPr lang="en-US" baseline="0" dirty="0"/>
                        <a:t> </a:t>
                      </a:r>
                    </a:p>
                    <a:p>
                      <a:r>
                        <a:rPr lang="en-US" baseline="0" dirty="0"/>
                        <a:t>Financial 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Subprocess</a:t>
                      </a:r>
                      <a:r>
                        <a:rPr lang="en-US" dirty="0"/>
                        <a:t> or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Too small –</a:t>
                      </a:r>
                      <a:r>
                        <a:rPr lang="en-US" baseline="0" dirty="0"/>
                        <a:t> it is a part of the process “assign credit line”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 Up Customer</a:t>
                      </a:r>
                    </a:p>
                    <a:p>
                      <a:r>
                        <a:rPr lang="en-US" baseline="0" dirty="0"/>
                        <a:t>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Much too</a:t>
                      </a:r>
                      <a:r>
                        <a:rPr lang="en-US" baseline="0" dirty="0"/>
                        <a:t> small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Determine Credit </a:t>
                      </a:r>
                    </a:p>
                    <a:p>
                      <a:r>
                        <a:rPr lang="en-US" dirty="0"/>
                        <a:t>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Again,</a:t>
                      </a:r>
                      <a:r>
                        <a:rPr lang="en-US" baseline="0" dirty="0"/>
                        <a:t> too small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Oracle</a:t>
                      </a:r>
                    </a:p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 discrete</a:t>
                      </a:r>
                      <a:r>
                        <a:rPr lang="en-US" baseline="0" dirty="0"/>
                        <a:t>, countable outcome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Sales Department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many processes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31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about the University of Connecticut – can you identify some key processes?</a:t>
            </a:r>
          </a:p>
          <a:p>
            <a:r>
              <a:rPr lang="en-US" dirty="0"/>
              <a:t>Think about an organization you’ve worked for – can you identify some key processes?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66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Reengineering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6600"/>
                </a:solidFill>
              </a:rPr>
              <a:t>Radical redesign</a:t>
            </a:r>
            <a:r>
              <a:rPr lang="en-US" dirty="0"/>
              <a:t> of broad, </a:t>
            </a:r>
            <a:r>
              <a:rPr lang="en-US" dirty="0">
                <a:solidFill>
                  <a:srgbClr val="FF6600"/>
                </a:solidFill>
              </a:rPr>
              <a:t>cross-functional</a:t>
            </a:r>
            <a:r>
              <a:rPr lang="en-US" dirty="0"/>
              <a:t> business processes with the objective of </a:t>
            </a:r>
            <a:r>
              <a:rPr lang="en-US" dirty="0">
                <a:solidFill>
                  <a:srgbClr val="FF6600"/>
                </a:solidFill>
              </a:rPr>
              <a:t>order-of-magnitude</a:t>
            </a:r>
            <a:r>
              <a:rPr lang="en-US" dirty="0"/>
              <a:t> performance gains, often with the aid of </a:t>
            </a:r>
            <a:r>
              <a:rPr lang="en-US" dirty="0">
                <a:solidFill>
                  <a:srgbClr val="FF6600"/>
                </a:solidFill>
              </a:rPr>
              <a:t>information technology</a:t>
            </a:r>
          </a:p>
          <a:p>
            <a:pPr lvl="1"/>
            <a:r>
              <a:rPr lang="en-US" i="1" dirty="0"/>
              <a:t>Reengineering the Corporation: A Manifesto for Business Revolution</a:t>
            </a:r>
            <a:r>
              <a:rPr lang="en-US" dirty="0"/>
              <a:t>, Hammer and </a:t>
            </a:r>
            <a:r>
              <a:rPr lang="en-US" dirty="0" err="1"/>
              <a:t>Champy</a:t>
            </a:r>
            <a:r>
              <a:rPr lang="en-US" dirty="0"/>
              <a:t>, 1993</a:t>
            </a:r>
          </a:p>
          <a:p>
            <a:endParaRPr lang="en-US" dirty="0"/>
          </a:p>
          <a:p>
            <a:r>
              <a:rPr lang="en-US" dirty="0"/>
              <a:t>The goal here is to</a:t>
            </a:r>
            <a:r>
              <a:rPr lang="en-US" b="1" dirty="0"/>
              <a:t> identify </a:t>
            </a:r>
            <a:r>
              <a:rPr lang="en-US" dirty="0"/>
              <a:t>business processes in order to undergo </a:t>
            </a:r>
            <a:r>
              <a:rPr lang="en-US" b="1" dirty="0"/>
              <a:t>process reengineering</a:t>
            </a:r>
            <a:r>
              <a:rPr lang="en-US" dirty="0"/>
              <a:t> which will have </a:t>
            </a:r>
            <a:r>
              <a:rPr lang="en-US" b="1" dirty="0"/>
              <a:t>order-of-magnitude</a:t>
            </a:r>
            <a:r>
              <a:rPr lang="en-US" dirty="0"/>
              <a:t> performance gains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077200" y="6248400"/>
            <a:ext cx="2133600" cy="457200"/>
          </a:xfrm>
        </p:spPr>
        <p:txBody>
          <a:bodyPr/>
          <a:lstStyle/>
          <a:p>
            <a:fld id="{BD5869D8-08CD-4611-B910-35A78906694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981200" y="6245225"/>
            <a:ext cx="2133600" cy="476250"/>
          </a:xfrm>
        </p:spPr>
        <p:txBody>
          <a:bodyPr/>
          <a:lstStyle/>
          <a:p>
            <a:r>
              <a:rPr lang="en-US"/>
              <a:t>OPIM 5272</a:t>
            </a:r>
          </a:p>
        </p:txBody>
      </p:sp>
      <p:sp>
        <p:nvSpPr>
          <p:cNvPr id="4" name="Rectangle 3"/>
          <p:cNvSpPr/>
          <p:nvPr/>
        </p:nvSpPr>
        <p:spPr>
          <a:xfrm>
            <a:off x="1181528" y="5262563"/>
            <a:ext cx="178770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Business Process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3789452" y="5262563"/>
            <a:ext cx="178770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Existing Process (As-Is)</a:t>
            </a:r>
          </a:p>
        </p:txBody>
      </p:sp>
      <p:sp>
        <p:nvSpPr>
          <p:cNvPr id="8" name="Rectangle 7"/>
          <p:cNvSpPr/>
          <p:nvPr/>
        </p:nvSpPr>
        <p:spPr>
          <a:xfrm>
            <a:off x="6397376" y="5262563"/>
            <a:ext cx="178770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Issues</a:t>
            </a:r>
          </a:p>
        </p:txBody>
      </p:sp>
      <p:sp>
        <p:nvSpPr>
          <p:cNvPr id="9" name="Rectangle 8"/>
          <p:cNvSpPr/>
          <p:nvPr/>
        </p:nvSpPr>
        <p:spPr>
          <a:xfrm>
            <a:off x="9005300" y="5262563"/>
            <a:ext cx="178770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Reengineer Process (To-Be)</a:t>
            </a:r>
          </a:p>
        </p:txBody>
      </p:sp>
      <p:cxnSp>
        <p:nvCxnSpPr>
          <p:cNvPr id="11" name="Straight Arrow Connector 10"/>
          <p:cNvCxnSpPr>
            <a:stCxn id="4" idx="3"/>
            <a:endCxn id="7" idx="1"/>
          </p:cNvCxnSpPr>
          <p:nvPr/>
        </p:nvCxnSpPr>
        <p:spPr>
          <a:xfrm>
            <a:off x="2969231" y="5719763"/>
            <a:ext cx="82022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601128" y="5704834"/>
            <a:ext cx="82022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185079" y="5719763"/>
            <a:ext cx="82022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262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OPIM 5272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691439" y="6322219"/>
            <a:ext cx="4114800" cy="365125"/>
          </a:xfrm>
        </p:spPr>
        <p:txBody>
          <a:bodyPr/>
          <a:lstStyle/>
          <a:p>
            <a:fld id="{63F40D50-2916-45C6-9D8D-BFC640F0DFC9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7" name="Group 1068"/>
          <p:cNvGrpSpPr>
            <a:grpSpLocks/>
          </p:cNvGrpSpPr>
          <p:nvPr/>
        </p:nvGrpSpPr>
        <p:grpSpPr bwMode="auto">
          <a:xfrm>
            <a:off x="1981201" y="304800"/>
            <a:ext cx="8202613" cy="6165850"/>
            <a:chOff x="624" y="0"/>
            <a:chExt cx="5167" cy="3884"/>
          </a:xfrm>
        </p:grpSpPr>
        <p:sp>
          <p:nvSpPr>
            <p:cNvPr id="8" name="Rectangle 1027"/>
            <p:cNvSpPr>
              <a:spLocks noChangeArrowheads="1"/>
            </p:cNvSpPr>
            <p:nvPr/>
          </p:nvSpPr>
          <p:spPr bwMode="auto">
            <a:xfrm>
              <a:off x="624" y="0"/>
              <a:ext cx="5167" cy="38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1028"/>
            <p:cNvSpPr>
              <a:spLocks noChangeArrowheads="1"/>
            </p:cNvSpPr>
            <p:nvPr/>
          </p:nvSpPr>
          <p:spPr bwMode="auto">
            <a:xfrm>
              <a:off x="1098" y="173"/>
              <a:ext cx="4359" cy="6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1029"/>
            <p:cNvSpPr>
              <a:spLocks noChangeArrowheads="1"/>
            </p:cNvSpPr>
            <p:nvPr/>
          </p:nvSpPr>
          <p:spPr bwMode="auto">
            <a:xfrm>
              <a:off x="1205" y="230"/>
              <a:ext cx="4160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600">
                  <a:solidFill>
                    <a:srgbClr val="000000"/>
                  </a:solidFill>
                </a:rPr>
                <a:t>Traditional Functional Organization</a:t>
              </a:r>
              <a:endParaRPr lang="en-US"/>
            </a:p>
          </p:txBody>
        </p:sp>
        <p:sp>
          <p:nvSpPr>
            <p:cNvPr id="11" name="Freeform 1030"/>
            <p:cNvSpPr>
              <a:spLocks/>
            </p:cNvSpPr>
            <p:nvPr/>
          </p:nvSpPr>
          <p:spPr bwMode="auto">
            <a:xfrm>
              <a:off x="2045" y="2546"/>
              <a:ext cx="2282" cy="464"/>
            </a:xfrm>
            <a:custGeom>
              <a:avLst/>
              <a:gdLst/>
              <a:ahLst/>
              <a:cxnLst>
                <a:cxn ang="0">
                  <a:pos x="0" y="464"/>
                </a:cxn>
                <a:cxn ang="0">
                  <a:pos x="258" y="0"/>
                </a:cxn>
                <a:cxn ang="0">
                  <a:pos x="2024" y="0"/>
                </a:cxn>
                <a:cxn ang="0">
                  <a:pos x="2282" y="464"/>
                </a:cxn>
                <a:cxn ang="0">
                  <a:pos x="0" y="464"/>
                </a:cxn>
              </a:cxnLst>
              <a:rect l="0" t="0" r="r" b="b"/>
              <a:pathLst>
                <a:path w="2282" h="464">
                  <a:moveTo>
                    <a:pt x="0" y="464"/>
                  </a:moveTo>
                  <a:lnTo>
                    <a:pt x="258" y="0"/>
                  </a:lnTo>
                  <a:lnTo>
                    <a:pt x="2024" y="0"/>
                  </a:lnTo>
                  <a:lnTo>
                    <a:pt x="2282" y="464"/>
                  </a:lnTo>
                  <a:lnTo>
                    <a:pt x="0" y="464"/>
                  </a:lnTo>
                  <a:close/>
                </a:path>
              </a:pathLst>
            </a:custGeom>
            <a:solidFill>
              <a:srgbClr val="FFCC99"/>
            </a:solidFill>
            <a:ln w="17463" cap="rnd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031"/>
            <p:cNvSpPr>
              <a:spLocks/>
            </p:cNvSpPr>
            <p:nvPr/>
          </p:nvSpPr>
          <p:spPr bwMode="auto">
            <a:xfrm>
              <a:off x="2820" y="863"/>
              <a:ext cx="732" cy="734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734"/>
                </a:cxn>
                <a:cxn ang="0">
                  <a:pos x="732" y="734"/>
                </a:cxn>
                <a:cxn ang="0">
                  <a:pos x="366" y="0"/>
                </a:cxn>
              </a:cxnLst>
              <a:rect l="0" t="0" r="r" b="b"/>
              <a:pathLst>
                <a:path w="732" h="734">
                  <a:moveTo>
                    <a:pt x="366" y="0"/>
                  </a:moveTo>
                  <a:lnTo>
                    <a:pt x="0" y="734"/>
                  </a:lnTo>
                  <a:lnTo>
                    <a:pt x="732" y="734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FF0066"/>
            </a:solidFill>
            <a:ln w="17463" cap="rnd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32"/>
            <p:cNvSpPr>
              <a:spLocks/>
            </p:cNvSpPr>
            <p:nvPr/>
          </p:nvSpPr>
          <p:spPr bwMode="auto">
            <a:xfrm>
              <a:off x="2562" y="1597"/>
              <a:ext cx="1248" cy="475"/>
            </a:xfrm>
            <a:custGeom>
              <a:avLst/>
              <a:gdLst/>
              <a:ahLst/>
              <a:cxnLst>
                <a:cxn ang="0">
                  <a:pos x="0" y="475"/>
                </a:cxn>
                <a:cxn ang="0">
                  <a:pos x="247" y="0"/>
                </a:cxn>
                <a:cxn ang="0">
                  <a:pos x="1001" y="0"/>
                </a:cxn>
                <a:cxn ang="0">
                  <a:pos x="1248" y="475"/>
                </a:cxn>
                <a:cxn ang="0">
                  <a:pos x="0" y="475"/>
                </a:cxn>
              </a:cxnLst>
              <a:rect l="0" t="0" r="r" b="b"/>
              <a:pathLst>
                <a:path w="1248" h="475">
                  <a:moveTo>
                    <a:pt x="0" y="475"/>
                  </a:moveTo>
                  <a:lnTo>
                    <a:pt x="247" y="0"/>
                  </a:lnTo>
                  <a:lnTo>
                    <a:pt x="1001" y="0"/>
                  </a:lnTo>
                  <a:lnTo>
                    <a:pt x="1248" y="475"/>
                  </a:lnTo>
                  <a:lnTo>
                    <a:pt x="0" y="475"/>
                  </a:lnTo>
                  <a:close/>
                </a:path>
              </a:pathLst>
            </a:custGeom>
            <a:solidFill>
              <a:srgbClr val="FF6600"/>
            </a:solidFill>
            <a:ln w="17463" cap="rnd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033"/>
            <p:cNvSpPr>
              <a:spLocks/>
            </p:cNvSpPr>
            <p:nvPr/>
          </p:nvSpPr>
          <p:spPr bwMode="auto">
            <a:xfrm>
              <a:off x="2303" y="2072"/>
              <a:ext cx="1766" cy="474"/>
            </a:xfrm>
            <a:custGeom>
              <a:avLst/>
              <a:gdLst/>
              <a:ahLst/>
              <a:cxnLst>
                <a:cxn ang="0">
                  <a:pos x="0" y="474"/>
                </a:cxn>
                <a:cxn ang="0">
                  <a:pos x="248" y="0"/>
                </a:cxn>
                <a:cxn ang="0">
                  <a:pos x="1518" y="0"/>
                </a:cxn>
                <a:cxn ang="0">
                  <a:pos x="1766" y="474"/>
                </a:cxn>
                <a:cxn ang="0">
                  <a:pos x="0" y="474"/>
                </a:cxn>
              </a:cxnLst>
              <a:rect l="0" t="0" r="r" b="b"/>
              <a:pathLst>
                <a:path w="1766" h="474">
                  <a:moveTo>
                    <a:pt x="0" y="474"/>
                  </a:moveTo>
                  <a:lnTo>
                    <a:pt x="248" y="0"/>
                  </a:lnTo>
                  <a:lnTo>
                    <a:pt x="1518" y="0"/>
                  </a:lnTo>
                  <a:lnTo>
                    <a:pt x="1766" y="474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FF9966"/>
            </a:solidFill>
            <a:ln w="17463" cap="rnd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034"/>
            <p:cNvSpPr>
              <a:spLocks noChangeArrowheads="1"/>
            </p:cNvSpPr>
            <p:nvPr/>
          </p:nvSpPr>
          <p:spPr bwMode="auto">
            <a:xfrm>
              <a:off x="4316" y="1036"/>
              <a:ext cx="124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035"/>
            <p:cNvSpPr>
              <a:spLocks noChangeArrowheads="1"/>
            </p:cNvSpPr>
            <p:nvPr/>
          </p:nvSpPr>
          <p:spPr bwMode="auto">
            <a:xfrm>
              <a:off x="4378" y="1133"/>
              <a:ext cx="120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Senior managers</a:t>
              </a:r>
              <a:endParaRPr lang="en-US"/>
            </a:p>
          </p:txBody>
        </p:sp>
        <p:sp>
          <p:nvSpPr>
            <p:cNvPr id="17" name="Rectangle 1036"/>
            <p:cNvSpPr>
              <a:spLocks noChangeArrowheads="1"/>
            </p:cNvSpPr>
            <p:nvPr/>
          </p:nvSpPr>
          <p:spPr bwMode="auto">
            <a:xfrm>
              <a:off x="4284" y="1629"/>
              <a:ext cx="1303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037"/>
            <p:cNvSpPr>
              <a:spLocks noChangeArrowheads="1"/>
            </p:cNvSpPr>
            <p:nvPr/>
          </p:nvSpPr>
          <p:spPr bwMode="auto">
            <a:xfrm>
              <a:off x="4346" y="1672"/>
              <a:ext cx="125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Middle managers</a:t>
              </a:r>
              <a:endParaRPr lang="en-US"/>
            </a:p>
          </p:txBody>
        </p:sp>
        <p:sp>
          <p:nvSpPr>
            <p:cNvPr id="19" name="Rectangle 1038"/>
            <p:cNvSpPr>
              <a:spLocks noChangeArrowheads="1"/>
            </p:cNvSpPr>
            <p:nvPr/>
          </p:nvSpPr>
          <p:spPr bwMode="auto">
            <a:xfrm>
              <a:off x="4284" y="2028"/>
              <a:ext cx="1195" cy="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1039"/>
            <p:cNvSpPr>
              <a:spLocks noChangeArrowheads="1"/>
            </p:cNvSpPr>
            <p:nvPr/>
          </p:nvSpPr>
          <p:spPr bwMode="auto">
            <a:xfrm>
              <a:off x="4346" y="2072"/>
              <a:ext cx="1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Knowledge and</a:t>
              </a:r>
              <a:endParaRPr lang="en-US"/>
            </a:p>
          </p:txBody>
        </p:sp>
        <p:sp>
          <p:nvSpPr>
            <p:cNvPr id="21" name="Rectangle 1040"/>
            <p:cNvSpPr>
              <a:spLocks noChangeArrowheads="1"/>
            </p:cNvSpPr>
            <p:nvPr/>
          </p:nvSpPr>
          <p:spPr bwMode="auto">
            <a:xfrm>
              <a:off x="4346" y="2277"/>
              <a:ext cx="93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data workers</a:t>
              </a:r>
              <a:endParaRPr lang="en-US"/>
            </a:p>
          </p:txBody>
        </p:sp>
        <p:sp>
          <p:nvSpPr>
            <p:cNvPr id="22" name="Rectangle 1041"/>
            <p:cNvSpPr>
              <a:spLocks noChangeArrowheads="1"/>
            </p:cNvSpPr>
            <p:nvPr/>
          </p:nvSpPr>
          <p:spPr bwMode="auto">
            <a:xfrm>
              <a:off x="4316" y="2557"/>
              <a:ext cx="915" cy="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1042"/>
            <p:cNvSpPr>
              <a:spLocks noChangeArrowheads="1"/>
            </p:cNvSpPr>
            <p:nvPr/>
          </p:nvSpPr>
          <p:spPr bwMode="auto">
            <a:xfrm>
              <a:off x="4397" y="2600"/>
              <a:ext cx="85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Operational</a:t>
              </a:r>
              <a:endParaRPr lang="en-US"/>
            </a:p>
          </p:txBody>
        </p:sp>
        <p:sp>
          <p:nvSpPr>
            <p:cNvPr id="24" name="Rectangle 1043"/>
            <p:cNvSpPr>
              <a:spLocks noChangeArrowheads="1"/>
            </p:cNvSpPr>
            <p:nvPr/>
          </p:nvSpPr>
          <p:spPr bwMode="auto">
            <a:xfrm>
              <a:off x="4415" y="2805"/>
              <a:ext cx="70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managers</a:t>
              </a:r>
              <a:endParaRPr lang="en-US"/>
            </a:p>
          </p:txBody>
        </p:sp>
        <p:sp>
          <p:nvSpPr>
            <p:cNvPr id="25" name="Rectangle 1044"/>
            <p:cNvSpPr>
              <a:spLocks noChangeArrowheads="1"/>
            </p:cNvSpPr>
            <p:nvPr/>
          </p:nvSpPr>
          <p:spPr bwMode="auto">
            <a:xfrm>
              <a:off x="796" y="1068"/>
              <a:ext cx="108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1045"/>
            <p:cNvSpPr>
              <a:spLocks noChangeArrowheads="1"/>
            </p:cNvSpPr>
            <p:nvPr/>
          </p:nvSpPr>
          <p:spPr bwMode="auto">
            <a:xfrm>
              <a:off x="908" y="1133"/>
              <a:ext cx="100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Strategic level</a:t>
              </a:r>
              <a:endParaRPr lang="en-US"/>
            </a:p>
          </p:txBody>
        </p:sp>
        <p:sp>
          <p:nvSpPr>
            <p:cNvPr id="27" name="Rectangle 1046"/>
            <p:cNvSpPr>
              <a:spLocks noChangeArrowheads="1"/>
            </p:cNvSpPr>
            <p:nvPr/>
          </p:nvSpPr>
          <p:spPr bwMode="auto">
            <a:xfrm>
              <a:off x="818" y="1683"/>
              <a:ext cx="137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1047"/>
            <p:cNvSpPr>
              <a:spLocks noChangeArrowheads="1"/>
            </p:cNvSpPr>
            <p:nvPr/>
          </p:nvSpPr>
          <p:spPr bwMode="auto">
            <a:xfrm>
              <a:off x="872" y="1680"/>
              <a:ext cx="134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Management level</a:t>
              </a:r>
              <a:endParaRPr lang="en-US"/>
            </a:p>
          </p:txBody>
        </p:sp>
        <p:sp>
          <p:nvSpPr>
            <p:cNvPr id="29" name="Rectangle 1048"/>
            <p:cNvSpPr>
              <a:spLocks noChangeArrowheads="1"/>
            </p:cNvSpPr>
            <p:nvPr/>
          </p:nvSpPr>
          <p:spPr bwMode="auto">
            <a:xfrm>
              <a:off x="818" y="2125"/>
              <a:ext cx="127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1049"/>
            <p:cNvSpPr>
              <a:spLocks noChangeArrowheads="1"/>
            </p:cNvSpPr>
            <p:nvPr/>
          </p:nvSpPr>
          <p:spPr bwMode="auto">
            <a:xfrm>
              <a:off x="872" y="2169"/>
              <a:ext cx="117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Knowledge level</a:t>
              </a:r>
              <a:endParaRPr lang="en-US"/>
            </a:p>
          </p:txBody>
        </p:sp>
        <p:sp>
          <p:nvSpPr>
            <p:cNvPr id="31" name="Rectangle 1050"/>
            <p:cNvSpPr>
              <a:spLocks noChangeArrowheads="1"/>
            </p:cNvSpPr>
            <p:nvPr/>
          </p:nvSpPr>
          <p:spPr bwMode="auto">
            <a:xfrm>
              <a:off x="796" y="2665"/>
              <a:ext cx="129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1051"/>
            <p:cNvSpPr>
              <a:spLocks noChangeArrowheads="1"/>
            </p:cNvSpPr>
            <p:nvPr/>
          </p:nvSpPr>
          <p:spPr bwMode="auto">
            <a:xfrm>
              <a:off x="850" y="2688"/>
              <a:ext cx="122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Operational level</a:t>
              </a:r>
              <a:endParaRPr lang="en-US"/>
            </a:p>
          </p:txBody>
        </p:sp>
        <p:sp>
          <p:nvSpPr>
            <p:cNvPr id="33" name="Line 1052"/>
            <p:cNvSpPr>
              <a:spLocks noChangeShapeType="1"/>
            </p:cNvSpPr>
            <p:nvPr/>
          </p:nvSpPr>
          <p:spPr bwMode="auto">
            <a:xfrm flipV="1">
              <a:off x="2496" y="864"/>
              <a:ext cx="689" cy="2147"/>
            </a:xfrm>
            <a:prstGeom prst="line">
              <a:avLst/>
            </a:prstGeom>
            <a:noFill/>
            <a:ln w="81026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053"/>
            <p:cNvSpPr>
              <a:spLocks noChangeShapeType="1"/>
            </p:cNvSpPr>
            <p:nvPr/>
          </p:nvSpPr>
          <p:spPr bwMode="auto">
            <a:xfrm flipV="1">
              <a:off x="3025" y="863"/>
              <a:ext cx="172" cy="2147"/>
            </a:xfrm>
            <a:prstGeom prst="line">
              <a:avLst/>
            </a:prstGeom>
            <a:noFill/>
            <a:ln w="81026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054"/>
            <p:cNvSpPr>
              <a:spLocks noChangeShapeType="1"/>
            </p:cNvSpPr>
            <p:nvPr/>
          </p:nvSpPr>
          <p:spPr bwMode="auto">
            <a:xfrm flipH="1" flipV="1">
              <a:off x="3186" y="874"/>
              <a:ext cx="258" cy="2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055"/>
            <p:cNvSpPr>
              <a:spLocks noChangeShapeType="1"/>
            </p:cNvSpPr>
            <p:nvPr/>
          </p:nvSpPr>
          <p:spPr bwMode="auto">
            <a:xfrm flipH="1" flipV="1">
              <a:off x="3186" y="863"/>
              <a:ext cx="624" cy="214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1056"/>
            <p:cNvSpPr>
              <a:spLocks noChangeArrowheads="1"/>
            </p:cNvSpPr>
            <p:nvPr/>
          </p:nvSpPr>
          <p:spPr bwMode="auto">
            <a:xfrm>
              <a:off x="2099" y="3183"/>
              <a:ext cx="34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1057"/>
            <p:cNvSpPr>
              <a:spLocks noChangeArrowheads="1"/>
            </p:cNvSpPr>
            <p:nvPr/>
          </p:nvSpPr>
          <p:spPr bwMode="auto">
            <a:xfrm>
              <a:off x="2153" y="3215"/>
              <a:ext cx="25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Sales</a:t>
              </a:r>
              <a:endParaRPr lang="en-US"/>
            </a:p>
          </p:txBody>
        </p:sp>
        <p:sp>
          <p:nvSpPr>
            <p:cNvPr id="39" name="Rectangle 1058"/>
            <p:cNvSpPr>
              <a:spLocks noChangeArrowheads="1"/>
            </p:cNvSpPr>
            <p:nvPr/>
          </p:nvSpPr>
          <p:spPr bwMode="auto">
            <a:xfrm>
              <a:off x="2508" y="3194"/>
              <a:ext cx="517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1059"/>
            <p:cNvSpPr>
              <a:spLocks noChangeArrowheads="1"/>
            </p:cNvSpPr>
            <p:nvPr/>
          </p:nvSpPr>
          <p:spPr bwMode="auto">
            <a:xfrm>
              <a:off x="2562" y="3226"/>
              <a:ext cx="433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Manufac</a:t>
              </a:r>
              <a:endParaRPr lang="en-US"/>
            </a:p>
          </p:txBody>
        </p:sp>
        <p:sp>
          <p:nvSpPr>
            <p:cNvPr id="41" name="Rectangle 1060"/>
            <p:cNvSpPr>
              <a:spLocks noChangeArrowheads="1"/>
            </p:cNvSpPr>
            <p:nvPr/>
          </p:nvSpPr>
          <p:spPr bwMode="auto">
            <a:xfrm>
              <a:off x="2562" y="3366"/>
              <a:ext cx="29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turing</a:t>
              </a:r>
              <a:endParaRPr lang="en-US"/>
            </a:p>
          </p:txBody>
        </p:sp>
        <p:sp>
          <p:nvSpPr>
            <p:cNvPr id="42" name="Rectangle 1061"/>
            <p:cNvSpPr>
              <a:spLocks noChangeArrowheads="1"/>
            </p:cNvSpPr>
            <p:nvPr/>
          </p:nvSpPr>
          <p:spPr bwMode="auto">
            <a:xfrm>
              <a:off x="3025" y="3194"/>
              <a:ext cx="47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1062"/>
            <p:cNvSpPr>
              <a:spLocks noChangeArrowheads="1"/>
            </p:cNvSpPr>
            <p:nvPr/>
          </p:nvSpPr>
          <p:spPr bwMode="auto">
            <a:xfrm>
              <a:off x="3078" y="3226"/>
              <a:ext cx="379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Finance</a:t>
              </a:r>
              <a:endParaRPr lang="en-US"/>
            </a:p>
          </p:txBody>
        </p:sp>
        <p:sp>
          <p:nvSpPr>
            <p:cNvPr id="44" name="Rectangle 1063"/>
            <p:cNvSpPr>
              <a:spLocks noChangeArrowheads="1"/>
            </p:cNvSpPr>
            <p:nvPr/>
          </p:nvSpPr>
          <p:spPr bwMode="auto">
            <a:xfrm>
              <a:off x="3541" y="3194"/>
              <a:ext cx="26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1064"/>
            <p:cNvSpPr>
              <a:spLocks noChangeArrowheads="1"/>
            </p:cNvSpPr>
            <p:nvPr/>
          </p:nvSpPr>
          <p:spPr bwMode="auto">
            <a:xfrm>
              <a:off x="3595" y="3226"/>
              <a:ext cx="181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etc.</a:t>
              </a:r>
              <a:endParaRPr lang="en-US"/>
            </a:p>
          </p:txBody>
        </p:sp>
        <p:sp>
          <p:nvSpPr>
            <p:cNvPr id="46" name="Rectangle 1065"/>
            <p:cNvSpPr>
              <a:spLocks noChangeArrowheads="1"/>
            </p:cNvSpPr>
            <p:nvPr/>
          </p:nvSpPr>
          <p:spPr bwMode="auto">
            <a:xfrm>
              <a:off x="4101" y="3194"/>
              <a:ext cx="26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1066"/>
            <p:cNvSpPr>
              <a:spLocks noChangeArrowheads="1"/>
            </p:cNvSpPr>
            <p:nvPr/>
          </p:nvSpPr>
          <p:spPr bwMode="auto">
            <a:xfrm>
              <a:off x="4080" y="3226"/>
              <a:ext cx="141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HR</a:t>
              </a:r>
              <a:endParaRPr lang="en-US"/>
            </a:p>
          </p:txBody>
        </p:sp>
        <p:sp>
          <p:nvSpPr>
            <p:cNvPr id="48" name="Line 1067"/>
            <p:cNvSpPr>
              <a:spLocks noChangeShapeType="1"/>
            </p:cNvSpPr>
            <p:nvPr/>
          </p:nvSpPr>
          <p:spPr bwMode="auto">
            <a:xfrm>
              <a:off x="2496" y="3024"/>
              <a:ext cx="528" cy="0"/>
            </a:xfrm>
            <a:prstGeom prst="line">
              <a:avLst/>
            </a:prstGeom>
            <a:noFill/>
            <a:ln w="79375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8763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What is a Business Process Model?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981200" y="6245225"/>
            <a:ext cx="2133600" cy="476250"/>
          </a:xfrm>
        </p:spPr>
        <p:txBody>
          <a:bodyPr/>
          <a:lstStyle/>
          <a:p>
            <a:r>
              <a:rPr lang="en-US" dirty="0"/>
              <a:t>OPIM 5272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248400"/>
            <a:ext cx="2133600" cy="457200"/>
          </a:xfrm>
        </p:spPr>
        <p:txBody>
          <a:bodyPr/>
          <a:lstStyle/>
          <a:p>
            <a:fld id="{71A426BE-8F97-4BC9-B8D3-8CD3DE49C47C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Documentation of a business process using a combination of text and graphical notation.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Depicts the Process </a:t>
            </a:r>
          </a:p>
          <a:p>
            <a:pPr lvl="1"/>
            <a:r>
              <a:rPr lang="en-GB" sz="2000" dirty="0"/>
              <a:t>Shows how an organization </a:t>
            </a:r>
            <a:r>
              <a:rPr lang="en-GB" sz="2000" b="1" dirty="0"/>
              <a:t>provides</a:t>
            </a:r>
            <a:r>
              <a:rPr lang="en-GB" sz="2000" dirty="0"/>
              <a:t> value to their customer with a strong emphasis on the </a:t>
            </a:r>
            <a:r>
              <a:rPr lang="en-GB" sz="2000" b="1" dirty="0"/>
              <a:t>sequence</a:t>
            </a:r>
            <a:r>
              <a:rPr lang="en-GB" sz="2000" dirty="0"/>
              <a:t> of work.</a:t>
            </a:r>
          </a:p>
          <a:p>
            <a:pPr lvl="1"/>
            <a:r>
              <a:rPr lang="en-GB" sz="2000" dirty="0"/>
              <a:t>Defines a process as a specific ordering of work activities </a:t>
            </a:r>
          </a:p>
          <a:p>
            <a:pPr lvl="2"/>
            <a:r>
              <a:rPr lang="en-GB" sz="1600" dirty="0"/>
              <a:t>Across time </a:t>
            </a:r>
          </a:p>
          <a:p>
            <a:pPr lvl="2"/>
            <a:r>
              <a:rPr lang="en-GB" sz="1600" dirty="0"/>
              <a:t>Beginning, an end, and clearly defined inputs and outputs.</a:t>
            </a:r>
          </a:p>
          <a:p>
            <a:pPr>
              <a:lnSpc>
                <a:spcPct val="90000"/>
              </a:lnSpc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140357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Process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process modeling (BPM) is the activity of representing processes of an enterprise, so that the current process may be analyzed and improved</a:t>
            </a:r>
          </a:p>
          <a:p>
            <a:r>
              <a:rPr lang="en-US" dirty="0"/>
              <a:t>There are many different ways to represent processes</a:t>
            </a:r>
          </a:p>
          <a:p>
            <a:pPr lvl="1"/>
            <a:r>
              <a:rPr lang="en-US" dirty="0"/>
              <a:t>We will concentrate on </a:t>
            </a:r>
            <a:r>
              <a:rPr lang="en-US" b="1" dirty="0"/>
              <a:t>swim-lane diagrams</a:t>
            </a:r>
          </a:p>
          <a:p>
            <a:pPr lvl="2"/>
            <a:r>
              <a:rPr lang="en-US" b="1" dirty="0"/>
              <a:t>Map</a:t>
            </a:r>
            <a:r>
              <a:rPr lang="en-US" dirty="0"/>
              <a:t> of how a unit of the process moves from actor to actor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840" y="3651628"/>
            <a:ext cx="8106320" cy="306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10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business process?</a:t>
            </a:r>
          </a:p>
          <a:p>
            <a:r>
              <a:rPr lang="en-US" b="1" dirty="0"/>
              <a:t>Why do we care about business processes?</a:t>
            </a:r>
          </a:p>
          <a:p>
            <a:r>
              <a:rPr lang="en-US" dirty="0"/>
              <a:t>Success stories</a:t>
            </a:r>
          </a:p>
          <a:p>
            <a:r>
              <a:rPr lang="en-US" dirty="0"/>
              <a:t>Business process modeling basics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156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Why is Process Analysis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IT – Business bridge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077200" y="6248400"/>
            <a:ext cx="2133600" cy="457200"/>
          </a:xfrm>
        </p:spPr>
        <p:txBody>
          <a:bodyPr/>
          <a:lstStyle/>
          <a:p>
            <a:fld id="{BD5869D8-08CD-4611-B910-35A78906694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981200" y="6245225"/>
            <a:ext cx="2133600" cy="476250"/>
          </a:xfrm>
        </p:spPr>
        <p:txBody>
          <a:bodyPr/>
          <a:lstStyle/>
          <a:p>
            <a:r>
              <a:rPr lang="en-US" dirty="0"/>
              <a:t>OPIM 5272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133600"/>
            <a:ext cx="7696200" cy="369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74102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077200" y="6248400"/>
            <a:ext cx="2133600" cy="457200"/>
          </a:xfrm>
        </p:spPr>
        <p:txBody>
          <a:bodyPr/>
          <a:lstStyle/>
          <a:p>
            <a:fld id="{BD5869D8-08CD-4611-B910-35A78906694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981200" y="6245225"/>
            <a:ext cx="2133600" cy="476250"/>
          </a:xfrm>
        </p:spPr>
        <p:txBody>
          <a:bodyPr/>
          <a:lstStyle/>
          <a:p>
            <a:r>
              <a:rPr lang="en-US" dirty="0"/>
              <a:t>OPIM 5272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CIOInsight.com research - 2007</a:t>
            </a:r>
          </a:p>
        </p:txBody>
      </p:sp>
      <p:pic>
        <p:nvPicPr>
          <p:cNvPr id="8" name="Picture 5" descr="finding1 100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6872" y="2057401"/>
            <a:ext cx="8623928" cy="31333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8191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Reengineering Should be Broad!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Depth Levers</a:t>
            </a:r>
          </a:p>
          <a:p>
            <a:pPr lvl="1"/>
            <a:r>
              <a:rPr lang="en-US" dirty="0"/>
              <a:t>Roles and Responsibilities</a:t>
            </a:r>
          </a:p>
          <a:p>
            <a:pPr lvl="1"/>
            <a:r>
              <a:rPr lang="en-US" dirty="0"/>
              <a:t>Measurement and Incentives</a:t>
            </a:r>
          </a:p>
          <a:p>
            <a:pPr lvl="1"/>
            <a:r>
              <a:rPr lang="en-US" dirty="0"/>
              <a:t>Organizational Structure</a:t>
            </a:r>
          </a:p>
          <a:p>
            <a:pPr lvl="1"/>
            <a:r>
              <a:rPr lang="en-US" dirty="0"/>
              <a:t>Information Technology</a:t>
            </a:r>
          </a:p>
          <a:p>
            <a:pPr lvl="1"/>
            <a:r>
              <a:rPr lang="en-US" dirty="0"/>
              <a:t>Shared Values</a:t>
            </a:r>
          </a:p>
          <a:p>
            <a:pPr lvl="1"/>
            <a:r>
              <a:rPr lang="en-US" dirty="0"/>
              <a:t>Skills</a:t>
            </a:r>
          </a:p>
          <a:p>
            <a:pPr lvl="2"/>
            <a:r>
              <a:rPr lang="en-US" dirty="0"/>
              <a:t>Changing one would be </a:t>
            </a:r>
            <a:r>
              <a:rPr lang="en-US" dirty="0" err="1"/>
              <a:t>UniDimensional</a:t>
            </a:r>
            <a:r>
              <a:rPr lang="en-US" dirty="0"/>
              <a:t> – Changing several would be </a:t>
            </a:r>
            <a:r>
              <a:rPr lang="en-US" dirty="0" err="1"/>
              <a:t>MultiDimensional</a:t>
            </a:r>
            <a:endParaRPr lang="en-US" dirty="0"/>
          </a:p>
          <a:p>
            <a:r>
              <a:rPr lang="en-US" dirty="0"/>
              <a:t>Breadth</a:t>
            </a:r>
          </a:p>
          <a:p>
            <a:pPr lvl="1"/>
            <a:r>
              <a:rPr lang="en-US" dirty="0"/>
              <a:t>Entire business unit versus single 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43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452439"/>
            <a:ext cx="8231188" cy="701675"/>
          </a:xfrm>
          <a:ln/>
        </p:spPr>
        <p:txBody>
          <a:bodyPr vert="horz" lIns="90000" tIns="46800" rIns="90000" bIns="46800" rtlCol="0" anchor="ctr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What is a Business Process?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>
          <a:xfrm>
            <a:off x="1981200" y="6245225"/>
            <a:ext cx="2133600" cy="476250"/>
          </a:xfrm>
        </p:spPr>
        <p:txBody>
          <a:bodyPr/>
          <a:lstStyle/>
          <a:p>
            <a:r>
              <a:rPr lang="en-US" dirty="0"/>
              <a:t>OPIM 5272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248400"/>
            <a:ext cx="2133600" cy="457200"/>
          </a:xfrm>
        </p:spPr>
        <p:txBody>
          <a:bodyPr/>
          <a:lstStyle/>
          <a:p>
            <a:fld id="{B88DE4E4-5EE5-4D17-BB8D-732ACB02867D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905000" y="1295400"/>
            <a:ext cx="8002588" cy="5053307"/>
          </a:xfrm>
          <a:ln/>
        </p:spPr>
        <p:txBody>
          <a:bodyPr vert="horz" lIns="90000" tIns="46800" rIns="90000" bIns="46800" rtlCol="0">
            <a:spAutoFit/>
          </a:bodyPr>
          <a:lstStyle/>
          <a:p>
            <a:pPr>
              <a:lnSpc>
                <a:spcPct val="80000"/>
              </a:lnSpc>
              <a:spcBef>
                <a:spcPts val="3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/>
              <a:t>A collection of related, structured activities--a chain of events--that produce a specific service or product for a particular customer or customers.</a:t>
            </a:r>
            <a:br>
              <a:rPr lang="en-GB" sz="1800" dirty="0"/>
            </a:br>
            <a:endParaRPr lang="en-GB" sz="1800" dirty="0"/>
          </a:p>
          <a:p>
            <a:pPr>
              <a:lnSpc>
                <a:spcPct val="80000"/>
              </a:lnSpc>
              <a:spcBef>
                <a:spcPts val="3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800" dirty="0"/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/>
              <a:t>The complete response that a business makes to an event. A business process entails the execution of a sequence of one or more process steps. It has a clearly defined deliverable or outcome. ...</a:t>
            </a:r>
            <a:br>
              <a:rPr lang="en-GB" sz="1800" dirty="0"/>
            </a:br>
            <a:endParaRPr lang="en-GB" sz="1800" dirty="0"/>
          </a:p>
          <a:p>
            <a:pPr>
              <a:lnSpc>
                <a:spcPct val="80000"/>
              </a:lnSpc>
              <a:spcBef>
                <a:spcPts val="3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800" dirty="0"/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/>
              <a:t>A business process is a recipe for achieving a commercial result. Each business process has inputs, method and outputs. The inputs are a pre-requisite that must be in place before the method can be put into practice. When the method is applied to the inputs then certain outputs will be created. </a:t>
            </a:r>
            <a:br>
              <a:rPr lang="en-GB" sz="1800" dirty="0"/>
            </a:br>
            <a:endParaRPr lang="en-GB" sz="1800" dirty="0"/>
          </a:p>
          <a:p>
            <a:r>
              <a:rPr lang="en-US" sz="2400" b="1" dirty="0">
                <a:highlight>
                  <a:srgbClr val="FFFF00"/>
                </a:highlight>
              </a:rPr>
              <a:t>A collection of </a:t>
            </a:r>
            <a:r>
              <a:rPr lang="en-US" sz="2400" b="1" i="1" dirty="0">
                <a:solidFill>
                  <a:schemeClr val="accent2"/>
                </a:solidFill>
                <a:highlight>
                  <a:srgbClr val="FFFF00"/>
                </a:highlight>
              </a:rPr>
              <a:t>interrelated tasks</a:t>
            </a:r>
            <a:r>
              <a:rPr lang="en-US" sz="2400" b="1" dirty="0">
                <a:highlight>
                  <a:srgbClr val="FFFF00"/>
                </a:highlight>
              </a:rPr>
              <a:t>, initiated in response to an </a:t>
            </a:r>
            <a:r>
              <a:rPr lang="en-US" sz="2400" b="1" i="1" dirty="0">
                <a:solidFill>
                  <a:schemeClr val="accent2"/>
                </a:solidFill>
                <a:highlight>
                  <a:srgbClr val="FFFF00"/>
                </a:highlight>
              </a:rPr>
              <a:t>event</a:t>
            </a:r>
            <a:r>
              <a:rPr lang="en-US" sz="2400" b="1" dirty="0">
                <a:highlight>
                  <a:srgbClr val="FFFF00"/>
                </a:highlight>
              </a:rPr>
              <a:t>, achieving a </a:t>
            </a:r>
            <a:r>
              <a:rPr lang="en-US" sz="2400" b="1" i="1" dirty="0">
                <a:solidFill>
                  <a:schemeClr val="accent2"/>
                </a:solidFill>
                <a:highlight>
                  <a:srgbClr val="FFFF00"/>
                </a:highlight>
              </a:rPr>
              <a:t>specific result</a:t>
            </a:r>
            <a:r>
              <a:rPr lang="en-US" sz="2400" b="1" i="1" dirty="0">
                <a:highlight>
                  <a:srgbClr val="FFFF00"/>
                </a:highlight>
              </a:rPr>
              <a:t> </a:t>
            </a:r>
            <a:r>
              <a:rPr lang="en-US" sz="2400" b="1" dirty="0">
                <a:highlight>
                  <a:srgbClr val="FFFF00"/>
                </a:highlight>
              </a:rPr>
              <a:t>for the  </a:t>
            </a:r>
            <a:r>
              <a:rPr lang="en-US" sz="2400" b="1" i="1" dirty="0">
                <a:solidFill>
                  <a:schemeClr val="accent2"/>
                </a:solidFill>
                <a:highlight>
                  <a:srgbClr val="FFFF00"/>
                </a:highlight>
              </a:rPr>
              <a:t>customer</a:t>
            </a:r>
            <a:r>
              <a:rPr lang="en-US" sz="2400" b="1" i="1" dirty="0">
                <a:highlight>
                  <a:srgbClr val="FFFF00"/>
                </a:highlight>
              </a:rPr>
              <a:t> </a:t>
            </a:r>
            <a:r>
              <a:rPr lang="en-US" sz="2400" b="1" dirty="0">
                <a:highlight>
                  <a:srgbClr val="FFFF00"/>
                </a:highlight>
              </a:rPr>
              <a:t>and other </a:t>
            </a:r>
            <a:r>
              <a:rPr lang="en-US" sz="2400" b="1" i="1" dirty="0">
                <a:solidFill>
                  <a:schemeClr val="accent2"/>
                </a:solidFill>
                <a:highlight>
                  <a:srgbClr val="FFFF00"/>
                </a:highlight>
              </a:rPr>
              <a:t>stakeholders</a:t>
            </a:r>
            <a:r>
              <a:rPr lang="en-US" sz="2400" b="1" dirty="0"/>
              <a:t>.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3688881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30</a:t>
            </a:fld>
            <a:endParaRPr lang="en-US"/>
          </a:p>
        </p:txBody>
      </p:sp>
      <p:pic>
        <p:nvPicPr>
          <p:cNvPr id="4098" name="Picture 2" descr="http://hbr.org/hbrg-main/resources/images/article_assets/hbr/9311/93604_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431" y="1454373"/>
            <a:ext cx="6707138" cy="490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606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077200" y="6248400"/>
            <a:ext cx="2133600" cy="457200"/>
          </a:xfrm>
        </p:spPr>
        <p:txBody>
          <a:bodyPr/>
          <a:lstStyle/>
          <a:p>
            <a:fld id="{BD5869D8-08CD-4611-B910-35A78906694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981200" y="6245225"/>
            <a:ext cx="2133600" cy="476250"/>
          </a:xfrm>
        </p:spPr>
        <p:txBody>
          <a:bodyPr/>
          <a:lstStyle/>
          <a:p>
            <a:r>
              <a:rPr lang="en-US" dirty="0"/>
              <a:t>OPIM 5272</a:t>
            </a:r>
          </a:p>
        </p:txBody>
      </p:sp>
      <p:graphicFrame>
        <p:nvGraphicFramePr>
          <p:cNvPr id="210946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3736679"/>
              </p:ext>
            </p:extLst>
          </p:nvPr>
        </p:nvGraphicFramePr>
        <p:xfrm>
          <a:off x="2455929" y="673448"/>
          <a:ext cx="8853499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" name="Chart" r:id="rId4" imgW="6591244" imgH="3857760" progId="MSGraph.Chart.8">
                  <p:embed followColorScheme="full"/>
                </p:oleObj>
              </mc:Choice>
              <mc:Fallback>
                <p:oleObj name="Chart" r:id="rId4" imgW="6591244" imgH="385776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929" y="673448"/>
                        <a:ext cx="8853499" cy="518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421115" y="5638801"/>
            <a:ext cx="7010400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CC0000"/>
                </a:solidFill>
                <a:latin typeface="Algerian" pitchFamily="82" charset="0"/>
              </a:rPr>
              <a:t>Depth reduces specific process costs</a:t>
            </a:r>
            <a:r>
              <a:rPr lang="en-US" dirty="0"/>
              <a:t> </a:t>
            </a:r>
          </a:p>
          <a:p>
            <a:pPr>
              <a:spcBef>
                <a:spcPct val="50000"/>
              </a:spcBef>
            </a:pPr>
            <a:r>
              <a:rPr lang="en-US" sz="1400" dirty="0"/>
              <a:t>(Source: Hall, Rosenthal, Wade, HBR, 1993).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297620" y="5029200"/>
            <a:ext cx="2590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Multidimensional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9012620" y="5029200"/>
            <a:ext cx="2362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Unidimensional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7140" y="263916"/>
            <a:ext cx="36681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Roles and Responsibilities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Measurement and Incentives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Organizational 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Information Technology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Shared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Skills</a:t>
            </a:r>
          </a:p>
        </p:txBody>
      </p:sp>
    </p:spTree>
    <p:extLst>
      <p:ext uri="{BB962C8B-B14F-4D97-AF65-F5344CB8AC3E}">
        <p14:creationId xmlns:p14="http://schemas.microsoft.com/office/powerpoint/2010/main" val="3262900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077200" y="6248400"/>
            <a:ext cx="2133600" cy="457200"/>
          </a:xfrm>
        </p:spPr>
        <p:txBody>
          <a:bodyPr/>
          <a:lstStyle/>
          <a:p>
            <a:fld id="{BD5869D8-08CD-4611-B910-35A78906694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981200" y="6245225"/>
            <a:ext cx="2133600" cy="476250"/>
          </a:xfrm>
        </p:spPr>
        <p:txBody>
          <a:bodyPr/>
          <a:lstStyle/>
          <a:p>
            <a:r>
              <a:rPr lang="en-US" dirty="0"/>
              <a:t>OPIM 5272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198877"/>
              </p:ext>
            </p:extLst>
          </p:nvPr>
        </p:nvGraphicFramePr>
        <p:xfrm>
          <a:off x="1889918" y="560561"/>
          <a:ext cx="8412163" cy="534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Chart" r:id="rId4" imgW="6591244" imgH="4190940" progId="MSGraph.Chart.8">
                  <p:embed followColorScheme="full"/>
                </p:oleObj>
              </mc:Choice>
              <mc:Fallback>
                <p:oleObj name="Chart" r:id="rId4" imgW="6591244" imgH="419094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918" y="560561"/>
                        <a:ext cx="8412163" cy="534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124200" y="4876800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Business Unit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696200" y="4876800"/>
            <a:ext cx="2514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Single Activity/Function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905000" y="5562601"/>
            <a:ext cx="7543800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CC0000"/>
                </a:solidFill>
                <a:latin typeface="Algerian" pitchFamily="82" charset="0"/>
              </a:rPr>
              <a:t>Breadth reduces overall business unit costs</a:t>
            </a:r>
            <a:r>
              <a:rPr lang="en-US" dirty="0"/>
              <a:t> </a:t>
            </a:r>
          </a:p>
          <a:p>
            <a:pPr>
              <a:spcBef>
                <a:spcPct val="50000"/>
              </a:spcBef>
            </a:pPr>
            <a:r>
              <a:rPr lang="en-US" sz="1400" dirty="0"/>
              <a:t>(Source: Hall, Rosenthal, Wade, HBR, 1993).</a:t>
            </a:r>
          </a:p>
        </p:txBody>
      </p:sp>
    </p:spTree>
    <p:extLst>
      <p:ext uri="{BB962C8B-B14F-4D97-AF65-F5344CB8AC3E}">
        <p14:creationId xmlns:p14="http://schemas.microsoft.com/office/powerpoint/2010/main" val="3107728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034" y="280987"/>
            <a:ext cx="4810125" cy="6257925"/>
          </a:xfrm>
          <a:prstGeom prst="rect">
            <a:avLst/>
          </a:prstGeom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0793" y="5653421"/>
            <a:ext cx="7543800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CC0000"/>
                </a:solidFill>
                <a:latin typeface="Algerian" pitchFamily="82" charset="0"/>
              </a:rPr>
              <a:t>Need devotion FROM management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sz="1400" dirty="0"/>
              <a:t>(Source: Hall, Rosenthal, Wade, HBR, 1993).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4891" y="2184925"/>
            <a:ext cx="4027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Same company – New Management!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81400" y="2680138"/>
            <a:ext cx="4133193" cy="206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77407" y="2384980"/>
            <a:ext cx="5984820" cy="235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17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Key Advantage of Process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the </a:t>
            </a:r>
            <a:r>
              <a:rPr lang="en-US" b="1" dirty="0"/>
              <a:t>entire</a:t>
            </a:r>
            <a:r>
              <a:rPr lang="en-US" dirty="0"/>
              <a:t> picture</a:t>
            </a:r>
          </a:p>
          <a:p>
            <a:pPr lvl="1"/>
            <a:r>
              <a:rPr lang="en-US" b="1" dirty="0"/>
              <a:t>Local optimization </a:t>
            </a:r>
            <a:r>
              <a:rPr lang="en-US" dirty="0"/>
              <a:t>is a big problem</a:t>
            </a:r>
          </a:p>
          <a:p>
            <a:pPr lvl="2"/>
            <a:r>
              <a:rPr lang="en-US" dirty="0"/>
              <a:t>Sales goal: Receive bonus for late quarter sales</a:t>
            </a:r>
          </a:p>
          <a:p>
            <a:pPr lvl="2"/>
            <a:r>
              <a:rPr lang="en-US" dirty="0"/>
              <a:t>Manufacturing goal: machine utilization</a:t>
            </a:r>
          </a:p>
          <a:p>
            <a:pPr lvl="2"/>
            <a:r>
              <a:rPr lang="en-US" dirty="0"/>
              <a:t>Logistics goal: lowest unit costs for shipping</a:t>
            </a:r>
          </a:p>
          <a:p>
            <a:pPr lvl="2"/>
            <a:r>
              <a:rPr lang="en-US" dirty="0"/>
              <a:t>A/R goal: precision collection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34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780" y="3435964"/>
            <a:ext cx="6095865" cy="292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78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Key Advantages of Process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Value-added vs. non-value added activities</a:t>
            </a:r>
          </a:p>
          <a:p>
            <a:pPr lvl="1"/>
            <a:r>
              <a:rPr lang="en-US" dirty="0"/>
              <a:t>When checks are routine and frequent they lose meaning</a:t>
            </a:r>
          </a:p>
          <a:p>
            <a:pPr>
              <a:lnSpc>
                <a:spcPct val="90000"/>
              </a:lnSpc>
            </a:pPr>
            <a:r>
              <a:rPr lang="en-US" dirty="0"/>
              <a:t>Handoffs become transparent</a:t>
            </a:r>
          </a:p>
          <a:p>
            <a:pPr lvl="1"/>
            <a:r>
              <a:rPr lang="en-US" dirty="0"/>
              <a:t>How does an application for a building permit get routed?</a:t>
            </a:r>
          </a:p>
          <a:p>
            <a:pPr lvl="1"/>
            <a:r>
              <a:rPr lang="en-US" dirty="0"/>
              <a:t>Who does it get routed to?</a:t>
            </a:r>
          </a:p>
          <a:p>
            <a:pPr lvl="1"/>
            <a:r>
              <a:rPr lang="en-US" dirty="0"/>
              <a:t>Sequential or parallel?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Many more ….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077200" y="6248400"/>
            <a:ext cx="2133600" cy="457200"/>
          </a:xfrm>
        </p:spPr>
        <p:txBody>
          <a:bodyPr/>
          <a:lstStyle/>
          <a:p>
            <a:fld id="{BD5869D8-08CD-4611-B910-35A78906694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981200" y="6245225"/>
            <a:ext cx="2133600" cy="476250"/>
          </a:xfrm>
        </p:spPr>
        <p:txBody>
          <a:bodyPr/>
          <a:lstStyle/>
          <a:p>
            <a:r>
              <a:rPr lang="en-US" dirty="0"/>
              <a:t>OPIM 5272</a:t>
            </a:r>
          </a:p>
        </p:txBody>
      </p:sp>
    </p:spTree>
    <p:extLst>
      <p:ext uri="{BB962C8B-B14F-4D97-AF65-F5344CB8AC3E}">
        <p14:creationId xmlns:p14="http://schemas.microsoft.com/office/powerpoint/2010/main" val="1327139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manager / Process owner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reporting function on process flow is non-value-added</a:t>
            </a:r>
          </a:p>
          <a:p>
            <a:r>
              <a:rPr lang="en-US" dirty="0"/>
              <a:t>Case manager improves process ownership</a:t>
            </a:r>
          </a:p>
          <a:p>
            <a:r>
              <a:rPr lang="en-US" dirty="0"/>
              <a:t>Company recognizes importance of process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077200" y="6248400"/>
            <a:ext cx="2133600" cy="457200"/>
          </a:xfrm>
        </p:spPr>
        <p:txBody>
          <a:bodyPr/>
          <a:lstStyle/>
          <a:p>
            <a:fld id="{BD5869D8-08CD-4611-B910-35A78906694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981200" y="6245225"/>
            <a:ext cx="2133600" cy="476250"/>
          </a:xfrm>
        </p:spPr>
        <p:txBody>
          <a:bodyPr/>
          <a:lstStyle/>
          <a:p>
            <a:r>
              <a:rPr lang="en-US" dirty="0"/>
              <a:t>OPIM 5272</a:t>
            </a:r>
          </a:p>
        </p:txBody>
      </p: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3172097" y="4811261"/>
            <a:ext cx="5436523" cy="1388230"/>
            <a:chOff x="816" y="2496"/>
            <a:chExt cx="4752" cy="1152"/>
          </a:xfrm>
        </p:grpSpPr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4848" y="2832"/>
              <a:ext cx="720" cy="40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Credit decision</a:t>
              </a: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816" y="2496"/>
              <a:ext cx="624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After:</a:t>
              </a:r>
              <a:endParaRPr lang="en-US" dirty="0"/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1056" y="2784"/>
              <a:ext cx="768" cy="40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Credit request</a:t>
              </a: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1872" y="3072"/>
              <a:ext cx="2832" cy="5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Case manager</a:t>
              </a: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1344" y="336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4704" y="336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4" name="Group 29"/>
          <p:cNvGrpSpPr>
            <a:grpSpLocks/>
          </p:cNvGrpSpPr>
          <p:nvPr/>
        </p:nvGrpSpPr>
        <p:grpSpPr bwMode="auto">
          <a:xfrm>
            <a:off x="3048000" y="2911475"/>
            <a:ext cx="5806440" cy="1595218"/>
            <a:chOff x="816" y="864"/>
            <a:chExt cx="4752" cy="1440"/>
          </a:xfrm>
        </p:grpSpPr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816" y="864"/>
              <a:ext cx="624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Before:</a:t>
              </a:r>
              <a:endParaRPr lang="en-US" dirty="0"/>
            </a:p>
          </p:txBody>
        </p:sp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1872" y="1728"/>
              <a:ext cx="336" cy="5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1632" y="1104"/>
              <a:ext cx="768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Financing</a:t>
              </a:r>
            </a:p>
          </p:txBody>
        </p:sp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2592" y="1114"/>
              <a:ext cx="768" cy="40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Credit checking</a:t>
              </a:r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3360" y="1104"/>
              <a:ext cx="768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Approval</a:t>
              </a:r>
            </a:p>
          </p:txBody>
        </p:sp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4272" y="1104"/>
              <a:ext cx="768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Issuance</a:t>
              </a:r>
            </a:p>
          </p:txBody>
        </p:sp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4848" y="1488"/>
              <a:ext cx="720" cy="40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Credit decision</a:t>
              </a:r>
            </a:p>
          </p:txBody>
        </p:sp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1008" y="1488"/>
              <a:ext cx="768" cy="40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Credit request</a:t>
              </a: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1344" y="2016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4704" y="2016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3888" y="201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3072" y="201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2208" y="2016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2736" y="1728"/>
              <a:ext cx="336" cy="5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3552" y="1728"/>
              <a:ext cx="336" cy="5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4368" y="1728"/>
              <a:ext cx="336" cy="5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726327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it work – Process Owners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Advocate process management through </a:t>
            </a:r>
            <a:r>
              <a:rPr lang="en-US" b="1" i="1" dirty="0">
                <a:solidFill>
                  <a:srgbClr val="CC0000"/>
                </a:solidFill>
              </a:rPr>
              <a:t>process owners</a:t>
            </a:r>
          </a:p>
          <a:p>
            <a:pPr>
              <a:lnSpc>
                <a:spcPct val="90000"/>
              </a:lnSpc>
            </a:pPr>
            <a:r>
              <a:rPr lang="en-US" dirty="0"/>
              <a:t>Process owners manage and ensure intersection of process and functional unit goals</a:t>
            </a:r>
          </a:p>
          <a:p>
            <a:pPr lvl="1"/>
            <a:r>
              <a:rPr lang="en-US" dirty="0"/>
              <a:t>Make functional goals process goals</a:t>
            </a:r>
          </a:p>
          <a:p>
            <a:pPr>
              <a:lnSpc>
                <a:spcPct val="90000"/>
              </a:lnSpc>
            </a:pPr>
            <a:r>
              <a:rPr lang="en-US" dirty="0"/>
              <a:t>Budgets by process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Process budgets aggregate to functional unit budgets</a:t>
            </a:r>
          </a:p>
          <a:p>
            <a:r>
              <a:rPr lang="en-US" dirty="0"/>
              <a:t>Often a senior or top level manager</a:t>
            </a:r>
          </a:p>
          <a:p>
            <a:r>
              <a:rPr lang="en-US" dirty="0"/>
              <a:t>Cross-functional process performance</a:t>
            </a:r>
          </a:p>
          <a:p>
            <a:pPr lvl="1"/>
            <a:r>
              <a:rPr lang="en-US" dirty="0"/>
              <a:t>Designs, Monitors and Reports </a:t>
            </a:r>
          </a:p>
          <a:p>
            <a:r>
              <a:rPr lang="en-US" dirty="0"/>
              <a:t>Manage the interface between functional departments</a:t>
            </a:r>
          </a:p>
          <a:p>
            <a:r>
              <a:rPr lang="en-US" dirty="0"/>
              <a:t>Sometimes, process teams may assist the process owner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077200" y="6248400"/>
            <a:ext cx="2133600" cy="457200"/>
          </a:xfrm>
        </p:spPr>
        <p:txBody>
          <a:bodyPr/>
          <a:lstStyle/>
          <a:p>
            <a:fld id="{BD5869D8-08CD-4611-B910-35A78906694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981200" y="6245225"/>
            <a:ext cx="2133600" cy="476250"/>
          </a:xfrm>
        </p:spPr>
        <p:txBody>
          <a:bodyPr/>
          <a:lstStyle/>
          <a:p>
            <a:r>
              <a:rPr lang="en-US" dirty="0"/>
              <a:t>OPIM 5272</a:t>
            </a:r>
          </a:p>
        </p:txBody>
      </p:sp>
    </p:spTree>
    <p:extLst>
      <p:ext uri="{BB962C8B-B14F-4D97-AF65-F5344CB8AC3E}">
        <p14:creationId xmlns:p14="http://schemas.microsoft.com/office/powerpoint/2010/main" val="21491614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business process?</a:t>
            </a:r>
          </a:p>
          <a:p>
            <a:r>
              <a:rPr lang="en-US" dirty="0"/>
              <a:t>Why do we care about business processes?</a:t>
            </a:r>
          </a:p>
          <a:p>
            <a:r>
              <a:rPr lang="en-US" b="1" dirty="0"/>
              <a:t>Success stories</a:t>
            </a:r>
          </a:p>
          <a:p>
            <a:r>
              <a:rPr lang="en-US" dirty="0"/>
              <a:t>Business process modeling basics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82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BPR Success Stories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b="1" dirty="0"/>
              <a:t>1: </a:t>
            </a:r>
            <a:r>
              <a:rPr lang="en-US" b="1" dirty="0">
                <a:highlight>
                  <a:srgbClr val="FFFF00"/>
                </a:highlight>
              </a:rPr>
              <a:t>CVS</a:t>
            </a:r>
          </a:p>
          <a:p>
            <a:pPr marL="457200" indent="-457200">
              <a:buNone/>
            </a:pPr>
            <a:r>
              <a:rPr lang="en-US" b="1" dirty="0"/>
              <a:t>2: PBX sales at AT&amp;T </a:t>
            </a:r>
          </a:p>
          <a:p>
            <a:pPr marL="457200" indent="-457200">
              <a:buNone/>
            </a:pPr>
            <a:r>
              <a:rPr lang="en-US" b="1" dirty="0"/>
              <a:t>3: Ford Accounts Payable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6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</a:t>
            </a:r>
            <a:r>
              <a:rPr lang="en-US" i="1" dirty="0">
                <a:solidFill>
                  <a:schemeClr val="accent2"/>
                </a:solidFill>
              </a:rPr>
              <a:t>interrelated tasks</a:t>
            </a:r>
            <a:r>
              <a:rPr lang="en-US" dirty="0"/>
              <a:t>, initiated in response to an </a:t>
            </a:r>
            <a:r>
              <a:rPr lang="en-US" i="1" dirty="0">
                <a:solidFill>
                  <a:schemeClr val="accent2"/>
                </a:solidFill>
              </a:rPr>
              <a:t>event</a:t>
            </a:r>
            <a:r>
              <a:rPr lang="en-US" dirty="0"/>
              <a:t>, achieving a </a:t>
            </a:r>
            <a:r>
              <a:rPr lang="en-US" i="1" dirty="0">
                <a:solidFill>
                  <a:schemeClr val="accent2"/>
                </a:solidFill>
              </a:rPr>
              <a:t>specific result</a:t>
            </a:r>
            <a:r>
              <a:rPr lang="en-US" i="1" dirty="0"/>
              <a:t> </a:t>
            </a:r>
            <a:r>
              <a:rPr lang="en-US" dirty="0"/>
              <a:t>for the  </a:t>
            </a:r>
            <a:r>
              <a:rPr lang="en-US" i="1" dirty="0">
                <a:solidFill>
                  <a:schemeClr val="accent2"/>
                </a:solidFill>
              </a:rPr>
              <a:t>customer</a:t>
            </a:r>
            <a:r>
              <a:rPr lang="en-US" i="1" dirty="0"/>
              <a:t> </a:t>
            </a:r>
            <a:r>
              <a:rPr lang="en-US" dirty="0"/>
              <a:t>and other </a:t>
            </a:r>
            <a:r>
              <a:rPr lang="en-US" i="1" dirty="0">
                <a:solidFill>
                  <a:schemeClr val="accent2"/>
                </a:solidFill>
              </a:rPr>
              <a:t>stakeholders</a:t>
            </a:r>
            <a:r>
              <a:rPr lang="en-US" dirty="0"/>
              <a:t>.</a:t>
            </a:r>
          </a:p>
          <a:p>
            <a:r>
              <a:rPr lang="en-US" dirty="0"/>
              <a:t>Events </a:t>
            </a:r>
            <a:r>
              <a:rPr lang="en-US" sz="4000" dirty="0">
                <a:solidFill>
                  <a:srgbClr val="CC0000"/>
                </a:solidFill>
              </a:rPr>
              <a:t>→</a:t>
            </a:r>
            <a:r>
              <a:rPr lang="en-US" dirty="0"/>
              <a:t>Tasks </a:t>
            </a:r>
            <a:r>
              <a:rPr lang="en-US" sz="4000" dirty="0">
                <a:solidFill>
                  <a:srgbClr val="CC0000"/>
                </a:solidFill>
              </a:rPr>
              <a:t>→</a:t>
            </a:r>
            <a:r>
              <a:rPr lang="en-US" dirty="0"/>
              <a:t> Results</a:t>
            </a:r>
          </a:p>
          <a:p>
            <a:pPr lvl="1"/>
            <a:r>
              <a:rPr lang="en-US" dirty="0"/>
              <a:t>Events</a:t>
            </a:r>
          </a:p>
          <a:p>
            <a:pPr lvl="2"/>
            <a:r>
              <a:rPr lang="en-US" dirty="0"/>
              <a:t>Take Order</a:t>
            </a:r>
          </a:p>
          <a:p>
            <a:pPr lvl="2"/>
            <a:r>
              <a:rPr lang="en-US" dirty="0"/>
              <a:t>Make Widget</a:t>
            </a:r>
          </a:p>
          <a:p>
            <a:pPr lvl="2"/>
            <a:r>
              <a:rPr lang="en-US" dirty="0"/>
              <a:t>Ship Widget</a:t>
            </a:r>
          </a:p>
          <a:p>
            <a:pPr lvl="2"/>
            <a:r>
              <a:rPr lang="en-US" dirty="0"/>
              <a:t>Collect Payment</a:t>
            </a:r>
          </a:p>
          <a:p>
            <a:pPr lvl="1"/>
            <a:r>
              <a:rPr lang="en-US" dirty="0"/>
              <a:t>Business </a:t>
            </a:r>
            <a:r>
              <a:rPr lang="en-US" b="1" dirty="0"/>
              <a:t>Process</a:t>
            </a:r>
          </a:p>
          <a:p>
            <a:pPr lvl="2"/>
            <a:r>
              <a:rPr lang="en-US" dirty="0"/>
              <a:t>Fulfill Order</a:t>
            </a:r>
          </a:p>
          <a:p>
            <a:pPr lvl="2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077200" y="6248400"/>
            <a:ext cx="2133600" cy="457200"/>
          </a:xfrm>
        </p:spPr>
        <p:txBody>
          <a:bodyPr/>
          <a:lstStyle/>
          <a:p>
            <a:fld id="{BD5869D8-08CD-4611-B910-35A78906694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981200" y="6245225"/>
            <a:ext cx="2133600" cy="476250"/>
          </a:xfrm>
        </p:spPr>
        <p:txBody>
          <a:bodyPr/>
          <a:lstStyle/>
          <a:p>
            <a:r>
              <a:rPr lang="en-US" dirty="0"/>
              <a:t>OPIM 5272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515" y="3321549"/>
            <a:ext cx="74961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236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CVS: Pharmacy Service Initiative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CVS</a:t>
            </a:r>
          </a:p>
          <a:p>
            <a:pPr lvl="1"/>
            <a:r>
              <a:rPr lang="en-US" dirty="0"/>
              <a:t>CVS ( Consumer Value Store)  first opened in Lowell, Massachusetts in 1963</a:t>
            </a:r>
          </a:p>
          <a:p>
            <a:pPr lvl="1"/>
            <a:r>
              <a:rPr lang="en-US" dirty="0"/>
              <a:t>Currently, it has more than 4000 outlets with a revenue of $24.2  billion</a:t>
            </a:r>
          </a:p>
          <a:p>
            <a:pPr lvl="1"/>
            <a:r>
              <a:rPr lang="en-US" dirty="0"/>
              <a:t>Pharmacy accounts for two- thirds of the overall revenue </a:t>
            </a:r>
          </a:p>
          <a:p>
            <a:endParaRPr lang="en-US" dirty="0"/>
          </a:p>
          <a:p>
            <a:r>
              <a:rPr lang="en-US" dirty="0"/>
              <a:t>WHY PSI?</a:t>
            </a:r>
          </a:p>
          <a:p>
            <a:pPr lvl="1"/>
            <a:r>
              <a:rPr lang="en-US" dirty="0"/>
              <a:t>Customer Service Problems</a:t>
            </a:r>
          </a:p>
          <a:p>
            <a:pPr lvl="1"/>
            <a:r>
              <a:rPr lang="en-US" dirty="0"/>
              <a:t>Pharmacy Operations Underperforming</a:t>
            </a:r>
          </a:p>
          <a:p>
            <a:pPr lvl="1"/>
            <a:r>
              <a:rPr lang="en-US" dirty="0"/>
              <a:t>Why? What was wrong?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14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INTERVIEWS AND ANALYSIS</a:t>
            </a:r>
          </a:p>
          <a:p>
            <a:pPr lvl="1"/>
            <a:r>
              <a:rPr lang="en-US" dirty="0"/>
              <a:t>Analysis of Historical Data</a:t>
            </a:r>
          </a:p>
          <a:p>
            <a:pPr lvl="1"/>
            <a:r>
              <a:rPr lang="en-US" dirty="0"/>
              <a:t>Interviews of Current and Former Customers</a:t>
            </a:r>
          </a:p>
          <a:p>
            <a:pPr lvl="1"/>
            <a:r>
              <a:rPr lang="en-US" dirty="0"/>
              <a:t>Interviews of Customers of Other Pharmacies</a:t>
            </a:r>
          </a:p>
          <a:p>
            <a:r>
              <a:rPr lang="en-US" dirty="0"/>
              <a:t>FIELDWORK</a:t>
            </a:r>
          </a:p>
          <a:p>
            <a:pPr lvl="1"/>
            <a:r>
              <a:rPr lang="en-US" dirty="0"/>
              <a:t>PSI members spent time across CVS pharmacies observing Pharmacy Fulfillment Process</a:t>
            </a:r>
          </a:p>
          <a:p>
            <a:r>
              <a:rPr lang="en-US" dirty="0"/>
              <a:t>FINDINGS</a:t>
            </a:r>
          </a:p>
          <a:p>
            <a:pPr lvl="1"/>
            <a:r>
              <a:rPr lang="en-US" dirty="0"/>
              <a:t>CVS had 29.5 million pharmacy members with a revenue of $20 billion (2000)</a:t>
            </a:r>
          </a:p>
          <a:p>
            <a:pPr lvl="1"/>
            <a:r>
              <a:rPr lang="en-US" dirty="0"/>
              <a:t>7.2 million regular customers left during the year</a:t>
            </a:r>
          </a:p>
          <a:p>
            <a:pPr lvl="1"/>
            <a:r>
              <a:rPr lang="en-US" dirty="0"/>
              <a:t>8.5 million new regular members added during the year</a:t>
            </a:r>
          </a:p>
          <a:p>
            <a:pPr lvl="1"/>
            <a:r>
              <a:rPr lang="en-US" b="1" dirty="0"/>
              <a:t>Loss of $2.5 billion due to Customer Defections</a:t>
            </a:r>
          </a:p>
          <a:p>
            <a:pPr lvl="1"/>
            <a:r>
              <a:rPr lang="en-US" dirty="0"/>
              <a:t>Approx. 25% prescriptions faced problems during fulfillment process</a:t>
            </a:r>
          </a:p>
          <a:p>
            <a:pPr lvl="1"/>
            <a:r>
              <a:rPr lang="en-US" dirty="0"/>
              <a:t>16% prescriptions had unresolved problems at customer pickup</a:t>
            </a:r>
          </a:p>
          <a:p>
            <a:pPr lvl="1"/>
            <a:r>
              <a:rPr lang="en-US" dirty="0"/>
              <a:t>40% Customers voiced Complaint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921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Prescription Fulfillment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 descr="QQ图片201404051112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960" y="1272359"/>
            <a:ext cx="9022079" cy="475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5311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43</a:t>
            </a:fld>
            <a:endParaRPr lang="en-US"/>
          </a:p>
        </p:txBody>
      </p:sp>
      <p:pic>
        <p:nvPicPr>
          <p:cNvPr id="6" name="Picture 5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63880" y="1036035"/>
            <a:ext cx="9176549" cy="5223399"/>
          </a:xfrm>
          <a:prstGeom prst="rect">
            <a:avLst/>
          </a:prstGeo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10087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happen?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44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24" y="2094522"/>
            <a:ext cx="10996820" cy="19303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1901" y="5172386"/>
            <a:ext cx="8088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Assuming a 90% defection reduction, there is a 33% improvement in revenue.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118420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665C-DFEC-4854-A7F7-11BC6D02BCFC}" type="slidenum">
              <a:rPr lang="en-US"/>
              <a:pPr/>
              <a:t>45</a:t>
            </a:fld>
            <a:endParaRPr lang="en-US" sz="1400" dirty="0">
              <a:latin typeface="Arial" pitchFamily="34" charset="0"/>
            </a:endParaRP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PBX sales at AT&amp;T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0194" y="947057"/>
            <a:ext cx="9657806" cy="565403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$4B annual sales of PBX equipment in US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By 1989, </a:t>
            </a:r>
            <a:r>
              <a:rPr lang="en-US" sz="2400" b="1" dirty="0"/>
              <a:t>frustration</a:t>
            </a:r>
            <a:r>
              <a:rPr lang="en-US" sz="2400" dirty="0"/>
              <a:t> sank in</a:t>
            </a:r>
          </a:p>
          <a:p>
            <a:pPr lvl="1">
              <a:spcAft>
                <a:spcPts val="1200"/>
              </a:spcAft>
            </a:pPr>
            <a:r>
              <a:rPr lang="en-US" sz="1600" dirty="0"/>
              <a:t>Each year the business had met higher performance targets for individual functions, but overall profit did not increase.</a:t>
            </a:r>
          </a:p>
          <a:p>
            <a:r>
              <a:rPr lang="en-US" sz="2400" dirty="0"/>
              <a:t>The president decided to redesign the business’s core processes.  </a:t>
            </a:r>
          </a:p>
          <a:p>
            <a:pPr lvl="1"/>
            <a:r>
              <a:rPr lang="en-US" sz="2000" dirty="0"/>
              <a:t>He appointed a top-performing sales branch manager as team leader, plus a full-time team from a wide range of functions: sales, services, product management, Bell Labs, manufacturing, materials management, information systems, and training.  </a:t>
            </a:r>
          </a:p>
          <a:p>
            <a:pPr lvl="1"/>
            <a:r>
              <a:rPr lang="en-US" sz="2000" dirty="0"/>
              <a:t>He told them that if they failed, the business would be sold or liquidated.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6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54762-7A6B-4FB6-9FE4-C09F56BFBE37}" type="slidenum">
              <a:rPr lang="en-US"/>
              <a:pPr/>
              <a:t>46</a:t>
            </a:fld>
            <a:endParaRPr lang="en-US" sz="1400" dirty="0">
              <a:latin typeface="Arial" pitchFamily="34" charset="0"/>
            </a:endParaRP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PBX sales at AT&amp;T:   June 1989-Feb 1990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3143" y="1254034"/>
            <a:ext cx="10014857" cy="490292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000" dirty="0"/>
              <a:t>Team took a </a:t>
            </a:r>
            <a:r>
              <a:rPr lang="en-US" sz="2000" b="1" dirty="0"/>
              <a:t>wide-lens approach</a:t>
            </a:r>
            <a:r>
              <a:rPr lang="en-US" sz="2000" dirty="0"/>
              <a:t> 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Surveyed steps from initial customer contact (</a:t>
            </a:r>
            <a:r>
              <a:rPr lang="en-US" sz="2000" b="1" dirty="0"/>
              <a:t>trigger</a:t>
            </a:r>
            <a:r>
              <a:rPr lang="en-US" sz="2000" dirty="0"/>
              <a:t>) through to collection of funds (</a:t>
            </a:r>
            <a:r>
              <a:rPr lang="en-US" sz="2000" b="1" dirty="0"/>
              <a:t>target</a:t>
            </a:r>
            <a:r>
              <a:rPr lang="en-US" sz="2000" dirty="0"/>
              <a:t>)</a:t>
            </a:r>
          </a:p>
          <a:p>
            <a:pPr>
              <a:spcAft>
                <a:spcPts val="1200"/>
              </a:spcAft>
            </a:pPr>
            <a:r>
              <a:rPr lang="en-US" sz="2000" dirty="0"/>
              <a:t>Interviewed employees and customers and constructed 24 cases which they then analyzed in great detail.  </a:t>
            </a:r>
          </a:p>
          <a:p>
            <a:pPr>
              <a:spcAft>
                <a:spcPts val="1200"/>
              </a:spcAft>
            </a:pPr>
            <a:r>
              <a:rPr lang="en-US" sz="2000" dirty="0"/>
              <a:t>They identified every person involved, their activities, and how their time was spent.  </a:t>
            </a:r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651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B674-44E2-4157-886E-4FAC413E7B82}" type="slidenum">
              <a:rPr lang="en-US"/>
              <a:pPr/>
              <a:t>47</a:t>
            </a:fld>
            <a:endParaRPr lang="en-US" sz="1400" dirty="0">
              <a:latin typeface="Arial" pitchFamily="34" charset="0"/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PBX sales at AT&amp;T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646" y="1166948"/>
            <a:ext cx="9910354" cy="5090014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SzTx/>
              <a:buNone/>
            </a:pPr>
            <a:r>
              <a:rPr lang="en-US" sz="2000" dirty="0"/>
              <a:t>ISSUES</a:t>
            </a:r>
          </a:p>
          <a:p>
            <a:pPr>
              <a:buClr>
                <a:schemeClr val="tx1"/>
              </a:buClr>
              <a:buSzTx/>
              <a:buFont typeface="Symbol" pitchFamily="18" charset="2"/>
              <a:buChar char="·"/>
            </a:pPr>
            <a:r>
              <a:rPr lang="en-US" sz="2000" dirty="0"/>
              <a:t>In all, 16 handoffs were required to install a new system.  </a:t>
            </a:r>
          </a:p>
          <a:p>
            <a:pPr lvl="1">
              <a:buClr>
                <a:schemeClr val="tx1"/>
              </a:buClr>
              <a:buFont typeface="Symbol" pitchFamily="18" charset="2"/>
              <a:buChar char="·"/>
            </a:pPr>
            <a:r>
              <a:rPr lang="en-US" sz="1600" dirty="0"/>
              <a:t>Excessive </a:t>
            </a:r>
            <a:r>
              <a:rPr lang="en-US" sz="1600" b="1" dirty="0"/>
              <a:t>rework</a:t>
            </a:r>
          </a:p>
          <a:p>
            <a:pPr>
              <a:buClr>
                <a:schemeClr val="tx1"/>
              </a:buClr>
              <a:buSzTx/>
              <a:buFont typeface="Symbol" pitchFamily="18" charset="2"/>
              <a:buChar char="·"/>
            </a:pPr>
            <a:r>
              <a:rPr lang="en-US" sz="2000" dirty="0"/>
              <a:t>No one had responsibility for the </a:t>
            </a:r>
            <a:r>
              <a:rPr lang="en-US" sz="2000" b="1" dirty="0"/>
              <a:t>entire </a:t>
            </a:r>
            <a:r>
              <a:rPr lang="en-US" sz="2000" dirty="0"/>
              <a:t>transaction.  </a:t>
            </a:r>
          </a:p>
          <a:p>
            <a:pPr lvl="1">
              <a:buClr>
                <a:schemeClr val="tx1"/>
              </a:buClr>
              <a:buFont typeface="Symbol" pitchFamily="18" charset="2"/>
              <a:buChar char="·"/>
            </a:pPr>
            <a:r>
              <a:rPr lang="en-US" sz="1600" dirty="0"/>
              <a:t>What if a customer called to make a single change?  No one saw the </a:t>
            </a:r>
            <a:r>
              <a:rPr lang="en-US" sz="1600" b="1" dirty="0"/>
              <a:t>entire </a:t>
            </a:r>
            <a:r>
              <a:rPr lang="en-US" sz="1600" dirty="0"/>
              <a:t>project through!</a:t>
            </a:r>
          </a:p>
          <a:p>
            <a:pPr>
              <a:buClr>
                <a:schemeClr val="tx1"/>
              </a:buClr>
              <a:buSzTx/>
              <a:buFont typeface="Symbol" pitchFamily="18" charset="2"/>
              <a:buChar char="·"/>
            </a:pPr>
            <a:r>
              <a:rPr lang="en-US" sz="2000" dirty="0"/>
              <a:t>It could take up to a year to get a large system installed, by which time customer needs might have changed </a:t>
            </a:r>
            <a:r>
              <a:rPr lang="en-US" sz="2000" noProof="1">
                <a:sym typeface="Wingdings" pitchFamily="2" charset="2"/>
              </a:rPr>
              <a:t></a:t>
            </a:r>
            <a:r>
              <a:rPr lang="en-US" sz="2000" dirty="0"/>
              <a:t> dissatisfaction.  </a:t>
            </a:r>
          </a:p>
          <a:p>
            <a:pPr>
              <a:buClr>
                <a:schemeClr val="tx1"/>
              </a:buClr>
              <a:buSzTx/>
              <a:buFont typeface="Symbol" pitchFamily="18" charset="2"/>
              <a:buChar char="·"/>
            </a:pPr>
            <a:r>
              <a:rPr lang="en-US" sz="2000" dirty="0"/>
              <a:t>Front-line employees lacked information on profit contribution of their actions.  Marketing often concentrated on low-profit customers.  Sales concentrated on maximizing revenue, not profit.</a:t>
            </a:r>
          </a:p>
          <a:p>
            <a:pPr>
              <a:buClr>
                <a:schemeClr val="tx1"/>
              </a:buClr>
              <a:buSzTx/>
              <a:buFont typeface="Symbol" pitchFamily="18" charset="2"/>
              <a:buChar char="·"/>
            </a:pPr>
            <a:r>
              <a:rPr lang="en-US" sz="2000" dirty="0"/>
              <a:t>Too much use of headquarters staff for various tasks, but little </a:t>
            </a:r>
            <a:r>
              <a:rPr lang="en-US" sz="2000" b="1" dirty="0"/>
              <a:t>value added</a:t>
            </a:r>
            <a:r>
              <a:rPr lang="en-US" sz="2000" dirty="0"/>
              <a:t>.</a:t>
            </a:r>
          </a:p>
          <a:p>
            <a:pPr>
              <a:buClr>
                <a:schemeClr val="tx1"/>
              </a:buClr>
              <a:buSzTx/>
              <a:buFont typeface="Symbol" pitchFamily="18" charset="2"/>
              <a:buChar char="·"/>
            </a:pPr>
            <a:r>
              <a:rPr lang="en-US" sz="2000" dirty="0"/>
              <a:t>Sales staff worked for AT&amp;T, not specific to PBX, and their main sales were not PBXs. So sales staff knew</a:t>
            </a:r>
            <a:r>
              <a:rPr lang="en-US" sz="2000" b="1" dirty="0"/>
              <a:t> little </a:t>
            </a:r>
            <a:r>
              <a:rPr lang="en-US" sz="2000" dirty="0"/>
              <a:t>about PBXs, which did not impress customers.</a:t>
            </a:r>
            <a:endParaRPr lang="en-US" dirty="0"/>
          </a:p>
          <a:p>
            <a:pPr>
              <a:spcAft>
                <a:spcPts val="1200"/>
              </a:spcAft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170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5444-AFC4-4110-B61E-DA6C079E7228}" type="slidenum">
              <a:rPr lang="en-US"/>
              <a:pPr/>
              <a:t>48</a:t>
            </a:fld>
            <a:endParaRPr lang="en-US" sz="1400" dirty="0">
              <a:latin typeface="Arial" pitchFamily="34" charset="0"/>
            </a:endParaRPr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PBX sales at AT&amp;T:   Redesign </a:t>
            </a:r>
            <a:br>
              <a:rPr lang="en-US" sz="2800" dirty="0">
                <a:solidFill>
                  <a:schemeClr val="tx1"/>
                </a:solidFill>
              </a:rPr>
            </a:br>
            <a:endParaRPr lang="en-US" sz="2800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269" y="1295400"/>
            <a:ext cx="9988731" cy="4114800"/>
          </a:xfrm>
        </p:spPr>
        <p:txBody>
          <a:bodyPr/>
          <a:lstStyle/>
          <a:p>
            <a:r>
              <a:rPr lang="en-US" sz="2400" dirty="0"/>
              <a:t>Appointed Process Owner to build and run a new PBX sales force.</a:t>
            </a:r>
          </a:p>
          <a:p>
            <a:r>
              <a:rPr lang="en-US" sz="2400" dirty="0"/>
              <a:t>Her goal was to </a:t>
            </a:r>
            <a:r>
              <a:rPr lang="en-US" sz="2400" b="1" dirty="0"/>
              <a:t>maximize profit </a:t>
            </a:r>
            <a:r>
              <a:rPr lang="en-US" sz="2400" dirty="0"/>
              <a:t>and </a:t>
            </a:r>
            <a:r>
              <a:rPr lang="en-US" sz="2400" b="1" dirty="0"/>
              <a:t>minimize time</a:t>
            </a:r>
            <a:r>
              <a:rPr lang="en-US" sz="2400" dirty="0"/>
              <a:t> between sale and installation.</a:t>
            </a:r>
          </a:p>
          <a:p>
            <a:r>
              <a:rPr lang="en-US" sz="2400" dirty="0"/>
              <a:t>Redesign team proposed a new position, called Project Manager, defined tasks that cut handoffs down from 16 to 3, and estimated that for a typical small system:</a:t>
            </a:r>
          </a:p>
          <a:p>
            <a:pPr lvl="1">
              <a:buFont typeface="Symbol" pitchFamily="18" charset="2"/>
              <a:buChar char="·"/>
            </a:pPr>
            <a:r>
              <a:rPr lang="en-US" dirty="0"/>
              <a:t>the cycle time could be cut from 3 months to 3 weeks, </a:t>
            </a:r>
          </a:p>
          <a:p>
            <a:pPr lvl="1">
              <a:buFont typeface="Symbol" pitchFamily="18" charset="2"/>
              <a:buChar char="·"/>
            </a:pPr>
            <a:r>
              <a:rPr lang="en-US" dirty="0"/>
              <a:t>costs would drop by one third</a:t>
            </a:r>
          </a:p>
          <a:p>
            <a:pPr lvl="1">
              <a:buFont typeface="Symbol" pitchFamily="18" charset="2"/>
              <a:buChar char="·"/>
            </a:pPr>
            <a:r>
              <a:rPr lang="en-US" dirty="0"/>
              <a:t>errors would approach zero.</a:t>
            </a:r>
          </a:p>
        </p:txBody>
      </p:sp>
    </p:spTree>
    <p:extLst>
      <p:ext uri="{BB962C8B-B14F-4D97-AF65-F5344CB8AC3E}">
        <p14:creationId xmlns:p14="http://schemas.microsoft.com/office/powerpoint/2010/main" val="40593695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3FC6-0757-4599-9158-F9E5125B5A7D}" type="slidenum">
              <a:rPr lang="en-US"/>
              <a:pPr/>
              <a:t>49</a:t>
            </a:fld>
            <a:endParaRPr lang="en-US" sz="1400" dirty="0">
              <a:latin typeface="Arial" pitchFamily="34" charset="0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PBX sales at AT&amp;T</a:t>
            </a:r>
            <a:br>
              <a:rPr lang="en-US" sz="2800" dirty="0">
                <a:solidFill>
                  <a:schemeClr val="tx1"/>
                </a:solidFill>
              </a:rPr>
            </a:br>
            <a:endParaRPr lang="en-US" sz="2800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5326" y="1295400"/>
            <a:ext cx="9422674" cy="4704806"/>
          </a:xfrm>
        </p:spPr>
        <p:txBody>
          <a:bodyPr>
            <a:normAutofit/>
          </a:bodyPr>
          <a:lstStyle/>
          <a:p>
            <a:r>
              <a:rPr lang="en-US" sz="2400" b="1" dirty="0"/>
              <a:t>Results</a:t>
            </a:r>
            <a:endParaRPr lang="en-US" b="1" dirty="0"/>
          </a:p>
          <a:p>
            <a:pPr>
              <a:buClr>
                <a:schemeClr val="tx1"/>
              </a:buClr>
              <a:buFont typeface="Symbol" pitchFamily="18" charset="2"/>
              <a:buChar char="·"/>
            </a:pPr>
            <a:r>
              <a:rPr lang="en-US" sz="2400" dirty="0"/>
              <a:t>Customer willingness to repurchase: 53% </a:t>
            </a:r>
            <a:r>
              <a:rPr lang="en-US" sz="2400" noProof="1">
                <a:sym typeface="Wingdings" pitchFamily="2" charset="2"/>
              </a:rPr>
              <a:t></a:t>
            </a:r>
            <a:r>
              <a:rPr lang="en-US" sz="2400" dirty="0"/>
              <a:t>82%</a:t>
            </a:r>
          </a:p>
          <a:p>
            <a:pPr>
              <a:buClr>
                <a:schemeClr val="tx1"/>
              </a:buClr>
              <a:buFont typeface="Symbol" pitchFamily="18" charset="2"/>
              <a:buChar char="·"/>
            </a:pPr>
            <a:r>
              <a:rPr lang="en-US" sz="2400" dirty="0"/>
              <a:t>Bills paid in 30 days from installation: 31%</a:t>
            </a:r>
            <a:r>
              <a:rPr lang="en-US" sz="2400" noProof="1">
                <a:sym typeface="Wingdings" pitchFamily="2" charset="2"/>
              </a:rPr>
              <a:t></a:t>
            </a:r>
            <a:r>
              <a:rPr lang="en-US" sz="2400" dirty="0"/>
              <a:t> 71% </a:t>
            </a:r>
          </a:p>
          <a:p>
            <a:pPr>
              <a:buClr>
                <a:schemeClr val="tx1"/>
              </a:buClr>
              <a:buFont typeface="Symbol" pitchFamily="18" charset="2"/>
              <a:buChar char="·"/>
            </a:pPr>
            <a:r>
              <a:rPr lang="en-US" sz="2400" dirty="0"/>
              <a:t>88% of customers rate project management of their sale and installation as “excellent”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sz="2400" b="1" dirty="0"/>
              <a:t>Summary</a:t>
            </a:r>
          </a:p>
          <a:p>
            <a:r>
              <a:rPr lang="en-US" sz="2400" b="1" dirty="0"/>
              <a:t>Redesigning the process caused these improvements.  The actual PBXs did not change. By changing process, it was possible to produce big increases in value to the customer. </a:t>
            </a:r>
          </a:p>
        </p:txBody>
      </p:sp>
    </p:spTree>
    <p:extLst>
      <p:ext uri="{BB962C8B-B14F-4D97-AF65-F5344CB8AC3E}">
        <p14:creationId xmlns:p14="http://schemas.microsoft.com/office/powerpoint/2010/main" val="51666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1776412"/>
            <a:ext cx="84010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44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dirty="0"/>
              <a:t>In the late 1980s, Ford had a traditional purchasing and accounts payable system: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Ford’s </a:t>
            </a:r>
            <a:r>
              <a:rPr lang="en-US" b="1" dirty="0"/>
              <a:t>Purchasing Department</a:t>
            </a:r>
            <a:r>
              <a:rPr lang="en-US" dirty="0"/>
              <a:t>  wrote a purchase order for some item</a:t>
            </a:r>
            <a:endParaRPr lang="en-US" b="1" dirty="0"/>
          </a:p>
          <a:p>
            <a:pPr marL="1257300" lvl="2" indent="-342900"/>
            <a:r>
              <a:rPr lang="en-US" dirty="0"/>
              <a:t>A copy was forwarded to </a:t>
            </a:r>
            <a:r>
              <a:rPr lang="en-US" b="1" dirty="0"/>
              <a:t>Accounts Payable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Material Control </a:t>
            </a:r>
            <a:r>
              <a:rPr lang="en-US" dirty="0"/>
              <a:t>received the item</a:t>
            </a:r>
          </a:p>
          <a:p>
            <a:pPr marL="1257300" lvl="2" indent="-342900"/>
            <a:r>
              <a:rPr lang="en-US" dirty="0"/>
              <a:t>A copy of the received document sent to </a:t>
            </a:r>
            <a:r>
              <a:rPr lang="en-US" b="1" dirty="0"/>
              <a:t>Accounts Payable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Vendor</a:t>
            </a:r>
            <a:r>
              <a:rPr lang="en-US" dirty="0"/>
              <a:t> sent an invoice to </a:t>
            </a:r>
            <a:r>
              <a:rPr lang="en-US" b="1" dirty="0"/>
              <a:t>Accounts Payable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Accounts Payable</a:t>
            </a:r>
            <a:r>
              <a:rPr lang="en-US" dirty="0"/>
              <a:t> took all three documents (when they were received) and finally was able to issue payment</a:t>
            </a:r>
          </a:p>
          <a:p>
            <a:pPr marL="1257300" lvl="2" indent="-342900"/>
            <a:r>
              <a:rPr lang="en-US" b="1" dirty="0"/>
              <a:t>If</a:t>
            </a:r>
            <a:r>
              <a:rPr lang="en-US" dirty="0"/>
              <a:t> everything matched </a:t>
            </a:r>
            <a:r>
              <a:rPr lang="en-US" dirty="0">
                <a:sym typeface="Wingdings" panose="05000000000000000000" pitchFamily="2" charset="2"/>
              </a:rPr>
              <a:t> payment sent</a:t>
            </a:r>
          </a:p>
          <a:p>
            <a:pPr marL="1257300" lvl="2" indent="-342900"/>
            <a:r>
              <a:rPr lang="en-US" b="1" dirty="0">
                <a:sym typeface="Wingdings" panose="05000000000000000000" pitchFamily="2" charset="2"/>
              </a:rPr>
              <a:t>If Not</a:t>
            </a:r>
            <a:r>
              <a:rPr lang="en-US" dirty="0">
                <a:sym typeface="Wingdings" panose="05000000000000000000" pitchFamily="2" charset="2"/>
              </a:rPr>
              <a:t>  contact someone??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MOST TIME SPENT HERE</a:t>
            </a:r>
            <a:endParaRPr lang="en-US" b="1" dirty="0">
              <a:solidFill>
                <a:srgbClr val="FF0000"/>
              </a:solidFill>
            </a:endParaRPr>
          </a:p>
          <a:p>
            <a:endParaRPr kumimoji="1" lang="en-US" dirty="0"/>
          </a:p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849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25000"/>
              </a:spcAft>
            </a:pPr>
            <a:r>
              <a:rPr lang="en-US" dirty="0"/>
              <a:t>Clerks in Accounts Payable checked to ensure Purchase Requisitions (from manufacturing), Purchase orders, Receiving reports, Supplier invoices matched: released statements that for each </a:t>
            </a:r>
            <a:r>
              <a:rPr lang="en-US" dirty="0">
                <a:solidFill>
                  <a:srgbClr val="FF3300"/>
                </a:solidFill>
              </a:rPr>
              <a:t>invoice</a:t>
            </a:r>
            <a:r>
              <a:rPr lang="en-US" dirty="0"/>
              <a:t>, there was both a </a:t>
            </a:r>
            <a:r>
              <a:rPr lang="en-US" dirty="0">
                <a:solidFill>
                  <a:srgbClr val="FF3300"/>
                </a:solidFill>
              </a:rPr>
              <a:t>purchase order</a:t>
            </a:r>
            <a:r>
              <a:rPr lang="en-US" dirty="0"/>
              <a:t> and a </a:t>
            </a:r>
            <a:r>
              <a:rPr lang="en-US" dirty="0">
                <a:solidFill>
                  <a:srgbClr val="FF3300"/>
                </a:solidFill>
              </a:rPr>
              <a:t>receiving report</a:t>
            </a:r>
            <a:r>
              <a:rPr lang="en-US" dirty="0"/>
              <a:t>.  If OK, they authorized payment.</a:t>
            </a:r>
          </a:p>
          <a:p>
            <a:pPr lvl="1">
              <a:spcAft>
                <a:spcPct val="25000"/>
              </a:spcAft>
            </a:pPr>
            <a:r>
              <a:rPr lang="en-US" dirty="0"/>
              <a:t>From an internal control point of view, there were good reasons for this process design.</a:t>
            </a:r>
          </a:p>
          <a:p>
            <a:pPr>
              <a:spcAft>
                <a:spcPct val="25000"/>
              </a:spcAft>
            </a:pPr>
            <a:r>
              <a:rPr lang="en-US" dirty="0"/>
              <a:t>There were </a:t>
            </a:r>
            <a:r>
              <a:rPr lang="en-US" b="1" dirty="0"/>
              <a:t>500</a:t>
            </a:r>
            <a:r>
              <a:rPr lang="en-US" dirty="0"/>
              <a:t> staff members in Ford’s Accounts Payable department</a:t>
            </a:r>
          </a:p>
          <a:p>
            <a:pPr lvl="1">
              <a:spcAft>
                <a:spcPct val="25000"/>
              </a:spcAft>
            </a:pPr>
            <a:r>
              <a:rPr lang="en-US" dirty="0"/>
              <a:t>The department was running efficiently.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9906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late 1980’s, Ford bought a 25% stake in Mazda</a:t>
            </a:r>
          </a:p>
          <a:p>
            <a:pPr lvl="1"/>
            <a:r>
              <a:rPr lang="en-US" dirty="0"/>
              <a:t>There were only </a:t>
            </a:r>
            <a:r>
              <a:rPr lang="en-US" b="1" dirty="0"/>
              <a:t>5 staff members </a:t>
            </a:r>
            <a:r>
              <a:rPr lang="en-US" dirty="0"/>
              <a:t>in Mazda’s Accounts Payable.  Yet Mazda was not 100 times smaller.</a:t>
            </a:r>
          </a:p>
          <a:p>
            <a:r>
              <a:rPr lang="en-US" dirty="0"/>
              <a:t>Why???</a:t>
            </a:r>
          </a:p>
          <a:p>
            <a:pPr lvl="1"/>
            <a:r>
              <a:rPr lang="en-US" dirty="0"/>
              <a:t>Not an accounts payable issue – PROCESS issue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4725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was reengineered</a:t>
            </a:r>
          </a:p>
          <a:p>
            <a:pPr lvl="1"/>
            <a:r>
              <a:rPr lang="en-US" dirty="0"/>
              <a:t>Buyers registers orders online – into a database</a:t>
            </a:r>
          </a:p>
          <a:p>
            <a:pPr lvl="1"/>
            <a:r>
              <a:rPr lang="en-US" dirty="0"/>
              <a:t>When goods arrived, </a:t>
            </a:r>
            <a:r>
              <a:rPr lang="en-US" b="1" dirty="0"/>
              <a:t>Receiving</a:t>
            </a:r>
            <a:r>
              <a:rPr lang="en-US" dirty="0"/>
              <a:t> checked that the goods had been ordered.  If accepted, funds were </a:t>
            </a:r>
            <a:r>
              <a:rPr lang="en-US" b="1" dirty="0"/>
              <a:t>transferred automatically</a:t>
            </a:r>
            <a:r>
              <a:rPr lang="en-US" dirty="0"/>
              <a:t> to the </a:t>
            </a:r>
            <a:r>
              <a:rPr lang="en-US" b="1" dirty="0"/>
              <a:t>supplier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If No order is seen, send goods back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8415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25000"/>
              </a:spcAft>
            </a:pPr>
            <a:r>
              <a:rPr lang="en-US" dirty="0"/>
              <a:t>Results:</a:t>
            </a:r>
          </a:p>
          <a:p>
            <a:pPr lvl="1">
              <a:spcAft>
                <a:spcPct val="25000"/>
              </a:spcAft>
            </a:pPr>
            <a:r>
              <a:rPr lang="en-US" dirty="0">
                <a:solidFill>
                  <a:srgbClr val="FF3300"/>
                </a:solidFill>
              </a:rPr>
              <a:t>radical</a:t>
            </a:r>
            <a:r>
              <a:rPr lang="en-US" dirty="0"/>
              <a:t>: 500 staff dropped to 130</a:t>
            </a:r>
          </a:p>
          <a:p>
            <a:pPr lvl="2">
              <a:spcAft>
                <a:spcPct val="25000"/>
              </a:spcAft>
            </a:pPr>
            <a:r>
              <a:rPr lang="en-US" dirty="0"/>
              <a:t>10 million dollars per year!</a:t>
            </a:r>
          </a:p>
          <a:p>
            <a:pPr lvl="1">
              <a:spcAft>
                <a:spcPct val="25000"/>
              </a:spcAft>
            </a:pPr>
            <a:r>
              <a:rPr lang="en-US" dirty="0">
                <a:solidFill>
                  <a:srgbClr val="FF3300"/>
                </a:solidFill>
              </a:rPr>
              <a:t>process</a:t>
            </a:r>
            <a:r>
              <a:rPr lang="en-US" dirty="0"/>
              <a:t>: cross-functional</a:t>
            </a:r>
          </a:p>
          <a:p>
            <a:pPr lvl="2"/>
            <a:r>
              <a:rPr lang="en-US" dirty="0"/>
              <a:t>To save money, it would not have worked to have </a:t>
            </a:r>
            <a:r>
              <a:rPr lang="en-US" b="1" dirty="0"/>
              <a:t>functional thinking</a:t>
            </a:r>
          </a:p>
          <a:p>
            <a:pPr lvl="3"/>
            <a:r>
              <a:rPr lang="en-US" dirty="0"/>
              <a:t> For example, looking just at </a:t>
            </a:r>
            <a:r>
              <a:rPr lang="en-US" b="1" dirty="0"/>
              <a:t>accounts payable</a:t>
            </a:r>
          </a:p>
          <a:p>
            <a:pPr lvl="2"/>
            <a:r>
              <a:rPr lang="en-US" dirty="0"/>
              <a:t>Needed to have a </a:t>
            </a:r>
            <a:r>
              <a:rPr lang="en-US" b="1" dirty="0"/>
              <a:t>process</a:t>
            </a:r>
            <a:r>
              <a:rPr lang="en-US" dirty="0"/>
              <a:t> eye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325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be simple too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– </a:t>
            </a:r>
            <a:r>
              <a:rPr lang="en-US" b="1" dirty="0"/>
              <a:t>Facilities</a:t>
            </a:r>
            <a:r>
              <a:rPr lang="en-US" dirty="0"/>
              <a:t> redesign</a:t>
            </a:r>
          </a:p>
          <a:p>
            <a:pPr lvl="1"/>
            <a:r>
              <a:rPr lang="en-US" dirty="0"/>
              <a:t>Check out lane</a:t>
            </a:r>
          </a:p>
          <a:p>
            <a:pPr lvl="1"/>
            <a:r>
              <a:rPr lang="en-US" dirty="0"/>
              <a:t>Payment lane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121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business process?</a:t>
            </a:r>
          </a:p>
          <a:p>
            <a:r>
              <a:rPr lang="en-US" dirty="0"/>
              <a:t>Why do we care about business processes?</a:t>
            </a:r>
          </a:p>
          <a:p>
            <a:r>
              <a:rPr lang="en-US" dirty="0"/>
              <a:t>Success stories</a:t>
            </a:r>
          </a:p>
          <a:p>
            <a:r>
              <a:rPr lang="en-US" b="1" dirty="0"/>
              <a:t>Business process modeling basics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778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</a:t>
            </a:r>
            <a:r>
              <a:rPr lang="en-US" i="1" dirty="0">
                <a:solidFill>
                  <a:schemeClr val="accent2"/>
                </a:solidFill>
              </a:rPr>
              <a:t>interrelated tasks</a:t>
            </a:r>
            <a:r>
              <a:rPr lang="en-US" dirty="0"/>
              <a:t>, initiated in response to an </a:t>
            </a:r>
            <a:r>
              <a:rPr lang="en-US" i="1" dirty="0">
                <a:solidFill>
                  <a:schemeClr val="accent2"/>
                </a:solidFill>
              </a:rPr>
              <a:t>event</a:t>
            </a:r>
            <a:r>
              <a:rPr lang="en-US" dirty="0"/>
              <a:t>, achieving a </a:t>
            </a:r>
            <a:r>
              <a:rPr lang="en-US" i="1" dirty="0">
                <a:solidFill>
                  <a:schemeClr val="accent2"/>
                </a:solidFill>
              </a:rPr>
              <a:t>specific result</a:t>
            </a:r>
            <a:r>
              <a:rPr lang="en-US" i="1" dirty="0"/>
              <a:t> </a:t>
            </a:r>
            <a:r>
              <a:rPr lang="en-US" dirty="0"/>
              <a:t>for the  </a:t>
            </a:r>
            <a:r>
              <a:rPr lang="en-US" i="1" dirty="0">
                <a:solidFill>
                  <a:schemeClr val="accent2"/>
                </a:solidFill>
              </a:rPr>
              <a:t>customer</a:t>
            </a:r>
            <a:r>
              <a:rPr lang="en-US" i="1" dirty="0"/>
              <a:t> </a:t>
            </a:r>
            <a:r>
              <a:rPr lang="en-US" dirty="0"/>
              <a:t>and other </a:t>
            </a:r>
            <a:r>
              <a:rPr lang="en-US" i="1" dirty="0">
                <a:solidFill>
                  <a:schemeClr val="accent2"/>
                </a:solidFill>
              </a:rPr>
              <a:t>stakeholders</a:t>
            </a:r>
            <a:r>
              <a:rPr lang="en-US" dirty="0"/>
              <a:t>.</a:t>
            </a:r>
          </a:p>
          <a:p>
            <a:r>
              <a:rPr lang="en-US" dirty="0"/>
              <a:t>Events </a:t>
            </a:r>
            <a:r>
              <a:rPr lang="en-US" sz="4000" dirty="0">
                <a:solidFill>
                  <a:srgbClr val="CC0000"/>
                </a:solidFill>
              </a:rPr>
              <a:t>→</a:t>
            </a:r>
            <a:r>
              <a:rPr lang="en-US" dirty="0"/>
              <a:t>Tasks </a:t>
            </a:r>
            <a:r>
              <a:rPr lang="en-US" sz="4000" dirty="0">
                <a:solidFill>
                  <a:srgbClr val="CC0000"/>
                </a:solidFill>
              </a:rPr>
              <a:t>→</a:t>
            </a:r>
            <a:r>
              <a:rPr lang="en-US" dirty="0"/>
              <a:t> Results</a:t>
            </a:r>
          </a:p>
          <a:p>
            <a:pPr lvl="1"/>
            <a:r>
              <a:rPr lang="en-US" dirty="0"/>
              <a:t>Events</a:t>
            </a:r>
          </a:p>
          <a:p>
            <a:pPr lvl="2"/>
            <a:r>
              <a:rPr lang="en-US" dirty="0"/>
              <a:t>Take Order</a:t>
            </a:r>
          </a:p>
          <a:p>
            <a:pPr lvl="2"/>
            <a:r>
              <a:rPr lang="en-US" dirty="0"/>
              <a:t>Make Product</a:t>
            </a:r>
          </a:p>
          <a:p>
            <a:pPr lvl="2"/>
            <a:r>
              <a:rPr lang="en-US" dirty="0"/>
              <a:t>Ship Product</a:t>
            </a:r>
          </a:p>
          <a:p>
            <a:pPr lvl="2"/>
            <a:r>
              <a:rPr lang="en-US" dirty="0"/>
              <a:t>Collect Payment</a:t>
            </a:r>
          </a:p>
          <a:p>
            <a:pPr lvl="1"/>
            <a:r>
              <a:rPr lang="en-US" dirty="0"/>
              <a:t>Business Process</a:t>
            </a:r>
          </a:p>
          <a:p>
            <a:pPr lvl="2"/>
            <a:r>
              <a:rPr lang="en-US" dirty="0"/>
              <a:t>Fulfill Order</a:t>
            </a:r>
          </a:p>
          <a:p>
            <a:pPr lvl="2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077200" y="6248400"/>
            <a:ext cx="2133600" cy="457200"/>
          </a:xfrm>
        </p:spPr>
        <p:txBody>
          <a:bodyPr/>
          <a:lstStyle/>
          <a:p>
            <a:fld id="{BD5869D8-08CD-4611-B910-35A78906694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981200" y="6245225"/>
            <a:ext cx="2133600" cy="476250"/>
          </a:xfrm>
        </p:spPr>
        <p:txBody>
          <a:bodyPr/>
          <a:lstStyle/>
          <a:p>
            <a:r>
              <a:rPr lang="en-US" dirty="0"/>
              <a:t>OPIM 5272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935" y="2817656"/>
            <a:ext cx="6095865" cy="292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824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As-Is Process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Builds a model for how a process looks/behaves</a:t>
            </a:r>
          </a:p>
          <a:p>
            <a:r>
              <a:rPr lang="en-US" dirty="0"/>
              <a:t>What does it look like?</a:t>
            </a:r>
          </a:p>
          <a:p>
            <a:pPr lvl="1"/>
            <a:r>
              <a:rPr lang="en-US" dirty="0"/>
              <a:t>Depends! (we will see shortly)</a:t>
            </a:r>
          </a:p>
          <a:p>
            <a:r>
              <a:rPr lang="en-US" dirty="0"/>
              <a:t>Why are we doing it?</a:t>
            </a:r>
          </a:p>
          <a:p>
            <a:pPr lvl="1"/>
            <a:r>
              <a:rPr lang="en-US" b="1" dirty="0"/>
              <a:t>Restructure</a:t>
            </a:r>
            <a:r>
              <a:rPr lang="en-US" dirty="0"/>
              <a:t> or </a:t>
            </a:r>
            <a:r>
              <a:rPr lang="en-US" b="1" dirty="0"/>
              <a:t>enhance </a:t>
            </a:r>
            <a:r>
              <a:rPr lang="en-US" dirty="0"/>
              <a:t>business workflow in order to:</a:t>
            </a:r>
          </a:p>
          <a:p>
            <a:pPr lvl="2"/>
            <a:r>
              <a:rPr lang="en-US" dirty="0"/>
              <a:t>Improve customer service</a:t>
            </a:r>
          </a:p>
          <a:p>
            <a:pPr lvl="2"/>
            <a:r>
              <a:rPr lang="en-US" dirty="0"/>
              <a:t>Cut operational costs (time and money)</a:t>
            </a:r>
          </a:p>
          <a:p>
            <a:pPr lvl="1"/>
            <a:r>
              <a:rPr lang="en-US" dirty="0"/>
              <a:t>Leads to potential </a:t>
            </a:r>
            <a:r>
              <a:rPr lang="en-US" b="1" dirty="0"/>
              <a:t>competitive</a:t>
            </a:r>
            <a:r>
              <a:rPr lang="en-US" dirty="0"/>
              <a:t> advantage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487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As-Is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See how workflow impacts process performance</a:t>
            </a:r>
          </a:p>
          <a:p>
            <a:r>
              <a:rPr lang="en-US" dirty="0"/>
              <a:t>Identify how </a:t>
            </a:r>
            <a:r>
              <a:rPr lang="en-US" b="1" dirty="0"/>
              <a:t>enablers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impede</a:t>
            </a:r>
            <a:r>
              <a:rPr lang="en-US" dirty="0"/>
              <a:t> and/or </a:t>
            </a:r>
            <a:r>
              <a:rPr lang="en-US" b="1" dirty="0">
                <a:solidFill>
                  <a:srgbClr val="00B050"/>
                </a:solidFill>
              </a:rPr>
              <a:t>support</a:t>
            </a:r>
            <a:r>
              <a:rPr lang="en-US" dirty="0"/>
              <a:t> process and can be made to enhance business process</a:t>
            </a:r>
          </a:p>
          <a:p>
            <a:pPr lvl="1"/>
            <a:r>
              <a:rPr lang="en-US" dirty="0"/>
              <a:t>Workflow design</a:t>
            </a:r>
          </a:p>
          <a:p>
            <a:pPr lvl="1"/>
            <a:r>
              <a:rPr lang="en-US" dirty="0"/>
              <a:t>Information systems</a:t>
            </a:r>
          </a:p>
          <a:p>
            <a:pPr lvl="1"/>
            <a:r>
              <a:rPr lang="en-US" dirty="0"/>
              <a:t>Motivation and Measurement</a:t>
            </a:r>
          </a:p>
          <a:p>
            <a:pPr lvl="1"/>
            <a:r>
              <a:rPr lang="en-US" dirty="0"/>
              <a:t>Human resources</a:t>
            </a:r>
          </a:p>
          <a:p>
            <a:pPr lvl="1"/>
            <a:r>
              <a:rPr lang="en-US" dirty="0"/>
              <a:t>Policies and rules</a:t>
            </a:r>
          </a:p>
          <a:p>
            <a:pPr lvl="1"/>
            <a:r>
              <a:rPr lang="en-US" dirty="0"/>
              <a:t>Facilities (and others)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process…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Is outcome oriented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Product development, order fulfillment </a:t>
            </a:r>
          </a:p>
          <a:p>
            <a:pPr>
              <a:lnSpc>
                <a:spcPct val="90000"/>
              </a:lnSpc>
            </a:pPr>
            <a:r>
              <a:rPr lang="en-US" dirty="0"/>
              <a:t>Is for a customer and has stakeholders</a:t>
            </a:r>
          </a:p>
          <a:p>
            <a:pPr>
              <a:lnSpc>
                <a:spcPct val="90000"/>
              </a:lnSpc>
            </a:pPr>
            <a:r>
              <a:rPr lang="en-US" dirty="0"/>
              <a:t>Has a trigger event</a:t>
            </a:r>
          </a:p>
          <a:p>
            <a:pPr>
              <a:lnSpc>
                <a:spcPct val="90000"/>
              </a:lnSpc>
            </a:pPr>
            <a:r>
              <a:rPr lang="en-US" dirty="0"/>
              <a:t>Is a collection of interrelated tasks</a:t>
            </a:r>
          </a:p>
          <a:p>
            <a:pPr>
              <a:lnSpc>
                <a:spcPct val="90000"/>
              </a:lnSpc>
            </a:pPr>
            <a:r>
              <a:rPr lang="en-US" dirty="0"/>
              <a:t>Is not a function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Functions are vertical…processes are horizontal</a:t>
            </a:r>
          </a:p>
          <a:p>
            <a:pPr lvl="2"/>
            <a:r>
              <a:rPr lang="en-US" dirty="0"/>
              <a:t>Functions </a:t>
            </a:r>
            <a:r>
              <a:rPr lang="en-US" dirty="0">
                <a:sym typeface="Wingdings" panose="05000000000000000000" pitchFamily="2" charset="2"/>
              </a:rPr>
              <a:t> Finance, engineering, manufacturing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Process  Fulfill Order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077200" y="6248400"/>
            <a:ext cx="2133600" cy="457200"/>
          </a:xfrm>
        </p:spPr>
        <p:txBody>
          <a:bodyPr/>
          <a:lstStyle/>
          <a:p>
            <a:fld id="{BD5869D8-08CD-4611-B910-35A78906694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981200" y="6245225"/>
            <a:ext cx="2133600" cy="476250"/>
          </a:xfrm>
        </p:spPr>
        <p:txBody>
          <a:bodyPr/>
          <a:lstStyle/>
          <a:p>
            <a:r>
              <a:rPr lang="en-US" dirty="0"/>
              <a:t>OPIM 5272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5448300"/>
            <a:ext cx="74961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441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60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568" y="947057"/>
            <a:ext cx="9107632" cy="552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7062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BPM look like?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10"/>
          </p:nvPr>
        </p:nvSpPr>
        <p:spPr>
          <a:xfrm>
            <a:off x="1981200" y="6245225"/>
            <a:ext cx="2133600" cy="476250"/>
          </a:xfrm>
        </p:spPr>
        <p:txBody>
          <a:bodyPr/>
          <a:lstStyle/>
          <a:p>
            <a:r>
              <a:rPr lang="en-US" dirty="0"/>
              <a:t>OPIM 5272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248400"/>
            <a:ext cx="2133600" cy="457200"/>
          </a:xfrm>
        </p:spPr>
        <p:txBody>
          <a:bodyPr/>
          <a:lstStyle/>
          <a:p>
            <a:fld id="{3FC378C5-E609-40F2-9A28-E871FD553654}" type="slidenum">
              <a:rPr lang="en-US"/>
              <a:pPr/>
              <a:t>61</a:t>
            </a:fld>
            <a:endParaRPr lang="en-US" dirty="0"/>
          </a:p>
        </p:txBody>
      </p:sp>
      <p:sp>
        <p:nvSpPr>
          <p:cNvPr id="130055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1981201" y="1209675"/>
            <a:ext cx="8228013" cy="45021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/>
              <a:t>“It Depends”</a:t>
            </a:r>
          </a:p>
        </p:txBody>
      </p:sp>
      <p:pic>
        <p:nvPicPr>
          <p:cNvPr id="130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1" y="1066801"/>
            <a:ext cx="1903413" cy="241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0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4191000"/>
            <a:ext cx="3390900" cy="1860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  <a:effectLst/>
        </p:spPr>
      </p:pic>
      <p:pic>
        <p:nvPicPr>
          <p:cNvPr id="13005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81200" y="1981201"/>
            <a:ext cx="1498600" cy="190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0057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0" y="1649413"/>
            <a:ext cx="381000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0058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52600" y="4191001"/>
            <a:ext cx="4648200" cy="1839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8930588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Process Design entails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Understanding business environment and goals</a:t>
            </a:r>
          </a:p>
          <a:p>
            <a:pPr lvl="1"/>
            <a:r>
              <a:rPr lang="en-US" dirty="0"/>
              <a:t>Who interacts with whom?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In what order?</a:t>
            </a:r>
          </a:p>
          <a:p>
            <a:r>
              <a:rPr lang="en-US" dirty="0"/>
              <a:t>Questioning explicit and implicit rules and assumptions</a:t>
            </a:r>
          </a:p>
          <a:p>
            <a:pPr lvl="1"/>
            <a:r>
              <a:rPr lang="en-US" dirty="0"/>
              <a:t>All credit decisions are made in credit </a:t>
            </a:r>
            <a:r>
              <a:rPr lang="en-US" dirty="0" err="1"/>
              <a:t>dept</a:t>
            </a:r>
            <a:endParaRPr lang="en-US" dirty="0"/>
          </a:p>
          <a:p>
            <a:pPr lvl="1"/>
            <a:r>
              <a:rPr lang="en-US" dirty="0"/>
              <a:t>All purchase orders must be routed through the purchasing department</a:t>
            </a:r>
          </a:p>
          <a:p>
            <a:pPr lvl="1"/>
            <a:r>
              <a:rPr lang="en-US" dirty="0"/>
              <a:t>Expense reports must attach receipts for all items</a:t>
            </a:r>
          </a:p>
          <a:p>
            <a:pPr lvl="1"/>
            <a:r>
              <a:rPr lang="en-US" dirty="0"/>
              <a:t>An order must be reviewed by several managers before proceeding</a:t>
            </a:r>
          </a:p>
          <a:p>
            <a:r>
              <a:rPr lang="en-US" dirty="0"/>
              <a:t>End Goals</a:t>
            </a:r>
          </a:p>
          <a:p>
            <a:pPr lvl="1"/>
            <a:r>
              <a:rPr lang="en-US" b="1" dirty="0"/>
              <a:t>Restructure</a:t>
            </a:r>
            <a:r>
              <a:rPr lang="en-US" dirty="0"/>
              <a:t> or </a:t>
            </a:r>
            <a:r>
              <a:rPr lang="en-US" b="1" dirty="0"/>
              <a:t>enhance </a:t>
            </a:r>
            <a:r>
              <a:rPr lang="en-US" dirty="0"/>
              <a:t>business workflow in order to:</a:t>
            </a:r>
          </a:p>
          <a:p>
            <a:pPr lvl="2"/>
            <a:r>
              <a:rPr lang="en-US" dirty="0"/>
              <a:t>Improve customer service</a:t>
            </a:r>
          </a:p>
          <a:p>
            <a:pPr lvl="2"/>
            <a:r>
              <a:rPr lang="en-US" dirty="0"/>
              <a:t>Cut operational costs (time and money)</a:t>
            </a:r>
          </a:p>
          <a:p>
            <a:pPr lvl="3"/>
            <a:r>
              <a:rPr lang="en-US" dirty="0"/>
              <a:t>Specifically to see which enablers are enabling or hurting the process</a:t>
            </a:r>
          </a:p>
          <a:p>
            <a:pPr lvl="1"/>
            <a:r>
              <a:rPr lang="en-US" dirty="0"/>
              <a:t>Leads to potential </a:t>
            </a:r>
            <a:r>
              <a:rPr lang="en-US" b="1" dirty="0"/>
              <a:t>competitive</a:t>
            </a:r>
            <a:r>
              <a:rPr lang="en-US" dirty="0"/>
              <a:t> advantage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077200" y="6248400"/>
            <a:ext cx="2133600" cy="457200"/>
          </a:xfrm>
        </p:spPr>
        <p:txBody>
          <a:bodyPr/>
          <a:lstStyle/>
          <a:p>
            <a:fld id="{BD5869D8-08CD-4611-B910-35A789066946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981200" y="6245225"/>
            <a:ext cx="2133600" cy="476250"/>
          </a:xfrm>
        </p:spPr>
        <p:txBody>
          <a:bodyPr/>
          <a:lstStyle/>
          <a:p>
            <a:r>
              <a:rPr lang="en-US"/>
              <a:t>OPIM 5272</a:t>
            </a:r>
          </a:p>
        </p:txBody>
      </p:sp>
    </p:spTree>
    <p:extLst>
      <p:ext uri="{BB962C8B-B14F-4D97-AF65-F5344CB8AC3E}">
        <p14:creationId xmlns:p14="http://schemas.microsoft.com/office/powerpoint/2010/main" val="15731971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As-Is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concentrate on </a:t>
            </a:r>
            <a:r>
              <a:rPr lang="en-US" dirty="0" err="1"/>
              <a:t>Swimlane</a:t>
            </a:r>
            <a:r>
              <a:rPr lang="en-US" dirty="0"/>
              <a:t> Diagrams – model a single unit of process (remember: a process must be discrete or countable!) through the enterprise</a:t>
            </a:r>
          </a:p>
          <a:p>
            <a:pPr lvl="1"/>
            <a:r>
              <a:rPr lang="en-US" dirty="0"/>
              <a:t>Actors</a:t>
            </a:r>
          </a:p>
          <a:p>
            <a:pPr lvl="2"/>
            <a:r>
              <a:rPr lang="en-US" dirty="0"/>
              <a:t>An organization, job, or system with a role in achieving the process’ results</a:t>
            </a:r>
          </a:p>
          <a:p>
            <a:pPr lvl="2"/>
            <a:r>
              <a:rPr lang="en-US" dirty="0"/>
              <a:t>Each has its own </a:t>
            </a:r>
            <a:r>
              <a:rPr lang="en-US" b="1" dirty="0" err="1"/>
              <a:t>swimlane</a:t>
            </a:r>
            <a:endParaRPr lang="en-US" b="1" dirty="0"/>
          </a:p>
          <a:p>
            <a:pPr lvl="1"/>
            <a:r>
              <a:rPr lang="en-US" dirty="0"/>
              <a:t>Flow</a:t>
            </a:r>
          </a:p>
          <a:p>
            <a:pPr lvl="2"/>
            <a:r>
              <a:rPr lang="en-US" dirty="0"/>
              <a:t>A sequential dependency between steps</a:t>
            </a:r>
          </a:p>
          <a:p>
            <a:pPr lvl="1"/>
            <a:r>
              <a:rPr lang="en-US" dirty="0"/>
              <a:t>Handoffs</a:t>
            </a:r>
          </a:p>
          <a:p>
            <a:pPr lvl="2"/>
            <a:r>
              <a:rPr lang="en-US" dirty="0"/>
              <a:t>Flow from one actors </a:t>
            </a:r>
            <a:r>
              <a:rPr lang="en-US" dirty="0" err="1"/>
              <a:t>swimlane</a:t>
            </a:r>
            <a:r>
              <a:rPr lang="en-US" dirty="0"/>
              <a:t> to another</a:t>
            </a:r>
          </a:p>
          <a:p>
            <a:pPr lvl="1"/>
            <a:r>
              <a:rPr lang="en-US" dirty="0"/>
              <a:t>Steps</a:t>
            </a:r>
          </a:p>
          <a:p>
            <a:pPr lvl="2"/>
            <a:r>
              <a:rPr lang="en-US" dirty="0"/>
              <a:t>An activity or task (remember: many tasks make up a process!)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960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As-Is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64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376" y="947057"/>
            <a:ext cx="10044562" cy="560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330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As-Is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concentrate on </a:t>
            </a:r>
            <a:r>
              <a:rPr lang="en-US" dirty="0" err="1"/>
              <a:t>Swimlane</a:t>
            </a:r>
            <a:r>
              <a:rPr lang="en-US" dirty="0"/>
              <a:t> Diagrams – model a single unit of process (remember: a process must be discrete or countable!) through the enterprise</a:t>
            </a:r>
          </a:p>
          <a:p>
            <a:pPr lvl="1"/>
            <a:r>
              <a:rPr lang="en-US" dirty="0"/>
              <a:t>Actors</a:t>
            </a:r>
          </a:p>
          <a:p>
            <a:pPr lvl="2"/>
            <a:r>
              <a:rPr lang="en-US" dirty="0"/>
              <a:t>An organization, job, or system with a role in achieving the process’ results</a:t>
            </a:r>
          </a:p>
          <a:p>
            <a:pPr lvl="2"/>
            <a:r>
              <a:rPr lang="en-US" dirty="0"/>
              <a:t>Each has its own </a:t>
            </a:r>
            <a:r>
              <a:rPr lang="en-US" b="1" dirty="0" err="1"/>
              <a:t>swimlane</a:t>
            </a:r>
            <a:endParaRPr lang="en-US" b="1" dirty="0"/>
          </a:p>
          <a:p>
            <a:pPr lvl="1"/>
            <a:r>
              <a:rPr lang="en-US" dirty="0"/>
              <a:t>Flow</a:t>
            </a:r>
          </a:p>
          <a:p>
            <a:pPr lvl="2"/>
            <a:r>
              <a:rPr lang="en-US" dirty="0"/>
              <a:t>A sequentially dependency between steps</a:t>
            </a:r>
          </a:p>
          <a:p>
            <a:pPr lvl="1"/>
            <a:r>
              <a:rPr lang="en-US" dirty="0"/>
              <a:t>Handoffs</a:t>
            </a:r>
          </a:p>
          <a:p>
            <a:pPr lvl="2"/>
            <a:r>
              <a:rPr lang="en-US" dirty="0"/>
              <a:t>Flow from one actors </a:t>
            </a:r>
            <a:r>
              <a:rPr lang="en-US" dirty="0" err="1"/>
              <a:t>swimlane</a:t>
            </a:r>
            <a:r>
              <a:rPr lang="en-US" dirty="0"/>
              <a:t> to another</a:t>
            </a:r>
          </a:p>
          <a:p>
            <a:pPr lvl="1"/>
            <a:r>
              <a:rPr lang="en-US" dirty="0"/>
              <a:t>Steps</a:t>
            </a:r>
          </a:p>
          <a:p>
            <a:pPr lvl="2"/>
            <a:r>
              <a:rPr lang="en-US" dirty="0"/>
              <a:t>An activity or task (remember: many tasks make up a process!)</a:t>
            </a:r>
          </a:p>
          <a:p>
            <a:r>
              <a:rPr lang="en-US" dirty="0"/>
              <a:t>Let’s go through each in a bit more detail 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624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symbols 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66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42435"/>
            <a:ext cx="8154952" cy="46106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209800" y="1181527"/>
            <a:ext cx="3974183" cy="204244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36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025" y="1990725"/>
            <a:ext cx="7219950" cy="33147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209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Order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Customers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Core actors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Supporting actors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Other processes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Holding areas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Systems and mechanisms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68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552" y="947057"/>
            <a:ext cx="6650095" cy="565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085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unit of work performed by an actor</a:t>
            </a:r>
          </a:p>
          <a:p>
            <a:r>
              <a:rPr lang="en-US" dirty="0"/>
              <a:t>Name should be understood by all parties, including “Business People” and external individuals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69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391" y="2765554"/>
            <a:ext cx="5363217" cy="377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9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Renew Lease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“Renew Lease” for a real estate company is a business process</a:t>
            </a:r>
          </a:p>
          <a:p>
            <a:pPr lvl="1"/>
            <a:r>
              <a:rPr lang="en-US" dirty="0"/>
              <a:t>Is it a business process?</a:t>
            </a:r>
          </a:p>
          <a:p>
            <a:pPr lvl="2"/>
            <a:r>
              <a:rPr lang="en-US" dirty="0"/>
              <a:t>A collection of </a:t>
            </a:r>
            <a:r>
              <a:rPr lang="en-US" i="1" dirty="0">
                <a:solidFill>
                  <a:schemeClr val="accent2"/>
                </a:solidFill>
              </a:rPr>
              <a:t>interrelated tasks</a:t>
            </a:r>
            <a:r>
              <a:rPr lang="en-US" dirty="0"/>
              <a:t>, initiated in response to an </a:t>
            </a:r>
            <a:r>
              <a:rPr lang="en-US" i="1" dirty="0">
                <a:solidFill>
                  <a:schemeClr val="accent2"/>
                </a:solidFill>
              </a:rPr>
              <a:t>event</a:t>
            </a:r>
            <a:r>
              <a:rPr lang="en-US" dirty="0"/>
              <a:t>, achieving a </a:t>
            </a:r>
            <a:r>
              <a:rPr lang="en-US" i="1" dirty="0">
                <a:solidFill>
                  <a:schemeClr val="accent2"/>
                </a:solidFill>
              </a:rPr>
              <a:t>specific result</a:t>
            </a:r>
            <a:r>
              <a:rPr lang="en-US" i="1" dirty="0"/>
              <a:t> </a:t>
            </a:r>
            <a:r>
              <a:rPr lang="en-US" dirty="0"/>
              <a:t>for the  </a:t>
            </a:r>
            <a:r>
              <a:rPr lang="en-US" i="1" dirty="0">
                <a:solidFill>
                  <a:schemeClr val="accent2"/>
                </a:solidFill>
              </a:rPr>
              <a:t>customer</a:t>
            </a:r>
            <a:r>
              <a:rPr lang="en-US" i="1" dirty="0"/>
              <a:t> </a:t>
            </a:r>
            <a:r>
              <a:rPr lang="en-US" dirty="0"/>
              <a:t>and other </a:t>
            </a:r>
            <a:r>
              <a:rPr lang="en-US" i="1" dirty="0">
                <a:solidFill>
                  <a:schemeClr val="accent2"/>
                </a:solidFill>
              </a:rPr>
              <a:t>stakeholders</a:t>
            </a:r>
            <a:r>
              <a:rPr lang="en-US" dirty="0"/>
              <a:t>.</a:t>
            </a: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INTERRELATED TASKS</a:t>
            </a:r>
          </a:p>
          <a:p>
            <a:pPr lvl="3"/>
            <a:r>
              <a:rPr lang="en-US" dirty="0"/>
              <a:t>Create lease renewal </a:t>
            </a:r>
          </a:p>
          <a:p>
            <a:pPr lvl="3"/>
            <a:r>
              <a:rPr lang="en-US" dirty="0"/>
              <a:t>Mail lease renewal</a:t>
            </a:r>
          </a:p>
          <a:p>
            <a:pPr lvl="3"/>
            <a:r>
              <a:rPr lang="en-US" dirty="0"/>
              <a:t>Process updated lease amount</a:t>
            </a: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TRIGGERING EVENT</a:t>
            </a:r>
          </a:p>
          <a:p>
            <a:pPr lvl="3"/>
            <a:r>
              <a:rPr lang="en-US" dirty="0"/>
              <a:t>90 days until lease expires (leases are for one or two years)</a:t>
            </a: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SPECIFIC RESULT </a:t>
            </a:r>
            <a:r>
              <a:rPr lang="en-US" dirty="0"/>
              <a:t>(Must be </a:t>
            </a:r>
            <a:r>
              <a:rPr lang="en-US" b="1" dirty="0"/>
              <a:t>discrete</a:t>
            </a:r>
            <a:r>
              <a:rPr lang="en-US" dirty="0"/>
              <a:t> and </a:t>
            </a:r>
            <a:r>
              <a:rPr lang="en-US" b="1" dirty="0"/>
              <a:t>countable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Lease is renewed (this should work – flip words in the name of the process!)</a:t>
            </a: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CUSTOMER</a:t>
            </a:r>
          </a:p>
          <a:p>
            <a:pPr lvl="3"/>
            <a:r>
              <a:rPr lang="en-US" dirty="0"/>
              <a:t>Tenant</a:t>
            </a: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STAKEHOLDERS</a:t>
            </a:r>
          </a:p>
          <a:p>
            <a:pPr lvl="3"/>
            <a:r>
              <a:rPr lang="en-US" dirty="0"/>
              <a:t>Real Estate Company</a:t>
            </a:r>
          </a:p>
          <a:p>
            <a:pPr lvl="3"/>
            <a:r>
              <a:rPr lang="en-US" dirty="0"/>
              <a:t>Employees of the company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977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70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853" y="1075985"/>
            <a:ext cx="88677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873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Passing of work from one step to the next</a:t>
            </a:r>
          </a:p>
          <a:p>
            <a:r>
              <a:rPr lang="en-US" dirty="0"/>
              <a:t>Flow lines </a:t>
            </a:r>
          </a:p>
          <a:p>
            <a:pPr lvl="1"/>
            <a:r>
              <a:rPr lang="en-US" dirty="0"/>
              <a:t>Leave right edge and enter left edge</a:t>
            </a:r>
          </a:p>
          <a:p>
            <a:pPr lvl="1"/>
            <a:r>
              <a:rPr lang="en-US" dirty="0"/>
              <a:t>From left to right (typically)</a:t>
            </a:r>
          </a:p>
          <a:p>
            <a:r>
              <a:rPr lang="en-US" dirty="0"/>
              <a:t>Can identify where there are problems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71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4094573"/>
            <a:ext cx="67246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994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/ Parallel 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72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2418555"/>
            <a:ext cx="73437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121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Flow Outputs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73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40431"/>
            <a:ext cx="5321461" cy="558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35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Flow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74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196" y="986197"/>
            <a:ext cx="6697948" cy="528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017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032"/>
            <a:ext cx="10515600" cy="1624301"/>
          </a:xfrm>
        </p:spPr>
        <p:txBody>
          <a:bodyPr>
            <a:normAutofit/>
          </a:bodyPr>
          <a:lstStyle/>
          <a:p>
            <a:r>
              <a:rPr lang="en-US" dirty="0"/>
              <a:t>Sometimes flow isn’t sequential .. But only sometimes!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75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2" y="2647950"/>
            <a:ext cx="75342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885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Specificity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Handoff Level Diagram</a:t>
            </a:r>
          </a:p>
          <a:p>
            <a:pPr lvl="1"/>
            <a:r>
              <a:rPr lang="en-US" dirty="0"/>
              <a:t>Overview of tasks each actor performs, and flow between these tasks</a:t>
            </a:r>
          </a:p>
          <a:p>
            <a:pPr lvl="1"/>
            <a:r>
              <a:rPr lang="en-US" dirty="0"/>
              <a:t>Simplifies steps so that there is no (or very little) non-handoff flow</a:t>
            </a:r>
          </a:p>
          <a:p>
            <a:pPr lvl="1"/>
            <a:r>
              <a:rPr lang="en-US" dirty="0"/>
              <a:t>May already be detailed enough</a:t>
            </a:r>
          </a:p>
          <a:p>
            <a:pPr lvl="1"/>
            <a:r>
              <a:rPr lang="en-US" b="1" dirty="0"/>
              <a:t>Who</a:t>
            </a:r>
            <a:r>
              <a:rPr lang="en-US" dirty="0"/>
              <a:t> and </a:t>
            </a:r>
            <a:r>
              <a:rPr lang="en-US" b="1" dirty="0"/>
              <a:t>When</a:t>
            </a:r>
          </a:p>
          <a:p>
            <a:r>
              <a:rPr lang="en-US" dirty="0"/>
              <a:t>Service Level Diagram</a:t>
            </a:r>
          </a:p>
          <a:p>
            <a:pPr lvl="1"/>
            <a:r>
              <a:rPr lang="en-US" dirty="0"/>
              <a:t>More specificity by adding key steps an actor might perform sequentially</a:t>
            </a:r>
          </a:p>
          <a:p>
            <a:pPr lvl="1"/>
            <a:r>
              <a:rPr lang="en-US" dirty="0"/>
              <a:t>Not always needed – remember, the goal is to identify problems!  If they are already identified by Handoff Level Diagrams, stop!</a:t>
            </a:r>
          </a:p>
          <a:p>
            <a:pPr lvl="1"/>
            <a:r>
              <a:rPr lang="en-US" b="1" dirty="0"/>
              <a:t>What</a:t>
            </a:r>
          </a:p>
          <a:p>
            <a:r>
              <a:rPr lang="en-US" dirty="0"/>
              <a:t>Tasks Level Diagram</a:t>
            </a:r>
          </a:p>
          <a:p>
            <a:pPr lvl="1"/>
            <a:r>
              <a:rPr lang="en-US" dirty="0"/>
              <a:t>Describes the details of how the each task is done</a:t>
            </a:r>
          </a:p>
          <a:p>
            <a:pPr lvl="1"/>
            <a:r>
              <a:rPr lang="en-US" b="1" dirty="0"/>
              <a:t>How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5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Handoff Diagram - 1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77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857" y="1126444"/>
            <a:ext cx="8684285" cy="510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949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Handoff Diagram - 2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78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422" y="1118507"/>
            <a:ext cx="7817778" cy="475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572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Level Diagram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79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221" y="1357443"/>
            <a:ext cx="8041558" cy="490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34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Fulfill Takeout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“Fulfill Takeout Order” for a pizzeria is a business process</a:t>
            </a:r>
          </a:p>
          <a:p>
            <a:pPr lvl="1"/>
            <a:r>
              <a:rPr lang="en-US" dirty="0"/>
              <a:t>Is it a business process?</a:t>
            </a:r>
          </a:p>
          <a:p>
            <a:pPr lvl="2"/>
            <a:r>
              <a:rPr lang="en-US" dirty="0"/>
              <a:t>A collection of </a:t>
            </a:r>
            <a:r>
              <a:rPr lang="en-US" i="1" dirty="0">
                <a:solidFill>
                  <a:schemeClr val="accent2"/>
                </a:solidFill>
              </a:rPr>
              <a:t>interrelated tasks</a:t>
            </a:r>
            <a:r>
              <a:rPr lang="en-US" dirty="0"/>
              <a:t>, initiated in response to an </a:t>
            </a:r>
            <a:r>
              <a:rPr lang="en-US" i="1" dirty="0">
                <a:solidFill>
                  <a:schemeClr val="accent2"/>
                </a:solidFill>
              </a:rPr>
              <a:t>event</a:t>
            </a:r>
            <a:r>
              <a:rPr lang="en-US" dirty="0"/>
              <a:t>, achieving a </a:t>
            </a:r>
            <a:r>
              <a:rPr lang="en-US" i="1" dirty="0">
                <a:solidFill>
                  <a:schemeClr val="accent2"/>
                </a:solidFill>
              </a:rPr>
              <a:t>specific result</a:t>
            </a:r>
            <a:r>
              <a:rPr lang="en-US" i="1" dirty="0"/>
              <a:t> </a:t>
            </a:r>
            <a:r>
              <a:rPr lang="en-US" dirty="0"/>
              <a:t>for the  </a:t>
            </a:r>
            <a:r>
              <a:rPr lang="en-US" i="1" dirty="0">
                <a:solidFill>
                  <a:schemeClr val="accent2"/>
                </a:solidFill>
              </a:rPr>
              <a:t>customer</a:t>
            </a:r>
            <a:r>
              <a:rPr lang="en-US" i="1" dirty="0"/>
              <a:t> </a:t>
            </a:r>
            <a:r>
              <a:rPr lang="en-US" dirty="0"/>
              <a:t>and other </a:t>
            </a:r>
            <a:r>
              <a:rPr lang="en-US" i="1" dirty="0">
                <a:solidFill>
                  <a:schemeClr val="accent2"/>
                </a:solidFill>
              </a:rPr>
              <a:t>stakeholders</a:t>
            </a:r>
            <a:r>
              <a:rPr lang="en-US" dirty="0"/>
              <a:t>.</a:t>
            </a: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INTERRELATED TASKS</a:t>
            </a:r>
          </a:p>
          <a:p>
            <a:pPr lvl="3"/>
            <a:r>
              <a:rPr lang="en-US" dirty="0"/>
              <a:t>Place order</a:t>
            </a:r>
          </a:p>
          <a:p>
            <a:pPr lvl="3"/>
            <a:r>
              <a:rPr lang="en-US" dirty="0"/>
              <a:t>Take order</a:t>
            </a:r>
          </a:p>
          <a:p>
            <a:pPr lvl="3"/>
            <a:r>
              <a:rPr lang="en-US" dirty="0"/>
              <a:t>Collect payment</a:t>
            </a:r>
          </a:p>
          <a:p>
            <a:pPr lvl="3"/>
            <a:r>
              <a:rPr lang="en-US" dirty="0"/>
              <a:t>Etc.</a:t>
            </a: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TRIGGERING EVENT</a:t>
            </a:r>
          </a:p>
          <a:p>
            <a:pPr lvl="3"/>
            <a:r>
              <a:rPr lang="en-US" dirty="0"/>
              <a:t>Person in community gets hungry</a:t>
            </a: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SPECIFIC RESULT </a:t>
            </a:r>
            <a:r>
              <a:rPr lang="en-US" dirty="0"/>
              <a:t>(Must be </a:t>
            </a:r>
            <a:r>
              <a:rPr lang="en-US" b="1" dirty="0"/>
              <a:t>discrete</a:t>
            </a:r>
            <a:r>
              <a:rPr lang="en-US" dirty="0"/>
              <a:t> and </a:t>
            </a:r>
            <a:r>
              <a:rPr lang="en-US" b="1" dirty="0"/>
              <a:t>countable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Takeout order is fulfilled</a:t>
            </a: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CUSTOMER</a:t>
            </a:r>
          </a:p>
          <a:p>
            <a:pPr lvl="3"/>
            <a:r>
              <a:rPr lang="en-US" dirty="0"/>
              <a:t>Restaurant patron</a:t>
            </a: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STAKEHOLDERS</a:t>
            </a:r>
          </a:p>
          <a:p>
            <a:pPr lvl="3"/>
            <a:r>
              <a:rPr lang="en-US" dirty="0"/>
              <a:t>Pizzeria</a:t>
            </a:r>
          </a:p>
          <a:p>
            <a:pPr lvl="3"/>
            <a:r>
              <a:rPr lang="en-US" dirty="0"/>
              <a:t>Community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76904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Handoff Diagram - 1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80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57" y="1126444"/>
            <a:ext cx="8684285" cy="510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566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Pages 241-242</a:t>
            </a:r>
          </a:p>
          <a:p>
            <a:r>
              <a:rPr lang="en-US" dirty="0"/>
              <a:t>Expands individuals </a:t>
            </a:r>
            <a:r>
              <a:rPr lang="en-US" b="1" dirty="0"/>
              <a:t>steps</a:t>
            </a:r>
            <a:r>
              <a:rPr lang="en-US" dirty="0"/>
              <a:t> into </a:t>
            </a:r>
            <a:r>
              <a:rPr lang="en-US" b="1" dirty="0"/>
              <a:t>several steps</a:t>
            </a:r>
            <a:r>
              <a:rPr lang="en-US" dirty="0"/>
              <a:t>, when appropriate</a:t>
            </a:r>
          </a:p>
          <a:p>
            <a:endParaRPr lang="en-US" dirty="0"/>
          </a:p>
          <a:p>
            <a:pPr lvl="1"/>
            <a:r>
              <a:rPr lang="en-US" b="1" dirty="0"/>
              <a:t>Complete Credit Report </a:t>
            </a:r>
            <a:r>
              <a:rPr lang="en-US" dirty="0"/>
              <a:t>becomes: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Complete Credit Application  Submit Credit Application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What level of specificity?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Depends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Remember: </a:t>
            </a:r>
            <a:r>
              <a:rPr lang="en-GB" dirty="0"/>
              <a:t>“Rules are for the guidance of the wise and the obedience of the fools.”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909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Level Diagram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09700" y="1185863"/>
            <a:ext cx="9372600" cy="49244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3498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Draw A </a:t>
            </a:r>
            <a:r>
              <a:rPr lang="en-US" dirty="0" err="1"/>
              <a:t>Swimlane</a:t>
            </a:r>
            <a:r>
              <a:rPr lang="en-US" dirty="0"/>
              <a:t>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83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81" y="1230465"/>
            <a:ext cx="11518038" cy="450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03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234" y="1118507"/>
            <a:ext cx="10515600" cy="5058456"/>
          </a:xfrm>
        </p:spPr>
        <p:txBody>
          <a:bodyPr/>
          <a:lstStyle/>
          <a:p>
            <a:r>
              <a:rPr lang="en-US" dirty="0"/>
              <a:t>Describe important characteristics of the to-be process</a:t>
            </a:r>
          </a:p>
          <a:p>
            <a:pPr lvl="1"/>
            <a:r>
              <a:rPr lang="en-US" dirty="0"/>
              <a:t>Examine as-is diagrams, and look at each enabler</a:t>
            </a:r>
          </a:p>
          <a:p>
            <a:pPr lvl="2"/>
            <a:r>
              <a:rPr lang="en-US" dirty="0"/>
              <a:t>Workflow design, IT motivation, measurement,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Specifications for new process</a:t>
            </a:r>
          </a:p>
          <a:p>
            <a:r>
              <a:rPr lang="en-US" dirty="0"/>
              <a:t>Develop </a:t>
            </a:r>
            <a:r>
              <a:rPr lang="en-US" dirty="0" err="1"/>
              <a:t>swimlane</a:t>
            </a:r>
            <a:r>
              <a:rPr lang="en-US" dirty="0"/>
              <a:t> diagrams at increasing levels of detail</a:t>
            </a:r>
          </a:p>
          <a:p>
            <a:pPr lvl="1"/>
            <a:r>
              <a:rPr lang="en-US" dirty="0"/>
              <a:t>Requires </a:t>
            </a:r>
            <a:r>
              <a:rPr lang="en-US" b="1" dirty="0"/>
              <a:t>Innovative Ideas</a:t>
            </a:r>
          </a:p>
          <a:p>
            <a:pPr lvl="1"/>
            <a:r>
              <a:rPr lang="en-US" dirty="0"/>
              <a:t>Refer to Chapter 13 for some</a:t>
            </a:r>
          </a:p>
          <a:p>
            <a:pPr marL="457200" lvl="1" indent="0">
              <a:buNone/>
            </a:pPr>
            <a:r>
              <a:rPr lang="en-US" dirty="0"/>
              <a:t>	best practices and ideas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983" y="3145727"/>
            <a:ext cx="5682817" cy="345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4417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new process for a road test</a:t>
            </a:r>
          </a:p>
          <a:p>
            <a:endParaRPr lang="en-US" b="1" dirty="0"/>
          </a:p>
          <a:p>
            <a:pPr lvl="1"/>
            <a:r>
              <a:rPr lang="en-US" dirty="0"/>
              <a:t>What is working? What isn’t?</a:t>
            </a:r>
          </a:p>
          <a:p>
            <a:pPr lvl="1"/>
            <a:r>
              <a:rPr lang="en-US" dirty="0"/>
              <a:t>Gap analysis</a:t>
            </a:r>
          </a:p>
          <a:p>
            <a:pPr lvl="1"/>
            <a:r>
              <a:rPr lang="en-US" dirty="0"/>
              <a:t>Find barriers to adoption</a:t>
            </a:r>
          </a:p>
        </p:txBody>
      </p:sp>
    </p:spTree>
    <p:extLst>
      <p:ext uri="{BB962C8B-B14F-4D97-AF65-F5344CB8AC3E}">
        <p14:creationId xmlns:p14="http://schemas.microsoft.com/office/powerpoint/2010/main" val="72035047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to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 would like to thank the following individuals with their help in creating this slide deck:</a:t>
            </a:r>
          </a:p>
          <a:p>
            <a:pPr lvl="1"/>
            <a:endParaRPr lang="en-GB" b="1" dirty="0"/>
          </a:p>
          <a:p>
            <a:pPr lvl="1"/>
            <a:r>
              <a:rPr lang="en-GB" b="1" dirty="0" err="1"/>
              <a:t>Sudip</a:t>
            </a:r>
            <a:r>
              <a:rPr lang="en-GB" b="1" dirty="0"/>
              <a:t> </a:t>
            </a:r>
            <a:r>
              <a:rPr lang="en-GB" b="1" dirty="0" err="1"/>
              <a:t>Bhattacharjee</a:t>
            </a:r>
            <a:r>
              <a:rPr lang="en-GB" b="1" dirty="0"/>
              <a:t>, Brian </a:t>
            </a:r>
            <a:r>
              <a:rPr lang="en-GB" b="1" dirty="0" err="1"/>
              <a:t>Steckelberg</a:t>
            </a:r>
            <a:r>
              <a:rPr lang="en-GB" b="1" dirty="0"/>
              <a:t>, Jeff </a:t>
            </a:r>
            <a:r>
              <a:rPr lang="en-GB" b="1" dirty="0" err="1"/>
              <a:t>Howey</a:t>
            </a:r>
            <a:r>
              <a:rPr lang="en-GB" b="1" dirty="0"/>
              <a:t>, </a:t>
            </a:r>
            <a:r>
              <a:rPr lang="en-GB" b="1" dirty="0" err="1"/>
              <a:t>Sinikka</a:t>
            </a:r>
            <a:r>
              <a:rPr lang="en-GB" b="1" dirty="0"/>
              <a:t> Waugh, Pam Mohr, Jodi Rhone, John </a:t>
            </a:r>
            <a:r>
              <a:rPr lang="en-GB" b="1" dirty="0" err="1"/>
              <a:t>Durman</a:t>
            </a:r>
            <a:endParaRPr lang="en-GB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39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Procure Stone Slabs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8506"/>
            <a:ext cx="10515600" cy="523784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“Procure stone slabs” for a Granite processing company is a business process</a:t>
            </a:r>
          </a:p>
          <a:p>
            <a:pPr lvl="1"/>
            <a:r>
              <a:rPr lang="en-US" dirty="0"/>
              <a:t>Is it a business process?</a:t>
            </a:r>
          </a:p>
          <a:p>
            <a:pPr lvl="2"/>
            <a:r>
              <a:rPr lang="en-US" dirty="0"/>
              <a:t>A collection of </a:t>
            </a:r>
            <a:r>
              <a:rPr lang="en-US" i="1" dirty="0">
                <a:solidFill>
                  <a:schemeClr val="accent2"/>
                </a:solidFill>
              </a:rPr>
              <a:t>interrelated tasks</a:t>
            </a:r>
            <a:r>
              <a:rPr lang="en-US" dirty="0"/>
              <a:t>, initiated in response to an </a:t>
            </a:r>
            <a:r>
              <a:rPr lang="en-US" i="1" dirty="0">
                <a:solidFill>
                  <a:schemeClr val="accent2"/>
                </a:solidFill>
              </a:rPr>
              <a:t>event</a:t>
            </a:r>
            <a:r>
              <a:rPr lang="en-US" dirty="0"/>
              <a:t>, achieving a </a:t>
            </a:r>
            <a:r>
              <a:rPr lang="en-US" i="1" dirty="0">
                <a:solidFill>
                  <a:schemeClr val="accent2"/>
                </a:solidFill>
              </a:rPr>
              <a:t>specific result</a:t>
            </a:r>
            <a:r>
              <a:rPr lang="en-US" i="1" dirty="0"/>
              <a:t> </a:t>
            </a:r>
            <a:r>
              <a:rPr lang="en-US" dirty="0"/>
              <a:t>for the  </a:t>
            </a:r>
            <a:r>
              <a:rPr lang="en-US" i="1" dirty="0">
                <a:solidFill>
                  <a:schemeClr val="accent2"/>
                </a:solidFill>
              </a:rPr>
              <a:t>customer</a:t>
            </a:r>
            <a:r>
              <a:rPr lang="en-US" i="1" dirty="0"/>
              <a:t> </a:t>
            </a:r>
            <a:r>
              <a:rPr lang="en-US" dirty="0"/>
              <a:t>and other </a:t>
            </a:r>
            <a:r>
              <a:rPr lang="en-US" i="1" dirty="0">
                <a:solidFill>
                  <a:schemeClr val="accent2"/>
                </a:solidFill>
              </a:rPr>
              <a:t>stakeholders</a:t>
            </a:r>
            <a:r>
              <a:rPr lang="en-US" dirty="0"/>
              <a:t>.</a:t>
            </a: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INTERRELATED TASKS</a:t>
            </a:r>
          </a:p>
          <a:p>
            <a:pPr lvl="3"/>
            <a:r>
              <a:rPr lang="en-US" dirty="0"/>
              <a:t>Place order</a:t>
            </a:r>
          </a:p>
          <a:p>
            <a:pPr lvl="3"/>
            <a:r>
              <a:rPr lang="en-US" dirty="0"/>
              <a:t>Receive invoice</a:t>
            </a:r>
          </a:p>
          <a:p>
            <a:pPr lvl="3"/>
            <a:r>
              <a:rPr lang="en-US" dirty="0"/>
              <a:t>Deliver payment</a:t>
            </a:r>
          </a:p>
          <a:p>
            <a:pPr lvl="3"/>
            <a:r>
              <a:rPr lang="en-US" dirty="0"/>
              <a:t>Verify receipt</a:t>
            </a: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TRIGGERING EVENT</a:t>
            </a:r>
          </a:p>
          <a:p>
            <a:pPr lvl="3"/>
            <a:r>
              <a:rPr lang="en-US" dirty="0"/>
              <a:t>Inventory is depleted</a:t>
            </a: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SPECIFIC RESULT </a:t>
            </a:r>
            <a:r>
              <a:rPr lang="en-US" dirty="0"/>
              <a:t>(Must be </a:t>
            </a:r>
            <a:r>
              <a:rPr lang="en-US" b="1" dirty="0"/>
              <a:t>discrete</a:t>
            </a:r>
            <a:r>
              <a:rPr lang="en-US" dirty="0"/>
              <a:t> and </a:t>
            </a:r>
            <a:r>
              <a:rPr lang="en-US" b="1" dirty="0"/>
              <a:t>countable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Stone slab is procured</a:t>
            </a: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CUSTOMER</a:t>
            </a:r>
          </a:p>
          <a:p>
            <a:pPr lvl="3"/>
            <a:r>
              <a:rPr lang="en-US" dirty="0"/>
              <a:t>Granite company</a:t>
            </a:r>
          </a:p>
          <a:p>
            <a:pPr lvl="3"/>
            <a:r>
              <a:rPr lang="en-US" dirty="0"/>
              <a:t>Home Depot</a:t>
            </a:r>
          </a:p>
          <a:p>
            <a:pPr lvl="3"/>
            <a:r>
              <a:rPr lang="en-US" dirty="0"/>
              <a:t>Supplier of material</a:t>
            </a:r>
          </a:p>
          <a:p>
            <a:pPr lvl="3"/>
            <a:r>
              <a:rPr lang="en-US" dirty="0"/>
              <a:t>Costco</a:t>
            </a: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STAKEHOLDERS</a:t>
            </a:r>
          </a:p>
          <a:p>
            <a:pPr lvl="3"/>
            <a:r>
              <a:rPr lang="en-US" dirty="0"/>
              <a:t>Company</a:t>
            </a:r>
          </a:p>
          <a:p>
            <a:pPr lvl="3"/>
            <a:r>
              <a:rPr lang="en-US" dirty="0"/>
              <a:t>Community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5301-2E83-493A-8846-0B4AD46426E3}" type="datetime1">
              <a:rPr lang="en-US" smtClean="0"/>
              <a:t>9/26/2019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06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3793</Words>
  <Application>Microsoft Office PowerPoint</Application>
  <PresentationFormat>Widescreen</PresentationFormat>
  <Paragraphs>805</Paragraphs>
  <Slides>86</Slides>
  <Notes>47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4" baseType="lpstr">
      <vt:lpstr>Algerian</vt:lpstr>
      <vt:lpstr>Arial</vt:lpstr>
      <vt:lpstr>Calibri</vt:lpstr>
      <vt:lpstr>Calibri Light</vt:lpstr>
      <vt:lpstr>Symbol</vt:lpstr>
      <vt:lpstr>Wingdings</vt:lpstr>
      <vt:lpstr>Office Theme</vt:lpstr>
      <vt:lpstr>Chart</vt:lpstr>
      <vt:lpstr>Business Process Modeling</vt:lpstr>
      <vt:lpstr>Outline</vt:lpstr>
      <vt:lpstr>What is a Business Process?</vt:lpstr>
      <vt:lpstr>Business Process</vt:lpstr>
      <vt:lpstr>Process</vt:lpstr>
      <vt:lpstr>A process… </vt:lpstr>
      <vt:lpstr> Renew Lease</vt:lpstr>
      <vt:lpstr>Fulfill Takeout Order</vt:lpstr>
      <vt:lpstr>Procure Stone Slabs</vt:lpstr>
      <vt:lpstr>What is NOT a business process</vt:lpstr>
      <vt:lpstr>Components of a Business Process</vt:lpstr>
      <vt:lpstr>Tasks/Activities</vt:lpstr>
      <vt:lpstr>A process involves several interrelated tasks</vt:lpstr>
      <vt:lpstr>Initiated by Events (Trigger)</vt:lpstr>
      <vt:lpstr>Achieving a Specific Result</vt:lpstr>
      <vt:lpstr>Customer/Stakeholder</vt:lpstr>
      <vt:lpstr>Example: External/Internal</vt:lpstr>
      <vt:lpstr>Components of a Business Process</vt:lpstr>
      <vt:lpstr>Difference?</vt:lpstr>
      <vt:lpstr>What is a Process?</vt:lpstr>
      <vt:lpstr>Team Exercise</vt:lpstr>
      <vt:lpstr>Process Reengineering</vt:lpstr>
      <vt:lpstr>PowerPoint Presentation</vt:lpstr>
      <vt:lpstr>What is a Business Process Model?</vt:lpstr>
      <vt:lpstr>Business Process Modeling</vt:lpstr>
      <vt:lpstr>Outline</vt:lpstr>
      <vt:lpstr>Why is Process Analysis important?</vt:lpstr>
      <vt:lpstr>CIOInsight.com research - 2007</vt:lpstr>
      <vt:lpstr>Process Reengineering Should be Broad!</vt:lpstr>
      <vt:lpstr>PowerPoint Presentation</vt:lpstr>
      <vt:lpstr>PowerPoint Presentation</vt:lpstr>
      <vt:lpstr>PowerPoint Presentation</vt:lpstr>
      <vt:lpstr>PowerPoint Presentation</vt:lpstr>
      <vt:lpstr>One Key Advantage of Process Modeling</vt:lpstr>
      <vt:lpstr>Other Key Advantages of Process Modeling</vt:lpstr>
      <vt:lpstr>Case manager / Process owner</vt:lpstr>
      <vt:lpstr>Making it work – Process Owners</vt:lpstr>
      <vt:lpstr>Outline</vt:lpstr>
      <vt:lpstr>Three BPR Success Stories </vt:lpstr>
      <vt:lpstr>CVS: Pharmacy Service Initiative</vt:lpstr>
      <vt:lpstr>CVS</vt:lpstr>
      <vt:lpstr>Prescription Fulfillment Process</vt:lpstr>
      <vt:lpstr>Issues!</vt:lpstr>
      <vt:lpstr>What could happen?</vt:lpstr>
      <vt:lpstr>PBX sales at AT&amp;T  </vt:lpstr>
      <vt:lpstr>PBX sales at AT&amp;T:   June 1989-Feb 1990  </vt:lpstr>
      <vt:lpstr>PBX sales at AT&amp;T  </vt:lpstr>
      <vt:lpstr>PBX sales at AT&amp;T:   Redesign  </vt:lpstr>
      <vt:lpstr>PBX sales at AT&amp;T </vt:lpstr>
      <vt:lpstr>Ford</vt:lpstr>
      <vt:lpstr>Ford</vt:lpstr>
      <vt:lpstr>Ford</vt:lpstr>
      <vt:lpstr>Ford</vt:lpstr>
      <vt:lpstr>Ford</vt:lpstr>
      <vt:lpstr>Can be simple too</vt:lpstr>
      <vt:lpstr>Outline</vt:lpstr>
      <vt:lpstr>Business Process</vt:lpstr>
      <vt:lpstr>As-Is Process Modeling</vt:lpstr>
      <vt:lpstr>Purpose of As-Is Modeling</vt:lpstr>
      <vt:lpstr>Enablers</vt:lpstr>
      <vt:lpstr>What does a BPM look like?</vt:lpstr>
      <vt:lpstr>What Process Design entails</vt:lpstr>
      <vt:lpstr>As-Is Modeling</vt:lpstr>
      <vt:lpstr>As-Is Modeling</vt:lpstr>
      <vt:lpstr>As-Is Modeling</vt:lpstr>
      <vt:lpstr>A note on symbols …</vt:lpstr>
      <vt:lpstr>Actors</vt:lpstr>
      <vt:lpstr>Actors</vt:lpstr>
      <vt:lpstr>Steps</vt:lpstr>
      <vt:lpstr>Steps</vt:lpstr>
      <vt:lpstr>Flows</vt:lpstr>
      <vt:lpstr>Conditional / Parallel Flows</vt:lpstr>
      <vt:lpstr>Conditional Flow Outputs</vt:lpstr>
      <vt:lpstr>Conditional Flow Inputs</vt:lpstr>
      <vt:lpstr>Sometimes flow isn’t sequential .. But only sometimes!</vt:lpstr>
      <vt:lpstr>Levels of Specificity</vt:lpstr>
      <vt:lpstr>Handoff Diagram - 1 </vt:lpstr>
      <vt:lpstr>Handoff Diagram - 2</vt:lpstr>
      <vt:lpstr>Service Level Diagram - 1</vt:lpstr>
      <vt:lpstr>Handoff Diagram - 1 </vt:lpstr>
      <vt:lpstr>Continues …</vt:lpstr>
      <vt:lpstr>Task Level Diagram</vt:lpstr>
      <vt:lpstr>Let’s Draw A Swimlane Diagram</vt:lpstr>
      <vt:lpstr>Goals</vt:lpstr>
      <vt:lpstr>Next steps</vt:lpstr>
      <vt:lpstr>Thanks to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2019-09-26T20:49:20Z</dcterms:created>
  <dcterms:modified xsi:type="dcterms:W3CDTF">2019-09-27T00:45:20Z</dcterms:modified>
</cp:coreProperties>
</file>