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833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9" r:id="rId3"/>
    <p:sldId id="380" r:id="rId4"/>
    <p:sldId id="257" r:id="rId5"/>
    <p:sldId id="306" r:id="rId6"/>
    <p:sldId id="267" r:id="rId7"/>
    <p:sldId id="268" r:id="rId8"/>
    <p:sldId id="282" r:id="rId9"/>
    <p:sldId id="392" r:id="rId10"/>
    <p:sldId id="382" r:id="rId11"/>
    <p:sldId id="383" r:id="rId12"/>
    <p:sldId id="258" r:id="rId13"/>
    <p:sldId id="287" r:id="rId14"/>
    <p:sldId id="393" r:id="rId15"/>
    <p:sldId id="289" r:id="rId16"/>
    <p:sldId id="307" r:id="rId17"/>
    <p:sldId id="394" r:id="rId18"/>
    <p:sldId id="308" r:id="rId19"/>
    <p:sldId id="396" r:id="rId20"/>
    <p:sldId id="300" r:id="rId21"/>
    <p:sldId id="311" r:id="rId22"/>
    <p:sldId id="387" r:id="rId23"/>
    <p:sldId id="293" r:id="rId24"/>
    <p:sldId id="294" r:id="rId25"/>
    <p:sldId id="296" r:id="rId26"/>
    <p:sldId id="295" r:id="rId27"/>
    <p:sldId id="312" r:id="rId28"/>
    <p:sldId id="386" r:id="rId29"/>
    <p:sldId id="397" r:id="rId30"/>
    <p:sldId id="318" r:id="rId31"/>
    <p:sldId id="319" r:id="rId32"/>
    <p:sldId id="388" r:id="rId33"/>
    <p:sldId id="378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7" r:id="rId46"/>
    <p:sldId id="374" r:id="rId47"/>
    <p:sldId id="375" r:id="rId48"/>
    <p:sldId id="390" r:id="rId4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0000"/>
    <a:srgbClr val="0066FF"/>
    <a:srgbClr val="990000"/>
    <a:srgbClr val="00CCFF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5236" autoAdjust="0"/>
  </p:normalViewPr>
  <p:slideViewPr>
    <p:cSldViewPr snapToGrid="0">
      <p:cViewPr varScale="1">
        <p:scale>
          <a:sx n="55" d="100"/>
          <a:sy n="55" d="100"/>
        </p:scale>
        <p:origin x="16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80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5.xml"/><Relationship Id="rId7" Type="http://schemas.openxmlformats.org/officeDocument/2006/relationships/slide" Target="slides/slide13.xml"/><Relationship Id="rId12" Type="http://schemas.openxmlformats.org/officeDocument/2006/relationships/slide" Target="slides/slide47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2.xml"/><Relationship Id="rId11" Type="http://schemas.openxmlformats.org/officeDocument/2006/relationships/slide" Target="slides/slide31.xml"/><Relationship Id="rId5" Type="http://schemas.openxmlformats.org/officeDocument/2006/relationships/slide" Target="slides/slide10.xml"/><Relationship Id="rId10" Type="http://schemas.openxmlformats.org/officeDocument/2006/relationships/slide" Target="slides/slide19.xml"/><Relationship Id="rId4" Type="http://schemas.openxmlformats.org/officeDocument/2006/relationships/slide" Target="slides/slide9.xml"/><Relationship Id="rId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511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8606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45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29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4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7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8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87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15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95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1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64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00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16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43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52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79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76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15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66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2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4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93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1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FE49140-05D3-4C9D-8E74-2F2EB73D535A}" type="slidenum">
              <a:rPr lang="en-US" sz="18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31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C9A4BA-B954-4E7A-AF85-236526C57648}" type="slidenum">
              <a:rPr lang="en-US" sz="18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92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6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5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22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34C5CB-C201-48CC-A565-03C928E5587F}" type="slidenum">
              <a:rPr lang="en-US" sz="18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42</a:t>
            </a:fld>
            <a:endParaRPr 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404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C9AAF71-A800-44D9-9E23-DA010D0AC426}" type="slidenum">
              <a:rPr lang="en-US" sz="18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43</a:t>
            </a:fld>
            <a:endParaRPr 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19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C6E488-3833-4954-AD14-BB10653231A0}" type="slidenum">
              <a:rPr lang="en-US" sz="18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44</a:t>
            </a:fld>
            <a:endParaRPr 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69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C42D4DA-B50E-4134-BDF0-179CDE88BB5A}" type="slidenum">
              <a:rPr lang="en-US" sz="18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45</a:t>
            </a:fld>
            <a:endParaRPr 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3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465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948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9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3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54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9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8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6A287-D965-4466-A4A2-1999994D9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97DC2-8C33-43B8-9229-12DACB97C4A6}" type="datetimeFigureOut">
              <a:rPr lang="en-US"/>
              <a:pPr>
                <a:defRPr/>
              </a:pPr>
              <a:t>8/28/2017</a:t>
            </a:fld>
            <a:endParaRPr lang="en-US" dirty="0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ECC87-008B-400B-AED2-B840334EE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8FC59-A9C1-49B2-947B-366F5A973CAF}" type="datetimeFigureOut">
              <a:rPr lang="en-US"/>
              <a:pPr>
                <a:defRPr/>
              </a:pPr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65480-2BC8-4982-A9BA-FF38C0654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C1651-2C91-4618-82AE-9F52E51A9544}" type="datetimeFigureOut">
              <a:rPr lang="en-US"/>
              <a:pPr>
                <a:defRPr/>
              </a:pPr>
              <a:t>8/28/2017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EC5A1-EF94-4D4E-9CBB-92269F56C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D3003-8A34-4D54-9889-2BF399B9EDF0}" type="datetimeFigureOut">
              <a:rPr lang="en-US"/>
              <a:pPr>
                <a:defRPr/>
              </a:pPr>
              <a:t>8/28/2017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6F6F0-4D28-428D-8185-9B062816C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96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4BD00-120E-46E1-9301-BBFA5060F77F}" type="datetimeFigureOut">
              <a:rPr lang="en-US"/>
              <a:pPr>
                <a:defRPr/>
              </a:pPr>
              <a:t>8/28/2017</a:t>
            </a:fld>
            <a:endParaRPr lang="en-US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B98AD-D237-44AD-8715-2BC3DEB65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B0900-C450-41BA-8F58-104F4E6AEC5F}" type="datetimeFigureOut">
              <a:rPr lang="en-US"/>
              <a:pPr>
                <a:defRPr/>
              </a:pPr>
              <a:t>8/28/2017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EF2C5-FAB7-42CB-9579-E1BED4FB3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EE213-9FAE-4804-90CA-580175EAB6B7}" type="datetimeFigureOut">
              <a:rPr lang="en-US"/>
              <a:pPr>
                <a:defRPr/>
              </a:pPr>
              <a:t>8/28/2017</a:t>
            </a:fld>
            <a:endParaRPr lang="en-US" dirty="0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F6AC7-5EBB-4EB8-8B9F-496090DC7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93CD8-CC14-4CCB-81C6-6C0424D611D1}" type="datetimeFigureOut">
              <a:rPr lang="en-US"/>
              <a:pPr>
                <a:defRPr/>
              </a:pPr>
              <a:t>8/28/2017</a:t>
            </a:fld>
            <a:endParaRPr lang="en-US" dirty="0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4578D-834E-47F0-80FD-26293776D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7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C0082-51E0-45ED-8084-FD1628DA3C30}" type="datetimeFigureOut">
              <a:rPr lang="en-US"/>
              <a:pPr>
                <a:defRPr/>
              </a:pPr>
              <a:t>8/28/2017</a:t>
            </a:fld>
            <a:endParaRPr lang="en-US" dirty="0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0507B-11E8-4955-BF0D-AF377D9D7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2275A-27EA-40DF-85D9-E6AFC95FABAA}" type="datetimeFigureOut">
              <a:rPr lang="en-US"/>
              <a:pPr>
                <a:defRPr/>
              </a:pPr>
              <a:t>8/28/2017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C3933-012C-433E-8388-8317A675F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5EFE2B80-5B25-4969-BA60-E13E995480D0}" type="datetimeFigureOut">
              <a:rPr lang="en-US"/>
              <a:pPr>
                <a:defRPr/>
              </a:pPr>
              <a:t>8/28/2017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</a:defRPr>
            </a:lvl1pPr>
          </a:lstStyle>
          <a:p>
            <a:pPr>
              <a:defRPr/>
            </a:pPr>
            <a:fld id="{2DDC7958-1FCE-45A4-B7CF-75C994CD4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4" name="Rectangle 5"/>
          <p:cNvSpPr txBox="1">
            <a:spLocks noGrp="1" noChangeArrowheads="1"/>
          </p:cNvSpPr>
          <p:nvPr userDrawn="1"/>
        </p:nvSpPr>
        <p:spPr bwMode="auto">
          <a:xfrm>
            <a:off x="1328738" y="6191250"/>
            <a:ext cx="6386512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8" r:id="rId4"/>
    <p:sldLayoutId id="2147484144" r:id="rId5"/>
    <p:sldLayoutId id="2147484139" r:id="rId6"/>
    <p:sldLayoutId id="2147484145" r:id="rId7"/>
    <p:sldLayoutId id="2147484146" r:id="rId8"/>
    <p:sldLayoutId id="2147484147" r:id="rId9"/>
    <p:sldLayoutId id="2147484140" r:id="rId10"/>
    <p:sldLayoutId id="21474841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772400" cy="1143000"/>
          </a:xfrm>
        </p:spPr>
        <p:txBody>
          <a:bodyPr lIns="90488" tIns="44450" rIns="90488" bIns="4445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Introduction to data modeling and database design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30EE43-90DC-45AA-8729-3934B4E299FB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Processing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4648200"/>
          </a:xfrm>
        </p:spPr>
        <p:txBody>
          <a:bodyPr lIns="90488" tIns="44450" rIns="90488" bIns="4445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Existed prior to Database Management Systems (DBMS)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defined as: A system used to store and manage data that involves each department or area within an organization having its own set of files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DC25CB-597D-4D91-BC89-7174DEC2C138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9" descr="Nona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100"/>
            <a:ext cx="9144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724650" y="5478463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3211BB-B131-415F-9813-D05F6CFB408D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30724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4CCC49B-20AF-4D87-AF57-072F4982F039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28600" y="0"/>
            <a:ext cx="8915400" cy="1143000"/>
          </a:xfrm>
          <a:prstGeom prst="rect">
            <a:avLst/>
          </a:prstGeom>
        </p:spPr>
        <p:txBody>
          <a:bodyPr lIns="90488" tIns="44450" rIns="90488" bIns="4445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 Processing Systems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Disadvantages of File Processing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4648200"/>
          </a:xfrm>
        </p:spPr>
        <p:txBody>
          <a:bodyPr lIns="90488" tIns="44450" rIns="90488" bIns="4445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Duplication of Data (in different departments, for example)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Different systems/programs have separate copies of the same data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Waste of space (memory)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Updates – need to update each file!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Program-Data Dependence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All programs need to understand/read data</a:t>
            </a:r>
          </a:p>
          <a:p>
            <a:pPr lvl="2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 programs must again create sub-procedures for understanding/reading data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 data format is changed(ex: international codes) each program that reads data has to be found and altered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Leads to lengthy development times</a:t>
            </a:r>
            <a:endParaRPr lang="en-US" sz="1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38B8EE-F056-44F8-BFFC-B130CE44BEF9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82575" y="296863"/>
            <a:ext cx="8686800" cy="8382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SOLUTION:   The DATABASE Approach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idx="1"/>
          </p:nvPr>
        </p:nvSpPr>
        <p:spPr>
          <a:xfrm>
            <a:off x="282575" y="1465263"/>
            <a:ext cx="8229600" cy="5008562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Central repository of shared data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is managed by a controlling agent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Stored in a standardized, convenient form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Requires a Database Management System (DBMS)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Anyone know of a DBMS?</a:t>
            </a:r>
          </a:p>
          <a:p>
            <a:pPr lvl="2" eaLnBrk="1" hangingPunct="1">
              <a:defRPr/>
            </a:pPr>
            <a:r>
              <a:rPr lang="en-US" dirty="0">
                <a:cs typeface="Arial" panose="020B0604020202020204" pitchFamily="34" charset="0"/>
              </a:rPr>
              <a:t>Oracle</a:t>
            </a:r>
          </a:p>
          <a:p>
            <a:pPr lvl="2" eaLnBrk="1" hangingPunct="1">
              <a:defRPr/>
            </a:pPr>
            <a:r>
              <a:rPr lang="en-US" dirty="0">
                <a:cs typeface="Arial" panose="020B0604020202020204" pitchFamily="34" charset="0"/>
              </a:rPr>
              <a:t>MySQL</a:t>
            </a:r>
          </a:p>
          <a:p>
            <a:pPr lvl="2" eaLnBrk="1" hangingPunct="1">
              <a:defRPr/>
            </a:pPr>
            <a:r>
              <a:rPr lang="en-US" dirty="0">
                <a:cs typeface="Arial" panose="020B0604020202020204" pitchFamily="34" charset="0"/>
              </a:rPr>
              <a:t>Microsoft SQL Server</a:t>
            </a:r>
          </a:p>
          <a:p>
            <a:pPr lvl="2" eaLnBrk="1" hangingPunct="1">
              <a:defRPr/>
            </a:pPr>
            <a:r>
              <a:rPr lang="en-US" dirty="0">
                <a:cs typeface="Arial" panose="020B0604020202020204" pitchFamily="34" charset="0"/>
              </a:rPr>
              <a:t>Access</a:t>
            </a:r>
          </a:p>
          <a:p>
            <a:pPr lvl="2" eaLnBrk="1" hangingPunct="1">
              <a:defRPr/>
            </a:pPr>
            <a:r>
              <a:rPr lang="en-US" dirty="0" err="1">
                <a:cs typeface="Arial" panose="020B0604020202020204" pitchFamily="34" charset="0"/>
              </a:rPr>
              <a:t>MongoDB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2FBBE8-3B28-4D1D-A6BA-598EC11AFDDF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686800" cy="8382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outline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535113"/>
            <a:ext cx="8229600" cy="4114800"/>
          </a:xfrm>
        </p:spPr>
        <p:txBody>
          <a:bodyPr lIns="90488" tIns="44450" rIns="90488" bIns="4445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terms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Discuss conventional file processing systems, and their limitations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Explain advantages of databases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Identify costs and risks of databases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Introduction to drawing data models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0FDD16-9E6F-43C7-8FCF-20431ACD53D3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52400"/>
            <a:ext cx="7715250" cy="704850"/>
          </a:xfrm>
        </p:spPr>
        <p:txBody>
          <a:bodyPr wrap="none" lIns="41275" tIns="17462" rIns="41275" bIns="17462" anchor="t">
            <a:spAutoFit/>
          </a:bodyPr>
          <a:lstStyle/>
          <a:p>
            <a:pPr defTabSz="804863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Database Management System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E0F57-5D4A-40DF-A5CC-E9D8E506B4C2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38916" name="Text Box 81"/>
          <p:cNvSpPr txBox="1">
            <a:spLocks noChangeArrowheads="1"/>
          </p:cNvSpPr>
          <p:nvPr/>
        </p:nvSpPr>
        <p:spPr bwMode="auto">
          <a:xfrm>
            <a:off x="153988" y="5753100"/>
            <a:ext cx="8932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i="1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DBMS manages data resources like an operating system manages hardware resources</a:t>
            </a:r>
            <a:endParaRPr lang="en-US" sz="180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917" name="Rectangle 126"/>
          <p:cNvSpPr>
            <a:spLocks noChangeArrowheads="1"/>
          </p:cNvSpPr>
          <p:nvPr/>
        </p:nvSpPr>
        <p:spPr bwMode="auto">
          <a:xfrm>
            <a:off x="773113" y="1177925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</a:rPr>
              <a:t>A software system that is used to create, maintain, and provide controlled access to user databases</a:t>
            </a:r>
          </a:p>
        </p:txBody>
      </p:sp>
      <p:sp>
        <p:nvSpPr>
          <p:cNvPr id="38918" name="Rectangle 131"/>
          <p:cNvSpPr>
            <a:spLocks noChangeArrowheads="1"/>
          </p:cNvSpPr>
          <p:nvPr/>
        </p:nvSpPr>
        <p:spPr bwMode="auto">
          <a:xfrm>
            <a:off x="990600" y="2084388"/>
            <a:ext cx="1676400" cy="914400"/>
          </a:xfrm>
          <a:prstGeom prst="rect">
            <a:avLst/>
          </a:prstGeom>
          <a:solidFill>
            <a:srgbClr val="969696"/>
          </a:solidFill>
          <a:ln w="2540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Order Filing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 System</a:t>
            </a:r>
          </a:p>
        </p:txBody>
      </p:sp>
      <p:sp>
        <p:nvSpPr>
          <p:cNvPr id="38919" name="Rectangle 133"/>
          <p:cNvSpPr>
            <a:spLocks noChangeArrowheads="1"/>
          </p:cNvSpPr>
          <p:nvPr/>
        </p:nvSpPr>
        <p:spPr bwMode="auto">
          <a:xfrm>
            <a:off x="990600" y="3227388"/>
            <a:ext cx="1676400" cy="914400"/>
          </a:xfrm>
          <a:prstGeom prst="rect">
            <a:avLst/>
          </a:prstGeom>
          <a:solidFill>
            <a:srgbClr val="969696"/>
          </a:solidFill>
          <a:ln w="2540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Invoicing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 System</a:t>
            </a:r>
          </a:p>
        </p:txBody>
      </p:sp>
      <p:sp>
        <p:nvSpPr>
          <p:cNvPr id="38920" name="Rectangle 134"/>
          <p:cNvSpPr>
            <a:spLocks noChangeArrowheads="1"/>
          </p:cNvSpPr>
          <p:nvPr/>
        </p:nvSpPr>
        <p:spPr bwMode="auto">
          <a:xfrm>
            <a:off x="990600" y="4370388"/>
            <a:ext cx="1676400" cy="914400"/>
          </a:xfrm>
          <a:prstGeom prst="rect">
            <a:avLst/>
          </a:prstGeom>
          <a:solidFill>
            <a:srgbClr val="969696"/>
          </a:solidFill>
          <a:ln w="2540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Payroll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 System</a:t>
            </a:r>
          </a:p>
        </p:txBody>
      </p:sp>
      <p:sp>
        <p:nvSpPr>
          <p:cNvPr id="38921" name="Rectangle 135"/>
          <p:cNvSpPr>
            <a:spLocks noChangeArrowheads="1"/>
          </p:cNvSpPr>
          <p:nvPr/>
        </p:nvSpPr>
        <p:spPr bwMode="auto">
          <a:xfrm>
            <a:off x="4038600" y="3227388"/>
            <a:ext cx="1676400" cy="914400"/>
          </a:xfrm>
          <a:prstGeom prst="rect">
            <a:avLst/>
          </a:prstGeom>
          <a:solidFill>
            <a:srgbClr val="969696"/>
          </a:solidFill>
          <a:ln w="2540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DBMS</a:t>
            </a:r>
          </a:p>
        </p:txBody>
      </p:sp>
      <p:sp>
        <p:nvSpPr>
          <p:cNvPr id="38922" name="Line 136"/>
          <p:cNvSpPr>
            <a:spLocks noChangeShapeType="1"/>
          </p:cNvSpPr>
          <p:nvPr/>
        </p:nvSpPr>
        <p:spPr bwMode="auto">
          <a:xfrm>
            <a:off x="2667000" y="2465388"/>
            <a:ext cx="1371600" cy="8382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3" name="Line 137"/>
          <p:cNvSpPr>
            <a:spLocks noChangeShapeType="1"/>
          </p:cNvSpPr>
          <p:nvPr/>
        </p:nvSpPr>
        <p:spPr bwMode="auto">
          <a:xfrm>
            <a:off x="2667000" y="3684588"/>
            <a:ext cx="13716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4" name="Line 138"/>
          <p:cNvSpPr>
            <a:spLocks noChangeShapeType="1"/>
          </p:cNvSpPr>
          <p:nvPr/>
        </p:nvSpPr>
        <p:spPr bwMode="auto">
          <a:xfrm flipV="1">
            <a:off x="2667000" y="3989388"/>
            <a:ext cx="1371600" cy="8382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5" name="AutoShape 139"/>
          <p:cNvSpPr>
            <a:spLocks noChangeArrowheads="1"/>
          </p:cNvSpPr>
          <p:nvPr/>
        </p:nvSpPr>
        <p:spPr bwMode="auto">
          <a:xfrm>
            <a:off x="6553200" y="2160588"/>
            <a:ext cx="2209800" cy="3200400"/>
          </a:xfrm>
          <a:prstGeom prst="flowChartMagneticDisk">
            <a:avLst/>
          </a:prstGeom>
          <a:solidFill>
            <a:srgbClr val="969696"/>
          </a:solidFill>
          <a:ln w="254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Central database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Contains employee,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order, inventory,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pricing, and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anose="020B0604030504040204" pitchFamily="34" charset="0"/>
              </a:rPr>
              <a:t>customer data</a:t>
            </a:r>
          </a:p>
        </p:txBody>
      </p:sp>
      <p:sp>
        <p:nvSpPr>
          <p:cNvPr id="38926" name="Line 140"/>
          <p:cNvSpPr>
            <a:spLocks noChangeShapeType="1"/>
          </p:cNvSpPr>
          <p:nvPr/>
        </p:nvSpPr>
        <p:spPr bwMode="auto">
          <a:xfrm>
            <a:off x="5715000" y="3684588"/>
            <a:ext cx="8382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91440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Advantages of THE DatabaSE APPROACH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388938" y="1733550"/>
            <a:ext cx="8229600" cy="4572000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Program-data independence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Planned data redundancy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Improved data consistency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Improved data sharing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Increased application development productivity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Enforcement of standards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Improved data quality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Improved data accessibility and responsiveness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Reduced program maintenance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"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D1198D-0E6A-4A44-B3E2-43440903AF57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686800" cy="8382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outline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535113"/>
            <a:ext cx="8229600" cy="4114800"/>
          </a:xfrm>
        </p:spPr>
        <p:txBody>
          <a:bodyPr lIns="90488" tIns="44450" rIns="90488" bIns="4445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terms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Discuss conventional file processing systems, and their limitations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Explain advantages of databases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Identify costs and risks of databases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Introduction to drawing data models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F713D3-D795-4AAC-88CD-21F9079BDC8C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50838"/>
            <a:ext cx="89154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Costs and Risks of the Database Approach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434975" y="2000250"/>
            <a:ext cx="8229600" cy="3810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New, specialized personnel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Installation and management cost and complexity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Conversion costs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Need for explicit backup and recovery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Organizational conflict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3C98EA-3208-48A9-9C27-6B3482746253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686800" cy="8382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outline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535113"/>
            <a:ext cx="8229600" cy="4114800"/>
          </a:xfrm>
        </p:spPr>
        <p:txBody>
          <a:bodyPr lIns="90488" tIns="44450" rIns="90488" bIns="4445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terms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Discuss conventional file processing systems, and their limitations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Explain advantages of databases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Identify costs and risks of databases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Introduction to drawing data models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A59EC6-A5B6-43B9-A655-DA8E3123EA1A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01625" y="1165225"/>
            <a:ext cx="8686800" cy="50450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United States Department of Labor:</a:t>
            </a:r>
          </a:p>
          <a:p>
            <a:pPr lvl="1">
              <a:defRPr/>
            </a:pPr>
            <a:r>
              <a:rPr lang="en-US" dirty="0"/>
              <a:t>60% of new jobs require IS skills </a:t>
            </a:r>
          </a:p>
          <a:p>
            <a:pPr>
              <a:defRPr/>
            </a:pPr>
            <a:r>
              <a:rPr lang="en-US" dirty="0"/>
              <a:t>Databases are </a:t>
            </a:r>
            <a:r>
              <a:rPr lang="en-US" b="1" dirty="0"/>
              <a:t>everywhere</a:t>
            </a:r>
            <a:endParaRPr lang="en-US" dirty="0"/>
          </a:p>
          <a:p>
            <a:pPr lvl="1">
              <a:defRPr/>
            </a:pPr>
            <a:r>
              <a:rPr lang="en-US" b="1" dirty="0"/>
              <a:t>Alerts</a:t>
            </a:r>
            <a:r>
              <a:rPr lang="en-US" dirty="0"/>
              <a:t> of suspicious activity on credit cards</a:t>
            </a:r>
          </a:p>
          <a:p>
            <a:pPr lvl="1">
              <a:defRPr/>
            </a:pPr>
            <a:r>
              <a:rPr lang="en-US" dirty="0"/>
              <a:t>Used in almost all applications of </a:t>
            </a:r>
            <a:r>
              <a:rPr lang="en-US" b="1" dirty="0"/>
              <a:t>analytics</a:t>
            </a:r>
            <a:endParaRPr lang="en-US" dirty="0"/>
          </a:p>
          <a:p>
            <a:pPr lvl="1">
              <a:defRPr/>
            </a:pPr>
            <a:r>
              <a:rPr lang="en-US" dirty="0"/>
              <a:t>Pandora</a:t>
            </a:r>
          </a:p>
          <a:p>
            <a:pPr lvl="1">
              <a:defRPr/>
            </a:pPr>
            <a:r>
              <a:rPr lang="en-US" dirty="0"/>
              <a:t>CVS </a:t>
            </a:r>
          </a:p>
          <a:p>
            <a:pPr lvl="1">
              <a:defRPr/>
            </a:pPr>
            <a:r>
              <a:rPr lang="en-US" dirty="0"/>
              <a:t>Behind almost every website, web browser, smartphone, etc.</a:t>
            </a:r>
          </a:p>
          <a:p>
            <a:pPr lvl="1">
              <a:defRPr/>
            </a:pPr>
            <a:r>
              <a:rPr lang="en-US" dirty="0"/>
              <a:t>Integral part of almost </a:t>
            </a:r>
            <a:r>
              <a:rPr lang="en-US" b="1" dirty="0"/>
              <a:t>any</a:t>
            </a:r>
            <a:r>
              <a:rPr lang="en-US" dirty="0"/>
              <a:t> business</a:t>
            </a:r>
          </a:p>
          <a:p>
            <a:pPr>
              <a:defRPr/>
            </a:pPr>
            <a:r>
              <a:rPr lang="en-US" dirty="0"/>
              <a:t>It is important to be comfortable creating data models and using databases in this all-digital world we live it</a:t>
            </a:r>
          </a:p>
          <a:p>
            <a:pPr lvl="1">
              <a:defRPr/>
            </a:pPr>
            <a:r>
              <a:rPr lang="en-US" dirty="0"/>
              <a:t>Need data modeling in order to create a database!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F754A0-6C5B-4049-8B0F-1DD462D15ECE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>
          <a:xfrm>
            <a:off x="457200" y="327025"/>
            <a:ext cx="8686800" cy="838200"/>
          </a:xfrm>
          <a:prstGeom prst="rect">
            <a:avLst/>
          </a:prstGeom>
        </p:spPr>
        <p:txBody>
          <a:bodyPr lIns="90488" tIns="44450" rIns="90488" bIns="44450" anchor="ctr">
            <a:normAutofit fontScale="7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MOTIVATION FOR STUDYING data Modeling / Database 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Elements of the Database Approach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03225" y="1431925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models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Graphical system capturing nature and relationship of data – give 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business rules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Data Model–high-level entities and relationships for the organization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Project Data Model–more detailed view, matching data structure in database or data warehouse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Entities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Noun form describing a person, place, object, event, or concept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Composed of 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attributes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which is the data that you are interested in capturing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Between entities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Usually one-to-many (1:M) or many-to-many (M:N)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Relational Databases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Database technology involving tables (relations) representing entities and primary/foreign keys representing relationships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"/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CD3BD5-33FB-4267-AC8A-E88EFB2DC2B2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7A227B-C250-45CF-8D0D-06024CB9B33B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0" y="24606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  <a:buSzPct val="65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</a:rPr>
              <a:t>DATA MODEL</a:t>
            </a:r>
          </a:p>
        </p:txBody>
      </p:sp>
      <p:sp>
        <p:nvSpPr>
          <p:cNvPr id="51205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DC7BF5-FB36-4EB6-9EE3-B8069846F823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02456" y="1285875"/>
            <a:ext cx="43986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rules: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customer places 1 to many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order is placed by exact 1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order contains one to many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product is contained in 1 to many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6087" y="5695950"/>
            <a:ext cx="3933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draw it in Visio!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703263"/>
            <a:ext cx="2743200" cy="566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65968-6832-495B-9800-F7246C420956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0" y="24606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buClr>
                <a:schemeClr val="bg1"/>
              </a:buClr>
              <a:buSzPct val="65000"/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</a:rPr>
              <a:t>More specifically, it will be drawn like this …</a:t>
            </a:r>
          </a:p>
        </p:txBody>
      </p:sp>
      <p:sp>
        <p:nvSpPr>
          <p:cNvPr id="53256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6FDE1A-5CB3-4598-8BB3-B3F13E6DE945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4" y="1341918"/>
            <a:ext cx="7097115" cy="44964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7" y="796906"/>
            <a:ext cx="7301953" cy="4626204"/>
          </a:xfrm>
          <a:prstGeom prst="rect">
            <a:avLst/>
          </a:prstGeom>
        </p:spPr>
      </p:pic>
      <p:sp>
        <p:nvSpPr>
          <p:cNvPr id="5529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2C572C-349F-4029-9E66-B58A2E24AD3D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55300" name="Text Box 11"/>
          <p:cNvSpPr txBox="1">
            <a:spLocks noChangeArrowheads="1"/>
          </p:cNvSpPr>
          <p:nvPr/>
        </p:nvSpPr>
        <p:spPr bwMode="auto">
          <a:xfrm>
            <a:off x="3581400" y="1143000"/>
            <a:ext cx="2438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One customer may place many orders, but each order is placed by a single customer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One-to-many relationship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Rectangle 12"/>
          <p:cNvSpPr>
            <a:spLocks noChangeArrowheads="1"/>
          </p:cNvSpPr>
          <p:nvPr/>
        </p:nvSpPr>
        <p:spPr bwMode="auto">
          <a:xfrm>
            <a:off x="693738" y="698500"/>
            <a:ext cx="2765425" cy="4919663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5302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A39A82E-A2F5-441F-98E4-FDCF031AB4E9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7" y="731520"/>
            <a:ext cx="8266611" cy="4822219"/>
          </a:xfrm>
          <a:prstGeom prst="rect">
            <a:avLst/>
          </a:prstGeom>
        </p:spPr>
      </p:pic>
      <p:sp>
        <p:nvSpPr>
          <p:cNvPr id="5734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5755FA-956E-401F-9B22-079FBE03D369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184208" y="1004888"/>
            <a:ext cx="30416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One order has many order lines; each order line is associated with a single order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One-to-many relationship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381000" y="3497263"/>
            <a:ext cx="8458200" cy="2141537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7350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FA59065-A2BC-479F-B1A1-AF5B4CCF9C45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48" y="754597"/>
            <a:ext cx="7676603" cy="4863566"/>
          </a:xfrm>
          <a:prstGeom prst="rect">
            <a:avLst/>
          </a:prstGeom>
        </p:spPr>
      </p:pic>
      <p:sp>
        <p:nvSpPr>
          <p:cNvPr id="5939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9BBD54-034F-4DA7-9868-A1DF2D814E5B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3486150" y="646113"/>
            <a:ext cx="22098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One product can be in many order lines, each order line refers to a single product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One-to-many relationship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7" name="Rectangle 9"/>
          <p:cNvSpPr>
            <a:spLocks noChangeArrowheads="1"/>
          </p:cNvSpPr>
          <p:nvPr/>
        </p:nvSpPr>
        <p:spPr bwMode="auto">
          <a:xfrm>
            <a:off x="5788841" y="679014"/>
            <a:ext cx="2821759" cy="5014731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9398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09430F-8A9F-4D40-A45A-693089CCCFF1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25" y="914934"/>
            <a:ext cx="7676603" cy="4863566"/>
          </a:xfrm>
          <a:prstGeom prst="rect">
            <a:avLst/>
          </a:prstGeom>
        </p:spPr>
      </p:pic>
      <p:sp>
        <p:nvSpPr>
          <p:cNvPr id="6144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4B334C-CF7F-46DD-A363-C6D06837ADF6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61444" name="Text Box 14"/>
          <p:cNvSpPr txBox="1">
            <a:spLocks noChangeArrowheads="1"/>
          </p:cNvSpPr>
          <p:nvPr/>
        </p:nvSpPr>
        <p:spPr bwMode="auto">
          <a:xfrm>
            <a:off x="3560989" y="1922644"/>
            <a:ext cx="245586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Therefore, one order involves many products and one product is involved in many orders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Many-to-many relationship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5" name="Oval 15"/>
          <p:cNvSpPr>
            <a:spLocks noChangeArrowheads="1"/>
          </p:cNvSpPr>
          <p:nvPr/>
        </p:nvSpPr>
        <p:spPr bwMode="auto">
          <a:xfrm rot="-1683923">
            <a:off x="-288471" y="1514668"/>
            <a:ext cx="9730296" cy="2862262"/>
          </a:xfrm>
          <a:prstGeom prst="ellips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46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8AC63E2-1B0D-4CFC-B791-C27D293C2255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6F3434-19D5-44BB-A927-08B22758CE7A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63493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A7DD02C-196E-43FA-82D0-9EFB6AE9A3D5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1" y="455861"/>
            <a:ext cx="7677694" cy="594938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03225" y="1190625"/>
            <a:ext cx="8229600" cy="5114925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 each of the following pairs of related entities, indicate whether there is a one-to-many or a many-to-many relationship.  Then, using the shorthand notation we just reviewed, draw a diagram for each of the relationships in Visio:</a:t>
            </a:r>
          </a:p>
          <a:p>
            <a:pPr lvl="1"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STUDENT and COURSE</a:t>
            </a:r>
          </a:p>
          <a:p>
            <a:pPr lvl="1"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BOOK  and BOOK COPY</a:t>
            </a:r>
          </a:p>
          <a:p>
            <a:pPr lvl="1"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COURSE and SECTION</a:t>
            </a:r>
          </a:p>
          <a:p>
            <a:pPr lvl="1"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SECTION and ROOM</a:t>
            </a:r>
          </a:p>
          <a:p>
            <a:pPr lvl="1"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INSTRUCTOR and COURSE</a:t>
            </a:r>
          </a:p>
          <a:p>
            <a:pPr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Consider the following enterprise data model:</a:t>
            </a:r>
          </a:p>
          <a:p>
            <a:pPr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What is the relationship between Pet and Store?</a:t>
            </a:r>
          </a:p>
          <a:p>
            <a:pPr lvl="1"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What is the relationship between Customer and Pet?</a:t>
            </a:r>
          </a:p>
          <a:p>
            <a:pPr lvl="1"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 you think that there should be a relationship between Customer and Store?</a:t>
            </a:r>
          </a:p>
          <a:p>
            <a:pPr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Consider UConn.  Define several major data entity types and draw a preliminary enterprise data model.</a:t>
            </a:r>
          </a:p>
          <a:p>
            <a:pPr lvl="1" eaLnBrk="1" fontAlgn="auto" hangingPunct="1">
              <a:lnSpc>
                <a:spcPct val="80000"/>
              </a:lnSpc>
              <a:spcAft>
                <a:spcPts val="144"/>
              </a:spcAft>
              <a:buFont typeface="Wingdings 2"/>
              <a:buChar char=""/>
              <a:defRPr/>
            </a:pP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Try using INSTRUCTOR, COURSE, SECTION, SCHOOL, STUDENT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77C37F-19A1-47C1-A0C2-BE5C5DF5AF54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24" y="3386002"/>
            <a:ext cx="3193120" cy="12464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more complicated …</a:t>
            </a:r>
          </a:p>
          <a:p>
            <a:r>
              <a:rPr lang="en-US" dirty="0"/>
              <a:t>Let’s try to </a:t>
            </a:r>
            <a:r>
              <a:rPr lang="en-US" dirty="0" smtClean="0"/>
              <a:t>draw the PATIENT </a:t>
            </a:r>
            <a:r>
              <a:rPr lang="en-US" dirty="0"/>
              <a:t>and </a:t>
            </a:r>
            <a:r>
              <a:rPr lang="en-US" dirty="0" smtClean="0"/>
              <a:t>PHYSICIAN model under the following scenario</a:t>
            </a:r>
          </a:p>
          <a:p>
            <a:pPr lvl="1"/>
            <a:r>
              <a:rPr lang="en-US" dirty="0" smtClean="0"/>
              <a:t>A physician treats one or more patients, and a given patient can be treated by multiple physicians.</a:t>
            </a:r>
          </a:p>
          <a:p>
            <a:pPr lvl="1"/>
            <a:r>
              <a:rPr lang="en-US" dirty="0" smtClean="0"/>
              <a:t>A patient is diagnosed by one and only one physician, and a physician can provide a medical diagnosis to many patients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EC5A1-EF94-4D4E-9CBB-92269F56CD0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3852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How big are databases?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114800"/>
          </a:xfrm>
        </p:spPr>
        <p:txBody>
          <a:bodyPr lIns="90488" tIns="44450" rIns="90488" bIns="4445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Really (really) depends on the size of the organization/purpose that it is serving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 use a database to organize grades</a:t>
            </a:r>
          </a:p>
          <a:p>
            <a:pPr lvl="2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Easily fits on a pen drive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Large organizations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Up to 10^15 bytes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F95184-7ADA-4DBE-B4F3-76A43AB3043C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6F3BAA-189D-4E20-8D5A-F969A713CE9C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841375" y="246063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buClr>
                <a:schemeClr val="bg1"/>
              </a:buClr>
              <a:buSzPct val="65000"/>
              <a:buFont typeface="Wingdings" panose="05000000000000000000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Tahoma" panose="020B0604030504040204" pitchFamily="34" charset="0"/>
              </a:rPr>
              <a:t>Components of the Database Environment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00AF749-291E-492A-A534-F662FD29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25" y="1190625"/>
            <a:ext cx="64389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460375"/>
            <a:ext cx="7769225" cy="1128713"/>
          </a:xfrm>
        </p:spPr>
        <p:txBody>
          <a:bodyPr lIns="90488" tIns="44450" rIns="90488" bIns="4445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Components of the </a:t>
            </a:r>
            <a:b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Database Environment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450850" y="1884363"/>
            <a:ext cx="8377238" cy="4287837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5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modeling and design tools --</a:t>
            </a:r>
            <a:r>
              <a:rPr 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automated tools used to design databases and application programs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5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Repository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</a:t>
            </a:r>
            <a:r>
              <a:rPr 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centralized storehouse of metadata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5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Database Management System (DBMS)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</a:t>
            </a:r>
            <a:r>
              <a:rPr 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software for managing the database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5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Database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</a:t>
            </a:r>
            <a:r>
              <a:rPr 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storehouse of the data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5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 Programs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</a:t>
            </a:r>
            <a:r>
              <a:rPr 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software using the data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5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User Interface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</a:t>
            </a:r>
            <a:r>
              <a:rPr 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text and graphical displays to users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5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Data/Database Administrators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</a:t>
            </a:r>
            <a:r>
              <a:rPr 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personnel responsible for maintaining the database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5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System Developers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</a:t>
            </a:r>
            <a:r>
              <a:rPr 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personnel responsible for designing databases and software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5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End Users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</a:t>
            </a:r>
            <a:r>
              <a:rPr 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people who use the applications and databases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15CEB7-53FD-418B-A41A-F04239D85176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SDLC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System Development Life Cycle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Detailed, well-planned development process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Time-consuming, but comprehensive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Long development cycle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Prototyping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Rapid application development (RAD)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Cursory attempt at conceptual data modeling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database during development of initial prototype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Repeat implementation and maintenance activities with new prototype versions</a:t>
            </a:r>
          </a:p>
          <a:p>
            <a:r>
              <a:rPr lang="en-US" dirty="0"/>
              <a:t>Starts with Enterprise Data Model …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614BF4-5A8D-4907-A978-0B3263AD6F36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2625" y="296863"/>
            <a:ext cx="7981950" cy="8382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Database development process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296863"/>
            <a:ext cx="798195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Data Model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First step in the database development process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Specifies scope and general content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Overall picture of organizational data at high level of abstraction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Review current systems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Analyze nature of business areas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Describe data needed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Entity-relationship diagram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Descriptions of entity types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Relationships between entities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Business rules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Sometimes create Business Function Matrix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 the database design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218437-1CC1-4EDF-A566-9EF877C60AD2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1800"/>
            <a:ext cx="80010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Two Approaches to Database and IS Development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724025"/>
            <a:ext cx="8153400" cy="3736975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SDLC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System Development Life Cycle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Detailed, well-planned development process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Time-consuming, but comprehensive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Long development cycle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Prototyping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Rapid application development (RAD)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Cursory attempt at conceptual data modeling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database during development of initial prototype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Repeat implementation and maintenance activities with new prototype versions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"/>
              <a:defRPr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B08610-557F-4C65-8B60-598D78D6549D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503238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Systems Development Life Cycle</a:t>
            </a:r>
            <a:b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782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E59113-7709-4724-AC3B-0551EA381024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grpSp>
        <p:nvGrpSpPr>
          <p:cNvPr id="77828" name="Group 27"/>
          <p:cNvGrpSpPr>
            <a:grpSpLocks/>
          </p:cNvGrpSpPr>
          <p:nvPr/>
        </p:nvGrpSpPr>
        <p:grpSpPr bwMode="auto">
          <a:xfrm>
            <a:off x="457200" y="1676400"/>
            <a:ext cx="8458200" cy="4114800"/>
            <a:chOff x="1008" y="1392"/>
            <a:chExt cx="4608" cy="2256"/>
          </a:xfrm>
        </p:grpSpPr>
        <p:sp>
          <p:nvSpPr>
            <p:cNvPr id="77829" name="Rectangle 5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2400" y="2208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77835" name="Arc 14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6" name="Arc 15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7" name="Arc 16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8" name="Arc 17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9" name="Arc 18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0" name="Arc 19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1" name="Arc 20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2" name="Arc 21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3" name="Arc 22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4" name="Arc 23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9B14C3-203D-4CD8-923D-B46455E382A0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457200" y="1676400"/>
            <a:ext cx="8458200" cy="4114800"/>
            <a:chOff x="1008" y="1392"/>
            <a:chExt cx="4608" cy="2256"/>
          </a:xfrm>
        </p:grpSpPr>
        <p:sp>
          <p:nvSpPr>
            <p:cNvPr id="78856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78857" name="Rectangle 5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78858" name="Rectangle 6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78859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78860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78861" name="Rectangle 9"/>
            <p:cNvSpPr>
              <a:spLocks noChangeArrowheads="1"/>
            </p:cNvSpPr>
            <p:nvPr/>
          </p:nvSpPr>
          <p:spPr bwMode="auto">
            <a:xfrm>
              <a:off x="2400" y="2208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78862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3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4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6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8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52" name="Rectangle 20"/>
          <p:cNvSpPr>
            <a:spLocks noChangeArrowheads="1"/>
          </p:cNvSpPr>
          <p:nvPr/>
        </p:nvSpPr>
        <p:spPr bwMode="auto">
          <a:xfrm>
            <a:off x="457200" y="1676400"/>
            <a:ext cx="1836738" cy="533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i="1">
                <a:solidFill>
                  <a:schemeClr val="bg2"/>
                </a:solidFill>
                <a:latin typeface="Arial Narrow" panose="020B0606020202030204" pitchFamily="34" charset="0"/>
              </a:rPr>
              <a:t>Planning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4191000" y="1649413"/>
            <a:ext cx="4137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Purpose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–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preliminary understanding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Deliverable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–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request for study 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762000" y="4572000"/>
            <a:ext cx="2819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Database activity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–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enterprise modeling and early conceptual data modeling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57200"/>
            <a:ext cx="8686800" cy="84137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49A46A-8307-4BA1-A4D7-AF5E78FA0ED8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grpSp>
        <p:nvGrpSpPr>
          <p:cNvPr id="80899" name="Group 3"/>
          <p:cNvGrpSpPr>
            <a:grpSpLocks/>
          </p:cNvGrpSpPr>
          <p:nvPr/>
        </p:nvGrpSpPr>
        <p:grpSpPr bwMode="auto">
          <a:xfrm>
            <a:off x="457200" y="1676400"/>
            <a:ext cx="8458200" cy="4114800"/>
            <a:chOff x="1008" y="1392"/>
            <a:chExt cx="4608" cy="2256"/>
          </a:xfrm>
        </p:grpSpPr>
        <p:sp>
          <p:nvSpPr>
            <p:cNvPr id="80904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80905" name="Rectangle 5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80906" name="Rectangle 6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80907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80908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80909" name="Rectangle 9"/>
            <p:cNvSpPr>
              <a:spLocks noChangeArrowheads="1"/>
            </p:cNvSpPr>
            <p:nvPr/>
          </p:nvSpPr>
          <p:spPr bwMode="auto">
            <a:xfrm>
              <a:off x="2400" y="2208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80910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8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9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0" name="Rectangle 20"/>
          <p:cNvSpPr>
            <a:spLocks noChangeArrowheads="1"/>
          </p:cNvSpPr>
          <p:nvPr/>
        </p:nvSpPr>
        <p:spPr bwMode="auto">
          <a:xfrm>
            <a:off x="1905000" y="2362200"/>
            <a:ext cx="1828800" cy="533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i="1">
                <a:solidFill>
                  <a:schemeClr val="bg2"/>
                </a:solidFill>
                <a:latin typeface="Arial Narrow" panose="020B0606020202030204" pitchFamily="34" charset="0"/>
              </a:rPr>
              <a:t>Analysis</a:t>
            </a:r>
          </a:p>
        </p:txBody>
      </p:sp>
      <p:sp>
        <p:nvSpPr>
          <p:cNvPr id="80901" name="Text Box 21"/>
          <p:cNvSpPr txBox="1">
            <a:spLocks noChangeArrowheads="1"/>
          </p:cNvSpPr>
          <p:nvPr/>
        </p:nvSpPr>
        <p:spPr bwMode="auto">
          <a:xfrm>
            <a:off x="4038600" y="1524000"/>
            <a:ext cx="5105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Purpose–thorough requirements analysis and structuring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Deliverable–functional system specifications</a:t>
            </a:r>
          </a:p>
        </p:txBody>
      </p:sp>
      <p:sp>
        <p:nvSpPr>
          <p:cNvPr id="80902" name="Text Box 22"/>
          <p:cNvSpPr txBox="1">
            <a:spLocks noChangeArrowheads="1"/>
          </p:cNvSpPr>
          <p:nvPr/>
        </p:nvSpPr>
        <p:spPr bwMode="auto">
          <a:xfrm>
            <a:off x="762000" y="4572000"/>
            <a:ext cx="3505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Database activity–thorough and integrated conceptual data modeling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57200"/>
            <a:ext cx="8686800" cy="84137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BD9AC5-942D-4EED-BF92-177F3AB5600A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457200" y="1676400"/>
            <a:ext cx="8458200" cy="4114800"/>
            <a:chOff x="1008" y="1392"/>
            <a:chExt cx="4608" cy="2256"/>
          </a:xfrm>
        </p:grpSpPr>
        <p:sp>
          <p:nvSpPr>
            <p:cNvPr id="82952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82953" name="Rectangle 5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82954" name="Rectangle 6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82955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82956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82957" name="Rectangle 9"/>
            <p:cNvSpPr>
              <a:spLocks noChangeArrowheads="1"/>
            </p:cNvSpPr>
            <p:nvPr/>
          </p:nvSpPr>
          <p:spPr bwMode="auto">
            <a:xfrm>
              <a:off x="2400" y="2208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82958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9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0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1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2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3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4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5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6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7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948" name="Rectangle 20"/>
          <p:cNvSpPr>
            <a:spLocks noChangeArrowheads="1"/>
          </p:cNvSpPr>
          <p:nvPr/>
        </p:nvSpPr>
        <p:spPr bwMode="auto">
          <a:xfrm>
            <a:off x="2971800" y="3124200"/>
            <a:ext cx="1828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i="1">
                <a:solidFill>
                  <a:schemeClr val="bg2"/>
                </a:solidFill>
                <a:latin typeface="Arial Narrow" panose="020B0606020202030204" pitchFamily="34" charset="0"/>
              </a:rPr>
              <a:t>Logical Design</a:t>
            </a:r>
          </a:p>
        </p:txBody>
      </p:sp>
      <p:sp>
        <p:nvSpPr>
          <p:cNvPr id="82949" name="Text Box 21"/>
          <p:cNvSpPr txBox="1">
            <a:spLocks noChangeArrowheads="1"/>
          </p:cNvSpPr>
          <p:nvPr/>
        </p:nvSpPr>
        <p:spPr bwMode="auto">
          <a:xfrm>
            <a:off x="3581400" y="1535113"/>
            <a:ext cx="5562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Purpose–information requirements elicitation and structure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Deliverable–detailed design specifications</a:t>
            </a:r>
          </a:p>
        </p:txBody>
      </p:sp>
      <p:sp>
        <p:nvSpPr>
          <p:cNvPr id="82950" name="Text Box 22"/>
          <p:cNvSpPr txBox="1">
            <a:spLocks noChangeArrowheads="1"/>
          </p:cNvSpPr>
          <p:nvPr/>
        </p:nvSpPr>
        <p:spPr bwMode="auto">
          <a:xfrm>
            <a:off x="762000" y="4572000"/>
            <a:ext cx="2819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Database activity–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logical database design (transactions, forms, displays, views, data integrity and security)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57200"/>
            <a:ext cx="8686800" cy="84137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4CE45A-5599-4973-A8B9-43D729193DC1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457200" y="1676400"/>
            <a:ext cx="8458200" cy="4114800"/>
            <a:chOff x="1008" y="1392"/>
            <a:chExt cx="4608" cy="2256"/>
          </a:xfrm>
        </p:grpSpPr>
        <p:sp>
          <p:nvSpPr>
            <p:cNvPr id="84999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85000" name="Rectangle 5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85001" name="Rectangle 6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85002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85003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85004" name="Rectangle 9"/>
            <p:cNvSpPr>
              <a:spLocks noChangeArrowheads="1"/>
            </p:cNvSpPr>
            <p:nvPr/>
          </p:nvSpPr>
          <p:spPr bwMode="auto">
            <a:xfrm>
              <a:off x="2400" y="2208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85005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8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0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1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2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3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4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996" name="Rectangle 20"/>
          <p:cNvSpPr>
            <a:spLocks noChangeArrowheads="1"/>
          </p:cNvSpPr>
          <p:nvPr/>
        </p:nvSpPr>
        <p:spPr bwMode="auto">
          <a:xfrm>
            <a:off x="4419600" y="3810000"/>
            <a:ext cx="1828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i="1">
                <a:solidFill>
                  <a:schemeClr val="bg2"/>
                </a:solidFill>
                <a:latin typeface="Arial Narrow" panose="020B0606020202030204" pitchFamily="34" charset="0"/>
              </a:rPr>
              <a:t>Physical Design</a:t>
            </a:r>
          </a:p>
        </p:txBody>
      </p:sp>
      <p:sp>
        <p:nvSpPr>
          <p:cNvPr id="84997" name="Text Box 21"/>
          <p:cNvSpPr txBox="1">
            <a:spLocks noChangeArrowheads="1"/>
          </p:cNvSpPr>
          <p:nvPr/>
        </p:nvSpPr>
        <p:spPr bwMode="auto">
          <a:xfrm>
            <a:off x="5210175" y="1404938"/>
            <a:ext cx="39338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Purpose–develop technology and organizational specifications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Deliverable–program/data structures, technology purchases, organization redesigns</a:t>
            </a:r>
          </a:p>
        </p:txBody>
      </p:sp>
      <p:sp>
        <p:nvSpPr>
          <p:cNvPr id="84998" name="Text Box 22"/>
          <p:cNvSpPr txBox="1">
            <a:spLocks noChangeArrowheads="1"/>
          </p:cNvSpPr>
          <p:nvPr/>
        </p:nvSpPr>
        <p:spPr bwMode="auto">
          <a:xfrm>
            <a:off x="762000" y="4572000"/>
            <a:ext cx="3657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Database activity–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physical database design (define database to DBMS, physical data organization, database processing programs)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686800" cy="8382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outline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535113"/>
            <a:ext cx="8229600" cy="4114800"/>
          </a:xfrm>
        </p:spPr>
        <p:txBody>
          <a:bodyPr lIns="90488" tIns="44450" rIns="90488" bIns="4445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terms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Discuss conventional file processing systems, and their limitations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Explain advantages of databases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Identify costs and risks of databases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Introduction to drawing data models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59CA3E-5CA6-4E76-89A5-FA954D1F8FBD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7E2561-187C-4421-B46A-EADECC983BA5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457200" y="1676400"/>
            <a:ext cx="8458200" cy="4114800"/>
            <a:chOff x="1008" y="1392"/>
            <a:chExt cx="4608" cy="2256"/>
          </a:xfrm>
        </p:grpSpPr>
        <p:sp>
          <p:nvSpPr>
            <p:cNvPr id="86024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86025" name="Rectangle 5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86026" name="Rectangle 6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86027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86028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86029" name="Rectangle 9"/>
            <p:cNvSpPr>
              <a:spLocks noChangeArrowheads="1"/>
            </p:cNvSpPr>
            <p:nvPr/>
          </p:nvSpPr>
          <p:spPr bwMode="auto">
            <a:xfrm>
              <a:off x="2400" y="2208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86030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1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2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3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4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5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7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8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9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0" name="Rectangle 20"/>
          <p:cNvSpPr>
            <a:spLocks noChangeArrowheads="1"/>
          </p:cNvSpPr>
          <p:nvPr/>
        </p:nvSpPr>
        <p:spPr bwMode="auto">
          <a:xfrm>
            <a:off x="5715000" y="4572000"/>
            <a:ext cx="1828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i="1">
                <a:solidFill>
                  <a:schemeClr val="bg2"/>
                </a:solidFill>
                <a:latin typeface="Arial Narrow" panose="020B0606020202030204" pitchFamily="34" charset="0"/>
              </a:rPr>
              <a:t>Implementation</a:t>
            </a:r>
          </a:p>
        </p:txBody>
      </p:sp>
      <p:sp>
        <p:nvSpPr>
          <p:cNvPr id="86021" name="Text Box 21"/>
          <p:cNvSpPr txBox="1">
            <a:spLocks noChangeArrowheads="1"/>
          </p:cNvSpPr>
          <p:nvPr/>
        </p:nvSpPr>
        <p:spPr bwMode="auto">
          <a:xfrm>
            <a:off x="4908550" y="1535113"/>
            <a:ext cx="44529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Purpose–programming, testing, training, installation, documenting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Deliverable–operational programs, documentation, training materials</a:t>
            </a:r>
          </a:p>
        </p:txBody>
      </p:sp>
      <p:sp>
        <p:nvSpPr>
          <p:cNvPr id="86022" name="Text Box 22"/>
          <p:cNvSpPr txBox="1">
            <a:spLocks noChangeArrowheads="1"/>
          </p:cNvSpPr>
          <p:nvPr/>
        </p:nvSpPr>
        <p:spPr bwMode="auto">
          <a:xfrm>
            <a:off x="762000" y="4419600"/>
            <a:ext cx="3124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Database activity–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database implementation, including coded programs, documentation, installation and conversion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57200"/>
            <a:ext cx="8686800" cy="84137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85A75E-1C98-4813-8622-5B6550580F85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>
            <a:off x="457200" y="1676400"/>
            <a:ext cx="8458200" cy="4114800"/>
            <a:chOff x="1008" y="1392"/>
            <a:chExt cx="4608" cy="2256"/>
          </a:xfrm>
        </p:grpSpPr>
        <p:sp>
          <p:nvSpPr>
            <p:cNvPr id="87048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Planning</a:t>
              </a:r>
            </a:p>
          </p:txBody>
        </p:sp>
        <p:sp>
          <p:nvSpPr>
            <p:cNvPr id="87049" name="Rectangle 5"/>
            <p:cNvSpPr>
              <a:spLocks noChangeArrowheads="1"/>
            </p:cNvSpPr>
            <p:nvPr/>
          </p:nvSpPr>
          <p:spPr bwMode="auto">
            <a:xfrm>
              <a:off x="1824" y="17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Analysis</a:t>
              </a:r>
            </a:p>
          </p:txBody>
        </p:sp>
        <p:sp>
          <p:nvSpPr>
            <p:cNvPr id="87050" name="Rectangle 6"/>
            <p:cNvSpPr>
              <a:spLocks noChangeArrowheads="1"/>
            </p:cNvSpPr>
            <p:nvPr/>
          </p:nvSpPr>
          <p:spPr bwMode="auto">
            <a:xfrm>
              <a:off x="3168" y="2592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Physical Design</a:t>
              </a:r>
            </a:p>
          </p:txBody>
        </p:sp>
        <p:sp>
          <p:nvSpPr>
            <p:cNvPr id="87051" name="Rectangle 7"/>
            <p:cNvSpPr>
              <a:spLocks noChangeArrowheads="1"/>
            </p:cNvSpPr>
            <p:nvPr/>
          </p:nvSpPr>
          <p:spPr bwMode="auto">
            <a:xfrm>
              <a:off x="3888" y="2976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Implementation</a:t>
              </a:r>
            </a:p>
          </p:txBody>
        </p:sp>
        <p:sp>
          <p:nvSpPr>
            <p:cNvPr id="87052" name="Rectangle 8"/>
            <p:cNvSpPr>
              <a:spLocks noChangeArrowheads="1"/>
            </p:cNvSpPr>
            <p:nvPr/>
          </p:nvSpPr>
          <p:spPr bwMode="auto">
            <a:xfrm>
              <a:off x="4656" y="3360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Maintenance</a:t>
              </a:r>
            </a:p>
          </p:txBody>
        </p:sp>
        <p:sp>
          <p:nvSpPr>
            <p:cNvPr id="87053" name="Rectangle 9"/>
            <p:cNvSpPr>
              <a:spLocks noChangeArrowheads="1"/>
            </p:cNvSpPr>
            <p:nvPr/>
          </p:nvSpPr>
          <p:spPr bwMode="auto">
            <a:xfrm>
              <a:off x="2400" y="2208"/>
              <a:ext cx="96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"/>
                <a:defRPr sz="32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"/>
                <a:defRPr sz="28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"/>
                <a:defRPr sz="24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"/>
                <a:defRPr sz="2000"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"/>
                <a:defRPr>
                  <a:solidFill>
                    <a:schemeClr val="tx2"/>
                  </a:solidFill>
                  <a:latin typeface="Franklin Gothic Book" panose="020B05030201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latin typeface="Arial Narrow" panose="020B0606020202030204" pitchFamily="34" charset="0"/>
                </a:rPr>
                <a:t>Logical Design</a:t>
              </a:r>
            </a:p>
          </p:txBody>
        </p:sp>
        <p:sp>
          <p:nvSpPr>
            <p:cNvPr id="87054" name="Arc 10"/>
            <p:cNvSpPr>
              <a:spLocks/>
            </p:cNvSpPr>
            <p:nvPr/>
          </p:nvSpPr>
          <p:spPr bwMode="auto">
            <a:xfrm>
              <a:off x="1968" y="13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5" name="Arc 11"/>
            <p:cNvSpPr>
              <a:spLocks/>
            </p:cNvSpPr>
            <p:nvPr/>
          </p:nvSpPr>
          <p:spPr bwMode="auto">
            <a:xfrm>
              <a:off x="2784" y="1824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6" name="Arc 12"/>
            <p:cNvSpPr>
              <a:spLocks/>
            </p:cNvSpPr>
            <p:nvPr/>
          </p:nvSpPr>
          <p:spPr bwMode="auto">
            <a:xfrm>
              <a:off x="3408" y="2208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7" name="Arc 13"/>
            <p:cNvSpPr>
              <a:spLocks/>
            </p:cNvSpPr>
            <p:nvPr/>
          </p:nvSpPr>
          <p:spPr bwMode="auto">
            <a:xfrm>
              <a:off x="4128" y="2592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8" name="Arc 14"/>
            <p:cNvSpPr>
              <a:spLocks/>
            </p:cNvSpPr>
            <p:nvPr/>
          </p:nvSpPr>
          <p:spPr bwMode="auto">
            <a:xfrm>
              <a:off x="4848" y="2976"/>
              <a:ext cx="528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9" name="Arc 15"/>
            <p:cNvSpPr>
              <a:spLocks/>
            </p:cNvSpPr>
            <p:nvPr/>
          </p:nvSpPr>
          <p:spPr bwMode="auto">
            <a:xfrm flipH="1" flipV="1">
              <a:off x="3984" y="3264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0" name="Arc 16"/>
            <p:cNvSpPr>
              <a:spLocks/>
            </p:cNvSpPr>
            <p:nvPr/>
          </p:nvSpPr>
          <p:spPr bwMode="auto">
            <a:xfrm flipH="1" flipV="1">
              <a:off x="3168" y="2880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1" name="Arc 17"/>
            <p:cNvSpPr>
              <a:spLocks/>
            </p:cNvSpPr>
            <p:nvPr/>
          </p:nvSpPr>
          <p:spPr bwMode="auto">
            <a:xfrm flipH="1" flipV="1">
              <a:off x="2496" y="2496"/>
              <a:ext cx="67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2" name="Arc 18"/>
            <p:cNvSpPr>
              <a:spLocks/>
            </p:cNvSpPr>
            <p:nvPr/>
          </p:nvSpPr>
          <p:spPr bwMode="auto">
            <a:xfrm flipH="1" flipV="1">
              <a:off x="1824" y="2112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3" name="Arc 19"/>
            <p:cNvSpPr>
              <a:spLocks/>
            </p:cNvSpPr>
            <p:nvPr/>
          </p:nvSpPr>
          <p:spPr bwMode="auto">
            <a:xfrm flipH="1" flipV="1">
              <a:off x="1248" y="1680"/>
              <a:ext cx="57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8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44" name="Rectangle 20"/>
          <p:cNvSpPr>
            <a:spLocks noChangeArrowheads="1"/>
          </p:cNvSpPr>
          <p:nvPr/>
        </p:nvSpPr>
        <p:spPr bwMode="auto">
          <a:xfrm>
            <a:off x="7086600" y="5257800"/>
            <a:ext cx="1828800" cy="609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i="1">
                <a:solidFill>
                  <a:schemeClr val="bg2"/>
                </a:solidFill>
                <a:latin typeface="Arial Narrow" panose="020B0606020202030204" pitchFamily="34" charset="0"/>
              </a:rPr>
              <a:t>Maintenance</a:t>
            </a:r>
          </a:p>
        </p:txBody>
      </p:sp>
      <p:sp>
        <p:nvSpPr>
          <p:cNvPr id="87045" name="Text Box 21"/>
          <p:cNvSpPr txBox="1">
            <a:spLocks noChangeArrowheads="1"/>
          </p:cNvSpPr>
          <p:nvPr/>
        </p:nvSpPr>
        <p:spPr bwMode="auto">
          <a:xfrm>
            <a:off x="4859338" y="1685925"/>
            <a:ext cx="3878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Purpose–monitor, repair, enhance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Deliverable–periodic audits</a:t>
            </a:r>
          </a:p>
        </p:txBody>
      </p:sp>
      <p:sp>
        <p:nvSpPr>
          <p:cNvPr id="87046" name="Text Box 22"/>
          <p:cNvSpPr txBox="1">
            <a:spLocks noChangeArrowheads="1"/>
          </p:cNvSpPr>
          <p:nvPr/>
        </p:nvSpPr>
        <p:spPr bwMode="auto">
          <a:xfrm>
            <a:off x="762000" y="4419600"/>
            <a:ext cx="2895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Database activity–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database maintenance, performance analysis and tuning, error corrections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457200"/>
            <a:ext cx="8686800" cy="84137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535738"/>
            <a:ext cx="762000" cy="244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DD010-DE0E-4ECB-AB3B-A8659E2199E8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pic>
        <p:nvPicPr>
          <p:cNvPr id="90115" name="Picture 12" descr="FIG02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/>
          <a:stretch>
            <a:fillRect/>
          </a:stretch>
        </p:blipFill>
        <p:spPr bwMode="auto">
          <a:xfrm>
            <a:off x="0" y="1277938"/>
            <a:ext cx="9144000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Rectangle 10"/>
          <p:cNvSpPr>
            <a:spLocks noChangeArrowheads="1"/>
          </p:cNvSpPr>
          <p:nvPr/>
        </p:nvSpPr>
        <p:spPr bwMode="auto">
          <a:xfrm>
            <a:off x="6629400" y="1298575"/>
            <a:ext cx="2514600" cy="4884738"/>
          </a:xfrm>
          <a:prstGeom prst="rect">
            <a:avLst/>
          </a:prstGeom>
          <a:solidFill>
            <a:srgbClr val="E3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0117" name="Rectangle 11"/>
          <p:cNvSpPr>
            <a:spLocks noChangeArrowheads="1"/>
          </p:cNvSpPr>
          <p:nvPr/>
        </p:nvSpPr>
        <p:spPr bwMode="auto">
          <a:xfrm>
            <a:off x="76200" y="1311275"/>
            <a:ext cx="2133600" cy="4914900"/>
          </a:xfrm>
          <a:prstGeom prst="rect">
            <a:avLst/>
          </a:prstGeom>
          <a:solidFill>
            <a:srgbClr val="E3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0118" name="Rectangle 14"/>
          <p:cNvSpPr>
            <a:spLocks noChangeArrowheads="1"/>
          </p:cNvSpPr>
          <p:nvPr/>
        </p:nvSpPr>
        <p:spPr bwMode="auto">
          <a:xfrm>
            <a:off x="609600" y="762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3600">
                <a:solidFill>
                  <a:srgbClr val="000000"/>
                </a:solidFill>
                <a:latin typeface="Tahoma" panose="020B0604030504040204" pitchFamily="34" charset="0"/>
              </a:rPr>
              <a:t>Prototyping Database Methodology</a:t>
            </a:r>
            <a:br>
              <a:rPr lang="en-US" sz="3600">
                <a:solidFill>
                  <a:srgbClr val="000000"/>
                </a:solidFill>
                <a:latin typeface="Tahoma" panose="020B0604030504040204" pitchFamily="34" charset="0"/>
              </a:rPr>
            </a:br>
            <a:endParaRPr lang="en-US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2" descr="FIG02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/>
          <a:stretch>
            <a:fillRect/>
          </a:stretch>
        </p:blipFill>
        <p:spPr bwMode="auto">
          <a:xfrm>
            <a:off x="0" y="1233488"/>
            <a:ext cx="91440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7EEBEE-8B85-4467-8A60-930BEE0B10EE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92164" name="AutoShape 6"/>
          <p:cNvSpPr>
            <a:spLocks noChangeArrowheads="1"/>
          </p:cNvSpPr>
          <p:nvPr/>
        </p:nvSpPr>
        <p:spPr bwMode="auto">
          <a:xfrm>
            <a:off x="2743200" y="2398713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165" name="Rectangle 12"/>
          <p:cNvSpPr>
            <a:spLocks noChangeArrowheads="1"/>
          </p:cNvSpPr>
          <p:nvPr/>
        </p:nvSpPr>
        <p:spPr bwMode="auto">
          <a:xfrm>
            <a:off x="0" y="2779713"/>
            <a:ext cx="2133600" cy="3375025"/>
          </a:xfrm>
          <a:prstGeom prst="rect">
            <a:avLst/>
          </a:prstGeom>
          <a:solidFill>
            <a:srgbClr val="E3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166" name="Rectangle 13"/>
          <p:cNvSpPr>
            <a:spLocks noChangeArrowheads="1"/>
          </p:cNvSpPr>
          <p:nvPr/>
        </p:nvSpPr>
        <p:spPr bwMode="auto">
          <a:xfrm>
            <a:off x="6629400" y="1255713"/>
            <a:ext cx="2514600" cy="4883150"/>
          </a:xfrm>
          <a:prstGeom prst="rect">
            <a:avLst/>
          </a:prstGeom>
          <a:solidFill>
            <a:srgbClr val="D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6096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Prototyping Database Methodology</a:t>
            </a:r>
            <a:b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</a:br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92168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243A589-F005-4BDC-96DD-0C71C43F19E8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12" descr="FIG02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/>
          <a:stretch>
            <a:fillRect/>
          </a:stretch>
        </p:blipFill>
        <p:spPr bwMode="auto">
          <a:xfrm>
            <a:off x="0" y="1233488"/>
            <a:ext cx="91440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494D18-ED93-42AD-A6BC-8E800B056942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94212" name="AutoShape 6"/>
          <p:cNvSpPr>
            <a:spLocks noChangeArrowheads="1"/>
          </p:cNvSpPr>
          <p:nvPr/>
        </p:nvSpPr>
        <p:spPr bwMode="auto">
          <a:xfrm>
            <a:off x="5638800" y="2322513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4213" name="Rectangle 9"/>
          <p:cNvSpPr>
            <a:spLocks noChangeArrowheads="1"/>
          </p:cNvSpPr>
          <p:nvPr/>
        </p:nvSpPr>
        <p:spPr bwMode="auto">
          <a:xfrm>
            <a:off x="0" y="2779713"/>
            <a:ext cx="2133600" cy="3389312"/>
          </a:xfrm>
          <a:prstGeom prst="rect">
            <a:avLst/>
          </a:prstGeom>
          <a:solidFill>
            <a:srgbClr val="D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096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Prototyping Database Methodology</a:t>
            </a:r>
            <a:b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</a:b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94215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700BE4-AAA2-4359-B423-7781C4FF079B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2" descr="FIG02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/>
          <a:stretch>
            <a:fillRect/>
          </a:stretch>
        </p:blipFill>
        <p:spPr bwMode="auto">
          <a:xfrm>
            <a:off x="0" y="1277938"/>
            <a:ext cx="9144000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5F4892-9E7E-4705-9BBC-3B723F852E67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96260" name="AutoShape 6"/>
          <p:cNvSpPr>
            <a:spLocks noChangeArrowheads="1"/>
          </p:cNvSpPr>
          <p:nvPr/>
        </p:nvSpPr>
        <p:spPr bwMode="auto">
          <a:xfrm flipV="1">
            <a:off x="2590800" y="2746375"/>
            <a:ext cx="609600" cy="5334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6096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Prototyping Database Methodology</a:t>
            </a:r>
            <a:b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</a:br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96262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FF330A6-F020-4F23-8F6C-618B70B15DE5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575"/>
            <a:ext cx="86868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Evolution of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1330325"/>
            <a:ext cx="8229600" cy="4114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Driven by four main objectives: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Wingdings 2"/>
              <a:buChar char=""/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Need for program-data independence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 reduced maintenance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Wingdings 2"/>
              <a:buChar char=""/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Desire to manage more complex data types and structures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Wingdings 2"/>
              <a:buChar char=""/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Ease of data access for less technical personnel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Wingdings 2"/>
              <a:buChar char=""/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Need for more powerful decision support platforms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053A00-33D7-4428-A755-29DC400A8295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5AC262-4CB3-49B0-8E80-A2CE6EFC71E8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755650" y="434975"/>
            <a:ext cx="807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Evolution of database technologies</a:t>
            </a:r>
          </a:p>
        </p:txBody>
      </p:sp>
      <p:pic>
        <p:nvPicPr>
          <p:cNvPr id="107524" name="Picture 4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812925"/>
            <a:ext cx="8912225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304800" y="1158240"/>
            <a:ext cx="8686800" cy="49218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an ER diagram for the following situation.  First define the entities, and then draw the relationship lines in Visio.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Consider an HR department for an international company.  The company has departments which are assigned to a given location.  Each location can have any number of departments assigned to it.  In addition, every location is identified by a country that it is located in, with potentially many locations for each country.  Countries are contained in continents.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Employees are assigned to one and only one department, but departments can have any number of employees.  Each employee also has a job with any number of employees doing each job.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Entities: DEPARTMENT, LOCATION, COUNTRY, CONTINENT, EMPLOYEE, JOB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0F930A-BA20-4930-BE43-DA2534EE1DD1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109572" name="Text Box 3"/>
          <p:cNvSpPr txBox="1">
            <a:spLocks noChangeArrowheads="1"/>
          </p:cNvSpPr>
          <p:nvPr/>
        </p:nvSpPr>
        <p:spPr bwMode="auto">
          <a:xfrm>
            <a:off x="755650" y="434975"/>
            <a:ext cx="807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Class 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Definitions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114800"/>
          </a:xfrm>
        </p:spPr>
        <p:txBody>
          <a:bodyPr lIns="90488" tIns="44450" rIns="90488" bIns="4445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Database: organized collection of logically related data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 will be talking about relational databases</a:t>
            </a:r>
          </a:p>
          <a:p>
            <a:pPr lvl="2"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Others include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NoSQL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, object-relational, etc.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Data: stored representations of meaningful objects and events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Structured: numbers, text, dates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Unstructured: images, video, documents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Information: data processed to increase knowledge in the person using the data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Metadata: data that describes the properties and context of user data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D113EC-5E19-458A-A364-426F4D9CE9CF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94B3B5-A33A-4273-B33A-45BC2A3966C7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93725" y="192088"/>
            <a:ext cx="2390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Data in context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619250" y="5694363"/>
            <a:ext cx="549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Book Antiqua" panose="02040602050305030304" pitchFamily="18" charset="0"/>
              </a:rPr>
              <a:t>Context helps users understand data</a:t>
            </a:r>
          </a:p>
        </p:txBody>
      </p:sp>
      <p:pic>
        <p:nvPicPr>
          <p:cNvPr id="20485" name="Picture 5" descr="Nona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19200"/>
            <a:ext cx="83312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B7708E8-886A-4840-8F32-489CAF7FFD89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2226A4-D987-42DF-8C81-29CA5A9A7990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1219200" y="4892675"/>
            <a:ext cx="655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rgbClr val="990000"/>
                </a:solidFill>
                <a:latin typeface="Book Antiqua" panose="02040602050305030304" pitchFamily="18" charset="0"/>
              </a:rPr>
              <a:t>Graphical displays turn data into useful information that managers can use for decision making and interpretation</a:t>
            </a:r>
          </a:p>
        </p:txBody>
      </p:sp>
      <p:sp>
        <p:nvSpPr>
          <p:cNvPr id="22532" name="Text Box 10"/>
          <p:cNvSpPr txBox="1">
            <a:spLocks noChangeArrowheads="1"/>
          </p:cNvSpPr>
          <p:nvPr/>
        </p:nvSpPr>
        <p:spPr bwMode="auto">
          <a:xfrm>
            <a:off x="593725" y="192088"/>
            <a:ext cx="515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Summarized data - INFORMATION</a:t>
            </a:r>
          </a:p>
        </p:txBody>
      </p:sp>
      <p:pic>
        <p:nvPicPr>
          <p:cNvPr id="22533" name="Picture 5" descr="Nona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830263"/>
            <a:ext cx="7726363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EB7E20C-A727-40C8-A1D3-7455D29C13FA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81D130-9508-419C-97C9-A964A50C9401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Text Box 2052"/>
          <p:cNvSpPr txBox="1">
            <a:spLocks noChangeArrowheads="1"/>
          </p:cNvSpPr>
          <p:nvPr/>
        </p:nvSpPr>
        <p:spPr bwMode="auto">
          <a:xfrm>
            <a:off x="838200" y="4832350"/>
            <a:ext cx="7772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solidFill>
                  <a:srgbClr val="990000"/>
                </a:solidFill>
                <a:latin typeface="Book Antiqua" panose="02040602050305030304" pitchFamily="18" charset="0"/>
              </a:rPr>
              <a:t>Descriptions of the properties or characteristics of the data, including data types, field sizes, allowable values, and data context</a:t>
            </a:r>
          </a:p>
        </p:txBody>
      </p:sp>
      <p:pic>
        <p:nvPicPr>
          <p:cNvPr id="24580" name="Picture 4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912813"/>
            <a:ext cx="90582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Slide Number Placeholder 4"/>
          <p:cNvSpPr txBox="1">
            <a:spLocks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7BC59D9-2006-4CB9-AD3B-087369E1E90C}" type="slidenum">
              <a:rPr lang="en-US" sz="1200">
                <a:solidFill>
                  <a:srgbClr val="D38E27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686800" cy="8382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outline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535113"/>
            <a:ext cx="8229600" cy="4114800"/>
          </a:xfrm>
        </p:spPr>
        <p:txBody>
          <a:bodyPr lIns="90488" tIns="44450" rIns="90488" bIns="4445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terms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Discuss conventional file processing systems, and their limitations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Explain advantages of databases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Identify costs and risks of databases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Introduction to drawing data models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22D035-E085-4502-8982-46EE847B15DD}" type="slidenum">
              <a:rPr lang="en-US" sz="1200" smtClean="0">
                <a:solidFill>
                  <a:srgbClr val="D38E27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200">
              <a:solidFill>
                <a:srgbClr val="D38E2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Pages>9</Pages>
  <Words>1804</Words>
  <Application>Microsoft Office PowerPoint</Application>
  <PresentationFormat>On-screen Show (4:3)</PresentationFormat>
  <Paragraphs>394</Paragraphs>
  <Slides>48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 Narrow</vt:lpstr>
      <vt:lpstr>Book Antiqua</vt:lpstr>
      <vt:lpstr>Franklin Gothic Book</vt:lpstr>
      <vt:lpstr>Franklin Gothic Medium</vt:lpstr>
      <vt:lpstr>Tahoma</vt:lpstr>
      <vt:lpstr>Times New Roman</vt:lpstr>
      <vt:lpstr>Wingdings</vt:lpstr>
      <vt:lpstr>Wingdings 2</vt:lpstr>
      <vt:lpstr>Trek</vt:lpstr>
      <vt:lpstr>Introduction to data modeling and database design</vt:lpstr>
      <vt:lpstr>PowerPoint Presentation</vt:lpstr>
      <vt:lpstr>How big are databases?</vt:lpstr>
      <vt:lpstr>outline</vt:lpstr>
      <vt:lpstr>Definitions</vt:lpstr>
      <vt:lpstr>PowerPoint Presentation</vt:lpstr>
      <vt:lpstr>PowerPoint Presentation</vt:lpstr>
      <vt:lpstr>PowerPoint Presentation</vt:lpstr>
      <vt:lpstr>outline</vt:lpstr>
      <vt:lpstr>File Processing Systems</vt:lpstr>
      <vt:lpstr>PowerPoint Presentation</vt:lpstr>
      <vt:lpstr>Disadvantages of File Processing</vt:lpstr>
      <vt:lpstr>SOLUTION:   The DATABASE Approach</vt:lpstr>
      <vt:lpstr>outline</vt:lpstr>
      <vt:lpstr>Database Management System</vt:lpstr>
      <vt:lpstr>Advantages of THE DatabaSE APPROACH</vt:lpstr>
      <vt:lpstr>outline</vt:lpstr>
      <vt:lpstr>Costs and Risks of the Database Approach</vt:lpstr>
      <vt:lpstr>outline</vt:lpstr>
      <vt:lpstr>Elements of the Database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Examples</vt:lpstr>
      <vt:lpstr>PowerPoint Presentation</vt:lpstr>
      <vt:lpstr>Components of the  Database Environment</vt:lpstr>
      <vt:lpstr>PowerPoint Presentation</vt:lpstr>
      <vt:lpstr>Enterprise Data Model</vt:lpstr>
      <vt:lpstr>Two Approaches to Database and IS Development</vt:lpstr>
      <vt:lpstr>Systems Development Life Cycle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Evolution of Database 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2017-08-28T19:25:29Z</dcterms:created>
  <dcterms:modified xsi:type="dcterms:W3CDTF">2017-08-28T19:25:48Z</dcterms:modified>
</cp:coreProperties>
</file>