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6" r:id="rId8"/>
    <p:sldId id="267" r:id="rId9"/>
    <p:sldId id="279" r:id="rId10"/>
    <p:sldId id="268" r:id="rId11"/>
    <p:sldId id="26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1" r:id="rId21"/>
    <p:sldId id="280" r:id="rId22"/>
    <p:sldId id="263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95" d="100"/>
          <a:sy n="95" d="100"/>
        </p:scale>
        <p:origin x="87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37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4219-1CD9-4DDE-9253-F4F7839203B6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71C6-ECF6-4734-90FE-F81A2BDA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sers.business.uconn.edu/jstallaert/opim5641/Example1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business.uconn.edu/jstallaert/opim5641/orders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 err="1" smtClean="0">
                <a:latin typeface="Berlin Sans FB" pitchFamily="34" charset="0"/>
              </a:rPr>
              <a:t>opim</a:t>
            </a:r>
            <a:r>
              <a:rPr lang="en-US" sz="4000" dirty="0" smtClean="0">
                <a:latin typeface="Berlin Sans FB" pitchFamily="34" charset="0"/>
              </a:rPr>
              <a:t> 5641: Business Decision Modeling</a:t>
            </a:r>
            <a:endParaRPr lang="en-US" sz="4000"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Jan Stallaert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Cells or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Cells or Ranges can be given a name:</a:t>
            </a:r>
          </a:p>
          <a:p>
            <a:pPr lvl="1"/>
            <a:r>
              <a:rPr lang="en-US" dirty="0" smtClean="0"/>
              <a:t>Select cell or range</a:t>
            </a:r>
          </a:p>
          <a:p>
            <a:pPr lvl="1"/>
            <a:r>
              <a:rPr lang="en-US" dirty="0" smtClean="0"/>
              <a:t>Enter name in the name box (left of function); or</a:t>
            </a:r>
          </a:p>
          <a:p>
            <a:pPr lvl="1"/>
            <a:r>
              <a:rPr lang="en-US" dirty="0" smtClean="0"/>
              <a:t>Formulas &gt; Defined Names &gt; Define Name</a:t>
            </a:r>
          </a:p>
          <a:p>
            <a:r>
              <a:rPr lang="en-US" dirty="0" smtClean="0"/>
              <a:t>When used in formulas, named cells are absolute addresses</a:t>
            </a:r>
          </a:p>
          <a:p>
            <a:r>
              <a:rPr lang="en-US" dirty="0" smtClean="0"/>
              <a:t>Can be referenced from other sheets without having to prefix with “Sheet1!” etc.</a:t>
            </a:r>
          </a:p>
          <a:p>
            <a:r>
              <a:rPr lang="en-US" smtClean="0"/>
              <a:t>Can use “nested” </a:t>
            </a:r>
            <a:r>
              <a:rPr lang="en-US" dirty="0" smtClean="0"/>
              <a:t>names, i.e., generic “products” subdivided into “candy” and “cookies”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cell and font colors</a:t>
            </a:r>
          </a:p>
          <a:p>
            <a:r>
              <a:rPr lang="en-US" dirty="0" smtClean="0"/>
              <a:t>Adding bars to data cells to represent numbers</a:t>
            </a:r>
          </a:p>
          <a:p>
            <a:r>
              <a:rPr lang="en-US" dirty="0" smtClean="0"/>
              <a:t>Rule priorities and stopping rule</a:t>
            </a:r>
          </a:p>
          <a:p>
            <a:pPr lvl="1"/>
            <a:r>
              <a:rPr lang="en-US" dirty="0" smtClean="0"/>
              <a:t>When one cell has multiple formatting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Cells based 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Formatting &gt; New Rule &gt; Use a formula …</a:t>
            </a:r>
          </a:p>
          <a:p>
            <a:r>
              <a:rPr lang="en-US" dirty="0" smtClean="0"/>
              <a:t>Rule description:</a:t>
            </a:r>
          </a:p>
          <a:p>
            <a:pPr>
              <a:buNone/>
            </a:pPr>
            <a:r>
              <a:rPr lang="en-US" dirty="0" smtClean="0"/>
              <a:t>	Enter a logical formula, e.g. </a:t>
            </a:r>
            <a:r>
              <a:rPr lang="en-US" sz="2400" dirty="0" smtClean="0"/>
              <a:t>(NOTE the “=“ sign)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=e4&lt;e3		for numbers</a:t>
            </a:r>
          </a:p>
          <a:p>
            <a:pPr lvl="2"/>
            <a:r>
              <a:rPr lang="en-US" dirty="0" smtClean="0"/>
              <a:t>=OR(k4=k2,k4=“apples”,k4=“oranges”)</a:t>
            </a:r>
          </a:p>
          <a:p>
            <a:pPr>
              <a:buNone/>
            </a:pPr>
            <a:r>
              <a:rPr lang="en-US" dirty="0" smtClean="0"/>
              <a:t>	Enter the format you want displayed</a:t>
            </a:r>
          </a:p>
          <a:p>
            <a:pPr>
              <a:buNone/>
            </a:pPr>
            <a:r>
              <a:rPr lang="en-US" dirty="0" smtClean="0"/>
              <a:t>	Press “Apply” or “Enter”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Ranges based on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conditional formatting to first cell and use format painter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whole range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Formula entered for the rule </a:t>
            </a:r>
            <a:r>
              <a:rPr lang="en-US" b="1" dirty="0" smtClean="0"/>
              <a:t>only pertains to the first cell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logic is copied to the other cells of the range with the cells’ addresses adjusted:  Do NOT use absolute address in the Rule description (NO $s)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small" dirty="0" smtClean="0"/>
              <a:t>Excel functions</a:t>
            </a:r>
          </a:p>
          <a:p>
            <a:pPr lvl="1"/>
            <a:r>
              <a:rPr lang="en-US" cap="small" dirty="0" err="1" smtClean="0"/>
              <a:t>sumproduct</a:t>
            </a:r>
            <a:endParaRPr lang="en-US" cap="small" dirty="0" smtClean="0"/>
          </a:p>
          <a:p>
            <a:pPr lvl="1"/>
            <a:r>
              <a:rPr lang="en-US" cap="small" dirty="0" smtClean="0"/>
              <a:t>if</a:t>
            </a:r>
          </a:p>
          <a:p>
            <a:pPr lvl="1"/>
            <a:r>
              <a:rPr lang="en-US" cap="small" dirty="0" smtClean="0"/>
              <a:t>index</a:t>
            </a:r>
          </a:p>
          <a:p>
            <a:pPr lvl="1"/>
            <a:r>
              <a:rPr lang="en-US" cap="small" dirty="0" err="1" smtClean="0"/>
              <a:t>hlookup</a:t>
            </a:r>
            <a:r>
              <a:rPr lang="en-US" cap="small" dirty="0" smtClean="0"/>
              <a:t>/</a:t>
            </a:r>
            <a:r>
              <a:rPr lang="en-US" cap="small" dirty="0" err="1" smtClean="0"/>
              <a:t>vlookup</a:t>
            </a:r>
            <a:endParaRPr lang="en-US" cap="small" dirty="0" smtClean="0"/>
          </a:p>
          <a:p>
            <a:pPr lvl="1"/>
            <a:r>
              <a:rPr lang="en-US" cap="small" dirty="0" err="1" smtClean="0"/>
              <a:t>sumif</a:t>
            </a:r>
            <a:r>
              <a:rPr lang="en-US" cap="small" dirty="0" smtClean="0"/>
              <a:t>/</a:t>
            </a:r>
            <a:r>
              <a:rPr lang="en-US" cap="small" dirty="0" err="1" smtClean="0"/>
              <a:t>countif</a:t>
            </a:r>
            <a:endParaRPr lang="en-US" cap="small" dirty="0" smtClean="0"/>
          </a:p>
          <a:p>
            <a:r>
              <a:rPr lang="en-US" cap="small" dirty="0" smtClean="0"/>
              <a:t>Commands</a:t>
            </a:r>
          </a:p>
          <a:p>
            <a:pPr lvl="1"/>
            <a:r>
              <a:rPr lang="en-US" cap="small" dirty="0" smtClean="0"/>
              <a:t>Protect Cells and Worksheets </a:t>
            </a:r>
          </a:p>
          <a:p>
            <a:pPr lvl="1"/>
            <a:r>
              <a:rPr lang="en-US" cap="small" dirty="0" smtClean="0"/>
              <a:t>Use Navigation / Links</a:t>
            </a:r>
            <a:endParaRPr lang="en-US" cap="sm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962" y="1385505"/>
            <a:ext cx="9167962" cy="532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57200" y="2895600"/>
            <a:ext cx="3886200" cy="1600200"/>
          </a:xfrm>
          <a:prstGeom prst="ellipse">
            <a:avLst/>
          </a:prstGeom>
          <a:solidFill>
            <a:srgbClr val="FF0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048000"/>
            <a:ext cx="1338508" cy="36933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Product Info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2667000"/>
            <a:ext cx="2209800" cy="27432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717648">
            <a:off x="6031878" y="3396939"/>
            <a:ext cx="1149930" cy="369332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Order Info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66800" y="4495800"/>
            <a:ext cx="5486400" cy="1752600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5867400"/>
            <a:ext cx="1227580" cy="369332"/>
          </a:xfrm>
          <a:prstGeom prst="rect">
            <a:avLst/>
          </a:prstGeom>
          <a:solidFill>
            <a:srgbClr val="92D050">
              <a:alpha val="3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Recipe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many should I bake of each?</a:t>
            </a:r>
          </a:p>
          <a:p>
            <a:r>
              <a:rPr lang="en-US" dirty="0" smtClean="0"/>
              <a:t>How much ingredients are required for this bake plan?</a:t>
            </a:r>
          </a:p>
          <a:p>
            <a:r>
              <a:rPr lang="en-US" dirty="0" smtClean="0"/>
              <a:t>How many dozens of each baked good have been ordered?</a:t>
            </a:r>
          </a:p>
          <a:p>
            <a:r>
              <a:rPr lang="en-US" dirty="0" smtClean="0"/>
              <a:t>How many orders are there for each baked good?</a:t>
            </a:r>
          </a:p>
          <a:p>
            <a:r>
              <a:rPr lang="en-US" dirty="0" smtClean="0"/>
              <a:t>What is the sales total for each order?</a:t>
            </a:r>
          </a:p>
          <a:p>
            <a:r>
              <a:rPr lang="en-US" dirty="0" smtClean="0"/>
              <a:t>What is my revenue?</a:t>
            </a:r>
          </a:p>
          <a:p>
            <a:r>
              <a:rPr lang="en-US" dirty="0" smtClean="0"/>
              <a:t>How much ingredients are used for cookies, how much for donuts?</a:t>
            </a:r>
          </a:p>
          <a:p>
            <a:r>
              <a:rPr lang="en-US" dirty="0" smtClean="0"/>
              <a:t>Is my baking plan feasible (i.e., all orders filled)?</a:t>
            </a:r>
          </a:p>
          <a:p>
            <a:r>
              <a:rPr lang="en-US" dirty="0" smtClean="0"/>
              <a:t>Can I make my workbook easy to use?</a:t>
            </a:r>
          </a:p>
          <a:p>
            <a:r>
              <a:rPr lang="en-US" dirty="0" smtClean="0"/>
              <a:t>Can I make it foolproof?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Excel commands </a:t>
            </a:r>
            <a:r>
              <a:rPr lang="en-US" smtClean="0"/>
              <a:t>and functions</a:t>
            </a:r>
          </a:p>
          <a:p>
            <a:r>
              <a:rPr lang="en-US" dirty="0" smtClean="0"/>
              <a:t>Naming Ranges and their use</a:t>
            </a:r>
          </a:p>
          <a:p>
            <a:r>
              <a:rPr lang="en-US" dirty="0" smtClean="0"/>
              <a:t>Functions: </a:t>
            </a:r>
            <a:r>
              <a:rPr lang="en-US" cap="small" dirty="0" err="1" smtClean="0"/>
              <a:t>hlookup</a:t>
            </a:r>
            <a:r>
              <a:rPr lang="en-US" cap="small" dirty="0" smtClean="0"/>
              <a:t>, index, </a:t>
            </a:r>
            <a:r>
              <a:rPr lang="en-US" cap="small" dirty="0" err="1" smtClean="0"/>
              <a:t>sumproduct</a:t>
            </a:r>
            <a:r>
              <a:rPr lang="en-US" cap="small" dirty="0" smtClean="0"/>
              <a:t>, </a:t>
            </a:r>
            <a:r>
              <a:rPr lang="en-US" cap="small" dirty="0" err="1" smtClean="0"/>
              <a:t>sumif</a:t>
            </a:r>
            <a:r>
              <a:rPr lang="en-US" cap="small" dirty="0" smtClean="0"/>
              <a:t>, </a:t>
            </a:r>
            <a:r>
              <a:rPr lang="en-US" cap="small" dirty="0" err="1" smtClean="0"/>
              <a:t>countif</a:t>
            </a:r>
            <a:r>
              <a:rPr lang="en-US" cap="small" dirty="0" smtClean="0"/>
              <a:t>, if</a:t>
            </a:r>
          </a:p>
          <a:p>
            <a:r>
              <a:rPr lang="en-US" dirty="0" smtClean="0"/>
              <a:t>Conditional formatting based on a Rule (formula)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809" y="400050"/>
            <a:ext cx="9263009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76600" y="-112931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Final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Worksheet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86" y="533400"/>
            <a:ext cx="9044414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-112931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Final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Worksheet </a:t>
            </a:r>
            <a:r>
              <a:rPr lang="en-US" sz="2400" dirty="0" smtClean="0">
                <a:latin typeface="+mj-lt"/>
              </a:rPr>
              <a:t>(cont’d)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 main goals:</a:t>
            </a:r>
          </a:p>
          <a:p>
            <a:pPr lvl="1"/>
            <a:r>
              <a:rPr lang="en-US" dirty="0" smtClean="0"/>
              <a:t>Spreadsheet engineering</a:t>
            </a:r>
          </a:p>
          <a:p>
            <a:pPr lvl="1"/>
            <a:r>
              <a:rPr lang="en-US" dirty="0" smtClean="0"/>
              <a:t>Modeling using spreadsheets</a:t>
            </a:r>
          </a:p>
          <a:p>
            <a:r>
              <a:rPr lang="en-US" dirty="0" smtClean="0"/>
              <a:t>Spreadsheet engineering:	</a:t>
            </a:r>
          </a:p>
          <a:p>
            <a:pPr lvl="1"/>
            <a:r>
              <a:rPr lang="en-US" dirty="0" smtClean="0"/>
              <a:t>Naming and addressing ranges</a:t>
            </a:r>
          </a:p>
          <a:p>
            <a:pPr lvl="1"/>
            <a:r>
              <a:rPr lang="en-US" dirty="0" smtClean="0"/>
              <a:t>Workbook layout</a:t>
            </a:r>
          </a:p>
          <a:p>
            <a:pPr lvl="1"/>
            <a:r>
              <a:rPr lang="en-US" dirty="0" smtClean="0"/>
              <a:t>Conditional formatting and dashboards</a:t>
            </a:r>
          </a:p>
          <a:p>
            <a:pPr lvl="1"/>
            <a:r>
              <a:rPr lang="en-US" dirty="0" smtClean="0"/>
              <a:t>Using external data 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real-time data from external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data from tables on Web pages or databases</a:t>
            </a:r>
          </a:p>
          <a:p>
            <a:r>
              <a:rPr lang="en-US" dirty="0" smtClean="0"/>
              <a:t>Data can be automatically refreshed</a:t>
            </a:r>
          </a:p>
          <a:p>
            <a:r>
              <a:rPr lang="en-US" dirty="0" smtClean="0"/>
              <a:t>Cookie order example:</a:t>
            </a:r>
          </a:p>
          <a:p>
            <a:pPr lvl="1">
              <a:buNone/>
            </a:pPr>
            <a:r>
              <a:rPr lang="en-US" sz="2000" dirty="0" smtClean="0">
                <a:hlinkClick r:id="rId2"/>
              </a:rPr>
              <a:t>http://users.business.uconn.edu/jstallaert/opim5641/orders.htm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Cell contents can be parsed using the Excel functions </a:t>
            </a:r>
            <a:r>
              <a:rPr lang="en-US" b="1" dirty="0" smtClean="0"/>
              <a:t>left, right</a:t>
            </a:r>
            <a:r>
              <a:rPr lang="en-US" dirty="0" smtClean="0"/>
              <a:t> or </a:t>
            </a:r>
            <a:r>
              <a:rPr lang="en-US" b="1" dirty="0" smtClean="0"/>
              <a:t>mid </a:t>
            </a:r>
            <a:r>
              <a:rPr lang="en-US" dirty="0" smtClean="0"/>
              <a:t>and (optional, to embellish the output) </a:t>
            </a:r>
            <a:r>
              <a:rPr lang="en-US" b="1" dirty="0" err="1" smtClean="0"/>
              <a:t>isblank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data returned keeps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 constant string that precedes the data of interest (e.g., “Orders submitted”)</a:t>
            </a:r>
          </a:p>
          <a:p>
            <a:r>
              <a:rPr lang="en-US" dirty="0" smtClean="0"/>
              <a:t>Using the “</a:t>
            </a:r>
            <a:r>
              <a:rPr lang="en-US" b="1" dirty="0" smtClean="0"/>
              <a:t>match</a:t>
            </a:r>
            <a:r>
              <a:rPr lang="en-US" dirty="0" smtClean="0"/>
              <a:t>” function, locate the row (column) where this string appears</a:t>
            </a:r>
          </a:p>
          <a:p>
            <a:r>
              <a:rPr lang="en-US" dirty="0" smtClean="0"/>
              <a:t>Using the “</a:t>
            </a:r>
            <a:r>
              <a:rPr lang="en-US" b="1" dirty="0" smtClean="0"/>
              <a:t>offset</a:t>
            </a:r>
            <a:r>
              <a:rPr lang="en-US" dirty="0" smtClean="0"/>
              <a:t>” function, use the location of this row to extract the correct data</a:t>
            </a:r>
          </a:p>
          <a:p>
            <a:pPr lvl="1"/>
            <a:r>
              <a:rPr lang="en-US" dirty="0" smtClean="0"/>
              <a:t>Hint: you may now think that all the data starts in cell A1, and then offset this reference by the correct rows/columns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refresher: chapters 3 and 4 (section 4.7 is optional)</a:t>
            </a:r>
          </a:p>
          <a:p>
            <a:r>
              <a:rPr lang="en-US" dirty="0" smtClean="0"/>
              <a:t>Prepare chapters 5 and 6 (see syllabus)</a:t>
            </a:r>
          </a:p>
          <a:p>
            <a:r>
              <a:rPr lang="en-US" dirty="0" smtClean="0"/>
              <a:t>Homework I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with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</a:p>
          <a:p>
            <a:pPr lvl="1"/>
            <a:r>
              <a:rPr lang="en-US" dirty="0" smtClean="0"/>
              <a:t>Tornado charts, scenarios, break-even analysis</a:t>
            </a:r>
          </a:p>
          <a:p>
            <a:r>
              <a:rPr lang="en-US" dirty="0" smtClean="0"/>
              <a:t>Optimization Models</a:t>
            </a:r>
          </a:p>
          <a:p>
            <a:pPr lvl="1"/>
            <a:r>
              <a:rPr lang="en-US" dirty="0" smtClean="0"/>
              <a:t>Linear models with fractional quantities</a:t>
            </a:r>
          </a:p>
          <a:p>
            <a:pPr lvl="1"/>
            <a:r>
              <a:rPr lang="en-US" dirty="0" smtClean="0"/>
              <a:t>Linear models with integer quantities</a:t>
            </a:r>
          </a:p>
          <a:p>
            <a:pPr lvl="1"/>
            <a:r>
              <a:rPr lang="en-US" dirty="0" smtClean="0"/>
              <a:t>Models with yes-no decisions</a:t>
            </a:r>
          </a:p>
          <a:p>
            <a:pPr lvl="1"/>
            <a:r>
              <a:rPr lang="en-US" dirty="0" smtClean="0"/>
              <a:t>Sensitivity of optimal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HuskyCT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Powerpoints</a:t>
            </a:r>
            <a:endParaRPr lang="en-US" dirty="0" smtClean="0"/>
          </a:p>
          <a:p>
            <a:pPr lvl="1"/>
            <a:r>
              <a:rPr lang="en-US" dirty="0" smtClean="0"/>
              <a:t>Spreadsheets needed</a:t>
            </a:r>
          </a:p>
          <a:p>
            <a:pPr lvl="1"/>
            <a:r>
              <a:rPr lang="en-US" dirty="0" err="1" smtClean="0"/>
              <a:t>Homeworks</a:t>
            </a:r>
            <a:r>
              <a:rPr lang="en-US" dirty="0" smtClean="0"/>
              <a:t> and Cases </a:t>
            </a:r>
          </a:p>
          <a:p>
            <a:r>
              <a:rPr lang="en-US" dirty="0" smtClean="0"/>
              <a:t>Need Excel </a:t>
            </a:r>
            <a:r>
              <a:rPr lang="en-US" dirty="0" smtClean="0"/>
              <a:t>with </a:t>
            </a:r>
            <a:r>
              <a:rPr lang="en-US" dirty="0" smtClean="0"/>
              <a:t>latest service packs 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 smtClean="0"/>
              <a:t>the required add-in </a:t>
            </a:r>
            <a:r>
              <a:rPr lang="en-US" i="1" dirty="0" smtClean="0"/>
              <a:t>Analytic Solver Platform</a:t>
            </a:r>
            <a:r>
              <a:rPr lang="en-US" dirty="0" smtClean="0"/>
              <a:t> for the course</a:t>
            </a:r>
          </a:p>
          <a:p>
            <a:r>
              <a:rPr lang="en-US" dirty="0" smtClean="0"/>
              <a:t>Textbook:  Powell and Baker, </a:t>
            </a:r>
            <a:r>
              <a:rPr lang="en-US" u="sng" dirty="0" smtClean="0"/>
              <a:t>3</a:t>
            </a:r>
            <a:r>
              <a:rPr lang="en-US" u="sng" baseline="30000" dirty="0" smtClean="0"/>
              <a:t>rd</a:t>
            </a:r>
            <a:r>
              <a:rPr lang="en-US" u="sng" dirty="0" smtClean="0"/>
              <a:t> or 4</a:t>
            </a:r>
            <a:r>
              <a:rPr lang="en-US" u="sng" baseline="30000" dirty="0" smtClean="0"/>
              <a:t>th</a:t>
            </a:r>
            <a:r>
              <a:rPr lang="en-US" u="sng" dirty="0" smtClean="0"/>
              <a:t> edition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grade distribution is as follows:</a:t>
            </a:r>
          </a:p>
          <a:p>
            <a:pPr lvl="0"/>
            <a:r>
              <a:rPr lang="en-US" cap="small" dirty="0" err="1"/>
              <a:t>Homeworks</a:t>
            </a:r>
            <a:r>
              <a:rPr lang="en-US" dirty="0"/>
              <a:t>			</a:t>
            </a:r>
            <a:r>
              <a:rPr lang="en-US" dirty="0"/>
              <a:t>4</a:t>
            </a:r>
            <a:r>
              <a:rPr lang="en-US" dirty="0" smtClean="0"/>
              <a:t>0</a:t>
            </a:r>
            <a:r>
              <a:rPr lang="en-US" dirty="0"/>
              <a:t>%</a:t>
            </a:r>
          </a:p>
          <a:p>
            <a:pPr lvl="0"/>
            <a:r>
              <a:rPr lang="en-US" cap="small" dirty="0" smtClean="0"/>
              <a:t>In-Class Quiz</a:t>
            </a:r>
            <a:r>
              <a:rPr lang="en-US" cap="small" dirty="0" smtClean="0"/>
              <a:t>:		</a:t>
            </a:r>
            <a:r>
              <a:rPr lang="en-US" dirty="0"/>
              <a:t>	</a:t>
            </a:r>
            <a:r>
              <a:rPr lang="en-US" dirty="0"/>
              <a:t>3</a:t>
            </a:r>
            <a:r>
              <a:rPr lang="en-US" dirty="0" smtClean="0"/>
              <a:t>0</a:t>
            </a:r>
            <a:r>
              <a:rPr lang="en-US" dirty="0" smtClean="0"/>
              <a:t>%</a:t>
            </a:r>
            <a:endParaRPr lang="en-US" dirty="0"/>
          </a:p>
          <a:p>
            <a:pPr lvl="0"/>
            <a:r>
              <a:rPr lang="en-US" cap="small" dirty="0" smtClean="0"/>
              <a:t>Case</a:t>
            </a:r>
            <a:r>
              <a:rPr lang="en-US" cap="small" dirty="0"/>
              <a:t>:</a:t>
            </a:r>
            <a:r>
              <a:rPr lang="en-US" dirty="0"/>
              <a:t> 				</a:t>
            </a:r>
            <a:r>
              <a:rPr lang="en-US" dirty="0" smtClean="0"/>
              <a:t>20%</a:t>
            </a:r>
            <a:endParaRPr lang="en-US" dirty="0"/>
          </a:p>
          <a:p>
            <a:pPr lvl="0"/>
            <a:r>
              <a:rPr lang="en-US" cap="small" dirty="0"/>
              <a:t>Class Participation:</a:t>
            </a:r>
            <a:r>
              <a:rPr lang="en-US" dirty="0"/>
              <a:t>		10%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ways to refer to cells or ranges</a:t>
            </a:r>
          </a:p>
          <a:p>
            <a:pPr lvl="1"/>
            <a:r>
              <a:rPr lang="en-US" dirty="0" smtClean="0"/>
              <a:t>A1,$A$1: most known column-row-style reference</a:t>
            </a:r>
          </a:p>
          <a:p>
            <a:pPr lvl="1"/>
            <a:r>
              <a:rPr lang="en-US" dirty="0" smtClean="0"/>
              <a:t>R1C1: less known</a:t>
            </a:r>
          </a:p>
          <a:p>
            <a:pPr lvl="1"/>
            <a:r>
              <a:rPr lang="en-US" dirty="0" smtClean="0"/>
              <a:t>Naming a cell (important for our purposes)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Column-Row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 A1 refers to the upper left hand cell, “A” being the column, “1” the row</a:t>
            </a:r>
          </a:p>
          <a:p>
            <a:r>
              <a:rPr lang="en-US" dirty="0" smtClean="0"/>
              <a:t>When a formula is copied, the reference changes</a:t>
            </a:r>
          </a:p>
          <a:p>
            <a:r>
              <a:rPr lang="en-US" dirty="0" smtClean="0"/>
              <a:t>“$” anchors the row/and or column</a:t>
            </a:r>
          </a:p>
          <a:p>
            <a:r>
              <a:rPr lang="en-US" dirty="0" smtClean="0"/>
              <a:t>E.g.:</a:t>
            </a:r>
          </a:p>
          <a:p>
            <a:pPr lvl="1"/>
            <a:r>
              <a:rPr lang="en-US" dirty="0" smtClean="0"/>
              <a:t>$A$1:  when copied, will always refer to the same cell</a:t>
            </a:r>
          </a:p>
          <a:p>
            <a:pPr lvl="1"/>
            <a:r>
              <a:rPr lang="en-US" dirty="0" smtClean="0"/>
              <a:t>$A1: when copied, will always refer to column A, but the row will change</a:t>
            </a:r>
          </a:p>
          <a:p>
            <a:pPr lvl="1"/>
            <a:r>
              <a:rPr lang="en-US" dirty="0" smtClean="0"/>
              <a:t>A$1: when copied, will always refer to the first row, but the column will change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R1C1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Rows and columns are numbered</a:t>
            </a:r>
          </a:p>
          <a:p>
            <a:r>
              <a:rPr lang="en-US" dirty="0" smtClean="0"/>
              <a:t>E.g., R15C6 refers to the cell in row 15, column 6, i.e., this is an “anchored” or absolute reference</a:t>
            </a:r>
          </a:p>
          <a:p>
            <a:r>
              <a:rPr lang="en-US" dirty="0" smtClean="0"/>
              <a:t>Use [] to create relative references:</a:t>
            </a:r>
          </a:p>
          <a:p>
            <a:pPr lvl="1"/>
            <a:r>
              <a:rPr lang="en-US" dirty="0" smtClean="0"/>
              <a:t>Ex.: R[1]C[-2] refers to the cell one row </a:t>
            </a:r>
            <a:r>
              <a:rPr lang="en-US" b="1" dirty="0" smtClean="0"/>
              <a:t>below </a:t>
            </a:r>
            <a:r>
              <a:rPr lang="en-US" dirty="0" smtClean="0"/>
              <a:t>and two columns to the </a:t>
            </a:r>
            <a:r>
              <a:rPr lang="en-US" b="1" dirty="0" smtClean="0"/>
              <a:t>left</a:t>
            </a:r>
            <a:r>
              <a:rPr lang="en-US" dirty="0" smtClean="0"/>
              <a:t> of the current cell</a:t>
            </a:r>
          </a:p>
          <a:p>
            <a:pPr lvl="1"/>
            <a:r>
              <a:rPr lang="en-US" dirty="0" smtClean="0"/>
              <a:t>Ex.: R[-3]C[5] refers to the cell three rows </a:t>
            </a:r>
            <a:r>
              <a:rPr lang="en-US" b="1" dirty="0" smtClean="0"/>
              <a:t>above </a:t>
            </a:r>
            <a:r>
              <a:rPr lang="en-US" dirty="0" smtClean="0"/>
              <a:t>and five columns to the </a:t>
            </a:r>
            <a:r>
              <a:rPr lang="en-US" b="1" dirty="0" smtClean="0"/>
              <a:t>right</a:t>
            </a:r>
            <a:r>
              <a:rPr lang="en-US" dirty="0" smtClean="0"/>
              <a:t> of the current cell</a:t>
            </a:r>
          </a:p>
          <a:p>
            <a:pPr lvl="1"/>
            <a:r>
              <a:rPr lang="en-US" dirty="0" smtClean="0"/>
              <a:t>Note: R[1]C[0], becomes just R[1]C </a:t>
            </a:r>
          </a:p>
          <a:p>
            <a:r>
              <a:rPr lang="en-US" dirty="0" smtClean="0"/>
              <a:t>Need to check “R1C1 reference style” in the “Formula” tab of Excel options (Office button/File &gt; Excel Options &gt; Formulas &gt; R1C1 reference style</a:t>
            </a:r>
          </a:p>
          <a:p>
            <a:r>
              <a:rPr lang="en-US" dirty="0" smtClean="0"/>
              <a:t>Advantage of R1C1:  formulas, when copied, retain the original cell references: easier to find errors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Currently, the cursor is at row 12, column 8.  Which cells do the following refer to?</a:t>
            </a:r>
          </a:p>
          <a:p>
            <a:r>
              <a:rPr lang="en-US" dirty="0" smtClean="0"/>
              <a:t>RC[-2]</a:t>
            </a:r>
          </a:p>
          <a:p>
            <a:r>
              <a:rPr lang="en-US" dirty="0" smtClean="0"/>
              <a:t>R[-5]C[3]</a:t>
            </a:r>
          </a:p>
          <a:p>
            <a:r>
              <a:rPr lang="en-US" dirty="0" smtClean="0"/>
              <a:t>R[2]C</a:t>
            </a:r>
          </a:p>
          <a:p>
            <a:r>
              <a:rPr lang="en-US" dirty="0" smtClean="0"/>
              <a:t>R[1]C[-1]</a:t>
            </a:r>
          </a:p>
          <a:p>
            <a:r>
              <a:rPr lang="en-US" smtClean="0"/>
              <a:t>RC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erlin Sans FB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912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Berlin Sans FB</vt:lpstr>
      <vt:lpstr>Calibri</vt:lpstr>
      <vt:lpstr>Office Theme</vt:lpstr>
      <vt:lpstr>opim 5641: Business Decision Modeling</vt:lpstr>
      <vt:lpstr>Course Overview</vt:lpstr>
      <vt:lpstr>Modeling with spreadsheets</vt:lpstr>
      <vt:lpstr>Course Resources</vt:lpstr>
      <vt:lpstr>Grading</vt:lpstr>
      <vt:lpstr>Naming and addressing</vt:lpstr>
      <vt:lpstr>Column-Row Style</vt:lpstr>
      <vt:lpstr>R1C1 style</vt:lpstr>
      <vt:lpstr>R1C1</vt:lpstr>
      <vt:lpstr>Naming Cells or Ranges</vt:lpstr>
      <vt:lpstr>Conditional formatting</vt:lpstr>
      <vt:lpstr>Highlight Cells based on Formula</vt:lpstr>
      <vt:lpstr>Highlighting Ranges based on formulas</vt:lpstr>
      <vt:lpstr>Useful Functions and Commands</vt:lpstr>
      <vt:lpstr>Example</vt:lpstr>
      <vt:lpstr>Needed</vt:lpstr>
      <vt:lpstr>What you will learn</vt:lpstr>
      <vt:lpstr>Final Product</vt:lpstr>
      <vt:lpstr>PowerPoint Presentation</vt:lpstr>
      <vt:lpstr>Getting real-time data from external sources</vt:lpstr>
      <vt:lpstr>When the data returned keeps shifting</vt:lpstr>
      <vt:lpstr>Assignments</vt:lpstr>
    </vt:vector>
  </TitlesOfParts>
  <Company>UConn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OPIM 5641: Business Decision Modeling</dc:title>
  <dc:creator>Jan</dc:creator>
  <cp:lastModifiedBy>Jan Stallaert</cp:lastModifiedBy>
  <cp:revision>139</cp:revision>
  <dcterms:created xsi:type="dcterms:W3CDTF">2010-01-31T14:06:29Z</dcterms:created>
  <dcterms:modified xsi:type="dcterms:W3CDTF">2019-09-02T19:47:29Z</dcterms:modified>
</cp:coreProperties>
</file>