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7" r:id="rId2"/>
    <p:sldId id="258" r:id="rId3"/>
    <p:sldId id="288" r:id="rId4"/>
    <p:sldId id="289" r:id="rId5"/>
    <p:sldId id="290" r:id="rId6"/>
    <p:sldId id="259" r:id="rId7"/>
    <p:sldId id="293"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3" r:id="rId21"/>
    <p:sldId id="274" r:id="rId22"/>
    <p:sldId id="275" r:id="rId23"/>
    <p:sldId id="271" r:id="rId24"/>
    <p:sldId id="276" r:id="rId25"/>
    <p:sldId id="291" r:id="rId26"/>
    <p:sldId id="294" r:id="rId27"/>
    <p:sldId id="292" r:id="rId28"/>
    <p:sldId id="277" r:id="rId29"/>
    <p:sldId id="278" r:id="rId30"/>
    <p:sldId id="280" r:id="rId31"/>
    <p:sldId id="281" r:id="rId32"/>
    <p:sldId id="282" r:id="rId33"/>
    <p:sldId id="283" r:id="rId34"/>
    <p:sldId id="284" r:id="rId35"/>
    <p:sldId id="285" r:id="rId36"/>
    <p:sldId id="286" r:id="rId37"/>
    <p:sldId id="28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FA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94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oleObject" Target="file:///D:\Courses\OPIM5641\Mortga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Tornado Sensitivity Chart</a:t>
            </a:r>
          </a:p>
        </c:rich>
      </c:tx>
      <c:layout>
        <c:manualLayout>
          <c:xMode val="edge"/>
          <c:yMode val="edge"/>
          <c:x val="7.7443847163335383E-2"/>
          <c:y val="0.91761273743221117"/>
        </c:manualLayout>
      </c:layout>
      <c:overlay val="0"/>
    </c:title>
    <c:autoTitleDeleted val="0"/>
    <c:plotArea>
      <c:layout/>
      <c:barChart>
        <c:barDir val="bar"/>
        <c:grouping val="clustered"/>
        <c:varyColors val="0"/>
        <c:ser>
          <c:idx val="0"/>
          <c:order val="0"/>
          <c:tx>
            <c:strRef>
              <c:f>Tornado3!$O$2</c:f>
              <c:strCache>
                <c:ptCount val="1"/>
                <c:pt idx="0">
                  <c:v>-10 Pct</c:v>
                </c:pt>
              </c:strCache>
            </c:strRef>
          </c:tx>
          <c:invertIfNegative val="0"/>
          <c:cat>
            <c:strRef>
              <c:f>Tornado3!$N$3:$N$9</c:f>
              <c:strCache>
                <c:ptCount val="7"/>
                <c:pt idx="0">
                  <c:v>House price</c:v>
                </c:pt>
                <c:pt idx="1">
                  <c:v>Cash available</c:v>
                </c:pt>
                <c:pt idx="2">
                  <c:v>Fixed interest on loan</c:v>
                </c:pt>
                <c:pt idx="3">
                  <c:v>Expected yield on investment</c:v>
                </c:pt>
                <c:pt idx="4">
                  <c:v>Marginal tax rate</c:v>
                </c:pt>
                <c:pt idx="5">
                  <c:v>Loan life (years)</c:v>
                </c:pt>
                <c:pt idx="6">
                  <c:v>Discount/Inflation Rate</c:v>
                </c:pt>
              </c:strCache>
            </c:strRef>
          </c:cat>
          <c:val>
            <c:numRef>
              <c:f>Tornado3!$O$3:$O$9</c:f>
              <c:numCache>
                <c:formatCode>0.00</c:formatCode>
                <c:ptCount val="7"/>
                <c:pt idx="0">
                  <c:v>-190171.6795</c:v>
                </c:pt>
                <c:pt idx="1">
                  <c:v>-271584.3162</c:v>
                </c:pt>
                <c:pt idx="2">
                  <c:v>-224535.03439999995</c:v>
                </c:pt>
                <c:pt idx="3">
                  <c:v>-257767.9357</c:v>
                </c:pt>
                <c:pt idx="4">
                  <c:v>-243898.1232</c:v>
                </c:pt>
                <c:pt idx="5">
                  <c:v>-240775.76439999999</c:v>
                </c:pt>
                <c:pt idx="6">
                  <c:v>-242361.4926</c:v>
                </c:pt>
              </c:numCache>
            </c:numRef>
          </c:val>
        </c:ser>
        <c:ser>
          <c:idx val="1"/>
          <c:order val="1"/>
          <c:tx>
            <c:strRef>
              <c:f>Tornado3!$P$2</c:f>
              <c:strCache>
                <c:ptCount val="1"/>
                <c:pt idx="0">
                  <c:v>+10 Pct</c:v>
                </c:pt>
              </c:strCache>
            </c:strRef>
          </c:tx>
          <c:invertIfNegative val="0"/>
          <c:cat>
            <c:strRef>
              <c:f>Tornado3!$N$3:$N$9</c:f>
              <c:strCache>
                <c:ptCount val="7"/>
                <c:pt idx="0">
                  <c:v>House price</c:v>
                </c:pt>
                <c:pt idx="1">
                  <c:v>Cash available</c:v>
                </c:pt>
                <c:pt idx="2">
                  <c:v>Fixed interest on loan</c:v>
                </c:pt>
                <c:pt idx="3">
                  <c:v>Expected yield on investment</c:v>
                </c:pt>
                <c:pt idx="4">
                  <c:v>Marginal tax rate</c:v>
                </c:pt>
                <c:pt idx="5">
                  <c:v>Loan life (years)</c:v>
                </c:pt>
                <c:pt idx="6">
                  <c:v>Discount/Inflation Rate</c:v>
                </c:pt>
              </c:strCache>
            </c:strRef>
          </c:cat>
          <c:val>
            <c:numRef>
              <c:f>Tornado3!$P$3:$P$9</c:f>
              <c:numCache>
                <c:formatCode>0.00</c:formatCode>
                <c:ptCount val="7"/>
                <c:pt idx="0">
                  <c:v>-294578.98719999997</c:v>
                </c:pt>
                <c:pt idx="1">
                  <c:v>-213166.35049999991</c:v>
                </c:pt>
                <c:pt idx="2">
                  <c:v>-260659.9068</c:v>
                </c:pt>
                <c:pt idx="3">
                  <c:v>-225893.86299999998</c:v>
                </c:pt>
                <c:pt idx="4">
                  <c:v>-240914.182</c:v>
                </c:pt>
                <c:pt idx="5">
                  <c:v>-243372.23910000001</c:v>
                </c:pt>
                <c:pt idx="6">
                  <c:v>-242268.8021</c:v>
                </c:pt>
              </c:numCache>
            </c:numRef>
          </c:val>
        </c:ser>
        <c:dLbls>
          <c:showLegendKey val="0"/>
          <c:showVal val="0"/>
          <c:showCatName val="0"/>
          <c:showSerName val="0"/>
          <c:showPercent val="0"/>
          <c:showBubbleSize val="0"/>
        </c:dLbls>
        <c:gapWidth val="150"/>
        <c:overlap val="100"/>
        <c:axId val="684999264"/>
        <c:axId val="685001440"/>
      </c:barChart>
      <c:catAx>
        <c:axId val="684999264"/>
        <c:scaling>
          <c:orientation val="maxMin"/>
        </c:scaling>
        <c:delete val="0"/>
        <c:axPos val="l"/>
        <c:title>
          <c:tx>
            <c:rich>
              <a:bodyPr/>
              <a:lstStyle/>
              <a:p>
                <a:pPr>
                  <a:defRPr/>
                </a:pPr>
                <a:r>
                  <a:rPr lang="en-US"/>
                  <a:t>Parameter</a:t>
                </a:r>
              </a:p>
            </c:rich>
          </c:tx>
          <c:overlay val="0"/>
        </c:title>
        <c:numFmt formatCode="General" sourceLinked="0"/>
        <c:majorTickMark val="out"/>
        <c:minorTickMark val="none"/>
        <c:tickLblPos val="low"/>
        <c:crossAx val="685001440"/>
        <c:crossesAt val="-242375.3333"/>
        <c:auto val="1"/>
        <c:lblAlgn val="ctr"/>
        <c:lblOffset val="100"/>
        <c:noMultiLvlLbl val="0"/>
      </c:catAx>
      <c:valAx>
        <c:axId val="685001440"/>
        <c:scaling>
          <c:orientation val="minMax"/>
          <c:max val="-190171.6795"/>
          <c:min val="-294578.98719999997"/>
        </c:scaling>
        <c:delete val="0"/>
        <c:axPos val="t"/>
        <c:majorGridlines/>
        <c:title>
          <c:tx>
            <c:rich>
              <a:bodyPr/>
              <a:lstStyle/>
              <a:p>
                <a:pPr>
                  <a:defRPr/>
                </a:pPr>
                <a:r>
                  <a:rPr lang="en-US"/>
                  <a:t>Output Measure</a:t>
                </a:r>
              </a:p>
            </c:rich>
          </c:tx>
          <c:overlay val="0"/>
        </c:title>
        <c:numFmt formatCode="0.00" sourceLinked="1"/>
        <c:majorTickMark val="out"/>
        <c:minorTickMark val="none"/>
        <c:tickLblPos val="nextTo"/>
        <c:crossAx val="684999264"/>
        <c:crosses val="autoZero"/>
        <c:crossBetween val="between"/>
      </c:valAx>
    </c:plotArea>
    <c:legend>
      <c:legendPos val="b"/>
      <c:overlay val="0"/>
    </c:legend>
    <c:plotVisOnly val="1"/>
    <c:dispBlanksAs val="gap"/>
    <c:showDLblsOverMax val="0"/>
  </c:chart>
  <c:spPr>
    <a:ln w="12700" cmpd="sng">
      <a:prstDash val="solid"/>
    </a:ln>
  </c:sp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82E1AB-23F0-484A-A5A1-9DF0AED3A372}" type="datetimeFigureOut">
              <a:rPr lang="en-US" smtClean="0"/>
              <a:pPr/>
              <a:t>10/17/2016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4CF90-D90C-49D6-B619-CE8B4BC2C2F5}" type="slidenum">
              <a:rPr lang="en-US" smtClean="0"/>
              <a:pPr/>
              <a:t>‹#›</a:t>
            </a:fld>
            <a:endParaRPr lang="en-US"/>
          </a:p>
        </p:txBody>
      </p:sp>
    </p:spTree>
    <p:extLst>
      <p:ext uri="{BB962C8B-B14F-4D97-AF65-F5344CB8AC3E}">
        <p14:creationId xmlns:p14="http://schemas.microsoft.com/office/powerpoint/2010/main" val="108085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83559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100000">
              <a:srgbClr val="92D050">
                <a:alpha val="50000"/>
              </a:srgbClr>
            </a:gs>
            <a:gs pos="24000">
              <a:srgbClr val="9CB86E">
                <a:alpha val="28000"/>
              </a:srgbClr>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B74219-1CD9-4DDE-9253-F4F7839203B6}"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74219-1CD9-4DDE-9253-F4F7839203B6}"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74219-1CD9-4DDE-9253-F4F7839203B6}"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74219-1CD9-4DDE-9253-F4F7839203B6}"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B74219-1CD9-4DDE-9253-F4F7839203B6}" type="datetimeFigureOut">
              <a:rPr lang="en-US" smtClean="0"/>
              <a:pPr/>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B74219-1CD9-4DDE-9253-F4F7839203B6}" type="datetimeFigureOut">
              <a:rPr lang="en-US" smtClean="0"/>
              <a:pPr/>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B74219-1CD9-4DDE-9253-F4F7839203B6}" type="datetimeFigureOut">
              <a:rPr lang="en-US" smtClean="0"/>
              <a:pPr/>
              <a:t>10/17/2016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B74219-1CD9-4DDE-9253-F4F7839203B6}" type="datetimeFigureOut">
              <a:rPr lang="en-US" smtClean="0"/>
              <a:pPr/>
              <a:t>10/17/2016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B74219-1CD9-4DDE-9253-F4F7839203B6}" type="datetimeFigureOut">
              <a:rPr lang="en-US" smtClean="0"/>
              <a:pPr/>
              <a:t>10/17/2016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B74219-1CD9-4DDE-9253-F4F7839203B6}" type="datetimeFigureOut">
              <a:rPr lang="en-US" smtClean="0"/>
              <a:pPr/>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B74219-1CD9-4DDE-9253-F4F7839203B6}" type="datetimeFigureOut">
              <a:rPr lang="en-US" smtClean="0"/>
              <a:pPr/>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92D050">
                <a:alpha val="50000"/>
              </a:srgbClr>
            </a:gs>
            <a:gs pos="24000">
              <a:srgbClr val="9CB86E">
                <a:alpha val="28000"/>
              </a:srgbClr>
            </a:gs>
            <a:gs pos="100000">
              <a:srgbClr val="156B13"/>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74219-1CD9-4DDE-9253-F4F7839203B6}" type="datetimeFigureOut">
              <a:rPr lang="en-US" smtClean="0"/>
              <a:pPr/>
              <a:t>10/17/2016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271C6-ECF6-4734-90FE-F81A2BDA38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Berlin Sans FB" pitchFamily="34" charset="0"/>
              </a:rPr>
              <a:t>Business Decision Modeling</a:t>
            </a:r>
            <a:endParaRPr lang="en-US" sz="4000" dirty="0">
              <a:latin typeface="Berlin Sans FB" pitchFamily="34" charset="0"/>
            </a:endParaRPr>
          </a:p>
        </p:txBody>
      </p:sp>
      <p:sp>
        <p:nvSpPr>
          <p:cNvPr id="3" name="Subtitle 2"/>
          <p:cNvSpPr>
            <a:spLocks noGrp="1"/>
          </p:cNvSpPr>
          <p:nvPr>
            <p:ph type="subTitle" idx="1"/>
          </p:nvPr>
        </p:nvSpPr>
        <p:spPr/>
        <p:txBody>
          <a:bodyPr>
            <a:normAutofit/>
          </a:bodyPr>
          <a:lstStyle/>
          <a:p>
            <a:r>
              <a:rPr lang="en-US" sz="3600" b="1" smtClean="0"/>
              <a:t>Part</a:t>
            </a:r>
            <a:r>
              <a:rPr lang="en-US" sz="3600" b="1" smtClean="0"/>
              <a:t> 2</a:t>
            </a:r>
            <a:endParaRPr lang="en-US" sz="2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698" name="Rectangle 2"/>
          <p:cNvSpPr>
            <a:spLocks noGrp="1" noChangeArrowheads="1"/>
          </p:cNvSpPr>
          <p:nvPr>
            <p:ph type="title"/>
          </p:nvPr>
        </p:nvSpPr>
        <p:spPr/>
        <p:txBody>
          <a:bodyPr/>
          <a:lstStyle/>
          <a:p>
            <a:r>
              <a:rPr lang="en-US"/>
              <a:t>Design for Use</a:t>
            </a:r>
          </a:p>
        </p:txBody>
      </p:sp>
      <p:sp>
        <p:nvSpPr>
          <p:cNvPr id="1053699" name="Rectangle 3"/>
          <p:cNvSpPr>
            <a:spLocks noGrp="1" noChangeArrowheads="1"/>
          </p:cNvSpPr>
          <p:nvPr>
            <p:ph type="body" idx="1"/>
          </p:nvPr>
        </p:nvSpPr>
        <p:spPr/>
        <p:txBody>
          <a:bodyPr>
            <a:normAutofit/>
          </a:bodyPr>
          <a:lstStyle/>
          <a:p>
            <a:r>
              <a:rPr lang="en-US" dirty="0"/>
              <a:t>Anticipate who will use spreadsheet</a:t>
            </a:r>
          </a:p>
          <a:p>
            <a:pPr lvl="1"/>
            <a:r>
              <a:rPr lang="en-US" dirty="0"/>
              <a:t>What type of questions will be asked?</a:t>
            </a:r>
          </a:p>
          <a:p>
            <a:r>
              <a:rPr lang="en-US" dirty="0"/>
              <a:t>Make it easy to change common parameters.</a:t>
            </a:r>
          </a:p>
          <a:p>
            <a:r>
              <a:rPr lang="en-US" dirty="0"/>
              <a:t>Make it easy to find key outputs.</a:t>
            </a:r>
          </a:p>
          <a:p>
            <a:pPr lvl="1"/>
            <a:r>
              <a:rPr lang="en-US" dirty="0"/>
              <a:t>Group in one place</a:t>
            </a:r>
          </a:p>
          <a:p>
            <a:r>
              <a:rPr lang="en-US" dirty="0"/>
              <a:t>Include graphs of </a:t>
            </a:r>
            <a:r>
              <a:rPr lang="en-US" dirty="0" smtClean="0"/>
              <a:t>outputs (dashboards).</a:t>
            </a:r>
            <a:endParaRPr lang="en-US" dirty="0"/>
          </a:p>
          <a:p>
            <a:r>
              <a:rPr lang="en-US" dirty="0"/>
              <a:t>Record numerical values of base case outputs.</a:t>
            </a:r>
          </a:p>
          <a:p>
            <a:pPr lvl="1">
              <a:buFont typeface="Wingdings" pitchFamily="2" charset="2"/>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674" name="Rectangle 2"/>
          <p:cNvSpPr>
            <a:spLocks noGrp="1" noChangeArrowheads="1"/>
          </p:cNvSpPr>
          <p:nvPr>
            <p:ph type="title"/>
          </p:nvPr>
        </p:nvSpPr>
        <p:spPr/>
        <p:txBody>
          <a:bodyPr/>
          <a:lstStyle/>
          <a:p>
            <a:r>
              <a:rPr lang="en-US"/>
              <a:t>Keep It Simple</a:t>
            </a:r>
          </a:p>
        </p:txBody>
      </p:sp>
      <p:sp>
        <p:nvSpPr>
          <p:cNvPr id="1052675" name="Rectangle 3"/>
          <p:cNvSpPr>
            <a:spLocks noGrp="1" noChangeArrowheads="1"/>
          </p:cNvSpPr>
          <p:nvPr>
            <p:ph type="body" idx="1"/>
          </p:nvPr>
        </p:nvSpPr>
        <p:spPr/>
        <p:txBody>
          <a:bodyPr/>
          <a:lstStyle/>
          <a:p>
            <a:r>
              <a:rPr lang="en-US"/>
              <a:t>Complex spreadsheets:</a:t>
            </a:r>
          </a:p>
          <a:p>
            <a:pPr lvl="1"/>
            <a:r>
              <a:rPr lang="en-US"/>
              <a:t>Require more time and effort to build</a:t>
            </a:r>
          </a:p>
          <a:p>
            <a:pPr lvl="1"/>
            <a:r>
              <a:rPr lang="en-US"/>
              <a:t>Are much more difficult to debug</a:t>
            </a:r>
          </a:p>
          <a:p>
            <a:r>
              <a:rPr lang="en-US"/>
              <a:t>Keep formulas short.</a:t>
            </a:r>
          </a:p>
          <a:p>
            <a:pPr lvl="1"/>
            <a:r>
              <a:rPr lang="en-US"/>
              <a:t>Decompose complex calculations into intermediate steps.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Grp="1" noChangeArrowheads="1"/>
          </p:cNvSpPr>
          <p:nvPr>
            <p:ph type="title"/>
          </p:nvPr>
        </p:nvSpPr>
        <p:spPr/>
        <p:txBody>
          <a:bodyPr/>
          <a:lstStyle/>
          <a:p>
            <a:r>
              <a:rPr lang="en-US"/>
              <a:t>Design for Communication</a:t>
            </a:r>
          </a:p>
        </p:txBody>
      </p:sp>
      <p:sp>
        <p:nvSpPr>
          <p:cNvPr id="1051651" name="Rectangle 3"/>
          <p:cNvSpPr>
            <a:spLocks noGrp="1" noChangeArrowheads="1"/>
          </p:cNvSpPr>
          <p:nvPr>
            <p:ph type="body" idx="1"/>
          </p:nvPr>
        </p:nvSpPr>
        <p:spPr/>
        <p:txBody>
          <a:bodyPr/>
          <a:lstStyle/>
          <a:p>
            <a:r>
              <a:rPr lang="en-US"/>
              <a:t>Spreadsheets’ lives are often longer than expected.</a:t>
            </a:r>
          </a:p>
          <a:p>
            <a:r>
              <a:rPr lang="en-US"/>
              <a:t>Use visual cues that reinforce model’s logic</a:t>
            </a:r>
          </a:p>
          <a:p>
            <a:pPr lvl="1"/>
            <a:r>
              <a:rPr lang="en-US"/>
              <a:t>Use informative labels</a:t>
            </a:r>
          </a:p>
          <a:p>
            <a:pPr lvl="1"/>
            <a:r>
              <a:rPr lang="en-US"/>
              <a:t>Use blank spaces</a:t>
            </a:r>
          </a:p>
          <a:p>
            <a:pPr lvl="1"/>
            <a:r>
              <a:rPr lang="en-US"/>
              <a:t>Use outlines, color, bold fonts, as appropriate</a:t>
            </a:r>
          </a:p>
          <a:p>
            <a:r>
              <a:rPr lang="en-US"/>
              <a:t>Split windows can aid in viewing.</a:t>
            </a:r>
          </a:p>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Rectangle 2"/>
          <p:cNvSpPr>
            <a:spLocks noGrp="1" noChangeArrowheads="1"/>
          </p:cNvSpPr>
          <p:nvPr>
            <p:ph type="title"/>
          </p:nvPr>
        </p:nvSpPr>
        <p:spPr/>
        <p:txBody>
          <a:bodyPr>
            <a:noAutofit/>
          </a:bodyPr>
          <a:lstStyle/>
          <a:p>
            <a:r>
              <a:rPr lang="en-US" dirty="0"/>
              <a:t>Document Important </a:t>
            </a:r>
            <a:r>
              <a:rPr lang="en-US" dirty="0" smtClean="0"/>
              <a:t>Data </a:t>
            </a:r>
            <a:r>
              <a:rPr lang="en-US" dirty="0"/>
              <a:t>and Formulas</a:t>
            </a:r>
          </a:p>
        </p:txBody>
      </p:sp>
      <p:sp>
        <p:nvSpPr>
          <p:cNvPr id="1050627" name="Rectangle 3"/>
          <p:cNvSpPr>
            <a:spLocks noGrp="1" noChangeArrowheads="1"/>
          </p:cNvSpPr>
          <p:nvPr>
            <p:ph type="body" idx="1"/>
          </p:nvPr>
        </p:nvSpPr>
        <p:spPr/>
        <p:txBody>
          <a:bodyPr>
            <a:normAutofit/>
          </a:bodyPr>
          <a:lstStyle/>
          <a:p>
            <a:r>
              <a:rPr lang="en-US"/>
              <a:t>Record source for important parameters.</a:t>
            </a:r>
          </a:p>
          <a:p>
            <a:r>
              <a:rPr lang="en-US"/>
              <a:t>Explain important formulas.</a:t>
            </a:r>
          </a:p>
          <a:p>
            <a:r>
              <a:rPr lang="en-US"/>
              <a:t>Use Cell Comments to describe cell contents.</a:t>
            </a:r>
          </a:p>
          <a:p>
            <a:r>
              <a:rPr lang="en-US"/>
              <a:t>Consider a separate module to list assumptions.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8818" name="Rectangle 2"/>
          <p:cNvSpPr>
            <a:spLocks noGrp="1" noChangeArrowheads="1"/>
          </p:cNvSpPr>
          <p:nvPr>
            <p:ph type="title"/>
          </p:nvPr>
        </p:nvSpPr>
        <p:spPr/>
        <p:txBody>
          <a:bodyPr>
            <a:normAutofit/>
          </a:bodyPr>
          <a:lstStyle/>
          <a:p>
            <a:r>
              <a:rPr lang="en-US" sz="4000" dirty="0"/>
              <a:t>Cell Comments</a:t>
            </a:r>
          </a:p>
        </p:txBody>
      </p:sp>
      <p:sp>
        <p:nvSpPr>
          <p:cNvPr id="1058819" name="Rectangle 3"/>
          <p:cNvSpPr>
            <a:spLocks noGrp="1" noChangeArrowheads="1"/>
          </p:cNvSpPr>
          <p:nvPr>
            <p:ph type="body" idx="1"/>
          </p:nvPr>
        </p:nvSpPr>
        <p:spPr/>
        <p:txBody>
          <a:bodyPr>
            <a:noAutofit/>
          </a:bodyPr>
          <a:lstStyle/>
          <a:p>
            <a:r>
              <a:rPr lang="en-US" dirty="0" smtClean="0"/>
              <a:t>Review &gt; New </a:t>
            </a:r>
            <a:r>
              <a:rPr lang="en-US" dirty="0"/>
              <a:t>Comment to add documentation to a cell</a:t>
            </a:r>
          </a:p>
          <a:p>
            <a:r>
              <a:rPr lang="en-US" dirty="0" smtClean="0"/>
              <a:t>File &gt; </a:t>
            </a:r>
            <a:r>
              <a:rPr lang="en-US" dirty="0"/>
              <a:t>Options </a:t>
            </a:r>
            <a:r>
              <a:rPr lang="en-US" dirty="0" smtClean="0"/>
              <a:t>&gt; Advanced </a:t>
            </a:r>
            <a:r>
              <a:rPr lang="en-US" dirty="0"/>
              <a:t>gives different display options</a:t>
            </a:r>
          </a:p>
          <a:p>
            <a:pPr lvl="1"/>
            <a:r>
              <a:rPr lang="en-US" dirty="0"/>
              <a:t>Comment &amp; indicator – permanently display comment</a:t>
            </a:r>
          </a:p>
          <a:p>
            <a:pPr lvl="1"/>
            <a:r>
              <a:rPr lang="en-US" dirty="0"/>
              <a:t>Indicator – red triangle indicates comment, display when cursor in cell</a:t>
            </a:r>
          </a:p>
          <a:p>
            <a:pPr lvl="1"/>
            <a:r>
              <a:rPr lang="en-US" dirty="0"/>
              <a:t>None – neither comment nor indicator visible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1026"/>
          <p:cNvSpPr>
            <a:spLocks noGrp="1" noChangeArrowheads="1"/>
          </p:cNvSpPr>
          <p:nvPr>
            <p:ph type="title"/>
          </p:nvPr>
        </p:nvSpPr>
        <p:spPr/>
        <p:txBody>
          <a:bodyPr/>
          <a:lstStyle/>
          <a:p>
            <a:r>
              <a:rPr lang="en-US"/>
              <a:t>Workbook Design</a:t>
            </a:r>
          </a:p>
        </p:txBody>
      </p:sp>
      <p:sp>
        <p:nvSpPr>
          <p:cNvPr id="1019907" name="Rectangle 1027"/>
          <p:cNvSpPr>
            <a:spLocks noGrp="1" noChangeArrowheads="1"/>
          </p:cNvSpPr>
          <p:nvPr>
            <p:ph type="body" idx="1"/>
          </p:nvPr>
        </p:nvSpPr>
        <p:spPr/>
        <p:txBody>
          <a:bodyPr/>
          <a:lstStyle/>
          <a:p>
            <a:r>
              <a:rPr lang="en-US"/>
              <a:t>Use separate sheets to group similar kinds of information.</a:t>
            </a:r>
          </a:p>
          <a:p>
            <a:r>
              <a:rPr lang="en-US"/>
              <a:t>Design workbooks for ease of navigation.</a:t>
            </a:r>
          </a:p>
          <a:p>
            <a:r>
              <a:rPr lang="en-US"/>
              <a:t>Protect workbooks from unwanted changes during use.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Spreadsheet Engineering</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a:buNone/>
            </a:pPr>
            <a:r>
              <a:rPr lang="en-US" sz="4100" b="1" dirty="0" smtClean="0"/>
              <a:t>Down Payment for a Mortgage </a:t>
            </a:r>
            <a:r>
              <a:rPr lang="en-US" sz="3100" baseline="40000" dirty="0" smtClean="0"/>
              <a:t>1</a:t>
            </a:r>
            <a:endParaRPr lang="en-US" sz="4100" baseline="40000" dirty="0" smtClean="0"/>
          </a:p>
          <a:p>
            <a:pPr marL="0" indent="0">
              <a:buNone/>
            </a:pPr>
            <a:r>
              <a:rPr lang="en-US" dirty="0" smtClean="0"/>
              <a:t>You are considering buying a house for $400,000.  Currently you have saved $200,000.  Is it better to have a higher or lower down payment?</a:t>
            </a:r>
          </a:p>
          <a:p>
            <a:pPr marL="0" indent="0">
              <a:buNone/>
            </a:pPr>
            <a:r>
              <a:rPr lang="en-US" dirty="0" smtClean="0"/>
              <a:t>Here are some more details.  Money not spent for the down payment will be invested with an annual return of 5%.  The mortgage you are considering is a fixed rate loan of 6% for a duration of 20 years.  Interest paid on the mortgage is tax deductible, but the annual interest on your investment is taxed at the same rate.  You are currently in the 28% tax bracket.  Tax savings from the interest on the mortgage will be added to your existing investment at the same rate.  You expect inflation to be around 2% for the next 20 years.</a:t>
            </a:r>
            <a:endParaRPr lang="en-US" dirty="0"/>
          </a:p>
        </p:txBody>
      </p:sp>
      <p:sp>
        <p:nvSpPr>
          <p:cNvPr id="4" name="TextBox 3"/>
          <p:cNvSpPr txBox="1"/>
          <p:nvPr/>
        </p:nvSpPr>
        <p:spPr>
          <a:xfrm>
            <a:off x="4741185" y="6400800"/>
            <a:ext cx="4402815" cy="430887"/>
          </a:xfrm>
          <a:prstGeom prst="rect">
            <a:avLst/>
          </a:prstGeom>
          <a:noFill/>
        </p:spPr>
        <p:txBody>
          <a:bodyPr wrap="square" rtlCol="0">
            <a:spAutoFit/>
          </a:bodyPr>
          <a:lstStyle/>
          <a:p>
            <a:pPr marL="53975" indent="-53975"/>
            <a:r>
              <a:rPr lang="en-US" sz="1100" baseline="30000" dirty="0" smtClean="0"/>
              <a:t>1</a:t>
            </a:r>
            <a:r>
              <a:rPr lang="en-US" sz="1100" dirty="0" smtClean="0"/>
              <a:t> This example is meant as a classroom exercise in building spreadsheets</a:t>
            </a:r>
            <a:br>
              <a:rPr lang="en-US" sz="1100" dirty="0" smtClean="0"/>
            </a:br>
            <a:r>
              <a:rPr lang="en-US" sz="1100" dirty="0" smtClean="0"/>
              <a:t> and should not be relied upon for making actual investment decisions.</a:t>
            </a:r>
            <a:endParaRPr lang="en-US" sz="11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914400"/>
          </a:xfrm>
        </p:spPr>
        <p:txBody>
          <a:bodyPr/>
          <a:lstStyle/>
          <a:p>
            <a:r>
              <a:rPr lang="en-US" dirty="0" smtClean="0"/>
              <a:t>Timeline</a:t>
            </a:r>
            <a:endParaRPr lang="en-US" dirty="0"/>
          </a:p>
        </p:txBody>
      </p:sp>
      <p:cxnSp>
        <p:nvCxnSpPr>
          <p:cNvPr id="6" name="Straight Arrow Connector 5"/>
          <p:cNvCxnSpPr/>
          <p:nvPr/>
        </p:nvCxnSpPr>
        <p:spPr>
          <a:xfrm>
            <a:off x="1828800" y="6704012"/>
            <a:ext cx="6858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229600" y="6336268"/>
            <a:ext cx="762000" cy="369332"/>
          </a:xfrm>
          <a:prstGeom prst="rect">
            <a:avLst/>
          </a:prstGeom>
          <a:noFill/>
        </p:spPr>
        <p:txBody>
          <a:bodyPr wrap="square" rtlCol="0">
            <a:spAutoFit/>
          </a:bodyPr>
          <a:lstStyle/>
          <a:p>
            <a:r>
              <a:rPr lang="en-US" dirty="0" smtClean="0"/>
              <a:t>time</a:t>
            </a:r>
            <a:endParaRPr lang="en-US" dirty="0"/>
          </a:p>
        </p:txBody>
      </p:sp>
      <p:sp>
        <p:nvSpPr>
          <p:cNvPr id="8" name="TextBox 7"/>
          <p:cNvSpPr txBox="1"/>
          <p:nvPr/>
        </p:nvSpPr>
        <p:spPr>
          <a:xfrm>
            <a:off x="304800" y="838200"/>
            <a:ext cx="1098570" cy="646331"/>
          </a:xfrm>
          <a:prstGeom prst="rect">
            <a:avLst/>
          </a:prstGeom>
          <a:noFill/>
        </p:spPr>
        <p:txBody>
          <a:bodyPr wrap="none" rtlCol="0">
            <a:spAutoFit/>
          </a:bodyPr>
          <a:lstStyle/>
          <a:p>
            <a:r>
              <a:rPr lang="en-US" dirty="0" smtClean="0"/>
              <a:t>Mortgage</a:t>
            </a:r>
          </a:p>
          <a:p>
            <a:r>
              <a:rPr lang="en-US" dirty="0" smtClean="0"/>
              <a:t>Payment</a:t>
            </a:r>
            <a:endParaRPr lang="en-US" dirty="0"/>
          </a:p>
        </p:txBody>
      </p:sp>
      <p:sp>
        <p:nvSpPr>
          <p:cNvPr id="9" name="TextBox 8"/>
          <p:cNvSpPr txBox="1"/>
          <p:nvPr/>
        </p:nvSpPr>
        <p:spPr>
          <a:xfrm>
            <a:off x="304800" y="3352800"/>
            <a:ext cx="918841" cy="646331"/>
          </a:xfrm>
          <a:prstGeom prst="rect">
            <a:avLst/>
          </a:prstGeom>
          <a:noFill/>
        </p:spPr>
        <p:txBody>
          <a:bodyPr wrap="none" rtlCol="0">
            <a:spAutoFit/>
          </a:bodyPr>
          <a:lstStyle/>
          <a:p>
            <a:r>
              <a:rPr lang="en-US" dirty="0" smtClean="0"/>
              <a:t>Loan </a:t>
            </a:r>
          </a:p>
          <a:p>
            <a:r>
              <a:rPr lang="en-US" dirty="0" smtClean="0"/>
              <a:t>Balance</a:t>
            </a:r>
            <a:endParaRPr lang="en-US" dirty="0"/>
          </a:p>
        </p:txBody>
      </p:sp>
      <p:sp>
        <p:nvSpPr>
          <p:cNvPr id="10" name="TextBox 9"/>
          <p:cNvSpPr txBox="1"/>
          <p:nvPr/>
        </p:nvSpPr>
        <p:spPr>
          <a:xfrm>
            <a:off x="304800" y="5029200"/>
            <a:ext cx="1238288" cy="646331"/>
          </a:xfrm>
          <a:prstGeom prst="rect">
            <a:avLst/>
          </a:prstGeom>
          <a:noFill/>
        </p:spPr>
        <p:txBody>
          <a:bodyPr wrap="none" rtlCol="0">
            <a:spAutoFit/>
          </a:bodyPr>
          <a:lstStyle/>
          <a:p>
            <a:r>
              <a:rPr lang="en-US" dirty="0" smtClean="0"/>
              <a:t>Investment</a:t>
            </a:r>
          </a:p>
          <a:p>
            <a:endParaRPr lang="en-US" dirty="0"/>
          </a:p>
        </p:txBody>
      </p:sp>
      <p:sp>
        <p:nvSpPr>
          <p:cNvPr id="13" name="Freeform 12"/>
          <p:cNvSpPr/>
          <p:nvPr/>
        </p:nvSpPr>
        <p:spPr>
          <a:xfrm>
            <a:off x="1820849" y="3362739"/>
            <a:ext cx="3896139" cy="779228"/>
          </a:xfrm>
          <a:custGeom>
            <a:avLst/>
            <a:gdLst>
              <a:gd name="connsiteX0" fmla="*/ 0 w 3896139"/>
              <a:gd name="connsiteY0" fmla="*/ 0 h 779228"/>
              <a:gd name="connsiteX1" fmla="*/ 922351 w 3896139"/>
              <a:gd name="connsiteY1" fmla="*/ 0 h 779228"/>
              <a:gd name="connsiteX2" fmla="*/ 922351 w 3896139"/>
              <a:gd name="connsiteY2" fmla="*/ 127221 h 779228"/>
              <a:gd name="connsiteX3" fmla="*/ 1844702 w 3896139"/>
              <a:gd name="connsiteY3" fmla="*/ 119270 h 779228"/>
              <a:gd name="connsiteX4" fmla="*/ 1844702 w 3896139"/>
              <a:gd name="connsiteY4" fmla="*/ 254442 h 779228"/>
              <a:gd name="connsiteX5" fmla="*/ 2751151 w 3896139"/>
              <a:gd name="connsiteY5" fmla="*/ 246491 h 779228"/>
              <a:gd name="connsiteX6" fmla="*/ 2751151 w 3896139"/>
              <a:gd name="connsiteY6" fmla="*/ 246491 h 779228"/>
              <a:gd name="connsiteX7" fmla="*/ 2751151 w 3896139"/>
              <a:gd name="connsiteY7" fmla="*/ 373711 h 779228"/>
              <a:gd name="connsiteX8" fmla="*/ 2751151 w 3896139"/>
              <a:gd name="connsiteY8" fmla="*/ 373711 h 779228"/>
              <a:gd name="connsiteX9" fmla="*/ 3665551 w 3896139"/>
              <a:gd name="connsiteY9" fmla="*/ 373711 h 779228"/>
              <a:gd name="connsiteX10" fmla="*/ 3665551 w 3896139"/>
              <a:gd name="connsiteY10" fmla="*/ 492981 h 779228"/>
              <a:gd name="connsiteX11" fmla="*/ 3896139 w 3896139"/>
              <a:gd name="connsiteY11" fmla="*/ 500932 h 779228"/>
              <a:gd name="connsiteX12" fmla="*/ 3896139 w 3896139"/>
              <a:gd name="connsiteY12" fmla="*/ 779228 h 779228"/>
              <a:gd name="connsiteX13" fmla="*/ 0 w 3896139"/>
              <a:gd name="connsiteY13" fmla="*/ 755374 h 779228"/>
              <a:gd name="connsiteX14" fmla="*/ 0 w 3896139"/>
              <a:gd name="connsiteY14" fmla="*/ 0 h 779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6139" h="779228">
                <a:moveTo>
                  <a:pt x="0" y="0"/>
                </a:moveTo>
                <a:lnTo>
                  <a:pt x="922351" y="0"/>
                </a:lnTo>
                <a:lnTo>
                  <a:pt x="922351" y="127221"/>
                </a:lnTo>
                <a:lnTo>
                  <a:pt x="1844702" y="119270"/>
                </a:lnTo>
                <a:lnTo>
                  <a:pt x="1844702" y="254442"/>
                </a:lnTo>
                <a:lnTo>
                  <a:pt x="2751151" y="246491"/>
                </a:lnTo>
                <a:lnTo>
                  <a:pt x="2751151" y="246491"/>
                </a:lnTo>
                <a:lnTo>
                  <a:pt x="2751151" y="373711"/>
                </a:lnTo>
                <a:lnTo>
                  <a:pt x="2751151" y="373711"/>
                </a:lnTo>
                <a:lnTo>
                  <a:pt x="3665551" y="373711"/>
                </a:lnTo>
                <a:lnTo>
                  <a:pt x="3665551" y="492981"/>
                </a:lnTo>
                <a:lnTo>
                  <a:pt x="3896139" y="500932"/>
                </a:lnTo>
                <a:lnTo>
                  <a:pt x="3896139" y="779228"/>
                </a:lnTo>
                <a:lnTo>
                  <a:pt x="0" y="755374"/>
                </a:lnTo>
                <a:cubicBezTo>
                  <a:pt x="2650" y="503583"/>
                  <a:pt x="5301" y="251791"/>
                  <a:pt x="0"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7203882" y="4038600"/>
            <a:ext cx="1009815" cy="119270"/>
          </a:xfrm>
          <a:custGeom>
            <a:avLst/>
            <a:gdLst>
              <a:gd name="connsiteX0" fmla="*/ 0 w 1009815"/>
              <a:gd name="connsiteY0" fmla="*/ 119270 h 119270"/>
              <a:gd name="connsiteX1" fmla="*/ 0 w 1009815"/>
              <a:gd name="connsiteY1" fmla="*/ 0 h 119270"/>
              <a:gd name="connsiteX2" fmla="*/ 103367 w 1009815"/>
              <a:gd name="connsiteY2" fmla="*/ 0 h 119270"/>
              <a:gd name="connsiteX3" fmla="*/ 95415 w 1009815"/>
              <a:gd name="connsiteY3" fmla="*/ 103367 h 119270"/>
              <a:gd name="connsiteX4" fmla="*/ 1009815 w 1009815"/>
              <a:gd name="connsiteY4" fmla="*/ 103367 h 119270"/>
              <a:gd name="connsiteX5" fmla="*/ 0 w 1009815"/>
              <a:gd name="connsiteY5" fmla="*/ 119270 h 119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9815" h="119270">
                <a:moveTo>
                  <a:pt x="0" y="119270"/>
                </a:moveTo>
                <a:lnTo>
                  <a:pt x="0" y="0"/>
                </a:lnTo>
                <a:lnTo>
                  <a:pt x="103367" y="0"/>
                </a:lnTo>
                <a:lnTo>
                  <a:pt x="95415" y="103367"/>
                </a:lnTo>
                <a:lnTo>
                  <a:pt x="1009815" y="103367"/>
                </a:lnTo>
                <a:lnTo>
                  <a:pt x="0" y="11927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flipH="1">
            <a:off x="1828800" y="5105400"/>
            <a:ext cx="3962400" cy="914400"/>
          </a:xfrm>
          <a:custGeom>
            <a:avLst/>
            <a:gdLst>
              <a:gd name="connsiteX0" fmla="*/ 0 w 3896139"/>
              <a:gd name="connsiteY0" fmla="*/ 0 h 779228"/>
              <a:gd name="connsiteX1" fmla="*/ 922351 w 3896139"/>
              <a:gd name="connsiteY1" fmla="*/ 0 h 779228"/>
              <a:gd name="connsiteX2" fmla="*/ 922351 w 3896139"/>
              <a:gd name="connsiteY2" fmla="*/ 127221 h 779228"/>
              <a:gd name="connsiteX3" fmla="*/ 1844702 w 3896139"/>
              <a:gd name="connsiteY3" fmla="*/ 119270 h 779228"/>
              <a:gd name="connsiteX4" fmla="*/ 1844702 w 3896139"/>
              <a:gd name="connsiteY4" fmla="*/ 254442 h 779228"/>
              <a:gd name="connsiteX5" fmla="*/ 2751151 w 3896139"/>
              <a:gd name="connsiteY5" fmla="*/ 246491 h 779228"/>
              <a:gd name="connsiteX6" fmla="*/ 2751151 w 3896139"/>
              <a:gd name="connsiteY6" fmla="*/ 246491 h 779228"/>
              <a:gd name="connsiteX7" fmla="*/ 2751151 w 3896139"/>
              <a:gd name="connsiteY7" fmla="*/ 373711 h 779228"/>
              <a:gd name="connsiteX8" fmla="*/ 2751151 w 3896139"/>
              <a:gd name="connsiteY8" fmla="*/ 373711 h 779228"/>
              <a:gd name="connsiteX9" fmla="*/ 3665551 w 3896139"/>
              <a:gd name="connsiteY9" fmla="*/ 373711 h 779228"/>
              <a:gd name="connsiteX10" fmla="*/ 3665551 w 3896139"/>
              <a:gd name="connsiteY10" fmla="*/ 492981 h 779228"/>
              <a:gd name="connsiteX11" fmla="*/ 3896139 w 3896139"/>
              <a:gd name="connsiteY11" fmla="*/ 500932 h 779228"/>
              <a:gd name="connsiteX12" fmla="*/ 3896139 w 3896139"/>
              <a:gd name="connsiteY12" fmla="*/ 779228 h 779228"/>
              <a:gd name="connsiteX13" fmla="*/ 0 w 3896139"/>
              <a:gd name="connsiteY13" fmla="*/ 755374 h 779228"/>
              <a:gd name="connsiteX14" fmla="*/ 0 w 3896139"/>
              <a:gd name="connsiteY14" fmla="*/ 0 h 779228"/>
              <a:gd name="connsiteX0" fmla="*/ 0 w 3896139"/>
              <a:gd name="connsiteY0" fmla="*/ 135172 h 914400"/>
              <a:gd name="connsiteX1" fmla="*/ 914400 w 3896139"/>
              <a:gd name="connsiteY1" fmla="*/ 0 h 914400"/>
              <a:gd name="connsiteX2" fmla="*/ 922351 w 3896139"/>
              <a:gd name="connsiteY2" fmla="*/ 262393 h 914400"/>
              <a:gd name="connsiteX3" fmla="*/ 1844702 w 3896139"/>
              <a:gd name="connsiteY3" fmla="*/ 254442 h 914400"/>
              <a:gd name="connsiteX4" fmla="*/ 1844702 w 3896139"/>
              <a:gd name="connsiteY4" fmla="*/ 389614 h 914400"/>
              <a:gd name="connsiteX5" fmla="*/ 2751151 w 3896139"/>
              <a:gd name="connsiteY5" fmla="*/ 381663 h 914400"/>
              <a:gd name="connsiteX6" fmla="*/ 2751151 w 3896139"/>
              <a:gd name="connsiteY6" fmla="*/ 381663 h 914400"/>
              <a:gd name="connsiteX7" fmla="*/ 2751151 w 3896139"/>
              <a:gd name="connsiteY7" fmla="*/ 508883 h 914400"/>
              <a:gd name="connsiteX8" fmla="*/ 2751151 w 3896139"/>
              <a:gd name="connsiteY8" fmla="*/ 508883 h 914400"/>
              <a:gd name="connsiteX9" fmla="*/ 3665551 w 3896139"/>
              <a:gd name="connsiteY9" fmla="*/ 508883 h 914400"/>
              <a:gd name="connsiteX10" fmla="*/ 3665551 w 3896139"/>
              <a:gd name="connsiteY10" fmla="*/ 628153 h 914400"/>
              <a:gd name="connsiteX11" fmla="*/ 3896139 w 3896139"/>
              <a:gd name="connsiteY11" fmla="*/ 636104 h 914400"/>
              <a:gd name="connsiteX12" fmla="*/ 3896139 w 3896139"/>
              <a:gd name="connsiteY12" fmla="*/ 914400 h 914400"/>
              <a:gd name="connsiteX13" fmla="*/ 0 w 3896139"/>
              <a:gd name="connsiteY13" fmla="*/ 890546 h 914400"/>
              <a:gd name="connsiteX14" fmla="*/ 0 w 3896139"/>
              <a:gd name="connsiteY14" fmla="*/ 135172 h 914400"/>
              <a:gd name="connsiteX0" fmla="*/ 0 w 3896139"/>
              <a:gd name="connsiteY0" fmla="*/ 0 h 914400"/>
              <a:gd name="connsiteX1" fmla="*/ 914400 w 3896139"/>
              <a:gd name="connsiteY1" fmla="*/ 0 h 914400"/>
              <a:gd name="connsiteX2" fmla="*/ 922351 w 3896139"/>
              <a:gd name="connsiteY2" fmla="*/ 262393 h 914400"/>
              <a:gd name="connsiteX3" fmla="*/ 1844702 w 3896139"/>
              <a:gd name="connsiteY3" fmla="*/ 254442 h 914400"/>
              <a:gd name="connsiteX4" fmla="*/ 1844702 w 3896139"/>
              <a:gd name="connsiteY4" fmla="*/ 389614 h 914400"/>
              <a:gd name="connsiteX5" fmla="*/ 2751151 w 3896139"/>
              <a:gd name="connsiteY5" fmla="*/ 381663 h 914400"/>
              <a:gd name="connsiteX6" fmla="*/ 2751151 w 3896139"/>
              <a:gd name="connsiteY6" fmla="*/ 381663 h 914400"/>
              <a:gd name="connsiteX7" fmla="*/ 2751151 w 3896139"/>
              <a:gd name="connsiteY7" fmla="*/ 508883 h 914400"/>
              <a:gd name="connsiteX8" fmla="*/ 2751151 w 3896139"/>
              <a:gd name="connsiteY8" fmla="*/ 508883 h 914400"/>
              <a:gd name="connsiteX9" fmla="*/ 3665551 w 3896139"/>
              <a:gd name="connsiteY9" fmla="*/ 508883 h 914400"/>
              <a:gd name="connsiteX10" fmla="*/ 3665551 w 3896139"/>
              <a:gd name="connsiteY10" fmla="*/ 628153 h 914400"/>
              <a:gd name="connsiteX11" fmla="*/ 3896139 w 3896139"/>
              <a:gd name="connsiteY11" fmla="*/ 636104 h 914400"/>
              <a:gd name="connsiteX12" fmla="*/ 3896139 w 3896139"/>
              <a:gd name="connsiteY12" fmla="*/ 914400 h 914400"/>
              <a:gd name="connsiteX13" fmla="*/ 0 w 3896139"/>
              <a:gd name="connsiteY13" fmla="*/ 890546 h 914400"/>
              <a:gd name="connsiteX14" fmla="*/ 0 w 3896139"/>
              <a:gd name="connsiteY14" fmla="*/ 0 h 914400"/>
              <a:gd name="connsiteX0" fmla="*/ 0 w 3896139"/>
              <a:gd name="connsiteY0" fmla="*/ 0 h 914400"/>
              <a:gd name="connsiteX1" fmla="*/ 914400 w 3896139"/>
              <a:gd name="connsiteY1" fmla="*/ 0 h 914400"/>
              <a:gd name="connsiteX2" fmla="*/ 922351 w 3896139"/>
              <a:gd name="connsiteY2" fmla="*/ 262393 h 914400"/>
              <a:gd name="connsiteX3" fmla="*/ 1844702 w 3896139"/>
              <a:gd name="connsiteY3" fmla="*/ 254442 h 914400"/>
              <a:gd name="connsiteX4" fmla="*/ 1844702 w 3896139"/>
              <a:gd name="connsiteY4" fmla="*/ 389614 h 914400"/>
              <a:gd name="connsiteX5" fmla="*/ 2751151 w 3896139"/>
              <a:gd name="connsiteY5" fmla="*/ 381663 h 914400"/>
              <a:gd name="connsiteX6" fmla="*/ 2751151 w 3896139"/>
              <a:gd name="connsiteY6" fmla="*/ 381663 h 914400"/>
              <a:gd name="connsiteX7" fmla="*/ 2751151 w 3896139"/>
              <a:gd name="connsiteY7" fmla="*/ 508883 h 914400"/>
              <a:gd name="connsiteX8" fmla="*/ 2751151 w 3896139"/>
              <a:gd name="connsiteY8" fmla="*/ 508883 h 914400"/>
              <a:gd name="connsiteX9" fmla="*/ 3665551 w 3896139"/>
              <a:gd name="connsiteY9" fmla="*/ 508883 h 914400"/>
              <a:gd name="connsiteX10" fmla="*/ 3665551 w 3896139"/>
              <a:gd name="connsiteY10" fmla="*/ 628153 h 914400"/>
              <a:gd name="connsiteX11" fmla="*/ 3896139 w 3896139"/>
              <a:gd name="connsiteY11" fmla="*/ 636104 h 914400"/>
              <a:gd name="connsiteX12" fmla="*/ 3896139 w 3896139"/>
              <a:gd name="connsiteY12" fmla="*/ 914400 h 914400"/>
              <a:gd name="connsiteX13" fmla="*/ 0 w 3896139"/>
              <a:gd name="connsiteY13" fmla="*/ 914400 h 914400"/>
              <a:gd name="connsiteX14" fmla="*/ 0 w 3896139"/>
              <a:gd name="connsiteY14" fmla="*/ 0 h 914400"/>
              <a:gd name="connsiteX0" fmla="*/ 0 w 4572000"/>
              <a:gd name="connsiteY0" fmla="*/ 0 h 914400"/>
              <a:gd name="connsiteX1" fmla="*/ 914400 w 4572000"/>
              <a:gd name="connsiteY1" fmla="*/ 0 h 914400"/>
              <a:gd name="connsiteX2" fmla="*/ 922351 w 4572000"/>
              <a:gd name="connsiteY2" fmla="*/ 262393 h 914400"/>
              <a:gd name="connsiteX3" fmla="*/ 1844702 w 4572000"/>
              <a:gd name="connsiteY3" fmla="*/ 254442 h 914400"/>
              <a:gd name="connsiteX4" fmla="*/ 1844702 w 4572000"/>
              <a:gd name="connsiteY4" fmla="*/ 389614 h 914400"/>
              <a:gd name="connsiteX5" fmla="*/ 2751151 w 4572000"/>
              <a:gd name="connsiteY5" fmla="*/ 381663 h 914400"/>
              <a:gd name="connsiteX6" fmla="*/ 2751151 w 4572000"/>
              <a:gd name="connsiteY6" fmla="*/ 381663 h 914400"/>
              <a:gd name="connsiteX7" fmla="*/ 2751151 w 4572000"/>
              <a:gd name="connsiteY7" fmla="*/ 508883 h 914400"/>
              <a:gd name="connsiteX8" fmla="*/ 2751151 w 4572000"/>
              <a:gd name="connsiteY8" fmla="*/ 508883 h 914400"/>
              <a:gd name="connsiteX9" fmla="*/ 3665551 w 4572000"/>
              <a:gd name="connsiteY9" fmla="*/ 508883 h 914400"/>
              <a:gd name="connsiteX10" fmla="*/ 3665551 w 4572000"/>
              <a:gd name="connsiteY10" fmla="*/ 628153 h 914400"/>
              <a:gd name="connsiteX11" fmla="*/ 4572000 w 4572000"/>
              <a:gd name="connsiteY11" fmla="*/ 609600 h 914400"/>
              <a:gd name="connsiteX12" fmla="*/ 3896139 w 4572000"/>
              <a:gd name="connsiteY12" fmla="*/ 914400 h 914400"/>
              <a:gd name="connsiteX13" fmla="*/ 0 w 4572000"/>
              <a:gd name="connsiteY13" fmla="*/ 914400 h 914400"/>
              <a:gd name="connsiteX14" fmla="*/ 0 w 4572000"/>
              <a:gd name="connsiteY14" fmla="*/ 0 h 914400"/>
              <a:gd name="connsiteX0" fmla="*/ 0 w 4572000"/>
              <a:gd name="connsiteY0" fmla="*/ 0 h 914400"/>
              <a:gd name="connsiteX1" fmla="*/ 914400 w 4572000"/>
              <a:gd name="connsiteY1" fmla="*/ 0 h 914400"/>
              <a:gd name="connsiteX2" fmla="*/ 922351 w 4572000"/>
              <a:gd name="connsiteY2" fmla="*/ 262393 h 914400"/>
              <a:gd name="connsiteX3" fmla="*/ 1844702 w 4572000"/>
              <a:gd name="connsiteY3" fmla="*/ 254442 h 914400"/>
              <a:gd name="connsiteX4" fmla="*/ 1844702 w 4572000"/>
              <a:gd name="connsiteY4" fmla="*/ 389614 h 914400"/>
              <a:gd name="connsiteX5" fmla="*/ 2751151 w 4572000"/>
              <a:gd name="connsiteY5" fmla="*/ 381663 h 914400"/>
              <a:gd name="connsiteX6" fmla="*/ 2751151 w 4572000"/>
              <a:gd name="connsiteY6" fmla="*/ 381663 h 914400"/>
              <a:gd name="connsiteX7" fmla="*/ 2751151 w 4572000"/>
              <a:gd name="connsiteY7" fmla="*/ 508883 h 914400"/>
              <a:gd name="connsiteX8" fmla="*/ 2751151 w 4572000"/>
              <a:gd name="connsiteY8" fmla="*/ 508883 h 914400"/>
              <a:gd name="connsiteX9" fmla="*/ 3665551 w 4572000"/>
              <a:gd name="connsiteY9" fmla="*/ 508883 h 914400"/>
              <a:gd name="connsiteX10" fmla="*/ 3665551 w 4572000"/>
              <a:gd name="connsiteY10" fmla="*/ 628153 h 914400"/>
              <a:gd name="connsiteX11" fmla="*/ 4572000 w 4572000"/>
              <a:gd name="connsiteY11" fmla="*/ 609600 h 914400"/>
              <a:gd name="connsiteX12" fmla="*/ 4572000 w 4572000"/>
              <a:gd name="connsiteY12" fmla="*/ 914400 h 914400"/>
              <a:gd name="connsiteX13" fmla="*/ 0 w 4572000"/>
              <a:gd name="connsiteY13" fmla="*/ 914400 h 914400"/>
              <a:gd name="connsiteX14" fmla="*/ 0 w 4572000"/>
              <a:gd name="connsiteY14" fmla="*/ 0 h 914400"/>
              <a:gd name="connsiteX0" fmla="*/ 609600 w 4572000"/>
              <a:gd name="connsiteY0" fmla="*/ 0 h 914400"/>
              <a:gd name="connsiteX1" fmla="*/ 914400 w 4572000"/>
              <a:gd name="connsiteY1" fmla="*/ 0 h 914400"/>
              <a:gd name="connsiteX2" fmla="*/ 922351 w 4572000"/>
              <a:gd name="connsiteY2" fmla="*/ 262393 h 914400"/>
              <a:gd name="connsiteX3" fmla="*/ 1844702 w 4572000"/>
              <a:gd name="connsiteY3" fmla="*/ 254442 h 914400"/>
              <a:gd name="connsiteX4" fmla="*/ 1844702 w 4572000"/>
              <a:gd name="connsiteY4" fmla="*/ 389614 h 914400"/>
              <a:gd name="connsiteX5" fmla="*/ 2751151 w 4572000"/>
              <a:gd name="connsiteY5" fmla="*/ 381663 h 914400"/>
              <a:gd name="connsiteX6" fmla="*/ 2751151 w 4572000"/>
              <a:gd name="connsiteY6" fmla="*/ 381663 h 914400"/>
              <a:gd name="connsiteX7" fmla="*/ 2751151 w 4572000"/>
              <a:gd name="connsiteY7" fmla="*/ 508883 h 914400"/>
              <a:gd name="connsiteX8" fmla="*/ 2751151 w 4572000"/>
              <a:gd name="connsiteY8" fmla="*/ 508883 h 914400"/>
              <a:gd name="connsiteX9" fmla="*/ 3665551 w 4572000"/>
              <a:gd name="connsiteY9" fmla="*/ 508883 h 914400"/>
              <a:gd name="connsiteX10" fmla="*/ 3665551 w 4572000"/>
              <a:gd name="connsiteY10" fmla="*/ 628153 h 914400"/>
              <a:gd name="connsiteX11" fmla="*/ 4572000 w 4572000"/>
              <a:gd name="connsiteY11" fmla="*/ 609600 h 914400"/>
              <a:gd name="connsiteX12" fmla="*/ 4572000 w 4572000"/>
              <a:gd name="connsiteY12" fmla="*/ 914400 h 914400"/>
              <a:gd name="connsiteX13" fmla="*/ 0 w 4572000"/>
              <a:gd name="connsiteY13" fmla="*/ 914400 h 914400"/>
              <a:gd name="connsiteX14" fmla="*/ 609600 w 4572000"/>
              <a:gd name="connsiteY14" fmla="*/ 0 h 914400"/>
              <a:gd name="connsiteX0" fmla="*/ 0 w 3962400"/>
              <a:gd name="connsiteY0" fmla="*/ 0 h 914400"/>
              <a:gd name="connsiteX1" fmla="*/ 304800 w 3962400"/>
              <a:gd name="connsiteY1" fmla="*/ 0 h 914400"/>
              <a:gd name="connsiteX2" fmla="*/ 312751 w 3962400"/>
              <a:gd name="connsiteY2" fmla="*/ 262393 h 914400"/>
              <a:gd name="connsiteX3" fmla="*/ 1235102 w 3962400"/>
              <a:gd name="connsiteY3" fmla="*/ 254442 h 914400"/>
              <a:gd name="connsiteX4" fmla="*/ 1235102 w 3962400"/>
              <a:gd name="connsiteY4" fmla="*/ 389614 h 914400"/>
              <a:gd name="connsiteX5" fmla="*/ 2141551 w 3962400"/>
              <a:gd name="connsiteY5" fmla="*/ 381663 h 914400"/>
              <a:gd name="connsiteX6" fmla="*/ 2141551 w 3962400"/>
              <a:gd name="connsiteY6" fmla="*/ 381663 h 914400"/>
              <a:gd name="connsiteX7" fmla="*/ 2141551 w 3962400"/>
              <a:gd name="connsiteY7" fmla="*/ 508883 h 914400"/>
              <a:gd name="connsiteX8" fmla="*/ 2141551 w 3962400"/>
              <a:gd name="connsiteY8" fmla="*/ 508883 h 914400"/>
              <a:gd name="connsiteX9" fmla="*/ 3055951 w 3962400"/>
              <a:gd name="connsiteY9" fmla="*/ 508883 h 914400"/>
              <a:gd name="connsiteX10" fmla="*/ 3055951 w 3962400"/>
              <a:gd name="connsiteY10" fmla="*/ 628153 h 914400"/>
              <a:gd name="connsiteX11" fmla="*/ 3962400 w 3962400"/>
              <a:gd name="connsiteY11" fmla="*/ 609600 h 914400"/>
              <a:gd name="connsiteX12" fmla="*/ 3962400 w 3962400"/>
              <a:gd name="connsiteY12" fmla="*/ 914400 h 914400"/>
              <a:gd name="connsiteX13" fmla="*/ 0 w 3962400"/>
              <a:gd name="connsiteY13" fmla="*/ 914400 h 914400"/>
              <a:gd name="connsiteX14" fmla="*/ 0 w 3962400"/>
              <a:gd name="connsiteY14"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62400" h="914400">
                <a:moveTo>
                  <a:pt x="0" y="0"/>
                </a:moveTo>
                <a:lnTo>
                  <a:pt x="304800" y="0"/>
                </a:lnTo>
                <a:lnTo>
                  <a:pt x="312751" y="262393"/>
                </a:lnTo>
                <a:lnTo>
                  <a:pt x="1235102" y="254442"/>
                </a:lnTo>
                <a:lnTo>
                  <a:pt x="1235102" y="389614"/>
                </a:lnTo>
                <a:lnTo>
                  <a:pt x="2141551" y="381663"/>
                </a:lnTo>
                <a:lnTo>
                  <a:pt x="2141551" y="381663"/>
                </a:lnTo>
                <a:lnTo>
                  <a:pt x="2141551" y="508883"/>
                </a:lnTo>
                <a:lnTo>
                  <a:pt x="2141551" y="508883"/>
                </a:lnTo>
                <a:lnTo>
                  <a:pt x="3055951" y="508883"/>
                </a:lnTo>
                <a:lnTo>
                  <a:pt x="3055951" y="628153"/>
                </a:lnTo>
                <a:lnTo>
                  <a:pt x="3962400" y="609600"/>
                </a:lnTo>
                <a:lnTo>
                  <a:pt x="3962400" y="914400"/>
                </a:lnTo>
                <a:lnTo>
                  <a:pt x="0" y="914400"/>
                </a:lnTo>
                <a:cubicBezTo>
                  <a:pt x="2650" y="662609"/>
                  <a:pt x="5301" y="251791"/>
                  <a:pt x="0" y="0"/>
                </a:cubicBez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7180028" y="4499776"/>
            <a:ext cx="1041621" cy="1582309"/>
          </a:xfrm>
          <a:custGeom>
            <a:avLst/>
            <a:gdLst>
              <a:gd name="connsiteX0" fmla="*/ 7951 w 1041621"/>
              <a:gd name="connsiteY0" fmla="*/ 389614 h 1582309"/>
              <a:gd name="connsiteX1" fmla="*/ 0 w 1041621"/>
              <a:gd name="connsiteY1" fmla="*/ 1582309 h 1582309"/>
              <a:gd name="connsiteX2" fmla="*/ 1041621 w 1041621"/>
              <a:gd name="connsiteY2" fmla="*/ 1582309 h 1582309"/>
              <a:gd name="connsiteX3" fmla="*/ 1041621 w 1041621"/>
              <a:gd name="connsiteY3" fmla="*/ 0 h 1582309"/>
              <a:gd name="connsiteX4" fmla="*/ 127221 w 1041621"/>
              <a:gd name="connsiteY4" fmla="*/ 0 h 1582309"/>
              <a:gd name="connsiteX5" fmla="*/ 127221 w 1041621"/>
              <a:gd name="connsiteY5" fmla="*/ 389614 h 1582309"/>
              <a:gd name="connsiteX6" fmla="*/ 7951 w 1041621"/>
              <a:gd name="connsiteY6" fmla="*/ 389614 h 1582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1621" h="1582309">
                <a:moveTo>
                  <a:pt x="7951" y="389614"/>
                </a:moveTo>
                <a:cubicBezTo>
                  <a:pt x="5301" y="787179"/>
                  <a:pt x="2650" y="1184744"/>
                  <a:pt x="0" y="1582309"/>
                </a:cubicBezTo>
                <a:lnTo>
                  <a:pt x="1041621" y="1582309"/>
                </a:lnTo>
                <a:lnTo>
                  <a:pt x="1041621" y="0"/>
                </a:lnTo>
                <a:lnTo>
                  <a:pt x="127221" y="0"/>
                </a:lnTo>
                <a:lnTo>
                  <a:pt x="127221" y="389614"/>
                </a:lnTo>
                <a:lnTo>
                  <a:pt x="7951" y="389614"/>
                </a:ln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rot="5400000">
            <a:off x="1905000" y="2438400"/>
            <a:ext cx="1676400" cy="0"/>
          </a:xfrm>
          <a:prstGeom prst="line">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21" name="Arc 20"/>
          <p:cNvSpPr/>
          <p:nvPr/>
        </p:nvSpPr>
        <p:spPr>
          <a:xfrm flipH="1" flipV="1">
            <a:off x="2057400" y="2286000"/>
            <a:ext cx="1295400" cy="3429000"/>
          </a:xfrm>
          <a:prstGeom prst="arc">
            <a:avLst>
              <a:gd name="adj1" fmla="val 16526888"/>
              <a:gd name="adj2" fmla="val 5428549"/>
            </a:avLst>
          </a:prstGeom>
          <a:ln>
            <a:headEnd type="stealth"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762035" y="1229380"/>
            <a:ext cx="895565" cy="523220"/>
          </a:xfrm>
          <a:prstGeom prst="rect">
            <a:avLst/>
          </a:prstGeom>
          <a:noFill/>
        </p:spPr>
        <p:txBody>
          <a:bodyPr wrap="none" rtlCol="0">
            <a:spAutoFit/>
          </a:bodyPr>
          <a:lstStyle/>
          <a:p>
            <a:pPr algn="ctr"/>
            <a:r>
              <a:rPr lang="en-US" sz="1400" dirty="0" smtClean="0"/>
              <a:t>Annual</a:t>
            </a:r>
          </a:p>
          <a:p>
            <a:pPr algn="ctr"/>
            <a:r>
              <a:rPr lang="en-US" sz="1400" dirty="0" smtClean="0"/>
              <a:t>Payments</a:t>
            </a:r>
            <a:endParaRPr lang="en-US" sz="1400" dirty="0"/>
          </a:p>
        </p:txBody>
      </p:sp>
      <p:sp>
        <p:nvSpPr>
          <p:cNvPr id="23" name="TextBox 22"/>
          <p:cNvSpPr txBox="1"/>
          <p:nvPr/>
        </p:nvSpPr>
        <p:spPr>
          <a:xfrm>
            <a:off x="2841351" y="3045023"/>
            <a:ext cx="816249" cy="307777"/>
          </a:xfrm>
          <a:prstGeom prst="rect">
            <a:avLst/>
          </a:prstGeom>
          <a:noFill/>
        </p:spPr>
        <p:txBody>
          <a:bodyPr wrap="none" rtlCol="0">
            <a:spAutoFit/>
          </a:bodyPr>
          <a:lstStyle/>
          <a:p>
            <a:r>
              <a:rPr lang="en-US" sz="1400" dirty="0" smtClean="0"/>
              <a:t>Principal</a:t>
            </a:r>
            <a:endParaRPr lang="en-US" sz="1400" dirty="0"/>
          </a:p>
        </p:txBody>
      </p:sp>
      <p:sp>
        <p:nvSpPr>
          <p:cNvPr id="24" name="TextBox 23"/>
          <p:cNvSpPr txBox="1"/>
          <p:nvPr/>
        </p:nvSpPr>
        <p:spPr>
          <a:xfrm>
            <a:off x="1129735" y="4505980"/>
            <a:ext cx="1003865" cy="523220"/>
          </a:xfrm>
          <a:prstGeom prst="rect">
            <a:avLst/>
          </a:prstGeom>
          <a:noFill/>
        </p:spPr>
        <p:txBody>
          <a:bodyPr wrap="none" rtlCol="0">
            <a:spAutoFit/>
          </a:bodyPr>
          <a:lstStyle/>
          <a:p>
            <a:r>
              <a:rPr lang="en-US" sz="1400" dirty="0" smtClean="0"/>
              <a:t>Tax Savings</a:t>
            </a:r>
          </a:p>
          <a:p>
            <a:r>
              <a:rPr lang="en-US" sz="1400" dirty="0" smtClean="0"/>
              <a:t>On Interest</a:t>
            </a:r>
            <a:endParaRPr lang="en-US" sz="1400" dirty="0"/>
          </a:p>
        </p:txBody>
      </p:sp>
      <p:cxnSp>
        <p:nvCxnSpPr>
          <p:cNvPr id="25" name="Straight Connector 24"/>
          <p:cNvCxnSpPr/>
          <p:nvPr/>
        </p:nvCxnSpPr>
        <p:spPr>
          <a:xfrm rot="16200000" flipH="1">
            <a:off x="2743199" y="2438399"/>
            <a:ext cx="1828800" cy="1"/>
          </a:xfrm>
          <a:prstGeom prst="line">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flipH="1" flipV="1">
            <a:off x="3886200" y="2362200"/>
            <a:ext cx="1295400" cy="3124200"/>
          </a:xfrm>
          <a:prstGeom prst="arc">
            <a:avLst>
              <a:gd name="adj1" fmla="val 16526888"/>
              <a:gd name="adj2" fmla="val 5428549"/>
            </a:avLst>
          </a:prstGeom>
          <a:ln>
            <a:headEnd type="stealth"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p:cNvSpPr/>
          <p:nvPr/>
        </p:nvSpPr>
        <p:spPr>
          <a:xfrm flipV="1">
            <a:off x="1828800" y="5867400"/>
            <a:ext cx="914400" cy="381000"/>
          </a:xfrm>
          <a:prstGeom prst="arc">
            <a:avLst>
              <a:gd name="adj1" fmla="val 11046986"/>
              <a:gd name="adj2" fmla="val 0"/>
            </a:avLst>
          </a:prstGeom>
          <a:ln>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1920877" y="6182380"/>
            <a:ext cx="846706" cy="523220"/>
          </a:xfrm>
          <a:prstGeom prst="rect">
            <a:avLst/>
          </a:prstGeom>
          <a:noFill/>
        </p:spPr>
        <p:txBody>
          <a:bodyPr wrap="none" rtlCol="0">
            <a:spAutoFit/>
          </a:bodyPr>
          <a:lstStyle/>
          <a:p>
            <a:pPr algn="ctr"/>
            <a:r>
              <a:rPr lang="en-US" sz="1400" dirty="0" smtClean="0"/>
              <a:t>After-Tax</a:t>
            </a:r>
          </a:p>
          <a:p>
            <a:pPr algn="ctr"/>
            <a:r>
              <a:rPr lang="en-US" sz="1400" dirty="0" smtClean="0"/>
              <a:t>ROI</a:t>
            </a:r>
            <a:endParaRPr lang="en-US" sz="1400" dirty="0"/>
          </a:p>
        </p:txBody>
      </p:sp>
      <p:sp>
        <p:nvSpPr>
          <p:cNvPr id="33" name="Arc 32"/>
          <p:cNvSpPr/>
          <p:nvPr/>
        </p:nvSpPr>
        <p:spPr>
          <a:xfrm flipV="1">
            <a:off x="2743200" y="5867400"/>
            <a:ext cx="914400" cy="381000"/>
          </a:xfrm>
          <a:prstGeom prst="arc">
            <a:avLst>
              <a:gd name="adj1" fmla="val 11046986"/>
              <a:gd name="adj2" fmla="val 0"/>
            </a:avLst>
          </a:prstGeom>
          <a:ln>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471316" y="1688068"/>
            <a:ext cx="595484" cy="369332"/>
          </a:xfrm>
          <a:prstGeom prst="rect">
            <a:avLst/>
          </a:prstGeom>
          <a:noFill/>
        </p:spPr>
        <p:txBody>
          <a:bodyPr wrap="none" rtlCol="0">
            <a:spAutoFit/>
          </a:bodyPr>
          <a:lstStyle/>
          <a:p>
            <a:r>
              <a:rPr lang="en-US" b="1" i="1" dirty="0" smtClean="0"/>
              <a:t>NPV</a:t>
            </a:r>
            <a:endParaRPr lang="en-US" b="1" i="1" dirty="0"/>
          </a:p>
        </p:txBody>
      </p:sp>
      <p:cxnSp>
        <p:nvCxnSpPr>
          <p:cNvPr id="36" name="Straight Arrow Connector 35"/>
          <p:cNvCxnSpPr/>
          <p:nvPr/>
        </p:nvCxnSpPr>
        <p:spPr>
          <a:xfrm rot="10800000">
            <a:off x="1143000" y="17526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0800000">
            <a:off x="1143004" y="1981200"/>
            <a:ext cx="251459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8" idx="3"/>
          </p:cNvCxnSpPr>
          <p:nvPr/>
        </p:nvCxnSpPr>
        <p:spPr>
          <a:xfrm flipH="1" flipV="1">
            <a:off x="1143000" y="1905000"/>
            <a:ext cx="7078649" cy="2594776"/>
          </a:xfrm>
          <a:prstGeom prst="bentConnector3">
            <a:avLst>
              <a:gd name="adj1" fmla="val 24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029200" y="1447800"/>
            <a:ext cx="2319481" cy="307777"/>
          </a:xfrm>
          <a:prstGeom prst="rect">
            <a:avLst/>
          </a:prstGeom>
          <a:noFill/>
        </p:spPr>
        <p:txBody>
          <a:bodyPr wrap="none" rtlCol="0">
            <a:spAutoFit/>
          </a:bodyPr>
          <a:lstStyle/>
          <a:p>
            <a:r>
              <a:rPr lang="en-US" sz="1400" i="1" dirty="0" smtClean="0"/>
              <a:t>Adjust (discount) for inflation</a:t>
            </a:r>
            <a:endParaRPr lang="en-US" sz="1400" i="1" dirty="0"/>
          </a:p>
        </p:txBody>
      </p:sp>
      <p:cxnSp>
        <p:nvCxnSpPr>
          <p:cNvPr id="32" name="Straight Connector 31"/>
          <p:cNvCxnSpPr/>
          <p:nvPr/>
        </p:nvCxnSpPr>
        <p:spPr>
          <a:xfrm rot="5400000">
            <a:off x="3581399" y="2514601"/>
            <a:ext cx="1981202" cy="0"/>
          </a:xfrm>
          <a:prstGeom prst="line">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39" name="Arc 38"/>
          <p:cNvSpPr/>
          <p:nvPr/>
        </p:nvSpPr>
        <p:spPr>
          <a:xfrm flipV="1">
            <a:off x="3733800" y="5867400"/>
            <a:ext cx="914400" cy="381000"/>
          </a:xfrm>
          <a:prstGeom prst="arc">
            <a:avLst>
              <a:gd name="adj1" fmla="val 11046986"/>
              <a:gd name="adj2" fmla="val 0"/>
            </a:avLst>
          </a:prstGeom>
          <a:ln>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flipV="1">
            <a:off x="7315200" y="5943600"/>
            <a:ext cx="914400" cy="381000"/>
          </a:xfrm>
          <a:prstGeom prst="arc">
            <a:avLst>
              <a:gd name="adj1" fmla="val 11046986"/>
              <a:gd name="adj2" fmla="val 0"/>
            </a:avLst>
          </a:prstGeom>
          <a:ln>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6858000" y="6172200"/>
            <a:ext cx="846706" cy="523220"/>
          </a:xfrm>
          <a:prstGeom prst="rect">
            <a:avLst/>
          </a:prstGeom>
          <a:noFill/>
        </p:spPr>
        <p:txBody>
          <a:bodyPr wrap="none" rtlCol="0">
            <a:spAutoFit/>
          </a:bodyPr>
          <a:lstStyle/>
          <a:p>
            <a:pPr algn="ctr"/>
            <a:r>
              <a:rPr lang="en-US" sz="1400" dirty="0" smtClean="0"/>
              <a:t>After-Tax</a:t>
            </a:r>
          </a:p>
          <a:p>
            <a:pPr algn="ctr"/>
            <a:r>
              <a:rPr lang="en-US" sz="1400" dirty="0" smtClean="0"/>
              <a:t>ROI</a:t>
            </a:r>
            <a:endParaRPr lang="en-US" sz="1400" dirty="0"/>
          </a:p>
        </p:txBody>
      </p:sp>
      <p:cxnSp>
        <p:nvCxnSpPr>
          <p:cNvPr id="44" name="Straight Connector 43"/>
          <p:cNvCxnSpPr/>
          <p:nvPr/>
        </p:nvCxnSpPr>
        <p:spPr>
          <a:xfrm rot="5400000">
            <a:off x="5981700" y="2628900"/>
            <a:ext cx="2667000" cy="0"/>
          </a:xfrm>
          <a:prstGeom prst="line">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6819900" y="2628900"/>
            <a:ext cx="2667000" cy="1"/>
          </a:xfrm>
          <a:prstGeom prst="line">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1143000" y="1828800"/>
            <a:ext cx="617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Arc 49"/>
          <p:cNvSpPr/>
          <p:nvPr/>
        </p:nvSpPr>
        <p:spPr>
          <a:xfrm flipH="1" flipV="1">
            <a:off x="2971800" y="2362200"/>
            <a:ext cx="1295400" cy="3200400"/>
          </a:xfrm>
          <a:prstGeom prst="arc">
            <a:avLst>
              <a:gd name="adj1" fmla="val 16526888"/>
              <a:gd name="adj2" fmla="val 5428549"/>
            </a:avLst>
          </a:prstGeom>
          <a:ln>
            <a:headEnd type="stealth"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Modularize</a:t>
            </a:r>
            <a:endParaRPr lang="en-US" dirty="0"/>
          </a:p>
        </p:txBody>
      </p:sp>
      <p:sp>
        <p:nvSpPr>
          <p:cNvPr id="3" name="Content Placeholder 2"/>
          <p:cNvSpPr>
            <a:spLocks noGrp="1"/>
          </p:cNvSpPr>
          <p:nvPr>
            <p:ph idx="1"/>
          </p:nvPr>
        </p:nvSpPr>
        <p:spPr/>
        <p:txBody>
          <a:bodyPr/>
          <a:lstStyle/>
          <a:p>
            <a:r>
              <a:rPr lang="en-US" dirty="0" smtClean="0"/>
              <a:t>Parameters ?</a:t>
            </a:r>
          </a:p>
          <a:p>
            <a:r>
              <a:rPr lang="en-US" dirty="0" smtClean="0"/>
              <a:t>Decision Variables?</a:t>
            </a:r>
          </a:p>
          <a:p>
            <a:r>
              <a:rPr lang="en-US" dirty="0" smtClean="0"/>
              <a:t>Outcomes?</a:t>
            </a:r>
          </a:p>
          <a:p>
            <a:r>
              <a:rPr lang="en-US" dirty="0" smtClean="0"/>
              <a:t>Relationships/Calculations?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a:t>
            </a:r>
            <a:endParaRPr lang="en-US" dirty="0"/>
          </a:p>
        </p:txBody>
      </p:sp>
      <p:sp>
        <p:nvSpPr>
          <p:cNvPr id="3" name="Content Placeholder 2"/>
          <p:cNvSpPr>
            <a:spLocks noGrp="1"/>
          </p:cNvSpPr>
          <p:nvPr>
            <p:ph idx="1"/>
          </p:nvPr>
        </p:nvSpPr>
        <p:spPr/>
        <p:txBody>
          <a:bodyPr/>
          <a:lstStyle/>
          <a:p>
            <a:r>
              <a:rPr lang="en-US" dirty="0" smtClean="0"/>
              <a:t>Monthly mortgage payments</a:t>
            </a:r>
          </a:p>
          <a:p>
            <a:r>
              <a:rPr lang="en-US" dirty="0" smtClean="0"/>
              <a:t>Investment Value – Total Payments at end of the period</a:t>
            </a:r>
          </a:p>
          <a:p>
            <a:r>
              <a:rPr lang="en-US" dirty="0" smtClean="0"/>
              <a:t>NPV of payments and accumulated investment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Recording Macros</a:t>
            </a:r>
          </a:p>
          <a:p>
            <a:r>
              <a:rPr lang="en-US" dirty="0" smtClean="0"/>
              <a:t>Spreadsheet Engineering</a:t>
            </a:r>
          </a:p>
          <a:p>
            <a:r>
              <a:rPr lang="en-US" dirty="0" smtClean="0"/>
              <a:t>Sensitivity Analysis</a:t>
            </a:r>
          </a:p>
          <a:p>
            <a:pPr lvl="1"/>
            <a:r>
              <a:rPr lang="en-US" dirty="0" smtClean="0"/>
              <a:t>Entering scenarios</a:t>
            </a:r>
          </a:p>
          <a:p>
            <a:pPr lvl="1"/>
            <a:r>
              <a:rPr lang="en-US" dirty="0" smtClean="0"/>
              <a:t>One-way tables</a:t>
            </a:r>
          </a:p>
          <a:p>
            <a:pPr lvl="1"/>
            <a:r>
              <a:rPr lang="en-US" dirty="0" smtClean="0"/>
              <a:t>Two-way tables</a:t>
            </a:r>
          </a:p>
          <a:p>
            <a:pPr lvl="1"/>
            <a:r>
              <a:rPr lang="en-US" dirty="0" smtClean="0"/>
              <a:t>Tornado charts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lstStyle/>
          <a:p>
            <a:r>
              <a:rPr lang="en-US" dirty="0" smtClean="0"/>
              <a:t>House Value</a:t>
            </a:r>
          </a:p>
          <a:p>
            <a:r>
              <a:rPr lang="en-US" dirty="0" smtClean="0"/>
              <a:t>Loan: interest rate, term</a:t>
            </a:r>
          </a:p>
          <a:p>
            <a:r>
              <a:rPr lang="en-US" dirty="0" smtClean="0"/>
              <a:t>Return on Investment</a:t>
            </a:r>
          </a:p>
          <a:p>
            <a:r>
              <a:rPr lang="en-US" dirty="0" smtClean="0"/>
              <a:t>Marginal tax rate</a:t>
            </a:r>
          </a:p>
          <a:p>
            <a:r>
              <a:rPr lang="en-US" dirty="0" smtClean="0"/>
              <a:t>Inflation rate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Variables </a:t>
            </a:r>
            <a:endParaRPr lang="en-US" dirty="0"/>
          </a:p>
        </p:txBody>
      </p:sp>
      <p:sp>
        <p:nvSpPr>
          <p:cNvPr id="3" name="Content Placeholder 2"/>
          <p:cNvSpPr>
            <a:spLocks noGrp="1"/>
          </p:cNvSpPr>
          <p:nvPr>
            <p:ph idx="1"/>
          </p:nvPr>
        </p:nvSpPr>
        <p:spPr/>
        <p:txBody>
          <a:bodyPr/>
          <a:lstStyle/>
          <a:p>
            <a:r>
              <a:rPr lang="en-US" dirty="0" smtClean="0"/>
              <a:t>Down payment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 Calculations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Initial loan balance = house value – down payment</a:t>
            </a:r>
          </a:p>
          <a:p>
            <a:r>
              <a:rPr lang="en-US" dirty="0" smtClean="0"/>
              <a:t>Loan balance at end or period </a:t>
            </a:r>
            <a:r>
              <a:rPr lang="en-US" i="1" dirty="0" smtClean="0"/>
              <a:t>t</a:t>
            </a:r>
            <a:r>
              <a:rPr lang="en-US" dirty="0" smtClean="0"/>
              <a:t> = Loan balance in (</a:t>
            </a:r>
            <a:r>
              <a:rPr lang="en-US" i="1" dirty="0" smtClean="0"/>
              <a:t>t-</a:t>
            </a:r>
            <a:r>
              <a:rPr lang="en-US" dirty="0" smtClean="0"/>
              <a:t>1) – Principal paid in period </a:t>
            </a:r>
            <a:r>
              <a:rPr lang="en-US" i="1" dirty="0" smtClean="0"/>
              <a:t>t</a:t>
            </a:r>
          </a:p>
          <a:p>
            <a:r>
              <a:rPr lang="en-US" dirty="0" smtClean="0"/>
              <a:t>Annual Loan payment: Use Excel PMT function</a:t>
            </a:r>
          </a:p>
          <a:p>
            <a:r>
              <a:rPr lang="en-US" dirty="0" smtClean="0"/>
              <a:t>Mortgage interest paid in time </a:t>
            </a:r>
            <a:r>
              <a:rPr lang="en-US" i="1" dirty="0" smtClean="0"/>
              <a:t>t </a:t>
            </a:r>
            <a:r>
              <a:rPr lang="en-US" dirty="0" smtClean="0"/>
              <a:t>= Loan balance @ start of </a:t>
            </a:r>
            <a:r>
              <a:rPr lang="en-US" i="1" dirty="0" smtClean="0"/>
              <a:t>t </a:t>
            </a:r>
            <a:r>
              <a:rPr lang="en-US" dirty="0" smtClean="0">
                <a:sym typeface="Symbol"/>
              </a:rPr>
              <a:t> loan interest rate</a:t>
            </a:r>
          </a:p>
          <a:p>
            <a:r>
              <a:rPr lang="en-US" dirty="0" smtClean="0">
                <a:sym typeface="Symbol"/>
              </a:rPr>
              <a:t>Tax savings = mortgage interest  tax rate</a:t>
            </a:r>
            <a:br>
              <a:rPr lang="en-US" dirty="0" smtClean="0">
                <a:sym typeface="Symbol"/>
              </a:rPr>
            </a:br>
            <a:endParaRPr lang="en-US" dirty="0" smtClean="0">
              <a:sym typeface="Symbol"/>
            </a:endParaRPr>
          </a:p>
          <a:p>
            <a:r>
              <a:rPr lang="en-US" dirty="0" smtClean="0">
                <a:sym typeface="Symbol"/>
              </a:rPr>
              <a:t>NPV of payment in period </a:t>
            </a:r>
            <a:r>
              <a:rPr lang="en-US" i="1" dirty="0" smtClean="0">
                <a:sym typeface="Symbol"/>
              </a:rPr>
              <a:t>t </a:t>
            </a:r>
            <a:r>
              <a:rPr lang="en-US" dirty="0" smtClean="0">
                <a:sym typeface="Symbol"/>
              </a:rPr>
              <a:t>= </a:t>
            </a:r>
            <a:endParaRPr lang="en-US" dirty="0"/>
          </a:p>
        </p:txBody>
      </p:sp>
      <p:graphicFrame>
        <p:nvGraphicFramePr>
          <p:cNvPr id="4" name="Object 3"/>
          <p:cNvGraphicFramePr>
            <a:graphicFrameLocks noChangeAspect="1"/>
          </p:cNvGraphicFramePr>
          <p:nvPr/>
        </p:nvGraphicFramePr>
        <p:xfrm>
          <a:off x="5379653" y="5105401"/>
          <a:ext cx="2849947" cy="1109980"/>
        </p:xfrm>
        <a:graphic>
          <a:graphicData uri="http://schemas.openxmlformats.org/presentationml/2006/ole">
            <mc:AlternateContent xmlns:mc="http://schemas.openxmlformats.org/markup-compatibility/2006">
              <mc:Choice xmlns:v="urn:schemas-microsoft-com:vml" Requires="v">
                <p:oleObj spid="_x0000_s1045" name="Equation" r:id="rId3" imgW="1206360" imgH="469800" progId="Equation.3">
                  <p:embed/>
                </p:oleObj>
              </mc:Choice>
              <mc:Fallback>
                <p:oleObj name="Equation" r:id="rId3" imgW="1206360" imgH="469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9653" y="5105401"/>
                        <a:ext cx="2849947" cy="11099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 Calculations</a:t>
            </a:r>
            <a:endParaRPr lang="en-US" dirty="0"/>
          </a:p>
        </p:txBody>
      </p:sp>
      <p:sp>
        <p:nvSpPr>
          <p:cNvPr id="3" name="Content Placeholder 2"/>
          <p:cNvSpPr>
            <a:spLocks noGrp="1"/>
          </p:cNvSpPr>
          <p:nvPr>
            <p:ph idx="1"/>
          </p:nvPr>
        </p:nvSpPr>
        <p:spPr/>
        <p:txBody>
          <a:bodyPr/>
          <a:lstStyle/>
          <a:p>
            <a:r>
              <a:rPr lang="en-US" dirty="0" smtClean="0"/>
              <a:t>Investment Value in period </a:t>
            </a:r>
            <a:r>
              <a:rPr lang="en-US" i="1" dirty="0" smtClean="0"/>
              <a:t>t </a:t>
            </a:r>
            <a:br>
              <a:rPr lang="en-US" i="1" dirty="0" smtClean="0"/>
            </a:br>
            <a:r>
              <a:rPr lang="en-US" dirty="0" smtClean="0"/>
              <a:t>=</a:t>
            </a:r>
            <a:r>
              <a:rPr lang="en-US" i="1" dirty="0" smtClean="0"/>
              <a:t> </a:t>
            </a:r>
            <a:r>
              <a:rPr lang="en-US" dirty="0" smtClean="0"/>
              <a:t>Investment Value in (</a:t>
            </a:r>
            <a:r>
              <a:rPr lang="en-US" i="1" dirty="0" smtClean="0"/>
              <a:t>t-</a:t>
            </a:r>
            <a:r>
              <a:rPr lang="en-US" dirty="0" smtClean="0"/>
              <a:t>1) + Interest – Taxes 	on Interest + Tax Savings from (</a:t>
            </a:r>
            <a:r>
              <a:rPr lang="en-US" i="1" dirty="0" smtClean="0"/>
              <a:t>t-</a:t>
            </a:r>
            <a:r>
              <a:rPr lang="en-US" dirty="0" smtClean="0"/>
              <a:t>1)</a:t>
            </a:r>
            <a:br>
              <a:rPr lang="en-US" dirty="0" smtClean="0"/>
            </a:br>
            <a:r>
              <a:rPr lang="en-US" dirty="0" smtClean="0"/>
              <a:t>=</a:t>
            </a:r>
            <a:r>
              <a:rPr lang="en-US" i="1" dirty="0" smtClean="0"/>
              <a:t> </a:t>
            </a:r>
            <a:r>
              <a:rPr lang="en-US" dirty="0" smtClean="0"/>
              <a:t>Inv Val[</a:t>
            </a:r>
            <a:r>
              <a:rPr lang="en-US" i="1" dirty="0" smtClean="0"/>
              <a:t>t</a:t>
            </a:r>
            <a:r>
              <a:rPr lang="en-US" dirty="0" smtClean="0"/>
              <a:t>-1]</a:t>
            </a:r>
            <a:r>
              <a:rPr lang="en-US" dirty="0" smtClean="0">
                <a:sym typeface="Symbol"/>
              </a:rPr>
              <a:t> + Inv Val[</a:t>
            </a:r>
            <a:r>
              <a:rPr lang="en-US" i="1" dirty="0" smtClean="0">
                <a:sym typeface="Symbol"/>
              </a:rPr>
              <a:t>t</a:t>
            </a:r>
            <a:r>
              <a:rPr lang="en-US" dirty="0" smtClean="0">
                <a:sym typeface="Symbol"/>
              </a:rPr>
              <a:t>-1]ROI - Inv Val[</a:t>
            </a:r>
            <a:r>
              <a:rPr lang="en-US" i="1" dirty="0" smtClean="0">
                <a:sym typeface="Symbol"/>
              </a:rPr>
              <a:t>t</a:t>
            </a:r>
            <a:r>
              <a:rPr lang="en-US" dirty="0" smtClean="0">
                <a:sym typeface="Symbol"/>
              </a:rPr>
              <a:t>-	1]ROI Tax Rate </a:t>
            </a:r>
            <a:r>
              <a:rPr lang="en-US" dirty="0" smtClean="0"/>
              <a:t>+ Tax Savings from (</a:t>
            </a:r>
            <a:r>
              <a:rPr lang="en-US" i="1" dirty="0" smtClean="0"/>
              <a:t>t-</a:t>
            </a:r>
            <a:r>
              <a:rPr lang="en-US" dirty="0" smtClean="0"/>
              <a:t>1) </a:t>
            </a:r>
          </a:p>
          <a:p>
            <a:r>
              <a:rPr lang="en-US" dirty="0" smtClean="0">
                <a:sym typeface="Symbol"/>
              </a:rPr>
              <a:t>Principal Paid in </a:t>
            </a:r>
            <a:r>
              <a:rPr lang="en-US" i="1" dirty="0" smtClean="0">
                <a:sym typeface="Symbol"/>
              </a:rPr>
              <a:t>t </a:t>
            </a:r>
            <a:r>
              <a:rPr lang="en-US" dirty="0" smtClean="0">
                <a:sym typeface="Symbol"/>
              </a:rPr>
              <a:t>= Annual Mortgage Payment – Interest paid in period </a:t>
            </a:r>
            <a:r>
              <a:rPr lang="en-US" i="1" dirty="0" smtClean="0">
                <a:sym typeface="Symbol"/>
              </a:rPr>
              <a:t>t</a:t>
            </a:r>
            <a:r>
              <a:rPr lang="en-US" dirty="0" smtClean="0">
                <a:sym typeface="Symbol"/>
              </a:rPr>
              <a:t> </a:t>
            </a:r>
            <a:r>
              <a:rPr lang="en-US" i="1" dirty="0" smtClean="0">
                <a:sym typeface="Symbol"/>
              </a:rPr>
              <a:t/>
            </a:r>
            <a:br>
              <a:rPr lang="en-US" i="1" dirty="0" smtClean="0">
                <a:sym typeface="Symbol"/>
              </a:rPr>
            </a:br>
            <a:endParaRPr lang="en-US" dirty="0" smtClean="0">
              <a:sym typeface="Symbo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Mortgage: Spreadsheet</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0" y="1066800"/>
            <a:ext cx="9144000" cy="5585381"/>
          </a:xfrm>
          <a:prstGeom prst="rect">
            <a:avLst/>
          </a:prstGeom>
          <a:noFill/>
          <a:ln w="9525">
            <a:noFill/>
            <a:miter lim="800000"/>
            <a:headEnd/>
            <a:tailEnd/>
          </a:ln>
        </p:spPr>
      </p:pic>
      <p:sp>
        <p:nvSpPr>
          <p:cNvPr id="5" name="TextBox 4"/>
          <p:cNvSpPr txBox="1"/>
          <p:nvPr/>
        </p:nvSpPr>
        <p:spPr>
          <a:xfrm>
            <a:off x="3429000" y="3223181"/>
            <a:ext cx="1605824" cy="461665"/>
          </a:xfrm>
          <a:prstGeom prst="rect">
            <a:avLst/>
          </a:prstGeom>
          <a:noFill/>
        </p:spPr>
        <p:txBody>
          <a:bodyPr wrap="none" rtlCol="0">
            <a:spAutoFit/>
          </a:bodyPr>
          <a:lstStyle/>
          <a:p>
            <a:r>
              <a:rPr lang="en-US" sz="2400" dirty="0" smtClean="0">
                <a:solidFill>
                  <a:schemeClr val="tx2">
                    <a:lumMod val="60000"/>
                    <a:lumOff val="40000"/>
                  </a:schemeClr>
                </a:solidFill>
              </a:rPr>
              <a:t>Parameters</a:t>
            </a:r>
            <a:endParaRPr lang="en-US" sz="2400" dirty="0">
              <a:solidFill>
                <a:schemeClr val="tx2">
                  <a:lumMod val="60000"/>
                  <a:lumOff val="40000"/>
                </a:schemeClr>
              </a:solidFill>
            </a:endParaRPr>
          </a:p>
        </p:txBody>
      </p:sp>
      <p:sp>
        <p:nvSpPr>
          <p:cNvPr id="6" name="TextBox 5"/>
          <p:cNvSpPr txBox="1"/>
          <p:nvPr/>
        </p:nvSpPr>
        <p:spPr>
          <a:xfrm>
            <a:off x="3429000" y="3985181"/>
            <a:ext cx="3048000" cy="461665"/>
          </a:xfrm>
          <a:prstGeom prst="rect">
            <a:avLst/>
          </a:prstGeom>
          <a:noFill/>
        </p:spPr>
        <p:txBody>
          <a:bodyPr wrap="square" rtlCol="0">
            <a:spAutoFit/>
          </a:bodyPr>
          <a:lstStyle/>
          <a:p>
            <a:r>
              <a:rPr lang="en-US" sz="2400" dirty="0" smtClean="0">
                <a:solidFill>
                  <a:schemeClr val="tx2">
                    <a:lumMod val="60000"/>
                    <a:lumOff val="40000"/>
                  </a:schemeClr>
                </a:solidFill>
              </a:rPr>
              <a:t>Decision Variable</a:t>
            </a:r>
            <a:endParaRPr lang="en-US" sz="2400" dirty="0">
              <a:solidFill>
                <a:schemeClr val="tx2">
                  <a:lumMod val="60000"/>
                  <a:lumOff val="40000"/>
                </a:schemeClr>
              </a:solidFill>
            </a:endParaRPr>
          </a:p>
        </p:txBody>
      </p:sp>
      <p:sp>
        <p:nvSpPr>
          <p:cNvPr id="7" name="TextBox 6"/>
          <p:cNvSpPr txBox="1"/>
          <p:nvPr/>
        </p:nvSpPr>
        <p:spPr>
          <a:xfrm>
            <a:off x="3429000" y="4594781"/>
            <a:ext cx="1457515" cy="461665"/>
          </a:xfrm>
          <a:prstGeom prst="rect">
            <a:avLst/>
          </a:prstGeom>
          <a:noFill/>
        </p:spPr>
        <p:txBody>
          <a:bodyPr wrap="none" rtlCol="0">
            <a:spAutoFit/>
          </a:bodyPr>
          <a:lstStyle/>
          <a:p>
            <a:r>
              <a:rPr lang="en-US" sz="2400" dirty="0" smtClean="0">
                <a:solidFill>
                  <a:schemeClr val="tx2">
                    <a:lumMod val="60000"/>
                    <a:lumOff val="40000"/>
                  </a:schemeClr>
                </a:solidFill>
              </a:rPr>
              <a:t>Outcomes</a:t>
            </a:r>
            <a:endParaRPr lang="en-US" sz="2400" dirty="0">
              <a:solidFill>
                <a:schemeClr val="tx2">
                  <a:lumMod val="60000"/>
                  <a:lumOff val="40000"/>
                </a:schemeClr>
              </a:solidFill>
            </a:endParaRPr>
          </a:p>
        </p:txBody>
      </p:sp>
      <p:sp>
        <p:nvSpPr>
          <p:cNvPr id="8" name="TextBox 7"/>
          <p:cNvSpPr txBox="1"/>
          <p:nvPr/>
        </p:nvSpPr>
        <p:spPr>
          <a:xfrm>
            <a:off x="228600" y="5585381"/>
            <a:ext cx="1845249" cy="830997"/>
          </a:xfrm>
          <a:prstGeom prst="rect">
            <a:avLst/>
          </a:prstGeom>
          <a:noFill/>
        </p:spPr>
        <p:txBody>
          <a:bodyPr wrap="none" rtlCol="0">
            <a:spAutoFit/>
          </a:bodyPr>
          <a:lstStyle/>
          <a:p>
            <a:r>
              <a:rPr lang="en-US" sz="2400" dirty="0" smtClean="0">
                <a:solidFill>
                  <a:schemeClr val="tx2">
                    <a:lumMod val="60000"/>
                    <a:lumOff val="40000"/>
                  </a:schemeClr>
                </a:solidFill>
              </a:rPr>
              <a:t>Calculations </a:t>
            </a:r>
            <a:br>
              <a:rPr lang="en-US" sz="2400" dirty="0" smtClean="0">
                <a:solidFill>
                  <a:schemeClr val="tx2">
                    <a:lumMod val="60000"/>
                    <a:lumOff val="40000"/>
                  </a:schemeClr>
                </a:solidFill>
              </a:rPr>
            </a:br>
            <a:r>
              <a:rPr lang="en-US" sz="2400" dirty="0" smtClean="0">
                <a:solidFill>
                  <a:schemeClr val="tx2">
                    <a:lumMod val="60000"/>
                    <a:lumOff val="40000"/>
                  </a:schemeClr>
                </a:solidFill>
              </a:rPr>
              <a:t>Relationships</a:t>
            </a:r>
            <a:endParaRPr lang="en-US" sz="2400" dirty="0">
              <a:solidFill>
                <a:schemeClr val="tx2">
                  <a:lumMod val="60000"/>
                  <a:lumOff val="40000"/>
                </a:schemeClr>
              </a:solidFill>
            </a:endParaRPr>
          </a:p>
        </p:txBody>
      </p:sp>
      <p:sp>
        <p:nvSpPr>
          <p:cNvPr id="9" name="Right Arrow 8"/>
          <p:cNvSpPr/>
          <p:nvPr/>
        </p:nvSpPr>
        <p:spPr>
          <a:xfrm flipH="1">
            <a:off x="2590800" y="3223181"/>
            <a:ext cx="762000" cy="3810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2590800" y="3985181"/>
            <a:ext cx="762000" cy="3810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flipH="1">
            <a:off x="2590800" y="4670981"/>
            <a:ext cx="762000" cy="3810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133600" y="5813981"/>
            <a:ext cx="685800" cy="3810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Functions</a:t>
            </a:r>
            <a:endParaRPr lang="en-US" dirty="0"/>
          </a:p>
        </p:txBody>
      </p:sp>
      <p:sp>
        <p:nvSpPr>
          <p:cNvPr id="3" name="Content Placeholder 2"/>
          <p:cNvSpPr>
            <a:spLocks noGrp="1"/>
          </p:cNvSpPr>
          <p:nvPr>
            <p:ph idx="1"/>
          </p:nvPr>
        </p:nvSpPr>
        <p:spPr/>
        <p:txBody>
          <a:bodyPr/>
          <a:lstStyle/>
          <a:p>
            <a:r>
              <a:rPr lang="en-US" dirty="0" err="1" smtClean="0"/>
              <a:t>PMT</a:t>
            </a:r>
            <a:r>
              <a:rPr lang="en-US" dirty="0" smtClean="0"/>
              <a:t>(): computes annual mortgage payment</a:t>
            </a:r>
          </a:p>
          <a:p>
            <a:r>
              <a:rPr lang="en-US" dirty="0" err="1" smtClean="0"/>
              <a:t>SUMIF</a:t>
            </a:r>
            <a:r>
              <a:rPr lang="en-US" dirty="0" smtClean="0"/>
              <a:t>():  adds contents of cells satisfying a certain condition</a:t>
            </a:r>
          </a:p>
          <a:p>
            <a:r>
              <a:rPr lang="en-US" dirty="0" err="1" smtClean="0"/>
              <a:t>VLOOKUP</a:t>
            </a:r>
            <a:r>
              <a:rPr lang="en-US" dirty="0" smtClean="0"/>
              <a:t>() looks up a value in a range</a:t>
            </a:r>
            <a:endParaRPr lang="en-US" dirty="0"/>
          </a:p>
        </p:txBody>
      </p:sp>
    </p:spTree>
    <p:extLst>
      <p:ext uri="{BB962C8B-B14F-4D97-AF65-F5344CB8AC3E}">
        <p14:creationId xmlns:p14="http://schemas.microsoft.com/office/powerpoint/2010/main" val="37190791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Extension (optional)</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Add a new decision variable “</a:t>
            </a:r>
            <a:r>
              <a:rPr lang="en-US" b="1" i="1" dirty="0" smtClean="0"/>
              <a:t>Housing budget</a:t>
            </a:r>
            <a:r>
              <a:rPr lang="en-US" dirty="0" smtClean="0"/>
              <a:t>” which is the annual amount (in $) you set aside for housing</a:t>
            </a:r>
          </a:p>
          <a:p>
            <a:r>
              <a:rPr lang="en-US" dirty="0" smtClean="0"/>
              <a:t>(Part of) the amount from the “Housing Budget” not spent on paying mortgage can be invested also</a:t>
            </a:r>
          </a:p>
          <a:p>
            <a:r>
              <a:rPr lang="en-US" dirty="0" smtClean="0"/>
              <a:t>Add a new decision variable that represents the </a:t>
            </a:r>
            <a:r>
              <a:rPr lang="en-US" b="1" i="1" dirty="0" smtClean="0"/>
              <a:t>percentage</a:t>
            </a:r>
            <a:r>
              <a:rPr lang="en-US" dirty="0" smtClean="0"/>
              <a:t> of the left-over housing budget that you will invest (this was assumed to be zero before)</a:t>
            </a:r>
          </a:p>
          <a:p>
            <a:r>
              <a:rPr lang="en-US" dirty="0" smtClean="0"/>
              <a:t>What percent of the left-over housing budget should be saved to break even between high and low down payment?</a:t>
            </a:r>
            <a:endParaRPr lang="en-US" dirty="0"/>
          </a:p>
        </p:txBody>
      </p:sp>
    </p:spTree>
    <p:extLst>
      <p:ext uri="{BB962C8B-B14F-4D97-AF65-F5344CB8AC3E}">
        <p14:creationId xmlns:p14="http://schemas.microsoft.com/office/powerpoint/2010/main" val="2451748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r>
              <a:rPr lang="en-US" dirty="0" smtClean="0"/>
              <a:t>How are the results of the workbook affected by changes in the parameters?</a:t>
            </a:r>
          </a:p>
          <a:p>
            <a:r>
              <a:rPr lang="en-US" dirty="0" smtClean="0"/>
              <a:t>Which parameters are more important (i.e., cause bigger changes) than others?</a:t>
            </a:r>
          </a:p>
          <a:p>
            <a:r>
              <a:rPr lang="en-US" dirty="0" smtClean="0"/>
              <a:t>For which values of the parameter(s) do I break even?</a:t>
            </a:r>
          </a:p>
          <a:p>
            <a:r>
              <a:rPr lang="en-US" dirty="0" smtClean="0"/>
              <a:t>Tools:</a:t>
            </a:r>
          </a:p>
          <a:p>
            <a:pPr lvl="1"/>
            <a:r>
              <a:rPr lang="en-US" dirty="0" smtClean="0"/>
              <a:t>Benchmarking</a:t>
            </a:r>
          </a:p>
          <a:p>
            <a:pPr lvl="1"/>
            <a:r>
              <a:rPr lang="en-US" dirty="0" smtClean="0"/>
              <a:t>Scenario analysis</a:t>
            </a:r>
          </a:p>
          <a:p>
            <a:pPr lvl="1"/>
            <a:r>
              <a:rPr lang="en-US" dirty="0" smtClean="0"/>
              <a:t>Parametric Sensitivity</a:t>
            </a:r>
          </a:p>
          <a:p>
            <a:pPr lvl="1"/>
            <a:r>
              <a:rPr lang="en-US" dirty="0" smtClean="0"/>
              <a:t>Tornado Charts</a:t>
            </a:r>
          </a:p>
          <a:p>
            <a:pPr lvl="1"/>
            <a:r>
              <a:rPr lang="en-US" dirty="0" smtClean="0"/>
              <a:t>Breakeven Analysis</a:t>
            </a:r>
            <a:endParaRPr lang="en-US" dirty="0"/>
          </a:p>
        </p:txBody>
      </p:sp>
    </p:spTree>
    <p:extLst>
      <p:ext uri="{BB962C8B-B14F-4D97-AF65-F5344CB8AC3E}">
        <p14:creationId xmlns:p14="http://schemas.microsoft.com/office/powerpoint/2010/main" val="5306456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How are the results impacted by:</a:t>
            </a:r>
          </a:p>
          <a:p>
            <a:r>
              <a:rPr lang="en-US" dirty="0" smtClean="0"/>
              <a:t>Interest rate of the loan</a:t>
            </a:r>
          </a:p>
          <a:p>
            <a:r>
              <a:rPr lang="en-US" dirty="0" smtClean="0"/>
              <a:t>Inflation rate</a:t>
            </a:r>
          </a:p>
          <a:p>
            <a:r>
              <a:rPr lang="en-US" dirty="0" smtClean="0"/>
              <a:t>Expected ROI</a:t>
            </a:r>
          </a:p>
          <a:p>
            <a:r>
              <a:rPr lang="en-US" dirty="0" smtClean="0"/>
              <a:t>Tax Rate</a:t>
            </a:r>
          </a:p>
          <a:p>
            <a:r>
              <a:rPr lang="en-US" dirty="0" smtClean="0"/>
              <a:t>Down Payment</a:t>
            </a:r>
          </a:p>
          <a:p>
            <a:r>
              <a:rPr lang="en-US" dirty="0" smtClean="0"/>
              <a:t>Etc.</a:t>
            </a:r>
          </a:p>
          <a:p>
            <a:pPr marL="0" indent="0">
              <a:buNone/>
            </a:pPr>
            <a:r>
              <a:rPr lang="en-US" dirty="0" smtClean="0"/>
              <a:t>Which of the above factors impacts the results the most?</a:t>
            </a:r>
          </a:p>
          <a:p>
            <a:pPr marL="0" indent="0">
              <a:buNone/>
            </a:pPr>
            <a:r>
              <a:rPr lang="en-US" dirty="0" smtClean="0"/>
              <a:t>At what inflation rate are the outcomes with and without inflation adjustment identical?</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Tornado Charts</a:t>
            </a:r>
            <a:endParaRPr lang="en-US" dirty="0"/>
          </a:p>
        </p:txBody>
      </p:sp>
      <p:sp>
        <p:nvSpPr>
          <p:cNvPr id="3" name="Content Placeholder 2"/>
          <p:cNvSpPr>
            <a:spLocks noGrp="1"/>
          </p:cNvSpPr>
          <p:nvPr>
            <p:ph idx="1"/>
          </p:nvPr>
        </p:nvSpPr>
        <p:spPr/>
        <p:txBody>
          <a:bodyPr/>
          <a:lstStyle/>
          <a:p>
            <a:r>
              <a:rPr lang="en-US" sz="3600" dirty="0" smtClean="0"/>
              <a:t>Measures the sensitivity of parameters defined in the model</a:t>
            </a:r>
          </a:p>
          <a:p>
            <a:pPr lvl="1"/>
            <a:r>
              <a:rPr lang="en-US" sz="3200" dirty="0" smtClean="0"/>
              <a:t>Determines how the output changes based on changes in the inputs</a:t>
            </a:r>
          </a:p>
          <a:p>
            <a:r>
              <a:rPr lang="en-US" sz="3600" dirty="0" smtClean="0"/>
              <a:t>Shows which parameters have a major impact on the results and which do not</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Recording Macros (section 4.8)</a:t>
            </a:r>
            <a:endParaRPr lang="en-US" dirty="0"/>
          </a:p>
        </p:txBody>
      </p:sp>
      <p:sp>
        <p:nvSpPr>
          <p:cNvPr id="3" name="Content Placeholder 2"/>
          <p:cNvSpPr>
            <a:spLocks noGrp="1"/>
          </p:cNvSpPr>
          <p:nvPr>
            <p:ph idx="1"/>
          </p:nvPr>
        </p:nvSpPr>
        <p:spPr/>
        <p:txBody>
          <a:bodyPr/>
          <a:lstStyle/>
          <a:p>
            <a:r>
              <a:rPr lang="en-US" dirty="0" smtClean="0"/>
              <a:t>Go to Developer tab</a:t>
            </a:r>
          </a:p>
          <a:p>
            <a:pPr lvl="1"/>
            <a:r>
              <a:rPr lang="en-US" dirty="0" smtClean="0"/>
              <a:t>File &gt;  Options &gt; Customize Ribbon</a:t>
            </a:r>
          </a:p>
          <a:p>
            <a:pPr lvl="1"/>
            <a:r>
              <a:rPr lang="en-US" dirty="0" smtClean="0"/>
              <a:t>Check “Developer” box</a:t>
            </a:r>
          </a:p>
          <a:p>
            <a:r>
              <a:rPr lang="en-US" dirty="0" smtClean="0"/>
              <a:t>Press “Record Macro”</a:t>
            </a:r>
          </a:p>
          <a:p>
            <a:r>
              <a:rPr lang="en-US" dirty="0" smtClean="0"/>
              <a:t>Assign a shortcut letter to the macro</a:t>
            </a:r>
          </a:p>
          <a:p>
            <a:r>
              <a:rPr lang="en-US" dirty="0" smtClean="0"/>
              <a:t>Press “Stop Recording” when done</a:t>
            </a:r>
          </a:p>
          <a:p>
            <a:r>
              <a:rPr lang="en-US" dirty="0" smtClean="0"/>
              <a:t>Editing a macro: Click on “Macros” under “Developer” tab</a:t>
            </a:r>
          </a:p>
        </p:txBody>
      </p:sp>
    </p:spTree>
    <p:extLst>
      <p:ext uri="{BB962C8B-B14F-4D97-AF65-F5344CB8AC3E}">
        <p14:creationId xmlns:p14="http://schemas.microsoft.com/office/powerpoint/2010/main" val="5054189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4" name="Rectangle 2"/>
          <p:cNvSpPr>
            <a:spLocks noGrp="1" noChangeArrowheads="1"/>
          </p:cNvSpPr>
          <p:nvPr>
            <p:ph type="title"/>
          </p:nvPr>
        </p:nvSpPr>
        <p:spPr/>
        <p:txBody>
          <a:bodyPr/>
          <a:lstStyle/>
          <a:p>
            <a:r>
              <a:rPr lang="en-US"/>
              <a:t>Types of Tornado Chart</a:t>
            </a:r>
          </a:p>
        </p:txBody>
      </p:sp>
      <p:sp>
        <p:nvSpPr>
          <p:cNvPr id="1088515" name="Rectangle 3"/>
          <p:cNvSpPr>
            <a:spLocks noGrp="1" noChangeArrowheads="1"/>
          </p:cNvSpPr>
          <p:nvPr>
            <p:ph type="body" idx="1"/>
          </p:nvPr>
        </p:nvSpPr>
        <p:spPr/>
        <p:txBody>
          <a:bodyPr>
            <a:normAutofit/>
          </a:bodyPr>
          <a:lstStyle/>
          <a:p>
            <a:r>
              <a:rPr lang="en-US" sz="2800" dirty="0"/>
              <a:t>Constant Percentage</a:t>
            </a:r>
          </a:p>
          <a:p>
            <a:pPr lvl="1"/>
            <a:r>
              <a:rPr lang="en-US" sz="2400" dirty="0"/>
              <a:t>Will vary all parameters by a constant percentage entered by the </a:t>
            </a:r>
            <a:r>
              <a:rPr lang="en-US" sz="2400" dirty="0" smtClean="0"/>
              <a:t>user (default is 10%)</a:t>
            </a:r>
            <a:endParaRPr lang="en-US" sz="2400" dirty="0"/>
          </a:p>
          <a:p>
            <a:r>
              <a:rPr lang="en-US" sz="2800" dirty="0" smtClean="0"/>
              <a:t>Manually enter lower and upper bound</a:t>
            </a:r>
            <a:endParaRPr lang="en-US" sz="2800" dirty="0"/>
          </a:p>
          <a:p>
            <a:pPr marL="457200" lvl="1" indent="0">
              <a:buNone/>
            </a:pPr>
            <a:endParaRPr lang="en-US" sz="2400" dirty="0"/>
          </a:p>
          <a:p>
            <a:r>
              <a:rPr lang="en-US" sz="2800" dirty="0"/>
              <a:t>10/90 Percentiles</a:t>
            </a:r>
          </a:p>
          <a:p>
            <a:pPr lvl="1"/>
            <a:r>
              <a:rPr lang="en-US" sz="2400" dirty="0" smtClean="0"/>
              <a:t>If the distribution of the parameter is known, one can enter the 10</a:t>
            </a:r>
            <a:r>
              <a:rPr lang="en-US" sz="2400" baseline="30000" dirty="0" smtClean="0"/>
              <a:t>th</a:t>
            </a:r>
            <a:r>
              <a:rPr lang="en-US" sz="2400" dirty="0" smtClean="0"/>
              <a:t> and 90</a:t>
            </a:r>
            <a:r>
              <a:rPr lang="en-US" sz="2400" baseline="30000" dirty="0" smtClean="0"/>
              <a:t>th</a:t>
            </a:r>
            <a:r>
              <a:rPr lang="en-US" sz="2400" dirty="0" smtClean="0"/>
              <a:t> (or 5</a:t>
            </a:r>
            <a:r>
              <a:rPr lang="en-US" sz="2400" baseline="30000" dirty="0" smtClean="0"/>
              <a:t>th</a:t>
            </a:r>
            <a:r>
              <a:rPr lang="en-US" sz="2400" dirty="0" smtClean="0"/>
              <a:t> and 95</a:t>
            </a:r>
            <a:r>
              <a:rPr lang="en-US" sz="2400" baseline="30000" dirty="0" smtClean="0"/>
              <a:t>th</a:t>
            </a:r>
            <a:r>
              <a:rPr lang="en-US" sz="2400" smtClean="0"/>
              <a:t>) percentile</a:t>
            </a:r>
            <a:endParaRPr lang="en-US" sz="2400"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Tornado Chart: Example</a:t>
            </a:r>
            <a:endParaRPr lang="en-US" dirty="0"/>
          </a:p>
        </p:txBody>
      </p:sp>
      <p:graphicFrame>
        <p:nvGraphicFramePr>
          <p:cNvPr id="4" name="Tornado3"/>
          <p:cNvGraphicFramePr/>
          <p:nvPr/>
        </p:nvGraphicFramePr>
        <p:xfrm>
          <a:off x="609600" y="1066800"/>
          <a:ext cx="8077200" cy="55435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lstStyle/>
          <a:p>
            <a:r>
              <a:rPr lang="en-US" dirty="0" smtClean="0"/>
              <a:t>One-Way Table</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228600" y="609600"/>
            <a:ext cx="8686800" cy="63080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dirty="0" smtClean="0"/>
              <a:t>Two-Way Table</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855830" y="832719"/>
            <a:ext cx="5608338" cy="58728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Seek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Adjusts one cell to find the value such that the outcome equals a specified value</a:t>
            </a:r>
          </a:p>
          <a:p>
            <a:r>
              <a:rPr lang="en-US" dirty="0" smtClean="0"/>
              <a:t>Is used, e.g., to find the break-even point (when profits vanish)</a:t>
            </a:r>
          </a:p>
          <a:p>
            <a:r>
              <a:rPr lang="en-US" dirty="0" smtClean="0"/>
              <a:t>May depend on starting value of the parameter (try several ones)</a:t>
            </a:r>
          </a:p>
          <a:p>
            <a:r>
              <a:rPr lang="en-US" dirty="0" smtClean="0"/>
              <a:t>E.g.: which is the minimum ROI needed such that the minimum down payment strategy outperforms the maximum down payment strategy?</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idx="1"/>
          </p:nvPr>
        </p:nvSpPr>
        <p:spPr/>
        <p:txBody>
          <a:bodyPr>
            <a:normAutofit fontScale="92500" lnSpcReduction="20000"/>
          </a:bodyPr>
          <a:lstStyle/>
          <a:p>
            <a:pPr>
              <a:lnSpc>
                <a:spcPct val="90000"/>
              </a:lnSpc>
            </a:pPr>
            <a:r>
              <a:rPr lang="en-US" dirty="0" smtClean="0"/>
              <a:t>So far only one (or at most two) parameters are varied at the same time</a:t>
            </a:r>
          </a:p>
          <a:p>
            <a:pPr>
              <a:lnSpc>
                <a:spcPct val="90000"/>
              </a:lnSpc>
            </a:pPr>
            <a:r>
              <a:rPr lang="en-US" dirty="0" smtClean="0"/>
              <a:t>Sets of parameter values often go together.</a:t>
            </a:r>
          </a:p>
          <a:p>
            <a:pPr>
              <a:lnSpc>
                <a:spcPct val="90000"/>
              </a:lnSpc>
            </a:pPr>
            <a:r>
              <a:rPr lang="en-US" dirty="0" smtClean="0"/>
              <a:t>A scenario is a set of parameter values that are internally consistent.</a:t>
            </a:r>
          </a:p>
          <a:p>
            <a:pPr>
              <a:lnSpc>
                <a:spcPct val="90000"/>
              </a:lnSpc>
            </a:pPr>
            <a:r>
              <a:rPr lang="en-US" dirty="0" smtClean="0"/>
              <a:t>Adding scenarios</a:t>
            </a:r>
          </a:p>
          <a:p>
            <a:pPr marL="971550" lvl="1" indent="-514350">
              <a:lnSpc>
                <a:spcPct val="90000"/>
              </a:lnSpc>
              <a:buFont typeface="+mj-lt"/>
              <a:buAutoNum type="arabicPeriod"/>
            </a:pPr>
            <a:r>
              <a:rPr lang="en-US" dirty="0" smtClean="0"/>
              <a:t>Using Excel’s Scenario Manager</a:t>
            </a:r>
          </a:p>
          <a:p>
            <a:pPr lvl="1">
              <a:lnSpc>
                <a:spcPct val="90000"/>
              </a:lnSpc>
            </a:pPr>
            <a:r>
              <a:rPr lang="en-US" dirty="0" smtClean="0"/>
              <a:t>Choose Tools – Scenarios</a:t>
            </a:r>
          </a:p>
          <a:p>
            <a:pPr lvl="1">
              <a:lnSpc>
                <a:spcPct val="90000"/>
              </a:lnSpc>
            </a:pPr>
            <a:r>
              <a:rPr lang="en-US" dirty="0" smtClean="0"/>
              <a:t>Click add to add scenarios</a:t>
            </a:r>
          </a:p>
          <a:p>
            <a:pPr lvl="1">
              <a:lnSpc>
                <a:spcPct val="90000"/>
              </a:lnSpc>
            </a:pPr>
            <a:r>
              <a:rPr lang="en-US" dirty="0" smtClean="0"/>
              <a:t>Click Summary: A new worksheet will be created</a:t>
            </a:r>
          </a:p>
          <a:p>
            <a:pPr marL="971550" lvl="1" indent="-514350">
              <a:lnSpc>
                <a:spcPct val="90000"/>
              </a:lnSpc>
              <a:buFont typeface="+mj-lt"/>
              <a:buAutoNum type="arabicPeriod" startAt="2"/>
            </a:pPr>
            <a:r>
              <a:rPr lang="en-US" dirty="0" smtClean="0"/>
              <a:t>Using HLOOKUP or CHOOSE with parameter values inside </a:t>
            </a:r>
            <a:r>
              <a:rPr lang="en-US" smtClean="0"/>
              <a:t>the spreadsheet</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idx="1"/>
          </p:nvPr>
        </p:nvSpPr>
        <p:spPr/>
        <p:txBody>
          <a:bodyPr/>
          <a:lstStyle/>
          <a:p>
            <a:r>
              <a:rPr lang="en-US" dirty="0" smtClean="0"/>
              <a:t>Usually base case, best and worst case</a:t>
            </a:r>
            <a:endParaRPr lang="en-US" dirty="0"/>
          </a:p>
        </p:txBody>
      </p:sp>
      <p:graphicFrame>
        <p:nvGraphicFramePr>
          <p:cNvPr id="4" name="Table 3"/>
          <p:cNvGraphicFramePr>
            <a:graphicFrameLocks noGrp="1"/>
          </p:cNvGraphicFramePr>
          <p:nvPr/>
        </p:nvGraphicFramePr>
        <p:xfrm>
          <a:off x="1524000" y="3622040"/>
          <a:ext cx="6096000" cy="148336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endParaRPr lang="en-US" dirty="0"/>
                    </a:p>
                  </a:txBody>
                  <a:tcPr/>
                </a:tc>
                <a:tc>
                  <a:txBody>
                    <a:bodyPr/>
                    <a:lstStyle/>
                    <a:p>
                      <a:pPr algn="ctr"/>
                      <a:r>
                        <a:rPr lang="en-US" dirty="0" smtClean="0"/>
                        <a:t>Worst</a:t>
                      </a:r>
                      <a:r>
                        <a:rPr lang="en-US" baseline="0" dirty="0" smtClean="0"/>
                        <a:t> Case</a:t>
                      </a:r>
                      <a:endParaRPr lang="en-US" dirty="0"/>
                    </a:p>
                  </a:txBody>
                  <a:tcPr/>
                </a:tc>
                <a:tc>
                  <a:txBody>
                    <a:bodyPr/>
                    <a:lstStyle/>
                    <a:p>
                      <a:pPr algn="ctr"/>
                      <a:r>
                        <a:rPr lang="en-US" dirty="0" smtClean="0"/>
                        <a:t>Base Case</a:t>
                      </a:r>
                      <a:endParaRPr lang="en-US" dirty="0"/>
                    </a:p>
                  </a:txBody>
                  <a:tcPr/>
                </a:tc>
                <a:tc>
                  <a:txBody>
                    <a:bodyPr/>
                    <a:lstStyle/>
                    <a:p>
                      <a:pPr algn="ctr"/>
                      <a:r>
                        <a:rPr lang="en-US" dirty="0" smtClean="0"/>
                        <a:t>Best Case</a:t>
                      </a:r>
                      <a:endParaRPr lang="en-US" dirty="0"/>
                    </a:p>
                  </a:txBody>
                  <a:tcPr/>
                </a:tc>
              </a:tr>
              <a:tr h="370840">
                <a:tc>
                  <a:txBody>
                    <a:bodyPr/>
                    <a:lstStyle/>
                    <a:p>
                      <a:r>
                        <a:rPr lang="en-US" dirty="0" smtClean="0"/>
                        <a:t>ROI</a:t>
                      </a:r>
                      <a:endParaRPr lang="en-US" dirty="0"/>
                    </a:p>
                  </a:txBody>
                  <a:tcPr/>
                </a:tc>
                <a:tc>
                  <a:txBody>
                    <a:bodyPr/>
                    <a:lstStyle/>
                    <a:p>
                      <a:pPr algn="ctr"/>
                      <a:r>
                        <a:rPr lang="en-US" dirty="0" smtClean="0"/>
                        <a:t>1%</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r>
              <a:tr h="370840">
                <a:tc>
                  <a:txBody>
                    <a:bodyPr/>
                    <a:lstStyle/>
                    <a:p>
                      <a:r>
                        <a:rPr lang="en-US" dirty="0" smtClean="0"/>
                        <a:t>Tax Rate</a:t>
                      </a:r>
                      <a:endParaRPr lang="en-US" dirty="0"/>
                    </a:p>
                  </a:txBody>
                  <a:tcPr/>
                </a:tc>
                <a:tc>
                  <a:txBody>
                    <a:bodyPr/>
                    <a:lstStyle/>
                    <a:p>
                      <a:pPr algn="ctr"/>
                      <a:r>
                        <a:rPr lang="en-US" dirty="0" smtClean="0"/>
                        <a:t>35%</a:t>
                      </a:r>
                      <a:endParaRPr lang="en-US" dirty="0"/>
                    </a:p>
                  </a:txBody>
                  <a:tcPr/>
                </a:tc>
                <a:tc>
                  <a:txBody>
                    <a:bodyPr/>
                    <a:lstStyle/>
                    <a:p>
                      <a:pPr algn="ctr"/>
                      <a:r>
                        <a:rPr lang="en-US" dirty="0" smtClean="0"/>
                        <a:t>28%</a:t>
                      </a:r>
                      <a:endParaRPr lang="en-US" dirty="0"/>
                    </a:p>
                  </a:txBody>
                  <a:tcPr/>
                </a:tc>
                <a:tc>
                  <a:txBody>
                    <a:bodyPr/>
                    <a:lstStyle/>
                    <a:p>
                      <a:pPr algn="ctr"/>
                      <a:r>
                        <a:rPr lang="en-US" dirty="0" smtClean="0"/>
                        <a:t>21%</a:t>
                      </a:r>
                      <a:endParaRPr lang="en-US" dirty="0"/>
                    </a:p>
                  </a:txBody>
                  <a:tcPr/>
                </a:tc>
              </a:tr>
              <a:tr h="370840">
                <a:tc>
                  <a:txBody>
                    <a:bodyPr/>
                    <a:lstStyle/>
                    <a:p>
                      <a:r>
                        <a:rPr lang="en-US" dirty="0" smtClean="0"/>
                        <a:t>Inflation</a:t>
                      </a:r>
                      <a:endParaRPr lang="en-US" dirty="0"/>
                    </a:p>
                  </a:txBody>
                  <a:tcPr/>
                </a:tc>
                <a:tc>
                  <a:txBody>
                    <a:bodyPr/>
                    <a:lstStyle/>
                    <a:p>
                      <a:pPr algn="ctr"/>
                      <a:r>
                        <a:rPr lang="en-US" dirty="0" smtClean="0"/>
                        <a:t>10%</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Scenario Summary</a:t>
            </a:r>
            <a:endParaRPr lang="en-US" dirty="0"/>
          </a:p>
        </p:txBody>
      </p:sp>
      <p:pic>
        <p:nvPicPr>
          <p:cNvPr id="33794" name="Picture 2"/>
          <p:cNvPicPr>
            <a:picLocks noChangeAspect="1" noChangeArrowheads="1"/>
          </p:cNvPicPr>
          <p:nvPr/>
        </p:nvPicPr>
        <p:blipFill>
          <a:blip r:embed="rId2" cstate="print"/>
          <a:srcRect/>
          <a:stretch>
            <a:fillRect/>
          </a:stretch>
        </p:blipFill>
        <p:spPr bwMode="auto">
          <a:xfrm>
            <a:off x="757238" y="1409700"/>
            <a:ext cx="7629525" cy="552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Macros (cont’d)</a:t>
            </a:r>
            <a:endParaRPr lang="en-US" dirty="0"/>
          </a:p>
        </p:txBody>
      </p:sp>
      <p:sp>
        <p:nvSpPr>
          <p:cNvPr id="3" name="Content Placeholder 2"/>
          <p:cNvSpPr>
            <a:spLocks noGrp="1"/>
          </p:cNvSpPr>
          <p:nvPr>
            <p:ph idx="1"/>
          </p:nvPr>
        </p:nvSpPr>
        <p:spPr/>
        <p:txBody>
          <a:bodyPr/>
          <a:lstStyle/>
          <a:p>
            <a:r>
              <a:rPr lang="en-US" dirty="0" smtClean="0"/>
              <a:t>“Use relative references”</a:t>
            </a:r>
          </a:p>
          <a:p>
            <a:r>
              <a:rPr lang="en-US" dirty="0" smtClean="0"/>
              <a:t>See “</a:t>
            </a:r>
            <a:r>
              <a:rPr lang="en-US" dirty="0"/>
              <a:t>Excel Shortcuts for moving and </a:t>
            </a:r>
            <a:r>
              <a:rPr lang="en-US" dirty="0" smtClean="0"/>
              <a:t>selecting”</a:t>
            </a:r>
          </a:p>
          <a:p>
            <a:r>
              <a:rPr lang="en-US" dirty="0" smtClean="0"/>
              <a:t>Can assign buttons to macros (section 4.3)</a:t>
            </a:r>
          </a:p>
          <a:p>
            <a:pPr lvl="1"/>
            <a:r>
              <a:rPr lang="en-US" dirty="0" smtClean="0"/>
              <a:t>Developer &gt; Controls &gt; Insert &gt; Form Controls &gt; Button</a:t>
            </a:r>
            <a:endParaRPr lang="en-US" dirty="0"/>
          </a:p>
        </p:txBody>
      </p:sp>
    </p:spTree>
    <p:extLst>
      <p:ext uri="{BB962C8B-B14F-4D97-AF65-F5344CB8AC3E}">
        <p14:creationId xmlns:p14="http://schemas.microsoft.com/office/powerpoint/2010/main" val="1516925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Desired Result</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1107"/>
            <a:ext cx="9144000" cy="5706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578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Grp="1" noChangeArrowheads="1"/>
          </p:cNvSpPr>
          <p:nvPr>
            <p:ph type="title"/>
          </p:nvPr>
        </p:nvSpPr>
        <p:spPr/>
        <p:txBody>
          <a:bodyPr/>
          <a:lstStyle/>
          <a:p>
            <a:r>
              <a:rPr lang="en-US"/>
              <a:t>Modularize</a:t>
            </a:r>
          </a:p>
        </p:txBody>
      </p:sp>
      <p:sp>
        <p:nvSpPr>
          <p:cNvPr id="1056771" name="Rectangle 3"/>
          <p:cNvSpPr>
            <a:spLocks noGrp="1" noChangeArrowheads="1"/>
          </p:cNvSpPr>
          <p:nvPr>
            <p:ph type="body" idx="1"/>
          </p:nvPr>
        </p:nvSpPr>
        <p:spPr/>
        <p:txBody>
          <a:bodyPr/>
          <a:lstStyle/>
          <a:p>
            <a:pPr>
              <a:lnSpc>
                <a:spcPct val="90000"/>
              </a:lnSpc>
            </a:pPr>
            <a:r>
              <a:rPr lang="en-US" sz="2800" dirty="0"/>
              <a:t>Group like items and separate unlike items.</a:t>
            </a:r>
          </a:p>
          <a:p>
            <a:pPr>
              <a:lnSpc>
                <a:spcPct val="90000"/>
              </a:lnSpc>
            </a:pPr>
            <a:r>
              <a:rPr lang="en-US" sz="2800" dirty="0"/>
              <a:t>Separate</a:t>
            </a:r>
          </a:p>
          <a:p>
            <a:pPr lvl="1">
              <a:lnSpc>
                <a:spcPct val="90000"/>
              </a:lnSpc>
            </a:pPr>
            <a:r>
              <a:rPr lang="en-US" sz="2400" dirty="0" smtClean="0"/>
              <a:t>Decision </a:t>
            </a:r>
            <a:r>
              <a:rPr lang="en-US" sz="2400" dirty="0"/>
              <a:t>variables</a:t>
            </a:r>
          </a:p>
          <a:p>
            <a:pPr lvl="1">
              <a:lnSpc>
                <a:spcPct val="90000"/>
              </a:lnSpc>
            </a:pPr>
            <a:r>
              <a:rPr lang="en-US" sz="2400" dirty="0"/>
              <a:t>Outcome measures</a:t>
            </a:r>
          </a:p>
          <a:p>
            <a:pPr lvl="1">
              <a:lnSpc>
                <a:spcPct val="90000"/>
              </a:lnSpc>
            </a:pPr>
            <a:r>
              <a:rPr lang="en-US" sz="2400" dirty="0" smtClean="0"/>
              <a:t>Data and/or Parameters</a:t>
            </a:r>
          </a:p>
          <a:p>
            <a:pPr lvl="1">
              <a:lnSpc>
                <a:spcPct val="90000"/>
              </a:lnSpc>
            </a:pPr>
            <a:r>
              <a:rPr lang="en-US" sz="2400" dirty="0" smtClean="0"/>
              <a:t>Detailed </a:t>
            </a:r>
            <a:r>
              <a:rPr lang="en-US" sz="2400" dirty="0"/>
              <a:t>calculations</a:t>
            </a:r>
          </a:p>
          <a:p>
            <a:pPr>
              <a:lnSpc>
                <a:spcPct val="90000"/>
              </a:lnSpc>
            </a:pPr>
            <a:r>
              <a:rPr lang="en-US" sz="2800" dirty="0">
                <a:solidFill>
                  <a:schemeClr val="tx1">
                    <a:lumMod val="50000"/>
                    <a:lumOff val="50000"/>
                  </a:schemeClr>
                </a:solidFill>
              </a:rPr>
              <a:t>Influence diagrams </a:t>
            </a:r>
            <a:r>
              <a:rPr lang="en-US" sz="2800" dirty="0" smtClean="0">
                <a:solidFill>
                  <a:schemeClr val="tx1">
                    <a:lumMod val="50000"/>
                    <a:lumOff val="50000"/>
                  </a:schemeClr>
                </a:solidFill>
              </a:rPr>
              <a:t>can aid </a:t>
            </a:r>
            <a:r>
              <a:rPr lang="en-US" sz="2800" dirty="0">
                <a:solidFill>
                  <a:schemeClr val="tx1">
                    <a:lumMod val="50000"/>
                    <a:lumOff val="50000"/>
                  </a:schemeClr>
                </a:solidFill>
              </a:rPr>
              <a:t>with this design.</a:t>
            </a:r>
          </a:p>
          <a:p>
            <a:pPr>
              <a:lnSpc>
                <a:spcPct val="90000"/>
              </a:lnSpc>
            </a:pPr>
            <a:r>
              <a:rPr lang="en-US" sz="2800" dirty="0"/>
              <a:t>Formulas should generally reference cells above and to the </a:t>
            </a:r>
            <a:r>
              <a:rPr lang="en-US" sz="2800" dirty="0" smtClean="0"/>
              <a:t>left, except for the outcome measures.</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Influence Chart: notation</a:t>
            </a:r>
            <a:endParaRPr lang="en-US" dirty="0"/>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2917" r="2917"/>
          <a:stretch/>
        </p:blipFill>
        <p:spPr>
          <a:xfrm>
            <a:off x="3017520" y="1447800"/>
            <a:ext cx="3657600" cy="5044966"/>
          </a:xfrm>
        </p:spPr>
      </p:pic>
    </p:spTree>
    <p:extLst>
      <p:ext uri="{BB962C8B-B14F-4D97-AF65-F5344CB8AC3E}">
        <p14:creationId xmlns:p14="http://schemas.microsoft.com/office/powerpoint/2010/main" val="843572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r>
              <a:rPr lang="en-US"/>
              <a:t>Start Small</a:t>
            </a:r>
          </a:p>
        </p:txBody>
      </p:sp>
      <p:sp>
        <p:nvSpPr>
          <p:cNvPr id="1055747" name="Rectangle 3"/>
          <p:cNvSpPr>
            <a:spLocks noGrp="1" noChangeArrowheads="1"/>
          </p:cNvSpPr>
          <p:nvPr>
            <p:ph type="body" idx="1"/>
          </p:nvPr>
        </p:nvSpPr>
        <p:spPr/>
        <p:txBody>
          <a:bodyPr/>
          <a:lstStyle/>
          <a:p>
            <a:r>
              <a:rPr lang="en-US"/>
              <a:t>Sketch full design but do not </a:t>
            </a:r>
            <a:r>
              <a:rPr lang="en-US" i="1"/>
              <a:t>build</a:t>
            </a:r>
            <a:r>
              <a:rPr lang="en-US"/>
              <a:t> all at once.</a:t>
            </a:r>
          </a:p>
          <a:p>
            <a:r>
              <a:rPr lang="en-US"/>
              <a:t>Isolate one module then build and test that module. </a:t>
            </a:r>
          </a:p>
          <a:p>
            <a:r>
              <a:rPr lang="en-US"/>
              <a:t>Local mistakes are much easier to detect than when they are part of the global model.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p:cNvSpPr>
            <a:spLocks noGrp="1" noChangeArrowheads="1"/>
          </p:cNvSpPr>
          <p:nvPr>
            <p:ph type="title"/>
          </p:nvPr>
        </p:nvSpPr>
        <p:spPr/>
        <p:txBody>
          <a:bodyPr/>
          <a:lstStyle/>
          <a:p>
            <a:r>
              <a:rPr lang="en-US"/>
              <a:t>Parameterize</a:t>
            </a:r>
          </a:p>
        </p:txBody>
      </p:sp>
      <p:sp>
        <p:nvSpPr>
          <p:cNvPr id="1054723" name="Rectangle 3"/>
          <p:cNvSpPr>
            <a:spLocks noGrp="1" noChangeArrowheads="1"/>
          </p:cNvSpPr>
          <p:nvPr>
            <p:ph type="body" idx="1"/>
          </p:nvPr>
        </p:nvSpPr>
        <p:spPr/>
        <p:txBody>
          <a:bodyPr>
            <a:normAutofit/>
          </a:bodyPr>
          <a:lstStyle/>
          <a:p>
            <a:r>
              <a:rPr lang="en-US" b="1" dirty="0"/>
              <a:t>Place parameters in a single location away from calculations.</a:t>
            </a:r>
          </a:p>
          <a:p>
            <a:r>
              <a:rPr lang="en-US" b="1" dirty="0"/>
              <a:t>Formulas should only contain cell references, not numerical </a:t>
            </a:r>
            <a:r>
              <a:rPr lang="en-US" b="1" dirty="0" smtClean="0"/>
              <a:t>values for the parameters.</a:t>
            </a:r>
            <a:endParaRPr lang="en-US" b="1" dirty="0"/>
          </a:p>
          <a:p>
            <a:r>
              <a:rPr lang="en-US" dirty="0"/>
              <a:t>Assists in:</a:t>
            </a:r>
          </a:p>
          <a:p>
            <a:pPr lvl="1"/>
            <a:r>
              <a:rPr lang="en-US" dirty="0"/>
              <a:t>Identifying parameters</a:t>
            </a:r>
          </a:p>
          <a:p>
            <a:pPr lvl="1"/>
            <a:r>
              <a:rPr lang="en-US" dirty="0"/>
              <a:t>Sensitivity analysis</a:t>
            </a:r>
          </a:p>
          <a:p>
            <a:pPr lvl="1"/>
            <a:r>
              <a:rPr lang="en-US" dirty="0"/>
              <a:t>Documentation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erlin Sans FB"/>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1275</TotalTime>
  <Words>1285</Words>
  <Application>Microsoft Office PowerPoint</Application>
  <PresentationFormat>On-screen Show (4:3)</PresentationFormat>
  <Paragraphs>215</Paragraphs>
  <Slides>37</Slides>
  <Notes>1</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4" baseType="lpstr">
      <vt:lpstr>Arial</vt:lpstr>
      <vt:lpstr>Berlin Sans FB</vt:lpstr>
      <vt:lpstr>Calibri</vt:lpstr>
      <vt:lpstr>Symbol</vt:lpstr>
      <vt:lpstr>Wingdings</vt:lpstr>
      <vt:lpstr>1_Office Theme</vt:lpstr>
      <vt:lpstr>Equation</vt:lpstr>
      <vt:lpstr>Business Decision Modeling</vt:lpstr>
      <vt:lpstr>Topics</vt:lpstr>
      <vt:lpstr>Recording Macros (section 4.8)</vt:lpstr>
      <vt:lpstr>Macros (cont’d)</vt:lpstr>
      <vt:lpstr>Desired Result</vt:lpstr>
      <vt:lpstr>Modularize</vt:lpstr>
      <vt:lpstr>Influence Chart: notation</vt:lpstr>
      <vt:lpstr>Start Small</vt:lpstr>
      <vt:lpstr>Parameterize</vt:lpstr>
      <vt:lpstr>Design for Use</vt:lpstr>
      <vt:lpstr>Keep It Simple</vt:lpstr>
      <vt:lpstr>Design for Communication</vt:lpstr>
      <vt:lpstr>Document Important Data and Formulas</vt:lpstr>
      <vt:lpstr>Cell Comments</vt:lpstr>
      <vt:lpstr>Workbook Design</vt:lpstr>
      <vt:lpstr>Spreadsheet Engineering</vt:lpstr>
      <vt:lpstr>Timeline</vt:lpstr>
      <vt:lpstr>Modularize</vt:lpstr>
      <vt:lpstr>Outcomes</vt:lpstr>
      <vt:lpstr>Parameters</vt:lpstr>
      <vt:lpstr>Decision Variables </vt:lpstr>
      <vt:lpstr>Relationships / Calculations</vt:lpstr>
      <vt:lpstr>Relationships / Calculations</vt:lpstr>
      <vt:lpstr>Mortgage: Spreadsheet</vt:lpstr>
      <vt:lpstr>Excel Functions</vt:lpstr>
      <vt:lpstr>Homework Extension (optional)</vt:lpstr>
      <vt:lpstr>Sensitivity Analysis</vt:lpstr>
      <vt:lpstr>Questions</vt:lpstr>
      <vt:lpstr>Tornado Charts</vt:lpstr>
      <vt:lpstr>Types of Tornado Chart</vt:lpstr>
      <vt:lpstr>Tornado Chart: Example</vt:lpstr>
      <vt:lpstr>One-Way Table</vt:lpstr>
      <vt:lpstr>Two-Way Table</vt:lpstr>
      <vt:lpstr>Goal Seek</vt:lpstr>
      <vt:lpstr>Scenarios</vt:lpstr>
      <vt:lpstr>Scenarios</vt:lpstr>
      <vt:lpstr>Scenario Summary</vt:lpstr>
    </vt:vector>
  </TitlesOfParts>
  <Company>UConn School of Business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dc:creator>
  <cp:lastModifiedBy>Jan Stallaert</cp:lastModifiedBy>
  <cp:revision>122</cp:revision>
  <dcterms:created xsi:type="dcterms:W3CDTF">2010-02-10T19:31:16Z</dcterms:created>
  <dcterms:modified xsi:type="dcterms:W3CDTF">2016-10-17T22:53:02Z</dcterms:modified>
</cp:coreProperties>
</file>