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9" r:id="rId2"/>
    <p:sldId id="272" r:id="rId3"/>
    <p:sldId id="273" r:id="rId4"/>
    <p:sldId id="274" r:id="rId5"/>
    <p:sldId id="275" r:id="rId6"/>
    <p:sldId id="276" r:id="rId7"/>
    <p:sldId id="281" r:id="rId8"/>
    <p:sldId id="282" r:id="rId9"/>
    <p:sldId id="298" r:id="rId10"/>
    <p:sldId id="299" r:id="rId11"/>
    <p:sldId id="300" r:id="rId12"/>
    <p:sldId id="304" r:id="rId13"/>
    <p:sldId id="305" r:id="rId14"/>
    <p:sldId id="301" r:id="rId15"/>
    <p:sldId id="302" r:id="rId16"/>
    <p:sldId id="286" r:id="rId17"/>
    <p:sldId id="283" r:id="rId18"/>
    <p:sldId id="284" r:id="rId19"/>
    <p:sldId id="257" r:id="rId20"/>
    <p:sldId id="258" r:id="rId21"/>
    <p:sldId id="260" r:id="rId22"/>
    <p:sldId id="264" r:id="rId23"/>
    <p:sldId id="265" r:id="rId24"/>
    <p:sldId id="269" r:id="rId25"/>
    <p:sldId id="266" r:id="rId26"/>
    <p:sldId id="267" r:id="rId27"/>
    <p:sldId id="268" r:id="rId28"/>
    <p:sldId id="285" r:id="rId29"/>
    <p:sldId id="287" r:id="rId30"/>
    <p:sldId id="288" r:id="rId31"/>
    <p:sldId id="290" r:id="rId32"/>
    <p:sldId id="291" r:id="rId33"/>
    <p:sldId id="295" r:id="rId34"/>
    <p:sldId id="296" r:id="rId35"/>
    <p:sldId id="292" r:id="rId36"/>
    <p:sldId id="293" r:id="rId37"/>
    <p:sldId id="297" r:id="rId38"/>
    <p:sldId id="289" r:id="rId39"/>
    <p:sldId id="294" r:id="rId40"/>
    <p:sldId id="303" r:id="rId41"/>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6D55"/>
    <a:srgbClr val="717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062"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11-07T17:48:16.596"/>
    </inkml:context>
    <inkml:brush xml:id="br0">
      <inkml:brushProperty name="width" value="0.07938" units="cm"/>
      <inkml:brushProperty name="height" value="0.07938" units="cm"/>
      <inkml:brushProperty name="fitToCurve" value="1"/>
    </inkml:brush>
  </inkml:definitions>
  <inkml:traceGroup>
    <inkml:annotationXML>
      <emma:emma xmlns:emma="http://www.w3.org/2003/04/emma" version="1.0">
        <emma:interpretation id="{6267712D-DC81-4B75-B42E-3DDCDE5481BB}" emma:medium="tactile" emma:mode="ink">
          <msink:context xmlns:msink="http://schemas.microsoft.com/ink/2010/main" type="inkDrawing" rotatedBoundingBox="1743,9305 19154,2849 20234,5759 2822,12215" semanticType="callout" shapeName="Other">
            <msink:sourceLink direction="to" ref="{B59115AF-D0B5-48DC-B3CB-43D219141509}"/>
            <msink:sourceLink direction="from" ref="{B59115AF-D0B5-48DC-B3CB-43D219141509}"/>
          </msink:context>
        </emma:interpretation>
      </emma:emma>
    </inkml:annotationXML>
    <inkml:trace contextRef="#ctx0" brushRef="#br0">26 6148 260 0,'-4'0'96'0,"4"0"-52"0,-8 3-34 0,4 1 25 15,0 0-8-15,0-4-1 16,0 0-6-16,4 0 0 16,0 0-11-16,0 0 19 0,0 0 8 15,0 0-5-15,0 0-1 16,0 0-8-16,4-4-4 15,0 4-4-15,0-4-1 16,-4 1-5-16,4-1 0 0,0 4-1 16,0-3 1-16,0-1-2 15,0-3 1 1,-4-1 2-16,5 1 2 0,-5 0-3 16,0 0 0-16,0-1-3 15,0 1 0-15,0 4-1 16,0-1 0-16,0 0-2 15,4 1-2-15,0-1 1 16,0-3-1-16,0 3 0 16,0-3 0-16,0 0 2 15,0-4 3-15,0 0-2 16,0 0-2-16,0 0 0 16,4-3-1-16,-4 3 0 15,1-3 0-15,-1 3 0 0,20-4 0 16,-4 1 0-16,-16-1 2 15,1 4-1-15,3 1-1 16,0-1-2-16,4 0 1 16,-4 0 1-16,8-3 2 15,-3-1-1-15,3-3-1 16,-4 4 1-16,0-1 1 16,1 1 1-16,-1-1 1 15,0 4-2-15,0 0-2 16,0 1 1-16,5-5 1 15,-5 4-3-15,4-3 0 16,-4 3 1-16,5-7 2 16,-5 0-1-16,0 0-1 0,0 3-2 15,1-3 1-15,-1 4 1 16,0-4 2-16,-4 3-1 16,4-3-1-16,-4 3 1 15,5-3 1-15,-5 4-1 16,4-8-1-16,0 4 1 15,5-7-1-15,-5-1 0 16,4 5 0-16,0 3 2 16,5 0 1-16,-5-1-4 15,8 1-1-15,-3 0 1 16,3-3 2-16,-4 3 0 16,5-4 2-16,-1 4-4 15,5-4 0-15,-5 4 1 0,1 0 2 16,-5 3-3-16,4-3 0 15,-3 0-1-15,-1-4 0 16,-4 4 4-16,1-3 3 16,-1 3-2-16,0-8 0 15,1 5-1-15,3-8 1 16,-4 7-2-16,0-7-1 16,1 7-2-16,-1 0 1 15,0 4 1-15,1-3 0 16,-1 3 2-16,8-4 1 15,-3 4-1-15,11-8 1 16,-3 5-2-16,11-8-1 16,-3 3 1-16,0-2 1 15,-5 2-1-15,-3-3-1 0,-5 8 1 16,1-8-1-16,-5 7 0 16,0-3 2-16,-3 3-1 15,11-11 2-15,-4 4-2 16,13-7-1-16,-8 4-4 15,15-8 0-15,-7 7 6 16,12-3 4-16,32-25-6 16,-16 10 1-16,-12 11 1 15,-8 4 1-15,-4-7-1 16,0-1-2-16,3-3 1 16,1-7-1-16,4 3 0 15,4 8 0-15,0 3 0 0,0 0 0 16,0 8 0-16,-5 3 0 15,-7 0 0-15,-21 14 2 16,-3 1-1-16,3-4-1 16,21-19 1-16,0 8 1 15,3-3-3-15,1-4-2 16,8 3 4-16,-20 11 1 16,-5 1 0-16,13-5-2 15,32-28-2-15,-12 14 1 16,-12 1 1-16,-12 6 2 15,-1 4-3-15,-15 15 0 16,-5-1 1-16,12-10 0 16,25-22 0-16,12 3 2 15,5 8-3-15,3 0 0 16,-4 0 1-16,-12-8 2 0,-8 8-1 16,-8 0-1-16,-1 0 1 15,1-4 1-15,4 0-1 16,-5 4 2-16,13 3-2 15,4-6 2-15,8-1-4 16,1 0-2-16,-9 4 4 16,-4 3 1-16,-5-3-7 15,1 0-4-15,0 0 9 16,-4 3 4-16,4 1-6 16,4-1-3-16,8-3 7 15,0 0 5-15,0 0-1 16,-8-1-1-16,0 1-5 0,0-4-2 15,4 4 1-15,-9 4 0 16,9 3 3-16,0 7 1 16,8 4-1-16,-3 0-2 15,-5 3 3-15,-9-3 0 16,5-7-1-16,4-4 1 16,4-7-4-16,9-8 0 15,11 1 1-15,0 3 0 16,-11 4 0-16,-18 3 2 15,-3 8-1-15,-4 3-1 16,0 4 1-16,4 0-1 16,0 0 0-16,8 0 2 15,8 0-1-15,4 0-1 16,0-4 1-16,-8 0 1 0,-4 1-1 16,8 3 2-16,0 3-2 15,5-3 2-15,7 7-2 16,4 0 2-16,-7-3-2 15,-9-8-1-15,0 0 1 16,4-7 1-16,4-3-3 16,5 3 0-16,7 0 3 15,1 4 1-15,-17-1-1 16,0-3 1-16,0 4-4 16,-4 3 0-16,5 8 1 15,7-1 2-15,0 1-1 0,1-4-1 16,-5 0 1-16,0 0-1 15,4 0 0-15,13 3 0 16,8 1 0-16,-5-1 2 16,-7-3-1-16,3 0 2 15,-3 3-2-15,16 1-1 16,3 3-2-16,-11 4 1 16,-4-11-1-16,-1 0 0 15,5 3 2-15,16 1 2 16,4-4-1-16,-13 0-1 15,5-4 1-15,4 0-1 16,12 8 0-16,-12-4 2 16,-4 0-1-16,4-4-1 15,4-3 3-15,12 3 0 16,-16 0-4-16,-8 4 1 16,-1 4-2-16,5 3 0 15,4 0 2-15,0 4 2 0,-12-1-3 16,-1 1 0-16,5 3 1 15,16 1 0-15,0-4-3 16,-8-8 2-16,4-3 3 16,4 4 1-16,8 3-1 15,-12-4-2-15,-4 1-2 16,-4-1 1-16,4 4 1 16,8 4 2-16,-4-4 1 15,12 1 1-15,9 2-2 16,23 1 1-16,-7 0-4 15,-5 3 0-15,21 1 1 0,-12-1 0 16,-4 0-3-16,-1 1 2 16,1 3 1-16,-78 0 2 15,-12 0-3-15,17 0 0 16,72 0 1-16,-72 3 2 16,-13-3-1-16,16 0 2 15,-12 0-2-15,21 4-1 16,-17 0 1-16,29-4-1 15,-13 0 0-15,9 0 2 16,-17 0-1-16,13 0-1 16,-17 0 1-16,17 3-1 15,-13 1-3-15,9-1 2 16,-13-3 3-16,13 4 1 16,-13 0-1-16,1 3-2 0,-13 0-2 15,20 4-1-15,-12-4 4 16,5 4 1-16,-13-4-3 15,8 4 1-15,-4-4 0 16,-3 4 0-16,-9-3 0 16,-5 2 2-16,-7 1-1 15,4 4-1-15,-8-1 1 16,16 1-1-16,-8-5 0 16,4 5 0-16,-9-4 0 15,1 3 0-15,-8 1 0 16,7 3 0-16,-7-4 0 15,0 1 0-15,-5-4-3 0,-3 0 0 16,-5-4-36-16,-12-7-14 16,1 0-215-1</inkml:trace>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11-07T17:48:23.772"/>
    </inkml:context>
    <inkml:brush xml:id="br0">
      <inkml:brushProperty name="width" value="0.07938" units="cm"/>
      <inkml:brushProperty name="height" value="0.07938" units="cm"/>
      <inkml:brushProperty name="fitToCurve" value="1"/>
    </inkml:brush>
  </inkml:definitions>
  <inkml:traceGroup>
    <inkml:annotationXML>
      <emma:emma xmlns:emma="http://www.w3.org/2003/04/emma" version="1.0">
        <emma:interpretation id="{9F046B27-CD81-4371-8050-B52D7FBA3998}" emma:medium="tactile" emma:mode="ink">
          <msink:context xmlns:msink="http://schemas.microsoft.com/ink/2010/main" type="writingRegion" rotatedBoundingBox="1049,4439 1591,4439 1591,6140 1049,6140"/>
        </emma:interpretation>
      </emma:emma>
    </inkml:annotationXML>
    <inkml:traceGroup>
      <inkml:annotationXML>
        <emma:emma xmlns:emma="http://www.w3.org/2003/04/emma" version="1.0">
          <emma:interpretation id="{A8B5422C-8C08-42A1-B2D5-D7C0AC565005}" emma:medium="tactile" emma:mode="ink">
            <msink:context xmlns:msink="http://schemas.microsoft.com/ink/2010/main" type="paragraph" rotatedBoundingBox="1049,4439 1591,4439 1591,6140 1049,6140" alignmentLevel="1"/>
          </emma:interpretation>
        </emma:emma>
      </inkml:annotationXML>
      <inkml:traceGroup>
        <inkml:annotationXML>
          <emma:emma xmlns:emma="http://www.w3.org/2003/04/emma" version="1.0">
            <emma:interpretation id="{464E3AF3-D281-4EC9-BC33-8F182AD3A4C2}" emma:medium="tactile" emma:mode="ink">
              <msink:context xmlns:msink="http://schemas.microsoft.com/ink/2010/main" type="line" rotatedBoundingBox="1049,4439 1591,4439 1591,6140 1049,6140"/>
            </emma:interpretation>
          </emma:emma>
        </inkml:annotationXML>
        <inkml:traceGroup>
          <inkml:annotationXML>
            <emma:emma xmlns:emma="http://www.w3.org/2003/04/emma" version="1.0">
              <emma:interpretation id="{B59115AF-D0B5-48DC-B3CB-43D219141509}" emma:medium="tactile" emma:mode="ink">
                <msink:context xmlns:msink="http://schemas.microsoft.com/ink/2010/main" type="inkWord" rotatedBoundingBox="1049,4439 1591,4439 1591,6140 1049,6140">
                  <msink:destinationLink direction="to" ref="{6267712D-DC81-4B75-B42E-3DDCDE5481BB}"/>
                  <msink:destinationLink direction="from" ref="{6267712D-DC81-4B75-B42E-3DDCDE5481BB}"/>
                  <msink:destinationLink direction="with" ref="{21EAE9E2-867F-4417-8767-EC34B655F408}"/>
                </msink:context>
              </emma:interpretation>
              <emma:one-of disjunction-type="recognition" id="oneOf0">
                <emma:interpretation id="interp0" emma:lang="en-US" emma:confidence="0">
                  <emma:literal>*</emma:literal>
                </emma:interpretation>
                <emma:interpretation id="interp1" emma:lang="en-US" emma:confidence="0">
                  <emma:literal>$</emma:literal>
                </emma:interpretation>
                <emma:interpretation id="interp2" emma:lang="en-US" emma:confidence="0">
                  <emma:literal>M</emma:literal>
                </emma:interpretation>
                <emma:interpretation id="interp3" emma:lang="en-US" emma:confidence="0">
                  <emma:literal>y</emma:literal>
                </emma:interpretation>
                <emma:interpretation id="interp4" emma:lang="en-US" emma:confidence="0">
                  <emma:literal>•</emma:literal>
                </emma:interpretation>
              </emma:one-of>
            </emma:emma>
          </inkml:annotationXML>
          <inkml:trace contextRef="#ctx0" brushRef="#br0">25-2 384 0,'-8'7'145'0,"8"4"-78"0,0 11-32 0,-5-8 43 16,1 19-22-16,4 21-8 15,-4 15-21-15,0 25-7 0,4 15-12 16,0 17-3-16,4-6 1 0,4-5-3 16,1-13-2-16,3-1 0 15,0-7 1-15,-4-7-3 16,-4-26 0-16,0-10-10 16,-4 0-3-16,0-8-20 15,0 4-5-15,0-7-46 16,0-4-20-16,0-3-86 15</inkml:trace>
          <inkml:trace contextRef="#ctx0" brushRef="#br0" timeOffset="-300.7358">118 392 276 0,'8'-21'104'0,"-4"17"-56"0,1-3-25 0,-5 7 31 16,0 0-10-16,0-4-2 15,0 1-3-15,4-1-1 16,0-3-20-16,-4 0 12 0,0-4 4 16,-4 0-3-16,-9 4-1 15,-3-1-12-15,-8 8-4 16,-1 8-8-16,-7 13-2 15,-13 5-2-15,-8 6-2 16,4 8 1-16,-8 3-1 16,12-3-3-16,9 0 0 15,15-4 2-15,13 4 0 16,16 3 1-16,17-3 2 16,7 0-1-16,9-4-1 15,0 8-2-15,0-5 1 0,3 1 1 16,-3 0 2-16,-4 3-1 15,-5-3 2-15,-7-4 4 16,-9 1 4-16,-8 2 0 16,-8 8 1-16,-12-7-2 15,-4 0-1-15,-5 0-3 16,5-11-1-16,0-4-3 16,-21 0 1-16,4-3-2 15,-19 0 2-15,7-4-7 16,-8-4 1-16,8-3 5 15,4-3 6-15,5-1-9 16,7-7-3-16,5 0 4 0,12-7 1 16,-1-12-46-16,9-6-19 15,12-11-105-15,13 0-43 16,3-8 33 0</inkml:trace>
          <inkml:trace contextRef="#ctx0" brushRef="#br0" timeOffset="1320.8942">-45 136 312 0,'-4'3'115'0,"0"15"-62"0,0 0-27 16,0-3 34-16,4 10-21 15,0 4-7-15,0 11-13 16,4 7-2-16,4 7-10 16,1 15 2-16,-1 21 2 0,0 15-4 15,0 4 1-15,0 3-7 0,-4 4-1 16,-4-4 6-16,0-36 6 15,0-14-4-15,0 10 0 16,0-11-2-16,4 8-1 16,0-7-23-16,0-1-8 15,0-10-84-15,5-4-37 16,-5-7-20 0</inkml:trace>
          <inkml:trace contextRef="#ctx0" brushRef="#br0" timeOffset="556.5921">-20 222 348 0,'0'15'132'0,"0"3"-72"0,4 25-39 0,-4-32 33 15,0 44-23-15,0 24-4 16,0 26-13-16,0 18-4 15,0 7-5-15,4 8-10 0,0-51-5 16,-4-11-25-16,4 14-12 16,0-14-16-16,-4 11-4 15,0-15-80 1</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11-07T17:48:49.956"/>
    </inkml:context>
    <inkml:brush xml:id="br0">
      <inkml:brushProperty name="width" value="0.07938" units="cm"/>
      <inkml:brushProperty name="height" value="0.07938" units="cm"/>
      <inkml:brushProperty name="color" value="#0070C0"/>
      <inkml:brushProperty name="fitToCurve" value="1"/>
    </inkml:brush>
  </inkml:definitions>
  <inkml:traceGroup>
    <inkml:annotationXML>
      <emma:emma xmlns:emma="http://www.w3.org/2003/04/emma" version="1.0">
        <emma:interpretation id="{21EAE9E2-867F-4417-8767-EC34B655F408}" emma:medium="tactile" emma:mode="ink">
          <msink:context xmlns:msink="http://schemas.microsoft.com/ink/2010/main" type="inkDrawing" rotatedBoundingBox="2707,12157 11458,16755 11032,17566 2281,12967" semanticType="callout" shapeName="Other">
            <msink:sourceLink direction="with" ref="{B59115AF-D0B5-48DC-B3CB-43D219141509}"/>
          </msink:context>
        </emma:interpretation>
      </emma:emma>
    </inkml:annotationXML>
    <inkml:trace contextRef="#ctx0" brushRef="#br0">-3-1 288 0,'4'0'107'0,"-4"0"-58"0,4 4-40 16,-4-4 25-16,0 0-8 0,0 0 2 15,0 3-1-15,0-3 1 16,0 0-15-16,0 0 8 0,0 0 2 16,0 0 4-16,0 0 1 15,0 4-7-15,4-1-2 16,0 1-11-16,0 0-3 15,0-1-3-15,5 1 1 16,-1 0 0-16,0 3 3 16,0 0-3-16,4 4 0 15,0 0-3-15,5 0-1 16,-5-4 3-16,4 4 3 16,-4-1-4-16,5 1-1 15,-5 0 4-15,0 0 5 16,0 0-3-16,5 3-1 0,-5-3 0 15,4 7-1-15,13 4-2 16,-5 0-2-16,-4-1 3 16,-7-2 0-16,-1-5-1 15,0 4 1-15,0 0-2 16,0 0-1-16,5 4 3 16,-5 0 0-16,0-4 1 15,0 0 0-15,1 0-2 16,-1 0-2-16,0 0 1 15,-4-7-1-15,0 0 0 16,0 0 0-16,5 0 0 16,-1-1 2-16,0 1 1 15,0 0 3-15,0 0-3 0,1 0 0 16,-1 0 1-16,4 0 0 16,0-1-2-16,5 1-2 15,-1 0 1-15,-4-4 1 16,1 1-3-16,-5-1 0 15,4 0 3-15,-8 0 1 16,1-3-1-16,3 7 1 16,0-4-2-16,4 7 2 15,9 8-2-15,-1-4-1 16,-4 0 1-16,-3-3 1 16,-5-4-1-16,4 0 2 15,5 3-4-15,-5-3-2 16,0 3 4-16,0 8 1 0,1 0 0 15,-5-8-2 1,-4 1-2-16,4 3-1 0,9 4 4 16,-1-1 1-16,0-3 0 15,1 0-2-15,-5 1 1 16,0-5-1-16,0 0 0 16,1 1 0-16,3 3-3 15,-4-7 0-15,-3 0 4 16,7 3 1-16,8-3 0 15,-3-4-2-15,-5 1 1 16,5 2-1-16,-5-2 0 16,4 2 0-16,-3 1 0 15,3 7 2-15,-3-3-1 0,-1 3-1 16,-4 0 1-16,5 4-1 16,-5-4-3-16,8 4 2 15,-3-1 1-15,3 5 2 16,-4-5-3-16,5 1 0 15,-5 0 1-15,5-1 0 16,-1-2-3-16,5-1 2 16,-5 0 1-16,4 3 2 15,-3-2 1-15,7 2 1 16,13 8-2-16,-4-3-2 16,-4-5 1-16,-13-10-1 15,-4 0-3-15,5 3 0 16,-5-3 2-16,5 4 0 15,7 6 1-15,-12-6 0 0,1-1 0 16,3 4 2-16,13 11-1 16,-13-7 2-16,-3-4-4 15,7 4 0-15,-3-4 1 16,3 0 0-16,-4-3-3 16,5-1 0-16,-5 1 2 15,5 3 2-15,-5-4 0 16,5 11-1-16,7 4 1 15,-11-7-1-15,-5-4 0 16,5 4 0-16,7 3 0 16,-11-7 0-16,-1-3 0 15,4-1 2-15,9 8-1 0,-13-11-1 16,-4 0-2-16,13 3 1 16,24 4 1-16,-8-3 0 15,-1-1 0-15,-23-3 0 16,-1-4 0-16,9 8 0 15,-5-4 0-15,5 7 0 16,-5 0 0-16,4 7 0 16,-3-3 0-16,3 0 0 15,-3-1 0-15,3 8 2 16,-3-7-3-16,7 3 0 16,-7-3-1-16,7 0 0 15,-3-4 2-15,7 3 2 16,-3-2-3-16,8 2 0 15,28 15 1-15,-12-7 0 16,-4-3-3-16,-13-5 2 0,1-2 1 16,-4-5 2-16,-1 4-1 15,-3 0-1-15,0 0 1 16,-5 4-1-16,9-8-3 16,-1 1 0-16,-3-1 4 15,4 8 1-15,-1 0-3 16,5 3 1-16,0 0 0 15,-5 4 0-15,-3-3 0 16,-5-8 0-16,-3-4 0 16,-1 4 0-16,-3 4 0 15,3-4 0-15,0 0 0 16,5 0 2-16,3 4-3 16,1 0 0-16,4-1 1 0,-1-2 0 15,1-1 0-15,-5-7 0 16,-3-1-3-16,-5-2 2 15,1-1 1-15,3 4 2 16,1 3-1-16,3-3-1 16,1 0 1-16,-1 0-1 15,5 7-3-15,-4-4 2 16,-5-3 1-16,-3-4 2 16,-5 1-1-16,-4-5-1 15,0 5 1-15,1-1-1 16,3 4 0-16,9 3 0 15,11 4-3-15,-3 0 2 16,0 0 1-16,-5-3 2 0,1-1-1 16,-5-3-1-1,-3 0-2-15,-5-4 1 0,0 4 1 16,1 0 2-16,-1 3-3 16,4 1 0-16,5 10 1 15,4-3 2-15,-1-4-1 16,1 0-1-16,-5-3-2 15,5-5 1-15,-1 1 1 16,1 0 2-16,3 0-3 16,1 0 0-16,4 3 1 15,0 4 0-15,-1-3 0 16,-3-1 0-16,-1 1-3 0,1-4 2 16,-8-4 1-16,-1 0 0 15,-3 0-5-15,-1-3 1 16,-4 0 4-16,1-1 2 15,7 4-3-15,13 1 1 16,4 3 2-16,-1-4 1 16,-3 4-1-16,4 0-2 15,-4-1-2-15,-5 1 1 16,-3 0-1-16,-5-4 0 16,1 1 2-16,7-1 0 15,1 7 2-15,0 4 1 16,3 0-4-16,5 1 1 15,0-1-2-15,-21-8-2 16,-3 1 5-16,7 0 1 0,-3 0-3 16,7 0 1-16,-3-4 0 15,7 11 2-15,-7 0-1 16,12 0-1-16,-5-3-2 16,5-1-1-16,-4-3 2 15,3 0 2-15,-7 0 0 16,3 0-1-16,-3-4 1 15,8 4-1-15,-9-4 0 16,9 4 2-16,-4 0-1 16,-1 0-1-16,29 3-2 15,-32-7 1-15,-5 1 1 16,1-1 0-16,-5-4 0 0,5 5 2 16,-5-5-1-16,1 1 2 15,11 3-4-15,13 0 0 16,-4 1 1-1,-4-8 0-15,-9 0 2 16,-7 0-3-16,-5 0 0 16,8 7 1-1,-3-3 0-15,-1-1 0 16,1 1 0-16,-1-1 0 16,-3 1 0-16,-1-4 0 15,8-4-3-15,-3 1 2 16,-9 3 3-16,0 0 3 15,-3 0-2-15,3 0-2 16,4 0-3-16,5 0 1 16,-5 0 1-16,0 0 2 0,-3-4-3 15,-5 1 0-15,-4-1 1 16,-4 4 2-16,0 0 3 16,0 0 2-16,0 0 1 15,0 0 0-15,4 0-4 16,5 0-3-1,-5 0 0-15,0 0-1 16,4 0 6 0,4 0 2-16,-3 0 0 15,3 4 0-15,16 3-4 16,5 0-3-16,-4-3-3 16,-13-4 1-16,-4 0 1 0,1 0 0 15,-5 0-3-15,-4 0 0 16,8 0-3-16,-4 0 1 15,1 0-19-15,-5 0-7 16,0 0-24-16,8 3-10 16,17-3-84-16,-9 18-36 15,-12 15 17 1</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8CAA89E8-C7C4-4C41-B330-8C5206B45A68}" type="datetimeFigureOut">
              <a:rPr lang="en-US" smtClean="0"/>
              <a:t>9/23/2019</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EA16C43F-C7FE-45B7-A036-906C9B10D32C}" type="slidenum">
              <a:rPr lang="en-US" smtClean="0"/>
              <a:t>‹#›</a:t>
            </a:fld>
            <a:endParaRPr lang="en-US"/>
          </a:p>
        </p:txBody>
      </p:sp>
    </p:spTree>
    <p:extLst>
      <p:ext uri="{BB962C8B-B14F-4D97-AF65-F5344CB8AC3E}">
        <p14:creationId xmlns:p14="http://schemas.microsoft.com/office/powerpoint/2010/main" val="184496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Nitrogen: 12 -&gt; 70 (optimization sensitivity of the </a:t>
            </a:r>
            <a:r>
              <a:rPr lang="en-US" dirty="0" err="1" smtClean="0"/>
              <a:t>RHS</a:t>
            </a:r>
            <a:r>
              <a:rPr lang="en-US" dirty="0" smtClean="0"/>
              <a:t>)</a:t>
            </a:r>
          </a:p>
          <a:p>
            <a:pPr defTabSz="931774">
              <a:defRPr/>
            </a:pPr>
            <a:r>
              <a:rPr lang="en-US" dirty="0" smtClean="0"/>
              <a:t>Fertilizer B: 8 -&gt; 30 (optimization sensitivity of the objective</a:t>
            </a:r>
            <a:r>
              <a:rPr lang="en-US" baseline="0" dirty="0" smtClean="0"/>
              <a:t> function coefficient</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A16C43F-C7FE-45B7-A036-906C9B10D32C}" type="slidenum">
              <a:rPr lang="en-US" smtClean="0"/>
              <a:t>9</a:t>
            </a:fld>
            <a:endParaRPr lang="en-US"/>
          </a:p>
        </p:txBody>
      </p:sp>
    </p:spTree>
    <p:extLst>
      <p:ext uri="{BB962C8B-B14F-4D97-AF65-F5344CB8AC3E}">
        <p14:creationId xmlns:p14="http://schemas.microsoft.com/office/powerpoint/2010/main" val="1527522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B74219-1CD9-4DDE-9253-F4F7839203B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B74219-1CD9-4DDE-9253-F4F7839203B6}" type="datetimeFigureOut">
              <a:rPr lang="en-US" smtClean="0"/>
              <a:pPr/>
              <a:t>9/23/2019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B74219-1CD9-4DDE-9253-F4F7839203B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B74219-1CD9-4DDE-9253-F4F7839203B6}" type="datetimeFigureOut">
              <a:rPr lang="en-US" smtClean="0"/>
              <a:pPr/>
              <a:t>9/23/2019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B74219-1CD9-4DDE-9253-F4F7839203B6}" type="datetimeFigureOut">
              <a:rPr lang="en-US" smtClean="0"/>
              <a:pPr/>
              <a:t>9/23/2019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74219-1CD9-4DDE-9253-F4F7839203B6}" type="datetimeFigureOut">
              <a:rPr lang="en-US" smtClean="0"/>
              <a:pPr/>
              <a:t>9/23/2019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B74219-1CD9-4DDE-9253-F4F7839203B6}" type="datetimeFigureOut">
              <a:rPr lang="en-US" smtClean="0"/>
              <a:pPr/>
              <a:t>9/23/2019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71C6-ECF6-4734-90FE-F81A2BDA38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C36D55">
                <a:alpha val="49804"/>
              </a:srgbClr>
            </a:gs>
            <a:gs pos="24000">
              <a:schemeClr val="accent6">
                <a:lumMod val="40000"/>
                <a:lumOff val="60000"/>
                <a:alpha val="20000"/>
              </a:schemeClr>
            </a:gs>
            <a:gs pos="100000">
              <a:srgbClr val="156B13"/>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74219-1CD9-4DDE-9253-F4F7839203B6}" type="datetimeFigureOut">
              <a:rPr lang="en-US" smtClean="0"/>
              <a:pPr/>
              <a:t>9/23/2019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71C6-ECF6-4734-90FE-F81A2BDA38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hadow_pri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emf"/><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Decision Modeling</a:t>
            </a:r>
            <a:endParaRPr lang="en-US" dirty="0"/>
          </a:p>
        </p:txBody>
      </p:sp>
      <p:sp>
        <p:nvSpPr>
          <p:cNvPr id="3" name="Subtitle 2"/>
          <p:cNvSpPr>
            <a:spLocks noGrp="1"/>
          </p:cNvSpPr>
          <p:nvPr>
            <p:ph type="subTitle" idx="1"/>
          </p:nvPr>
        </p:nvSpPr>
        <p:spPr/>
        <p:txBody>
          <a:bodyPr/>
          <a:lstStyle/>
          <a:p>
            <a:r>
              <a:rPr lang="en-US" b="1" dirty="0" smtClean="0"/>
              <a:t>Part 3: Optimization Basics</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Parameter Analysis</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Most used analyses:</a:t>
            </a:r>
          </a:p>
          <a:p>
            <a:pPr lvl="1"/>
            <a:r>
              <a:rPr lang="en-US" dirty="0" smtClean="0"/>
              <a:t>Changes in the right hand side of the constraints</a:t>
            </a:r>
          </a:p>
          <a:p>
            <a:pPr lvl="2"/>
            <a:r>
              <a:rPr lang="en-US" dirty="0" smtClean="0"/>
              <a:t>Either feasible region </a:t>
            </a:r>
            <a:r>
              <a:rPr lang="en-US" b="1" dirty="0" smtClean="0"/>
              <a:t>shrinks, </a:t>
            </a:r>
            <a:r>
              <a:rPr lang="en-US" dirty="0" smtClean="0"/>
              <a:t>(e.g., right hand side of &lt;= constraint decreases or </a:t>
            </a:r>
            <a:r>
              <a:rPr lang="en-US" dirty="0" err="1" smtClean="0"/>
              <a:t>RHS</a:t>
            </a:r>
            <a:r>
              <a:rPr lang="en-US" dirty="0" smtClean="0"/>
              <a:t> of &gt;= increases)</a:t>
            </a:r>
            <a:br>
              <a:rPr lang="en-US" dirty="0" smtClean="0"/>
            </a:br>
            <a:r>
              <a:rPr lang="en-US" dirty="0" smtClean="0">
                <a:sym typeface="Symbol"/>
              </a:rPr>
              <a:t></a:t>
            </a:r>
            <a:r>
              <a:rPr lang="en-US" dirty="0" smtClean="0"/>
              <a:t> Objective function </a:t>
            </a:r>
            <a:r>
              <a:rPr lang="en-US" b="1" dirty="0" smtClean="0"/>
              <a:t>worsens</a:t>
            </a:r>
          </a:p>
          <a:p>
            <a:pPr lvl="2"/>
            <a:r>
              <a:rPr lang="en-US" dirty="0" smtClean="0"/>
              <a:t>Or feasible region </a:t>
            </a:r>
            <a:r>
              <a:rPr lang="en-US" b="1" dirty="0" smtClean="0"/>
              <a:t>expands</a:t>
            </a:r>
            <a:br>
              <a:rPr lang="en-US" b="1" dirty="0" smtClean="0"/>
            </a:br>
            <a:r>
              <a:rPr lang="en-US" dirty="0">
                <a:sym typeface="Symbol"/>
              </a:rPr>
              <a:t></a:t>
            </a:r>
            <a:r>
              <a:rPr lang="en-US" dirty="0"/>
              <a:t> Objective function </a:t>
            </a:r>
            <a:r>
              <a:rPr lang="en-US" b="1" dirty="0" smtClean="0"/>
              <a:t>improves</a:t>
            </a:r>
            <a:endParaRPr lang="en-US" dirty="0" smtClean="0"/>
          </a:p>
          <a:p>
            <a:pPr lvl="1"/>
            <a:r>
              <a:rPr lang="en-US" dirty="0" smtClean="0"/>
              <a:t>Changes in an objective function coefficient</a:t>
            </a:r>
          </a:p>
          <a:p>
            <a:pPr lvl="2"/>
            <a:r>
              <a:rPr lang="en-US" dirty="0" smtClean="0"/>
              <a:t>Coefficient becomes “better” (e.g., increases when maximizing the objective, or decreases when minimizing)</a:t>
            </a:r>
            <a:br>
              <a:rPr lang="en-US" dirty="0" smtClean="0"/>
            </a:br>
            <a:r>
              <a:rPr lang="en-US" dirty="0">
                <a:sym typeface="Symbol"/>
              </a:rPr>
              <a:t></a:t>
            </a:r>
            <a:r>
              <a:rPr lang="en-US" dirty="0"/>
              <a:t> </a:t>
            </a:r>
            <a:r>
              <a:rPr lang="en-US" dirty="0" smtClean="0"/>
              <a:t>Value of decision variable </a:t>
            </a:r>
            <a:r>
              <a:rPr lang="en-US" b="1" dirty="0" smtClean="0"/>
              <a:t>increases</a:t>
            </a:r>
          </a:p>
          <a:p>
            <a:pPr lvl="2"/>
            <a:r>
              <a:rPr lang="en-US" dirty="0"/>
              <a:t>Coefficient becomes </a:t>
            </a:r>
            <a:r>
              <a:rPr lang="en-US" dirty="0" smtClean="0"/>
              <a:t>“worse”</a:t>
            </a:r>
            <a:r>
              <a:rPr lang="en-US" dirty="0"/>
              <a:t/>
            </a:r>
            <a:br>
              <a:rPr lang="en-US" dirty="0"/>
            </a:br>
            <a:r>
              <a:rPr lang="en-US" dirty="0">
                <a:sym typeface="Symbol"/>
              </a:rPr>
              <a:t></a:t>
            </a:r>
            <a:r>
              <a:rPr lang="en-US" dirty="0"/>
              <a:t> Value of decision variable </a:t>
            </a:r>
            <a:r>
              <a:rPr lang="en-US" b="1" dirty="0" smtClean="0"/>
              <a:t>decreases</a:t>
            </a:r>
            <a:endParaRPr lang="en-US" dirty="0" smtClean="0"/>
          </a:p>
          <a:p>
            <a:r>
              <a:rPr lang="en-US" dirty="0" smtClean="0"/>
              <a:t>Optimal solution </a:t>
            </a:r>
            <a:r>
              <a:rPr lang="en-US" b="1" dirty="0" smtClean="0"/>
              <a:t>and </a:t>
            </a:r>
            <a:r>
              <a:rPr lang="en-US" dirty="0" smtClean="0"/>
              <a:t>objective function are allowed to change</a:t>
            </a:r>
            <a:endParaRPr lang="en-US" dirty="0"/>
          </a:p>
        </p:txBody>
      </p:sp>
    </p:spTree>
    <p:extLst>
      <p:ext uri="{BB962C8B-B14F-4D97-AF65-F5344CB8AC3E}">
        <p14:creationId xmlns:p14="http://schemas.microsoft.com/office/powerpoint/2010/main" val="2822052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the right hand side (&lt;=)</a:t>
            </a:r>
            <a:endParaRPr lang="en-US" dirty="0"/>
          </a:p>
        </p:txBody>
      </p:sp>
      <p:cxnSp>
        <p:nvCxnSpPr>
          <p:cNvPr id="5" name="Straight Arrow Connector 4"/>
          <p:cNvCxnSpPr/>
          <p:nvPr/>
        </p:nvCxnSpPr>
        <p:spPr>
          <a:xfrm flipV="1">
            <a:off x="1447800" y="1371600"/>
            <a:ext cx="0" cy="426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47800" y="5638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1600200"/>
            <a:ext cx="1073692" cy="923330"/>
          </a:xfrm>
          <a:prstGeom prst="rect">
            <a:avLst/>
          </a:prstGeom>
          <a:noFill/>
        </p:spPr>
        <p:txBody>
          <a:bodyPr wrap="none" rtlCol="0">
            <a:spAutoFit/>
          </a:bodyPr>
          <a:lstStyle/>
          <a:p>
            <a:r>
              <a:rPr lang="en-US" dirty="0" smtClean="0"/>
              <a:t>Objective</a:t>
            </a:r>
          </a:p>
          <a:p>
            <a:r>
              <a:rPr lang="en-US" dirty="0" smtClean="0"/>
              <a:t>Function</a:t>
            </a:r>
          </a:p>
          <a:p>
            <a:r>
              <a:rPr lang="en-US" dirty="0" smtClean="0"/>
              <a:t>(MAX)</a:t>
            </a:r>
            <a:endParaRPr lang="en-US" dirty="0"/>
          </a:p>
        </p:txBody>
      </p:sp>
      <p:sp>
        <p:nvSpPr>
          <p:cNvPr id="13" name="TextBox 12"/>
          <p:cNvSpPr txBox="1"/>
          <p:nvPr/>
        </p:nvSpPr>
        <p:spPr>
          <a:xfrm>
            <a:off x="6400800" y="6019800"/>
            <a:ext cx="1928220" cy="646331"/>
          </a:xfrm>
          <a:prstGeom prst="rect">
            <a:avLst/>
          </a:prstGeom>
          <a:noFill/>
        </p:spPr>
        <p:txBody>
          <a:bodyPr wrap="none" rtlCol="0">
            <a:spAutoFit/>
          </a:bodyPr>
          <a:lstStyle/>
          <a:p>
            <a:r>
              <a:rPr lang="en-US" dirty="0" smtClean="0"/>
              <a:t>Right hand side of </a:t>
            </a:r>
          </a:p>
          <a:p>
            <a:r>
              <a:rPr lang="en-US" dirty="0" smtClean="0"/>
              <a:t>&lt;= constraint</a:t>
            </a:r>
            <a:endParaRPr lang="en-US" dirty="0"/>
          </a:p>
        </p:txBody>
      </p:sp>
      <p:sp>
        <p:nvSpPr>
          <p:cNvPr id="14" name="Freeform 13"/>
          <p:cNvSpPr/>
          <p:nvPr/>
        </p:nvSpPr>
        <p:spPr>
          <a:xfrm>
            <a:off x="1448790" y="1935678"/>
            <a:ext cx="5937662" cy="2980706"/>
          </a:xfrm>
          <a:custGeom>
            <a:avLst/>
            <a:gdLst>
              <a:gd name="connsiteX0" fmla="*/ 0 w 5937662"/>
              <a:gd name="connsiteY0" fmla="*/ 2980706 h 2980706"/>
              <a:gd name="connsiteX1" fmla="*/ 1104405 w 5937662"/>
              <a:gd name="connsiteY1" fmla="*/ 1151906 h 2980706"/>
              <a:gd name="connsiteX2" fmla="*/ 2755075 w 5937662"/>
              <a:gd name="connsiteY2" fmla="*/ 320634 h 2980706"/>
              <a:gd name="connsiteX3" fmla="*/ 4441371 w 5937662"/>
              <a:gd name="connsiteY3" fmla="*/ 35626 h 2980706"/>
              <a:gd name="connsiteX4" fmla="*/ 4441371 w 5937662"/>
              <a:gd name="connsiteY4" fmla="*/ 35626 h 2980706"/>
              <a:gd name="connsiteX5" fmla="*/ 5937662 w 5937662"/>
              <a:gd name="connsiteY5" fmla="*/ 0 h 298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7662" h="2980706">
                <a:moveTo>
                  <a:pt x="0" y="2980706"/>
                </a:moveTo>
                <a:lnTo>
                  <a:pt x="1104405" y="1151906"/>
                </a:lnTo>
                <a:lnTo>
                  <a:pt x="2755075" y="320634"/>
                </a:lnTo>
                <a:lnTo>
                  <a:pt x="4441371" y="35626"/>
                </a:lnTo>
                <a:lnTo>
                  <a:pt x="4441371" y="35626"/>
                </a:lnTo>
                <a:lnTo>
                  <a:pt x="5937662"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867400" y="1600200"/>
            <a:ext cx="38100" cy="419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48400" y="1600200"/>
            <a:ext cx="655949" cy="369332"/>
          </a:xfrm>
          <a:prstGeom prst="rect">
            <a:avLst/>
          </a:prstGeom>
          <a:noFill/>
        </p:spPr>
        <p:txBody>
          <a:bodyPr wrap="none" rtlCol="0">
            <a:spAutoFit/>
          </a:bodyPr>
          <a:lstStyle/>
          <a:p>
            <a:r>
              <a:rPr lang="en-US" dirty="0"/>
              <a:t>S</a:t>
            </a:r>
            <a:r>
              <a:rPr lang="en-US" dirty="0" smtClean="0"/>
              <a:t>lack</a:t>
            </a:r>
            <a:endParaRPr lang="en-US" dirty="0"/>
          </a:p>
        </p:txBody>
      </p:sp>
      <p:sp>
        <p:nvSpPr>
          <p:cNvPr id="19" name="TextBox 18"/>
          <p:cNvSpPr txBox="1"/>
          <p:nvPr/>
        </p:nvSpPr>
        <p:spPr>
          <a:xfrm>
            <a:off x="2971800" y="1784866"/>
            <a:ext cx="1882118" cy="369332"/>
          </a:xfrm>
          <a:prstGeom prst="rect">
            <a:avLst/>
          </a:prstGeom>
          <a:noFill/>
        </p:spPr>
        <p:txBody>
          <a:bodyPr wrap="none" rtlCol="0">
            <a:spAutoFit/>
          </a:bodyPr>
          <a:lstStyle/>
          <a:p>
            <a:r>
              <a:rPr lang="en-US" dirty="0" smtClean="0"/>
              <a:t>Binding constraint</a:t>
            </a:r>
            <a:endParaRPr lang="en-US" dirty="0"/>
          </a:p>
        </p:txBody>
      </p:sp>
    </p:spTree>
    <p:extLst>
      <p:ext uri="{BB962C8B-B14F-4D97-AF65-F5344CB8AC3E}">
        <p14:creationId xmlns:p14="http://schemas.microsoft.com/office/powerpoint/2010/main" val="1127925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Shadow Prices / Marginal Values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dirty="0" smtClean="0">
                <a:hlinkClick r:id="rId2"/>
              </a:rPr>
              <a:t>Wikipedia</a:t>
            </a:r>
            <a:r>
              <a:rPr lang="en-US" dirty="0" smtClean="0"/>
              <a:t>:</a:t>
            </a:r>
          </a:p>
          <a:p>
            <a:pPr marL="0" indent="0">
              <a:buNone/>
            </a:pPr>
            <a:r>
              <a:rPr lang="en-US" dirty="0"/>
              <a:t>	“In constrained optimization in economics, the shadow price is the instantaneous change, per unit of the constraint, in the objective value of the optimal solution of an optimization problem obtained by relaxing the </a:t>
            </a:r>
            <a:r>
              <a:rPr lang="en-US" dirty="0" smtClean="0"/>
              <a:t>constraint.”</a:t>
            </a:r>
          </a:p>
          <a:p>
            <a:r>
              <a:rPr lang="en-US" dirty="0" smtClean="0"/>
              <a:t>And:</a:t>
            </a:r>
          </a:p>
          <a:p>
            <a:pPr marL="0" indent="0">
              <a:buNone/>
            </a:pPr>
            <a:r>
              <a:rPr lang="en-US" dirty="0"/>
              <a:t>	“The term "Shadow Price" or "Shadow Pricing" refers to monetary values assigned to currently unknowable or difficult to calculate costs</a:t>
            </a:r>
            <a:r>
              <a:rPr lang="en-US" dirty="0" smtClean="0"/>
              <a:t>.”</a:t>
            </a:r>
            <a:endParaRPr lang="en-US" dirty="0"/>
          </a:p>
        </p:txBody>
      </p:sp>
    </p:spTree>
    <p:extLst>
      <p:ext uri="{BB962C8B-B14F-4D97-AF65-F5344CB8AC3E}">
        <p14:creationId xmlns:p14="http://schemas.microsoft.com/office/powerpoint/2010/main" val="290030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Profit Maximization</a:t>
            </a:r>
            <a:endParaRPr lang="en-US" dirty="0"/>
          </a:p>
        </p:txBody>
      </p:sp>
      <p:cxnSp>
        <p:nvCxnSpPr>
          <p:cNvPr id="5" name="Straight Arrow Connector 4"/>
          <p:cNvCxnSpPr/>
          <p:nvPr/>
        </p:nvCxnSpPr>
        <p:spPr>
          <a:xfrm flipV="1">
            <a:off x="914400" y="1905000"/>
            <a:ext cx="0" cy="4114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V="1">
            <a:off x="914400" y="5943600"/>
            <a:ext cx="7620000" cy="762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p14:cNvContentPartPr/>
              <p14:nvPr/>
            </p14:nvContentPartPr>
            <p14:xfrm>
              <a:off x="930978" y="1948495"/>
              <a:ext cx="6352920" cy="2216880"/>
            </p14:xfrm>
          </p:contentPart>
        </mc:Choice>
        <mc:Fallback xmlns="">
          <p:pic>
            <p:nvPicPr>
              <p:cNvPr id="13" name="Ink 12"/>
              <p:cNvPicPr/>
              <p:nvPr/>
            </p:nvPicPr>
            <p:blipFill>
              <a:blip r:embed="rId3"/>
              <a:stretch>
                <a:fillRect/>
              </a:stretch>
            </p:blipFill>
            <p:spPr>
              <a:xfrm>
                <a:off x="912978" y="1923655"/>
                <a:ext cx="6389280" cy="2259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p14:cNvContentPartPr/>
              <p14:nvPr/>
            </p14:nvContentPartPr>
            <p14:xfrm>
              <a:off x="378378" y="1598935"/>
              <a:ext cx="194040" cy="612000"/>
            </p14:xfrm>
          </p:contentPart>
        </mc:Choice>
        <mc:Fallback xmlns="">
          <p:pic>
            <p:nvPicPr>
              <p:cNvPr id="17" name="Ink 16"/>
              <p:cNvPicPr/>
              <p:nvPr/>
            </p:nvPicPr>
            <p:blipFill>
              <a:blip r:embed="rId5"/>
              <a:stretch>
                <a:fillRect/>
              </a:stretch>
            </p:blipFill>
            <p:spPr>
              <a:xfrm>
                <a:off x="357498" y="1586695"/>
                <a:ext cx="23436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954738" y="4417375"/>
              <a:ext cx="3165480" cy="1624320"/>
            </p14:xfrm>
          </p:contentPart>
        </mc:Choice>
        <mc:Fallback xmlns="">
          <p:pic>
            <p:nvPicPr>
              <p:cNvPr id="22" name="Ink 21"/>
              <p:cNvPicPr/>
              <p:nvPr/>
            </p:nvPicPr>
            <p:blipFill>
              <a:blip r:embed="rId7"/>
              <a:stretch>
                <a:fillRect/>
              </a:stretch>
            </p:blipFill>
            <p:spPr>
              <a:xfrm>
                <a:off x="938898" y="4401535"/>
                <a:ext cx="3190680" cy="1649160"/>
              </a:xfrm>
              <a:prstGeom prst="rect">
                <a:avLst/>
              </a:prstGeom>
            </p:spPr>
          </p:pic>
        </mc:Fallback>
      </mc:AlternateContent>
      <p:sp>
        <p:nvSpPr>
          <p:cNvPr id="24" name="TextBox 23"/>
          <p:cNvSpPr txBox="1"/>
          <p:nvPr/>
        </p:nvSpPr>
        <p:spPr>
          <a:xfrm>
            <a:off x="3469808" y="5029200"/>
            <a:ext cx="2245191" cy="646331"/>
          </a:xfrm>
          <a:prstGeom prst="rect">
            <a:avLst/>
          </a:prstGeom>
          <a:noFill/>
        </p:spPr>
        <p:txBody>
          <a:bodyPr wrap="square" rtlCol="0">
            <a:spAutoFit/>
          </a:bodyPr>
          <a:lstStyle/>
          <a:p>
            <a:r>
              <a:rPr lang="en-US" dirty="0" smtClean="0">
                <a:solidFill>
                  <a:srgbClr val="0070C0"/>
                </a:solidFill>
              </a:rPr>
              <a:t>Resource shadow price </a:t>
            </a:r>
            <a:endParaRPr lang="en-US" dirty="0">
              <a:solidFill>
                <a:srgbClr val="0070C0"/>
              </a:solidFill>
            </a:endParaRPr>
          </a:p>
        </p:txBody>
      </p:sp>
      <p:sp>
        <p:nvSpPr>
          <p:cNvPr id="25" name="TextBox 24"/>
          <p:cNvSpPr txBox="1"/>
          <p:nvPr/>
        </p:nvSpPr>
        <p:spPr>
          <a:xfrm>
            <a:off x="6019800" y="6041695"/>
            <a:ext cx="2895600" cy="369332"/>
          </a:xfrm>
          <a:prstGeom prst="rect">
            <a:avLst/>
          </a:prstGeom>
          <a:noFill/>
        </p:spPr>
        <p:txBody>
          <a:bodyPr wrap="square" rtlCol="0">
            <a:spAutoFit/>
          </a:bodyPr>
          <a:lstStyle/>
          <a:p>
            <a:r>
              <a:rPr lang="en-US" dirty="0" smtClean="0"/>
              <a:t>Total resource units</a:t>
            </a:r>
            <a:endParaRPr lang="en-US" dirty="0"/>
          </a:p>
        </p:txBody>
      </p:sp>
      <p:sp>
        <p:nvSpPr>
          <p:cNvPr id="26" name="TextBox 25"/>
          <p:cNvSpPr txBox="1"/>
          <p:nvPr/>
        </p:nvSpPr>
        <p:spPr>
          <a:xfrm>
            <a:off x="8001000" y="2286000"/>
            <a:ext cx="1066800" cy="646331"/>
          </a:xfrm>
          <a:prstGeom prst="rect">
            <a:avLst/>
          </a:prstGeom>
          <a:noFill/>
        </p:spPr>
        <p:txBody>
          <a:bodyPr wrap="square" rtlCol="0">
            <a:spAutoFit/>
          </a:bodyPr>
          <a:lstStyle/>
          <a:p>
            <a:r>
              <a:rPr lang="en-US" dirty="0" smtClean="0"/>
              <a:t>Total profit</a:t>
            </a:r>
            <a:endParaRPr lang="en-US" dirty="0"/>
          </a:p>
        </p:txBody>
      </p:sp>
    </p:spTree>
    <p:extLst>
      <p:ext uri="{BB962C8B-B14F-4D97-AF65-F5344CB8AC3E}">
        <p14:creationId xmlns:p14="http://schemas.microsoft.com/office/powerpoint/2010/main" val="135469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the right hand side (&gt;=)</a:t>
            </a:r>
            <a:endParaRPr lang="en-US" dirty="0"/>
          </a:p>
        </p:txBody>
      </p:sp>
      <p:cxnSp>
        <p:nvCxnSpPr>
          <p:cNvPr id="5" name="Straight Arrow Connector 4"/>
          <p:cNvCxnSpPr/>
          <p:nvPr/>
        </p:nvCxnSpPr>
        <p:spPr>
          <a:xfrm flipV="1">
            <a:off x="1447800" y="1371600"/>
            <a:ext cx="0" cy="426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447800" y="5638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1000" y="1600200"/>
            <a:ext cx="1073692" cy="923330"/>
          </a:xfrm>
          <a:prstGeom prst="rect">
            <a:avLst/>
          </a:prstGeom>
          <a:noFill/>
        </p:spPr>
        <p:txBody>
          <a:bodyPr wrap="none" rtlCol="0">
            <a:spAutoFit/>
          </a:bodyPr>
          <a:lstStyle/>
          <a:p>
            <a:r>
              <a:rPr lang="en-US" dirty="0" smtClean="0"/>
              <a:t>Objective</a:t>
            </a:r>
          </a:p>
          <a:p>
            <a:r>
              <a:rPr lang="en-US" dirty="0" smtClean="0"/>
              <a:t>Function</a:t>
            </a:r>
          </a:p>
          <a:p>
            <a:r>
              <a:rPr lang="en-US" dirty="0" smtClean="0"/>
              <a:t>(MAX)</a:t>
            </a:r>
            <a:endParaRPr lang="en-US" dirty="0"/>
          </a:p>
        </p:txBody>
      </p:sp>
      <p:sp>
        <p:nvSpPr>
          <p:cNvPr id="13" name="TextBox 12"/>
          <p:cNvSpPr txBox="1"/>
          <p:nvPr/>
        </p:nvSpPr>
        <p:spPr>
          <a:xfrm>
            <a:off x="6400800" y="6019800"/>
            <a:ext cx="1928220" cy="646331"/>
          </a:xfrm>
          <a:prstGeom prst="rect">
            <a:avLst/>
          </a:prstGeom>
          <a:noFill/>
        </p:spPr>
        <p:txBody>
          <a:bodyPr wrap="none" rtlCol="0">
            <a:spAutoFit/>
          </a:bodyPr>
          <a:lstStyle/>
          <a:p>
            <a:r>
              <a:rPr lang="en-US" dirty="0" smtClean="0"/>
              <a:t>Right hand side of </a:t>
            </a:r>
          </a:p>
          <a:p>
            <a:r>
              <a:rPr lang="en-US" dirty="0"/>
              <a:t>&gt;</a:t>
            </a:r>
            <a:r>
              <a:rPr lang="en-US" dirty="0" smtClean="0"/>
              <a:t>= constraint</a:t>
            </a:r>
            <a:endParaRPr lang="en-US" dirty="0"/>
          </a:p>
        </p:txBody>
      </p:sp>
      <p:cxnSp>
        <p:nvCxnSpPr>
          <p:cNvPr id="16" name="Straight Connector 15"/>
          <p:cNvCxnSpPr/>
          <p:nvPr/>
        </p:nvCxnSpPr>
        <p:spPr>
          <a:xfrm>
            <a:off x="5867400" y="1600200"/>
            <a:ext cx="38100" cy="419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52600" y="1752600"/>
            <a:ext cx="655949" cy="369332"/>
          </a:xfrm>
          <a:prstGeom prst="rect">
            <a:avLst/>
          </a:prstGeom>
          <a:noFill/>
        </p:spPr>
        <p:txBody>
          <a:bodyPr wrap="none" rtlCol="0">
            <a:spAutoFit/>
          </a:bodyPr>
          <a:lstStyle/>
          <a:p>
            <a:r>
              <a:rPr lang="en-US" dirty="0"/>
              <a:t>S</a:t>
            </a:r>
            <a:r>
              <a:rPr lang="en-US" dirty="0" smtClean="0"/>
              <a:t>lack</a:t>
            </a:r>
            <a:endParaRPr lang="en-US" dirty="0"/>
          </a:p>
        </p:txBody>
      </p:sp>
      <p:sp>
        <p:nvSpPr>
          <p:cNvPr id="19" name="TextBox 18"/>
          <p:cNvSpPr txBox="1"/>
          <p:nvPr/>
        </p:nvSpPr>
        <p:spPr>
          <a:xfrm>
            <a:off x="3528082" y="1784866"/>
            <a:ext cx="1882118" cy="369332"/>
          </a:xfrm>
          <a:prstGeom prst="rect">
            <a:avLst/>
          </a:prstGeom>
          <a:noFill/>
        </p:spPr>
        <p:txBody>
          <a:bodyPr wrap="none" rtlCol="0">
            <a:spAutoFit/>
          </a:bodyPr>
          <a:lstStyle/>
          <a:p>
            <a:r>
              <a:rPr lang="en-US" dirty="0" smtClean="0"/>
              <a:t>Binding constraint</a:t>
            </a:r>
            <a:endParaRPr lang="en-US" dirty="0"/>
          </a:p>
        </p:txBody>
      </p:sp>
      <p:sp>
        <p:nvSpPr>
          <p:cNvPr id="6" name="Freeform 5"/>
          <p:cNvSpPr/>
          <p:nvPr/>
        </p:nvSpPr>
        <p:spPr>
          <a:xfrm>
            <a:off x="1436914" y="2565070"/>
            <a:ext cx="4465122" cy="3491346"/>
          </a:xfrm>
          <a:custGeom>
            <a:avLst/>
            <a:gdLst>
              <a:gd name="connsiteX0" fmla="*/ 0 w 4465122"/>
              <a:gd name="connsiteY0" fmla="*/ 11875 h 3491346"/>
              <a:gd name="connsiteX1" fmla="*/ 1151907 w 4465122"/>
              <a:gd name="connsiteY1" fmla="*/ 0 h 3491346"/>
              <a:gd name="connsiteX2" fmla="*/ 3170712 w 4465122"/>
              <a:gd name="connsiteY2" fmla="*/ 391886 h 3491346"/>
              <a:gd name="connsiteX3" fmla="*/ 4085112 w 4465122"/>
              <a:gd name="connsiteY3" fmla="*/ 831273 h 3491346"/>
              <a:gd name="connsiteX4" fmla="*/ 4453247 w 4465122"/>
              <a:gd name="connsiteY4" fmla="*/ 1246909 h 3491346"/>
              <a:gd name="connsiteX5" fmla="*/ 4465122 w 4465122"/>
              <a:gd name="connsiteY5" fmla="*/ 3491346 h 3491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122" h="3491346">
                <a:moveTo>
                  <a:pt x="0" y="11875"/>
                </a:moveTo>
                <a:lnTo>
                  <a:pt x="1151907" y="0"/>
                </a:lnTo>
                <a:lnTo>
                  <a:pt x="3170712" y="391886"/>
                </a:lnTo>
                <a:lnTo>
                  <a:pt x="4085112" y="831273"/>
                </a:lnTo>
                <a:lnTo>
                  <a:pt x="4453247" y="1246909"/>
                </a:lnTo>
                <a:cubicBezTo>
                  <a:pt x="4457205" y="1995055"/>
                  <a:pt x="4461164" y="2743200"/>
                  <a:pt x="4465122" y="34913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2590800" y="1676400"/>
            <a:ext cx="38100" cy="419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118882" y="1764268"/>
            <a:ext cx="1086451" cy="369332"/>
          </a:xfrm>
          <a:prstGeom prst="rect">
            <a:avLst/>
          </a:prstGeom>
          <a:noFill/>
        </p:spPr>
        <p:txBody>
          <a:bodyPr wrap="none" rtlCol="0">
            <a:spAutoFit/>
          </a:bodyPr>
          <a:lstStyle/>
          <a:p>
            <a:r>
              <a:rPr lang="en-US" dirty="0" smtClean="0"/>
              <a:t>Infeasible</a:t>
            </a:r>
            <a:endParaRPr lang="en-US" dirty="0"/>
          </a:p>
        </p:txBody>
      </p:sp>
    </p:spTree>
    <p:extLst>
      <p:ext uri="{BB962C8B-B14F-4D97-AF65-F5344CB8AC3E}">
        <p14:creationId xmlns:p14="http://schemas.microsoft.com/office/powerpoint/2010/main" val="4059125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Changes in the Objective Function Coefficient</a:t>
            </a:r>
            <a:endParaRPr lang="en-US" dirty="0"/>
          </a:p>
        </p:txBody>
      </p:sp>
      <p:cxnSp>
        <p:nvCxnSpPr>
          <p:cNvPr id="4" name="Straight Arrow Connector 3"/>
          <p:cNvCxnSpPr/>
          <p:nvPr/>
        </p:nvCxnSpPr>
        <p:spPr>
          <a:xfrm flipV="1">
            <a:off x="1447800" y="1371600"/>
            <a:ext cx="0" cy="426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447800" y="5638800"/>
            <a:ext cx="6553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1000" y="1600200"/>
            <a:ext cx="1073692" cy="923330"/>
          </a:xfrm>
          <a:prstGeom prst="rect">
            <a:avLst/>
          </a:prstGeom>
          <a:noFill/>
        </p:spPr>
        <p:txBody>
          <a:bodyPr wrap="none" rtlCol="0">
            <a:spAutoFit/>
          </a:bodyPr>
          <a:lstStyle/>
          <a:p>
            <a:r>
              <a:rPr lang="en-US" dirty="0" smtClean="0">
                <a:solidFill>
                  <a:schemeClr val="accent1">
                    <a:lumMod val="75000"/>
                  </a:schemeClr>
                </a:solidFill>
              </a:rPr>
              <a:t>Objective</a:t>
            </a:r>
          </a:p>
          <a:p>
            <a:r>
              <a:rPr lang="en-US" dirty="0" smtClean="0">
                <a:solidFill>
                  <a:schemeClr val="accent1">
                    <a:lumMod val="75000"/>
                  </a:schemeClr>
                </a:solidFill>
              </a:rPr>
              <a:t>Function</a:t>
            </a:r>
          </a:p>
          <a:p>
            <a:r>
              <a:rPr lang="en-US" dirty="0" smtClean="0">
                <a:solidFill>
                  <a:schemeClr val="accent1">
                    <a:lumMod val="75000"/>
                  </a:schemeClr>
                </a:solidFill>
              </a:rPr>
              <a:t>(MAX)</a:t>
            </a:r>
            <a:endParaRPr lang="en-US" dirty="0">
              <a:solidFill>
                <a:schemeClr val="accent1">
                  <a:lumMod val="75000"/>
                </a:schemeClr>
              </a:solidFill>
            </a:endParaRPr>
          </a:p>
        </p:txBody>
      </p:sp>
      <p:sp>
        <p:nvSpPr>
          <p:cNvPr id="7" name="TextBox 6"/>
          <p:cNvSpPr txBox="1"/>
          <p:nvPr/>
        </p:nvSpPr>
        <p:spPr>
          <a:xfrm>
            <a:off x="5775507" y="5813961"/>
            <a:ext cx="2983637" cy="646331"/>
          </a:xfrm>
          <a:prstGeom prst="rect">
            <a:avLst/>
          </a:prstGeom>
          <a:noFill/>
        </p:spPr>
        <p:txBody>
          <a:bodyPr wrap="none" rtlCol="0">
            <a:spAutoFit/>
          </a:bodyPr>
          <a:lstStyle/>
          <a:p>
            <a:r>
              <a:rPr lang="en-US" dirty="0" smtClean="0"/>
              <a:t>Objective Function coefficient</a:t>
            </a:r>
          </a:p>
          <a:p>
            <a:r>
              <a:rPr lang="en-US" dirty="0" smtClean="0"/>
              <a:t>for Decision Variable X</a:t>
            </a:r>
            <a:endParaRPr lang="en-US" dirty="0"/>
          </a:p>
        </p:txBody>
      </p:sp>
      <p:cxnSp>
        <p:nvCxnSpPr>
          <p:cNvPr id="9" name="Straight Connector 8"/>
          <p:cNvCxnSpPr/>
          <p:nvPr/>
        </p:nvCxnSpPr>
        <p:spPr>
          <a:xfrm>
            <a:off x="2705100" y="1600200"/>
            <a:ext cx="38100" cy="419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24600" y="2229017"/>
            <a:ext cx="1885453" cy="923330"/>
          </a:xfrm>
          <a:prstGeom prst="rect">
            <a:avLst/>
          </a:prstGeom>
          <a:noFill/>
        </p:spPr>
        <p:txBody>
          <a:bodyPr wrap="none" rtlCol="0">
            <a:spAutoFit/>
          </a:bodyPr>
          <a:lstStyle/>
          <a:p>
            <a:r>
              <a:rPr lang="en-US" dirty="0" smtClean="0"/>
              <a:t>Decision Variables</a:t>
            </a:r>
          </a:p>
          <a:p>
            <a:r>
              <a:rPr lang="en-US" dirty="0" smtClean="0"/>
              <a:t>do not change </a:t>
            </a:r>
          </a:p>
          <a:p>
            <a:r>
              <a:rPr lang="en-US" dirty="0" smtClean="0"/>
              <a:t>anymore</a:t>
            </a:r>
            <a:endParaRPr lang="en-US" dirty="0"/>
          </a:p>
        </p:txBody>
      </p:sp>
      <p:sp>
        <p:nvSpPr>
          <p:cNvPr id="11" name="TextBox 10"/>
          <p:cNvSpPr txBox="1"/>
          <p:nvPr/>
        </p:nvSpPr>
        <p:spPr>
          <a:xfrm>
            <a:off x="1447800" y="2221468"/>
            <a:ext cx="1165575" cy="923330"/>
          </a:xfrm>
          <a:prstGeom prst="rect">
            <a:avLst/>
          </a:prstGeom>
          <a:noFill/>
        </p:spPr>
        <p:txBody>
          <a:bodyPr wrap="none" rtlCol="0">
            <a:spAutoFit/>
          </a:bodyPr>
          <a:lstStyle/>
          <a:p>
            <a:r>
              <a:rPr lang="en-US" dirty="0" smtClean="0"/>
              <a:t>X is not</a:t>
            </a:r>
          </a:p>
          <a:p>
            <a:r>
              <a:rPr lang="en-US" dirty="0"/>
              <a:t>p</a:t>
            </a:r>
            <a:r>
              <a:rPr lang="en-US" dirty="0" smtClean="0"/>
              <a:t>rofitable:</a:t>
            </a:r>
          </a:p>
          <a:p>
            <a:r>
              <a:rPr lang="en-US" dirty="0" smtClean="0"/>
              <a:t>X=0</a:t>
            </a:r>
            <a:endParaRPr lang="en-US" dirty="0"/>
          </a:p>
        </p:txBody>
      </p:sp>
      <p:sp>
        <p:nvSpPr>
          <p:cNvPr id="12" name="Freeform 11"/>
          <p:cNvSpPr/>
          <p:nvPr/>
        </p:nvSpPr>
        <p:spPr>
          <a:xfrm>
            <a:off x="1448790" y="1555668"/>
            <a:ext cx="5332020" cy="3028207"/>
          </a:xfrm>
          <a:custGeom>
            <a:avLst/>
            <a:gdLst>
              <a:gd name="connsiteX0" fmla="*/ 0 w 6044540"/>
              <a:gd name="connsiteY0" fmla="*/ 3146961 h 3146961"/>
              <a:gd name="connsiteX1" fmla="*/ 1294410 w 6044540"/>
              <a:gd name="connsiteY1" fmla="*/ 3135086 h 3146961"/>
              <a:gd name="connsiteX2" fmla="*/ 2351314 w 6044540"/>
              <a:gd name="connsiteY2" fmla="*/ 2802577 h 3146961"/>
              <a:gd name="connsiteX3" fmla="*/ 3954483 w 6044540"/>
              <a:gd name="connsiteY3" fmla="*/ 1911928 h 3146961"/>
              <a:gd name="connsiteX4" fmla="*/ 4441371 w 6044540"/>
              <a:gd name="connsiteY4" fmla="*/ 1448790 h 3146961"/>
              <a:gd name="connsiteX5" fmla="*/ 6044540 w 6044540"/>
              <a:gd name="connsiteY5" fmla="*/ 0 h 3146961"/>
              <a:gd name="connsiteX0" fmla="*/ 0 w 6044540"/>
              <a:gd name="connsiteY0" fmla="*/ 3146961 h 3146961"/>
              <a:gd name="connsiteX1" fmla="*/ 1294410 w 6044540"/>
              <a:gd name="connsiteY1" fmla="*/ 3135086 h 3146961"/>
              <a:gd name="connsiteX2" fmla="*/ 2541319 w 6044540"/>
              <a:gd name="connsiteY2" fmla="*/ 2838203 h 3146961"/>
              <a:gd name="connsiteX3" fmla="*/ 3954483 w 6044540"/>
              <a:gd name="connsiteY3" fmla="*/ 1911928 h 3146961"/>
              <a:gd name="connsiteX4" fmla="*/ 4441371 w 6044540"/>
              <a:gd name="connsiteY4" fmla="*/ 1448790 h 3146961"/>
              <a:gd name="connsiteX5" fmla="*/ 6044540 w 6044540"/>
              <a:gd name="connsiteY5" fmla="*/ 0 h 3146961"/>
              <a:gd name="connsiteX0" fmla="*/ 0 w 6044540"/>
              <a:gd name="connsiteY0" fmla="*/ 3146961 h 3146961"/>
              <a:gd name="connsiteX1" fmla="*/ 1294410 w 6044540"/>
              <a:gd name="connsiteY1" fmla="*/ 3135086 h 3146961"/>
              <a:gd name="connsiteX2" fmla="*/ 2541319 w 6044540"/>
              <a:gd name="connsiteY2" fmla="*/ 2838203 h 3146961"/>
              <a:gd name="connsiteX3" fmla="*/ 4013859 w 6044540"/>
              <a:gd name="connsiteY3" fmla="*/ 1983180 h 3146961"/>
              <a:gd name="connsiteX4" fmla="*/ 4441371 w 6044540"/>
              <a:gd name="connsiteY4" fmla="*/ 1448790 h 3146961"/>
              <a:gd name="connsiteX5" fmla="*/ 6044540 w 6044540"/>
              <a:gd name="connsiteY5" fmla="*/ 0 h 3146961"/>
              <a:gd name="connsiteX0" fmla="*/ 0 w 6044540"/>
              <a:gd name="connsiteY0" fmla="*/ 3146961 h 3146961"/>
              <a:gd name="connsiteX1" fmla="*/ 1294410 w 6044540"/>
              <a:gd name="connsiteY1" fmla="*/ 3135086 h 3146961"/>
              <a:gd name="connsiteX2" fmla="*/ 2541319 w 6044540"/>
              <a:gd name="connsiteY2" fmla="*/ 2838203 h 3146961"/>
              <a:gd name="connsiteX3" fmla="*/ 4013859 w 6044540"/>
              <a:gd name="connsiteY3" fmla="*/ 1983180 h 3146961"/>
              <a:gd name="connsiteX4" fmla="*/ 4441371 w 6044540"/>
              <a:gd name="connsiteY4" fmla="*/ 1448790 h 3146961"/>
              <a:gd name="connsiteX5" fmla="*/ 6044540 w 6044540"/>
              <a:gd name="connsiteY5" fmla="*/ 0 h 3146961"/>
              <a:gd name="connsiteX0" fmla="*/ 0 w 6044540"/>
              <a:gd name="connsiteY0" fmla="*/ 3146961 h 3146961"/>
              <a:gd name="connsiteX1" fmla="*/ 1294410 w 6044540"/>
              <a:gd name="connsiteY1" fmla="*/ 3135086 h 3146961"/>
              <a:gd name="connsiteX2" fmla="*/ 2541319 w 6044540"/>
              <a:gd name="connsiteY2" fmla="*/ 2838203 h 3146961"/>
              <a:gd name="connsiteX3" fmla="*/ 4013859 w 6044540"/>
              <a:gd name="connsiteY3" fmla="*/ 1983180 h 3146961"/>
              <a:gd name="connsiteX4" fmla="*/ 4441371 w 6044540"/>
              <a:gd name="connsiteY4" fmla="*/ 1448790 h 3146961"/>
              <a:gd name="connsiteX5" fmla="*/ 6044540 w 6044540"/>
              <a:gd name="connsiteY5" fmla="*/ 0 h 3146961"/>
              <a:gd name="connsiteX0" fmla="*/ 0 w 5795158"/>
              <a:gd name="connsiteY0" fmla="*/ 3170711 h 3170711"/>
              <a:gd name="connsiteX1" fmla="*/ 1294410 w 5795158"/>
              <a:gd name="connsiteY1" fmla="*/ 3158836 h 3170711"/>
              <a:gd name="connsiteX2" fmla="*/ 2541319 w 5795158"/>
              <a:gd name="connsiteY2" fmla="*/ 2861953 h 3170711"/>
              <a:gd name="connsiteX3" fmla="*/ 4013859 w 5795158"/>
              <a:gd name="connsiteY3" fmla="*/ 2006930 h 3170711"/>
              <a:gd name="connsiteX4" fmla="*/ 4441371 w 5795158"/>
              <a:gd name="connsiteY4" fmla="*/ 1472540 h 3170711"/>
              <a:gd name="connsiteX5" fmla="*/ 5795158 w 5795158"/>
              <a:gd name="connsiteY5" fmla="*/ 0 h 3170711"/>
              <a:gd name="connsiteX0" fmla="*/ 0 w 5332020"/>
              <a:gd name="connsiteY0" fmla="*/ 3028207 h 3028207"/>
              <a:gd name="connsiteX1" fmla="*/ 1294410 w 5332020"/>
              <a:gd name="connsiteY1" fmla="*/ 3016332 h 3028207"/>
              <a:gd name="connsiteX2" fmla="*/ 2541319 w 5332020"/>
              <a:gd name="connsiteY2" fmla="*/ 2719449 h 3028207"/>
              <a:gd name="connsiteX3" fmla="*/ 4013859 w 5332020"/>
              <a:gd name="connsiteY3" fmla="*/ 1864426 h 3028207"/>
              <a:gd name="connsiteX4" fmla="*/ 4441371 w 5332020"/>
              <a:gd name="connsiteY4" fmla="*/ 1330036 h 3028207"/>
              <a:gd name="connsiteX5" fmla="*/ 5332020 w 5332020"/>
              <a:gd name="connsiteY5" fmla="*/ 0 h 302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2020" h="3028207">
                <a:moveTo>
                  <a:pt x="0" y="3028207"/>
                </a:moveTo>
                <a:lnTo>
                  <a:pt x="1294410" y="3016332"/>
                </a:lnTo>
                <a:lnTo>
                  <a:pt x="2541319" y="2719449"/>
                </a:lnTo>
                <a:cubicBezTo>
                  <a:pt x="3032166" y="2434441"/>
                  <a:pt x="3523012" y="2208811"/>
                  <a:pt x="4013859" y="1864426"/>
                </a:cubicBezTo>
                <a:cubicBezTo>
                  <a:pt x="4191989" y="1686296"/>
                  <a:pt x="4298867" y="1508166"/>
                  <a:pt x="4441371" y="1330036"/>
                </a:cubicBezTo>
                <a:lnTo>
                  <a:pt x="5332020"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43200" y="5181600"/>
            <a:ext cx="12954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038600" y="4648200"/>
            <a:ext cx="1466850" cy="990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43550" y="3810000"/>
            <a:ext cx="2305050" cy="1828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5524500" y="1600200"/>
            <a:ext cx="38100" cy="41910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19947" y="2209800"/>
            <a:ext cx="2177199" cy="923330"/>
          </a:xfrm>
          <a:prstGeom prst="rect">
            <a:avLst/>
          </a:prstGeom>
          <a:noFill/>
        </p:spPr>
        <p:txBody>
          <a:bodyPr wrap="none" rtlCol="0">
            <a:spAutoFit/>
          </a:bodyPr>
          <a:lstStyle/>
          <a:p>
            <a:r>
              <a:rPr lang="en-US" dirty="0" smtClean="0"/>
              <a:t>All Decision Variables</a:t>
            </a:r>
          </a:p>
          <a:p>
            <a:r>
              <a:rPr lang="en-US" dirty="0" smtClean="0"/>
              <a:t>Change: Value for X  </a:t>
            </a:r>
          </a:p>
          <a:p>
            <a:r>
              <a:rPr lang="en-US" dirty="0" smtClean="0"/>
              <a:t>increases</a:t>
            </a:r>
            <a:endParaRPr lang="en-US" dirty="0"/>
          </a:p>
        </p:txBody>
      </p:sp>
      <p:sp>
        <p:nvSpPr>
          <p:cNvPr id="18" name="TextBox 17"/>
          <p:cNvSpPr txBox="1"/>
          <p:nvPr/>
        </p:nvSpPr>
        <p:spPr>
          <a:xfrm>
            <a:off x="282225" y="4191000"/>
            <a:ext cx="1120820" cy="1200329"/>
          </a:xfrm>
          <a:prstGeom prst="rect">
            <a:avLst/>
          </a:prstGeom>
          <a:noFill/>
        </p:spPr>
        <p:txBody>
          <a:bodyPr wrap="none" rtlCol="0">
            <a:spAutoFit/>
          </a:bodyPr>
          <a:lstStyle/>
          <a:p>
            <a:r>
              <a:rPr lang="en-US" dirty="0" smtClean="0"/>
              <a:t>Value for</a:t>
            </a:r>
          </a:p>
          <a:p>
            <a:r>
              <a:rPr lang="en-US" dirty="0" smtClean="0"/>
              <a:t>Decision </a:t>
            </a:r>
          </a:p>
          <a:p>
            <a:r>
              <a:rPr lang="en-US" dirty="0" smtClean="0"/>
              <a:t>Variable X</a:t>
            </a:r>
          </a:p>
          <a:p>
            <a:endParaRPr lang="en-US" dirty="0"/>
          </a:p>
        </p:txBody>
      </p:sp>
      <p:sp>
        <p:nvSpPr>
          <p:cNvPr id="19" name="Rectangle 18"/>
          <p:cNvSpPr/>
          <p:nvPr/>
        </p:nvSpPr>
        <p:spPr>
          <a:xfrm>
            <a:off x="609600" y="5143500"/>
            <a:ext cx="233035" cy="1331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74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We can show how the optimal solution changes as one or more coefficients in the model change</a:t>
            </a:r>
          </a:p>
          <a:p>
            <a:r>
              <a:rPr lang="en-US" b="1" dirty="0" smtClean="0"/>
              <a:t>Optimization Parameter Analysis:</a:t>
            </a:r>
            <a:r>
              <a:rPr lang="en-US" dirty="0" smtClean="0"/>
              <a:t>  optimal decisions are allowed to change when the parameter(s) change(s)</a:t>
            </a:r>
            <a:br>
              <a:rPr lang="en-US" dirty="0" smtClean="0"/>
            </a:br>
            <a:r>
              <a:rPr lang="en-US" i="1" dirty="0" smtClean="0"/>
              <a:t>a priori analysis</a:t>
            </a:r>
            <a:endParaRPr lang="en-US" dirty="0" smtClean="0"/>
          </a:p>
          <a:p>
            <a:r>
              <a:rPr lang="en-US" b="1" dirty="0" smtClean="0"/>
              <a:t>Sensitivity Parameter Analysis </a:t>
            </a:r>
            <a:r>
              <a:rPr lang="en-US" i="1" dirty="0" smtClean="0"/>
              <a:t>(see before)</a:t>
            </a:r>
            <a:r>
              <a:rPr lang="en-US" b="1" dirty="0" smtClean="0"/>
              <a:t>: </a:t>
            </a:r>
            <a:r>
              <a:rPr lang="en-US" dirty="0" smtClean="0"/>
              <a:t>optimal decisions </a:t>
            </a:r>
            <a:r>
              <a:rPr lang="en-US" i="1" dirty="0" smtClean="0"/>
              <a:t>do not change</a:t>
            </a:r>
            <a:br>
              <a:rPr lang="en-US" i="1" dirty="0" smtClean="0"/>
            </a:br>
            <a:r>
              <a:rPr lang="en-US" i="1" dirty="0" smtClean="0"/>
              <a:t>ex post analysis</a:t>
            </a:r>
            <a:endParaRPr lang="en-US" b="1" i="1" dirty="0"/>
          </a:p>
        </p:txBody>
      </p:sp>
    </p:spTree>
    <p:extLst>
      <p:ext uri="{BB962C8B-B14F-4D97-AF65-F5344CB8AC3E}">
        <p14:creationId xmlns:p14="http://schemas.microsoft.com/office/powerpoint/2010/main" val="2620544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Models</a:t>
            </a:r>
            <a:endParaRPr lang="en-US" dirty="0"/>
          </a:p>
        </p:txBody>
      </p:sp>
      <p:sp>
        <p:nvSpPr>
          <p:cNvPr id="4" name="Oval 3"/>
          <p:cNvSpPr/>
          <p:nvPr/>
        </p:nvSpPr>
        <p:spPr>
          <a:xfrm>
            <a:off x="2057400" y="20574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2057400" y="35052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2057400" y="51054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6400800" y="18288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6400800" y="26670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6400800" y="35814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6400800" y="44196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1" name="Oval 10"/>
          <p:cNvSpPr/>
          <p:nvPr/>
        </p:nvSpPr>
        <p:spPr>
          <a:xfrm>
            <a:off x="6400800" y="52578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3" name="Straight Arrow Connector 12"/>
          <p:cNvCxnSpPr>
            <a:stCxn id="4" idx="6"/>
            <a:endCxn id="7" idx="2"/>
          </p:cNvCxnSpPr>
          <p:nvPr/>
        </p:nvCxnSpPr>
        <p:spPr>
          <a:xfrm flipV="1">
            <a:off x="2590800" y="2057400"/>
            <a:ext cx="3810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5"/>
          </p:cNvCxnSpPr>
          <p:nvPr/>
        </p:nvCxnSpPr>
        <p:spPr>
          <a:xfrm rot="16200000" flipH="1">
            <a:off x="4270865" y="689464"/>
            <a:ext cx="371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5"/>
          </p:cNvCxnSpPr>
          <p:nvPr/>
        </p:nvCxnSpPr>
        <p:spPr>
          <a:xfrm rot="16200000" flipH="1">
            <a:off x="3813665" y="1146664"/>
            <a:ext cx="12861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5"/>
            <a:endCxn id="10" idx="1"/>
          </p:cNvCxnSpPr>
          <p:nvPr/>
        </p:nvCxnSpPr>
        <p:spPr>
          <a:xfrm rot="16200000" flipH="1">
            <a:off x="3476345" y="1483985"/>
            <a:ext cx="203891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5"/>
            <a:endCxn id="11" idx="2"/>
          </p:cNvCxnSpPr>
          <p:nvPr/>
        </p:nvCxnSpPr>
        <p:spPr>
          <a:xfrm rot="16200000" flipH="1">
            <a:off x="2937365" y="2022964"/>
            <a:ext cx="3038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5"/>
          </p:cNvCxnSpPr>
          <p:nvPr/>
        </p:nvCxnSpPr>
        <p:spPr>
          <a:xfrm rot="16200000" flipH="1">
            <a:off x="3661265" y="2746864"/>
            <a:ext cx="1743354" cy="4040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5"/>
            <a:endCxn id="10" idx="2"/>
          </p:cNvCxnSpPr>
          <p:nvPr/>
        </p:nvCxnSpPr>
        <p:spPr>
          <a:xfrm rot="16200000" flipH="1">
            <a:off x="4080365" y="2327764"/>
            <a:ext cx="752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6"/>
            <a:endCxn id="9" idx="2"/>
          </p:cNvCxnSpPr>
          <p:nvPr/>
        </p:nvCxnSpPr>
        <p:spPr>
          <a:xfrm>
            <a:off x="2590800" y="3733800"/>
            <a:ext cx="3810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6"/>
            <a:endCxn id="8" idx="2"/>
          </p:cNvCxnSpPr>
          <p:nvPr/>
        </p:nvCxnSpPr>
        <p:spPr>
          <a:xfrm flipV="1">
            <a:off x="2590800" y="2895600"/>
            <a:ext cx="3810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6"/>
          </p:cNvCxnSpPr>
          <p:nvPr/>
        </p:nvCxnSpPr>
        <p:spPr>
          <a:xfrm flipV="1">
            <a:off x="2590800" y="2209800"/>
            <a:ext cx="37338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7"/>
          </p:cNvCxnSpPr>
          <p:nvPr/>
        </p:nvCxnSpPr>
        <p:spPr>
          <a:xfrm rot="5400000" flipH="1" flipV="1">
            <a:off x="3089765" y="1785121"/>
            <a:ext cx="2810155" cy="3964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7"/>
            <a:endCxn id="8" idx="3"/>
          </p:cNvCxnSpPr>
          <p:nvPr/>
        </p:nvCxnSpPr>
        <p:spPr>
          <a:xfrm rot="5400000" flipH="1" flipV="1">
            <a:off x="3438245" y="2131685"/>
            <a:ext cx="211511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6"/>
            <a:endCxn id="9" idx="3"/>
          </p:cNvCxnSpPr>
          <p:nvPr/>
        </p:nvCxnSpPr>
        <p:spPr>
          <a:xfrm flipV="1">
            <a:off x="2590800" y="3971645"/>
            <a:ext cx="3888115" cy="1362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0" idx="3"/>
          </p:cNvCxnSpPr>
          <p:nvPr/>
        </p:nvCxnSpPr>
        <p:spPr>
          <a:xfrm flipV="1">
            <a:off x="2590800" y="4809845"/>
            <a:ext cx="3888115" cy="600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6" idx="5"/>
            <a:endCxn id="11" idx="3"/>
          </p:cNvCxnSpPr>
          <p:nvPr/>
        </p:nvCxnSpPr>
        <p:spPr>
          <a:xfrm rot="16200000" flipH="1">
            <a:off x="4419600" y="3588730"/>
            <a:ext cx="15240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295400" y="6096000"/>
            <a:ext cx="1759841" cy="646331"/>
          </a:xfrm>
          <a:prstGeom prst="rect">
            <a:avLst/>
          </a:prstGeom>
          <a:noFill/>
        </p:spPr>
        <p:txBody>
          <a:bodyPr wrap="none" rtlCol="0">
            <a:spAutoFit/>
          </a:bodyPr>
          <a:lstStyle/>
          <a:p>
            <a:r>
              <a:rPr lang="en-US" dirty="0" smtClean="0"/>
              <a:t>Warehouses /</a:t>
            </a:r>
          </a:p>
          <a:p>
            <a:r>
              <a:rPr lang="en-US" dirty="0" smtClean="0"/>
              <a:t>Shipping Centers</a:t>
            </a:r>
            <a:endParaRPr lang="en-US" dirty="0"/>
          </a:p>
        </p:txBody>
      </p:sp>
      <p:sp>
        <p:nvSpPr>
          <p:cNvPr id="55" name="TextBox 54"/>
          <p:cNvSpPr txBox="1"/>
          <p:nvPr/>
        </p:nvSpPr>
        <p:spPr>
          <a:xfrm>
            <a:off x="6096000" y="6172200"/>
            <a:ext cx="1748620" cy="646331"/>
          </a:xfrm>
          <a:prstGeom prst="rect">
            <a:avLst/>
          </a:prstGeom>
          <a:noFill/>
        </p:spPr>
        <p:txBody>
          <a:bodyPr wrap="none" rtlCol="0">
            <a:spAutoFit/>
          </a:bodyPr>
          <a:lstStyle/>
          <a:p>
            <a:r>
              <a:rPr lang="en-US" dirty="0" smtClean="0"/>
              <a:t>Customers /</a:t>
            </a:r>
          </a:p>
          <a:p>
            <a:r>
              <a:rPr lang="en-US" dirty="0" smtClean="0"/>
              <a:t>Demand Centers</a:t>
            </a:r>
            <a:endParaRPr lang="en-US" dirty="0"/>
          </a:p>
        </p:txBody>
      </p:sp>
      <p:sp>
        <p:nvSpPr>
          <p:cNvPr id="56" name="TextBox 55"/>
          <p:cNvSpPr txBox="1"/>
          <p:nvPr/>
        </p:nvSpPr>
        <p:spPr>
          <a:xfrm>
            <a:off x="2057400" y="2819400"/>
            <a:ext cx="535724" cy="369332"/>
          </a:xfrm>
          <a:prstGeom prst="rect">
            <a:avLst/>
          </a:prstGeom>
          <a:noFill/>
        </p:spPr>
        <p:txBody>
          <a:bodyPr wrap="none" rtlCol="0">
            <a:spAutoFit/>
          </a:bodyPr>
          <a:lstStyle/>
          <a:p>
            <a:r>
              <a:rPr lang="en-US" dirty="0" smtClean="0"/>
              <a:t>210</a:t>
            </a:r>
            <a:endParaRPr lang="en-US" dirty="0"/>
          </a:p>
        </p:txBody>
      </p:sp>
      <p:sp>
        <p:nvSpPr>
          <p:cNvPr id="57" name="TextBox 56"/>
          <p:cNvSpPr txBox="1"/>
          <p:nvPr/>
        </p:nvSpPr>
        <p:spPr>
          <a:xfrm>
            <a:off x="2057400" y="4267200"/>
            <a:ext cx="418704" cy="369332"/>
          </a:xfrm>
          <a:prstGeom prst="rect">
            <a:avLst/>
          </a:prstGeom>
          <a:noFill/>
        </p:spPr>
        <p:txBody>
          <a:bodyPr wrap="none" rtlCol="0">
            <a:spAutoFit/>
          </a:bodyPr>
          <a:lstStyle/>
          <a:p>
            <a:r>
              <a:rPr lang="en-US" dirty="0" smtClean="0"/>
              <a:t>75</a:t>
            </a:r>
            <a:endParaRPr lang="en-US" dirty="0"/>
          </a:p>
        </p:txBody>
      </p:sp>
      <p:sp>
        <p:nvSpPr>
          <p:cNvPr id="58" name="TextBox 57"/>
          <p:cNvSpPr txBox="1"/>
          <p:nvPr/>
        </p:nvSpPr>
        <p:spPr>
          <a:xfrm>
            <a:off x="1981200" y="5791200"/>
            <a:ext cx="535724" cy="369332"/>
          </a:xfrm>
          <a:prstGeom prst="rect">
            <a:avLst/>
          </a:prstGeom>
          <a:noFill/>
        </p:spPr>
        <p:txBody>
          <a:bodyPr wrap="none" rtlCol="0">
            <a:spAutoFit/>
          </a:bodyPr>
          <a:lstStyle/>
          <a:p>
            <a:r>
              <a:rPr lang="en-US" dirty="0" smtClean="0"/>
              <a:t>180</a:t>
            </a:r>
            <a:endParaRPr lang="en-US" dirty="0"/>
          </a:p>
        </p:txBody>
      </p:sp>
      <p:sp>
        <p:nvSpPr>
          <p:cNvPr id="59" name="TextBox 58"/>
          <p:cNvSpPr txBox="1"/>
          <p:nvPr/>
        </p:nvSpPr>
        <p:spPr>
          <a:xfrm>
            <a:off x="7162800" y="1828800"/>
            <a:ext cx="418704" cy="369332"/>
          </a:xfrm>
          <a:prstGeom prst="rect">
            <a:avLst/>
          </a:prstGeom>
          <a:noFill/>
        </p:spPr>
        <p:txBody>
          <a:bodyPr wrap="none" rtlCol="0">
            <a:spAutoFit/>
          </a:bodyPr>
          <a:lstStyle/>
          <a:p>
            <a:r>
              <a:rPr lang="en-US" dirty="0" smtClean="0"/>
              <a:t>35</a:t>
            </a:r>
            <a:endParaRPr lang="en-US" dirty="0"/>
          </a:p>
        </p:txBody>
      </p:sp>
      <p:sp>
        <p:nvSpPr>
          <p:cNvPr id="60" name="TextBox 59"/>
          <p:cNvSpPr txBox="1"/>
          <p:nvPr/>
        </p:nvSpPr>
        <p:spPr>
          <a:xfrm>
            <a:off x="7162800" y="2667000"/>
            <a:ext cx="418704" cy="369332"/>
          </a:xfrm>
          <a:prstGeom prst="rect">
            <a:avLst/>
          </a:prstGeom>
          <a:noFill/>
        </p:spPr>
        <p:txBody>
          <a:bodyPr wrap="none" rtlCol="0">
            <a:spAutoFit/>
          </a:bodyPr>
          <a:lstStyle/>
          <a:p>
            <a:r>
              <a:rPr lang="en-US" dirty="0" smtClean="0"/>
              <a:t>25</a:t>
            </a:r>
            <a:endParaRPr lang="en-US" dirty="0"/>
          </a:p>
        </p:txBody>
      </p:sp>
      <p:sp>
        <p:nvSpPr>
          <p:cNvPr id="61" name="TextBox 60"/>
          <p:cNvSpPr txBox="1"/>
          <p:nvPr/>
        </p:nvSpPr>
        <p:spPr>
          <a:xfrm>
            <a:off x="7201296" y="3657600"/>
            <a:ext cx="418704" cy="369332"/>
          </a:xfrm>
          <a:prstGeom prst="rect">
            <a:avLst/>
          </a:prstGeom>
          <a:noFill/>
        </p:spPr>
        <p:txBody>
          <a:bodyPr wrap="none" rtlCol="0">
            <a:spAutoFit/>
          </a:bodyPr>
          <a:lstStyle/>
          <a:p>
            <a:r>
              <a:rPr lang="en-US" dirty="0" smtClean="0"/>
              <a:t>50</a:t>
            </a:r>
            <a:endParaRPr lang="en-US" dirty="0"/>
          </a:p>
        </p:txBody>
      </p:sp>
      <p:sp>
        <p:nvSpPr>
          <p:cNvPr id="62" name="TextBox 61"/>
          <p:cNvSpPr txBox="1"/>
          <p:nvPr/>
        </p:nvSpPr>
        <p:spPr>
          <a:xfrm>
            <a:off x="7239000" y="4495800"/>
            <a:ext cx="418704" cy="369332"/>
          </a:xfrm>
          <a:prstGeom prst="rect">
            <a:avLst/>
          </a:prstGeom>
          <a:noFill/>
        </p:spPr>
        <p:txBody>
          <a:bodyPr wrap="none" rtlCol="0">
            <a:spAutoFit/>
          </a:bodyPr>
          <a:lstStyle/>
          <a:p>
            <a:r>
              <a:rPr lang="en-US" dirty="0" smtClean="0"/>
              <a:t>40</a:t>
            </a:r>
            <a:endParaRPr lang="en-US" dirty="0"/>
          </a:p>
        </p:txBody>
      </p:sp>
      <p:sp>
        <p:nvSpPr>
          <p:cNvPr id="63" name="TextBox 62"/>
          <p:cNvSpPr txBox="1"/>
          <p:nvPr/>
        </p:nvSpPr>
        <p:spPr>
          <a:xfrm>
            <a:off x="7239000" y="5334000"/>
            <a:ext cx="418704" cy="369332"/>
          </a:xfrm>
          <a:prstGeom prst="rect">
            <a:avLst/>
          </a:prstGeom>
          <a:noFill/>
        </p:spPr>
        <p:txBody>
          <a:bodyPr wrap="none" rtlCol="0">
            <a:spAutoFit/>
          </a:bodyPr>
          <a:lstStyle/>
          <a:p>
            <a:r>
              <a:rPr lang="en-US" dirty="0" smtClean="0"/>
              <a:t>15</a:t>
            </a:r>
            <a:endParaRPr lang="en-US" dirty="0"/>
          </a:p>
        </p:txBody>
      </p:sp>
    </p:spTree>
    <p:extLst>
      <p:ext uri="{BB962C8B-B14F-4D97-AF65-F5344CB8AC3E}">
        <p14:creationId xmlns:p14="http://schemas.microsoft.com/office/powerpoint/2010/main" val="2652538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Shipping Costs</a:t>
            </a:r>
            <a:endParaRPr lang="en-US" dirty="0"/>
          </a:p>
        </p:txBody>
      </p:sp>
      <p:graphicFrame>
        <p:nvGraphicFramePr>
          <p:cNvPr id="4" name="Table 3"/>
          <p:cNvGraphicFramePr>
            <a:graphicFrameLocks noGrp="1"/>
          </p:cNvGraphicFramePr>
          <p:nvPr/>
        </p:nvGraphicFramePr>
        <p:xfrm>
          <a:off x="1524000" y="2194560"/>
          <a:ext cx="60960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pPr algn="ct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1</a:t>
                      </a:r>
                      <a:endParaRPr lang="en-US" dirty="0"/>
                    </a:p>
                  </a:txBody>
                  <a:tcPr/>
                </a:tc>
                <a:tc>
                  <a:txBody>
                    <a:bodyPr/>
                    <a:lstStyle/>
                    <a:p>
                      <a:pPr algn="ctr"/>
                      <a:r>
                        <a:rPr lang="en-US" dirty="0" smtClean="0"/>
                        <a:t>0.75</a:t>
                      </a:r>
                      <a:endParaRPr lang="en-US" dirty="0"/>
                    </a:p>
                  </a:txBody>
                  <a:tcPr/>
                </a:tc>
                <a:tc>
                  <a:txBody>
                    <a:bodyPr/>
                    <a:lstStyle/>
                    <a:p>
                      <a:pPr algn="ctr"/>
                      <a:r>
                        <a:rPr lang="en-US" dirty="0" smtClean="0"/>
                        <a:t>1.0</a:t>
                      </a:r>
                      <a:endParaRPr lang="en-US" dirty="0"/>
                    </a:p>
                  </a:txBody>
                  <a:tcPr/>
                </a:tc>
                <a:tc>
                  <a:txBody>
                    <a:bodyPr/>
                    <a:lstStyle/>
                    <a:p>
                      <a:pPr algn="ctr"/>
                      <a:r>
                        <a:rPr lang="en-US" dirty="0" smtClean="0"/>
                        <a:t>1.25</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2</a:t>
                      </a:r>
                      <a:endParaRPr lang="en-US" dirty="0"/>
                    </a:p>
                  </a:txBody>
                  <a:tcPr/>
                </a:tc>
                <a:tc>
                  <a:txBody>
                    <a:bodyPr/>
                    <a:lstStyle/>
                    <a:p>
                      <a:pPr algn="ctr"/>
                      <a:r>
                        <a:rPr lang="en-US" dirty="0" smtClean="0"/>
                        <a:t>0.8</a:t>
                      </a:r>
                      <a:endParaRPr lang="en-US" dirty="0"/>
                    </a:p>
                  </a:txBody>
                  <a:tcPr/>
                </a:tc>
                <a:tc>
                  <a:txBody>
                    <a:bodyPr/>
                    <a:lstStyle/>
                    <a:p>
                      <a:pPr algn="ctr"/>
                      <a:r>
                        <a:rPr lang="en-US" dirty="0" smtClean="0"/>
                        <a:t>0.9</a:t>
                      </a:r>
                      <a:endParaRPr lang="en-US" dirty="0"/>
                    </a:p>
                  </a:txBody>
                  <a:tcPr/>
                </a:tc>
                <a:tc>
                  <a:txBody>
                    <a:bodyPr/>
                    <a:lstStyle/>
                    <a:p>
                      <a:pPr algn="ctr"/>
                      <a:r>
                        <a:rPr lang="en-US" dirty="0" smtClean="0"/>
                        <a:t>1.5</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3</a:t>
                      </a:r>
                      <a:endParaRPr lang="en-US" dirty="0"/>
                    </a:p>
                  </a:txBody>
                  <a:tcPr/>
                </a:tc>
                <a:tc>
                  <a:txBody>
                    <a:bodyPr/>
                    <a:lstStyle/>
                    <a:p>
                      <a:pPr algn="ctr"/>
                      <a:r>
                        <a:rPr lang="en-US" dirty="0" smtClean="0"/>
                        <a:t>1.3</a:t>
                      </a:r>
                      <a:endParaRPr lang="en-US" dirty="0"/>
                    </a:p>
                  </a:txBody>
                  <a:tcPr/>
                </a:tc>
                <a:tc>
                  <a:txBody>
                    <a:bodyPr/>
                    <a:lstStyle/>
                    <a:p>
                      <a:pPr algn="ctr"/>
                      <a:r>
                        <a:rPr lang="en-US" dirty="0" smtClean="0"/>
                        <a:t>1.1</a:t>
                      </a:r>
                      <a:endParaRPr lang="en-US" dirty="0"/>
                    </a:p>
                  </a:txBody>
                  <a:tcPr/>
                </a:tc>
                <a:tc>
                  <a:txBody>
                    <a:bodyPr/>
                    <a:lstStyle/>
                    <a:p>
                      <a:pPr algn="ctr"/>
                      <a:r>
                        <a:rPr lang="en-US" dirty="0" smtClean="0"/>
                        <a:t>0.9</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4</a:t>
                      </a:r>
                      <a:endParaRPr lang="en-US" dirty="0"/>
                    </a:p>
                  </a:txBody>
                  <a:tcPr/>
                </a:tc>
                <a:tc>
                  <a:txBody>
                    <a:bodyPr/>
                    <a:lstStyle/>
                    <a:p>
                      <a:pPr algn="ctr"/>
                      <a:r>
                        <a:rPr lang="en-US" dirty="0" smtClean="0"/>
                        <a:t>0.9</a:t>
                      </a:r>
                      <a:endParaRPr lang="en-US" dirty="0"/>
                    </a:p>
                  </a:txBody>
                  <a:tcPr/>
                </a:tc>
                <a:tc>
                  <a:txBody>
                    <a:bodyPr/>
                    <a:lstStyle/>
                    <a:p>
                      <a:pPr algn="ctr"/>
                      <a:r>
                        <a:rPr lang="en-US" dirty="0" smtClean="0"/>
                        <a:t>0.95</a:t>
                      </a:r>
                      <a:endParaRPr lang="en-US" dirty="0"/>
                    </a:p>
                  </a:txBody>
                  <a:tcPr/>
                </a:tc>
                <a:tc>
                  <a:txBody>
                    <a:bodyPr/>
                    <a:lstStyle/>
                    <a:p>
                      <a:pPr algn="ctr"/>
                      <a:r>
                        <a:rPr lang="en-US" dirty="0" smtClean="0"/>
                        <a:t>1.1</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5</a:t>
                      </a:r>
                      <a:endParaRPr lang="en-US" dirty="0"/>
                    </a:p>
                  </a:txBody>
                  <a:tcPr/>
                </a:tc>
                <a:tc>
                  <a:txBody>
                    <a:bodyPr/>
                    <a:lstStyle/>
                    <a:p>
                      <a:pPr algn="ctr"/>
                      <a:r>
                        <a:rPr lang="en-US" dirty="0" smtClean="0"/>
                        <a:t>1.3</a:t>
                      </a:r>
                      <a:endParaRPr lang="en-US" dirty="0"/>
                    </a:p>
                  </a:txBody>
                  <a:tcPr/>
                </a:tc>
                <a:tc>
                  <a:txBody>
                    <a:bodyPr/>
                    <a:lstStyle/>
                    <a:p>
                      <a:pPr algn="ctr"/>
                      <a:r>
                        <a:rPr lang="en-US" dirty="0" smtClean="0"/>
                        <a:t>1.4</a:t>
                      </a:r>
                      <a:endParaRPr lang="en-US" dirty="0"/>
                    </a:p>
                  </a:txBody>
                  <a:tcPr/>
                </a:tc>
                <a:tc>
                  <a:txBody>
                    <a:bodyPr/>
                    <a:lstStyle/>
                    <a:p>
                      <a:pPr algn="ctr"/>
                      <a:r>
                        <a:rPr lang="en-US" dirty="0" smtClean="0"/>
                        <a:t>1.25</a:t>
                      </a:r>
                      <a:endParaRPr lang="en-US"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914400" y="5181600"/>
            <a:ext cx="8064644" cy="584775"/>
          </a:xfrm>
          <a:prstGeom prst="rect">
            <a:avLst/>
          </a:prstGeom>
          <a:noFill/>
        </p:spPr>
        <p:txBody>
          <a:bodyPr wrap="none" rtlCol="0">
            <a:spAutoFit/>
          </a:bodyPr>
          <a:lstStyle/>
          <a:p>
            <a:r>
              <a:rPr lang="en-US" sz="3200" dirty="0" smtClean="0"/>
              <a:t>Which plan minimizes my transportation costs?</a:t>
            </a:r>
            <a:endParaRPr lang="en-US" sz="3200" dirty="0"/>
          </a:p>
        </p:txBody>
      </p:sp>
    </p:spTree>
    <p:extLst>
      <p:ext uri="{BB962C8B-B14F-4D97-AF65-F5344CB8AC3E}">
        <p14:creationId xmlns:p14="http://schemas.microsoft.com/office/powerpoint/2010/main" val="47712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Supply Chain Models</a:t>
            </a:r>
            <a:br>
              <a:rPr lang="en-US" dirty="0" smtClean="0"/>
            </a:br>
            <a:r>
              <a:rPr lang="en-US" dirty="0" smtClean="0"/>
              <a:t>(Multi-commodity Flow problems)</a:t>
            </a:r>
            <a:endParaRPr lang="en-US" dirty="0"/>
          </a:p>
        </p:txBody>
      </p:sp>
      <p:sp>
        <p:nvSpPr>
          <p:cNvPr id="4" name="Oval 3"/>
          <p:cNvSpPr/>
          <p:nvPr/>
        </p:nvSpPr>
        <p:spPr>
          <a:xfrm>
            <a:off x="3128180" y="20574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 name="Oval 4"/>
          <p:cNvSpPr/>
          <p:nvPr/>
        </p:nvSpPr>
        <p:spPr>
          <a:xfrm>
            <a:off x="3128180" y="35052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6" name="Oval 5"/>
          <p:cNvSpPr/>
          <p:nvPr/>
        </p:nvSpPr>
        <p:spPr>
          <a:xfrm>
            <a:off x="3128180" y="5105400"/>
            <a:ext cx="5334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 name="Oval 6"/>
          <p:cNvSpPr/>
          <p:nvPr/>
        </p:nvSpPr>
        <p:spPr>
          <a:xfrm>
            <a:off x="7471580" y="18288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8" name="Oval 7"/>
          <p:cNvSpPr/>
          <p:nvPr/>
        </p:nvSpPr>
        <p:spPr>
          <a:xfrm>
            <a:off x="7471580" y="26670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7471580" y="35814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7471580" y="44196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11" name="Oval 10"/>
          <p:cNvSpPr/>
          <p:nvPr/>
        </p:nvSpPr>
        <p:spPr>
          <a:xfrm>
            <a:off x="7471580" y="5257800"/>
            <a:ext cx="533400" cy="457200"/>
          </a:xfrm>
          <a:prstGeom prst="ellipse">
            <a:avLst/>
          </a:prstGeom>
          <a:solidFill>
            <a:srgbClr val="FFC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a:stCxn id="4" idx="6"/>
            <a:endCxn id="7" idx="2"/>
          </p:cNvCxnSpPr>
          <p:nvPr/>
        </p:nvCxnSpPr>
        <p:spPr>
          <a:xfrm flipV="1">
            <a:off x="3661580" y="2057400"/>
            <a:ext cx="3810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5"/>
          </p:cNvCxnSpPr>
          <p:nvPr/>
        </p:nvCxnSpPr>
        <p:spPr>
          <a:xfrm rot="16200000" flipH="1">
            <a:off x="5341645" y="689464"/>
            <a:ext cx="371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5"/>
          </p:cNvCxnSpPr>
          <p:nvPr/>
        </p:nvCxnSpPr>
        <p:spPr>
          <a:xfrm rot="16200000" flipH="1">
            <a:off x="4884445" y="1146664"/>
            <a:ext cx="12861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5"/>
            <a:endCxn id="10" idx="1"/>
          </p:cNvCxnSpPr>
          <p:nvPr/>
        </p:nvCxnSpPr>
        <p:spPr>
          <a:xfrm rot="16200000" flipH="1">
            <a:off x="4547125" y="1483985"/>
            <a:ext cx="203891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5"/>
            <a:endCxn id="11" idx="2"/>
          </p:cNvCxnSpPr>
          <p:nvPr/>
        </p:nvCxnSpPr>
        <p:spPr>
          <a:xfrm rot="16200000" flipH="1">
            <a:off x="4008145" y="2022964"/>
            <a:ext cx="3038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5"/>
          </p:cNvCxnSpPr>
          <p:nvPr/>
        </p:nvCxnSpPr>
        <p:spPr>
          <a:xfrm rot="16200000" flipH="1">
            <a:off x="4732045" y="2746864"/>
            <a:ext cx="1743354" cy="4040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5"/>
            <a:endCxn id="10" idx="2"/>
          </p:cNvCxnSpPr>
          <p:nvPr/>
        </p:nvCxnSpPr>
        <p:spPr>
          <a:xfrm rot="16200000" flipH="1">
            <a:off x="5151145" y="2327764"/>
            <a:ext cx="752755" cy="3888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6"/>
            <a:endCxn id="9" idx="2"/>
          </p:cNvCxnSpPr>
          <p:nvPr/>
        </p:nvCxnSpPr>
        <p:spPr>
          <a:xfrm>
            <a:off x="3661580" y="3733800"/>
            <a:ext cx="38100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8" idx="2"/>
          </p:cNvCxnSpPr>
          <p:nvPr/>
        </p:nvCxnSpPr>
        <p:spPr>
          <a:xfrm flipV="1">
            <a:off x="3661580" y="2895600"/>
            <a:ext cx="3810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7" idx="3"/>
          </p:cNvCxnSpPr>
          <p:nvPr/>
        </p:nvCxnSpPr>
        <p:spPr>
          <a:xfrm flipV="1">
            <a:off x="3661580" y="2219045"/>
            <a:ext cx="3888115" cy="1514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7"/>
            <a:endCxn id="7" idx="4"/>
          </p:cNvCxnSpPr>
          <p:nvPr/>
        </p:nvCxnSpPr>
        <p:spPr>
          <a:xfrm rot="5400000" flipH="1" flipV="1">
            <a:off x="4217695" y="1651771"/>
            <a:ext cx="2886355" cy="4154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7"/>
            <a:endCxn id="8" idx="3"/>
          </p:cNvCxnSpPr>
          <p:nvPr/>
        </p:nvCxnSpPr>
        <p:spPr>
          <a:xfrm rot="5400000" flipH="1" flipV="1">
            <a:off x="4509025" y="2131685"/>
            <a:ext cx="211511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6"/>
            <a:endCxn id="9" idx="3"/>
          </p:cNvCxnSpPr>
          <p:nvPr/>
        </p:nvCxnSpPr>
        <p:spPr>
          <a:xfrm flipV="1">
            <a:off x="3661580" y="3971645"/>
            <a:ext cx="3888115" cy="1362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3"/>
          </p:cNvCxnSpPr>
          <p:nvPr/>
        </p:nvCxnSpPr>
        <p:spPr>
          <a:xfrm flipV="1">
            <a:off x="3661580" y="4809845"/>
            <a:ext cx="3888115" cy="6003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5"/>
            <a:endCxn id="11" idx="3"/>
          </p:cNvCxnSpPr>
          <p:nvPr/>
        </p:nvCxnSpPr>
        <p:spPr>
          <a:xfrm rot="16200000" flipH="1">
            <a:off x="5490380" y="3588730"/>
            <a:ext cx="152400" cy="396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366180" y="6096000"/>
            <a:ext cx="1759841" cy="646331"/>
          </a:xfrm>
          <a:prstGeom prst="rect">
            <a:avLst/>
          </a:prstGeom>
          <a:noFill/>
        </p:spPr>
        <p:txBody>
          <a:bodyPr wrap="none" rtlCol="0">
            <a:spAutoFit/>
          </a:bodyPr>
          <a:lstStyle/>
          <a:p>
            <a:r>
              <a:rPr lang="en-US" dirty="0" smtClean="0"/>
              <a:t>Warehouses /</a:t>
            </a:r>
          </a:p>
          <a:p>
            <a:r>
              <a:rPr lang="en-US" dirty="0" smtClean="0"/>
              <a:t>Shipping Centers</a:t>
            </a:r>
            <a:endParaRPr lang="en-US" dirty="0"/>
          </a:p>
        </p:txBody>
      </p:sp>
      <p:sp>
        <p:nvSpPr>
          <p:cNvPr id="28" name="TextBox 27"/>
          <p:cNvSpPr txBox="1"/>
          <p:nvPr/>
        </p:nvSpPr>
        <p:spPr>
          <a:xfrm>
            <a:off x="7166780" y="6172200"/>
            <a:ext cx="1748620" cy="646331"/>
          </a:xfrm>
          <a:prstGeom prst="rect">
            <a:avLst/>
          </a:prstGeom>
          <a:noFill/>
        </p:spPr>
        <p:txBody>
          <a:bodyPr wrap="none" rtlCol="0">
            <a:spAutoFit/>
          </a:bodyPr>
          <a:lstStyle/>
          <a:p>
            <a:r>
              <a:rPr lang="en-US" dirty="0" smtClean="0"/>
              <a:t>Customers /</a:t>
            </a:r>
          </a:p>
          <a:p>
            <a:r>
              <a:rPr lang="en-US" dirty="0" smtClean="0"/>
              <a:t>Demand Centers</a:t>
            </a:r>
            <a:endParaRPr lang="en-US" dirty="0"/>
          </a:p>
        </p:txBody>
      </p:sp>
      <p:sp>
        <p:nvSpPr>
          <p:cNvPr id="32" name="TextBox 31"/>
          <p:cNvSpPr txBox="1"/>
          <p:nvPr/>
        </p:nvSpPr>
        <p:spPr>
          <a:xfrm>
            <a:off x="8233580" y="1828800"/>
            <a:ext cx="763351" cy="369332"/>
          </a:xfrm>
          <a:prstGeom prst="rect">
            <a:avLst/>
          </a:prstGeom>
          <a:noFill/>
        </p:spPr>
        <p:txBody>
          <a:bodyPr wrap="none" rtlCol="0">
            <a:spAutoFit/>
          </a:bodyPr>
          <a:lstStyle/>
          <a:p>
            <a:r>
              <a:rPr lang="en-US" dirty="0" smtClean="0"/>
              <a:t>35, 15</a:t>
            </a:r>
            <a:endParaRPr lang="en-US" dirty="0"/>
          </a:p>
        </p:txBody>
      </p:sp>
      <p:sp>
        <p:nvSpPr>
          <p:cNvPr id="33" name="TextBox 32"/>
          <p:cNvSpPr txBox="1"/>
          <p:nvPr/>
        </p:nvSpPr>
        <p:spPr>
          <a:xfrm>
            <a:off x="8233580" y="2667000"/>
            <a:ext cx="763351" cy="369332"/>
          </a:xfrm>
          <a:prstGeom prst="rect">
            <a:avLst/>
          </a:prstGeom>
          <a:noFill/>
        </p:spPr>
        <p:txBody>
          <a:bodyPr wrap="none" rtlCol="0">
            <a:spAutoFit/>
          </a:bodyPr>
          <a:lstStyle/>
          <a:p>
            <a:r>
              <a:rPr lang="en-US" dirty="0" smtClean="0"/>
              <a:t>25, 20</a:t>
            </a:r>
            <a:endParaRPr lang="en-US" dirty="0"/>
          </a:p>
        </p:txBody>
      </p:sp>
      <p:sp>
        <p:nvSpPr>
          <p:cNvPr id="34" name="TextBox 33"/>
          <p:cNvSpPr txBox="1"/>
          <p:nvPr/>
        </p:nvSpPr>
        <p:spPr>
          <a:xfrm>
            <a:off x="8272076" y="3657600"/>
            <a:ext cx="763351" cy="369332"/>
          </a:xfrm>
          <a:prstGeom prst="rect">
            <a:avLst/>
          </a:prstGeom>
          <a:noFill/>
        </p:spPr>
        <p:txBody>
          <a:bodyPr wrap="none" rtlCol="0">
            <a:spAutoFit/>
          </a:bodyPr>
          <a:lstStyle/>
          <a:p>
            <a:r>
              <a:rPr lang="en-US" dirty="0" smtClean="0"/>
              <a:t>50, 40</a:t>
            </a:r>
            <a:endParaRPr lang="en-US" dirty="0"/>
          </a:p>
        </p:txBody>
      </p:sp>
      <p:sp>
        <p:nvSpPr>
          <p:cNvPr id="35" name="TextBox 34"/>
          <p:cNvSpPr txBox="1"/>
          <p:nvPr/>
        </p:nvSpPr>
        <p:spPr>
          <a:xfrm>
            <a:off x="8309780" y="4495800"/>
            <a:ext cx="763351" cy="369332"/>
          </a:xfrm>
          <a:prstGeom prst="rect">
            <a:avLst/>
          </a:prstGeom>
          <a:noFill/>
        </p:spPr>
        <p:txBody>
          <a:bodyPr wrap="none" rtlCol="0">
            <a:spAutoFit/>
          </a:bodyPr>
          <a:lstStyle/>
          <a:p>
            <a:r>
              <a:rPr lang="en-US" dirty="0" smtClean="0"/>
              <a:t>40, 30</a:t>
            </a:r>
            <a:endParaRPr lang="en-US" dirty="0"/>
          </a:p>
        </p:txBody>
      </p:sp>
      <p:sp>
        <p:nvSpPr>
          <p:cNvPr id="36" name="TextBox 35"/>
          <p:cNvSpPr txBox="1"/>
          <p:nvPr/>
        </p:nvSpPr>
        <p:spPr>
          <a:xfrm>
            <a:off x="8309780" y="5334000"/>
            <a:ext cx="763351" cy="369332"/>
          </a:xfrm>
          <a:prstGeom prst="rect">
            <a:avLst/>
          </a:prstGeom>
          <a:noFill/>
        </p:spPr>
        <p:txBody>
          <a:bodyPr wrap="none" rtlCol="0">
            <a:spAutoFit/>
          </a:bodyPr>
          <a:lstStyle/>
          <a:p>
            <a:r>
              <a:rPr lang="en-US" dirty="0" smtClean="0"/>
              <a:t>15, 35</a:t>
            </a:r>
            <a:endParaRPr lang="en-US" dirty="0"/>
          </a:p>
        </p:txBody>
      </p:sp>
      <p:sp>
        <p:nvSpPr>
          <p:cNvPr id="37" name="Rounded Rectangle 36"/>
          <p:cNvSpPr/>
          <p:nvPr/>
        </p:nvSpPr>
        <p:spPr>
          <a:xfrm>
            <a:off x="533400" y="2971800"/>
            <a:ext cx="1066800" cy="6096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Plant X</a:t>
            </a:r>
            <a:endParaRPr lang="en-US" dirty="0"/>
          </a:p>
        </p:txBody>
      </p:sp>
      <p:sp>
        <p:nvSpPr>
          <p:cNvPr id="38" name="Rounded Rectangle 37"/>
          <p:cNvSpPr/>
          <p:nvPr/>
        </p:nvSpPr>
        <p:spPr>
          <a:xfrm>
            <a:off x="533400" y="4495800"/>
            <a:ext cx="1066800" cy="609600"/>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Plant Y</a:t>
            </a:r>
            <a:endParaRPr lang="en-US" dirty="0"/>
          </a:p>
        </p:txBody>
      </p:sp>
      <p:cxnSp>
        <p:nvCxnSpPr>
          <p:cNvPr id="40" name="Straight Arrow Connector 39"/>
          <p:cNvCxnSpPr>
            <a:endCxn id="4" idx="2"/>
          </p:cNvCxnSpPr>
          <p:nvPr/>
        </p:nvCxnSpPr>
        <p:spPr>
          <a:xfrm flipV="1">
            <a:off x="1600200" y="2286000"/>
            <a:ext cx="152798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7" idx="3"/>
            <a:endCxn id="5" idx="2"/>
          </p:cNvCxnSpPr>
          <p:nvPr/>
        </p:nvCxnSpPr>
        <p:spPr>
          <a:xfrm>
            <a:off x="1600200" y="3276600"/>
            <a:ext cx="152798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6" idx="1"/>
          </p:cNvCxnSpPr>
          <p:nvPr/>
        </p:nvCxnSpPr>
        <p:spPr>
          <a:xfrm rot="16200000" flipH="1">
            <a:off x="1531570" y="3497629"/>
            <a:ext cx="1743355" cy="1606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3"/>
            <a:endCxn id="6" idx="2"/>
          </p:cNvCxnSpPr>
          <p:nvPr/>
        </p:nvCxnSpPr>
        <p:spPr>
          <a:xfrm>
            <a:off x="1600200" y="4800600"/>
            <a:ext cx="152798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8" idx="3"/>
            <a:endCxn id="5" idx="3"/>
          </p:cNvCxnSpPr>
          <p:nvPr/>
        </p:nvCxnSpPr>
        <p:spPr>
          <a:xfrm flipV="1">
            <a:off x="1600200" y="3895445"/>
            <a:ext cx="1606095" cy="9051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 idx="3"/>
          </p:cNvCxnSpPr>
          <p:nvPr/>
        </p:nvCxnSpPr>
        <p:spPr>
          <a:xfrm rot="5400000" flipH="1" flipV="1">
            <a:off x="1302971" y="2744877"/>
            <a:ext cx="2200555" cy="16060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33400" y="3733800"/>
            <a:ext cx="880369" cy="369332"/>
          </a:xfrm>
          <a:prstGeom prst="rect">
            <a:avLst/>
          </a:prstGeom>
          <a:noFill/>
        </p:spPr>
        <p:txBody>
          <a:bodyPr wrap="none" rtlCol="0">
            <a:spAutoFit/>
          </a:bodyPr>
          <a:lstStyle/>
          <a:p>
            <a:r>
              <a:rPr lang="en-US" dirty="0" smtClean="0"/>
              <a:t>120</a:t>
            </a:r>
            <a:r>
              <a:rPr lang="en-US" smtClean="0"/>
              <a:t>, 80</a:t>
            </a:r>
            <a:endParaRPr lang="en-US" dirty="0"/>
          </a:p>
        </p:txBody>
      </p:sp>
      <p:sp>
        <p:nvSpPr>
          <p:cNvPr id="58" name="TextBox 57"/>
          <p:cNvSpPr txBox="1"/>
          <p:nvPr/>
        </p:nvSpPr>
        <p:spPr>
          <a:xfrm>
            <a:off x="533400" y="5269468"/>
            <a:ext cx="880369" cy="369332"/>
          </a:xfrm>
          <a:prstGeom prst="rect">
            <a:avLst/>
          </a:prstGeom>
          <a:noFill/>
        </p:spPr>
        <p:txBody>
          <a:bodyPr wrap="none" rtlCol="0">
            <a:spAutoFit/>
          </a:bodyPr>
          <a:lstStyle/>
          <a:p>
            <a:r>
              <a:rPr lang="en-US" dirty="0" smtClean="0"/>
              <a:t>90, 150</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Models</a:t>
            </a:r>
            <a:endParaRPr lang="en-US" dirty="0"/>
          </a:p>
        </p:txBody>
      </p:sp>
      <p:sp>
        <p:nvSpPr>
          <p:cNvPr id="3" name="Content Placeholder 2"/>
          <p:cNvSpPr>
            <a:spLocks noGrp="1"/>
          </p:cNvSpPr>
          <p:nvPr>
            <p:ph idx="1"/>
          </p:nvPr>
        </p:nvSpPr>
        <p:spPr/>
        <p:txBody>
          <a:bodyPr/>
          <a:lstStyle/>
          <a:p>
            <a:r>
              <a:rPr lang="en-US" dirty="0" smtClean="0"/>
              <a:t>Always just </a:t>
            </a:r>
            <a:r>
              <a:rPr lang="en-US" i="1" dirty="0" smtClean="0"/>
              <a:t>one objective </a:t>
            </a:r>
            <a:r>
              <a:rPr lang="en-US" dirty="0" smtClean="0"/>
              <a:t>to be optimized</a:t>
            </a:r>
          </a:p>
          <a:p>
            <a:r>
              <a:rPr lang="en-US" dirty="0" smtClean="0"/>
              <a:t>Non-linear models </a:t>
            </a:r>
          </a:p>
          <a:p>
            <a:pPr lvl="1"/>
            <a:r>
              <a:rPr lang="en-US" dirty="0" smtClean="0"/>
              <a:t>With constraints</a:t>
            </a:r>
          </a:p>
          <a:p>
            <a:pPr lvl="1"/>
            <a:r>
              <a:rPr lang="en-US" dirty="0" smtClean="0"/>
              <a:t>Without constraints</a:t>
            </a:r>
            <a:endParaRPr lang="en-US" dirty="0"/>
          </a:p>
        </p:txBody>
      </p:sp>
      <p:grpSp>
        <p:nvGrpSpPr>
          <p:cNvPr id="12" name="Group 11"/>
          <p:cNvGrpSpPr/>
          <p:nvPr/>
        </p:nvGrpSpPr>
        <p:grpSpPr>
          <a:xfrm>
            <a:off x="2056606" y="4257650"/>
            <a:ext cx="4039394" cy="1990750"/>
            <a:chOff x="1904206" y="3421038"/>
            <a:chExt cx="4039394" cy="1990750"/>
          </a:xfrm>
        </p:grpSpPr>
        <p:cxnSp>
          <p:nvCxnSpPr>
            <p:cNvPr id="5" name="Straight Arrow Connector 4"/>
            <p:cNvCxnSpPr/>
            <p:nvPr/>
          </p:nvCxnSpPr>
          <p:spPr>
            <a:xfrm rot="16200000" flipV="1">
              <a:off x="952500" y="44577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905000" y="5410200"/>
              <a:ext cx="403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924334" y="3421038"/>
              <a:ext cx="3807726" cy="1380699"/>
            </a:xfrm>
            <a:custGeom>
              <a:avLst/>
              <a:gdLst>
                <a:gd name="connsiteX0" fmla="*/ 0 w 3807726"/>
                <a:gd name="connsiteY0" fmla="*/ 1150962 h 1380699"/>
                <a:gd name="connsiteX1" fmla="*/ 750627 w 3807726"/>
                <a:gd name="connsiteY1" fmla="*/ 782472 h 1380699"/>
                <a:gd name="connsiteX2" fmla="*/ 1351129 w 3807726"/>
                <a:gd name="connsiteY2" fmla="*/ 1096371 h 1380699"/>
                <a:gd name="connsiteX3" fmla="*/ 2019869 w 3807726"/>
                <a:gd name="connsiteY3" fmla="*/ 550461 h 1380699"/>
                <a:gd name="connsiteX4" fmla="*/ 2470245 w 3807726"/>
                <a:gd name="connsiteY4" fmla="*/ 1314735 h 1380699"/>
                <a:gd name="connsiteX5" fmla="*/ 2920621 w 3807726"/>
                <a:gd name="connsiteY5" fmla="*/ 154675 h 1380699"/>
                <a:gd name="connsiteX6" fmla="*/ 3275463 w 3807726"/>
                <a:gd name="connsiteY6" fmla="*/ 386687 h 1380699"/>
                <a:gd name="connsiteX7" fmla="*/ 3698544 w 3807726"/>
                <a:gd name="connsiteY7" fmla="*/ 564108 h 1380699"/>
                <a:gd name="connsiteX8" fmla="*/ 3807726 w 3807726"/>
                <a:gd name="connsiteY8" fmla="*/ 618699 h 138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7726" h="1380699">
                  <a:moveTo>
                    <a:pt x="0" y="1150962"/>
                  </a:moveTo>
                  <a:cubicBezTo>
                    <a:pt x="262719" y="971266"/>
                    <a:pt x="525439" y="791571"/>
                    <a:pt x="750627" y="782472"/>
                  </a:cubicBezTo>
                  <a:cubicBezTo>
                    <a:pt x="975815" y="773374"/>
                    <a:pt x="1139589" y="1135039"/>
                    <a:pt x="1351129" y="1096371"/>
                  </a:cubicBezTo>
                  <a:cubicBezTo>
                    <a:pt x="1562669" y="1057703"/>
                    <a:pt x="1833350" y="514067"/>
                    <a:pt x="2019869" y="550461"/>
                  </a:cubicBezTo>
                  <a:cubicBezTo>
                    <a:pt x="2206388" y="586855"/>
                    <a:pt x="2320120" y="1380699"/>
                    <a:pt x="2470245" y="1314735"/>
                  </a:cubicBezTo>
                  <a:cubicBezTo>
                    <a:pt x="2620370" y="1248771"/>
                    <a:pt x="2786418" y="309350"/>
                    <a:pt x="2920621" y="154675"/>
                  </a:cubicBezTo>
                  <a:cubicBezTo>
                    <a:pt x="3054824" y="0"/>
                    <a:pt x="3145809" y="318448"/>
                    <a:pt x="3275463" y="386687"/>
                  </a:cubicBezTo>
                  <a:cubicBezTo>
                    <a:pt x="3405117" y="454926"/>
                    <a:pt x="3609834" y="525439"/>
                    <a:pt x="3698544" y="564108"/>
                  </a:cubicBezTo>
                  <a:cubicBezTo>
                    <a:pt x="3787254" y="602777"/>
                    <a:pt x="3784980" y="600502"/>
                    <a:pt x="3807726" y="618699"/>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 name="TextBox 12"/>
          <p:cNvSpPr txBox="1"/>
          <p:nvPr/>
        </p:nvSpPr>
        <p:spPr>
          <a:xfrm>
            <a:off x="1276071" y="4191000"/>
            <a:ext cx="735138" cy="646331"/>
          </a:xfrm>
          <a:prstGeom prst="rect">
            <a:avLst/>
          </a:prstGeom>
          <a:noFill/>
        </p:spPr>
        <p:txBody>
          <a:bodyPr wrap="none" rtlCol="0">
            <a:spAutoFit/>
          </a:bodyPr>
          <a:lstStyle/>
          <a:p>
            <a:r>
              <a:rPr lang="en-US" dirty="0" smtClean="0"/>
              <a:t>Profit</a:t>
            </a:r>
          </a:p>
          <a:p>
            <a:r>
              <a:rPr lang="en-US" dirty="0" smtClean="0"/>
              <a:t>(Cost)</a:t>
            </a:r>
            <a:endParaRPr lang="en-US" dirty="0"/>
          </a:p>
        </p:txBody>
      </p:sp>
      <p:sp>
        <p:nvSpPr>
          <p:cNvPr id="14" name="TextBox 13"/>
          <p:cNvSpPr txBox="1"/>
          <p:nvPr/>
        </p:nvSpPr>
        <p:spPr>
          <a:xfrm>
            <a:off x="5715000" y="6324600"/>
            <a:ext cx="1472967" cy="369332"/>
          </a:xfrm>
          <a:prstGeom prst="rect">
            <a:avLst/>
          </a:prstGeom>
          <a:noFill/>
        </p:spPr>
        <p:txBody>
          <a:bodyPr wrap="none" rtlCol="0">
            <a:spAutoFit/>
          </a:bodyPr>
          <a:lstStyle/>
          <a:p>
            <a:r>
              <a:rPr lang="en-US" dirty="0" smtClean="0"/>
              <a:t>Qty produced</a:t>
            </a:r>
            <a:endParaRPr lang="en-US" dirty="0"/>
          </a:p>
        </p:txBody>
      </p:sp>
    </p:spTree>
    <p:extLst>
      <p:ext uri="{BB962C8B-B14F-4D97-AF65-F5344CB8AC3E}">
        <p14:creationId xmlns:p14="http://schemas.microsoft.com/office/powerpoint/2010/main" val="1254122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chain Problems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Warehouses: “transshipment nodes”</a:t>
            </a:r>
          </a:p>
          <a:p>
            <a:pPr lvl="1"/>
            <a:r>
              <a:rPr lang="en-US" dirty="0" smtClean="0"/>
              <a:t>Flow IN = Flow OUT</a:t>
            </a:r>
          </a:p>
          <a:p>
            <a:pPr lvl="1"/>
            <a:r>
              <a:rPr lang="en-US" dirty="0" smtClean="0"/>
              <a:t>May have capacities on flow-thru (e.g., loading docks)</a:t>
            </a:r>
            <a:br>
              <a:rPr lang="en-US" dirty="0" smtClean="0"/>
            </a:br>
            <a:r>
              <a:rPr lang="en-US" dirty="0" smtClean="0"/>
              <a:t>Sum of Flow IN over all products </a:t>
            </a:r>
            <a:r>
              <a:rPr lang="en-US" u="sng" dirty="0" smtClean="0"/>
              <a:t>&lt;</a:t>
            </a:r>
            <a:r>
              <a:rPr lang="en-US" dirty="0" smtClean="0"/>
              <a:t> capacity</a:t>
            </a:r>
          </a:p>
          <a:p>
            <a:r>
              <a:rPr lang="en-US" dirty="0" smtClean="0"/>
              <a:t>Must meet demand for each product at the customer zones</a:t>
            </a:r>
          </a:p>
          <a:p>
            <a:r>
              <a:rPr lang="en-US" dirty="0" smtClean="0"/>
              <a:t>Cannot exceed the plant’s production capacity</a:t>
            </a:r>
          </a:p>
          <a:p>
            <a:pPr lvl="1"/>
            <a:r>
              <a:rPr lang="en-US" dirty="0" smtClean="0"/>
              <a:t>May have additional constraints at the plant level: </a:t>
            </a:r>
            <a:br>
              <a:rPr lang="en-US" dirty="0" smtClean="0"/>
            </a:br>
            <a:r>
              <a:rPr lang="en-US" dirty="0" smtClean="0"/>
              <a:t>e.g., proportionality, joint capacity, etc.</a:t>
            </a:r>
          </a:p>
          <a:p>
            <a:r>
              <a:rPr lang="en-US" dirty="0" smtClean="0"/>
              <a:t>Can solve huge problems in practice </a:t>
            </a:r>
            <a:r>
              <a:rPr lang="en-US" sz="2600" dirty="0" smtClean="0"/>
              <a:t>(</a:t>
            </a:r>
            <a:r>
              <a:rPr lang="en-US" sz="2600" i="1" dirty="0" smtClean="0"/>
              <a:t>but not with Excel!</a:t>
            </a:r>
            <a:r>
              <a:rPr lang="en-US" sz="2600"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Constraints</a:t>
            </a:r>
            <a:endParaRPr lang="en-US" dirty="0"/>
          </a:p>
        </p:txBody>
      </p:sp>
      <p:sp>
        <p:nvSpPr>
          <p:cNvPr id="3" name="Content Placeholder 2"/>
          <p:cNvSpPr>
            <a:spLocks noGrp="1"/>
          </p:cNvSpPr>
          <p:nvPr>
            <p:ph idx="1"/>
          </p:nvPr>
        </p:nvSpPr>
        <p:spPr/>
        <p:txBody>
          <a:bodyPr/>
          <a:lstStyle/>
          <a:p>
            <a:r>
              <a:rPr lang="en-US" dirty="0" smtClean="0"/>
              <a:t>Plant capacities</a:t>
            </a:r>
          </a:p>
          <a:p>
            <a:r>
              <a:rPr lang="en-US" dirty="0" smtClean="0"/>
              <a:t>Proportionality</a:t>
            </a:r>
          </a:p>
          <a:p>
            <a:r>
              <a:rPr lang="en-US" dirty="0" smtClean="0"/>
              <a:t>Manufacturing:</a:t>
            </a:r>
          </a:p>
          <a:p>
            <a:pPr lvl="1"/>
            <a:r>
              <a:rPr lang="en-US" dirty="0" smtClean="0"/>
              <a:t>Machine capacities</a:t>
            </a:r>
          </a:p>
          <a:p>
            <a:pPr lvl="1"/>
            <a:r>
              <a:rPr lang="en-US" dirty="0" smtClean="0"/>
              <a:t>Labor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Plant Capacities</a:t>
            </a:r>
            <a:endParaRPr lang="en-US" dirty="0"/>
          </a:p>
        </p:txBody>
      </p:sp>
      <p:sp>
        <p:nvSpPr>
          <p:cNvPr id="3" name="Content Placeholder 2"/>
          <p:cNvSpPr>
            <a:spLocks noGrp="1"/>
          </p:cNvSpPr>
          <p:nvPr>
            <p:ph idx="1"/>
          </p:nvPr>
        </p:nvSpPr>
        <p:spPr/>
        <p:txBody>
          <a:bodyPr/>
          <a:lstStyle/>
          <a:p>
            <a:r>
              <a:rPr lang="en-US" dirty="0" smtClean="0"/>
              <a:t>Total output in each plant cannot exceed</a:t>
            </a:r>
            <a:endParaRPr lang="en-US" dirty="0"/>
          </a:p>
        </p:txBody>
      </p:sp>
      <p:graphicFrame>
        <p:nvGraphicFramePr>
          <p:cNvPr id="4" name="Table 3"/>
          <p:cNvGraphicFramePr>
            <a:graphicFrameLocks noGrp="1"/>
          </p:cNvGraphicFramePr>
          <p:nvPr/>
        </p:nvGraphicFramePr>
        <p:xfrm>
          <a:off x="1447800" y="29718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smtClean="0"/>
                        <a:t>Plant</a:t>
                      </a:r>
                      <a:endParaRPr lang="en-US" dirty="0"/>
                    </a:p>
                  </a:txBody>
                  <a:tcPr/>
                </a:tc>
                <a:tc>
                  <a:txBody>
                    <a:bodyPr/>
                    <a:lstStyle/>
                    <a:p>
                      <a:r>
                        <a:rPr lang="en-US" dirty="0" smtClean="0"/>
                        <a:t>Capacity</a:t>
                      </a:r>
                      <a:endParaRPr lang="en-US" dirty="0"/>
                    </a:p>
                  </a:txBody>
                  <a:tcPr/>
                </a:tc>
                <a:extLst>
                  <a:ext uri="{0D108BD9-81ED-4DB2-BD59-A6C34878D82A}">
                    <a16:rowId xmlns:a16="http://schemas.microsoft.com/office/drawing/2014/main" val="10000"/>
                  </a:ext>
                </a:extLst>
              </a:tr>
              <a:tr h="370840">
                <a:tc>
                  <a:txBody>
                    <a:bodyPr/>
                    <a:lstStyle/>
                    <a:p>
                      <a:r>
                        <a:rPr lang="en-US" dirty="0" smtClean="0"/>
                        <a:t>X</a:t>
                      </a:r>
                      <a:endParaRPr lang="en-US" dirty="0"/>
                    </a:p>
                  </a:txBody>
                  <a:tcPr/>
                </a:tc>
                <a:tc>
                  <a:txBody>
                    <a:bodyPr/>
                    <a:lstStyle/>
                    <a:p>
                      <a:r>
                        <a:rPr lang="en-US" dirty="0" smtClean="0"/>
                        <a:t>160</a:t>
                      </a:r>
                      <a:endParaRPr lang="en-US" dirty="0"/>
                    </a:p>
                  </a:txBody>
                  <a:tcPr/>
                </a:tc>
                <a:extLst>
                  <a:ext uri="{0D108BD9-81ED-4DB2-BD59-A6C34878D82A}">
                    <a16:rowId xmlns:a16="http://schemas.microsoft.com/office/drawing/2014/main" val="10001"/>
                  </a:ext>
                </a:extLst>
              </a:tr>
              <a:tr h="370840">
                <a:tc>
                  <a:txBody>
                    <a:bodyPr/>
                    <a:lstStyle/>
                    <a:p>
                      <a:r>
                        <a:rPr lang="en-US" dirty="0" smtClean="0"/>
                        <a:t>Y</a:t>
                      </a:r>
                      <a:endParaRPr lang="en-US" dirty="0"/>
                    </a:p>
                  </a:txBody>
                  <a:tcPr/>
                </a:tc>
                <a:tc>
                  <a:txBody>
                    <a:bodyPr/>
                    <a:lstStyle/>
                    <a:p>
                      <a:r>
                        <a:rPr lang="en-US" dirty="0" smtClean="0"/>
                        <a:t>190</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Mix - Proportionality</a:t>
            </a:r>
            <a:endParaRPr lang="en-US" dirty="0"/>
          </a:p>
        </p:txBody>
      </p:sp>
      <p:sp>
        <p:nvSpPr>
          <p:cNvPr id="3" name="Content Placeholder 2"/>
          <p:cNvSpPr>
            <a:spLocks noGrp="1"/>
          </p:cNvSpPr>
          <p:nvPr>
            <p:ph idx="1"/>
          </p:nvPr>
        </p:nvSpPr>
        <p:spPr/>
        <p:txBody>
          <a:bodyPr/>
          <a:lstStyle/>
          <a:p>
            <a:r>
              <a:rPr lang="en-US" dirty="0" smtClean="0"/>
              <a:t>Products 1 and 2 need to be produced in certain proportions, i.e., the % of each product produced needs to be within certain margins</a:t>
            </a:r>
            <a:endParaRPr lang="en-US" dirty="0"/>
          </a:p>
        </p:txBody>
      </p:sp>
      <p:graphicFrame>
        <p:nvGraphicFramePr>
          <p:cNvPr id="4" name="Table 3"/>
          <p:cNvGraphicFramePr>
            <a:graphicFrameLocks noGrp="1"/>
          </p:cNvGraphicFramePr>
          <p:nvPr/>
        </p:nvGraphicFramePr>
        <p:xfrm>
          <a:off x="1600200" y="44196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smtClean="0"/>
                        <a:t>Product</a:t>
                      </a:r>
                      <a:endParaRPr lang="en-US" dirty="0"/>
                    </a:p>
                  </a:txBody>
                  <a:tcPr/>
                </a:tc>
                <a:tc>
                  <a:txBody>
                    <a:bodyPr/>
                    <a:lstStyle/>
                    <a:p>
                      <a:r>
                        <a:rPr lang="en-US" dirty="0" smtClean="0"/>
                        <a:t>Lower Limit</a:t>
                      </a:r>
                      <a:endParaRPr lang="en-US" dirty="0"/>
                    </a:p>
                  </a:txBody>
                  <a:tcPr/>
                </a:tc>
                <a:tc>
                  <a:txBody>
                    <a:bodyPr/>
                    <a:lstStyle/>
                    <a:p>
                      <a:r>
                        <a:rPr lang="en-US" dirty="0" smtClean="0"/>
                        <a:t>Upper Limit</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35%</a:t>
                      </a:r>
                      <a:endParaRPr lang="en-US" dirty="0"/>
                    </a:p>
                  </a:txBody>
                  <a:tcPr/>
                </a:tc>
                <a:tc>
                  <a:txBody>
                    <a:bodyPr/>
                    <a:lstStyle/>
                    <a:p>
                      <a:r>
                        <a:rPr lang="en-US" dirty="0" smtClean="0"/>
                        <a:t>55%</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45%</a:t>
                      </a:r>
                      <a:endParaRPr lang="en-US" dirty="0"/>
                    </a:p>
                  </a:txBody>
                  <a:tcPr/>
                </a:tc>
                <a:tc>
                  <a:txBody>
                    <a:bodyPr/>
                    <a:lstStyle/>
                    <a:p>
                      <a:r>
                        <a:rPr lang="en-US" dirty="0" smtClean="0"/>
                        <a:t>55%</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Proportionality Constraints</a:t>
            </a:r>
            <a:endParaRPr lang="en-US" dirty="0"/>
          </a:p>
        </p:txBody>
      </p:sp>
      <p:graphicFrame>
        <p:nvGraphicFramePr>
          <p:cNvPr id="5" name="Object 4"/>
          <p:cNvGraphicFramePr>
            <a:graphicFrameLocks noChangeAspect="1"/>
          </p:cNvGraphicFramePr>
          <p:nvPr/>
        </p:nvGraphicFramePr>
        <p:xfrm>
          <a:off x="1219200" y="1695450"/>
          <a:ext cx="4381500" cy="1047750"/>
        </p:xfrm>
        <a:graphic>
          <a:graphicData uri="http://schemas.openxmlformats.org/presentationml/2006/ole">
            <mc:AlternateContent xmlns:mc="http://schemas.openxmlformats.org/markup-compatibility/2006">
              <mc:Choice xmlns:v="urn:schemas-microsoft-com:vml" Requires="v">
                <p:oleObj spid="_x0000_s1172" name="Equation" r:id="rId3" imgW="1752480" imgH="419040" progId="Equation.3">
                  <p:embed/>
                </p:oleObj>
              </mc:Choice>
              <mc:Fallback>
                <p:oleObj name="Equation" r:id="rId3" imgW="1752480" imgH="419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95450"/>
                        <a:ext cx="43815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1066800" y="5715000"/>
          <a:ext cx="6032500" cy="508000"/>
        </p:xfrm>
        <a:graphic>
          <a:graphicData uri="http://schemas.openxmlformats.org/presentationml/2006/ole">
            <mc:AlternateContent xmlns:mc="http://schemas.openxmlformats.org/markup-compatibility/2006">
              <mc:Choice xmlns:v="urn:schemas-microsoft-com:vml" Requires="v">
                <p:oleObj spid="_x0000_s1173" name="Equation" r:id="rId5" imgW="2412720" imgH="203040" progId="Equation.3">
                  <p:embed/>
                </p:oleObj>
              </mc:Choice>
              <mc:Fallback>
                <p:oleObj name="Equation" r:id="rId5" imgW="2412720" imgH="20304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715000"/>
                        <a:ext cx="6032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6019800" y="1792069"/>
            <a:ext cx="838200" cy="646331"/>
          </a:xfrm>
          <a:prstGeom prst="rect">
            <a:avLst/>
          </a:prstGeom>
          <a:noFill/>
        </p:spPr>
        <p:txBody>
          <a:bodyPr wrap="square" rtlCol="0">
            <a:spAutoFit/>
          </a:bodyPr>
          <a:lstStyle/>
          <a:p>
            <a:r>
              <a:rPr lang="en-US" sz="3600" dirty="0" smtClean="0">
                <a:solidFill>
                  <a:schemeClr val="tx2">
                    <a:lumMod val="75000"/>
                  </a:schemeClr>
                </a:solidFill>
              </a:rPr>
              <a:t>Or:</a:t>
            </a:r>
            <a:endParaRPr lang="en-US" sz="3600" dirty="0">
              <a:solidFill>
                <a:schemeClr val="tx2">
                  <a:lumMod val="75000"/>
                </a:schemeClr>
              </a:solidFill>
            </a:endParaRPr>
          </a:p>
        </p:txBody>
      </p:sp>
      <p:sp>
        <p:nvSpPr>
          <p:cNvPr id="8" name="TextBox 7"/>
          <p:cNvSpPr txBox="1"/>
          <p:nvPr/>
        </p:nvSpPr>
        <p:spPr>
          <a:xfrm>
            <a:off x="6019800" y="2743200"/>
            <a:ext cx="2514600" cy="1754326"/>
          </a:xfrm>
          <a:prstGeom prst="rect">
            <a:avLst/>
          </a:prstGeom>
          <a:noFill/>
        </p:spPr>
        <p:txBody>
          <a:bodyPr wrap="square" rtlCol="0">
            <a:spAutoFit/>
          </a:bodyPr>
          <a:lstStyle/>
          <a:p>
            <a:r>
              <a:rPr lang="en-US" sz="3600" dirty="0" smtClean="0">
                <a:solidFill>
                  <a:schemeClr val="tx2">
                    <a:lumMod val="75000"/>
                  </a:schemeClr>
                </a:solidFill>
              </a:rPr>
              <a:t>This is not a linear constraint!</a:t>
            </a:r>
            <a:endParaRPr lang="en-US" sz="3600" dirty="0">
              <a:solidFill>
                <a:schemeClr val="tx2">
                  <a:lumMod val="75000"/>
                </a:schemeClr>
              </a:solidFill>
            </a:endParaRPr>
          </a:p>
        </p:txBody>
      </p:sp>
      <p:graphicFrame>
        <p:nvGraphicFramePr>
          <p:cNvPr id="1029" name="Object 5"/>
          <p:cNvGraphicFramePr>
            <a:graphicFrameLocks noChangeAspect="1"/>
          </p:cNvGraphicFramePr>
          <p:nvPr/>
        </p:nvGraphicFramePr>
        <p:xfrm>
          <a:off x="1133475" y="3124200"/>
          <a:ext cx="4095750" cy="1047750"/>
        </p:xfrm>
        <a:graphic>
          <a:graphicData uri="http://schemas.openxmlformats.org/presentationml/2006/ole">
            <mc:AlternateContent xmlns:mc="http://schemas.openxmlformats.org/markup-compatibility/2006">
              <mc:Choice xmlns:v="urn:schemas-microsoft-com:vml" Requires="v">
                <p:oleObj spid="_x0000_s1174" name="Equation" r:id="rId7" imgW="1638000" imgH="419040" progId="Equation.3">
                  <p:embed/>
                </p:oleObj>
              </mc:Choice>
              <mc:Fallback>
                <p:oleObj name="Equation" r:id="rId7" imgW="1638000" imgH="41904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3475" y="3124200"/>
                        <a:ext cx="409575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990600" y="4514671"/>
            <a:ext cx="6934200" cy="1200329"/>
          </a:xfrm>
          <a:prstGeom prst="rect">
            <a:avLst/>
          </a:prstGeom>
          <a:noFill/>
        </p:spPr>
        <p:txBody>
          <a:bodyPr wrap="square" rtlCol="0">
            <a:spAutoFit/>
          </a:bodyPr>
          <a:lstStyle/>
          <a:p>
            <a:r>
              <a:rPr lang="en-US" sz="3600" dirty="0" smtClean="0">
                <a:solidFill>
                  <a:schemeClr val="tx2">
                    <a:lumMod val="75000"/>
                  </a:schemeClr>
                </a:solidFill>
              </a:rPr>
              <a:t>We can make this into a linear constraint with the following </a:t>
            </a:r>
            <a:r>
              <a:rPr lang="en-US" sz="3600" i="1" dirty="0" smtClean="0">
                <a:solidFill>
                  <a:schemeClr val="tx2">
                    <a:lumMod val="75000"/>
                  </a:schemeClr>
                </a:solidFill>
              </a:rPr>
              <a:t>trick:</a:t>
            </a:r>
            <a:endParaRPr lang="en-US" sz="3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machine hours</a:t>
            </a:r>
            <a:endParaRPr lang="en-US" dirty="0"/>
          </a:p>
        </p:txBody>
      </p:sp>
      <p:sp>
        <p:nvSpPr>
          <p:cNvPr id="3" name="Content Placeholder 2"/>
          <p:cNvSpPr>
            <a:spLocks noGrp="1"/>
          </p:cNvSpPr>
          <p:nvPr>
            <p:ph idx="1"/>
          </p:nvPr>
        </p:nvSpPr>
        <p:spPr/>
        <p:txBody>
          <a:bodyPr/>
          <a:lstStyle/>
          <a:p>
            <a:r>
              <a:rPr lang="en-US" dirty="0" smtClean="0"/>
              <a:t>Plant X:</a:t>
            </a:r>
          </a:p>
          <a:p>
            <a:endParaRPr lang="en-US" dirty="0" smtClean="0"/>
          </a:p>
          <a:p>
            <a:endParaRPr lang="en-US" dirty="0" smtClean="0"/>
          </a:p>
          <a:p>
            <a:endParaRPr lang="en-US" dirty="0" smtClean="0"/>
          </a:p>
          <a:p>
            <a:r>
              <a:rPr lang="en-US" dirty="0" smtClean="0"/>
              <a:t>Plant Y:</a:t>
            </a:r>
          </a:p>
          <a:p>
            <a:endParaRPr lang="en-US" dirty="0"/>
          </a:p>
        </p:txBody>
      </p:sp>
      <p:graphicFrame>
        <p:nvGraphicFramePr>
          <p:cNvPr id="4" name="Table 3"/>
          <p:cNvGraphicFramePr>
            <a:graphicFrameLocks noGrp="1"/>
          </p:cNvGraphicFramePr>
          <p:nvPr/>
        </p:nvGraphicFramePr>
        <p:xfrm>
          <a:off x="1295400" y="2352040"/>
          <a:ext cx="6248400" cy="138176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370840">
                <a:tc>
                  <a:txBody>
                    <a:bodyPr/>
                    <a:lstStyle/>
                    <a:p>
                      <a:r>
                        <a:rPr lang="en-US" dirty="0" smtClean="0"/>
                        <a:t>Machine</a:t>
                      </a:r>
                      <a:endParaRPr lang="en-US" dirty="0"/>
                    </a:p>
                  </a:txBody>
                  <a:tcPr/>
                </a:tc>
                <a:tc>
                  <a:txBody>
                    <a:bodyPr/>
                    <a:lstStyle/>
                    <a:p>
                      <a:r>
                        <a:rPr lang="en-US" dirty="0" smtClean="0"/>
                        <a:t>Hours/Unit of product 1</a:t>
                      </a:r>
                      <a:endParaRPr lang="en-US" dirty="0"/>
                    </a:p>
                  </a:txBody>
                  <a:tcPr/>
                </a:tc>
                <a:tc>
                  <a:txBody>
                    <a:bodyPr/>
                    <a:lstStyle/>
                    <a:p>
                      <a:r>
                        <a:rPr lang="en-US" dirty="0" smtClean="0"/>
                        <a:t>Hours/Unit of product 2</a:t>
                      </a:r>
                      <a:endParaRPr lang="en-US" dirty="0"/>
                    </a:p>
                  </a:txBody>
                  <a:tcPr/>
                </a:tc>
                <a:tc>
                  <a:txBody>
                    <a:bodyPr/>
                    <a:lstStyle/>
                    <a:p>
                      <a:r>
                        <a:rPr lang="en-US" dirty="0" smtClean="0"/>
                        <a:t>Total Hours available</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0.1</a:t>
                      </a:r>
                      <a:endParaRPr lang="en-US" dirty="0"/>
                    </a:p>
                  </a:txBody>
                  <a:tcPr/>
                </a:tc>
                <a:tc>
                  <a:txBody>
                    <a:bodyPr/>
                    <a:lstStyle/>
                    <a:p>
                      <a:r>
                        <a:rPr lang="en-US" dirty="0" smtClean="0"/>
                        <a:t>0.15</a:t>
                      </a:r>
                      <a:endParaRPr lang="en-US" dirty="0"/>
                    </a:p>
                  </a:txBody>
                  <a:tcPr/>
                </a:tc>
                <a:tc>
                  <a:txBody>
                    <a:bodyPr/>
                    <a:lstStyle/>
                    <a:p>
                      <a:r>
                        <a:rPr lang="en-US" dirty="0" smtClean="0"/>
                        <a:t>40</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0.2</a:t>
                      </a:r>
                      <a:endParaRPr lang="en-US" dirty="0"/>
                    </a:p>
                  </a:txBody>
                  <a:tcPr/>
                </a:tc>
                <a:tc>
                  <a:txBody>
                    <a:bodyPr/>
                    <a:lstStyle/>
                    <a:p>
                      <a:r>
                        <a:rPr lang="en-US" dirty="0" smtClean="0"/>
                        <a:t>0.05</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295400" y="4714240"/>
          <a:ext cx="6248400" cy="138176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370840">
                <a:tc>
                  <a:txBody>
                    <a:bodyPr/>
                    <a:lstStyle/>
                    <a:p>
                      <a:r>
                        <a:rPr lang="en-US" dirty="0" smtClean="0"/>
                        <a:t>Machine</a:t>
                      </a:r>
                      <a:endParaRPr lang="en-US" dirty="0"/>
                    </a:p>
                  </a:txBody>
                  <a:tcPr/>
                </a:tc>
                <a:tc>
                  <a:txBody>
                    <a:bodyPr/>
                    <a:lstStyle/>
                    <a:p>
                      <a:r>
                        <a:rPr lang="en-US" dirty="0" smtClean="0"/>
                        <a:t>Hours/Unit of product 1</a:t>
                      </a:r>
                      <a:endParaRPr lang="en-US" dirty="0"/>
                    </a:p>
                  </a:txBody>
                  <a:tcPr/>
                </a:tc>
                <a:tc>
                  <a:txBody>
                    <a:bodyPr/>
                    <a:lstStyle/>
                    <a:p>
                      <a:r>
                        <a:rPr lang="en-US" dirty="0" smtClean="0"/>
                        <a:t>Hours/Unit of product 2</a:t>
                      </a:r>
                      <a:endParaRPr lang="en-US" dirty="0"/>
                    </a:p>
                  </a:txBody>
                  <a:tcPr/>
                </a:tc>
                <a:tc>
                  <a:txBody>
                    <a:bodyPr/>
                    <a:lstStyle/>
                    <a:p>
                      <a:r>
                        <a:rPr lang="en-US" dirty="0" smtClean="0"/>
                        <a:t>Total Hours available</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0.5</a:t>
                      </a:r>
                      <a:endParaRPr lang="en-US" dirty="0"/>
                    </a:p>
                  </a:txBody>
                  <a:tcPr/>
                </a:tc>
                <a:tc>
                  <a:txBody>
                    <a:bodyPr/>
                    <a:lstStyle/>
                    <a:p>
                      <a:r>
                        <a:rPr lang="en-US" dirty="0" smtClean="0"/>
                        <a:t>0.35</a:t>
                      </a:r>
                      <a:endParaRPr lang="en-US" dirty="0"/>
                    </a:p>
                  </a:txBody>
                  <a:tcPr/>
                </a:tc>
                <a:tc>
                  <a:txBody>
                    <a:bodyPr/>
                    <a:lstStyle/>
                    <a:p>
                      <a:r>
                        <a:rPr lang="en-US" dirty="0" smtClean="0"/>
                        <a:t>140</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0.45</a:t>
                      </a:r>
                      <a:endParaRPr lang="en-US" dirty="0"/>
                    </a:p>
                  </a:txBody>
                  <a:tcPr/>
                </a:tc>
                <a:tc>
                  <a:txBody>
                    <a:bodyPr/>
                    <a:lstStyle/>
                    <a:p>
                      <a:r>
                        <a:rPr lang="en-US" dirty="0" smtClean="0"/>
                        <a:t>0.3</a:t>
                      </a:r>
                      <a:endParaRPr lang="en-US" dirty="0"/>
                    </a:p>
                  </a:txBody>
                  <a:tcPr/>
                </a:tc>
                <a:tc>
                  <a:txBody>
                    <a:bodyPr/>
                    <a:lstStyle/>
                    <a:p>
                      <a:r>
                        <a:rPr lang="en-US" dirty="0" smtClean="0"/>
                        <a:t>120</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labor</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pPr>
              <a:buNone/>
            </a:pPr>
            <a:r>
              <a:rPr lang="en-US" dirty="0" smtClean="0"/>
              <a:t>Overtime can be bought at $20/hour</a:t>
            </a:r>
            <a:endParaRPr lang="en-US" dirty="0"/>
          </a:p>
        </p:txBody>
      </p:sp>
      <p:graphicFrame>
        <p:nvGraphicFramePr>
          <p:cNvPr id="4" name="Table 3"/>
          <p:cNvGraphicFramePr>
            <a:graphicFrameLocks noGrp="1"/>
          </p:cNvGraphicFramePr>
          <p:nvPr/>
        </p:nvGraphicFramePr>
        <p:xfrm>
          <a:off x="914400" y="1981200"/>
          <a:ext cx="6248400" cy="175260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562100">
                  <a:extLst>
                    <a:ext uri="{9D8B030D-6E8A-4147-A177-3AD203B41FA5}">
                      <a16:colId xmlns:a16="http://schemas.microsoft.com/office/drawing/2014/main" val="20003"/>
                    </a:ext>
                  </a:extLst>
                </a:gridCol>
              </a:tblGrid>
              <a:tr h="811866">
                <a:tc>
                  <a:txBody>
                    <a:bodyPr/>
                    <a:lstStyle/>
                    <a:p>
                      <a:r>
                        <a:rPr lang="en-US" dirty="0" smtClean="0"/>
                        <a:t>Plant</a:t>
                      </a:r>
                      <a:endParaRPr lang="en-US" dirty="0"/>
                    </a:p>
                  </a:txBody>
                  <a:tcPr/>
                </a:tc>
                <a:tc>
                  <a:txBody>
                    <a:bodyPr/>
                    <a:lstStyle/>
                    <a:p>
                      <a:r>
                        <a:rPr lang="en-US" dirty="0" smtClean="0"/>
                        <a:t>Hours/Unit of product 1</a:t>
                      </a:r>
                      <a:endParaRPr lang="en-US" dirty="0"/>
                    </a:p>
                  </a:txBody>
                  <a:tcPr/>
                </a:tc>
                <a:tc>
                  <a:txBody>
                    <a:bodyPr/>
                    <a:lstStyle/>
                    <a:p>
                      <a:r>
                        <a:rPr lang="en-US" dirty="0" smtClean="0"/>
                        <a:t>Hours/Unit of product 2</a:t>
                      </a:r>
                      <a:endParaRPr lang="en-US" dirty="0"/>
                    </a:p>
                  </a:txBody>
                  <a:tcPr/>
                </a:tc>
                <a:tc>
                  <a:txBody>
                    <a:bodyPr/>
                    <a:lstStyle/>
                    <a:p>
                      <a:r>
                        <a:rPr lang="en-US" dirty="0" smtClean="0"/>
                        <a:t>Total Hours available</a:t>
                      </a:r>
                      <a:endParaRPr lang="en-US" dirty="0"/>
                    </a:p>
                  </a:txBody>
                  <a:tcPr/>
                </a:tc>
                <a:extLst>
                  <a:ext uri="{0D108BD9-81ED-4DB2-BD59-A6C34878D82A}">
                    <a16:rowId xmlns:a16="http://schemas.microsoft.com/office/drawing/2014/main" val="10000"/>
                  </a:ext>
                </a:extLst>
              </a:tr>
              <a:tr h="470367">
                <a:tc>
                  <a:txBody>
                    <a:bodyPr/>
                    <a:lstStyle/>
                    <a:p>
                      <a:r>
                        <a:rPr lang="en-US" dirty="0" smtClean="0"/>
                        <a:t>X</a:t>
                      </a:r>
                      <a:endParaRPr lang="en-US" dirty="0"/>
                    </a:p>
                  </a:txBody>
                  <a:tcPr/>
                </a:tc>
                <a:tc>
                  <a:txBody>
                    <a:bodyPr/>
                    <a:lstStyle/>
                    <a:p>
                      <a:r>
                        <a:rPr lang="en-US" dirty="0" smtClean="0"/>
                        <a:t>1</a:t>
                      </a:r>
                      <a:endParaRPr lang="en-US" dirty="0"/>
                    </a:p>
                  </a:txBody>
                  <a:tcPr/>
                </a:tc>
                <a:tc>
                  <a:txBody>
                    <a:bodyPr/>
                    <a:lstStyle/>
                    <a:p>
                      <a:r>
                        <a:rPr lang="en-US" dirty="0" smtClean="0"/>
                        <a:t>1.2</a:t>
                      </a:r>
                      <a:endParaRPr lang="en-US" dirty="0"/>
                    </a:p>
                  </a:txBody>
                  <a:tcPr/>
                </a:tc>
                <a:tc>
                  <a:txBody>
                    <a:bodyPr/>
                    <a:lstStyle/>
                    <a:p>
                      <a:r>
                        <a:rPr lang="en-US" dirty="0" smtClean="0"/>
                        <a:t>300</a:t>
                      </a:r>
                      <a:endParaRPr lang="en-US" dirty="0"/>
                    </a:p>
                  </a:txBody>
                  <a:tcPr/>
                </a:tc>
                <a:extLst>
                  <a:ext uri="{0D108BD9-81ED-4DB2-BD59-A6C34878D82A}">
                    <a16:rowId xmlns:a16="http://schemas.microsoft.com/office/drawing/2014/main" val="10001"/>
                  </a:ext>
                </a:extLst>
              </a:tr>
              <a:tr h="470367">
                <a:tc>
                  <a:txBody>
                    <a:bodyPr/>
                    <a:lstStyle/>
                    <a:p>
                      <a:r>
                        <a:rPr lang="en-US" dirty="0" smtClean="0"/>
                        <a:t>Y</a:t>
                      </a:r>
                      <a:endParaRPr lang="en-US" dirty="0"/>
                    </a:p>
                  </a:txBody>
                  <a:tcPr/>
                </a:tc>
                <a:tc>
                  <a:txBody>
                    <a:bodyPr/>
                    <a:lstStyle/>
                    <a:p>
                      <a:r>
                        <a:rPr lang="en-US" dirty="0" smtClean="0"/>
                        <a:t>1.1</a:t>
                      </a:r>
                      <a:endParaRPr lang="en-US" dirty="0"/>
                    </a:p>
                  </a:txBody>
                  <a:tcPr/>
                </a:tc>
                <a:tc>
                  <a:txBody>
                    <a:bodyPr/>
                    <a:lstStyle/>
                    <a:p>
                      <a:r>
                        <a:rPr lang="en-US" dirty="0" smtClean="0"/>
                        <a:t>0.9</a:t>
                      </a:r>
                      <a:endParaRPr lang="en-US" dirty="0"/>
                    </a:p>
                  </a:txBody>
                  <a:tcPr/>
                </a:tc>
                <a:tc>
                  <a:txBody>
                    <a:bodyPr/>
                    <a:lstStyle/>
                    <a:p>
                      <a:r>
                        <a:rPr lang="en-US" dirty="0" smtClean="0"/>
                        <a:t>300</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Min-max (Max-min) problems</a:t>
            </a:r>
            <a:endParaRPr lang="en-US" dirty="0"/>
          </a:p>
        </p:txBody>
      </p:sp>
      <p:sp>
        <p:nvSpPr>
          <p:cNvPr id="3" name="Content Placeholder 2"/>
          <p:cNvSpPr>
            <a:spLocks noGrp="1"/>
          </p:cNvSpPr>
          <p:nvPr>
            <p:ph idx="1"/>
          </p:nvPr>
        </p:nvSpPr>
        <p:spPr/>
        <p:txBody>
          <a:bodyPr>
            <a:normAutofit lnSpcReduction="10000"/>
          </a:bodyPr>
          <a:lstStyle/>
          <a:p>
            <a:r>
              <a:rPr lang="en-US" dirty="0" smtClean="0"/>
              <a:t>Minimize the maximum number of hours of overtime over all the plants</a:t>
            </a:r>
          </a:p>
          <a:p>
            <a:r>
              <a:rPr lang="en-US" dirty="0" smtClean="0"/>
              <a:t>MAX(overtime1,overtime2) function in Excel is not linear!</a:t>
            </a:r>
          </a:p>
          <a:p>
            <a:r>
              <a:rPr lang="en-US" dirty="0" smtClean="0"/>
              <a:t>Introduce a new cell: </a:t>
            </a:r>
            <a:r>
              <a:rPr lang="en-US" dirty="0" err="1" smtClean="0"/>
              <a:t>maxovertime</a:t>
            </a:r>
            <a:endParaRPr lang="en-US" dirty="0" smtClean="0"/>
          </a:p>
          <a:p>
            <a:r>
              <a:rPr lang="en-US" dirty="0" smtClean="0"/>
              <a:t>Introduce new constraints:</a:t>
            </a:r>
          </a:p>
          <a:p>
            <a:pPr lvl="1">
              <a:buNone/>
            </a:pPr>
            <a:r>
              <a:rPr lang="en-US" dirty="0" err="1" smtClean="0"/>
              <a:t>maxovertime</a:t>
            </a:r>
            <a:r>
              <a:rPr lang="en-US" dirty="0" smtClean="0"/>
              <a:t> </a:t>
            </a:r>
            <a:r>
              <a:rPr lang="en-US" u="sng" dirty="0" smtClean="0"/>
              <a:t>&gt;</a:t>
            </a:r>
            <a:r>
              <a:rPr lang="en-US" dirty="0" smtClean="0"/>
              <a:t> overtime1</a:t>
            </a:r>
            <a:endParaRPr lang="en-US" u="sng" dirty="0" smtClean="0"/>
          </a:p>
          <a:p>
            <a:pPr lvl="1">
              <a:buNone/>
            </a:pPr>
            <a:r>
              <a:rPr lang="en-US" dirty="0" err="1" smtClean="0"/>
              <a:t>maxovertime</a:t>
            </a:r>
            <a:r>
              <a:rPr lang="en-US" dirty="0" smtClean="0"/>
              <a:t> </a:t>
            </a:r>
            <a:r>
              <a:rPr lang="en-US" u="sng" dirty="0" smtClean="0"/>
              <a:t>&gt;</a:t>
            </a:r>
            <a:r>
              <a:rPr lang="en-US" dirty="0" smtClean="0"/>
              <a:t> overtime2</a:t>
            </a:r>
          </a:p>
          <a:p>
            <a:r>
              <a:rPr lang="en-US" dirty="0" smtClean="0"/>
              <a:t>Set target cell: Minimize </a:t>
            </a:r>
            <a:r>
              <a:rPr lang="en-US" dirty="0" err="1" smtClean="0"/>
              <a:t>maxovertime</a:t>
            </a:r>
            <a:endParaRPr lang="en-US" dirty="0" smtClean="0"/>
          </a:p>
          <a:p>
            <a:pPr lvl="1">
              <a:buNone/>
            </a:pPr>
            <a:endParaRPr lang="en-US" dirty="0" err="1"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871"/>
            <a:ext cx="8229600" cy="1143000"/>
          </a:xfrm>
        </p:spPr>
        <p:txBody>
          <a:bodyPr/>
          <a:lstStyle/>
          <a:p>
            <a:r>
              <a:rPr lang="en-US" dirty="0" smtClean="0"/>
              <a:t>Team assignments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0647140"/>
              </p:ext>
            </p:extLst>
          </p:nvPr>
        </p:nvGraphicFramePr>
        <p:xfrm>
          <a:off x="2743200" y="3886200"/>
          <a:ext cx="3810000" cy="185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r>
                        <a:rPr lang="en-US" dirty="0" smtClean="0"/>
                        <a:t>Problem</a:t>
                      </a:r>
                      <a:endParaRPr lang="en-US" dirty="0"/>
                    </a:p>
                  </a:txBody>
                  <a:tcPr/>
                </a:tc>
                <a:tc>
                  <a:txBody>
                    <a:bodyPr/>
                    <a:lstStyle/>
                    <a:p>
                      <a:r>
                        <a:rPr lang="en-US" dirty="0" smtClean="0"/>
                        <a:t>Team</a:t>
                      </a:r>
                      <a:endParaRPr lang="en-US" dirty="0"/>
                    </a:p>
                  </a:txBody>
                  <a:tcPr/>
                </a:tc>
                <a:extLst>
                  <a:ext uri="{0D108BD9-81ED-4DB2-BD59-A6C34878D82A}">
                    <a16:rowId xmlns:a16="http://schemas.microsoft.com/office/drawing/2014/main" val="10000"/>
                  </a:ext>
                </a:extLst>
              </a:tr>
              <a:tr h="370840">
                <a:tc>
                  <a:txBody>
                    <a:bodyPr/>
                    <a:lstStyle/>
                    <a:p>
                      <a:r>
                        <a:rPr lang="en-US" dirty="0" smtClean="0"/>
                        <a:t>Ex. 9 p. 275</a:t>
                      </a:r>
                      <a:endParaRPr lang="en-US" dirty="0"/>
                    </a:p>
                  </a:txBody>
                  <a:tcPr/>
                </a:tc>
                <a:tc>
                  <a:txBody>
                    <a:bodyPr/>
                    <a:lstStyle/>
                    <a:p>
                      <a:r>
                        <a:rPr lang="en-US" dirty="0" smtClean="0"/>
                        <a:t>1,8</a:t>
                      </a:r>
                      <a:endParaRPr lang="en-US" dirty="0"/>
                    </a:p>
                  </a:txBody>
                  <a:tcPr/>
                </a:tc>
                <a:extLst>
                  <a:ext uri="{0D108BD9-81ED-4DB2-BD59-A6C34878D82A}">
                    <a16:rowId xmlns:a16="http://schemas.microsoft.com/office/drawing/2014/main" val="10001"/>
                  </a:ext>
                </a:extLst>
              </a:tr>
              <a:tr h="370840">
                <a:tc>
                  <a:txBody>
                    <a:bodyPr/>
                    <a:lstStyle/>
                    <a:p>
                      <a:r>
                        <a:rPr lang="en-US" dirty="0" smtClean="0"/>
                        <a:t>Ex. 7 p. 274</a:t>
                      </a:r>
                      <a:endParaRPr lang="en-US" dirty="0"/>
                    </a:p>
                  </a:txBody>
                  <a:tcPr/>
                </a:tc>
                <a:tc>
                  <a:txBody>
                    <a:bodyPr/>
                    <a:lstStyle/>
                    <a:p>
                      <a:r>
                        <a:rPr lang="en-US" dirty="0" smtClean="0"/>
                        <a:t>2,7</a:t>
                      </a:r>
                      <a:endParaRPr lang="en-US" dirty="0"/>
                    </a:p>
                  </a:txBody>
                  <a:tcPr/>
                </a:tc>
                <a:extLst>
                  <a:ext uri="{0D108BD9-81ED-4DB2-BD59-A6C34878D82A}">
                    <a16:rowId xmlns:a16="http://schemas.microsoft.com/office/drawing/2014/main" val="10002"/>
                  </a:ext>
                </a:extLst>
              </a:tr>
              <a:tr h="370840">
                <a:tc>
                  <a:txBody>
                    <a:bodyPr/>
                    <a:lstStyle/>
                    <a:p>
                      <a:r>
                        <a:rPr lang="en-US" dirty="0" smtClean="0"/>
                        <a:t>Ex. 14 p. 277</a:t>
                      </a:r>
                      <a:endParaRPr lang="en-US" dirty="0"/>
                    </a:p>
                  </a:txBody>
                  <a:tcPr/>
                </a:tc>
                <a:tc>
                  <a:txBody>
                    <a:bodyPr/>
                    <a:lstStyle/>
                    <a:p>
                      <a:r>
                        <a:rPr lang="en-US" dirty="0" smtClean="0"/>
                        <a:t>4,5</a:t>
                      </a:r>
                      <a:endParaRPr lang="en-US" dirty="0"/>
                    </a:p>
                  </a:txBody>
                  <a:tcPr/>
                </a:tc>
                <a:extLst>
                  <a:ext uri="{0D108BD9-81ED-4DB2-BD59-A6C34878D82A}">
                    <a16:rowId xmlns:a16="http://schemas.microsoft.com/office/drawing/2014/main" val="10004"/>
                  </a:ext>
                </a:extLst>
              </a:tr>
              <a:tr h="370840">
                <a:tc>
                  <a:txBody>
                    <a:bodyPr/>
                    <a:lstStyle/>
                    <a:p>
                      <a:r>
                        <a:rPr lang="en-US" dirty="0" smtClean="0"/>
                        <a:t>Ex. 11 p. 276</a:t>
                      </a:r>
                      <a:endParaRPr lang="en-US" dirty="0"/>
                    </a:p>
                  </a:txBody>
                  <a:tcPr/>
                </a:tc>
                <a:tc>
                  <a:txBody>
                    <a:bodyPr/>
                    <a:lstStyle/>
                    <a:p>
                      <a:r>
                        <a:rPr lang="en-US" smtClean="0"/>
                        <a:t>3,6</a:t>
                      </a:r>
                      <a:endParaRPr lang="en-US" dirty="0"/>
                    </a:p>
                  </a:txBody>
                  <a:tcPr/>
                </a:tc>
                <a:extLst>
                  <a:ext uri="{0D108BD9-81ED-4DB2-BD59-A6C34878D82A}">
                    <a16:rowId xmlns:a16="http://schemas.microsoft.com/office/drawing/2014/main" val="10005"/>
                  </a:ext>
                </a:extLst>
              </a:tr>
            </a:tbl>
          </a:graphicData>
        </a:graphic>
      </p:graphicFrame>
      <p:sp>
        <p:nvSpPr>
          <p:cNvPr id="5" name="Title 1"/>
          <p:cNvSpPr txBox="1">
            <a:spLocks/>
          </p:cNvSpPr>
          <p:nvPr/>
        </p:nvSpPr>
        <p:spPr>
          <a:xfrm>
            <a:off x="457200" y="48623"/>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dirty="0" err="1" smtClean="0"/>
              <a:t>Usefull</a:t>
            </a:r>
            <a:r>
              <a:rPr lang="en-US" dirty="0" smtClean="0"/>
              <a:t> Exercises</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237402923"/>
              </p:ext>
            </p:extLst>
          </p:nvPr>
        </p:nvGraphicFramePr>
        <p:xfrm>
          <a:off x="2895600" y="1066800"/>
          <a:ext cx="3429000" cy="148336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3663371112"/>
                    </a:ext>
                  </a:extLst>
                </a:gridCol>
              </a:tblGrid>
              <a:tr h="370840">
                <a:tc gridSpan="2">
                  <a:txBody>
                    <a:bodyPr/>
                    <a:lstStyle/>
                    <a:p>
                      <a:pPr algn="ctr"/>
                      <a:r>
                        <a:rPr lang="en-US" dirty="0" smtClean="0"/>
                        <a:t>Problems (page, chapter)</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Ex. 9 p. </a:t>
                      </a:r>
                      <a:r>
                        <a:rPr lang="en-US" dirty="0" smtClean="0"/>
                        <a:t>275, 11</a:t>
                      </a:r>
                      <a:endParaRPr lang="en-US" dirty="0"/>
                    </a:p>
                  </a:txBody>
                  <a:tcPr/>
                </a:tc>
                <a:tc>
                  <a:txBody>
                    <a:bodyPr/>
                    <a:lstStyle/>
                    <a:p>
                      <a:r>
                        <a:rPr lang="en-US" dirty="0" smtClean="0"/>
                        <a:t>Ex. 14 p. </a:t>
                      </a:r>
                      <a:r>
                        <a:rPr lang="en-US" dirty="0" smtClean="0"/>
                        <a:t>277, 11</a:t>
                      </a:r>
                      <a:endParaRPr lang="en-US" dirty="0"/>
                    </a:p>
                  </a:txBody>
                  <a:tcPr/>
                </a:tc>
                <a:extLst>
                  <a:ext uri="{0D108BD9-81ED-4DB2-BD59-A6C34878D82A}">
                    <a16:rowId xmlns:a16="http://schemas.microsoft.com/office/drawing/2014/main" val="10001"/>
                  </a:ext>
                </a:extLst>
              </a:tr>
              <a:tr h="370840">
                <a:tc>
                  <a:txBody>
                    <a:bodyPr/>
                    <a:lstStyle/>
                    <a:p>
                      <a:r>
                        <a:rPr lang="en-US" dirty="0" smtClean="0"/>
                        <a:t>Ex. 7 p. </a:t>
                      </a:r>
                      <a:r>
                        <a:rPr lang="en-US" dirty="0" smtClean="0"/>
                        <a:t>274, 11</a:t>
                      </a:r>
                      <a:endParaRPr lang="en-US" dirty="0"/>
                    </a:p>
                  </a:txBody>
                  <a:tcPr/>
                </a:tc>
                <a:tc>
                  <a:txBody>
                    <a:bodyPr/>
                    <a:lstStyle/>
                    <a:p>
                      <a:r>
                        <a:rPr lang="en-US" dirty="0" smtClean="0"/>
                        <a:t>Ex. 11 p. </a:t>
                      </a:r>
                      <a:r>
                        <a:rPr lang="en-US" dirty="0" smtClean="0"/>
                        <a:t>276, 11</a:t>
                      </a:r>
                      <a:endParaRPr lang="en-US" dirty="0"/>
                    </a:p>
                  </a:txBody>
                  <a:tcPr/>
                </a:tc>
                <a:extLst>
                  <a:ext uri="{0D108BD9-81ED-4DB2-BD59-A6C34878D82A}">
                    <a16:rowId xmlns:a16="http://schemas.microsoft.com/office/drawing/2014/main" val="10002"/>
                  </a:ext>
                </a:extLst>
              </a:tr>
              <a:tr h="370840">
                <a:tc>
                  <a:txBody>
                    <a:bodyPr/>
                    <a:lstStyle/>
                    <a:p>
                      <a:r>
                        <a:rPr lang="en-US" dirty="0" smtClean="0"/>
                        <a:t>Ex. 9 p. </a:t>
                      </a:r>
                      <a:r>
                        <a:rPr lang="en-US" dirty="0" smtClean="0"/>
                        <a:t>311, 12</a:t>
                      </a:r>
                      <a:endParaRPr lang="en-US" dirty="0"/>
                    </a:p>
                  </a:txBody>
                  <a:tcPr/>
                </a:tc>
                <a:tc>
                  <a:txBody>
                    <a:bodyPr/>
                    <a:lstStyle/>
                    <a:p>
                      <a:r>
                        <a:rPr lang="en-US" dirty="0" smtClean="0"/>
                        <a:t>Ex. 5 p. </a:t>
                      </a:r>
                      <a:r>
                        <a:rPr lang="en-US" dirty="0" smtClean="0"/>
                        <a:t>274, 11</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78460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9 p. 275</a:t>
            </a:r>
            <a:endParaRPr lang="en-US" dirty="0"/>
          </a:p>
        </p:txBody>
      </p:sp>
      <p:sp>
        <p:nvSpPr>
          <p:cNvPr id="3" name="Content Placeholder 2"/>
          <p:cNvSpPr>
            <a:spLocks noGrp="1"/>
          </p:cNvSpPr>
          <p:nvPr>
            <p:ph idx="1"/>
          </p:nvPr>
        </p:nvSpPr>
        <p:spPr>
          <a:xfrm>
            <a:off x="457200" y="1295400"/>
            <a:ext cx="8229600" cy="5334000"/>
          </a:xfrm>
          <a:ln w="12700">
            <a:solidFill>
              <a:schemeClr val="accent1">
                <a:lumMod val="40000"/>
                <a:lumOff val="60000"/>
              </a:schemeClr>
            </a:solidFill>
          </a:ln>
          <a:effectLst>
            <a:glow rad="63500">
              <a:schemeClr val="accent1">
                <a:satMod val="175000"/>
                <a:alpha val="40000"/>
              </a:schemeClr>
            </a:glow>
          </a:effectLst>
        </p:spPr>
        <p:txBody>
          <a:bodyPr>
            <a:noAutofit/>
          </a:bodyPr>
          <a:lstStyle/>
          <a:p>
            <a:pPr marL="0" indent="0">
              <a:lnSpc>
                <a:spcPts val="1400"/>
              </a:lnSpc>
              <a:spcBef>
                <a:spcPts val="200"/>
              </a:spcBef>
              <a:buNone/>
            </a:pPr>
            <a:r>
              <a:rPr lang="en-US" sz="1400" b="1" dirty="0" smtClean="0"/>
              <a:t>Oil </a:t>
            </a:r>
            <a:r>
              <a:rPr lang="en-US" sz="1400" b="1" dirty="0"/>
              <a:t>Blending. </a:t>
            </a:r>
            <a:r>
              <a:rPr lang="en-US" sz="1400" dirty="0"/>
              <a:t>An oil company produces three brands of oils: Regular, </a:t>
            </a:r>
            <a:r>
              <a:rPr lang="en-US" sz="1400" dirty="0" err="1"/>
              <a:t>Multigrade</a:t>
            </a:r>
            <a:r>
              <a:rPr lang="en-US" sz="1400" dirty="0"/>
              <a:t>, and Supreme. Each brand of oil is composed of one or more of four crude stocks, each having a different viscosity index. The relevant data </a:t>
            </a:r>
            <a:r>
              <a:rPr lang="en-US" sz="1400" dirty="0" smtClean="0"/>
              <a:t>concerning </a:t>
            </a:r>
            <a:r>
              <a:rPr lang="en-US" sz="1400" dirty="0"/>
              <a:t>the crude stocks are: </a:t>
            </a:r>
            <a:endParaRPr lang="en-US" sz="1400" dirty="0" smtClean="0"/>
          </a:p>
          <a:p>
            <a:pPr marL="0" indent="0">
              <a:lnSpc>
                <a:spcPts val="1400"/>
              </a:lnSpc>
              <a:spcBef>
                <a:spcPts val="200"/>
              </a:spcBef>
              <a:buNone/>
            </a:pPr>
            <a:r>
              <a:rPr lang="en-US" sz="1400" dirty="0" smtClean="0"/>
              <a:t>Crude </a:t>
            </a:r>
            <a:r>
              <a:rPr lang="en-US" sz="1400" dirty="0"/>
              <a:t>Viscosity </a:t>
            </a:r>
            <a:r>
              <a:rPr lang="en-US" sz="1400" dirty="0" smtClean="0"/>
              <a:t>	Cost </a:t>
            </a:r>
            <a:r>
              <a:rPr lang="en-US" sz="1400" dirty="0"/>
              <a:t>Supply Per Day </a:t>
            </a:r>
            <a:endParaRPr lang="en-US" sz="1400" dirty="0" smtClean="0"/>
          </a:p>
          <a:p>
            <a:pPr marL="0" indent="0">
              <a:lnSpc>
                <a:spcPts val="1400"/>
              </a:lnSpc>
              <a:spcBef>
                <a:spcPts val="200"/>
              </a:spcBef>
              <a:buNone/>
            </a:pPr>
            <a:r>
              <a:rPr lang="en-US" sz="1400" dirty="0" smtClean="0"/>
              <a:t>Stock    Index 	($/ </a:t>
            </a:r>
            <a:r>
              <a:rPr lang="en-US" sz="1400" dirty="0"/>
              <a:t>barrel) ( barrels) </a:t>
            </a:r>
            <a:endParaRPr lang="en-US" sz="1400" dirty="0" smtClean="0"/>
          </a:p>
          <a:p>
            <a:pPr marL="0" indent="0">
              <a:lnSpc>
                <a:spcPts val="1400"/>
              </a:lnSpc>
              <a:spcBef>
                <a:spcPts val="200"/>
              </a:spcBef>
              <a:buNone/>
            </a:pPr>
            <a:r>
              <a:rPr lang="en-US" sz="1400" dirty="0" smtClean="0"/>
              <a:t>1 	20 	7.10 	1,000 </a:t>
            </a:r>
          </a:p>
          <a:p>
            <a:pPr marL="0" indent="0">
              <a:lnSpc>
                <a:spcPts val="1400"/>
              </a:lnSpc>
              <a:spcBef>
                <a:spcPts val="200"/>
              </a:spcBef>
              <a:buNone/>
            </a:pPr>
            <a:r>
              <a:rPr lang="en-US" sz="1400" dirty="0" smtClean="0"/>
              <a:t>2 	40 	8.50 	1,100 </a:t>
            </a:r>
          </a:p>
          <a:p>
            <a:pPr marL="0" indent="0">
              <a:lnSpc>
                <a:spcPts val="1400"/>
              </a:lnSpc>
              <a:spcBef>
                <a:spcPts val="200"/>
              </a:spcBef>
              <a:buNone/>
            </a:pPr>
            <a:r>
              <a:rPr lang="en-US" sz="1400" dirty="0" smtClean="0"/>
              <a:t>3 	30 	7.70 	1,200 </a:t>
            </a:r>
          </a:p>
          <a:p>
            <a:pPr marL="0" indent="0">
              <a:lnSpc>
                <a:spcPts val="1400"/>
              </a:lnSpc>
              <a:spcBef>
                <a:spcPts val="200"/>
              </a:spcBef>
              <a:buNone/>
            </a:pPr>
            <a:r>
              <a:rPr lang="en-US" sz="1400" dirty="0" smtClean="0"/>
              <a:t>4 	55 	9.00 	1,100 </a:t>
            </a:r>
          </a:p>
          <a:p>
            <a:pPr marL="0" indent="0">
              <a:lnSpc>
                <a:spcPts val="1400"/>
              </a:lnSpc>
              <a:spcBef>
                <a:spcPts val="200"/>
              </a:spcBef>
              <a:buNone/>
            </a:pPr>
            <a:r>
              <a:rPr lang="en-US" sz="1400" dirty="0" smtClean="0"/>
              <a:t>Each </a:t>
            </a:r>
            <a:r>
              <a:rPr lang="en-US" sz="1400" dirty="0"/>
              <a:t>brand of oil must meet a minimum standard for viscosity index, and each brand thus sells at a different price. The relevant data concerning the three brands of oil are: </a:t>
            </a:r>
            <a:endParaRPr lang="en-US" sz="1400" dirty="0" smtClean="0"/>
          </a:p>
          <a:p>
            <a:pPr marL="0" indent="0">
              <a:lnSpc>
                <a:spcPts val="1400"/>
              </a:lnSpc>
              <a:spcBef>
                <a:spcPts val="200"/>
              </a:spcBef>
              <a:buNone/>
            </a:pPr>
            <a:r>
              <a:rPr lang="en-US" sz="1400" dirty="0" smtClean="0"/>
              <a:t>	Minimum 	Selling 	Daily </a:t>
            </a:r>
          </a:p>
          <a:p>
            <a:pPr marL="0" indent="0">
              <a:lnSpc>
                <a:spcPts val="1400"/>
              </a:lnSpc>
              <a:spcBef>
                <a:spcPts val="200"/>
              </a:spcBef>
              <a:buNone/>
            </a:pPr>
            <a:r>
              <a:rPr lang="en-US" sz="1400" dirty="0" smtClean="0"/>
              <a:t>	Viscosity 	Price 	Demand </a:t>
            </a:r>
          </a:p>
          <a:p>
            <a:pPr marL="0" indent="0">
              <a:lnSpc>
                <a:spcPts val="1400"/>
              </a:lnSpc>
              <a:spcBef>
                <a:spcPts val="200"/>
              </a:spcBef>
              <a:buNone/>
            </a:pPr>
            <a:r>
              <a:rPr lang="en-US" sz="1400" dirty="0" smtClean="0"/>
              <a:t>Brand 	Index 	($/ </a:t>
            </a:r>
            <a:r>
              <a:rPr lang="en-US" sz="1400" dirty="0"/>
              <a:t>barrel) </a:t>
            </a:r>
            <a:r>
              <a:rPr lang="en-US" sz="1400" dirty="0" smtClean="0"/>
              <a:t>	( </a:t>
            </a:r>
            <a:r>
              <a:rPr lang="en-US" sz="1400" dirty="0"/>
              <a:t>barrels) </a:t>
            </a:r>
            <a:endParaRPr lang="en-US" sz="1400" dirty="0" smtClean="0"/>
          </a:p>
          <a:p>
            <a:pPr marL="0" indent="0">
              <a:lnSpc>
                <a:spcPts val="1400"/>
              </a:lnSpc>
              <a:spcBef>
                <a:spcPts val="200"/>
              </a:spcBef>
              <a:buNone/>
            </a:pPr>
            <a:r>
              <a:rPr lang="en-US" sz="1400" dirty="0" smtClean="0"/>
              <a:t>Regular 	25 	8.50 	2,000 </a:t>
            </a:r>
          </a:p>
          <a:p>
            <a:pPr marL="0" indent="0">
              <a:lnSpc>
                <a:spcPts val="1400"/>
              </a:lnSpc>
              <a:spcBef>
                <a:spcPts val="200"/>
              </a:spcBef>
              <a:buNone/>
            </a:pPr>
            <a:r>
              <a:rPr lang="en-US" sz="1400" dirty="0" err="1" smtClean="0"/>
              <a:t>Multigrade</a:t>
            </a:r>
            <a:r>
              <a:rPr lang="en-US" sz="1400" dirty="0" smtClean="0"/>
              <a:t> 	35 	9.00 	1,500 </a:t>
            </a:r>
          </a:p>
          <a:p>
            <a:pPr marL="0" indent="0">
              <a:lnSpc>
                <a:spcPts val="1400"/>
              </a:lnSpc>
              <a:spcBef>
                <a:spcPts val="200"/>
              </a:spcBef>
              <a:buNone/>
            </a:pPr>
            <a:r>
              <a:rPr lang="en-US" sz="1400" dirty="0" smtClean="0"/>
              <a:t>Supreme 	50 	10.00 	750 </a:t>
            </a:r>
          </a:p>
          <a:p>
            <a:pPr marL="0" indent="0">
              <a:lnSpc>
                <a:spcPts val="1400"/>
              </a:lnSpc>
              <a:spcBef>
                <a:spcPts val="200"/>
              </a:spcBef>
              <a:buNone/>
            </a:pPr>
            <a:r>
              <a:rPr lang="en-US" sz="1400" dirty="0" smtClean="0"/>
              <a:t>Determine </a:t>
            </a:r>
            <a:r>
              <a:rPr lang="en-US" sz="1400" dirty="0"/>
              <a:t>an optimal production plan for a single day, assuming that all oil produced during this day can be either sold or stored at negligible cost. This exercise is subject to alternative interpretations. Use a model to investigate the following distinct situations: </a:t>
            </a:r>
            <a:endParaRPr lang="en-US" sz="1400" dirty="0" smtClean="0"/>
          </a:p>
          <a:p>
            <a:pPr>
              <a:lnSpc>
                <a:spcPts val="1400"/>
              </a:lnSpc>
              <a:spcBef>
                <a:spcPts val="200"/>
              </a:spcBef>
              <a:buAutoNum type="alphaLcPeriod"/>
            </a:pPr>
            <a:r>
              <a:rPr lang="en-US" sz="1400" dirty="0" smtClean="0"/>
              <a:t>The </a:t>
            </a:r>
            <a:r>
              <a:rPr lang="en-US" sz="1400" dirty="0"/>
              <a:t>daily demands represent potential sales. In other words, the model should contain demand ceilings ( upper limits). What is the optimal profit under these assumptions? </a:t>
            </a:r>
            <a:endParaRPr lang="en-US" sz="1400" dirty="0" smtClean="0"/>
          </a:p>
          <a:p>
            <a:pPr>
              <a:lnSpc>
                <a:spcPts val="1400"/>
              </a:lnSpc>
              <a:spcBef>
                <a:spcPts val="200"/>
              </a:spcBef>
              <a:buAutoNum type="alphaLcPeriod"/>
            </a:pPr>
            <a:r>
              <a:rPr lang="en-US" sz="1400" dirty="0" smtClean="0"/>
              <a:t>The </a:t>
            </a:r>
            <a:r>
              <a:rPr lang="en-US" sz="1400" dirty="0"/>
              <a:t>daily demands are to be met precisely. In other words, the model should contain demand constraints in the form of equalities. What is the optimal profit under these assumptions? </a:t>
            </a:r>
          </a:p>
          <a:p>
            <a:pPr>
              <a:lnSpc>
                <a:spcPts val="1400"/>
              </a:lnSpc>
              <a:spcBef>
                <a:spcPts val="200"/>
              </a:spcBef>
              <a:buAutoNum type="alphaLcPeriod"/>
            </a:pPr>
            <a:r>
              <a:rPr lang="en-US" sz="1400" dirty="0" smtClean="0"/>
              <a:t>The </a:t>
            </a:r>
            <a:r>
              <a:rPr lang="en-US" sz="1400" dirty="0"/>
              <a:t>daily demands represent minimum sales commit-</a:t>
            </a:r>
            <a:r>
              <a:rPr lang="en-US" sz="1400" dirty="0" err="1"/>
              <a:t>ments</a:t>
            </a:r>
            <a:r>
              <a:rPr lang="en-US" sz="1400" dirty="0"/>
              <a:t>, but all output can be sold. In other words, the model should permit production to exceed daily demand. What is the optimal profit under these assumptions?</a:t>
            </a:r>
          </a:p>
        </p:txBody>
      </p:sp>
    </p:spTree>
    <p:extLst>
      <p:ext uri="{BB962C8B-B14F-4D97-AF65-F5344CB8AC3E}">
        <p14:creationId xmlns:p14="http://schemas.microsoft.com/office/powerpoint/2010/main" val="3653059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Models</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None/>
            </a:pPr>
            <a:r>
              <a:rPr lang="en-US" b="1" dirty="0" smtClean="0"/>
              <a:t>Linear Models</a:t>
            </a:r>
          </a:p>
          <a:p>
            <a:pPr lvl="1"/>
            <a:r>
              <a:rPr lang="en-US" dirty="0" smtClean="0"/>
              <a:t>Always have constraints</a:t>
            </a:r>
          </a:p>
          <a:p>
            <a:pPr lvl="1"/>
            <a:r>
              <a:rPr lang="en-US" dirty="0" smtClean="0"/>
              <a:t>Objective and constraints are all linear functions</a:t>
            </a:r>
          </a:p>
          <a:p>
            <a:pPr marL="914400" lvl="2" indent="0">
              <a:buNone/>
            </a:pPr>
            <a:r>
              <a:rPr lang="en-US" i="1" dirty="0" smtClean="0"/>
              <a:t>Linear function</a:t>
            </a:r>
            <a:r>
              <a:rPr lang="en-US" dirty="0" smtClean="0"/>
              <a:t>:  is modeled with “SUMPRODUCT”  </a:t>
            </a:r>
          </a:p>
          <a:p>
            <a:pPr marL="914400" lvl="2" indent="0">
              <a:buFont typeface="Wingdings" pitchFamily="2" charset="2"/>
              <a:buChar char="Ø"/>
            </a:pPr>
            <a:r>
              <a:rPr lang="en-US" dirty="0" smtClean="0"/>
              <a:t> only one range contains “changing cells” (decision variables);</a:t>
            </a:r>
          </a:p>
          <a:p>
            <a:pPr marL="914400" lvl="2" indent="0">
              <a:buFont typeface="Wingdings" pitchFamily="2" charset="2"/>
              <a:buChar char="Ø"/>
            </a:pPr>
            <a:r>
              <a:rPr lang="en-US" dirty="0" smtClean="0"/>
              <a:t> the other range contains numbers (parameters)</a:t>
            </a:r>
          </a:p>
          <a:p>
            <a:pPr marL="514350" lvl="1" indent="0"/>
            <a:r>
              <a:rPr lang="en-US" dirty="0" smtClean="0"/>
              <a:t> Decision variables may be:</a:t>
            </a:r>
          </a:p>
          <a:p>
            <a:pPr marL="914400" lvl="2" indent="0"/>
            <a:r>
              <a:rPr lang="en-US" dirty="0" smtClean="0"/>
              <a:t> fractional</a:t>
            </a:r>
          </a:p>
          <a:p>
            <a:pPr marL="914400" lvl="2" indent="0"/>
            <a:r>
              <a:rPr lang="en-US" dirty="0" smtClean="0"/>
              <a:t> integer</a:t>
            </a:r>
          </a:p>
          <a:p>
            <a:pPr marL="914400" lvl="2" indent="0"/>
            <a:r>
              <a:rPr lang="en-US" dirty="0" smtClean="0"/>
              <a:t> binary (i.e., only zero or one)</a:t>
            </a:r>
          </a:p>
          <a:p>
            <a:pPr marL="914400" lvl="2" indent="0"/>
            <a:r>
              <a:rPr lang="en-US" dirty="0" smtClean="0"/>
              <a:t> usually non-negative (i.e., </a:t>
            </a:r>
            <a:r>
              <a:rPr lang="en-US" u="sng" dirty="0" smtClean="0"/>
              <a:t>&gt;</a:t>
            </a:r>
            <a:r>
              <a:rPr lang="en-US" dirty="0" smtClean="0"/>
              <a:t> 0)</a:t>
            </a:r>
          </a:p>
          <a:p>
            <a:pPr marL="514350" lvl="1" indent="0"/>
            <a:r>
              <a:rPr lang="en-US" dirty="0" smtClean="0"/>
              <a:t> Use default Excel solver (Data &gt; Analysis &gt; Solver) with “Assume linear model” checked in the Options dialog box; or</a:t>
            </a:r>
          </a:p>
          <a:p>
            <a:pPr marL="514350" lvl="1" indent="0"/>
            <a:r>
              <a:rPr lang="en-US" dirty="0" smtClean="0"/>
              <a:t> Use Premium solver (Add-Ins &gt; Premium Solver) with “Standard LP Simplex” method</a:t>
            </a:r>
            <a:endParaRPr lang="en-US" dirty="0"/>
          </a:p>
        </p:txBody>
      </p:sp>
    </p:spTree>
    <p:extLst>
      <p:ext uri="{BB962C8B-B14F-4D97-AF65-F5344CB8AC3E}">
        <p14:creationId xmlns:p14="http://schemas.microsoft.com/office/powerpoint/2010/main" val="2380257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Ex. 7 p. 274</a:t>
            </a:r>
            <a:endParaRPr lang="en-US" dirty="0"/>
          </a:p>
        </p:txBody>
      </p:sp>
      <p:sp>
        <p:nvSpPr>
          <p:cNvPr id="3" name="Content Placeholder 2"/>
          <p:cNvSpPr>
            <a:spLocks noGrp="1"/>
          </p:cNvSpPr>
          <p:nvPr>
            <p:ph idx="1"/>
          </p:nvPr>
        </p:nvSpPr>
        <p:spPr>
          <a:xfrm>
            <a:off x="228600" y="762000"/>
            <a:ext cx="8686800" cy="6019800"/>
          </a:xfrm>
          <a:ln cap="rnd">
            <a:solidFill>
              <a:schemeClr val="accent1"/>
            </a:solidFill>
          </a:ln>
          <a:effectLst>
            <a:outerShdw blurRad="76200" dir="18900000" sy="23000" kx="-1200000" algn="bl" rotWithShape="0">
              <a:prstClr val="black">
                <a:alpha val="20000"/>
              </a:prstClr>
            </a:outerShdw>
          </a:effectLst>
        </p:spPr>
        <p:txBody>
          <a:bodyPr>
            <a:noAutofit/>
          </a:bodyPr>
          <a:lstStyle/>
          <a:p>
            <a:pPr marL="0" indent="0" algn="just">
              <a:buNone/>
            </a:pPr>
            <a:r>
              <a:rPr lang="en-US" sz="1600" b="1" dirty="0"/>
              <a:t>Make or Buy</a:t>
            </a:r>
            <a:r>
              <a:rPr lang="en-US" sz="1600" dirty="0"/>
              <a:t>. A sudden increase in the demand for smoke detectors has left Acme Alarms with insufficient capacity to meet demand. The company has seen monthly demand from its retailers for its electronic and battery-operated detectors rise to 20,000 and 10,000, respectively. Acme’s production process involves three departments: fabrication, assembly, and shipping. The relevant </a:t>
            </a:r>
            <a:r>
              <a:rPr lang="en-US" sz="1600" dirty="0" smtClean="0"/>
              <a:t>quantitative </a:t>
            </a:r>
            <a:r>
              <a:rPr lang="en-US" sz="1600" dirty="0"/>
              <a:t>data on production and prices are summarized below: </a:t>
            </a:r>
            <a:endParaRPr lang="en-US" sz="1600" dirty="0" smtClean="0"/>
          </a:p>
          <a:p>
            <a:pPr marL="0" indent="0">
              <a:buNone/>
            </a:pPr>
            <a:r>
              <a:rPr lang="en-US" sz="1600" dirty="0" smtClean="0"/>
              <a:t>		Monthly </a:t>
            </a:r>
            <a:r>
              <a:rPr lang="en-US" sz="1600" dirty="0"/>
              <a:t>Hours </a:t>
            </a:r>
            <a:r>
              <a:rPr lang="en-US" sz="1600" dirty="0" smtClean="0"/>
              <a:t>	Hours</a:t>
            </a:r>
            <a:r>
              <a:rPr lang="en-US" sz="1600" dirty="0"/>
              <a:t>/ Unit </a:t>
            </a:r>
            <a:r>
              <a:rPr lang="en-US" sz="1600" dirty="0" smtClean="0"/>
              <a:t>	Hours</a:t>
            </a:r>
            <a:r>
              <a:rPr lang="en-US" sz="1600" dirty="0"/>
              <a:t>/ Unit </a:t>
            </a:r>
            <a:endParaRPr lang="en-US" sz="1600" dirty="0" smtClean="0"/>
          </a:p>
          <a:p>
            <a:pPr marL="0" indent="0">
              <a:buNone/>
            </a:pPr>
            <a:r>
              <a:rPr lang="en-US" sz="1600" u="sng" dirty="0" smtClean="0"/>
              <a:t>Department 	Available 		( </a:t>
            </a:r>
            <a:r>
              <a:rPr lang="en-US" sz="1600" u="sng" dirty="0"/>
              <a:t>Electronic) </a:t>
            </a:r>
            <a:r>
              <a:rPr lang="en-US" sz="1600" u="sng" dirty="0" smtClean="0"/>
              <a:t>	( </a:t>
            </a:r>
            <a:r>
              <a:rPr lang="en-US" sz="1600" u="sng" dirty="0"/>
              <a:t>Battery</a:t>
            </a:r>
            <a:r>
              <a:rPr lang="en-US" sz="1600" u="sng" dirty="0" smtClean="0"/>
              <a:t>)	 </a:t>
            </a:r>
          </a:p>
          <a:p>
            <a:pPr marL="0" indent="0">
              <a:buNone/>
            </a:pPr>
            <a:r>
              <a:rPr lang="en-US" sz="1600" dirty="0" smtClean="0"/>
              <a:t>Fabrication 	2,000 		0.15 		0.10 </a:t>
            </a:r>
          </a:p>
          <a:p>
            <a:pPr marL="0" indent="0">
              <a:buNone/>
            </a:pPr>
            <a:r>
              <a:rPr lang="en-US" sz="1600" dirty="0" smtClean="0"/>
              <a:t>Assembly 		4,200 		0.20 		0.20 </a:t>
            </a:r>
          </a:p>
          <a:p>
            <a:pPr marL="0" indent="0">
              <a:buNone/>
            </a:pPr>
            <a:r>
              <a:rPr lang="en-US" sz="1600" u="sng" dirty="0" smtClean="0"/>
              <a:t>Shipping 		2,500 		0.10 		0.15	 </a:t>
            </a:r>
          </a:p>
          <a:p>
            <a:pPr marL="0" indent="0">
              <a:buNone/>
            </a:pPr>
            <a:r>
              <a:rPr lang="en-US" sz="1600" dirty="0" smtClean="0"/>
              <a:t>Variable </a:t>
            </a:r>
            <a:r>
              <a:rPr lang="en-US" sz="1600" dirty="0"/>
              <a:t>cost/ unit </a:t>
            </a:r>
            <a:r>
              <a:rPr lang="en-US" sz="1600" dirty="0" smtClean="0"/>
              <a:t>			$ </a:t>
            </a:r>
            <a:r>
              <a:rPr lang="en-US" sz="1600" dirty="0"/>
              <a:t>18.80 </a:t>
            </a:r>
            <a:r>
              <a:rPr lang="en-US" sz="1600" dirty="0" smtClean="0"/>
              <a:t>		$ </a:t>
            </a:r>
            <a:r>
              <a:rPr lang="en-US" sz="1600" dirty="0"/>
              <a:t>16.00 </a:t>
            </a:r>
            <a:endParaRPr lang="en-US" sz="1600" dirty="0" smtClean="0"/>
          </a:p>
          <a:p>
            <a:pPr marL="0" indent="0">
              <a:buNone/>
            </a:pPr>
            <a:r>
              <a:rPr lang="en-US" sz="1600" dirty="0" smtClean="0"/>
              <a:t>Retail </a:t>
            </a:r>
            <a:r>
              <a:rPr lang="en-US" sz="1600" dirty="0"/>
              <a:t>price </a:t>
            </a:r>
            <a:r>
              <a:rPr lang="en-US" sz="1600" dirty="0" smtClean="0"/>
              <a:t>			$ </a:t>
            </a:r>
            <a:r>
              <a:rPr lang="en-US" sz="1600" dirty="0"/>
              <a:t>29.50 </a:t>
            </a:r>
            <a:r>
              <a:rPr lang="en-US" sz="1600" dirty="0" smtClean="0"/>
              <a:t>		$ </a:t>
            </a:r>
            <a:r>
              <a:rPr lang="en-US" sz="1600" dirty="0"/>
              <a:t>28.00 </a:t>
            </a:r>
            <a:endParaRPr lang="en-US" sz="1600" dirty="0" smtClean="0"/>
          </a:p>
          <a:p>
            <a:pPr marL="0" indent="0" algn="just">
              <a:buNone/>
            </a:pPr>
            <a:r>
              <a:rPr lang="en-US" sz="1600" dirty="0" smtClean="0"/>
              <a:t>The </a:t>
            </a:r>
            <a:r>
              <a:rPr lang="en-US" sz="1600" dirty="0"/>
              <a:t>company also has the option to obtain additional units from a subcontractor, who has offered to supply up to 20,000 units per month in any combination of electric and battery-operated models, at a charge of $ 21.50 per unit. For this price, the subcontractor will test and ship its models directly to the retailers without using Acme’s production process. </a:t>
            </a:r>
            <a:endParaRPr lang="en-US" sz="1600" dirty="0" smtClean="0"/>
          </a:p>
          <a:p>
            <a:pPr marL="514350" indent="-514350" algn="just">
              <a:buAutoNum type="alphaLcPeriod"/>
            </a:pPr>
            <a:r>
              <a:rPr lang="en-US" sz="1600" dirty="0" smtClean="0"/>
              <a:t>What </a:t>
            </a:r>
            <a:r>
              <a:rPr lang="en-US" sz="1600" dirty="0"/>
              <a:t>are the maximum profit and the corresponding make/ buy levels? </a:t>
            </a:r>
            <a:r>
              <a:rPr lang="en-US" sz="1600" dirty="0" smtClean="0"/>
              <a:t>(Fractional </a:t>
            </a:r>
            <a:r>
              <a:rPr lang="en-US" sz="1600" dirty="0"/>
              <a:t>decisions are acceptable.) </a:t>
            </a:r>
          </a:p>
          <a:p>
            <a:pPr marL="514350" indent="-514350">
              <a:buAutoNum type="alphaLcPeriod"/>
            </a:pPr>
            <a:r>
              <a:rPr lang="en-US" sz="1600" dirty="0" smtClean="0"/>
              <a:t>Describe </a:t>
            </a:r>
            <a:r>
              <a:rPr lang="en-US" sz="1600" dirty="0"/>
              <a:t>the qualitative pattern in the solution. </a:t>
            </a:r>
            <a:endParaRPr lang="en-US" sz="1600" dirty="0" smtClean="0"/>
          </a:p>
          <a:p>
            <a:pPr marL="514350" indent="-514350">
              <a:buAutoNum type="alphaLcPeriod"/>
            </a:pPr>
            <a:r>
              <a:rPr lang="en-US" sz="1600" dirty="0" smtClean="0"/>
              <a:t>Use </a:t>
            </a:r>
            <a:r>
              <a:rPr lang="en-US" sz="1600" dirty="0"/>
              <a:t>the pattern in ( b) to trace the effects of increasing the fabrication capacity by 10 percent. How will the optimal make/ buy mix change? How will the optimal profit change</a:t>
            </a:r>
            <a:r>
              <a:rPr lang="en-US" sz="1600" dirty="0" smtClean="0"/>
              <a:t>?</a:t>
            </a:r>
          </a:p>
          <a:p>
            <a:pPr marL="514350" indent="-514350">
              <a:buAutoNum type="alphaLcPeriod"/>
            </a:pPr>
            <a:r>
              <a:rPr lang="en-US" sz="1600" dirty="0"/>
              <a:t>For how much of a change in fabrication capacity will the pattern persist?</a:t>
            </a:r>
          </a:p>
        </p:txBody>
      </p:sp>
    </p:spTree>
    <p:extLst>
      <p:ext uri="{BB962C8B-B14F-4D97-AF65-F5344CB8AC3E}">
        <p14:creationId xmlns:p14="http://schemas.microsoft.com/office/powerpoint/2010/main" val="1705365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 9 p. 311</a:t>
            </a:r>
            <a:endParaRPr lang="en-US" dirty="0"/>
          </a:p>
        </p:txBody>
      </p:sp>
      <p:sp>
        <p:nvSpPr>
          <p:cNvPr id="3" name="Content Placeholder 2"/>
          <p:cNvSpPr>
            <a:spLocks noGrp="1"/>
          </p:cNvSpPr>
          <p:nvPr>
            <p:ph idx="1"/>
          </p:nvPr>
        </p:nvSpPr>
        <p:spPr>
          <a:xfrm>
            <a:off x="457200" y="990600"/>
            <a:ext cx="8229600" cy="5486400"/>
          </a:xfrm>
          <a:ln w="12700" cap="rnd">
            <a:solidFill>
              <a:schemeClr val="bg1">
                <a:lumMod val="65000"/>
              </a:schemeClr>
            </a:solidFill>
          </a:ln>
          <a:scene3d>
            <a:camera prst="orthographicFront"/>
            <a:lightRig rig="threePt" dir="t"/>
          </a:scene3d>
          <a:sp3d>
            <a:bevelT w="114300" prst="artDeco"/>
          </a:sp3d>
        </p:spPr>
        <p:txBody>
          <a:bodyPr>
            <a:normAutofit fontScale="62500" lnSpcReduction="20000"/>
          </a:bodyPr>
          <a:lstStyle/>
          <a:p>
            <a:pPr marL="0" indent="0" algn="just">
              <a:buNone/>
            </a:pPr>
            <a:r>
              <a:rPr lang="en-US" b="1" dirty="0"/>
              <a:t>Planning </a:t>
            </a:r>
            <a:r>
              <a:rPr lang="en-US" b="1" dirty="0" smtClean="0"/>
              <a:t>Investments. </a:t>
            </a:r>
            <a:r>
              <a:rPr lang="en-US" dirty="0" smtClean="0"/>
              <a:t>Your </a:t>
            </a:r>
            <a:r>
              <a:rPr lang="en-US" dirty="0"/>
              <a:t>uncle has $ 90,000 that he wishes to invest now in order to use the accumulation for purchasing a retirement annuity in five years. After </a:t>
            </a:r>
            <a:r>
              <a:rPr lang="en-US" dirty="0" smtClean="0"/>
              <a:t>consulting </a:t>
            </a:r>
            <a:r>
              <a:rPr lang="en-US" dirty="0"/>
              <a:t>with his financial adviser, he has been offered four types of fixed income investments, labeled as investments A, B, C, and D</a:t>
            </a:r>
            <a:r>
              <a:rPr lang="en-US" dirty="0" smtClean="0"/>
              <a:t>.</a:t>
            </a:r>
          </a:p>
          <a:p>
            <a:pPr marL="0" indent="0" algn="just">
              <a:buNone/>
            </a:pPr>
            <a:r>
              <a:rPr lang="en-US" dirty="0" smtClean="0"/>
              <a:t>Investments </a:t>
            </a:r>
            <a:r>
              <a:rPr lang="en-US" dirty="0"/>
              <a:t>A and B are available at the beginning of each of the next five years ( call them years 1 to 5). Each dollar invested in A at the beginning of a year returns $ 1.20 ( a profit of $ 0.20) two years later, in time for immediate reinvestment. Each dollar invested in B at the beginning of a year returns $ 1.36 three years </a:t>
            </a:r>
            <a:r>
              <a:rPr lang="en-US" dirty="0" smtClean="0"/>
              <a:t>later.</a:t>
            </a:r>
          </a:p>
          <a:p>
            <a:pPr marL="0" indent="0" algn="just">
              <a:buNone/>
            </a:pPr>
            <a:r>
              <a:rPr lang="en-US" dirty="0" smtClean="0"/>
              <a:t>Investments </a:t>
            </a:r>
            <a:r>
              <a:rPr lang="en-US" dirty="0"/>
              <a:t>C and D will each be available at one time in the future. Each dollar invested in C at the begin-</a:t>
            </a:r>
            <a:r>
              <a:rPr lang="en-US" dirty="0" err="1"/>
              <a:t>ning</a:t>
            </a:r>
            <a:r>
              <a:rPr lang="en-US" dirty="0"/>
              <a:t> of year 2 returns $ 1.66 at the end of year 5. Each dollar invested in D at the beginning of year 5 returns $ 1.12 at the end of year 5. </a:t>
            </a:r>
            <a:endParaRPr lang="en-US" dirty="0" smtClean="0"/>
          </a:p>
          <a:p>
            <a:pPr marL="0" indent="0" algn="just">
              <a:buNone/>
            </a:pPr>
            <a:r>
              <a:rPr lang="en-US" dirty="0" smtClean="0"/>
              <a:t>Your </a:t>
            </a:r>
            <a:r>
              <a:rPr lang="en-US" dirty="0"/>
              <a:t>uncle is obligated to make a balloon payment on an existing loan, in the amount of $ 24,000, at the end of year 3. He wants to cover that payment out of these funds as well. </a:t>
            </a:r>
            <a:endParaRPr lang="en-US" dirty="0" smtClean="0"/>
          </a:p>
          <a:p>
            <a:pPr marL="514350" indent="-514350" algn="just">
              <a:buAutoNum type="alphaLcPeriod"/>
            </a:pPr>
            <a:r>
              <a:rPr lang="en-US" dirty="0" smtClean="0"/>
              <a:t>Devise </a:t>
            </a:r>
            <a:r>
              <a:rPr lang="en-US" dirty="0"/>
              <a:t>an investment plan for your uncle that max-</a:t>
            </a:r>
            <a:r>
              <a:rPr lang="en-US" dirty="0" err="1"/>
              <a:t>imizes</a:t>
            </a:r>
            <a:r>
              <a:rPr lang="en-US" dirty="0"/>
              <a:t> the amount of money that can be accumulated at the end of five years. How much money will be available for the annuity in five years? </a:t>
            </a:r>
            <a:endParaRPr lang="en-US" dirty="0" smtClean="0"/>
          </a:p>
          <a:p>
            <a:pPr marL="514350" indent="-514350" algn="just">
              <a:buAutoNum type="alphaLcPeriod"/>
            </a:pPr>
            <a:r>
              <a:rPr lang="en-US" dirty="0" smtClean="0"/>
              <a:t>Describe </a:t>
            </a:r>
            <a:r>
              <a:rPr lang="en-US" dirty="0"/>
              <a:t>the pattern in the optimal plan.</a:t>
            </a:r>
          </a:p>
        </p:txBody>
      </p:sp>
    </p:spTree>
    <p:extLst>
      <p:ext uri="{BB962C8B-B14F-4D97-AF65-F5344CB8AC3E}">
        <p14:creationId xmlns:p14="http://schemas.microsoft.com/office/powerpoint/2010/main" val="4160012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Ex. 12 p. 312 </a:t>
            </a:r>
            <a:endParaRPr lang="en-US" dirty="0"/>
          </a:p>
        </p:txBody>
      </p:sp>
      <p:sp>
        <p:nvSpPr>
          <p:cNvPr id="3" name="Content Placeholder 2"/>
          <p:cNvSpPr>
            <a:spLocks noGrp="1"/>
          </p:cNvSpPr>
          <p:nvPr>
            <p:ph idx="1"/>
          </p:nvPr>
        </p:nvSpPr>
        <p:spPr>
          <a:xfrm>
            <a:off x="457200" y="838200"/>
            <a:ext cx="8229600" cy="5791200"/>
          </a:xfr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a:noAutofit/>
          </a:bodyPr>
          <a:lstStyle/>
          <a:p>
            <a:pPr marL="0" indent="0" algn="just">
              <a:lnSpc>
                <a:spcPts val="1600"/>
              </a:lnSpc>
              <a:buNone/>
            </a:pPr>
            <a:r>
              <a:rPr lang="en-US" sz="1600" b="1" dirty="0"/>
              <a:t>Scheduling a Refinery. </a:t>
            </a:r>
            <a:r>
              <a:rPr lang="en-US" sz="1600" dirty="0"/>
              <a:t>Coastal Refining Company operates a refinery with a distillation capacity of 12,000 barrels per day. As a new member of </a:t>
            </a:r>
            <a:r>
              <a:rPr lang="en-US" sz="1600" dirty="0" err="1"/>
              <a:t>Coastal’s</a:t>
            </a:r>
            <a:r>
              <a:rPr lang="en-US" sz="1600" dirty="0"/>
              <a:t> </a:t>
            </a:r>
            <a:r>
              <a:rPr lang="en-US" sz="1600" dirty="0" smtClean="0"/>
              <a:t>management </a:t>
            </a:r>
            <a:r>
              <a:rPr lang="en-US" sz="1600" dirty="0"/>
              <a:t>team, you have been given the task of developing a production schedule for the refinery, i. e., determining how much of which products to produce and how. In simplified form, the refinery process starts with distillation, which feeds crude oil into a </a:t>
            </a:r>
            <a:r>
              <a:rPr lang="en-US" sz="1600" dirty="0" err="1"/>
              <a:t>pipestill</a:t>
            </a:r>
            <a:r>
              <a:rPr lang="en-US" sz="1600" dirty="0"/>
              <a:t>, as it is commonly called. Here the crude is heated, and as the temperature rises, different products are given off in vapor form. These products can be collected separately and sold as produced, or blended and sold, or else processed further in a catalytic cracker. In the cracker, less profitable products such as heating oil can be converted to more profitable products such as naphtha. Finally, the various products of the </a:t>
            </a:r>
            <a:r>
              <a:rPr lang="en-US" sz="1600" dirty="0" err="1"/>
              <a:t>pipestill</a:t>
            </a:r>
            <a:r>
              <a:rPr lang="en-US" sz="1600" dirty="0"/>
              <a:t> and the cracker are blended and sold on the marketplace. To streamline the analysis, the lighter distillation products have been grouped under the single category of naphtha. Similarly, the lighter streams from the catalytic cracker have been grouped under the single category of catalytic naphtha. Based on present operation, a </a:t>
            </a:r>
            <a:r>
              <a:rPr lang="en-US" sz="1600" dirty="0" err="1"/>
              <a:t>satisfac</a:t>
            </a:r>
            <a:r>
              <a:rPr lang="en-US" sz="1600" dirty="0"/>
              <a:t>-tory gasoline blend can be obtained by combining the straight- run naphtha ( directly from the </a:t>
            </a:r>
            <a:r>
              <a:rPr lang="en-US" sz="1600" dirty="0" err="1"/>
              <a:t>pipestill</a:t>
            </a:r>
            <a:r>
              <a:rPr lang="en-US" sz="1600" dirty="0"/>
              <a:t>) and catalytic naphtha in the ratio of at most 5 parts straight run to 4 parts catalytic. Two crude oil sources are available to the refinery, in quantities up to 10,000 barrels per day for each source of crude. The yields from distillation and the delivered cost of the inputs are as follows: </a:t>
            </a:r>
            <a:endParaRPr lang="en-US" sz="1600" dirty="0" smtClean="0"/>
          </a:p>
          <a:p>
            <a:pPr marL="0" indent="0" algn="just">
              <a:buNone/>
            </a:pPr>
            <a:r>
              <a:rPr lang="en-US" sz="1600" u="sng" dirty="0" smtClean="0"/>
              <a:t>	Crude1 	Crude </a:t>
            </a:r>
            <a:r>
              <a:rPr lang="en-US" sz="1600" u="sng" dirty="0"/>
              <a:t>2</a:t>
            </a:r>
            <a:r>
              <a:rPr lang="en-US" sz="1600" dirty="0"/>
              <a:t> </a:t>
            </a:r>
            <a:endParaRPr lang="en-US" sz="1600" dirty="0" smtClean="0"/>
          </a:p>
          <a:p>
            <a:pPr marL="0" indent="0" algn="just">
              <a:buNone/>
            </a:pPr>
            <a:r>
              <a:rPr lang="en-US" sz="1600" dirty="0" smtClean="0"/>
              <a:t>Naphtha 	0.20 	0.15 </a:t>
            </a:r>
          </a:p>
          <a:p>
            <a:pPr marL="0" indent="0" algn="just">
              <a:buNone/>
            </a:pPr>
            <a:r>
              <a:rPr lang="en-US" sz="1600" dirty="0" smtClean="0"/>
              <a:t>Diesel </a:t>
            </a:r>
            <a:r>
              <a:rPr lang="en-US" sz="1600" dirty="0"/>
              <a:t>Fuel </a:t>
            </a:r>
            <a:r>
              <a:rPr lang="en-US" sz="1600" dirty="0" smtClean="0"/>
              <a:t>0.25 	0.20 </a:t>
            </a:r>
          </a:p>
          <a:p>
            <a:pPr marL="0" indent="0" algn="just">
              <a:buNone/>
            </a:pPr>
            <a:r>
              <a:rPr lang="en-US" sz="1600" dirty="0" smtClean="0"/>
              <a:t>Gasoil 	0.40 	0.30 </a:t>
            </a:r>
          </a:p>
          <a:p>
            <a:pPr marL="0" indent="0" algn="just">
              <a:buNone/>
            </a:pPr>
            <a:r>
              <a:rPr lang="en-US" sz="1600" dirty="0" smtClean="0"/>
              <a:t>Heating </a:t>
            </a:r>
            <a:r>
              <a:rPr lang="en-US" sz="1600" dirty="0"/>
              <a:t>Oil </a:t>
            </a:r>
            <a:r>
              <a:rPr lang="en-US" sz="1600" dirty="0" smtClean="0"/>
              <a:t>0.10 	0.20 </a:t>
            </a:r>
          </a:p>
          <a:p>
            <a:pPr marL="0" indent="0" algn="just">
              <a:buNone/>
            </a:pPr>
            <a:r>
              <a:rPr lang="en-US" sz="1600" dirty="0" smtClean="0"/>
              <a:t>Pitch 	 0.05 	0.10 </a:t>
            </a:r>
          </a:p>
          <a:p>
            <a:pPr marL="0" indent="0" algn="just">
              <a:buNone/>
            </a:pPr>
            <a:r>
              <a:rPr lang="en-US" sz="1600" dirty="0" smtClean="0"/>
              <a:t>Cost</a:t>
            </a:r>
            <a:r>
              <a:rPr lang="en-US" sz="1600" dirty="0"/>
              <a:t>/ barrel $ 34 </a:t>
            </a:r>
            <a:r>
              <a:rPr lang="en-US" sz="1600" dirty="0" smtClean="0"/>
              <a:t>	$ </a:t>
            </a:r>
            <a:r>
              <a:rPr lang="en-US" sz="1600" dirty="0"/>
              <a:t>32</a:t>
            </a:r>
          </a:p>
        </p:txBody>
      </p:sp>
    </p:spTree>
    <p:extLst>
      <p:ext uri="{BB962C8B-B14F-4D97-AF65-F5344CB8AC3E}">
        <p14:creationId xmlns:p14="http://schemas.microsoft.com/office/powerpoint/2010/main" val="1386752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 12 p. 312 (cont’d)</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marL="0" indent="0">
              <a:buNone/>
            </a:pPr>
            <a:r>
              <a:rPr lang="en-US" dirty="0"/>
              <a:t>The yields for each of the crude oil sources add to less than one because there is always some residue from the process, averaging 10 percent. Heating oil can be used as feedstock to the catalytic cracker, or alternatively, it can be treated and sold in the form produced by the </a:t>
            </a:r>
            <a:r>
              <a:rPr lang="en-US" dirty="0" err="1"/>
              <a:t>pipestill</a:t>
            </a:r>
            <a:r>
              <a:rPr lang="en-US" dirty="0"/>
              <a:t>. Gasoil can also be fed to the cracker, or, with some blending, it can be sold as equipment fuel. The blending process requires that at least 1 part diesel fuel must be mixed with 4 parts gasoil. In the catalytic cracking process, the feedstock is recycled through the cracker until fully converted. For example, each barrel of gasoil originally fed into the cat-</a:t>
            </a:r>
            <a:r>
              <a:rPr lang="en-US" dirty="0" err="1"/>
              <a:t>alytic</a:t>
            </a:r>
            <a:r>
              <a:rPr lang="en-US" dirty="0"/>
              <a:t> cracker uses an average of 4 barrels of capacity when fully cycled. The products of this process will be catalytic naphtha, catalytic heating oil, and pitch. When heating oil is used as feedstock, the possibilities are a bit more </a:t>
            </a:r>
            <a:r>
              <a:rPr lang="en-US" dirty="0" err="1"/>
              <a:t>compli-cated</a:t>
            </a:r>
            <a:r>
              <a:rPr lang="en-US" dirty="0"/>
              <a:t>. In normal mode, each barrel of heating oil originally fed into the catalytic cracker uses an average of 2.5 barrels of capacity when fully cycled; but there is also a ‘‘ high-severity’’ mode of operation, which uses an average of 2.0 barrels of capacity. The capacity of the catalytic cracker is 15,000 barrels of throughput per day and its yields are as follows: </a:t>
            </a:r>
            <a:endParaRPr lang="en-US" dirty="0" smtClean="0"/>
          </a:p>
          <a:p>
            <a:pPr marL="0" indent="0">
              <a:buNone/>
            </a:pPr>
            <a:r>
              <a:rPr lang="en-US" dirty="0" smtClean="0"/>
              <a:t>	</a:t>
            </a:r>
            <a:r>
              <a:rPr lang="en-US" dirty="0"/>
              <a:t>	</a:t>
            </a:r>
            <a:r>
              <a:rPr lang="en-US" dirty="0" smtClean="0"/>
              <a:t>Heating </a:t>
            </a:r>
            <a:r>
              <a:rPr lang="en-US" dirty="0"/>
              <a:t>Oil </a:t>
            </a:r>
            <a:r>
              <a:rPr lang="en-US" dirty="0" smtClean="0"/>
              <a:t>	Heating </a:t>
            </a:r>
            <a:r>
              <a:rPr lang="en-US" dirty="0"/>
              <a:t>Oil </a:t>
            </a:r>
            <a:endParaRPr lang="en-US" dirty="0" smtClean="0"/>
          </a:p>
          <a:p>
            <a:pPr marL="0" indent="0">
              <a:buNone/>
            </a:pPr>
            <a:r>
              <a:rPr lang="en-US" u="sng" dirty="0"/>
              <a:t>	</a:t>
            </a:r>
            <a:r>
              <a:rPr lang="en-US" u="sng" dirty="0" smtClean="0"/>
              <a:t>	Normal 		Hi- </a:t>
            </a:r>
            <a:r>
              <a:rPr lang="en-US" u="sng" dirty="0"/>
              <a:t>severity </a:t>
            </a:r>
            <a:r>
              <a:rPr lang="en-US" u="sng" dirty="0" smtClean="0"/>
              <a:t>	Gasoil</a:t>
            </a:r>
            <a:r>
              <a:rPr lang="en-US" dirty="0" smtClean="0"/>
              <a:t> </a:t>
            </a:r>
          </a:p>
          <a:p>
            <a:pPr marL="0" indent="0">
              <a:buNone/>
            </a:pPr>
            <a:r>
              <a:rPr lang="en-US" dirty="0" smtClean="0"/>
              <a:t>Catalytic </a:t>
            </a:r>
            <a:r>
              <a:rPr lang="en-US" dirty="0"/>
              <a:t>naphtha </a:t>
            </a:r>
            <a:r>
              <a:rPr lang="en-US" dirty="0" smtClean="0"/>
              <a:t>	30</a:t>
            </a:r>
            <a:r>
              <a:rPr lang="en-US" dirty="0"/>
              <a:t>% </a:t>
            </a:r>
            <a:r>
              <a:rPr lang="en-US" dirty="0" smtClean="0"/>
              <a:t>		35</a:t>
            </a:r>
            <a:r>
              <a:rPr lang="en-US" dirty="0"/>
              <a:t>% </a:t>
            </a:r>
            <a:r>
              <a:rPr lang="en-US" dirty="0" smtClean="0"/>
              <a:t>		50</a:t>
            </a:r>
            <a:r>
              <a:rPr lang="en-US" dirty="0"/>
              <a:t>% </a:t>
            </a:r>
            <a:endParaRPr lang="en-US" dirty="0" smtClean="0"/>
          </a:p>
          <a:p>
            <a:pPr marL="0" indent="0">
              <a:buNone/>
            </a:pPr>
            <a:r>
              <a:rPr lang="en-US" dirty="0" smtClean="0"/>
              <a:t>Catalytic </a:t>
            </a:r>
            <a:r>
              <a:rPr lang="en-US" dirty="0"/>
              <a:t>heating oil 70% </a:t>
            </a:r>
            <a:r>
              <a:rPr lang="en-US" dirty="0" smtClean="0"/>
              <a:t>		80</a:t>
            </a:r>
            <a:r>
              <a:rPr lang="en-US" dirty="0"/>
              <a:t>% </a:t>
            </a:r>
            <a:r>
              <a:rPr lang="en-US" dirty="0" smtClean="0"/>
              <a:t>		50</a:t>
            </a:r>
            <a:r>
              <a:rPr lang="en-US" dirty="0"/>
              <a:t>% </a:t>
            </a:r>
            <a:endParaRPr lang="en-US" dirty="0" smtClean="0"/>
          </a:p>
          <a:p>
            <a:pPr marL="0" indent="0">
              <a:buNone/>
            </a:pPr>
            <a:r>
              <a:rPr lang="en-US" dirty="0" smtClean="0"/>
              <a:t>Pitch 		10</a:t>
            </a:r>
            <a:r>
              <a:rPr lang="en-US" dirty="0"/>
              <a:t>% </a:t>
            </a:r>
            <a:r>
              <a:rPr lang="en-US" dirty="0" smtClean="0"/>
              <a:t>		5</a:t>
            </a:r>
            <a:r>
              <a:rPr lang="en-US" dirty="0"/>
              <a:t>% </a:t>
            </a:r>
            <a:r>
              <a:rPr lang="en-US" dirty="0" smtClean="0"/>
              <a:t>		15%</a:t>
            </a:r>
          </a:p>
          <a:p>
            <a:pPr marL="0" indent="0">
              <a:buNone/>
            </a:pPr>
            <a:endParaRPr lang="en-US" dirty="0"/>
          </a:p>
        </p:txBody>
      </p:sp>
    </p:spTree>
    <p:extLst>
      <p:ext uri="{BB962C8B-B14F-4D97-AF65-F5344CB8AC3E}">
        <p14:creationId xmlns:p14="http://schemas.microsoft.com/office/powerpoint/2010/main" val="398396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Ex. 12 p. 312 (cont’d)</a:t>
            </a: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marL="0" indent="0" algn="just">
              <a:buNone/>
            </a:pPr>
            <a:r>
              <a:rPr lang="en-US" dirty="0"/>
              <a:t>The sums exceed 100 percent because the cracking process reduces the density of the output. </a:t>
            </a:r>
            <a:endParaRPr lang="en-US" dirty="0" smtClean="0"/>
          </a:p>
          <a:p>
            <a:pPr marL="0" indent="0" algn="just">
              <a:buNone/>
            </a:pPr>
            <a:r>
              <a:rPr lang="en-US" dirty="0" smtClean="0"/>
              <a:t>Current </a:t>
            </a:r>
            <a:r>
              <a:rPr lang="en-US" dirty="0"/>
              <a:t>prices ( in dollars per barrel) for the major final products are as follows: gasoline $ 42, diesel fuel $ 38, catalytic heating oil $ 36, straight- run heating oil $ 35, </a:t>
            </a:r>
            <a:r>
              <a:rPr lang="en-US" dirty="0" smtClean="0"/>
              <a:t>equipment </a:t>
            </a:r>
            <a:r>
              <a:rPr lang="en-US" dirty="0"/>
              <a:t>fuel $ 32 and pitch $ 25. The marketing department has indicated that the company could probably not sell more than 4,000 barrels per day each of diesel fuel and catalytic heating oil, but it could sell as much of the other products as the refinery is able to produce. </a:t>
            </a:r>
            <a:endParaRPr lang="en-US" dirty="0" smtClean="0"/>
          </a:p>
          <a:p>
            <a:pPr marL="0" indent="0" algn="just">
              <a:buNone/>
            </a:pPr>
            <a:r>
              <a:rPr lang="en-US" dirty="0" smtClean="0"/>
              <a:t>A </a:t>
            </a:r>
            <a:r>
              <a:rPr lang="en-US" dirty="0"/>
              <a:t>recent internal study has reported that the direct processing cost per barrel of crude oil going into the </a:t>
            </a:r>
            <a:r>
              <a:rPr lang="en-US" dirty="0" err="1"/>
              <a:t>pipestill</a:t>
            </a:r>
            <a:r>
              <a:rPr lang="en-US" dirty="0"/>
              <a:t> is $ 1.20 and the direct cost for the catalytic cracker is $ 1.50 per barrel of input, with a 15 percent premium for the high- severity mode of operation. </a:t>
            </a:r>
            <a:endParaRPr lang="en-US" dirty="0" smtClean="0"/>
          </a:p>
          <a:p>
            <a:pPr marL="514350" indent="-514350" algn="just">
              <a:buAutoNum type="alphaLcPeriod"/>
            </a:pPr>
            <a:r>
              <a:rPr lang="en-US" dirty="0" smtClean="0"/>
              <a:t>What </a:t>
            </a:r>
            <a:r>
              <a:rPr lang="en-US" dirty="0"/>
              <a:t>is the optimal schedule for Coastal Refining? </a:t>
            </a:r>
          </a:p>
          <a:p>
            <a:pPr marL="514350" indent="-514350" algn="just">
              <a:buAutoNum type="alphaLcPeriod"/>
            </a:pPr>
            <a:r>
              <a:rPr lang="en-US" dirty="0" smtClean="0"/>
              <a:t>What </a:t>
            </a:r>
            <a:r>
              <a:rPr lang="en-US" dirty="0"/>
              <a:t>is the optimal total cost? </a:t>
            </a:r>
          </a:p>
          <a:p>
            <a:pPr marL="514350" indent="-514350" algn="just">
              <a:buAutoNum type="alphaLcPeriod"/>
            </a:pPr>
            <a:r>
              <a:rPr lang="en-US" dirty="0" smtClean="0"/>
              <a:t>What </a:t>
            </a:r>
            <a:r>
              <a:rPr lang="en-US" dirty="0"/>
              <a:t>are the shadow prices for </a:t>
            </a:r>
            <a:r>
              <a:rPr lang="en-US" dirty="0" err="1"/>
              <a:t>pipestill</a:t>
            </a:r>
            <a:r>
              <a:rPr lang="en-US" dirty="0"/>
              <a:t> capacity and cracker capacity? Over what ranges do these figures hold? What do they tell us about the value of capacity expansion?</a:t>
            </a:r>
          </a:p>
        </p:txBody>
      </p:sp>
    </p:spTree>
    <p:extLst>
      <p:ext uri="{BB962C8B-B14F-4D97-AF65-F5344CB8AC3E}">
        <p14:creationId xmlns:p14="http://schemas.microsoft.com/office/powerpoint/2010/main" val="1582191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 14 p. 277</a:t>
            </a:r>
            <a:endParaRPr lang="en-US" dirty="0"/>
          </a:p>
        </p:txBody>
      </p:sp>
      <p:sp>
        <p:nvSpPr>
          <p:cNvPr id="3" name="Content Placeholder 2"/>
          <p:cNvSpPr>
            <a:spLocks noGrp="1"/>
          </p:cNvSpPr>
          <p:nvPr>
            <p:ph idx="1"/>
          </p:nvPr>
        </p:nvSpPr>
        <p:spPr>
          <a:xfrm>
            <a:off x="457200" y="914400"/>
            <a:ext cx="8382000" cy="5791200"/>
          </a:xfrm>
          <a:ln w="31750">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ln>
        </p:spPr>
        <p:txBody>
          <a:bodyPr>
            <a:normAutofit fontScale="70000" lnSpcReduction="20000"/>
          </a:bodyPr>
          <a:lstStyle/>
          <a:p>
            <a:pPr marL="0" indent="0" algn="just">
              <a:buNone/>
            </a:pPr>
            <a:r>
              <a:rPr lang="en-US" sz="2400" b="1" dirty="0"/>
              <a:t>Cargo Loading. </a:t>
            </a:r>
            <a:r>
              <a:rPr lang="en-US" sz="2400" dirty="0"/>
              <a:t>You are in charge of loading cargo ships for International Cargo Company </a:t>
            </a:r>
            <a:r>
              <a:rPr lang="en-US" sz="2400" dirty="0" smtClean="0"/>
              <a:t>(ICC</a:t>
            </a:r>
            <a:r>
              <a:rPr lang="en-US" sz="2400" dirty="0"/>
              <a:t>) at a major East Coast port. You have been asked to prepare a loading plan for an ICC freighter bound for Africa. An agricultural commodities dealer would like to transport the following products aboard this ship: </a:t>
            </a:r>
            <a:endParaRPr lang="en-US" sz="2400" dirty="0" smtClean="0"/>
          </a:p>
          <a:p>
            <a:pPr marL="0" indent="0">
              <a:buNone/>
            </a:pPr>
            <a:r>
              <a:rPr lang="en-US" sz="2400" dirty="0" smtClean="0"/>
              <a:t>Commodity 	Tons </a:t>
            </a:r>
            <a:r>
              <a:rPr lang="en-US" sz="2400" dirty="0"/>
              <a:t>Available Volume </a:t>
            </a:r>
            <a:r>
              <a:rPr lang="en-US" sz="2400" dirty="0" smtClean="0"/>
              <a:t>per Ton </a:t>
            </a:r>
            <a:r>
              <a:rPr lang="en-US" sz="2400" dirty="0"/>
              <a:t>Profit </a:t>
            </a:r>
            <a:r>
              <a:rPr lang="en-US" sz="2400" dirty="0" err="1"/>
              <a:t>perTon</a:t>
            </a:r>
            <a:endParaRPr lang="en-US" sz="2400" dirty="0" smtClean="0"/>
          </a:p>
          <a:p>
            <a:pPr marL="0" indent="0">
              <a:buNone/>
            </a:pPr>
            <a:r>
              <a:rPr lang="en-US" sz="2400" u="sng" dirty="0" smtClean="0"/>
              <a:t>				( </a:t>
            </a:r>
            <a:r>
              <a:rPr lang="en-US" sz="2400" u="sng" dirty="0"/>
              <a:t>cu. ft.) </a:t>
            </a:r>
            <a:r>
              <a:rPr lang="en-US" sz="2400" u="sng" dirty="0" smtClean="0"/>
              <a:t>	($)	</a:t>
            </a:r>
          </a:p>
          <a:p>
            <a:pPr marL="0" indent="0">
              <a:buNone/>
            </a:pPr>
            <a:r>
              <a:rPr lang="en-US" sz="2400" dirty="0" smtClean="0"/>
              <a:t>1		4,000 		40 	70 </a:t>
            </a:r>
          </a:p>
          <a:p>
            <a:pPr marL="0" indent="0">
              <a:buNone/>
            </a:pPr>
            <a:r>
              <a:rPr lang="en-US" sz="2400" dirty="0" smtClean="0"/>
              <a:t>2		3,000 		25 	50 </a:t>
            </a:r>
          </a:p>
          <a:p>
            <a:pPr marL="0" indent="0">
              <a:buNone/>
            </a:pPr>
            <a:r>
              <a:rPr lang="en-US" sz="2400" dirty="0" smtClean="0"/>
              <a:t>3		2,000 		60 	60  </a:t>
            </a:r>
          </a:p>
          <a:p>
            <a:pPr marL="0" indent="0">
              <a:buNone/>
            </a:pPr>
            <a:r>
              <a:rPr lang="en-US" sz="2400" dirty="0" smtClean="0"/>
              <a:t>4		1,000 		50 </a:t>
            </a:r>
            <a:r>
              <a:rPr lang="en-US" sz="2400" dirty="0"/>
              <a:t>	80 </a:t>
            </a:r>
            <a:endParaRPr lang="en-US" sz="2400" dirty="0" smtClean="0"/>
          </a:p>
          <a:p>
            <a:pPr marL="0" indent="0" algn="just">
              <a:buNone/>
            </a:pPr>
            <a:r>
              <a:rPr lang="en-US" sz="2400" dirty="0" smtClean="0"/>
              <a:t>You </a:t>
            </a:r>
            <a:r>
              <a:rPr lang="en-US" sz="2400" dirty="0"/>
              <a:t>can elect to load any or all of the available commodities. However, the ship has three cargo holds with the following capacity restrictions: </a:t>
            </a:r>
            <a:endParaRPr lang="en-US" sz="2400" dirty="0" smtClean="0"/>
          </a:p>
          <a:p>
            <a:pPr marL="0" indent="0" algn="just">
              <a:buNone/>
            </a:pPr>
            <a:r>
              <a:rPr lang="en-US" sz="2400" u="sng" dirty="0" smtClean="0"/>
              <a:t>Cargo </a:t>
            </a:r>
            <a:r>
              <a:rPr lang="en-US" sz="2400" u="sng" dirty="0"/>
              <a:t>Hold </a:t>
            </a:r>
            <a:r>
              <a:rPr lang="en-US" sz="2400" u="sng" dirty="0" smtClean="0"/>
              <a:t>	Weight </a:t>
            </a:r>
            <a:r>
              <a:rPr lang="en-US" sz="2400" u="sng" dirty="0"/>
              <a:t>Capacity ( tons) </a:t>
            </a:r>
            <a:r>
              <a:rPr lang="en-US" sz="2400" u="sng" dirty="0" smtClean="0"/>
              <a:t>	Volume </a:t>
            </a:r>
            <a:r>
              <a:rPr lang="en-US" sz="2400" u="sng" dirty="0"/>
              <a:t>Capacity ( cu. ft.) </a:t>
            </a:r>
          </a:p>
          <a:p>
            <a:pPr marL="0" indent="0" algn="just">
              <a:buNone/>
            </a:pPr>
            <a:r>
              <a:rPr lang="en-US" sz="2400" dirty="0" smtClean="0"/>
              <a:t>Forward 		3,000 			100,000 </a:t>
            </a:r>
          </a:p>
          <a:p>
            <a:pPr marL="0" indent="0" algn="just">
              <a:buNone/>
            </a:pPr>
            <a:r>
              <a:rPr lang="en-US" sz="2400" dirty="0" smtClean="0"/>
              <a:t>Center 		5,000 			150,000 </a:t>
            </a:r>
          </a:p>
          <a:p>
            <a:pPr marL="0" indent="0" algn="just">
              <a:buNone/>
            </a:pPr>
            <a:r>
              <a:rPr lang="en-US" sz="2400" dirty="0" smtClean="0"/>
              <a:t>Rear 		2,000 			120,000 </a:t>
            </a:r>
          </a:p>
          <a:p>
            <a:pPr marL="0" indent="0" algn="just">
              <a:buNone/>
            </a:pPr>
            <a:r>
              <a:rPr lang="en-US" sz="2400" dirty="0" smtClean="0"/>
              <a:t>More </a:t>
            </a:r>
            <a:r>
              <a:rPr lang="en-US" sz="2400" dirty="0"/>
              <a:t>than one type of commodity can be placed in the same cargo hold. However, because of balance </a:t>
            </a:r>
            <a:r>
              <a:rPr lang="en-US" sz="2400" dirty="0" err="1"/>
              <a:t>considera-tions</a:t>
            </a:r>
            <a:r>
              <a:rPr lang="en-US" sz="2400" dirty="0"/>
              <a:t>, the weight in the forward cargo hold must be within 10 percent of the weight in the rear cargo hold, and the center cargo hold must be between 40 percent and 60 percent of the total weight on board. a. Determine a profit- maximizing loading plan for the commodities. What is the maximum profit and the loading plan that achieves it? b. Suppose each one of the cargo holds could be expanded. Which holds and which forms of expansion ( weight or volume) would allow ICC to increase its profits on this trip, and what is the marginal value of each form of expansion?</a:t>
            </a:r>
          </a:p>
        </p:txBody>
      </p:sp>
    </p:spTree>
    <p:extLst>
      <p:ext uri="{BB962C8B-B14F-4D97-AF65-F5344CB8AC3E}">
        <p14:creationId xmlns:p14="http://schemas.microsoft.com/office/powerpoint/2010/main" val="1514450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 11 p. 276</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marL="0" indent="0">
              <a:buNone/>
            </a:pPr>
            <a:r>
              <a:rPr lang="en-US" sz="1800" b="1" dirty="0"/>
              <a:t>Coordinating Advertising and Production. </a:t>
            </a:r>
            <a:r>
              <a:rPr lang="en-US" sz="1800" dirty="0"/>
              <a:t>The </a:t>
            </a:r>
            <a:r>
              <a:rPr lang="en-US" sz="1800" dirty="0" smtClean="0"/>
              <a:t>Hawley </a:t>
            </a:r>
            <a:r>
              <a:rPr lang="en-US" sz="1800" dirty="0"/>
              <a:t>Lighting Company manufactures four families of house-hold lighting at its factory. The product families are table lamps, floor lamps, ceiling fixtures, and pendant lamps. The table below shows the average material costs for each of the products. </a:t>
            </a:r>
            <a:endParaRPr lang="en-US" sz="1800" dirty="0" smtClean="0"/>
          </a:p>
          <a:p>
            <a:pPr marL="0" indent="0">
              <a:buNone/>
            </a:pPr>
            <a:r>
              <a:rPr lang="en-US" sz="1800" dirty="0" smtClean="0"/>
              <a:t>Product 		Table 	Floor 	Ceiling 	Pendant </a:t>
            </a:r>
          </a:p>
          <a:p>
            <a:pPr marL="0" indent="0">
              <a:buNone/>
            </a:pPr>
            <a:r>
              <a:rPr lang="en-US" sz="1800" dirty="0" smtClean="0"/>
              <a:t>Material </a:t>
            </a:r>
            <a:r>
              <a:rPr lang="en-US" sz="1800" dirty="0"/>
              <a:t>cost </a:t>
            </a:r>
            <a:r>
              <a:rPr lang="en-US" sz="1800" dirty="0" smtClean="0"/>
              <a:t>	$ </a:t>
            </a:r>
            <a:r>
              <a:rPr lang="en-US" sz="1800" dirty="0"/>
              <a:t>66 </a:t>
            </a:r>
            <a:r>
              <a:rPr lang="en-US" sz="1800" dirty="0" smtClean="0"/>
              <a:t>	$ </a:t>
            </a:r>
            <a:r>
              <a:rPr lang="en-US" sz="1800" dirty="0"/>
              <a:t>85 </a:t>
            </a:r>
            <a:r>
              <a:rPr lang="en-US" sz="1800" dirty="0" smtClean="0"/>
              <a:t>	$ </a:t>
            </a:r>
            <a:r>
              <a:rPr lang="en-US" sz="1800" dirty="0"/>
              <a:t>50 </a:t>
            </a:r>
            <a:r>
              <a:rPr lang="en-US" sz="1800" dirty="0" smtClean="0"/>
              <a:t>	$ </a:t>
            </a:r>
            <a:r>
              <a:rPr lang="en-US" sz="1800" dirty="0"/>
              <a:t>80 </a:t>
            </a:r>
            <a:endParaRPr lang="en-US" sz="1800" dirty="0" smtClean="0"/>
          </a:p>
          <a:p>
            <a:pPr marL="0" indent="0">
              <a:buNone/>
            </a:pPr>
            <a:r>
              <a:rPr lang="en-US" sz="1800" dirty="0" smtClean="0"/>
              <a:t>Each </a:t>
            </a:r>
            <a:r>
              <a:rPr lang="en-US" sz="1800" dirty="0"/>
              <a:t>product is made in one of two production processes by purchasing components, assembling and testing the product, and, finally, packaging it for shipping. Table lamps and floor lamps go through the assembly and finishing process in Department 1, while ceiling fixtures and chandeliers go through the process in Department 2. Variable production costs and capacities ( measured in units of product) are shown in the table below. The capacities are measured in units of product. Note that there are regular and overtime possibilities for each department. </a:t>
            </a:r>
            <a:endParaRPr lang="en-US" sz="1800" dirty="0" smtClean="0"/>
          </a:p>
          <a:p>
            <a:pPr marL="0" indent="0">
              <a:buNone/>
            </a:pPr>
            <a:r>
              <a:rPr lang="en-US" sz="1800" dirty="0" smtClean="0"/>
              <a:t>		Regular Time 		      Overtime </a:t>
            </a:r>
          </a:p>
          <a:p>
            <a:pPr marL="0" indent="0">
              <a:buNone/>
            </a:pPr>
            <a:r>
              <a:rPr lang="en-US" sz="1800" u="sng" dirty="0" smtClean="0"/>
              <a:t>Process 		Unit </a:t>
            </a:r>
            <a:r>
              <a:rPr lang="en-US" sz="1800" u="sng" dirty="0"/>
              <a:t>Cost Capacity </a:t>
            </a:r>
            <a:r>
              <a:rPr lang="en-US" sz="1800" u="sng" dirty="0" smtClean="0"/>
              <a:t>		Unit </a:t>
            </a:r>
            <a:r>
              <a:rPr lang="en-US" sz="1800" u="sng" dirty="0"/>
              <a:t>Cost Capacity </a:t>
            </a:r>
            <a:endParaRPr lang="en-US" sz="1800" u="sng" dirty="0" smtClean="0"/>
          </a:p>
          <a:p>
            <a:pPr marL="0" indent="0">
              <a:buNone/>
            </a:pPr>
            <a:r>
              <a:rPr lang="en-US" sz="1800" dirty="0" smtClean="0"/>
              <a:t>Department </a:t>
            </a:r>
            <a:r>
              <a:rPr lang="en-US" sz="1800" dirty="0"/>
              <a:t>1 </a:t>
            </a:r>
            <a:r>
              <a:rPr lang="en-US" sz="1800" dirty="0" smtClean="0"/>
              <a:t>	$ </a:t>
            </a:r>
            <a:r>
              <a:rPr lang="en-US" sz="1800" dirty="0"/>
              <a:t>16 </a:t>
            </a:r>
            <a:r>
              <a:rPr lang="en-US" sz="1800" dirty="0" smtClean="0"/>
              <a:t>	100,000 		$ </a:t>
            </a:r>
            <a:r>
              <a:rPr lang="en-US" sz="1800" dirty="0"/>
              <a:t>18 </a:t>
            </a:r>
            <a:r>
              <a:rPr lang="en-US" sz="1800" dirty="0" smtClean="0"/>
              <a:t>	25,000 </a:t>
            </a:r>
          </a:p>
          <a:p>
            <a:pPr marL="0" indent="0">
              <a:buNone/>
            </a:pPr>
            <a:r>
              <a:rPr lang="en-US" sz="1800" dirty="0" smtClean="0"/>
              <a:t>Department </a:t>
            </a:r>
            <a:r>
              <a:rPr lang="en-US" sz="1800" dirty="0"/>
              <a:t>2 </a:t>
            </a:r>
            <a:r>
              <a:rPr lang="en-US" sz="1800" dirty="0" smtClean="0"/>
              <a:t>	$ </a:t>
            </a:r>
            <a:r>
              <a:rPr lang="en-US" sz="1800" dirty="0"/>
              <a:t>12 </a:t>
            </a:r>
            <a:r>
              <a:rPr lang="en-US" sz="1800" dirty="0" smtClean="0"/>
              <a:t>	90,000 		$ </a:t>
            </a:r>
            <a:r>
              <a:rPr lang="en-US" sz="1800" dirty="0"/>
              <a:t>15 </a:t>
            </a:r>
            <a:r>
              <a:rPr lang="en-US" sz="1800" dirty="0" smtClean="0"/>
              <a:t>	24,000</a:t>
            </a:r>
            <a:endParaRPr lang="en-US" sz="1800" dirty="0"/>
          </a:p>
        </p:txBody>
      </p:sp>
    </p:spTree>
    <p:extLst>
      <p:ext uri="{BB962C8B-B14F-4D97-AF65-F5344CB8AC3E}">
        <p14:creationId xmlns:p14="http://schemas.microsoft.com/office/powerpoint/2010/main" val="63389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dirty="0" smtClean="0"/>
              <a:t>Ex. 11 p. 276 (cont’d)</a:t>
            </a:r>
            <a:endParaRPr lang="en-US" dirty="0"/>
          </a:p>
        </p:txBody>
      </p:sp>
      <p:sp>
        <p:nvSpPr>
          <p:cNvPr id="3" name="Content Placeholder 2"/>
          <p:cNvSpPr>
            <a:spLocks noGrp="1"/>
          </p:cNvSpPr>
          <p:nvPr>
            <p:ph idx="1"/>
          </p:nvPr>
        </p:nvSpPr>
        <p:spPr>
          <a:xfrm>
            <a:off x="457200" y="838200"/>
            <a:ext cx="8229600" cy="5334000"/>
          </a:xfrm>
        </p:spPr>
        <p:txBody>
          <a:bodyPr>
            <a:normAutofit lnSpcReduction="10000"/>
          </a:bodyPr>
          <a:lstStyle/>
          <a:p>
            <a:pPr marL="0" indent="0">
              <a:buNone/>
            </a:pPr>
            <a:r>
              <a:rPr lang="en-US" sz="1800" dirty="0"/>
              <a:t>Average selling prices for the four products are known, and estimates have been made of the market demand for each product at these prices. These figures are shown in the following table: </a:t>
            </a:r>
            <a:endParaRPr lang="en-US" sz="1800" dirty="0" smtClean="0"/>
          </a:p>
          <a:p>
            <a:pPr marL="0" indent="0">
              <a:buNone/>
            </a:pPr>
            <a:r>
              <a:rPr lang="en-US" sz="1800" u="sng" dirty="0" smtClean="0"/>
              <a:t>Product 		Table 	Floor 	Ceiling 	Pendant </a:t>
            </a:r>
          </a:p>
          <a:p>
            <a:pPr marL="0" indent="0">
              <a:buNone/>
            </a:pPr>
            <a:r>
              <a:rPr lang="en-US" sz="1800" dirty="0" smtClean="0"/>
              <a:t>Selling </a:t>
            </a:r>
            <a:r>
              <a:rPr lang="en-US" sz="1800" dirty="0"/>
              <a:t>price </a:t>
            </a:r>
            <a:r>
              <a:rPr lang="en-US" sz="1800" dirty="0" smtClean="0"/>
              <a:t>	$ </a:t>
            </a:r>
            <a:r>
              <a:rPr lang="en-US" sz="1800" dirty="0"/>
              <a:t>120 </a:t>
            </a:r>
            <a:r>
              <a:rPr lang="en-US" sz="1800" dirty="0" smtClean="0"/>
              <a:t>	$ </a:t>
            </a:r>
            <a:r>
              <a:rPr lang="en-US" sz="1800" dirty="0"/>
              <a:t>150 </a:t>
            </a:r>
            <a:r>
              <a:rPr lang="en-US" sz="1800" dirty="0" smtClean="0"/>
              <a:t>	$ </a:t>
            </a:r>
            <a:r>
              <a:rPr lang="en-US" sz="1800" dirty="0"/>
              <a:t>100 </a:t>
            </a:r>
            <a:r>
              <a:rPr lang="en-US" sz="1800" dirty="0" smtClean="0"/>
              <a:t>	$ </a:t>
            </a:r>
            <a:r>
              <a:rPr lang="en-US" sz="1800" dirty="0"/>
              <a:t>160 </a:t>
            </a:r>
            <a:endParaRPr lang="en-US" sz="1800" dirty="0" smtClean="0"/>
          </a:p>
          <a:p>
            <a:pPr marL="0" indent="0">
              <a:buNone/>
            </a:pPr>
            <a:r>
              <a:rPr lang="en-US" sz="1800" dirty="0" smtClean="0"/>
              <a:t>Potential </a:t>
            </a:r>
            <a:r>
              <a:rPr lang="en-US" sz="1800" dirty="0"/>
              <a:t>sales </a:t>
            </a:r>
            <a:r>
              <a:rPr lang="en-US" sz="1800" dirty="0" smtClean="0"/>
              <a:t>(000</a:t>
            </a:r>
            <a:r>
              <a:rPr lang="en-US" sz="1800" dirty="0"/>
              <a:t>) 60 </a:t>
            </a:r>
            <a:r>
              <a:rPr lang="en-US" sz="1800" dirty="0" smtClean="0"/>
              <a:t>	20 	100 	35 </a:t>
            </a:r>
          </a:p>
          <a:p>
            <a:pPr marL="0" indent="0">
              <a:buNone/>
            </a:pPr>
            <a:r>
              <a:rPr lang="en-US" sz="1800" dirty="0" smtClean="0"/>
              <a:t>Advertising </a:t>
            </a:r>
            <a:r>
              <a:rPr lang="en-US" sz="1800" dirty="0"/>
              <a:t>effect </a:t>
            </a:r>
            <a:r>
              <a:rPr lang="en-US" sz="1800" dirty="0" smtClean="0"/>
              <a:t>	12</a:t>
            </a:r>
            <a:r>
              <a:rPr lang="en-US" sz="1800" dirty="0"/>
              <a:t>% </a:t>
            </a:r>
            <a:r>
              <a:rPr lang="en-US" sz="1800" dirty="0" smtClean="0"/>
              <a:t>	10</a:t>
            </a:r>
            <a:r>
              <a:rPr lang="en-US" sz="1800" dirty="0"/>
              <a:t>% </a:t>
            </a:r>
            <a:r>
              <a:rPr lang="en-US" sz="1800" dirty="0" smtClean="0"/>
              <a:t>	8</a:t>
            </a:r>
            <a:r>
              <a:rPr lang="en-US" sz="1800" dirty="0"/>
              <a:t>% </a:t>
            </a:r>
            <a:r>
              <a:rPr lang="en-US" sz="1800" dirty="0" smtClean="0"/>
              <a:t>	15</a:t>
            </a:r>
            <a:r>
              <a:rPr lang="en-US" sz="1800" dirty="0"/>
              <a:t>% </a:t>
            </a:r>
            <a:endParaRPr lang="en-US" sz="1800" dirty="0" smtClean="0"/>
          </a:p>
          <a:p>
            <a:pPr marL="0" indent="0" algn="just">
              <a:buNone/>
            </a:pPr>
            <a:r>
              <a:rPr lang="en-US" sz="1800" dirty="0" smtClean="0"/>
              <a:t/>
            </a:r>
            <a:br>
              <a:rPr lang="en-US" sz="1800" dirty="0" smtClean="0"/>
            </a:br>
            <a:r>
              <a:rPr lang="en-US" sz="1800" dirty="0" smtClean="0"/>
              <a:t>Sales </a:t>
            </a:r>
            <a:r>
              <a:rPr lang="en-US" sz="1800" dirty="0"/>
              <a:t>levels can also be affected by advertising </a:t>
            </a:r>
            <a:r>
              <a:rPr lang="en-US" sz="1800" dirty="0" smtClean="0"/>
              <a:t>expenditures</a:t>
            </a:r>
            <a:r>
              <a:rPr lang="en-US" sz="1800" dirty="0"/>
              <a:t>. Starting with the demand levels in the table, an increase of up to $ 10,000 in advertising raises the demand by the percent shown in the last row. An expenditure of less than $ 10,000 in advertising will lead to a proportional effect on demand. For example, an increase in advertising of $ 5,000 for table lamps would raise demand by 6 percent, or 3,600 units. However, there is a budget limit of $ 18,000 on the total amount to be spent on advertising among all four products. </a:t>
            </a:r>
            <a:endParaRPr lang="en-US" sz="1800" dirty="0" smtClean="0"/>
          </a:p>
          <a:p>
            <a:pPr algn="just">
              <a:buAutoNum type="alphaLcPeriod"/>
            </a:pPr>
            <a:r>
              <a:rPr lang="en-US" sz="1800" dirty="0" smtClean="0"/>
              <a:t>What </a:t>
            </a:r>
            <a:r>
              <a:rPr lang="en-US" sz="1800" dirty="0"/>
              <a:t>is an optimal output plan for the company? </a:t>
            </a:r>
          </a:p>
          <a:p>
            <a:pPr algn="just">
              <a:buAutoNum type="alphaLcPeriod"/>
            </a:pPr>
            <a:r>
              <a:rPr lang="en-US" sz="1800" dirty="0" smtClean="0"/>
              <a:t>For </a:t>
            </a:r>
            <a:r>
              <a:rPr lang="en-US" sz="1800" dirty="0"/>
              <a:t>each department, what is the marginal value of additional overtime capacity? </a:t>
            </a:r>
          </a:p>
          <a:p>
            <a:pPr algn="just">
              <a:buAutoNum type="alphaLcPeriod"/>
            </a:pPr>
            <a:r>
              <a:rPr lang="en-US" sz="1800" dirty="0" smtClean="0"/>
              <a:t>What </a:t>
            </a:r>
            <a:r>
              <a:rPr lang="en-US" sz="1800" dirty="0"/>
              <a:t>is the marginal value of additional advertising dollars? </a:t>
            </a:r>
          </a:p>
          <a:p>
            <a:pPr algn="just">
              <a:buAutoNum type="alphaLcPeriod"/>
            </a:pPr>
            <a:r>
              <a:rPr lang="en-US" sz="1800" dirty="0" smtClean="0"/>
              <a:t>What </a:t>
            </a:r>
            <a:r>
              <a:rPr lang="en-US" sz="1800" dirty="0"/>
              <a:t>is the marginal value of additional sales for each product?</a:t>
            </a:r>
          </a:p>
        </p:txBody>
      </p:sp>
    </p:spTree>
    <p:extLst>
      <p:ext uri="{BB962C8B-B14F-4D97-AF65-F5344CB8AC3E}">
        <p14:creationId xmlns:p14="http://schemas.microsoft.com/office/powerpoint/2010/main" val="936117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dirty="0" smtClean="0"/>
              <a:t>Ex. 4 p. 273</a:t>
            </a:r>
            <a:endParaRPr lang="en-US" dirty="0"/>
          </a:p>
        </p:txBody>
      </p:sp>
      <p:sp>
        <p:nvSpPr>
          <p:cNvPr id="3" name="Content Placeholder 2"/>
          <p:cNvSpPr>
            <a:spLocks noGrp="1"/>
          </p:cNvSpPr>
          <p:nvPr>
            <p:ph idx="1"/>
          </p:nvPr>
        </p:nvSpPr>
        <p:spPr>
          <a:xfrm>
            <a:off x="457200" y="990600"/>
            <a:ext cx="8229600" cy="5638800"/>
          </a:xfrm>
        </p:spPr>
        <p:txBody>
          <a:bodyPr>
            <a:noAutofit/>
          </a:bodyPr>
          <a:lstStyle/>
          <a:p>
            <a:pPr marL="0" indent="0" algn="just">
              <a:buNone/>
            </a:pPr>
            <a:r>
              <a:rPr lang="en-US" sz="1400" b="1" dirty="0"/>
              <a:t>Managing a Portfolio. </a:t>
            </a:r>
            <a:r>
              <a:rPr lang="en-US" sz="1400" dirty="0"/>
              <a:t>A local bank wants to build a bond portfolio from a set of four bonds with $ 1 million available for investment. The expected annual return, the </a:t>
            </a:r>
            <a:r>
              <a:rPr lang="en-US" sz="1400" dirty="0" smtClean="0"/>
              <a:t>worst-case </a:t>
            </a:r>
            <a:r>
              <a:rPr lang="en-US" sz="1400" dirty="0"/>
              <a:t>annual return on each bond, and the </a:t>
            </a:r>
            <a:r>
              <a:rPr lang="en-US" sz="1400" dirty="0" smtClean="0"/>
              <a:t>‘‘duration</a:t>
            </a:r>
            <a:r>
              <a:rPr lang="en-US" sz="1400" dirty="0"/>
              <a:t>’’ of each bond are given in the following table. </a:t>
            </a:r>
            <a:r>
              <a:rPr lang="en-US" sz="1400" dirty="0" smtClean="0"/>
              <a:t>(The </a:t>
            </a:r>
            <a:r>
              <a:rPr lang="en-US" sz="1400" dirty="0"/>
              <a:t>duration of a bond is a measure of the bond’s sensitivity to changes in interest rates.) </a:t>
            </a:r>
            <a:endParaRPr lang="en-US" sz="1400" dirty="0" smtClean="0"/>
          </a:p>
          <a:p>
            <a:pPr marL="0" indent="0" algn="just">
              <a:buNone/>
            </a:pPr>
            <a:r>
              <a:rPr lang="en-US" sz="1400" u="sng" dirty="0"/>
              <a:t>	</a:t>
            </a:r>
            <a:r>
              <a:rPr lang="en-US" sz="1400" u="sng" dirty="0" smtClean="0"/>
              <a:t>	Expected </a:t>
            </a:r>
            <a:r>
              <a:rPr lang="en-US" sz="1400" u="sng" dirty="0"/>
              <a:t>Return Worst Case Return </a:t>
            </a:r>
            <a:r>
              <a:rPr lang="en-US" sz="1400" u="sng" dirty="0" smtClean="0"/>
              <a:t>	Duration </a:t>
            </a:r>
          </a:p>
          <a:p>
            <a:pPr marL="0" indent="0" algn="just">
              <a:buNone/>
            </a:pPr>
            <a:r>
              <a:rPr lang="en-US" sz="1400" dirty="0" smtClean="0"/>
              <a:t>Bond </a:t>
            </a:r>
            <a:r>
              <a:rPr lang="en-US" sz="1400" dirty="0"/>
              <a:t>1 </a:t>
            </a:r>
            <a:r>
              <a:rPr lang="en-US" sz="1400" dirty="0" smtClean="0"/>
              <a:t>		12.5%	 	8.0</a:t>
            </a:r>
            <a:r>
              <a:rPr lang="en-US" sz="1400" dirty="0"/>
              <a:t>% </a:t>
            </a:r>
            <a:r>
              <a:rPr lang="en-US" sz="1400" dirty="0" smtClean="0"/>
              <a:t>		8 </a:t>
            </a:r>
          </a:p>
          <a:p>
            <a:pPr marL="0" indent="0" algn="just">
              <a:buNone/>
            </a:pPr>
            <a:r>
              <a:rPr lang="en-US" sz="1400" dirty="0" smtClean="0"/>
              <a:t>Bond </a:t>
            </a:r>
            <a:r>
              <a:rPr lang="en-US" sz="1400" dirty="0"/>
              <a:t>2 </a:t>
            </a:r>
            <a:r>
              <a:rPr lang="en-US" sz="1400" dirty="0" smtClean="0"/>
              <a:t>		11.5</a:t>
            </a:r>
            <a:r>
              <a:rPr lang="en-US" sz="1400" dirty="0"/>
              <a:t>% </a:t>
            </a:r>
            <a:r>
              <a:rPr lang="en-US" sz="1400" dirty="0" smtClean="0"/>
              <a:t>		7.5</a:t>
            </a:r>
            <a:r>
              <a:rPr lang="en-US" sz="1400" dirty="0"/>
              <a:t>% </a:t>
            </a:r>
            <a:r>
              <a:rPr lang="en-US" sz="1400" dirty="0" smtClean="0"/>
              <a:t>		7 </a:t>
            </a:r>
          </a:p>
          <a:p>
            <a:pPr marL="0" indent="0" algn="just">
              <a:buNone/>
            </a:pPr>
            <a:r>
              <a:rPr lang="en-US" sz="1400" dirty="0" smtClean="0"/>
              <a:t>Bond </a:t>
            </a:r>
            <a:r>
              <a:rPr lang="en-US" sz="1400" dirty="0"/>
              <a:t>3 </a:t>
            </a:r>
            <a:r>
              <a:rPr lang="en-US" sz="1400" dirty="0" smtClean="0"/>
              <a:t>		10.5</a:t>
            </a:r>
            <a:r>
              <a:rPr lang="en-US" sz="1400" dirty="0"/>
              <a:t>% </a:t>
            </a:r>
            <a:r>
              <a:rPr lang="en-US" sz="1400" dirty="0" smtClean="0"/>
              <a:t>		6.8</a:t>
            </a:r>
            <a:r>
              <a:rPr lang="en-US" sz="1400" dirty="0"/>
              <a:t>% </a:t>
            </a:r>
            <a:r>
              <a:rPr lang="en-US" sz="1400" dirty="0" smtClean="0"/>
              <a:t>		6 </a:t>
            </a:r>
          </a:p>
          <a:p>
            <a:pPr marL="0" indent="0" algn="just">
              <a:buNone/>
            </a:pPr>
            <a:r>
              <a:rPr lang="en-US" sz="1400" dirty="0" smtClean="0"/>
              <a:t>Bond </a:t>
            </a:r>
            <a:r>
              <a:rPr lang="en-US" sz="1400" dirty="0"/>
              <a:t>4 </a:t>
            </a:r>
            <a:r>
              <a:rPr lang="en-US" sz="1400" dirty="0" smtClean="0"/>
              <a:t>		9.5</a:t>
            </a:r>
            <a:r>
              <a:rPr lang="en-US" sz="1400" dirty="0"/>
              <a:t>% </a:t>
            </a:r>
            <a:r>
              <a:rPr lang="en-US" sz="1400" dirty="0" smtClean="0"/>
              <a:t>		7.0</a:t>
            </a:r>
            <a:r>
              <a:rPr lang="en-US" sz="1400" dirty="0"/>
              <a:t>% </a:t>
            </a:r>
            <a:r>
              <a:rPr lang="en-US" sz="1400" dirty="0" smtClean="0"/>
              <a:t>		5 </a:t>
            </a:r>
          </a:p>
          <a:p>
            <a:pPr marL="0" indent="0" algn="just">
              <a:buNone/>
            </a:pPr>
            <a:r>
              <a:rPr lang="en-US" sz="1400" dirty="0" smtClean="0"/>
              <a:t>Bond </a:t>
            </a:r>
            <a:r>
              <a:rPr lang="en-US" sz="1400" dirty="0"/>
              <a:t>5 </a:t>
            </a:r>
            <a:r>
              <a:rPr lang="en-US" sz="1400" dirty="0" smtClean="0"/>
              <a:t>		8.5</a:t>
            </a:r>
            <a:r>
              <a:rPr lang="en-US" sz="1400" dirty="0"/>
              <a:t>% </a:t>
            </a:r>
            <a:r>
              <a:rPr lang="en-US" sz="1400" dirty="0" smtClean="0"/>
              <a:t>		7.4</a:t>
            </a:r>
            <a:r>
              <a:rPr lang="en-US" sz="1400" dirty="0"/>
              <a:t>% </a:t>
            </a:r>
            <a:r>
              <a:rPr lang="en-US" sz="1400" dirty="0" smtClean="0"/>
              <a:t>		3 </a:t>
            </a:r>
          </a:p>
          <a:p>
            <a:pPr marL="0" indent="0" algn="just">
              <a:buNone/>
            </a:pPr>
            <a:r>
              <a:rPr lang="en-US" sz="1400" dirty="0" smtClean="0"/>
              <a:t/>
            </a:r>
            <a:br>
              <a:rPr lang="en-US" sz="1400" dirty="0" smtClean="0"/>
            </a:br>
            <a:r>
              <a:rPr lang="en-US" sz="1400" dirty="0" smtClean="0"/>
              <a:t>The </a:t>
            </a:r>
            <a:r>
              <a:rPr lang="en-US" sz="1400" dirty="0"/>
              <a:t>bank wants to maximize the expected return from its bond investments, subject to three conditions: </a:t>
            </a:r>
            <a:endParaRPr lang="en-US" sz="1400" dirty="0" smtClean="0"/>
          </a:p>
          <a:p>
            <a:pPr algn="just"/>
            <a:r>
              <a:rPr lang="en-US" sz="1400" dirty="0" smtClean="0"/>
              <a:t>The </a:t>
            </a:r>
            <a:r>
              <a:rPr lang="en-US" sz="1400" dirty="0"/>
              <a:t>average worst- case return for the portfolio must be at least 7.2 percent. </a:t>
            </a:r>
            <a:endParaRPr lang="en-US" sz="1400" dirty="0" smtClean="0"/>
          </a:p>
          <a:p>
            <a:pPr algn="just"/>
            <a:r>
              <a:rPr lang="en-US" sz="1400" dirty="0" smtClean="0"/>
              <a:t>The </a:t>
            </a:r>
            <a:r>
              <a:rPr lang="en-US" sz="1400" dirty="0"/>
              <a:t>average duration of the portfolio must be at most 6. </a:t>
            </a:r>
            <a:endParaRPr lang="en-US" sz="1400" dirty="0" smtClean="0"/>
          </a:p>
          <a:p>
            <a:pPr algn="just"/>
            <a:r>
              <a:rPr lang="en-US" sz="1400" dirty="0" smtClean="0"/>
              <a:t>Because of diversification requirements</a:t>
            </a:r>
            <a:r>
              <a:rPr lang="en-US" sz="1400" dirty="0"/>
              <a:t>, </a:t>
            </a:r>
            <a:r>
              <a:rPr lang="en-US" sz="1400" dirty="0" smtClean="0"/>
              <a:t>at most 40 percent </a:t>
            </a:r>
            <a:r>
              <a:rPr lang="en-US" sz="1400" dirty="0"/>
              <a:t>of the total amount invested can be invested in a single bond. </a:t>
            </a:r>
            <a:endParaRPr lang="en-US" sz="1400" dirty="0" smtClean="0"/>
          </a:p>
          <a:p>
            <a:pPr marL="514350" indent="-514350" algn="just">
              <a:buAutoNum type="alphaLcPeriod"/>
            </a:pPr>
            <a:r>
              <a:rPr lang="en-US" sz="1400" dirty="0" smtClean="0"/>
              <a:t>What </a:t>
            </a:r>
            <a:r>
              <a:rPr lang="en-US" sz="1400" dirty="0"/>
              <a:t>is the maximum return on the $ 1 million </a:t>
            </a:r>
            <a:r>
              <a:rPr lang="en-US" sz="1400" dirty="0" smtClean="0"/>
              <a:t>investment</a:t>
            </a:r>
            <a:r>
              <a:rPr lang="en-US" sz="1400" dirty="0"/>
              <a:t>? How should the investment be distributed among the bonds to achieve this return? </a:t>
            </a:r>
            <a:r>
              <a:rPr lang="en-US" sz="1400" dirty="0" smtClean="0"/>
              <a:t>(Assume </a:t>
            </a:r>
            <a:r>
              <a:rPr lang="en-US" sz="1400" dirty="0"/>
              <a:t>that bonds can be purchased in fractional amounts.) </a:t>
            </a:r>
            <a:r>
              <a:rPr lang="en-US" sz="1400" dirty="0" smtClean="0"/>
              <a:t> </a:t>
            </a:r>
          </a:p>
          <a:p>
            <a:pPr marL="514350" indent="-514350" algn="just">
              <a:buAutoNum type="alphaLcPeriod"/>
            </a:pPr>
            <a:r>
              <a:rPr lang="en-US" sz="1400" dirty="0" smtClean="0"/>
              <a:t>What </a:t>
            </a:r>
            <a:r>
              <a:rPr lang="en-US" sz="1400" dirty="0"/>
              <a:t>is the qualitative pattern in the optimal solution? </a:t>
            </a:r>
          </a:p>
          <a:p>
            <a:pPr marL="514350" indent="-514350" algn="just">
              <a:buAutoNum type="alphaLcPeriod"/>
            </a:pPr>
            <a:r>
              <a:rPr lang="en-US" sz="1400" dirty="0" smtClean="0"/>
              <a:t>What </a:t>
            </a:r>
            <a:r>
              <a:rPr lang="en-US" sz="1400" dirty="0"/>
              <a:t>is the marginal rate of return on the investment amount? That is, what would be the percentage return on an additional dollar invested? </a:t>
            </a:r>
            <a:r>
              <a:rPr lang="en-US" sz="1400" dirty="0" smtClean="0"/>
              <a:t>(Give </a:t>
            </a:r>
            <a:r>
              <a:rPr lang="en-US" sz="1400" dirty="0"/>
              <a:t>the percentage to four significant figures.)</a:t>
            </a:r>
          </a:p>
        </p:txBody>
      </p:sp>
    </p:spTree>
    <p:extLst>
      <p:ext uri="{BB962C8B-B14F-4D97-AF65-F5344CB8AC3E}">
        <p14:creationId xmlns:p14="http://schemas.microsoft.com/office/powerpoint/2010/main" val="87410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Ex. 7 p. 311</a:t>
            </a:r>
            <a:endParaRPr lang="en-US" dirty="0"/>
          </a:p>
        </p:txBody>
      </p:sp>
      <p:sp>
        <p:nvSpPr>
          <p:cNvPr id="3" name="Content Placeholder 2"/>
          <p:cNvSpPr>
            <a:spLocks noGrp="1"/>
          </p:cNvSpPr>
          <p:nvPr>
            <p:ph idx="1"/>
          </p:nvPr>
        </p:nvSpPr>
        <p:spPr>
          <a:xfrm>
            <a:off x="457200" y="990600"/>
            <a:ext cx="8229600" cy="5638800"/>
          </a:xfrm>
          <a:ln w="31750">
            <a:solidFill>
              <a:schemeClr val="accent3">
                <a:lumMod val="60000"/>
                <a:lumOff val="40000"/>
              </a:schemeClr>
            </a:solidFill>
            <a:prstDash val="sysDash"/>
          </a:ln>
        </p:spPr>
        <p:txBody>
          <a:bodyPr>
            <a:normAutofit fontScale="47500" lnSpcReduction="20000"/>
          </a:bodyPr>
          <a:lstStyle/>
          <a:p>
            <a:pPr marL="0" indent="0" algn="just">
              <a:buNone/>
            </a:pPr>
            <a:r>
              <a:rPr lang="en-US" b="1" dirty="0"/>
              <a:t>Shipping Fruit. </a:t>
            </a:r>
            <a:r>
              <a:rPr lang="en-US" dirty="0" err="1"/>
              <a:t>Wollmer</a:t>
            </a:r>
            <a:r>
              <a:rPr lang="en-US" dirty="0"/>
              <a:t> Distribution Company </a:t>
            </a:r>
            <a:r>
              <a:rPr lang="en-US" dirty="0" smtClean="0"/>
              <a:t>collects </a:t>
            </a:r>
            <a:r>
              <a:rPr lang="en-US" dirty="0"/>
              <a:t>fruit from several small farms in the region, </a:t>
            </a:r>
            <a:r>
              <a:rPr lang="en-US" dirty="0" smtClean="0"/>
              <a:t>consolidates </a:t>
            </a:r>
            <a:r>
              <a:rPr lang="en-US" dirty="0"/>
              <a:t>its collections, and then ships the fruit to a regional wholesale fruit market by truck. Having made their </a:t>
            </a:r>
            <a:r>
              <a:rPr lang="en-US" dirty="0" smtClean="0"/>
              <a:t>collections</a:t>
            </a:r>
            <a:r>
              <a:rPr lang="en-US" dirty="0"/>
              <a:t>, the company has in stock 57 tons of grapes, 62 tons of peaches, and 81 tons of bananas. </a:t>
            </a:r>
            <a:r>
              <a:rPr lang="en-US" dirty="0" err="1"/>
              <a:t>Wollmer</a:t>
            </a:r>
            <a:r>
              <a:rPr lang="en-US" dirty="0"/>
              <a:t> owns four trucks that can transport fruit to market. Each truck has its own capacity, and </a:t>
            </a:r>
            <a:r>
              <a:rPr lang="en-US" dirty="0" err="1"/>
              <a:t>Wollmer</a:t>
            </a:r>
            <a:r>
              <a:rPr lang="en-US" dirty="0"/>
              <a:t> has discovered that yield losses occur at different rates </a:t>
            </a:r>
            <a:r>
              <a:rPr lang="en-US" dirty="0" smtClean="0"/>
              <a:t>depending </a:t>
            </a:r>
            <a:r>
              <a:rPr lang="en-US" dirty="0"/>
              <a:t>on which fruit is carried in which truck. The truck suspension system and the efficiency of the refrigeration system seem to account for most of the losses. The table below shows the loss as a percentage: </a:t>
            </a:r>
            <a:endParaRPr lang="en-US" dirty="0" smtClean="0"/>
          </a:p>
          <a:p>
            <a:pPr marL="0" indent="0" algn="just">
              <a:buNone/>
            </a:pPr>
            <a:r>
              <a:rPr lang="en-US" u="sng" dirty="0"/>
              <a:t>	</a:t>
            </a:r>
            <a:r>
              <a:rPr lang="en-US" u="sng" dirty="0" smtClean="0"/>
              <a:t>	Grapes 	Peaches 	Bananas </a:t>
            </a:r>
          </a:p>
          <a:p>
            <a:pPr marL="0" indent="0" algn="just">
              <a:buNone/>
            </a:pPr>
            <a:r>
              <a:rPr lang="en-US" dirty="0" smtClean="0"/>
              <a:t>Truck </a:t>
            </a:r>
            <a:r>
              <a:rPr lang="en-US" dirty="0"/>
              <a:t>1 </a:t>
            </a:r>
            <a:r>
              <a:rPr lang="en-US" dirty="0" smtClean="0"/>
              <a:t>		12</a:t>
            </a:r>
            <a:r>
              <a:rPr lang="en-US" dirty="0"/>
              <a:t>% </a:t>
            </a:r>
            <a:r>
              <a:rPr lang="en-US" dirty="0" smtClean="0"/>
              <a:t>	10</a:t>
            </a:r>
            <a:r>
              <a:rPr lang="en-US" dirty="0"/>
              <a:t>% </a:t>
            </a:r>
            <a:r>
              <a:rPr lang="en-US" dirty="0" smtClean="0"/>
              <a:t>	4</a:t>
            </a:r>
            <a:r>
              <a:rPr lang="en-US" dirty="0"/>
              <a:t>% </a:t>
            </a:r>
            <a:endParaRPr lang="en-US" dirty="0" smtClean="0"/>
          </a:p>
          <a:p>
            <a:pPr marL="0" indent="0" algn="just">
              <a:buNone/>
            </a:pPr>
            <a:r>
              <a:rPr lang="en-US" dirty="0" smtClean="0"/>
              <a:t>Truck </a:t>
            </a:r>
            <a:r>
              <a:rPr lang="en-US" dirty="0"/>
              <a:t>2 </a:t>
            </a:r>
            <a:r>
              <a:rPr lang="en-US" dirty="0" smtClean="0"/>
              <a:t>		12</a:t>
            </a:r>
            <a:r>
              <a:rPr lang="en-US" dirty="0"/>
              <a:t>% </a:t>
            </a:r>
            <a:r>
              <a:rPr lang="en-US" dirty="0" smtClean="0"/>
              <a:t>	14</a:t>
            </a:r>
            <a:r>
              <a:rPr lang="en-US" dirty="0"/>
              <a:t>% </a:t>
            </a:r>
            <a:r>
              <a:rPr lang="en-US" dirty="0" smtClean="0"/>
              <a:t>	5</a:t>
            </a:r>
            <a:r>
              <a:rPr lang="en-US" dirty="0"/>
              <a:t>% </a:t>
            </a:r>
            <a:endParaRPr lang="en-US" dirty="0" smtClean="0"/>
          </a:p>
          <a:p>
            <a:pPr marL="0" indent="0" algn="just">
              <a:buNone/>
            </a:pPr>
            <a:r>
              <a:rPr lang="en-US" dirty="0" smtClean="0"/>
              <a:t>Truck </a:t>
            </a:r>
            <a:r>
              <a:rPr lang="en-US" dirty="0"/>
              <a:t>3 </a:t>
            </a:r>
            <a:r>
              <a:rPr lang="en-US" dirty="0" smtClean="0"/>
              <a:t>		16</a:t>
            </a:r>
            <a:r>
              <a:rPr lang="en-US" dirty="0"/>
              <a:t>% </a:t>
            </a:r>
            <a:r>
              <a:rPr lang="en-US" dirty="0" smtClean="0"/>
              <a:t>	13</a:t>
            </a:r>
            <a:r>
              <a:rPr lang="en-US" dirty="0"/>
              <a:t>% </a:t>
            </a:r>
            <a:r>
              <a:rPr lang="en-US" dirty="0" smtClean="0"/>
              <a:t>	6</a:t>
            </a:r>
            <a:r>
              <a:rPr lang="en-US" dirty="0"/>
              <a:t>% </a:t>
            </a:r>
            <a:endParaRPr lang="en-US" dirty="0" smtClean="0"/>
          </a:p>
          <a:p>
            <a:pPr marL="0" indent="0" algn="just">
              <a:buNone/>
            </a:pPr>
            <a:r>
              <a:rPr lang="en-US" dirty="0" smtClean="0"/>
              <a:t>Truck </a:t>
            </a:r>
            <a:r>
              <a:rPr lang="en-US" dirty="0"/>
              <a:t>4 </a:t>
            </a:r>
            <a:r>
              <a:rPr lang="en-US" dirty="0" smtClean="0"/>
              <a:t>		18</a:t>
            </a:r>
            <a:r>
              <a:rPr lang="en-US" dirty="0"/>
              <a:t>% </a:t>
            </a:r>
            <a:r>
              <a:rPr lang="en-US" dirty="0" smtClean="0"/>
              <a:t>	17</a:t>
            </a:r>
            <a:r>
              <a:rPr lang="en-US" dirty="0"/>
              <a:t>% </a:t>
            </a:r>
            <a:r>
              <a:rPr lang="en-US" dirty="0" smtClean="0"/>
              <a:t>	8</a:t>
            </a:r>
            <a:r>
              <a:rPr lang="en-US" dirty="0"/>
              <a:t>% </a:t>
            </a:r>
            <a:endParaRPr lang="en-US" dirty="0" smtClean="0"/>
          </a:p>
          <a:p>
            <a:pPr marL="0" indent="0" algn="just">
              <a:buNone/>
            </a:pPr>
            <a:r>
              <a:rPr lang="en-US" dirty="0" smtClean="0"/>
              <a:t>The </a:t>
            </a:r>
            <a:r>
              <a:rPr lang="en-US" dirty="0"/>
              <a:t>current market prices for the three fruits are as follows</a:t>
            </a:r>
            <a:r>
              <a:rPr lang="en-US" dirty="0" smtClean="0"/>
              <a:t>:</a:t>
            </a:r>
          </a:p>
          <a:p>
            <a:pPr marL="0" indent="0" algn="just">
              <a:buNone/>
            </a:pPr>
            <a:r>
              <a:rPr lang="en-US" dirty="0" smtClean="0"/>
              <a:t>	</a:t>
            </a:r>
            <a:r>
              <a:rPr lang="en-US" u="sng" dirty="0" smtClean="0"/>
              <a:t>Fruit 	</a:t>
            </a:r>
            <a:r>
              <a:rPr lang="en-US" u="sng" dirty="0"/>
              <a:t> Price/ Ton </a:t>
            </a:r>
            <a:endParaRPr lang="en-US" u="sng" dirty="0" smtClean="0"/>
          </a:p>
          <a:p>
            <a:pPr marL="0" indent="0" algn="just">
              <a:buNone/>
            </a:pPr>
            <a:r>
              <a:rPr lang="en-US" dirty="0" smtClean="0"/>
              <a:t>	Grapes 	</a:t>
            </a:r>
            <a:r>
              <a:rPr lang="en-US" dirty="0"/>
              <a:t> $ 500 </a:t>
            </a:r>
            <a:endParaRPr lang="en-US" dirty="0" smtClean="0"/>
          </a:p>
          <a:p>
            <a:pPr marL="0" indent="0" algn="just">
              <a:buNone/>
            </a:pPr>
            <a:r>
              <a:rPr lang="en-US" dirty="0"/>
              <a:t>	</a:t>
            </a:r>
            <a:r>
              <a:rPr lang="en-US" dirty="0" smtClean="0"/>
              <a:t>Peaches 	</a:t>
            </a:r>
            <a:r>
              <a:rPr lang="en-US" dirty="0"/>
              <a:t> </a:t>
            </a:r>
            <a:r>
              <a:rPr lang="en-US" dirty="0" smtClean="0"/>
              <a:t>$ 1,000 </a:t>
            </a:r>
          </a:p>
          <a:p>
            <a:pPr marL="0" indent="0" algn="just">
              <a:buNone/>
            </a:pPr>
            <a:r>
              <a:rPr lang="en-US" dirty="0"/>
              <a:t>	</a:t>
            </a:r>
            <a:r>
              <a:rPr lang="en-US" dirty="0" smtClean="0"/>
              <a:t>Bananas 	 $ 1,750 							</a:t>
            </a:r>
            <a:br>
              <a:rPr lang="en-US" dirty="0" smtClean="0"/>
            </a:br>
            <a:endParaRPr lang="en-US" dirty="0" smtClean="0"/>
          </a:p>
          <a:p>
            <a:pPr marL="514350" indent="-514350" algn="just">
              <a:buAutoNum type="alphaLcPeriod"/>
            </a:pPr>
            <a:r>
              <a:rPr lang="en-US" dirty="0" smtClean="0"/>
              <a:t>As </a:t>
            </a:r>
            <a:r>
              <a:rPr lang="en-US" dirty="0"/>
              <a:t>a logical way of loading the trucks, </a:t>
            </a:r>
            <a:r>
              <a:rPr lang="en-US" dirty="0" err="1"/>
              <a:t>Wollmer’s</a:t>
            </a:r>
            <a:r>
              <a:rPr lang="en-US" dirty="0"/>
              <a:t> </a:t>
            </a:r>
            <a:r>
              <a:rPr lang="en-US" dirty="0" smtClean="0"/>
              <a:t>dispatcher </a:t>
            </a:r>
            <a:r>
              <a:rPr lang="en-US" dirty="0"/>
              <a:t>follows a standard rule: take the largest yield from the table of yields and assign as many tons as possible; then go on to the next largest yield available, and so on. For this rule, what is the resulting revenue and how many tons are brought to market? </a:t>
            </a:r>
            <a:endParaRPr lang="en-US" dirty="0" smtClean="0"/>
          </a:p>
          <a:p>
            <a:pPr marL="514350" indent="-514350" algn="just">
              <a:buAutoNum type="alphaLcPeriod"/>
            </a:pPr>
            <a:r>
              <a:rPr lang="en-US" dirty="0" smtClean="0"/>
              <a:t>What </a:t>
            </a:r>
            <a:r>
              <a:rPr lang="en-US" dirty="0"/>
              <a:t>shipping plan will bring in the most revenue for </a:t>
            </a:r>
            <a:r>
              <a:rPr lang="en-US" dirty="0" err="1"/>
              <a:t>Wollmer</a:t>
            </a:r>
            <a:r>
              <a:rPr lang="en-US" dirty="0"/>
              <a:t>? What is the optimal total revenue? c. In the optimal solution, how many tons of fruit are delivered to market? What is the maximum possible </a:t>
            </a:r>
            <a:r>
              <a:rPr lang="en-US" dirty="0" smtClean="0"/>
              <a:t>number </a:t>
            </a:r>
            <a:r>
              <a:rPr lang="en-US" dirty="0"/>
              <a:t>of tons brought to market?</a:t>
            </a:r>
          </a:p>
        </p:txBody>
      </p:sp>
    </p:spTree>
    <p:extLst>
      <p:ext uri="{BB962C8B-B14F-4D97-AF65-F5344CB8AC3E}">
        <p14:creationId xmlns:p14="http://schemas.microsoft.com/office/powerpoint/2010/main" val="384534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Content Placeholder 2"/>
          <p:cNvSpPr>
            <a:spLocks noGrp="1"/>
          </p:cNvSpPr>
          <p:nvPr>
            <p:ph idx="1"/>
          </p:nvPr>
        </p:nvSpPr>
        <p:spPr/>
        <p:txBody>
          <a:bodyPr/>
          <a:lstStyle/>
          <a:p>
            <a:r>
              <a:rPr lang="en-US" dirty="0" smtClean="0"/>
              <a:t>Maximized: e.g., profits, sales revenue, output produced, market share, etc.</a:t>
            </a:r>
          </a:p>
          <a:p>
            <a:r>
              <a:rPr lang="en-US" dirty="0" smtClean="0"/>
              <a:t>Minimized: e.g., costs, personnel needed, inputs needed, etc.</a:t>
            </a:r>
          </a:p>
          <a:p>
            <a:r>
              <a:rPr lang="en-US" dirty="0" smtClean="0"/>
              <a:t>Single cell (computed with </a:t>
            </a:r>
            <a:r>
              <a:rPr lang="en-US" dirty="0" err="1" smtClean="0"/>
              <a:t>SUMPRODUCT</a:t>
            </a:r>
            <a:r>
              <a:rPr lang="en-US" dirty="0" smtClean="0"/>
              <a:t>)</a:t>
            </a:r>
          </a:p>
        </p:txBody>
      </p:sp>
    </p:spTree>
    <p:extLst>
      <p:ext uri="{BB962C8B-B14F-4D97-AF65-F5344CB8AC3E}">
        <p14:creationId xmlns:p14="http://schemas.microsoft.com/office/powerpoint/2010/main" val="31167514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Ex. 5 p. 274</a:t>
            </a:r>
            <a:endParaRPr lang="en-US" dirty="0"/>
          </a:p>
        </p:txBody>
      </p:sp>
      <p:sp>
        <p:nvSpPr>
          <p:cNvPr id="3" name="Content Placeholder 2"/>
          <p:cNvSpPr>
            <a:spLocks noGrp="1"/>
          </p:cNvSpPr>
          <p:nvPr>
            <p:ph idx="1"/>
          </p:nvPr>
        </p:nvSpPr>
        <p:spPr>
          <a:xfrm>
            <a:off x="457200" y="990600"/>
            <a:ext cx="8229600" cy="5638800"/>
          </a:xfrm>
          <a:ln w="31750">
            <a:solidFill>
              <a:schemeClr val="accent3">
                <a:lumMod val="60000"/>
                <a:lumOff val="40000"/>
              </a:schemeClr>
            </a:solidFill>
            <a:prstDash val="sysDash"/>
          </a:ln>
        </p:spPr>
        <p:txBody>
          <a:bodyPr>
            <a:normAutofit fontScale="40000" lnSpcReduction="20000"/>
          </a:bodyPr>
          <a:lstStyle/>
          <a:p>
            <a:pPr marL="0" indent="0" algn="just">
              <a:lnSpc>
                <a:spcPct val="140000"/>
              </a:lnSpc>
              <a:buNone/>
            </a:pPr>
            <a:r>
              <a:rPr lang="en-US" b="1" dirty="0" smtClean="0"/>
              <a:t>Planning </a:t>
            </a:r>
            <a:r>
              <a:rPr lang="en-US" b="1" dirty="0"/>
              <a:t>Automobile Production.</a:t>
            </a:r>
            <a:r>
              <a:rPr lang="en-US" dirty="0"/>
              <a:t> The Auto </a:t>
            </a:r>
            <a:r>
              <a:rPr lang="en-US" dirty="0" smtClean="0"/>
              <a:t>Company of </a:t>
            </a:r>
            <a:r>
              <a:rPr lang="en-US" dirty="0"/>
              <a:t>America (</a:t>
            </a:r>
            <a:r>
              <a:rPr lang="en-US" dirty="0" err="1"/>
              <a:t>ACA</a:t>
            </a:r>
            <a:r>
              <a:rPr lang="en-US" dirty="0"/>
              <a:t>) produces four types of cars: </a:t>
            </a:r>
            <a:r>
              <a:rPr lang="en-US" dirty="0" smtClean="0"/>
              <a:t>sub-compact</a:t>
            </a:r>
            <a:r>
              <a:rPr lang="en-US" dirty="0"/>
              <a:t>, compact, intermediate, and luxury. </a:t>
            </a:r>
            <a:r>
              <a:rPr lang="en-US" dirty="0" err="1"/>
              <a:t>ACA</a:t>
            </a:r>
            <a:r>
              <a:rPr lang="en-US" dirty="0"/>
              <a:t> </a:t>
            </a:r>
            <a:r>
              <a:rPr lang="en-US" dirty="0" smtClean="0"/>
              <a:t>also produces </a:t>
            </a:r>
            <a:r>
              <a:rPr lang="en-US" dirty="0"/>
              <a:t>trucks and vans. Vendor capacities limit </a:t>
            </a:r>
            <a:r>
              <a:rPr lang="en-US" dirty="0" smtClean="0"/>
              <a:t>total production </a:t>
            </a:r>
            <a:r>
              <a:rPr lang="en-US" dirty="0"/>
              <a:t>capacity to, at most, 1.2 million vehicles </a:t>
            </a:r>
            <a:r>
              <a:rPr lang="en-US" dirty="0" smtClean="0"/>
              <a:t>per year</a:t>
            </a:r>
            <a:r>
              <a:rPr lang="en-US" dirty="0"/>
              <a:t>. Subcompacts and compacts are built together in </a:t>
            </a:r>
            <a:r>
              <a:rPr lang="en-US" dirty="0" smtClean="0"/>
              <a:t>a facility </a:t>
            </a:r>
            <a:r>
              <a:rPr lang="en-US" dirty="0"/>
              <a:t>with a total annual capacity of 620,000 cars. </a:t>
            </a:r>
            <a:r>
              <a:rPr lang="en-US" dirty="0" smtClean="0"/>
              <a:t>Intermediate </a:t>
            </a:r>
            <a:r>
              <a:rPr lang="en-US" dirty="0"/>
              <a:t>and luxury cars are produced in another </a:t>
            </a:r>
            <a:r>
              <a:rPr lang="en-US" dirty="0" smtClean="0"/>
              <a:t>facility with </a:t>
            </a:r>
            <a:r>
              <a:rPr lang="en-US" dirty="0"/>
              <a:t>capacity of 400,000; and the truck/van facility has </a:t>
            </a:r>
            <a:r>
              <a:rPr lang="en-US" dirty="0" smtClean="0"/>
              <a:t>a capacity </a:t>
            </a:r>
            <a:r>
              <a:rPr lang="en-US" dirty="0"/>
              <a:t>of 275,000. </a:t>
            </a:r>
            <a:r>
              <a:rPr lang="en-US" dirty="0" err="1"/>
              <a:t>ACA’s</a:t>
            </a:r>
            <a:r>
              <a:rPr lang="en-US" dirty="0"/>
              <a:t> marketing strategy </a:t>
            </a:r>
            <a:r>
              <a:rPr lang="en-US" dirty="0" smtClean="0"/>
              <a:t>requires that </a:t>
            </a:r>
            <a:r>
              <a:rPr lang="en-US" dirty="0"/>
              <a:t>subcompacts and compacts must constitute at </a:t>
            </a:r>
            <a:r>
              <a:rPr lang="en-US" dirty="0" smtClean="0"/>
              <a:t>least half </a:t>
            </a:r>
            <a:r>
              <a:rPr lang="en-US" dirty="0"/>
              <a:t>of the product mix for the four car types. The </a:t>
            </a:r>
            <a:r>
              <a:rPr lang="en-US" dirty="0" smtClean="0"/>
              <a:t>Corporate </a:t>
            </a:r>
            <a:r>
              <a:rPr lang="en-US" dirty="0"/>
              <a:t>Average Fuel Economy (CAFE) standards in </a:t>
            </a:r>
            <a:r>
              <a:rPr lang="en-US" dirty="0" smtClean="0"/>
              <a:t>the Energy </a:t>
            </a:r>
            <a:r>
              <a:rPr lang="en-US" dirty="0"/>
              <a:t>Policy and Conservation Act require an </a:t>
            </a:r>
            <a:r>
              <a:rPr lang="en-US" dirty="0" smtClean="0"/>
              <a:t>average ﬂeet </a:t>
            </a:r>
            <a:r>
              <a:rPr lang="en-US" dirty="0"/>
              <a:t>fuel economy of at least 27 mpg.</a:t>
            </a:r>
          </a:p>
          <a:p>
            <a:pPr marL="0" indent="0" algn="just">
              <a:lnSpc>
                <a:spcPct val="140000"/>
              </a:lnSpc>
              <a:buNone/>
            </a:pPr>
            <a:r>
              <a:rPr lang="en-US" dirty="0"/>
              <a:t>Proﬁt margins, market potential, and fuel </a:t>
            </a:r>
            <a:r>
              <a:rPr lang="en-US" dirty="0" smtClean="0"/>
              <a:t>efﬁciencies are </a:t>
            </a:r>
            <a:r>
              <a:rPr lang="en-US" dirty="0"/>
              <a:t>summarized below</a:t>
            </a:r>
            <a:r>
              <a:rPr lang="en-US" dirty="0" smtClean="0"/>
              <a:t>:</a:t>
            </a:r>
          </a:p>
          <a:p>
            <a:pPr marL="0" indent="0" algn="just">
              <a:buNone/>
            </a:pPr>
            <a:endParaRPr lang="en-US" dirty="0"/>
          </a:p>
          <a:p>
            <a:pPr marL="0" indent="0" algn="just">
              <a:buNone/>
            </a:pPr>
            <a:r>
              <a:rPr lang="en-US" dirty="0"/>
              <a:t>Type	Profit </a:t>
            </a:r>
            <a:r>
              <a:rPr lang="en-US" dirty="0" smtClean="0"/>
              <a:t>Margin		</a:t>
            </a:r>
            <a:r>
              <a:rPr lang="en-US" dirty="0"/>
              <a:t>Market </a:t>
            </a:r>
            <a:r>
              <a:rPr lang="en-US" dirty="0" smtClean="0"/>
              <a:t>Potential	</a:t>
            </a:r>
            <a:r>
              <a:rPr lang="en-US" dirty="0"/>
              <a:t> Fuel Economy</a:t>
            </a:r>
          </a:p>
          <a:p>
            <a:pPr marL="0" indent="0" algn="just">
              <a:buNone/>
            </a:pPr>
            <a:r>
              <a:rPr lang="en-US" dirty="0" smtClean="0"/>
              <a:t>	($/</a:t>
            </a:r>
            <a:r>
              <a:rPr lang="en-US" dirty="0"/>
              <a:t>vehicle) </a:t>
            </a:r>
            <a:r>
              <a:rPr lang="en-US" dirty="0" smtClean="0"/>
              <a:t>		(</a:t>
            </a:r>
            <a:r>
              <a:rPr lang="en-US" dirty="0"/>
              <a:t>sales in ‘00</a:t>
            </a:r>
            <a:r>
              <a:rPr lang="en-US" dirty="0" smtClean="0"/>
              <a:t>)		(</a:t>
            </a:r>
            <a:r>
              <a:rPr lang="en-US" dirty="0"/>
              <a:t>mpg)</a:t>
            </a:r>
          </a:p>
          <a:p>
            <a:pPr marL="0" indent="0" algn="just">
              <a:buNone/>
            </a:pPr>
            <a:r>
              <a:rPr lang="en-US" dirty="0" smtClean="0"/>
              <a:t>Subcompact 150</a:t>
            </a:r>
            <a:r>
              <a:rPr lang="en-US" dirty="0"/>
              <a:t>	</a:t>
            </a:r>
            <a:r>
              <a:rPr lang="en-US" dirty="0" smtClean="0"/>
              <a:t>	600</a:t>
            </a:r>
            <a:r>
              <a:rPr lang="en-US" dirty="0"/>
              <a:t>	</a:t>
            </a:r>
            <a:r>
              <a:rPr lang="en-US" dirty="0" smtClean="0"/>
              <a:t>	40</a:t>
            </a:r>
            <a:endParaRPr lang="en-US" dirty="0"/>
          </a:p>
          <a:p>
            <a:pPr marL="0" indent="0" algn="just">
              <a:buNone/>
            </a:pPr>
            <a:r>
              <a:rPr lang="en-US" dirty="0"/>
              <a:t>Compact	225	</a:t>
            </a:r>
            <a:r>
              <a:rPr lang="en-US" dirty="0" smtClean="0"/>
              <a:t>	400</a:t>
            </a:r>
            <a:r>
              <a:rPr lang="en-US" dirty="0"/>
              <a:t>	</a:t>
            </a:r>
            <a:r>
              <a:rPr lang="en-US" dirty="0" smtClean="0"/>
              <a:t>	34</a:t>
            </a:r>
            <a:endParaRPr lang="en-US" dirty="0"/>
          </a:p>
          <a:p>
            <a:pPr marL="0" indent="0" algn="just">
              <a:buNone/>
            </a:pPr>
            <a:r>
              <a:rPr lang="en-US" dirty="0" smtClean="0"/>
              <a:t>Intermediate 250</a:t>
            </a:r>
            <a:r>
              <a:rPr lang="en-US" dirty="0"/>
              <a:t>	</a:t>
            </a:r>
            <a:r>
              <a:rPr lang="en-US" dirty="0" smtClean="0"/>
              <a:t>	300</a:t>
            </a:r>
            <a:r>
              <a:rPr lang="en-US" dirty="0"/>
              <a:t>	</a:t>
            </a:r>
            <a:r>
              <a:rPr lang="en-US" dirty="0" smtClean="0"/>
              <a:t>	15</a:t>
            </a:r>
            <a:endParaRPr lang="en-US" dirty="0"/>
          </a:p>
          <a:p>
            <a:pPr marL="0" indent="0" algn="just">
              <a:buNone/>
            </a:pPr>
            <a:r>
              <a:rPr lang="en-US" dirty="0"/>
              <a:t>Luxury	500	</a:t>
            </a:r>
            <a:r>
              <a:rPr lang="en-US" dirty="0" smtClean="0"/>
              <a:t>	225</a:t>
            </a:r>
            <a:r>
              <a:rPr lang="en-US" dirty="0"/>
              <a:t>	</a:t>
            </a:r>
            <a:r>
              <a:rPr lang="en-US" dirty="0" smtClean="0"/>
              <a:t>	12</a:t>
            </a:r>
            <a:endParaRPr lang="en-US" dirty="0"/>
          </a:p>
          <a:p>
            <a:pPr marL="0" indent="0" algn="just">
              <a:buNone/>
            </a:pPr>
            <a:r>
              <a:rPr lang="en-US" dirty="0"/>
              <a:t>Truck	400	</a:t>
            </a:r>
            <a:r>
              <a:rPr lang="en-US" dirty="0" smtClean="0"/>
              <a:t>	325</a:t>
            </a:r>
            <a:r>
              <a:rPr lang="en-US" dirty="0"/>
              <a:t>	</a:t>
            </a:r>
            <a:r>
              <a:rPr lang="en-US" dirty="0" smtClean="0"/>
              <a:t>	20</a:t>
            </a:r>
            <a:endParaRPr lang="en-US" dirty="0"/>
          </a:p>
          <a:p>
            <a:pPr marL="0" indent="0" algn="just">
              <a:buNone/>
            </a:pPr>
            <a:r>
              <a:rPr lang="en-US" dirty="0"/>
              <a:t>Van	200	</a:t>
            </a:r>
            <a:r>
              <a:rPr lang="en-US" dirty="0" smtClean="0"/>
              <a:t>	100</a:t>
            </a:r>
            <a:r>
              <a:rPr lang="en-US" dirty="0"/>
              <a:t>	</a:t>
            </a:r>
            <a:r>
              <a:rPr lang="en-US" dirty="0" smtClean="0"/>
              <a:t>	25</a:t>
            </a:r>
            <a:endParaRPr lang="en-US" dirty="0"/>
          </a:p>
          <a:p>
            <a:pPr marL="0" indent="0" algn="just">
              <a:buNone/>
            </a:pPr>
            <a:endParaRPr lang="en-US" dirty="0" smtClean="0"/>
          </a:p>
          <a:p>
            <a:pPr marL="0" indent="0" algn="just">
              <a:lnSpc>
                <a:spcPct val="145000"/>
              </a:lnSpc>
              <a:buNone/>
            </a:pPr>
            <a:r>
              <a:rPr lang="en-US" dirty="0" smtClean="0"/>
              <a:t>a</a:t>
            </a:r>
            <a:r>
              <a:rPr lang="en-US" dirty="0"/>
              <a:t>. What is the optimal proﬁt for </a:t>
            </a:r>
            <a:r>
              <a:rPr lang="en-US" dirty="0" err="1"/>
              <a:t>ACA</a:t>
            </a:r>
            <a:r>
              <a:rPr lang="en-US" dirty="0"/>
              <a:t>?</a:t>
            </a:r>
          </a:p>
          <a:p>
            <a:pPr marL="0" indent="0" algn="just">
              <a:lnSpc>
                <a:spcPct val="145000"/>
              </a:lnSpc>
              <a:buNone/>
            </a:pPr>
            <a:r>
              <a:rPr lang="en-US" dirty="0"/>
              <a:t>b. What is the pattern in the optimal allocation?</a:t>
            </a:r>
          </a:p>
          <a:p>
            <a:pPr marL="0" indent="0" algn="just">
              <a:lnSpc>
                <a:spcPct val="145000"/>
              </a:lnSpc>
              <a:buNone/>
            </a:pPr>
            <a:r>
              <a:rPr lang="en-US" dirty="0"/>
              <a:t>c. How much would optimal annual proﬁts drop if the </a:t>
            </a:r>
            <a:r>
              <a:rPr lang="en-US" dirty="0" smtClean="0"/>
              <a:t>fuel economy </a:t>
            </a:r>
            <a:r>
              <a:rPr lang="en-US" dirty="0"/>
              <a:t>requirement were raised to 28 mpg?</a:t>
            </a:r>
          </a:p>
        </p:txBody>
      </p:sp>
    </p:spTree>
    <p:extLst>
      <p:ext uri="{BB962C8B-B14F-4D97-AF65-F5344CB8AC3E}">
        <p14:creationId xmlns:p14="http://schemas.microsoft.com/office/powerpoint/2010/main" val="394615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p:txBody>
          <a:bodyPr/>
          <a:lstStyle/>
          <a:p>
            <a:r>
              <a:rPr lang="en-US" dirty="0" smtClean="0"/>
              <a:t>Either </a:t>
            </a:r>
            <a:r>
              <a:rPr lang="en-US" u="sng" dirty="0" smtClean="0"/>
              <a:t>&lt;</a:t>
            </a:r>
            <a:r>
              <a:rPr lang="en-US" dirty="0" smtClean="0"/>
              <a:t>, </a:t>
            </a:r>
            <a:r>
              <a:rPr lang="en-US" u="sng" dirty="0" smtClean="0"/>
              <a:t>&gt;</a:t>
            </a:r>
            <a:r>
              <a:rPr lang="en-US" dirty="0" smtClean="0"/>
              <a:t> or =</a:t>
            </a:r>
          </a:p>
          <a:p>
            <a:r>
              <a:rPr lang="en-US" dirty="0" smtClean="0"/>
              <a:t>Simplest form:</a:t>
            </a:r>
          </a:p>
          <a:p>
            <a:pPr lvl="1"/>
            <a:r>
              <a:rPr lang="en-US" dirty="0" smtClean="0"/>
              <a:t>Left hand side computed with SUMPRODUCT</a:t>
            </a:r>
          </a:p>
          <a:p>
            <a:pPr lvl="1"/>
            <a:r>
              <a:rPr lang="en-US" dirty="0" smtClean="0"/>
              <a:t>Right hand side is a constant (or parameter)</a:t>
            </a:r>
          </a:p>
          <a:p>
            <a:r>
              <a:rPr lang="en-US" dirty="0" smtClean="0"/>
              <a:t>Most common constraints:</a:t>
            </a:r>
          </a:p>
          <a:p>
            <a:pPr lvl="1"/>
            <a:r>
              <a:rPr lang="en-US" dirty="0" smtClean="0"/>
              <a:t>Decision variables </a:t>
            </a:r>
            <a:r>
              <a:rPr lang="en-US" u="sng" dirty="0" smtClean="0"/>
              <a:t>&gt; </a:t>
            </a:r>
            <a:r>
              <a:rPr lang="en-US" dirty="0" smtClean="0"/>
              <a:t>zero</a:t>
            </a:r>
            <a:endParaRPr lang="en-US" dirty="0"/>
          </a:p>
        </p:txBody>
      </p:sp>
    </p:spTree>
    <p:extLst>
      <p:ext uri="{BB962C8B-B14F-4D97-AF65-F5344CB8AC3E}">
        <p14:creationId xmlns:p14="http://schemas.microsoft.com/office/powerpoint/2010/main" val="968499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Example</a:t>
            </a:r>
            <a:endParaRPr lang="en-US" dirty="0"/>
          </a:p>
        </p:txBody>
      </p:sp>
      <p:sp>
        <p:nvSpPr>
          <p:cNvPr id="3" name="Content Placeholder 2"/>
          <p:cNvSpPr>
            <a:spLocks noGrp="1"/>
          </p:cNvSpPr>
          <p:nvPr>
            <p:ph idx="1"/>
          </p:nvPr>
        </p:nvSpPr>
        <p:spPr>
          <a:xfrm>
            <a:off x="457200" y="1600200"/>
            <a:ext cx="8458200" cy="5257800"/>
          </a:xfrm>
        </p:spPr>
        <p:txBody>
          <a:bodyPr>
            <a:normAutofit fontScale="92500" lnSpcReduction="10000"/>
          </a:bodyPr>
          <a:lstStyle/>
          <a:p>
            <a:r>
              <a:rPr lang="en-US" dirty="0" smtClean="0"/>
              <a:t>Available Ingredients: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Maximize revenue assuming all cookies can be sold</a:t>
            </a:r>
            <a:endParaRPr lang="en-US" dirty="0"/>
          </a:p>
        </p:txBody>
      </p:sp>
      <p:graphicFrame>
        <p:nvGraphicFramePr>
          <p:cNvPr id="4" name="Table 3"/>
          <p:cNvGraphicFramePr>
            <a:graphicFrameLocks noGrp="1"/>
          </p:cNvGraphicFramePr>
          <p:nvPr/>
        </p:nvGraphicFramePr>
        <p:xfrm>
          <a:off x="1905000" y="2209800"/>
          <a:ext cx="4572000" cy="3505203"/>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89467">
                <a:tc>
                  <a:txBody>
                    <a:bodyPr/>
                    <a:lstStyle/>
                    <a:p>
                      <a:r>
                        <a:rPr lang="en-US" dirty="0" smtClean="0"/>
                        <a:t>Ingredient</a:t>
                      </a:r>
                      <a:endParaRPr lang="en-US" dirty="0"/>
                    </a:p>
                  </a:txBody>
                  <a:tcPr/>
                </a:tc>
                <a:tc>
                  <a:txBody>
                    <a:bodyPr/>
                    <a:lstStyle/>
                    <a:p>
                      <a:r>
                        <a:rPr lang="en-US" dirty="0" smtClean="0"/>
                        <a:t>Available</a:t>
                      </a:r>
                      <a:endParaRPr lang="en-US" dirty="0"/>
                    </a:p>
                  </a:txBody>
                  <a:tcPr/>
                </a:tc>
                <a:extLst>
                  <a:ext uri="{0D108BD9-81ED-4DB2-BD59-A6C34878D82A}">
                    <a16:rowId xmlns:a16="http://schemas.microsoft.com/office/drawing/2014/main" val="10000"/>
                  </a:ext>
                </a:extLst>
              </a:tr>
              <a:tr h="389467">
                <a:tc>
                  <a:txBody>
                    <a:bodyPr/>
                    <a:lstStyle/>
                    <a:p>
                      <a:r>
                        <a:rPr lang="en-US" dirty="0" smtClean="0"/>
                        <a:t>Eggs</a:t>
                      </a:r>
                      <a:endParaRPr lang="en-US" dirty="0"/>
                    </a:p>
                  </a:txBody>
                  <a:tcPr/>
                </a:tc>
                <a:tc>
                  <a:txBody>
                    <a:bodyPr/>
                    <a:lstStyle/>
                    <a:p>
                      <a:r>
                        <a:rPr lang="en-US" dirty="0" smtClean="0"/>
                        <a:t>120</a:t>
                      </a:r>
                      <a:endParaRPr lang="en-US" dirty="0"/>
                    </a:p>
                  </a:txBody>
                  <a:tcPr/>
                </a:tc>
                <a:extLst>
                  <a:ext uri="{0D108BD9-81ED-4DB2-BD59-A6C34878D82A}">
                    <a16:rowId xmlns:a16="http://schemas.microsoft.com/office/drawing/2014/main" val="10001"/>
                  </a:ext>
                </a:extLst>
              </a:tr>
              <a:tr h="389467">
                <a:tc>
                  <a:txBody>
                    <a:bodyPr/>
                    <a:lstStyle/>
                    <a:p>
                      <a:r>
                        <a:rPr lang="en-US" dirty="0" smtClean="0"/>
                        <a:t>Flour</a:t>
                      </a:r>
                      <a:endParaRPr lang="en-US" dirty="0"/>
                    </a:p>
                  </a:txBody>
                  <a:tcPr/>
                </a:tc>
                <a:tc>
                  <a:txBody>
                    <a:bodyPr/>
                    <a:lstStyle/>
                    <a:p>
                      <a:r>
                        <a:rPr lang="en-US" dirty="0" smtClean="0"/>
                        <a:t>75</a:t>
                      </a:r>
                      <a:endParaRPr lang="en-US" dirty="0"/>
                    </a:p>
                  </a:txBody>
                  <a:tcPr/>
                </a:tc>
                <a:extLst>
                  <a:ext uri="{0D108BD9-81ED-4DB2-BD59-A6C34878D82A}">
                    <a16:rowId xmlns:a16="http://schemas.microsoft.com/office/drawing/2014/main" val="10002"/>
                  </a:ext>
                </a:extLst>
              </a:tr>
              <a:tr h="389467">
                <a:tc>
                  <a:txBody>
                    <a:bodyPr/>
                    <a:lstStyle/>
                    <a:p>
                      <a:r>
                        <a:rPr lang="en-US" dirty="0" smtClean="0"/>
                        <a:t>Sugar</a:t>
                      </a:r>
                      <a:endParaRPr lang="en-US" dirty="0"/>
                    </a:p>
                  </a:txBody>
                  <a:tcPr/>
                </a:tc>
                <a:tc>
                  <a:txBody>
                    <a:bodyPr/>
                    <a:lstStyle/>
                    <a:p>
                      <a:r>
                        <a:rPr lang="en-US" dirty="0" smtClean="0"/>
                        <a:t>80</a:t>
                      </a:r>
                      <a:endParaRPr lang="en-US" dirty="0"/>
                    </a:p>
                  </a:txBody>
                  <a:tcPr/>
                </a:tc>
                <a:extLst>
                  <a:ext uri="{0D108BD9-81ED-4DB2-BD59-A6C34878D82A}">
                    <a16:rowId xmlns:a16="http://schemas.microsoft.com/office/drawing/2014/main" val="10003"/>
                  </a:ext>
                </a:extLst>
              </a:tr>
              <a:tr h="389467">
                <a:tc>
                  <a:txBody>
                    <a:bodyPr/>
                    <a:lstStyle/>
                    <a:p>
                      <a:r>
                        <a:rPr lang="en-US" dirty="0" smtClean="0"/>
                        <a:t>Baking Powder</a:t>
                      </a:r>
                      <a:endParaRPr lang="en-US" dirty="0"/>
                    </a:p>
                  </a:txBody>
                  <a:tcPr/>
                </a:tc>
                <a:tc>
                  <a:txBody>
                    <a:bodyPr/>
                    <a:lstStyle/>
                    <a:p>
                      <a:r>
                        <a:rPr lang="en-US" dirty="0" smtClean="0"/>
                        <a:t>42</a:t>
                      </a:r>
                      <a:endParaRPr lang="en-US" dirty="0"/>
                    </a:p>
                  </a:txBody>
                  <a:tcPr/>
                </a:tc>
                <a:extLst>
                  <a:ext uri="{0D108BD9-81ED-4DB2-BD59-A6C34878D82A}">
                    <a16:rowId xmlns:a16="http://schemas.microsoft.com/office/drawing/2014/main" val="10004"/>
                  </a:ext>
                </a:extLst>
              </a:tr>
              <a:tr h="389467">
                <a:tc>
                  <a:txBody>
                    <a:bodyPr/>
                    <a:lstStyle/>
                    <a:p>
                      <a:r>
                        <a:rPr lang="en-US" dirty="0" smtClean="0"/>
                        <a:t>Nuts </a:t>
                      </a:r>
                      <a:endParaRPr lang="en-US" dirty="0"/>
                    </a:p>
                  </a:txBody>
                  <a:tcPr/>
                </a:tc>
                <a:tc>
                  <a:txBody>
                    <a:bodyPr/>
                    <a:lstStyle/>
                    <a:p>
                      <a:r>
                        <a:rPr lang="en-US" dirty="0" smtClean="0"/>
                        <a:t>6</a:t>
                      </a:r>
                      <a:endParaRPr lang="en-US" dirty="0"/>
                    </a:p>
                  </a:txBody>
                  <a:tcPr/>
                </a:tc>
                <a:extLst>
                  <a:ext uri="{0D108BD9-81ED-4DB2-BD59-A6C34878D82A}">
                    <a16:rowId xmlns:a16="http://schemas.microsoft.com/office/drawing/2014/main" val="10005"/>
                  </a:ext>
                </a:extLst>
              </a:tr>
              <a:tr h="389467">
                <a:tc>
                  <a:txBody>
                    <a:bodyPr/>
                    <a:lstStyle/>
                    <a:p>
                      <a:r>
                        <a:rPr lang="en-US" dirty="0" smtClean="0"/>
                        <a:t>Chocolate Chips</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6"/>
                  </a:ext>
                </a:extLst>
              </a:tr>
              <a:tr h="389467">
                <a:tc>
                  <a:txBody>
                    <a:bodyPr/>
                    <a:lstStyle/>
                    <a:p>
                      <a:r>
                        <a:rPr lang="en-US" dirty="0" smtClean="0"/>
                        <a:t>Oatmeal</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07"/>
                  </a:ext>
                </a:extLst>
              </a:tr>
              <a:tr h="389467">
                <a:tc>
                  <a:txBody>
                    <a:bodyPr/>
                    <a:lstStyle/>
                    <a:p>
                      <a:r>
                        <a:rPr lang="en-US" dirty="0" smtClean="0"/>
                        <a:t>Vanilla</a:t>
                      </a:r>
                      <a:endParaRPr lang="en-US" dirty="0"/>
                    </a:p>
                  </a:txBody>
                  <a:tcPr/>
                </a:tc>
                <a:tc>
                  <a:txBody>
                    <a:bodyPr/>
                    <a:lstStyle/>
                    <a:p>
                      <a:r>
                        <a:rPr lang="en-US" dirty="0" smtClean="0"/>
                        <a:t>24</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83617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Example</a:t>
            </a:r>
            <a:endParaRPr lang="en-US" dirty="0"/>
          </a:p>
        </p:txBody>
      </p:sp>
      <p:sp>
        <p:nvSpPr>
          <p:cNvPr id="3" name="Content Placeholder 2"/>
          <p:cNvSpPr>
            <a:spLocks noGrp="1"/>
          </p:cNvSpPr>
          <p:nvPr>
            <p:ph idx="1"/>
          </p:nvPr>
        </p:nvSpPr>
        <p:spPr/>
        <p:txBody>
          <a:bodyPr/>
          <a:lstStyle/>
          <a:p>
            <a:r>
              <a:rPr lang="en-US" dirty="0" smtClean="0"/>
              <a:t>Add the constraint that all existing orders should be met</a:t>
            </a:r>
          </a:p>
          <a:p>
            <a:r>
              <a:rPr lang="en-US" dirty="0" smtClean="0"/>
              <a:t>Add some “Extras” at a cost:</a:t>
            </a:r>
            <a:endParaRPr lang="en-US" dirty="0"/>
          </a:p>
        </p:txBody>
      </p:sp>
      <p:graphicFrame>
        <p:nvGraphicFramePr>
          <p:cNvPr id="5" name="Table 4"/>
          <p:cNvGraphicFramePr>
            <a:graphicFrameLocks noGrp="1"/>
          </p:cNvGraphicFramePr>
          <p:nvPr/>
        </p:nvGraphicFramePr>
        <p:xfrm>
          <a:off x="2438400" y="3276600"/>
          <a:ext cx="4572000" cy="3505203"/>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89467">
                <a:tc>
                  <a:txBody>
                    <a:bodyPr/>
                    <a:lstStyle/>
                    <a:p>
                      <a:r>
                        <a:rPr lang="en-US" dirty="0" smtClean="0"/>
                        <a:t>Ingredient</a:t>
                      </a:r>
                      <a:endParaRPr lang="en-US" dirty="0"/>
                    </a:p>
                  </a:txBody>
                  <a:tcPr/>
                </a:tc>
                <a:tc>
                  <a:txBody>
                    <a:bodyPr/>
                    <a:lstStyle/>
                    <a:p>
                      <a:r>
                        <a:rPr lang="en-US" dirty="0" smtClean="0"/>
                        <a:t>Unit</a:t>
                      </a:r>
                      <a:r>
                        <a:rPr lang="en-US" baseline="0" dirty="0" smtClean="0"/>
                        <a:t> cost</a:t>
                      </a:r>
                      <a:endParaRPr lang="en-US" dirty="0"/>
                    </a:p>
                  </a:txBody>
                  <a:tcPr/>
                </a:tc>
                <a:extLst>
                  <a:ext uri="{0D108BD9-81ED-4DB2-BD59-A6C34878D82A}">
                    <a16:rowId xmlns:a16="http://schemas.microsoft.com/office/drawing/2014/main" val="10000"/>
                  </a:ext>
                </a:extLst>
              </a:tr>
              <a:tr h="389467">
                <a:tc>
                  <a:txBody>
                    <a:bodyPr/>
                    <a:lstStyle/>
                    <a:p>
                      <a:r>
                        <a:rPr lang="en-US" dirty="0" smtClean="0"/>
                        <a:t>Eggs</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10001"/>
                  </a:ext>
                </a:extLst>
              </a:tr>
              <a:tr h="389467">
                <a:tc>
                  <a:txBody>
                    <a:bodyPr/>
                    <a:lstStyle/>
                    <a:p>
                      <a:r>
                        <a:rPr lang="en-US" dirty="0" smtClean="0"/>
                        <a:t>Flour</a:t>
                      </a:r>
                      <a:endParaRPr lang="en-US" dirty="0"/>
                    </a:p>
                  </a:txBody>
                  <a:tcPr/>
                </a:tc>
                <a:tc>
                  <a:txBody>
                    <a:bodyPr/>
                    <a:lstStyle/>
                    <a:p>
                      <a:r>
                        <a:rPr lang="en-US" dirty="0" smtClean="0"/>
                        <a:t>$1.50</a:t>
                      </a:r>
                      <a:endParaRPr lang="en-US" dirty="0"/>
                    </a:p>
                  </a:txBody>
                  <a:tcPr/>
                </a:tc>
                <a:extLst>
                  <a:ext uri="{0D108BD9-81ED-4DB2-BD59-A6C34878D82A}">
                    <a16:rowId xmlns:a16="http://schemas.microsoft.com/office/drawing/2014/main" val="10002"/>
                  </a:ext>
                </a:extLst>
              </a:tr>
              <a:tr h="389467">
                <a:tc>
                  <a:txBody>
                    <a:bodyPr/>
                    <a:lstStyle/>
                    <a:p>
                      <a:r>
                        <a:rPr lang="en-US" dirty="0" smtClean="0"/>
                        <a:t>Sugar</a:t>
                      </a:r>
                      <a:endParaRPr lang="en-US" dirty="0"/>
                    </a:p>
                  </a:txBody>
                  <a:tcPr/>
                </a:tc>
                <a:tc>
                  <a:txBody>
                    <a:bodyPr/>
                    <a:lstStyle/>
                    <a:p>
                      <a:r>
                        <a:rPr lang="en-US" dirty="0" smtClean="0"/>
                        <a:t>$3.0</a:t>
                      </a:r>
                      <a:endParaRPr lang="en-US" dirty="0"/>
                    </a:p>
                  </a:txBody>
                  <a:tcPr/>
                </a:tc>
                <a:extLst>
                  <a:ext uri="{0D108BD9-81ED-4DB2-BD59-A6C34878D82A}">
                    <a16:rowId xmlns:a16="http://schemas.microsoft.com/office/drawing/2014/main" val="10003"/>
                  </a:ext>
                </a:extLst>
              </a:tr>
              <a:tr h="389467">
                <a:tc>
                  <a:txBody>
                    <a:bodyPr/>
                    <a:lstStyle/>
                    <a:p>
                      <a:r>
                        <a:rPr lang="en-US" dirty="0" smtClean="0"/>
                        <a:t>Baking Powder</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10004"/>
                  </a:ext>
                </a:extLst>
              </a:tr>
              <a:tr h="389467">
                <a:tc>
                  <a:txBody>
                    <a:bodyPr/>
                    <a:lstStyle/>
                    <a:p>
                      <a:r>
                        <a:rPr lang="en-US" dirty="0" smtClean="0"/>
                        <a:t>Nuts </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10005"/>
                  </a:ext>
                </a:extLst>
              </a:tr>
              <a:tr h="389467">
                <a:tc>
                  <a:txBody>
                    <a:bodyPr/>
                    <a:lstStyle/>
                    <a:p>
                      <a:r>
                        <a:rPr lang="en-US" dirty="0" smtClean="0"/>
                        <a:t>Chocolate Chips</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10006"/>
                  </a:ext>
                </a:extLst>
              </a:tr>
              <a:tr h="389467">
                <a:tc>
                  <a:txBody>
                    <a:bodyPr/>
                    <a:lstStyle/>
                    <a:p>
                      <a:r>
                        <a:rPr lang="en-US" dirty="0" smtClean="0"/>
                        <a:t>Oatmeal</a:t>
                      </a:r>
                      <a:endParaRPr lang="en-US" dirty="0"/>
                    </a:p>
                  </a:txBody>
                  <a:tcPr/>
                </a:tc>
                <a:tc>
                  <a:txBody>
                    <a:bodyPr/>
                    <a:lstStyle/>
                    <a:p>
                      <a:r>
                        <a:rPr lang="en-US" dirty="0" smtClean="0"/>
                        <a:t>$0.50</a:t>
                      </a:r>
                      <a:endParaRPr lang="en-US" dirty="0"/>
                    </a:p>
                  </a:txBody>
                  <a:tcPr/>
                </a:tc>
                <a:extLst>
                  <a:ext uri="{0D108BD9-81ED-4DB2-BD59-A6C34878D82A}">
                    <a16:rowId xmlns:a16="http://schemas.microsoft.com/office/drawing/2014/main" val="10007"/>
                  </a:ext>
                </a:extLst>
              </a:tr>
              <a:tr h="389467">
                <a:tc>
                  <a:txBody>
                    <a:bodyPr/>
                    <a:lstStyle/>
                    <a:p>
                      <a:r>
                        <a:rPr lang="en-US" dirty="0" smtClean="0"/>
                        <a:t>Vanilla</a:t>
                      </a:r>
                      <a:endParaRPr lang="en-US" dirty="0"/>
                    </a:p>
                  </a:txBody>
                  <a:tcPr/>
                </a:tc>
                <a:tc>
                  <a:txBody>
                    <a:bodyPr/>
                    <a:lstStyle/>
                    <a:p>
                      <a:r>
                        <a:rPr lang="en-US" dirty="0" smtClean="0"/>
                        <a:t>$1.20</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5350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pPr marL="514350" indent="-514350">
              <a:buFont typeface="+mj-lt"/>
              <a:buAutoNum type="arabicPeriod"/>
            </a:pPr>
            <a:r>
              <a:rPr lang="en-US" dirty="0" smtClean="0">
                <a:solidFill>
                  <a:schemeClr val="accent1">
                    <a:lumMod val="75000"/>
                  </a:schemeClr>
                </a:solidFill>
              </a:rPr>
              <a:t>“Solver found an optimal solution”</a:t>
            </a:r>
          </a:p>
          <a:p>
            <a:pPr marL="914400" lvl="1" indent="-514350">
              <a:buNone/>
            </a:pPr>
            <a:r>
              <a:rPr lang="en-US" dirty="0" smtClean="0"/>
              <a:t>Check if outcome looks intuitive</a:t>
            </a:r>
          </a:p>
          <a:p>
            <a:pPr marL="514350" indent="-514350">
              <a:buFont typeface="+mj-lt"/>
              <a:buAutoNum type="arabicPeriod"/>
            </a:pPr>
            <a:r>
              <a:rPr lang="en-US" dirty="0" smtClean="0">
                <a:solidFill>
                  <a:schemeClr val="accent1">
                    <a:lumMod val="75000"/>
                  </a:schemeClr>
                </a:solidFill>
              </a:rPr>
              <a:t>“Solver could not find a feasible solution”</a:t>
            </a:r>
          </a:p>
          <a:p>
            <a:pPr marL="914400" lvl="1" indent="-514350">
              <a:buNone/>
            </a:pPr>
            <a:r>
              <a:rPr lang="en-US" dirty="0" smtClean="0"/>
              <a:t>Too many constraints, no solution possible</a:t>
            </a:r>
            <a:br>
              <a:rPr lang="en-US" dirty="0" smtClean="0"/>
            </a:br>
            <a:r>
              <a:rPr lang="en-US" dirty="0" smtClean="0"/>
              <a:t>=&gt; Relax constraints or introduce a “penalty” for violation  (“</a:t>
            </a:r>
            <a:r>
              <a:rPr lang="en-US" i="1" dirty="0" smtClean="0"/>
              <a:t>Elastic Programming”</a:t>
            </a:r>
            <a:r>
              <a:rPr lang="en-US" dirty="0" smtClean="0"/>
              <a:t>)</a:t>
            </a:r>
          </a:p>
          <a:p>
            <a:pPr marL="514350" indent="-514350">
              <a:buFont typeface="+mj-lt"/>
              <a:buAutoNum type="arabicPeriod"/>
            </a:pPr>
            <a:r>
              <a:rPr lang="en-US" dirty="0" smtClean="0">
                <a:solidFill>
                  <a:schemeClr val="accent1">
                    <a:lumMod val="75000"/>
                  </a:schemeClr>
                </a:solidFill>
              </a:rPr>
              <a:t>“Cell values do not converge”</a:t>
            </a:r>
          </a:p>
          <a:p>
            <a:pPr marL="395288" lvl="1" indent="4763">
              <a:buNone/>
            </a:pPr>
            <a:r>
              <a:rPr lang="en-US" dirty="0" smtClean="0"/>
              <a:t>Cell values can be made arbitrarily large (or small) and objective function can go to infinity</a:t>
            </a:r>
          </a:p>
          <a:p>
            <a:pPr marL="914400" lvl="1" indent="-514350">
              <a:buNone/>
            </a:pPr>
            <a:r>
              <a:rPr lang="en-US" dirty="0" smtClean="0"/>
              <a:t>	=&gt; usually an indication of a modeling error (e.g., not all constraints have been identified or added)</a:t>
            </a:r>
          </a:p>
          <a:p>
            <a:pPr marL="914400" lvl="1" indent="-514350">
              <a:buNone/>
            </a:pPr>
            <a:r>
              <a:rPr lang="en-US" dirty="0" smtClean="0"/>
              <a:t>Common cause:  forgot to declare that the decision variables cannot be </a:t>
            </a:r>
            <a:r>
              <a:rPr lang="en-US" b="1" dirty="0" smtClean="0"/>
              <a:t>negative</a:t>
            </a:r>
            <a:r>
              <a:rPr lang="en-US" dirty="0" smtClean="0"/>
              <a:t>!</a:t>
            </a:r>
            <a:endParaRPr lang="en-US" dirty="0"/>
          </a:p>
        </p:txBody>
      </p:sp>
    </p:spTree>
    <p:extLst>
      <p:ext uri="{BB962C8B-B14F-4D97-AF65-F5344CB8AC3E}">
        <p14:creationId xmlns:p14="http://schemas.microsoft.com/office/powerpoint/2010/main" val="1047279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Fertilizing the Lawn (Ex. 2 p. 273)</a:t>
            </a:r>
            <a:endParaRPr lang="en-US"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0" indent="0">
              <a:buNone/>
            </a:pPr>
            <a:r>
              <a:rPr lang="en-US" dirty="0" smtClean="0"/>
              <a:t>The </a:t>
            </a:r>
            <a:r>
              <a:rPr lang="en-US" dirty="0"/>
              <a:t>facilities manager </a:t>
            </a:r>
            <a:r>
              <a:rPr lang="en-US" dirty="0" smtClean="0"/>
              <a:t>at Oxbridge </a:t>
            </a:r>
            <a:r>
              <a:rPr lang="en-US" dirty="0"/>
              <a:t>University is planning to apply fertilizer to </a:t>
            </a:r>
            <a:r>
              <a:rPr lang="en-US" dirty="0" smtClean="0"/>
              <a:t>the grass </a:t>
            </a:r>
            <a:r>
              <a:rPr lang="en-US" dirty="0"/>
              <a:t>in the quadrangle area in the spring. The grass </a:t>
            </a:r>
            <a:r>
              <a:rPr lang="en-US" dirty="0" smtClean="0"/>
              <a:t>needs nitrogen</a:t>
            </a:r>
            <a:r>
              <a:rPr lang="en-US" dirty="0"/>
              <a:t>, phosphorus, and potash in at least the </a:t>
            </a:r>
            <a:r>
              <a:rPr lang="en-US" dirty="0" smtClean="0"/>
              <a:t>amounts given </a:t>
            </a:r>
            <a:r>
              <a:rPr lang="en-US" dirty="0"/>
              <a:t>in the following table.</a:t>
            </a:r>
          </a:p>
          <a:p>
            <a:pPr marL="0" indent="0">
              <a:buNone/>
            </a:pPr>
            <a:r>
              <a:rPr lang="en-US" dirty="0"/>
              <a:t>Mineral	</a:t>
            </a:r>
            <a:r>
              <a:rPr lang="en-US" dirty="0" smtClean="0"/>
              <a:t>	Minimum </a:t>
            </a:r>
            <a:r>
              <a:rPr lang="en-US" dirty="0"/>
              <a:t>Weight (</a:t>
            </a:r>
            <a:r>
              <a:rPr lang="en-US" dirty="0" err="1"/>
              <a:t>lb</a:t>
            </a:r>
            <a:r>
              <a:rPr lang="en-US" dirty="0"/>
              <a:t>)</a:t>
            </a:r>
          </a:p>
          <a:p>
            <a:pPr marL="0" indent="0">
              <a:buNone/>
            </a:pPr>
            <a:r>
              <a:rPr lang="en-US" dirty="0"/>
              <a:t>Nitrogen	 </a:t>
            </a:r>
            <a:r>
              <a:rPr lang="en-US" dirty="0" smtClean="0"/>
              <a:t>  	   12</a:t>
            </a:r>
            <a:endParaRPr lang="en-US" dirty="0"/>
          </a:p>
          <a:p>
            <a:pPr marL="0" indent="0">
              <a:buNone/>
            </a:pPr>
            <a:r>
              <a:rPr lang="en-US" dirty="0"/>
              <a:t>Phosphorus	</a:t>
            </a:r>
            <a:r>
              <a:rPr lang="en-US" dirty="0" smtClean="0"/>
              <a:t>   14</a:t>
            </a:r>
            <a:endParaRPr lang="en-US" dirty="0"/>
          </a:p>
          <a:p>
            <a:pPr marL="0" indent="0">
              <a:buNone/>
            </a:pPr>
            <a:r>
              <a:rPr lang="en-US" dirty="0"/>
              <a:t>Potash	</a:t>
            </a:r>
            <a:r>
              <a:rPr lang="en-US" dirty="0" smtClean="0"/>
              <a:t>	   18</a:t>
            </a:r>
            <a:endParaRPr lang="en-US" dirty="0"/>
          </a:p>
          <a:p>
            <a:pPr marL="0" indent="0">
              <a:buNone/>
            </a:pPr>
            <a:r>
              <a:rPr lang="en-US" dirty="0"/>
              <a:t>Three kinds of commercial fertilizer are available, </a:t>
            </a:r>
            <a:r>
              <a:rPr lang="en-US" dirty="0" smtClean="0"/>
              <a:t>with mineral </a:t>
            </a:r>
            <a:r>
              <a:rPr lang="en-US" dirty="0"/>
              <a:t>content and prices per 1,000 pounds as given </a:t>
            </a:r>
            <a:r>
              <a:rPr lang="en-US" dirty="0" smtClean="0"/>
              <a:t>in the </a:t>
            </a:r>
            <a:r>
              <a:rPr lang="en-US" dirty="0"/>
              <a:t>following table. There is virtually unlimited supply </a:t>
            </a:r>
            <a:r>
              <a:rPr lang="en-US" dirty="0" smtClean="0"/>
              <a:t>of each </a:t>
            </a:r>
            <a:r>
              <a:rPr lang="en-US" dirty="0"/>
              <a:t>kind of fertilizer.	</a:t>
            </a:r>
            <a:endParaRPr lang="en-US" dirty="0" smtClean="0"/>
          </a:p>
          <a:p>
            <a:pPr marL="0" indent="0">
              <a:buNone/>
            </a:pPr>
            <a:r>
              <a:rPr lang="en-US" dirty="0" smtClean="0"/>
              <a:t>	Nitrogen 	   Phosphorus  Potash</a:t>
            </a:r>
            <a:endParaRPr lang="en-US" dirty="0"/>
          </a:p>
          <a:p>
            <a:pPr marL="0" indent="0">
              <a:buNone/>
            </a:pPr>
            <a:r>
              <a:rPr lang="en-US" dirty="0"/>
              <a:t>Fertilizer Content (</a:t>
            </a:r>
            <a:r>
              <a:rPr lang="en-US" dirty="0" err="1"/>
              <a:t>lb</a:t>
            </a:r>
            <a:r>
              <a:rPr lang="en-US" dirty="0"/>
              <a:t>) Content (</a:t>
            </a:r>
            <a:r>
              <a:rPr lang="en-US" dirty="0" err="1"/>
              <a:t>lb</a:t>
            </a:r>
            <a:r>
              <a:rPr lang="en-US" dirty="0"/>
              <a:t>) Content (</a:t>
            </a:r>
            <a:r>
              <a:rPr lang="en-US" dirty="0" err="1"/>
              <a:t>lb</a:t>
            </a:r>
            <a:r>
              <a:rPr lang="en-US" dirty="0"/>
              <a:t>) Price ($)</a:t>
            </a:r>
          </a:p>
          <a:p>
            <a:pPr marL="0" indent="0">
              <a:buNone/>
            </a:pPr>
            <a:r>
              <a:rPr lang="en-US" dirty="0"/>
              <a:t>A	20	</a:t>
            </a:r>
            <a:r>
              <a:rPr lang="en-US" dirty="0" smtClean="0"/>
              <a:t>     10</a:t>
            </a:r>
            <a:r>
              <a:rPr lang="en-US" dirty="0"/>
              <a:t>	</a:t>
            </a:r>
            <a:r>
              <a:rPr lang="en-US" dirty="0" smtClean="0"/>
              <a:t>	5</a:t>
            </a:r>
            <a:r>
              <a:rPr lang="en-US" dirty="0"/>
              <a:t>	</a:t>
            </a:r>
            <a:r>
              <a:rPr lang="en-US" dirty="0" smtClean="0"/>
              <a:t>10</a:t>
            </a:r>
            <a:endParaRPr lang="en-US" dirty="0"/>
          </a:p>
          <a:p>
            <a:pPr marL="0" indent="0">
              <a:buNone/>
            </a:pPr>
            <a:r>
              <a:rPr lang="en-US" dirty="0"/>
              <a:t>B	</a:t>
            </a:r>
            <a:r>
              <a:rPr lang="en-US" dirty="0" smtClean="0"/>
              <a:t>10</a:t>
            </a:r>
            <a:r>
              <a:rPr lang="en-US" dirty="0"/>
              <a:t>	</a:t>
            </a:r>
            <a:r>
              <a:rPr lang="en-US" dirty="0" smtClean="0"/>
              <a:t>       5</a:t>
            </a:r>
            <a:r>
              <a:rPr lang="en-US" dirty="0"/>
              <a:t>	</a:t>
            </a:r>
            <a:r>
              <a:rPr lang="en-US" dirty="0" smtClean="0"/>
              <a:t>	15</a:t>
            </a:r>
            <a:r>
              <a:rPr lang="en-US" dirty="0"/>
              <a:t>	8</a:t>
            </a:r>
          </a:p>
          <a:p>
            <a:pPr marL="0" indent="0">
              <a:buNone/>
            </a:pPr>
            <a:r>
              <a:rPr lang="en-US" dirty="0"/>
              <a:t>C	</a:t>
            </a:r>
            <a:r>
              <a:rPr lang="en-US" dirty="0" smtClean="0"/>
              <a:t>15</a:t>
            </a:r>
            <a:r>
              <a:rPr lang="en-US" dirty="0"/>
              <a:t>	</a:t>
            </a:r>
            <a:r>
              <a:rPr lang="en-US" dirty="0" smtClean="0"/>
              <a:t>     10</a:t>
            </a:r>
            <a:r>
              <a:rPr lang="en-US" dirty="0"/>
              <a:t>	</a:t>
            </a:r>
            <a:r>
              <a:rPr lang="en-US" dirty="0" smtClean="0"/>
              <a:t>	5</a:t>
            </a:r>
            <a:r>
              <a:rPr lang="en-US" dirty="0"/>
              <a:t>	7</a:t>
            </a:r>
          </a:p>
          <a:p>
            <a:pPr marL="0" indent="0">
              <a:buNone/>
            </a:pPr>
            <a:r>
              <a:rPr lang="en-US" dirty="0"/>
              <a:t>How much of each fertilizer should be purchased to satisfy</a:t>
            </a:r>
          </a:p>
          <a:p>
            <a:pPr marL="0" indent="0">
              <a:buNone/>
            </a:pPr>
            <a:r>
              <a:rPr lang="en-US" dirty="0"/>
              <a:t>the requirements at minimum cost</a:t>
            </a:r>
            <a:r>
              <a:rPr lang="en-US" dirty="0" smtClean="0"/>
              <a:t>?</a:t>
            </a:r>
            <a:endParaRPr lang="en-US" dirty="0"/>
          </a:p>
        </p:txBody>
      </p:sp>
    </p:spTree>
    <p:extLst>
      <p:ext uri="{BB962C8B-B14F-4D97-AF65-F5344CB8AC3E}">
        <p14:creationId xmlns:p14="http://schemas.microsoft.com/office/powerpoint/2010/main" val="1173717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erlin Sans FB"/>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TotalTime>
  <Words>2756</Words>
  <Application>Microsoft Office PowerPoint</Application>
  <PresentationFormat>On-screen Show (4:3)</PresentationFormat>
  <Paragraphs>491</Paragraphs>
  <Slides>40</Slides>
  <Notes>1</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7" baseType="lpstr">
      <vt:lpstr>Arial</vt:lpstr>
      <vt:lpstr>Berlin Sans FB</vt:lpstr>
      <vt:lpstr>Calibri</vt:lpstr>
      <vt:lpstr>Symbol</vt:lpstr>
      <vt:lpstr>Wingdings</vt:lpstr>
      <vt:lpstr>1_Office Theme</vt:lpstr>
      <vt:lpstr>Equation</vt:lpstr>
      <vt:lpstr>Business Decision Modeling</vt:lpstr>
      <vt:lpstr>Optimization Models</vt:lpstr>
      <vt:lpstr>Optimization Models</vt:lpstr>
      <vt:lpstr>Objective function</vt:lpstr>
      <vt:lpstr>Constraints</vt:lpstr>
      <vt:lpstr>Cookies Example</vt:lpstr>
      <vt:lpstr>Cookies Example</vt:lpstr>
      <vt:lpstr>Outcomes</vt:lpstr>
      <vt:lpstr>Fertilizing the Lawn (Ex. 2 p. 273)</vt:lpstr>
      <vt:lpstr>Optimization Parameter Analysis</vt:lpstr>
      <vt:lpstr>Changes in the right hand side (&lt;=)</vt:lpstr>
      <vt:lpstr>Shadow Prices / Marginal Values</vt:lpstr>
      <vt:lpstr>Profit Maximization</vt:lpstr>
      <vt:lpstr>Changes in the right hand side (&gt;=)</vt:lpstr>
      <vt:lpstr>Changes in the Objective Function Coefficient</vt:lpstr>
      <vt:lpstr>Sensitivity Analysis</vt:lpstr>
      <vt:lpstr>Network Models</vt:lpstr>
      <vt:lpstr>Unit Shipping Costs</vt:lpstr>
      <vt:lpstr>Supply Chain Models (Multi-commodity Flow problems)</vt:lpstr>
      <vt:lpstr>Supply chain Problems</vt:lpstr>
      <vt:lpstr>Additional Constraints</vt:lpstr>
      <vt:lpstr>Plant Capacities</vt:lpstr>
      <vt:lpstr>Product Mix - Proportionality</vt:lpstr>
      <vt:lpstr>Proportionality Constraints</vt:lpstr>
      <vt:lpstr>Available machine hours</vt:lpstr>
      <vt:lpstr>Available labor</vt:lpstr>
      <vt:lpstr>Min-max (Max-min) problems</vt:lpstr>
      <vt:lpstr>Team assignments</vt:lpstr>
      <vt:lpstr>Ex. 9 p. 275</vt:lpstr>
      <vt:lpstr>Ex. 7 p. 274</vt:lpstr>
      <vt:lpstr>Ex. 9 p. 311</vt:lpstr>
      <vt:lpstr>Ex. 12 p. 312 </vt:lpstr>
      <vt:lpstr>Ex. 12 p. 312 (cont’d)</vt:lpstr>
      <vt:lpstr>Ex. 12 p. 312 (cont’d)</vt:lpstr>
      <vt:lpstr>Ex. 14 p. 277</vt:lpstr>
      <vt:lpstr>Ex. 11 p. 276</vt:lpstr>
      <vt:lpstr>Ex. 11 p. 276 (cont’d)</vt:lpstr>
      <vt:lpstr>Ex. 4 p. 273</vt:lpstr>
      <vt:lpstr>Ex. 7 p. 311</vt:lpstr>
      <vt:lpstr>Ex. 5 p. 274</vt:lpstr>
    </vt:vector>
  </TitlesOfParts>
  <Company>UConn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dc:creator>
  <cp:lastModifiedBy>Jan Stallaert</cp:lastModifiedBy>
  <cp:revision>75</cp:revision>
  <cp:lastPrinted>2013-02-05T17:51:45Z</cp:lastPrinted>
  <dcterms:created xsi:type="dcterms:W3CDTF">2010-02-19T17:43:09Z</dcterms:created>
  <dcterms:modified xsi:type="dcterms:W3CDTF">2019-09-23T12:28:49Z</dcterms:modified>
</cp:coreProperties>
</file>