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4" r:id="rId4"/>
    <p:sldId id="285" r:id="rId5"/>
    <p:sldId id="282" r:id="rId6"/>
    <p:sldId id="283" r:id="rId7"/>
    <p:sldId id="257" r:id="rId8"/>
    <p:sldId id="262" r:id="rId9"/>
    <p:sldId id="263" r:id="rId10"/>
    <p:sldId id="260" r:id="rId11"/>
    <p:sldId id="290" r:id="rId12"/>
    <p:sldId id="286" r:id="rId13"/>
    <p:sldId id="287" r:id="rId14"/>
    <p:sldId id="288" r:id="rId15"/>
    <p:sldId id="289" r:id="rId16"/>
    <p:sldId id="258" r:id="rId17"/>
    <p:sldId id="264" r:id="rId18"/>
    <p:sldId id="265" r:id="rId19"/>
    <p:sldId id="261" r:id="rId20"/>
    <p:sldId id="266" r:id="rId21"/>
    <p:sldId id="267" r:id="rId22"/>
    <p:sldId id="268" r:id="rId23"/>
    <p:sldId id="270" r:id="rId24"/>
    <p:sldId id="276" r:id="rId25"/>
    <p:sldId id="277" r:id="rId26"/>
    <p:sldId id="278" r:id="rId27"/>
    <p:sldId id="279" r:id="rId28"/>
    <p:sldId id="28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BC10"/>
    <a:srgbClr val="A4F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30"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74219-1CD9-4DDE-9253-F4F7839203B6}"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74219-1CD9-4DDE-9253-F4F7839203B6}"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74219-1CD9-4DDE-9253-F4F7839203B6}" type="datetimeFigureOut">
              <a:rPr lang="en-US" smtClean="0"/>
              <a:pPr/>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74219-1CD9-4DDE-9253-F4F7839203B6}" type="datetimeFigureOut">
              <a:rPr lang="en-US" smtClean="0"/>
              <a:pPr/>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74219-1CD9-4DDE-9253-F4F7839203B6}" type="datetimeFigureOut">
              <a:rPr lang="en-US" smtClean="0"/>
              <a:pPr/>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87BC10">
                <a:alpha val="49804"/>
              </a:srgbClr>
            </a:gs>
            <a:gs pos="24000">
              <a:schemeClr val="accent6">
                <a:lumMod val="40000"/>
                <a:lumOff val="60000"/>
                <a:alpha val="20000"/>
              </a:schemeClr>
            </a:gs>
            <a:gs pos="100000">
              <a:srgbClr val="156B13"/>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74219-1CD9-4DDE-9253-F4F7839203B6}" type="datetimeFigureOut">
              <a:rPr lang="en-US" smtClean="0"/>
              <a:pPr/>
              <a:t>10/8/2019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71C6-ECF6-4734-90FE-F81A2BDA3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Excel_Worksheet3.xlsx"/><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Business Decision Modeling</a:t>
            </a:r>
            <a:endParaRPr lang="en-US" dirty="0"/>
          </a:p>
        </p:txBody>
      </p:sp>
      <p:sp>
        <p:nvSpPr>
          <p:cNvPr id="3" name="Subtitle 2"/>
          <p:cNvSpPr>
            <a:spLocks noGrp="1"/>
          </p:cNvSpPr>
          <p:nvPr>
            <p:ph type="subTitle" idx="1"/>
          </p:nvPr>
        </p:nvSpPr>
        <p:spPr/>
        <p:txBody>
          <a:bodyPr/>
          <a:lstStyle/>
          <a:p>
            <a:r>
              <a:rPr lang="en-US" dirty="0" smtClean="0"/>
              <a:t>Part 4:  Optimization Continued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0-1 Modeling “</a:t>
            </a:r>
            <a:r>
              <a:rPr lang="en-US" dirty="0" smtClean="0"/>
              <a:t>Tricks”</a:t>
            </a:r>
            <a:endParaRPr lang="en-US" dirty="0"/>
          </a:p>
        </p:txBody>
      </p:sp>
      <p:sp>
        <p:nvSpPr>
          <p:cNvPr id="3" name="Content Placeholder 2"/>
          <p:cNvSpPr>
            <a:spLocks noGrp="1"/>
          </p:cNvSpPr>
          <p:nvPr>
            <p:ph idx="1"/>
          </p:nvPr>
        </p:nvSpPr>
        <p:spPr/>
        <p:txBody>
          <a:bodyPr/>
          <a:lstStyle/>
          <a:p>
            <a:r>
              <a:rPr lang="en-US" smtClean="0"/>
              <a:t>“Cannot do X without doing Y”  </a:t>
            </a:r>
            <a:r>
              <a:rPr lang="en-US" sz="2000" smtClean="0"/>
              <a:t>(If X then Y</a:t>
            </a:r>
            <a:r>
              <a:rPr lang="en-US" sz="2000" dirty="0" smtClean="0"/>
              <a:t>)</a:t>
            </a:r>
            <a:r>
              <a:rPr lang="en-US" sz="2000" smtClean="0"/>
              <a:t/>
            </a:r>
            <a:br>
              <a:rPr lang="en-US" sz="2000" smtClean="0"/>
            </a:br>
            <a:r>
              <a:rPr lang="en-US" smtClean="0"/>
              <a:t>linear constraint:  X </a:t>
            </a:r>
            <a:r>
              <a:rPr lang="en-US" u="sng" smtClean="0"/>
              <a:t>&lt;</a:t>
            </a:r>
            <a:r>
              <a:rPr lang="en-US" smtClean="0"/>
              <a:t> Y</a:t>
            </a:r>
            <a:endParaRPr lang="en-US" dirty="0" smtClean="0"/>
          </a:p>
          <a:p>
            <a:r>
              <a:rPr lang="en-US" smtClean="0"/>
              <a:t>“Cannot do both X and Y</a:t>
            </a:r>
            <a:r>
              <a:rPr lang="en-US" dirty="0" smtClean="0"/>
              <a:t>”</a:t>
            </a:r>
            <a:r>
              <a:rPr lang="en-US" smtClean="0"/>
              <a:t/>
            </a:r>
            <a:br>
              <a:rPr lang="en-US" smtClean="0"/>
            </a:br>
            <a:r>
              <a:rPr lang="en-US" smtClean="0"/>
              <a:t> linear constraint:  X + Y </a:t>
            </a:r>
            <a:r>
              <a:rPr lang="en-US" u="sng" smtClean="0"/>
              <a:t>&lt;</a:t>
            </a:r>
            <a:r>
              <a:rPr lang="en-US" smtClean="0"/>
              <a:t> 1</a:t>
            </a:r>
            <a:endParaRPr lang="en-US" dirty="0" smtClean="0"/>
          </a:p>
          <a:p>
            <a:r>
              <a:rPr lang="en-US" smtClean="0"/>
              <a:t>“Can only produce a quantity q (0 </a:t>
            </a:r>
            <a:r>
              <a:rPr lang="en-US" u="sng" smtClean="0"/>
              <a:t>&lt;</a:t>
            </a:r>
            <a:r>
              <a:rPr lang="en-US" smtClean="0"/>
              <a:t> q </a:t>
            </a:r>
            <a:r>
              <a:rPr lang="en-US" u="sng" smtClean="0"/>
              <a:t>&lt;</a:t>
            </a:r>
            <a:r>
              <a:rPr lang="en-US" smtClean="0"/>
              <a:t> U) on machine is machine setup cost is paid</a:t>
            </a:r>
            <a:r>
              <a:rPr lang="en-US" dirty="0" smtClean="0"/>
              <a:t>.”</a:t>
            </a:r>
            <a:r>
              <a:rPr lang="en-US" smtClean="0"/>
              <a:t/>
            </a:r>
            <a:br>
              <a:rPr lang="en-US" smtClean="0"/>
            </a:br>
            <a:r>
              <a:rPr lang="en-US" smtClean="0"/>
              <a:t> X is 0 -1 and: q </a:t>
            </a:r>
            <a:r>
              <a:rPr lang="en-US" u="sng" smtClean="0"/>
              <a:t>&lt;</a:t>
            </a:r>
            <a:r>
              <a:rPr lang="en-US" smtClean="0"/>
              <a:t> U X</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Generator</a:t>
            </a:r>
            <a:endParaRPr lang="en-US" dirty="0"/>
          </a:p>
        </p:txBody>
      </p:sp>
      <p:sp>
        <p:nvSpPr>
          <p:cNvPr id="3" name="Content Placeholder 2"/>
          <p:cNvSpPr>
            <a:spLocks noGrp="1"/>
          </p:cNvSpPr>
          <p:nvPr>
            <p:ph idx="1"/>
          </p:nvPr>
        </p:nvSpPr>
        <p:spPr>
          <a:xfrm>
            <a:off x="457200" y="1600201"/>
            <a:ext cx="8229600" cy="2667000"/>
          </a:xfrm>
        </p:spPr>
        <p:txBody>
          <a:bodyPr>
            <a:normAutofit fontScale="85000" lnSpcReduction="20000"/>
          </a:bodyPr>
          <a:lstStyle/>
          <a:p>
            <a:pPr marL="0" indent="0">
              <a:buNone/>
            </a:pPr>
            <a:r>
              <a:rPr lang="en-US" dirty="0" smtClean="0"/>
              <a:t>A power plant can start up and shut down a 500 MW generator as needed.   Starting up the generator costs $5,000 and an additional $120 per MW.  Here is the demand schedule (“decreasing marginal revenue”) for power and what the plant can charge.  Should the power plant start up the generator and if so, how much electricity should it produce?</a:t>
            </a:r>
          </a:p>
          <a:p>
            <a:pPr marL="0" indent="0">
              <a:buNone/>
            </a:pPr>
            <a:endParaRPr lang="en-US" dirty="0"/>
          </a:p>
        </p:txBody>
      </p:sp>
      <p:graphicFrame>
        <p:nvGraphicFramePr>
          <p:cNvPr id="4" name="Table 3"/>
          <p:cNvGraphicFramePr>
            <a:graphicFrameLocks noGrp="1"/>
          </p:cNvGraphicFramePr>
          <p:nvPr/>
        </p:nvGraphicFramePr>
        <p:xfrm>
          <a:off x="762000" y="4648200"/>
          <a:ext cx="3352800" cy="14833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dirty="0" smtClean="0"/>
                        <a:t>Range</a:t>
                      </a:r>
                      <a:endParaRPr lang="en-US" dirty="0"/>
                    </a:p>
                  </a:txBody>
                  <a:tcPr/>
                </a:tc>
                <a:tc>
                  <a:txBody>
                    <a:bodyPr/>
                    <a:lstStyle/>
                    <a:p>
                      <a:r>
                        <a:rPr lang="en-US" dirty="0" smtClean="0"/>
                        <a:t>Price</a:t>
                      </a:r>
                      <a:endParaRPr lang="en-US" dirty="0"/>
                    </a:p>
                  </a:txBody>
                  <a:tcPr/>
                </a:tc>
                <a:extLst>
                  <a:ext uri="{0D108BD9-81ED-4DB2-BD59-A6C34878D82A}">
                    <a16:rowId xmlns:a16="http://schemas.microsoft.com/office/drawing/2014/main" val="10000"/>
                  </a:ext>
                </a:extLst>
              </a:tr>
              <a:tr h="370840">
                <a:tc>
                  <a:txBody>
                    <a:bodyPr/>
                    <a:lstStyle/>
                    <a:p>
                      <a:r>
                        <a:rPr lang="en-US" dirty="0" smtClean="0"/>
                        <a:t>0-200 MW</a:t>
                      </a:r>
                      <a:endParaRPr lang="en-US" dirty="0"/>
                    </a:p>
                  </a:txBody>
                  <a:tcPr/>
                </a:tc>
                <a:tc>
                  <a:txBody>
                    <a:bodyPr/>
                    <a:lstStyle/>
                    <a:p>
                      <a:r>
                        <a:rPr lang="en-US" dirty="0" smtClean="0"/>
                        <a:t>$250</a:t>
                      </a:r>
                      <a:endParaRPr lang="en-US" dirty="0"/>
                    </a:p>
                  </a:txBody>
                  <a:tcPr/>
                </a:tc>
                <a:extLst>
                  <a:ext uri="{0D108BD9-81ED-4DB2-BD59-A6C34878D82A}">
                    <a16:rowId xmlns:a16="http://schemas.microsoft.com/office/drawing/2014/main" val="10001"/>
                  </a:ext>
                </a:extLst>
              </a:tr>
              <a:tr h="370840">
                <a:tc>
                  <a:txBody>
                    <a:bodyPr/>
                    <a:lstStyle/>
                    <a:p>
                      <a:r>
                        <a:rPr lang="en-US" dirty="0" smtClean="0"/>
                        <a:t>200-400 MW</a:t>
                      </a:r>
                      <a:endParaRPr lang="en-US" dirty="0"/>
                    </a:p>
                  </a:txBody>
                  <a:tcPr/>
                </a:tc>
                <a:tc>
                  <a:txBody>
                    <a:bodyPr/>
                    <a:lstStyle/>
                    <a:p>
                      <a:r>
                        <a:rPr lang="en-US" dirty="0" smtClean="0"/>
                        <a:t>$220</a:t>
                      </a:r>
                      <a:endParaRPr lang="en-US" dirty="0"/>
                    </a:p>
                  </a:txBody>
                  <a:tcPr/>
                </a:tc>
                <a:extLst>
                  <a:ext uri="{0D108BD9-81ED-4DB2-BD59-A6C34878D82A}">
                    <a16:rowId xmlns:a16="http://schemas.microsoft.com/office/drawing/2014/main" val="10002"/>
                  </a:ext>
                </a:extLst>
              </a:tr>
              <a:tr h="370840">
                <a:tc>
                  <a:txBody>
                    <a:bodyPr/>
                    <a:lstStyle/>
                    <a:p>
                      <a:r>
                        <a:rPr lang="en-US" dirty="0" smtClean="0"/>
                        <a:t>400-500 MW</a:t>
                      </a:r>
                      <a:endParaRPr lang="en-US" dirty="0"/>
                    </a:p>
                  </a:txBody>
                  <a:tcPr/>
                </a:tc>
                <a:tc>
                  <a:txBody>
                    <a:bodyPr/>
                    <a:lstStyle/>
                    <a:p>
                      <a:r>
                        <a:rPr lang="en-US" smtClean="0"/>
                        <a:t>$200</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SLUBs</a:t>
            </a:r>
            <a:r>
              <a:rPr lang="en-US" dirty="0" smtClean="0"/>
              <a:t> and </a:t>
            </a:r>
            <a:r>
              <a:rPr lang="en-US" dirty="0" err="1" smtClean="0"/>
              <a:t>VLUBs</a:t>
            </a:r>
            <a:endParaRPr lang="en-US" dirty="0"/>
          </a:p>
        </p:txBody>
      </p:sp>
      <p:sp>
        <p:nvSpPr>
          <p:cNvPr id="3" name="Content Placeholder 2"/>
          <p:cNvSpPr>
            <a:spLocks noGrp="1"/>
          </p:cNvSpPr>
          <p:nvPr>
            <p:ph idx="1"/>
          </p:nvPr>
        </p:nvSpPr>
        <p:spPr/>
        <p:txBody>
          <a:bodyPr/>
          <a:lstStyle/>
          <a:p>
            <a:pPr marL="0" indent="0">
              <a:buNone/>
            </a:pPr>
            <a:r>
              <a:rPr lang="en-US" dirty="0" smtClean="0"/>
              <a:t>“I need to produce an amount of at least 5,000 (</a:t>
            </a:r>
            <a:r>
              <a:rPr lang="en-US" dirty="0" smtClean="0">
                <a:latin typeface="Vladimir Script"/>
              </a:rPr>
              <a:t>l </a:t>
            </a:r>
            <a:r>
              <a:rPr lang="en-US" dirty="0" smtClean="0"/>
              <a:t>) units and no more than 25,000 (</a:t>
            </a:r>
            <a:r>
              <a:rPr lang="en-US" dirty="0" smtClean="0">
                <a:latin typeface="Vladimir Script" pitchFamily="66" charset="0"/>
              </a:rPr>
              <a:t>U </a:t>
            </a:r>
            <a:r>
              <a:rPr lang="en-US" dirty="0" smtClean="0"/>
              <a:t>) units” becomes the constraints:</a:t>
            </a:r>
          </a:p>
          <a:p>
            <a:pPr marL="0" indent="0">
              <a:buNone/>
            </a:pPr>
            <a:r>
              <a:rPr lang="en-US" dirty="0"/>
              <a:t>	</a:t>
            </a:r>
            <a:r>
              <a:rPr lang="en-US" dirty="0" smtClean="0"/>
              <a:t>5,000 &lt;= x &lt;= 25,000,  or:</a:t>
            </a:r>
          </a:p>
          <a:p>
            <a:pPr marL="0" indent="0">
              <a:buNone/>
            </a:pPr>
            <a:r>
              <a:rPr lang="en-US" dirty="0" smtClean="0"/>
              <a:t>	</a:t>
            </a:r>
            <a:r>
              <a:rPr lang="en-US" dirty="0"/>
              <a:t>	</a:t>
            </a:r>
            <a:r>
              <a:rPr lang="en-US" dirty="0">
                <a:latin typeface="Vladimir Script"/>
              </a:rPr>
              <a:t> l </a:t>
            </a:r>
            <a:r>
              <a:rPr lang="en-US" dirty="0" smtClean="0">
                <a:latin typeface="Vladimir Script"/>
              </a:rPr>
              <a:t> </a:t>
            </a:r>
            <a:r>
              <a:rPr lang="en-US" dirty="0" smtClean="0"/>
              <a:t>&lt;= x &lt;= </a:t>
            </a:r>
            <a:r>
              <a:rPr lang="en-US" dirty="0" smtClean="0">
                <a:latin typeface="Vladimir Script" pitchFamily="66" charset="0"/>
              </a:rPr>
              <a:t>U</a:t>
            </a:r>
          </a:p>
          <a:p>
            <a:pPr marL="0" indent="0">
              <a:buNone/>
            </a:pPr>
            <a:r>
              <a:rPr lang="en-US" dirty="0" smtClean="0">
                <a:latin typeface="Vladimir Script"/>
              </a:rPr>
              <a:t>l  </a:t>
            </a:r>
            <a:r>
              <a:rPr lang="en-US" dirty="0" smtClean="0"/>
              <a:t> : lower bound</a:t>
            </a:r>
            <a:endParaRPr lang="en-US" dirty="0">
              <a:latin typeface="Vladimir Script" pitchFamily="66" charset="0"/>
            </a:endParaRPr>
          </a:p>
          <a:p>
            <a:pPr marL="0" indent="0">
              <a:buNone/>
            </a:pPr>
            <a:r>
              <a:rPr lang="en-US" dirty="0" smtClean="0">
                <a:latin typeface="Vladimir Script" pitchFamily="66" charset="0"/>
              </a:rPr>
              <a:t>U</a:t>
            </a:r>
            <a:r>
              <a:rPr lang="en-US" dirty="0" smtClean="0"/>
              <a:t>  : upper bound</a:t>
            </a:r>
          </a:p>
          <a:p>
            <a:pPr marL="0" indent="0">
              <a:buNone/>
            </a:pPr>
            <a:r>
              <a:rPr lang="en-US" b="1" dirty="0" smtClean="0"/>
              <a:t>Simple Lower Upper Bound </a:t>
            </a:r>
            <a:r>
              <a:rPr lang="en-US" dirty="0" smtClean="0"/>
              <a:t>(</a:t>
            </a:r>
            <a:r>
              <a:rPr lang="en-US" dirty="0" err="1" smtClean="0"/>
              <a:t>SLUB</a:t>
            </a:r>
            <a:r>
              <a:rPr lang="en-US" dirty="0" smtClean="0"/>
              <a:t>) constraint</a:t>
            </a:r>
            <a:endParaRPr lang="en-US" dirty="0"/>
          </a:p>
        </p:txBody>
      </p:sp>
    </p:spTree>
    <p:extLst>
      <p:ext uri="{BB962C8B-B14F-4D97-AF65-F5344CB8AC3E}">
        <p14:creationId xmlns:p14="http://schemas.microsoft.com/office/powerpoint/2010/main" val="154048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SLUBs</a:t>
            </a:r>
            <a:r>
              <a:rPr lang="en-US" dirty="0" smtClean="0"/>
              <a:t> and </a:t>
            </a:r>
            <a:r>
              <a:rPr lang="en-US" dirty="0" err="1" smtClean="0"/>
              <a:t>VLUBs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smtClean="0"/>
              <a:t>If I produce</a:t>
            </a:r>
            <a:r>
              <a:rPr lang="en-US" dirty="0" smtClean="0"/>
              <a:t> </a:t>
            </a:r>
            <a:r>
              <a:rPr lang="en-US" i="1" dirty="0" smtClean="0"/>
              <a:t>x</a:t>
            </a:r>
            <a:r>
              <a:rPr lang="en-US" dirty="0" smtClean="0"/>
              <a:t>, then I must produce at least 5,000 units and no more than 25,000 units.”</a:t>
            </a:r>
          </a:p>
          <a:p>
            <a:pPr marL="0" indent="0">
              <a:buNone/>
            </a:pPr>
            <a:r>
              <a:rPr lang="en-US" dirty="0" smtClean="0"/>
              <a:t>Two decisions needed:</a:t>
            </a:r>
          </a:p>
          <a:p>
            <a:pPr marL="514350" indent="-514350">
              <a:buFont typeface="+mj-lt"/>
              <a:buAutoNum type="arabicPeriod"/>
            </a:pPr>
            <a:r>
              <a:rPr lang="en-US" dirty="0" smtClean="0"/>
              <a:t>Do I produce x? (yes or no)</a:t>
            </a:r>
          </a:p>
          <a:p>
            <a:pPr marL="514350" indent="-514350">
              <a:buFont typeface="+mj-lt"/>
              <a:buAutoNum type="arabicPeriod"/>
            </a:pPr>
            <a:r>
              <a:rPr lang="en-US" dirty="0" smtClean="0"/>
              <a:t>If I do, then it must be between 5,000 and 25,000</a:t>
            </a:r>
          </a:p>
          <a:p>
            <a:pPr marL="0" indent="0">
              <a:buNone/>
            </a:pPr>
            <a:r>
              <a:rPr lang="en-US" dirty="0" smtClean="0"/>
              <a:t>To answer question 1, we need a new yes-no (0-1) variable, call it y.</a:t>
            </a:r>
            <a:endParaRPr lang="en-US" dirty="0"/>
          </a:p>
        </p:txBody>
      </p:sp>
    </p:spTree>
    <p:extLst>
      <p:ext uri="{BB962C8B-B14F-4D97-AF65-F5344CB8AC3E}">
        <p14:creationId xmlns:p14="http://schemas.microsoft.com/office/powerpoint/2010/main" val="2885645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SLUBs</a:t>
            </a:r>
            <a:r>
              <a:rPr lang="en-US" dirty="0" smtClean="0"/>
              <a:t> and </a:t>
            </a:r>
            <a:r>
              <a:rPr lang="en-US" dirty="0" err="1" smtClean="0"/>
              <a:t>VLUBs</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dirty="0" smtClean="0"/>
              <a:t>When y=0, then we must have x=0</a:t>
            </a:r>
          </a:p>
          <a:p>
            <a:r>
              <a:rPr lang="en-US" dirty="0" smtClean="0"/>
              <a:t>When y=1, then we must have 5,000 &lt;= x &lt;= 25,000</a:t>
            </a:r>
          </a:p>
          <a:p>
            <a:pPr marL="0" indent="0">
              <a:buNone/>
            </a:pPr>
            <a:r>
              <a:rPr lang="en-US" dirty="0" smtClean="0"/>
              <a:t>The constraints become:</a:t>
            </a:r>
          </a:p>
          <a:p>
            <a:pPr marL="0" indent="0">
              <a:buNone/>
            </a:pPr>
            <a:r>
              <a:rPr lang="en-US" dirty="0"/>
              <a:t>	</a:t>
            </a:r>
            <a:r>
              <a:rPr lang="en-US" dirty="0" smtClean="0"/>
              <a:t>	5,000 y &lt;= x &lt;= 25,000 y,  or</a:t>
            </a:r>
          </a:p>
          <a:p>
            <a:pPr marL="0" indent="0">
              <a:buNone/>
            </a:pPr>
            <a:r>
              <a:rPr lang="en-US" dirty="0" smtClean="0"/>
              <a:t>			</a:t>
            </a:r>
            <a:r>
              <a:rPr lang="en-US" dirty="0">
                <a:latin typeface="Vladimir Script"/>
              </a:rPr>
              <a:t>l  </a:t>
            </a:r>
            <a:r>
              <a:rPr lang="en-US" dirty="0" smtClean="0"/>
              <a:t>y&lt;= </a:t>
            </a:r>
            <a:r>
              <a:rPr lang="en-US" dirty="0"/>
              <a:t>x &lt;= </a:t>
            </a:r>
            <a:r>
              <a:rPr lang="en-US" dirty="0" smtClean="0">
                <a:latin typeface="Vladimir Script" pitchFamily="66" charset="0"/>
              </a:rPr>
              <a:t>U </a:t>
            </a:r>
            <a:r>
              <a:rPr lang="en-US" dirty="0" smtClean="0"/>
              <a:t>y</a:t>
            </a:r>
            <a:endParaRPr lang="en-US" dirty="0"/>
          </a:p>
          <a:p>
            <a:r>
              <a:rPr lang="en-US" dirty="0" smtClean="0"/>
              <a:t>These are called </a:t>
            </a:r>
            <a:r>
              <a:rPr lang="en-US" b="1" dirty="0" smtClean="0"/>
              <a:t>Variable Lower-Upper Bound </a:t>
            </a:r>
            <a:r>
              <a:rPr lang="en-US" dirty="0" smtClean="0"/>
              <a:t>constraints, since they vary with the value of y</a:t>
            </a:r>
          </a:p>
          <a:p>
            <a:r>
              <a:rPr lang="en-US" dirty="0" err="1" smtClean="0"/>
              <a:t>VLUB</a:t>
            </a:r>
            <a:r>
              <a:rPr lang="en-US" dirty="0" smtClean="0"/>
              <a:t> constraints are very common in mixed-integer models, i.e., models with continuous and zero-one variables.</a:t>
            </a:r>
            <a:endParaRPr lang="en-US" dirty="0"/>
          </a:p>
        </p:txBody>
      </p:sp>
    </p:spTree>
    <p:extLst>
      <p:ext uri="{BB962C8B-B14F-4D97-AF65-F5344CB8AC3E}">
        <p14:creationId xmlns:p14="http://schemas.microsoft.com/office/powerpoint/2010/main" val="191977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a:t>
            </a:r>
            <a:r>
              <a:rPr lang="en-US" dirty="0" err="1" smtClean="0"/>
              <a:t>VLUBs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It is tempting to write </a:t>
            </a:r>
            <a:r>
              <a:rPr lang="en-US" dirty="0" err="1" smtClean="0"/>
              <a:t>VLUBs</a:t>
            </a:r>
            <a:r>
              <a:rPr lang="en-US" dirty="0" smtClean="0"/>
              <a:t> as a multiplication:</a:t>
            </a:r>
          </a:p>
          <a:p>
            <a:pPr marL="457200" lvl="1" indent="0">
              <a:buNone/>
            </a:pPr>
            <a:r>
              <a:rPr lang="en-US" sz="3000" dirty="0" smtClean="0"/>
              <a:t>x y &gt;= 5,000 and x y &lt;= 25,000    (with y a 0-1)</a:t>
            </a:r>
          </a:p>
          <a:p>
            <a:pPr marL="514350" indent="-457200"/>
            <a:r>
              <a:rPr lang="en-US" dirty="0" smtClean="0"/>
              <a:t>This is a correct model, but </a:t>
            </a:r>
            <a:r>
              <a:rPr lang="en-US" b="1" dirty="0" smtClean="0"/>
              <a:t>non-linear, </a:t>
            </a:r>
            <a:r>
              <a:rPr lang="en-US" dirty="0" smtClean="0"/>
              <a:t>i.e., the solver will not be able to handle this constraint</a:t>
            </a:r>
          </a:p>
          <a:p>
            <a:pPr marL="514350" indent="-457200"/>
            <a:r>
              <a:rPr lang="en-US" dirty="0" smtClean="0"/>
              <a:t>Another incorrect attempt is the use of IF to impose the bound, e.g., the lower bound as:</a:t>
            </a:r>
          </a:p>
          <a:p>
            <a:pPr marL="57150" indent="0">
              <a:buNone/>
            </a:pPr>
            <a:r>
              <a:rPr lang="en-US" dirty="0"/>
              <a:t>	</a:t>
            </a:r>
            <a:r>
              <a:rPr lang="en-US" dirty="0" smtClean="0"/>
              <a:t>x &gt;= B2		(B2 is a spreadsheet cell)</a:t>
            </a:r>
          </a:p>
          <a:p>
            <a:pPr marL="57150" indent="0">
              <a:buNone/>
            </a:pPr>
            <a:r>
              <a:rPr lang="en-US" dirty="0"/>
              <a:t>	</a:t>
            </a:r>
            <a:r>
              <a:rPr lang="en-US" dirty="0" smtClean="0"/>
              <a:t>B2=IF(y=1,5000,0)   (formula in cell B2)</a:t>
            </a:r>
          </a:p>
          <a:p>
            <a:pPr marL="514350" indent="-457200"/>
            <a:r>
              <a:rPr lang="en-US" dirty="0" smtClean="0"/>
              <a:t>Again, this is a correct model, but cannot be handled by the solver</a:t>
            </a:r>
          </a:p>
          <a:p>
            <a:pPr marL="514350" indent="-457200"/>
            <a:endParaRPr lang="en-US" dirty="0"/>
          </a:p>
        </p:txBody>
      </p:sp>
    </p:spTree>
    <p:extLst>
      <p:ext uri="{BB962C8B-B14F-4D97-AF65-F5344CB8AC3E}">
        <p14:creationId xmlns:p14="http://schemas.microsoft.com/office/powerpoint/2010/main" val="966159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Inventory Example</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 company has one machine that can produce two products, A and B, but only one product at a time.  Before the machine can be used, it needs to be set up and depending on the product produced, a different set-up cost is incurred.  The final products can be carried in inventory from one period to the next, at a certain inventory holding cost per unit.  The production capacity of the machine depends on which product is being produced.  In addition, there are different unit production costs for each product.  The data is given in the table.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Inventory example </a:t>
            </a:r>
            <a:r>
              <a:rPr lang="en-US" sz="2400" smtClean="0"/>
              <a:t>(</a:t>
            </a:r>
            <a:r>
              <a:rPr lang="en-US" sz="2400" dirty="0" smtClean="0"/>
              <a:t>cont’d)</a:t>
            </a:r>
            <a:endParaRPr lang="en-US" dirty="0"/>
          </a:p>
        </p:txBody>
      </p:sp>
      <p:graphicFrame>
        <p:nvGraphicFramePr>
          <p:cNvPr id="2050" name="Object 2"/>
          <p:cNvGraphicFramePr>
            <a:graphicFrameLocks noChangeAspect="1"/>
          </p:cNvGraphicFramePr>
          <p:nvPr/>
        </p:nvGraphicFramePr>
        <p:xfrm>
          <a:off x="914400" y="1676400"/>
          <a:ext cx="6724650" cy="4300538"/>
        </p:xfrm>
        <a:graphic>
          <a:graphicData uri="http://schemas.openxmlformats.org/presentationml/2006/ole">
            <mc:AlternateContent xmlns:mc="http://schemas.openxmlformats.org/markup-compatibility/2006">
              <mc:Choice xmlns:v="urn:schemas-microsoft-com:vml" Requires="v">
                <p:oleObj spid="_x0000_s2049" name="Worksheet" r:id="rId3" imgW="2867096" imgH="1914657" progId="Excel.Sheet.12">
                  <p:embed/>
                </p:oleObj>
              </mc:Choice>
              <mc:Fallback>
                <p:oleObj name="Worksheet" r:id="rId3" imgW="2867096" imgH="1914657" progId="Excel.Sheet.12">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76400"/>
                        <a:ext cx="672465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Inventory Example </a:t>
            </a:r>
            <a:r>
              <a:rPr lang="en-US" sz="2400" smtClean="0"/>
              <a:t>(</a:t>
            </a:r>
            <a:r>
              <a:rPr lang="en-US" sz="2400" dirty="0" smtClean="0"/>
              <a:t>cont’d)</a:t>
            </a:r>
            <a:endParaRPr lang="en-US" dirty="0"/>
          </a:p>
        </p:txBody>
      </p:sp>
      <p:sp>
        <p:nvSpPr>
          <p:cNvPr id="3" name="Content Placeholder 2"/>
          <p:cNvSpPr>
            <a:spLocks noGrp="1"/>
          </p:cNvSpPr>
          <p:nvPr>
            <p:ph idx="1"/>
          </p:nvPr>
        </p:nvSpPr>
        <p:spPr>
          <a:xfrm>
            <a:off x="457200" y="1600200"/>
            <a:ext cx="8382000" cy="5257800"/>
          </a:xfrm>
        </p:spPr>
        <p:txBody>
          <a:bodyPr>
            <a:normAutofit/>
          </a:bodyPr>
          <a:lstStyle/>
          <a:p>
            <a:r>
              <a:rPr lang="en-US" smtClean="0"/>
              <a:t>Here is the demand data for the next 8 periods</a:t>
            </a:r>
            <a:r>
              <a:rPr lang="en-US" dirty="0" smtClean="0"/>
              <a:t>:</a:t>
            </a:r>
          </a:p>
          <a:p>
            <a:endParaRPr lang="en-US" dirty="0" smtClean="0"/>
          </a:p>
          <a:p>
            <a:endParaRPr lang="en-US" dirty="0" smtClean="0"/>
          </a:p>
          <a:p>
            <a:r>
              <a:rPr lang="en-US" smtClean="0"/>
              <a:t>The inventory levels at the beginning of period and the desired inventory level at the end of the last period are</a:t>
            </a:r>
            <a:r>
              <a:rPr lang="en-US" dirty="0" smtClean="0"/>
              <a:t>:</a:t>
            </a:r>
          </a:p>
          <a:p>
            <a:endParaRPr lang="en-US" dirty="0" smtClean="0"/>
          </a:p>
          <a:p>
            <a:r>
              <a:rPr lang="en-US" smtClean="0"/>
              <a:t>What is the production-inventory plan that meets the demand at minimum cost</a:t>
            </a:r>
            <a:r>
              <a:rPr lang="en-US" dirty="0" smtClean="0"/>
              <a:t>?</a:t>
            </a:r>
            <a:endParaRPr lang="en-US" dirty="0"/>
          </a:p>
        </p:txBody>
      </p:sp>
      <p:graphicFrame>
        <p:nvGraphicFramePr>
          <p:cNvPr id="3074" name="Object 2"/>
          <p:cNvGraphicFramePr>
            <a:graphicFrameLocks noChangeAspect="1"/>
          </p:cNvGraphicFramePr>
          <p:nvPr/>
        </p:nvGraphicFramePr>
        <p:xfrm>
          <a:off x="-7168" y="2185988"/>
          <a:ext cx="9074968" cy="1090612"/>
        </p:xfrm>
        <a:graphic>
          <a:graphicData uri="http://schemas.openxmlformats.org/presentationml/2006/ole">
            <mc:AlternateContent xmlns:mc="http://schemas.openxmlformats.org/markup-compatibility/2006">
              <mc:Choice xmlns:v="urn:schemas-microsoft-com:vml" Requires="v">
                <p:oleObj spid="_x0000_s3168" name="Worksheet" r:id="rId3" imgW="6420028" imgH="771561" progId="Excel.Sheet.12">
                  <p:embed/>
                </p:oleObj>
              </mc:Choice>
              <mc:Fallback>
                <p:oleObj name="Worksheet" r:id="rId3" imgW="6420028" imgH="771561" progId="Excel.Sheet.12">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8" y="2185988"/>
                        <a:ext cx="9074968"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914400" y="4800601"/>
          <a:ext cx="6324600" cy="732510"/>
        </p:xfrm>
        <a:graphic>
          <a:graphicData uri="http://schemas.openxmlformats.org/presentationml/2006/ole">
            <mc:AlternateContent xmlns:mc="http://schemas.openxmlformats.org/markup-compatibility/2006">
              <mc:Choice xmlns:v="urn:schemas-microsoft-com:vml" Requires="v">
                <p:oleObj spid="_x0000_s3169" name="Worksheet" r:id="rId5" imgW="3371739" imgH="390401" progId="Excel.Sheet.12">
                  <p:embed/>
                </p:oleObj>
              </mc:Choice>
              <mc:Fallback>
                <p:oleObj name="Worksheet" r:id="rId5" imgW="3371739" imgH="390401" progId="Excel.Sheet.12">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00601"/>
                        <a:ext cx="6324600" cy="73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Non-linear and Piecewise linear problems</a:t>
            </a:r>
            <a:endParaRPr lang="en-US" dirty="0"/>
          </a:p>
        </p:txBody>
      </p:sp>
      <p:sp>
        <p:nvSpPr>
          <p:cNvPr id="3" name="Content Placeholder 2"/>
          <p:cNvSpPr>
            <a:spLocks noGrp="1"/>
          </p:cNvSpPr>
          <p:nvPr>
            <p:ph idx="1"/>
          </p:nvPr>
        </p:nvSpPr>
        <p:spPr/>
        <p:txBody>
          <a:bodyPr/>
          <a:lstStyle/>
          <a:p>
            <a:r>
              <a:rPr lang="en-US" smtClean="0"/>
              <a:t>0-1 programming allows to solve piecewise linear problems (e.g., quantity discounts) and approximate non-linear problems</a:t>
            </a:r>
            <a:endParaRPr lang="en-US" dirty="0"/>
          </a:p>
        </p:txBody>
      </p:sp>
      <p:cxnSp>
        <p:nvCxnSpPr>
          <p:cNvPr id="5" name="Straight Arrow Connector 4"/>
          <p:cNvCxnSpPr/>
          <p:nvPr/>
        </p:nvCxnSpPr>
        <p:spPr>
          <a:xfrm rot="16200000" flipV="1">
            <a:off x="419100" y="47625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828800" y="6172200"/>
            <a:ext cx="571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0600" y="3200400"/>
            <a:ext cx="914400" cy="923330"/>
          </a:xfrm>
          <a:prstGeom prst="rect">
            <a:avLst/>
          </a:prstGeom>
          <a:noFill/>
        </p:spPr>
        <p:txBody>
          <a:bodyPr wrap="square" rtlCol="0">
            <a:spAutoFit/>
          </a:bodyPr>
          <a:lstStyle/>
          <a:p>
            <a:r>
              <a:rPr lang="en-US" smtClean="0"/>
              <a:t>Cost per unit ($)</a:t>
            </a:r>
            <a:endParaRPr lang="en-US" dirty="0"/>
          </a:p>
        </p:txBody>
      </p:sp>
      <p:sp>
        <p:nvSpPr>
          <p:cNvPr id="10" name="TextBox 9"/>
          <p:cNvSpPr txBox="1"/>
          <p:nvPr/>
        </p:nvSpPr>
        <p:spPr>
          <a:xfrm>
            <a:off x="6019800" y="6248400"/>
            <a:ext cx="1625253" cy="369332"/>
          </a:xfrm>
          <a:prstGeom prst="rect">
            <a:avLst/>
          </a:prstGeom>
          <a:noFill/>
        </p:spPr>
        <p:txBody>
          <a:bodyPr wrap="none" rtlCol="0">
            <a:spAutoFit/>
          </a:bodyPr>
          <a:lstStyle/>
          <a:p>
            <a:r>
              <a:rPr lang="en-US" smtClean="0"/>
              <a:t>Units produced</a:t>
            </a:r>
            <a:endParaRPr lang="en-US" dirty="0"/>
          </a:p>
        </p:txBody>
      </p:sp>
      <p:sp>
        <p:nvSpPr>
          <p:cNvPr id="12" name="Arc 11"/>
          <p:cNvSpPr/>
          <p:nvPr/>
        </p:nvSpPr>
        <p:spPr>
          <a:xfrm flipH="1">
            <a:off x="1828800" y="3581400"/>
            <a:ext cx="8915400" cy="4267200"/>
          </a:xfrm>
          <a:prstGeom prst="arc">
            <a:avLst>
              <a:gd name="adj1" fmla="val 16030135"/>
              <a:gd name="adj2" fmla="val 290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815152" y="3548418"/>
            <a:ext cx="4380932" cy="2006221"/>
          </a:xfrm>
          <a:custGeom>
            <a:avLst/>
            <a:gdLst>
              <a:gd name="connsiteX0" fmla="*/ 0 w 4380932"/>
              <a:gd name="connsiteY0" fmla="*/ 2006221 h 2006221"/>
              <a:gd name="connsiteX1" fmla="*/ 928048 w 4380932"/>
              <a:gd name="connsiteY1" fmla="*/ 777922 h 2006221"/>
              <a:gd name="connsiteX2" fmla="*/ 2702257 w 4380932"/>
              <a:gd name="connsiteY2" fmla="*/ 136478 h 2006221"/>
              <a:gd name="connsiteX3" fmla="*/ 4367284 w 4380932"/>
              <a:gd name="connsiteY3" fmla="*/ 0 h 2006221"/>
              <a:gd name="connsiteX4" fmla="*/ 4367284 w 4380932"/>
              <a:gd name="connsiteY4" fmla="*/ 0 h 2006221"/>
              <a:gd name="connsiteX5" fmla="*/ 4380932 w 4380932"/>
              <a:gd name="connsiteY5" fmla="*/ 0 h 2006221"/>
              <a:gd name="connsiteX0" fmla="*/ 0 w 4380932"/>
              <a:gd name="connsiteY0" fmla="*/ 2006221 h 2006221"/>
              <a:gd name="connsiteX1" fmla="*/ 470848 w 4380932"/>
              <a:gd name="connsiteY1" fmla="*/ 1252182 h 2006221"/>
              <a:gd name="connsiteX2" fmla="*/ 928048 w 4380932"/>
              <a:gd name="connsiteY2" fmla="*/ 777922 h 2006221"/>
              <a:gd name="connsiteX3" fmla="*/ 2702257 w 4380932"/>
              <a:gd name="connsiteY3" fmla="*/ 136478 h 2006221"/>
              <a:gd name="connsiteX4" fmla="*/ 4367284 w 4380932"/>
              <a:gd name="connsiteY4" fmla="*/ 0 h 2006221"/>
              <a:gd name="connsiteX5" fmla="*/ 4367284 w 4380932"/>
              <a:gd name="connsiteY5" fmla="*/ 0 h 2006221"/>
              <a:gd name="connsiteX6" fmla="*/ 4380932 w 4380932"/>
              <a:gd name="connsiteY6" fmla="*/ 0 h 2006221"/>
              <a:gd name="connsiteX0" fmla="*/ 0 w 4380932"/>
              <a:gd name="connsiteY0" fmla="*/ 2006221 h 2006221"/>
              <a:gd name="connsiteX1" fmla="*/ 470848 w 4380932"/>
              <a:gd name="connsiteY1" fmla="*/ 1252182 h 2006221"/>
              <a:gd name="connsiteX2" fmla="*/ 928048 w 4380932"/>
              <a:gd name="connsiteY2" fmla="*/ 794982 h 2006221"/>
              <a:gd name="connsiteX3" fmla="*/ 2702257 w 4380932"/>
              <a:gd name="connsiteY3" fmla="*/ 136478 h 2006221"/>
              <a:gd name="connsiteX4" fmla="*/ 4367284 w 4380932"/>
              <a:gd name="connsiteY4" fmla="*/ 0 h 2006221"/>
              <a:gd name="connsiteX5" fmla="*/ 4367284 w 4380932"/>
              <a:gd name="connsiteY5" fmla="*/ 0 h 2006221"/>
              <a:gd name="connsiteX6" fmla="*/ 4380932 w 4380932"/>
              <a:gd name="connsiteY6" fmla="*/ 0 h 2006221"/>
              <a:gd name="connsiteX0" fmla="*/ 0 w 4380932"/>
              <a:gd name="connsiteY0" fmla="*/ 2006221 h 2006221"/>
              <a:gd name="connsiteX1" fmla="*/ 470848 w 4380932"/>
              <a:gd name="connsiteY1" fmla="*/ 1252182 h 2006221"/>
              <a:gd name="connsiteX2" fmla="*/ 1004248 w 4380932"/>
              <a:gd name="connsiteY2" fmla="*/ 794982 h 2006221"/>
              <a:gd name="connsiteX3" fmla="*/ 2702257 w 4380932"/>
              <a:gd name="connsiteY3" fmla="*/ 136478 h 2006221"/>
              <a:gd name="connsiteX4" fmla="*/ 4367284 w 4380932"/>
              <a:gd name="connsiteY4" fmla="*/ 0 h 2006221"/>
              <a:gd name="connsiteX5" fmla="*/ 4367284 w 4380932"/>
              <a:gd name="connsiteY5" fmla="*/ 0 h 2006221"/>
              <a:gd name="connsiteX6" fmla="*/ 4380932 w 4380932"/>
              <a:gd name="connsiteY6" fmla="*/ 0 h 200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0932" h="2006221">
                <a:moveTo>
                  <a:pt x="0" y="2006221"/>
                </a:moveTo>
                <a:lnTo>
                  <a:pt x="470848" y="1252182"/>
                </a:lnTo>
                <a:lnTo>
                  <a:pt x="1004248" y="794982"/>
                </a:lnTo>
                <a:lnTo>
                  <a:pt x="2702257" y="136478"/>
                </a:lnTo>
                <a:lnTo>
                  <a:pt x="4367284" y="0"/>
                </a:lnTo>
                <a:lnTo>
                  <a:pt x="4367284" y="0"/>
                </a:lnTo>
                <a:lnTo>
                  <a:pt x="4380932"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rot="5400000">
            <a:off x="1143000" y="5029200"/>
            <a:ext cx="228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676400" y="5029200"/>
            <a:ext cx="228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00400" y="4800600"/>
            <a:ext cx="27432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491524"/>
            <a:ext cx="4724400" cy="39467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1905000"/>
            <a:ext cx="1371600" cy="381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1219200"/>
            <a:ext cx="2438400" cy="381000"/>
          </a:xfrm>
          <a:prstGeom prst="rect">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p>
            <a:r>
              <a:rPr lang="en-US" dirty="0" smtClean="0"/>
              <a:t>Linear Optimization: Recap</a:t>
            </a:r>
            <a:endParaRPr lang="en-US" dirty="0"/>
          </a:p>
        </p:txBody>
      </p:sp>
      <p:sp>
        <p:nvSpPr>
          <p:cNvPr id="4" name="TextBox 3"/>
          <p:cNvSpPr txBox="1"/>
          <p:nvPr/>
        </p:nvSpPr>
        <p:spPr>
          <a:xfrm>
            <a:off x="4775756" y="2752860"/>
            <a:ext cx="457200" cy="738664"/>
          </a:xfrm>
          <a:prstGeom prst="rect">
            <a:avLst/>
          </a:prstGeom>
          <a:noFill/>
        </p:spPr>
        <p:txBody>
          <a:bodyPr wrap="square" rtlCol="0">
            <a:spAutoFit/>
          </a:bodyPr>
          <a:lstStyle/>
          <a:p>
            <a:pPr algn="ctr"/>
            <a:r>
              <a:rPr lang="en-US" sz="1400" b="1" dirty="0" smtClean="0"/>
              <a:t>&gt;=</a:t>
            </a:r>
          </a:p>
          <a:p>
            <a:pPr algn="ctr"/>
            <a:r>
              <a:rPr lang="en-US" sz="1400" b="1" dirty="0" smtClean="0"/>
              <a:t>=</a:t>
            </a:r>
          </a:p>
          <a:p>
            <a:pPr algn="ctr"/>
            <a:r>
              <a:rPr lang="en-US" sz="1400" b="1" dirty="0" smtClean="0"/>
              <a:t>&lt;=</a:t>
            </a:r>
            <a:endParaRPr lang="en-US" sz="1400" b="1" dirty="0"/>
          </a:p>
        </p:txBody>
      </p:sp>
      <p:sp>
        <p:nvSpPr>
          <p:cNvPr id="6" name="TextBox 5"/>
          <p:cNvSpPr txBox="1"/>
          <p:nvPr/>
        </p:nvSpPr>
        <p:spPr>
          <a:xfrm>
            <a:off x="5232956" y="3319529"/>
            <a:ext cx="457200" cy="738664"/>
          </a:xfrm>
          <a:prstGeom prst="rect">
            <a:avLst/>
          </a:prstGeom>
          <a:noFill/>
        </p:spPr>
        <p:txBody>
          <a:bodyPr wrap="square" rtlCol="0">
            <a:spAutoFit/>
          </a:bodyPr>
          <a:lstStyle/>
          <a:p>
            <a:pPr algn="ctr"/>
            <a:r>
              <a:rPr lang="en-US" sz="1400" b="1" dirty="0" smtClean="0"/>
              <a:t>&gt;=</a:t>
            </a:r>
          </a:p>
          <a:p>
            <a:pPr algn="ctr"/>
            <a:r>
              <a:rPr lang="en-US" sz="1400" b="1" dirty="0" smtClean="0"/>
              <a:t>=</a:t>
            </a:r>
          </a:p>
          <a:p>
            <a:pPr algn="ctr"/>
            <a:r>
              <a:rPr lang="en-US" sz="1400" b="1" dirty="0" smtClean="0"/>
              <a:t>&lt;=</a:t>
            </a:r>
            <a:endParaRPr lang="en-US" sz="1400" b="1" dirty="0"/>
          </a:p>
        </p:txBody>
      </p:sp>
      <p:sp>
        <p:nvSpPr>
          <p:cNvPr id="9" name="Rectangle 8"/>
          <p:cNvSpPr/>
          <p:nvPr/>
        </p:nvSpPr>
        <p:spPr>
          <a:xfrm>
            <a:off x="609600" y="4800600"/>
            <a:ext cx="27432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8600" y="1219200"/>
            <a:ext cx="8610600" cy="5486400"/>
          </a:xfrm>
        </p:spPr>
        <p:txBody>
          <a:bodyPr>
            <a:normAutofit fontScale="77500" lnSpcReduction="20000"/>
          </a:bodyPr>
          <a:lstStyle/>
          <a:p>
            <a:r>
              <a:rPr lang="en-US" dirty="0" smtClean="0"/>
              <a:t>Decision Variables: one or two-dimensional arrays, best to name them (yellow cells)</a:t>
            </a:r>
          </a:p>
          <a:p>
            <a:r>
              <a:rPr lang="en-US" dirty="0" smtClean="0"/>
              <a:t>Objective:</a:t>
            </a:r>
            <a:br>
              <a:rPr lang="en-US" dirty="0" smtClean="0"/>
            </a:br>
            <a:r>
              <a:rPr lang="en-US" dirty="0" smtClean="0"/>
              <a:t>single (red) cell, computed as a </a:t>
            </a:r>
            <a:r>
              <a:rPr lang="en-US" dirty="0" err="1" smtClean="0"/>
              <a:t>SUMPRODUCT</a:t>
            </a:r>
            <a:r>
              <a:rPr lang="en-US" dirty="0" smtClean="0"/>
              <a:t> between decision variables and (constant) parameters</a:t>
            </a:r>
          </a:p>
          <a:p>
            <a:r>
              <a:rPr lang="en-US" dirty="0" smtClean="0"/>
              <a:t>Constraints:  have the form:  LHS      </a:t>
            </a:r>
            <a:r>
              <a:rPr lang="en-US" dirty="0" err="1" smtClean="0"/>
              <a:t>RHS</a:t>
            </a:r>
            <a:r>
              <a:rPr lang="en-US" dirty="0" smtClean="0"/>
              <a:t> </a:t>
            </a:r>
            <a:br>
              <a:rPr lang="en-US" dirty="0" smtClean="0"/>
            </a:br>
            <a:r>
              <a:rPr lang="en-US" dirty="0" smtClean="0"/>
              <a:t/>
            </a:r>
            <a:br>
              <a:rPr lang="en-US" dirty="0" smtClean="0"/>
            </a:br>
            <a:r>
              <a:rPr lang="en-US" sz="2600" dirty="0" err="1" smtClean="0"/>
              <a:t>SUMPRODUCT</a:t>
            </a:r>
            <a:r>
              <a:rPr lang="en-US" sz="2600" dirty="0" smtClean="0"/>
              <a:t>(decision variables, constants)     </a:t>
            </a:r>
            <a:r>
              <a:rPr lang="en-US" sz="2800" dirty="0" err="1" smtClean="0"/>
              <a:t>RHS</a:t>
            </a:r>
            <a:r>
              <a:rPr lang="en-US" sz="2800" dirty="0" smtClean="0"/>
              <a:t> constant</a:t>
            </a:r>
            <a:r>
              <a:rPr lang="en-US" sz="2600" dirty="0" smtClean="0"/>
              <a:t/>
            </a:r>
            <a:br>
              <a:rPr lang="en-US" sz="2600" dirty="0" smtClean="0"/>
            </a:br>
            <a:r>
              <a:rPr lang="en-US" dirty="0" smtClean="0"/>
              <a:t/>
            </a:r>
            <a:br>
              <a:rPr lang="en-US" dirty="0" smtClean="0"/>
            </a:br>
            <a:r>
              <a:rPr lang="en-US" dirty="0" smtClean="0"/>
              <a:t>The </a:t>
            </a:r>
            <a:r>
              <a:rPr lang="en-US" dirty="0" err="1" smtClean="0"/>
              <a:t>RHS</a:t>
            </a:r>
            <a:r>
              <a:rPr lang="en-US" dirty="0" smtClean="0"/>
              <a:t> constant can be used for the “Optimization Sensitivity”, but not the blue part that contains the formula</a:t>
            </a:r>
          </a:p>
          <a:p>
            <a:r>
              <a:rPr lang="en-US" dirty="0" smtClean="0"/>
              <a:t>Numbers (constants): colorless.  They are used as objective function coefficients, in the formulas for the LHS of the constraints (blue part) together with the decision variables, and in the </a:t>
            </a:r>
            <a:r>
              <a:rPr lang="en-US" dirty="0" err="1" smtClean="0"/>
              <a:t>RHS</a:t>
            </a:r>
            <a:r>
              <a:rPr lang="en-US" dirty="0" smtClean="0"/>
              <a:t> of the constraints. They can all be used as Sensitivity or Optimization Parameters.  </a:t>
            </a:r>
            <a:r>
              <a:rPr lang="en-US" b="1" dirty="0" smtClean="0"/>
              <a:t>If </a:t>
            </a:r>
            <a:r>
              <a:rPr lang="en-US" dirty="0" smtClean="0"/>
              <a:t>they are formulas (they’d better not), they </a:t>
            </a:r>
            <a:r>
              <a:rPr lang="en-US" b="1" dirty="0" smtClean="0"/>
              <a:t>never involve the decision variables.</a:t>
            </a:r>
            <a:endParaRPr lang="en-US" dirty="0"/>
          </a:p>
        </p:txBody>
      </p:sp>
    </p:spTree>
    <p:extLst>
      <p:ext uri="{BB962C8B-B14F-4D97-AF65-F5344CB8AC3E}">
        <p14:creationId xmlns:p14="http://schemas.microsoft.com/office/powerpoint/2010/main" val="513588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Quantity discounts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r>
              <a:rPr lang="en-US" smtClean="0"/>
              <a:t>A wholesaler faces the following expected demand over the next 10 periods</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smtClean="0"/>
              <a:t>Its beginning as well as desired ending inventory level is 300 units</a:t>
            </a:r>
            <a:endParaRPr lang="en-US" dirty="0" smtClean="0"/>
          </a:p>
          <a:p>
            <a:r>
              <a:rPr lang="en-US" smtClean="0"/>
              <a:t>Inventory can be carried over to the next period at $0.25 per unit (per period) </a:t>
            </a:r>
            <a:endParaRPr lang="en-US" dirty="0"/>
          </a:p>
        </p:txBody>
      </p:sp>
      <p:graphicFrame>
        <p:nvGraphicFramePr>
          <p:cNvPr id="4" name="Table 3"/>
          <p:cNvGraphicFramePr>
            <a:graphicFrameLocks noGrp="1"/>
          </p:cNvGraphicFramePr>
          <p:nvPr/>
        </p:nvGraphicFramePr>
        <p:xfrm>
          <a:off x="2057400" y="2362200"/>
          <a:ext cx="4267199" cy="22250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tblGrid>
              <a:tr h="370840">
                <a:tc>
                  <a:txBody>
                    <a:bodyPr/>
                    <a:lstStyle/>
                    <a:p>
                      <a:r>
                        <a:rPr lang="en-US" dirty="0" smtClean="0"/>
                        <a:t>Period</a:t>
                      </a:r>
                      <a:endParaRPr lang="en-US" dirty="0"/>
                    </a:p>
                  </a:txBody>
                  <a:tcPr/>
                </a:tc>
                <a:tc>
                  <a:txBody>
                    <a:bodyPr/>
                    <a:lstStyle/>
                    <a:p>
                      <a:r>
                        <a:rPr lang="en-US" dirty="0" smtClean="0"/>
                        <a:t>Demand</a:t>
                      </a:r>
                      <a:endParaRPr lang="en-US" dirty="0"/>
                    </a:p>
                  </a:txBody>
                  <a:tcPr/>
                </a:tc>
                <a:tc>
                  <a:txBody>
                    <a:bodyPr/>
                    <a:lstStyle/>
                    <a:p>
                      <a:r>
                        <a:rPr lang="en-US" dirty="0" smtClean="0"/>
                        <a:t>Period</a:t>
                      </a:r>
                      <a:endParaRPr lang="en-US" dirty="0"/>
                    </a:p>
                  </a:txBody>
                  <a:tcPr/>
                </a:tc>
                <a:tc>
                  <a:txBody>
                    <a:bodyPr/>
                    <a:lstStyle/>
                    <a:p>
                      <a:r>
                        <a:rPr lang="en-US" dirty="0" smtClean="0"/>
                        <a:t>Demand</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tc>
                <a:tc>
                  <a:txBody>
                    <a:bodyPr/>
                    <a:lstStyle/>
                    <a:p>
                      <a:pPr algn="ctr"/>
                      <a:r>
                        <a:rPr lang="en-US" dirty="0" smtClean="0"/>
                        <a:t>530</a:t>
                      </a:r>
                      <a:endParaRPr lang="en-US" dirty="0"/>
                    </a:p>
                  </a:txBody>
                  <a:tcPr/>
                </a:tc>
                <a:tc>
                  <a:txBody>
                    <a:bodyPr/>
                    <a:lstStyle/>
                    <a:p>
                      <a:pPr algn="ctr"/>
                      <a:r>
                        <a:rPr lang="en-US" dirty="0" smtClean="0"/>
                        <a:t>6</a:t>
                      </a:r>
                      <a:endParaRPr lang="en-US" dirty="0"/>
                    </a:p>
                  </a:txBody>
                  <a:tcPr/>
                </a:tc>
                <a:tc>
                  <a:txBody>
                    <a:bodyPr/>
                    <a:lstStyle/>
                    <a:p>
                      <a:pPr algn="ctr"/>
                      <a:r>
                        <a:rPr lang="en-US" dirty="0" smtClean="0"/>
                        <a:t>575</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algn="ctr"/>
                      <a:r>
                        <a:rPr lang="en-US" dirty="0" smtClean="0"/>
                        <a:t>480</a:t>
                      </a:r>
                      <a:endParaRPr lang="en-US" dirty="0"/>
                    </a:p>
                  </a:txBody>
                  <a:tcPr/>
                </a:tc>
                <a:tc>
                  <a:txBody>
                    <a:bodyPr/>
                    <a:lstStyle/>
                    <a:p>
                      <a:pPr algn="ctr"/>
                      <a:r>
                        <a:rPr lang="en-US" dirty="0" smtClean="0"/>
                        <a:t>7</a:t>
                      </a:r>
                      <a:endParaRPr lang="en-US" dirty="0"/>
                    </a:p>
                  </a:txBody>
                  <a:tcPr/>
                </a:tc>
                <a:tc>
                  <a:txBody>
                    <a:bodyPr/>
                    <a:lstStyle/>
                    <a:p>
                      <a:pPr algn="ctr"/>
                      <a:r>
                        <a:rPr lang="en-US" dirty="0" smtClean="0"/>
                        <a:t>800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algn="ctr"/>
                      <a:r>
                        <a:rPr lang="en-US" dirty="0" smtClean="0"/>
                        <a:t>410</a:t>
                      </a:r>
                      <a:endParaRPr lang="en-US" dirty="0"/>
                    </a:p>
                  </a:txBody>
                  <a:tcPr/>
                </a:tc>
                <a:tc>
                  <a:txBody>
                    <a:bodyPr/>
                    <a:lstStyle/>
                    <a:p>
                      <a:pPr algn="ctr"/>
                      <a:r>
                        <a:rPr lang="en-US" dirty="0" smtClean="0"/>
                        <a:t>8</a:t>
                      </a:r>
                      <a:endParaRPr lang="en-US" dirty="0"/>
                    </a:p>
                  </a:txBody>
                  <a:tcPr/>
                </a:tc>
                <a:tc>
                  <a:txBody>
                    <a:bodyPr/>
                    <a:lstStyle/>
                    <a:p>
                      <a:pPr algn="ctr"/>
                      <a:r>
                        <a:rPr lang="en-US" dirty="0" smtClean="0"/>
                        <a:t>950</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pPr algn="ctr"/>
                      <a:r>
                        <a:rPr lang="en-US" dirty="0" smtClean="0"/>
                        <a:t>400</a:t>
                      </a:r>
                      <a:endParaRPr lang="en-US" dirty="0"/>
                    </a:p>
                  </a:txBody>
                  <a:tcPr/>
                </a:tc>
                <a:tc>
                  <a:txBody>
                    <a:bodyPr/>
                    <a:lstStyle/>
                    <a:p>
                      <a:pPr algn="ctr"/>
                      <a:r>
                        <a:rPr lang="en-US" dirty="0" smtClean="0"/>
                        <a:t>9</a:t>
                      </a:r>
                      <a:endParaRPr lang="en-US" dirty="0"/>
                    </a:p>
                  </a:txBody>
                  <a:tcPr/>
                </a:tc>
                <a:tc>
                  <a:txBody>
                    <a:bodyPr/>
                    <a:lstStyle/>
                    <a:p>
                      <a:pPr algn="ctr"/>
                      <a:r>
                        <a:rPr lang="en-US" dirty="0" smtClean="0"/>
                        <a:t>700</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pPr algn="ctr"/>
                      <a:r>
                        <a:rPr lang="en-US" dirty="0" smtClean="0"/>
                        <a:t>495</a:t>
                      </a:r>
                      <a:endParaRPr lang="en-US" dirty="0"/>
                    </a:p>
                  </a:txBody>
                  <a:tcPr/>
                </a:tc>
                <a:tc>
                  <a:txBody>
                    <a:bodyPr/>
                    <a:lstStyle/>
                    <a:p>
                      <a:pPr algn="ctr"/>
                      <a:r>
                        <a:rPr lang="en-US" dirty="0" smtClean="0"/>
                        <a:t>10</a:t>
                      </a:r>
                      <a:endParaRPr lang="en-US" dirty="0"/>
                    </a:p>
                  </a:txBody>
                  <a:tcPr/>
                </a:tc>
                <a:tc>
                  <a:txBody>
                    <a:bodyPr/>
                    <a:lstStyle/>
                    <a:p>
                      <a:pPr algn="ctr"/>
                      <a:r>
                        <a:rPr lang="en-US" dirty="0" smtClean="0"/>
                        <a:t>500</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Quantity Discounts </a:t>
            </a:r>
            <a:r>
              <a:rPr lang="en-US" sz="2400" smtClean="0"/>
              <a:t>(</a:t>
            </a:r>
            <a:r>
              <a:rPr lang="en-US" sz="2400" dirty="0" smtClean="0"/>
              <a:t>cont’d)</a:t>
            </a:r>
            <a:endParaRPr lang="en-US" dirty="0"/>
          </a:p>
        </p:txBody>
      </p:sp>
      <p:sp>
        <p:nvSpPr>
          <p:cNvPr id="3" name="Content Placeholder 2"/>
          <p:cNvSpPr>
            <a:spLocks noGrp="1"/>
          </p:cNvSpPr>
          <p:nvPr>
            <p:ph idx="1"/>
          </p:nvPr>
        </p:nvSpPr>
        <p:spPr>
          <a:xfrm>
            <a:off x="457200" y="1447800"/>
            <a:ext cx="8229600" cy="5257800"/>
          </a:xfrm>
        </p:spPr>
        <p:txBody>
          <a:bodyPr>
            <a:normAutofit lnSpcReduction="10000"/>
          </a:bodyPr>
          <a:lstStyle/>
          <a:p>
            <a:r>
              <a:rPr lang="en-US" smtClean="0"/>
              <a:t>The company buys the product directly from a manufacturer, who gives quantity discounts according to the following schedule</a:t>
            </a:r>
            <a:r>
              <a:rPr lang="en-US" dirty="0" smtClean="0"/>
              <a:t>:</a:t>
            </a:r>
          </a:p>
          <a:p>
            <a:endParaRPr lang="en-US" dirty="0" smtClean="0"/>
          </a:p>
          <a:p>
            <a:endParaRPr lang="en-US" dirty="0" smtClean="0"/>
          </a:p>
          <a:p>
            <a:endParaRPr lang="en-US" dirty="0" smtClean="0"/>
          </a:p>
          <a:p>
            <a:endParaRPr lang="en-US" dirty="0" smtClean="0"/>
          </a:p>
          <a:p>
            <a:r>
              <a:rPr lang="en-US" smtClean="0"/>
              <a:t>How much units should the wholesaler buy in each time period so as to minimize total purchasing costs and meet the demand</a:t>
            </a:r>
            <a:r>
              <a:rPr lang="en-US" dirty="0" smtClean="0"/>
              <a:t>?</a:t>
            </a:r>
            <a:endParaRPr lang="en-US" dirty="0"/>
          </a:p>
        </p:txBody>
      </p:sp>
      <p:graphicFrame>
        <p:nvGraphicFramePr>
          <p:cNvPr id="4" name="Table 3"/>
          <p:cNvGraphicFramePr>
            <a:graphicFrameLocks noGrp="1"/>
          </p:cNvGraphicFramePr>
          <p:nvPr/>
        </p:nvGraphicFramePr>
        <p:xfrm>
          <a:off x="914400" y="2819400"/>
          <a:ext cx="3048000" cy="2225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mtClean="0"/>
                        <a:t>Units up to</a:t>
                      </a:r>
                      <a:endParaRPr lang="en-US" dirty="0"/>
                    </a:p>
                  </a:txBody>
                  <a:tcPr/>
                </a:tc>
                <a:tc>
                  <a:txBody>
                    <a:bodyPr/>
                    <a:lstStyle/>
                    <a:p>
                      <a:r>
                        <a:rPr lang="en-US" smtClean="0"/>
                        <a:t>Cost</a:t>
                      </a:r>
                      <a:r>
                        <a:rPr lang="en-US" baseline="0" smtClean="0"/>
                        <a:t> per unit</a:t>
                      </a:r>
                      <a:endParaRPr lang="en-US" dirty="0"/>
                    </a:p>
                  </a:txBody>
                  <a:tcPr/>
                </a:tc>
                <a:extLst>
                  <a:ext uri="{0D108BD9-81ED-4DB2-BD59-A6C34878D82A}">
                    <a16:rowId xmlns:a16="http://schemas.microsoft.com/office/drawing/2014/main" val="10000"/>
                  </a:ext>
                </a:extLst>
              </a:tr>
              <a:tr h="370840">
                <a:tc>
                  <a:txBody>
                    <a:bodyPr/>
                    <a:lstStyle/>
                    <a:p>
                      <a:r>
                        <a:rPr lang="en-US" dirty="0" smtClean="0"/>
                        <a:t>500</a:t>
                      </a:r>
                      <a:endParaRPr lang="en-US" dirty="0"/>
                    </a:p>
                  </a:txBody>
                  <a:tcPr/>
                </a:tc>
                <a:tc>
                  <a:txBody>
                    <a:bodyPr/>
                    <a:lstStyle/>
                    <a:p>
                      <a:pPr algn="r"/>
                      <a:r>
                        <a:rPr lang="en-US" smtClean="0"/>
                        <a:t>$ 1.70</a:t>
                      </a:r>
                      <a:endParaRPr lang="en-US" dirty="0"/>
                    </a:p>
                  </a:txBody>
                  <a:tcPr/>
                </a:tc>
                <a:extLst>
                  <a:ext uri="{0D108BD9-81ED-4DB2-BD59-A6C34878D82A}">
                    <a16:rowId xmlns:a16="http://schemas.microsoft.com/office/drawing/2014/main" val="10001"/>
                  </a:ext>
                </a:extLst>
              </a:tr>
              <a:tr h="370840">
                <a:tc>
                  <a:txBody>
                    <a:bodyPr/>
                    <a:lstStyle/>
                    <a:p>
                      <a:r>
                        <a:rPr lang="en-US" dirty="0" smtClean="0"/>
                        <a:t>1500</a:t>
                      </a:r>
                      <a:endParaRPr lang="en-US" dirty="0"/>
                    </a:p>
                  </a:txBody>
                  <a:tcPr/>
                </a:tc>
                <a:tc>
                  <a:txBody>
                    <a:bodyPr/>
                    <a:lstStyle/>
                    <a:p>
                      <a:pPr algn="r"/>
                      <a:r>
                        <a:rPr lang="en-US" smtClean="0"/>
                        <a:t>$ 1.50</a:t>
                      </a:r>
                      <a:endParaRPr lang="en-US" dirty="0"/>
                    </a:p>
                  </a:txBody>
                  <a:tcPr/>
                </a:tc>
                <a:extLst>
                  <a:ext uri="{0D108BD9-81ED-4DB2-BD59-A6C34878D82A}">
                    <a16:rowId xmlns:a16="http://schemas.microsoft.com/office/drawing/2014/main" val="10002"/>
                  </a:ext>
                </a:extLst>
              </a:tr>
              <a:tr h="370840">
                <a:tc>
                  <a:txBody>
                    <a:bodyPr/>
                    <a:lstStyle/>
                    <a:p>
                      <a:r>
                        <a:rPr lang="en-US" dirty="0" smtClean="0"/>
                        <a:t>3000</a:t>
                      </a:r>
                      <a:endParaRPr lang="en-US" dirty="0"/>
                    </a:p>
                  </a:txBody>
                  <a:tcPr/>
                </a:tc>
                <a:tc>
                  <a:txBody>
                    <a:bodyPr/>
                    <a:lstStyle/>
                    <a:p>
                      <a:pPr algn="r"/>
                      <a:r>
                        <a:rPr lang="en-US" smtClean="0"/>
                        <a:t>$ 1.30</a:t>
                      </a:r>
                      <a:endParaRPr lang="en-US" dirty="0"/>
                    </a:p>
                  </a:txBody>
                  <a:tcPr/>
                </a:tc>
                <a:extLst>
                  <a:ext uri="{0D108BD9-81ED-4DB2-BD59-A6C34878D82A}">
                    <a16:rowId xmlns:a16="http://schemas.microsoft.com/office/drawing/2014/main" val="10003"/>
                  </a:ext>
                </a:extLst>
              </a:tr>
              <a:tr h="370840">
                <a:tc>
                  <a:txBody>
                    <a:bodyPr/>
                    <a:lstStyle/>
                    <a:p>
                      <a:r>
                        <a:rPr lang="en-US" dirty="0" smtClean="0"/>
                        <a:t>5000</a:t>
                      </a:r>
                      <a:endParaRPr lang="en-US" dirty="0"/>
                    </a:p>
                  </a:txBody>
                  <a:tcPr/>
                </a:tc>
                <a:tc>
                  <a:txBody>
                    <a:bodyPr/>
                    <a:lstStyle/>
                    <a:p>
                      <a:pPr algn="r"/>
                      <a:r>
                        <a:rPr lang="en-US" smtClean="0"/>
                        <a:t>$ 1.20</a:t>
                      </a:r>
                      <a:endParaRPr lang="en-US" dirty="0"/>
                    </a:p>
                  </a:txBody>
                  <a:tcPr/>
                </a:tc>
                <a:extLst>
                  <a:ext uri="{0D108BD9-81ED-4DB2-BD59-A6C34878D82A}">
                    <a16:rowId xmlns:a16="http://schemas.microsoft.com/office/drawing/2014/main" val="10004"/>
                  </a:ext>
                </a:extLst>
              </a:tr>
              <a:tr h="370840">
                <a:tc>
                  <a:txBody>
                    <a:bodyPr/>
                    <a:lstStyle/>
                    <a:p>
                      <a:r>
                        <a:rPr lang="en-US" smtClean="0"/>
                        <a:t>&gt; 5000</a:t>
                      </a:r>
                      <a:endParaRPr lang="en-US" dirty="0"/>
                    </a:p>
                  </a:txBody>
                  <a:tcPr/>
                </a:tc>
                <a:tc>
                  <a:txBody>
                    <a:bodyPr/>
                    <a:lstStyle/>
                    <a:p>
                      <a:pPr algn="r"/>
                      <a:r>
                        <a:rPr lang="en-US" smtClean="0"/>
                        <a:t>$ 1.00</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Diseconomies of scale</a:t>
            </a:r>
            <a:endParaRPr lang="en-US" dirty="0"/>
          </a:p>
        </p:txBody>
      </p:sp>
      <p:sp>
        <p:nvSpPr>
          <p:cNvPr id="3" name="Content Placeholder 2"/>
          <p:cNvSpPr>
            <a:spLocks noGrp="1"/>
          </p:cNvSpPr>
          <p:nvPr>
            <p:ph idx="1"/>
          </p:nvPr>
        </p:nvSpPr>
        <p:spPr/>
        <p:txBody>
          <a:bodyPr/>
          <a:lstStyle/>
          <a:p>
            <a:r>
              <a:rPr lang="en-US" smtClean="0"/>
              <a:t>What if the price schedule looks like</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1800" smtClean="0"/>
              <a:t>(This may happen when the company produces the products and needs to acquire overtime labor and/or outside resources like raw materials to produce a bigger output</a:t>
            </a:r>
            <a:r>
              <a:rPr lang="en-US" sz="1800" dirty="0" smtClean="0"/>
              <a:t>)</a:t>
            </a:r>
            <a:endParaRPr lang="en-US" dirty="0"/>
          </a:p>
        </p:txBody>
      </p:sp>
      <p:graphicFrame>
        <p:nvGraphicFramePr>
          <p:cNvPr id="4" name="Table 3"/>
          <p:cNvGraphicFramePr>
            <a:graphicFrameLocks noGrp="1"/>
          </p:cNvGraphicFramePr>
          <p:nvPr/>
        </p:nvGraphicFramePr>
        <p:xfrm>
          <a:off x="990600" y="2362200"/>
          <a:ext cx="3048000" cy="2225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mtClean="0"/>
                        <a:t>Units up to</a:t>
                      </a:r>
                      <a:endParaRPr lang="en-US" dirty="0"/>
                    </a:p>
                  </a:txBody>
                  <a:tcPr/>
                </a:tc>
                <a:tc>
                  <a:txBody>
                    <a:bodyPr/>
                    <a:lstStyle/>
                    <a:p>
                      <a:r>
                        <a:rPr lang="en-US" smtClean="0"/>
                        <a:t>Cost</a:t>
                      </a:r>
                      <a:r>
                        <a:rPr lang="en-US" baseline="0" smtClean="0"/>
                        <a:t> per unit</a:t>
                      </a:r>
                      <a:endParaRPr lang="en-US" dirty="0"/>
                    </a:p>
                  </a:txBody>
                  <a:tcPr/>
                </a:tc>
                <a:extLst>
                  <a:ext uri="{0D108BD9-81ED-4DB2-BD59-A6C34878D82A}">
                    <a16:rowId xmlns:a16="http://schemas.microsoft.com/office/drawing/2014/main" val="10000"/>
                  </a:ext>
                </a:extLst>
              </a:tr>
              <a:tr h="370840">
                <a:tc>
                  <a:txBody>
                    <a:bodyPr/>
                    <a:lstStyle/>
                    <a:p>
                      <a:r>
                        <a:rPr lang="en-US" dirty="0" smtClean="0"/>
                        <a:t>500</a:t>
                      </a:r>
                      <a:endParaRPr lang="en-US" dirty="0"/>
                    </a:p>
                  </a:txBody>
                  <a:tcPr/>
                </a:tc>
                <a:tc>
                  <a:txBody>
                    <a:bodyPr/>
                    <a:lstStyle/>
                    <a:p>
                      <a:pPr algn="r"/>
                      <a:r>
                        <a:rPr lang="en-US" smtClean="0"/>
                        <a:t>$ 1.00</a:t>
                      </a:r>
                      <a:endParaRPr lang="en-US" dirty="0"/>
                    </a:p>
                  </a:txBody>
                  <a:tcPr/>
                </a:tc>
                <a:extLst>
                  <a:ext uri="{0D108BD9-81ED-4DB2-BD59-A6C34878D82A}">
                    <a16:rowId xmlns:a16="http://schemas.microsoft.com/office/drawing/2014/main" val="10001"/>
                  </a:ext>
                </a:extLst>
              </a:tr>
              <a:tr h="370840">
                <a:tc>
                  <a:txBody>
                    <a:bodyPr/>
                    <a:lstStyle/>
                    <a:p>
                      <a:r>
                        <a:rPr lang="en-US" dirty="0" smtClean="0"/>
                        <a:t>1500</a:t>
                      </a:r>
                      <a:endParaRPr lang="en-US" dirty="0"/>
                    </a:p>
                  </a:txBody>
                  <a:tcPr/>
                </a:tc>
                <a:tc>
                  <a:txBody>
                    <a:bodyPr/>
                    <a:lstStyle/>
                    <a:p>
                      <a:pPr algn="r"/>
                      <a:r>
                        <a:rPr lang="en-US" smtClean="0"/>
                        <a:t>$ 1.20</a:t>
                      </a:r>
                      <a:endParaRPr lang="en-US" dirty="0"/>
                    </a:p>
                  </a:txBody>
                  <a:tcPr/>
                </a:tc>
                <a:extLst>
                  <a:ext uri="{0D108BD9-81ED-4DB2-BD59-A6C34878D82A}">
                    <a16:rowId xmlns:a16="http://schemas.microsoft.com/office/drawing/2014/main" val="10002"/>
                  </a:ext>
                </a:extLst>
              </a:tr>
              <a:tr h="370840">
                <a:tc>
                  <a:txBody>
                    <a:bodyPr/>
                    <a:lstStyle/>
                    <a:p>
                      <a:r>
                        <a:rPr lang="en-US" dirty="0" smtClean="0"/>
                        <a:t>3000</a:t>
                      </a:r>
                      <a:endParaRPr lang="en-US" dirty="0"/>
                    </a:p>
                  </a:txBody>
                  <a:tcPr/>
                </a:tc>
                <a:tc>
                  <a:txBody>
                    <a:bodyPr/>
                    <a:lstStyle/>
                    <a:p>
                      <a:pPr algn="r"/>
                      <a:r>
                        <a:rPr lang="en-US" smtClean="0"/>
                        <a:t>$ 1.30</a:t>
                      </a:r>
                      <a:endParaRPr lang="en-US" dirty="0"/>
                    </a:p>
                  </a:txBody>
                  <a:tcPr/>
                </a:tc>
                <a:extLst>
                  <a:ext uri="{0D108BD9-81ED-4DB2-BD59-A6C34878D82A}">
                    <a16:rowId xmlns:a16="http://schemas.microsoft.com/office/drawing/2014/main" val="10003"/>
                  </a:ext>
                </a:extLst>
              </a:tr>
              <a:tr h="370840">
                <a:tc>
                  <a:txBody>
                    <a:bodyPr/>
                    <a:lstStyle/>
                    <a:p>
                      <a:r>
                        <a:rPr lang="en-US" dirty="0" smtClean="0"/>
                        <a:t>5000</a:t>
                      </a:r>
                      <a:endParaRPr lang="en-US" dirty="0"/>
                    </a:p>
                  </a:txBody>
                  <a:tcPr/>
                </a:tc>
                <a:tc>
                  <a:txBody>
                    <a:bodyPr/>
                    <a:lstStyle/>
                    <a:p>
                      <a:pPr algn="r"/>
                      <a:r>
                        <a:rPr lang="en-US" smtClean="0"/>
                        <a:t>$ 1.50</a:t>
                      </a:r>
                      <a:endParaRPr lang="en-US" dirty="0"/>
                    </a:p>
                  </a:txBody>
                  <a:tcPr/>
                </a:tc>
                <a:extLst>
                  <a:ext uri="{0D108BD9-81ED-4DB2-BD59-A6C34878D82A}">
                    <a16:rowId xmlns:a16="http://schemas.microsoft.com/office/drawing/2014/main" val="10004"/>
                  </a:ext>
                </a:extLst>
              </a:tr>
              <a:tr h="370840">
                <a:tc>
                  <a:txBody>
                    <a:bodyPr/>
                    <a:lstStyle/>
                    <a:p>
                      <a:r>
                        <a:rPr lang="en-US" smtClean="0"/>
                        <a:t>&gt; 5000</a:t>
                      </a:r>
                      <a:endParaRPr lang="en-US" dirty="0"/>
                    </a:p>
                  </a:txBody>
                  <a:tcPr/>
                </a:tc>
                <a:tc>
                  <a:txBody>
                    <a:bodyPr/>
                    <a:lstStyle/>
                    <a:p>
                      <a:pPr algn="r"/>
                      <a:r>
                        <a:rPr lang="en-US" smtClean="0"/>
                        <a:t>$ 1.70</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Team Assignments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8785428"/>
              </p:ext>
            </p:extLst>
          </p:nvPr>
        </p:nvGraphicFramePr>
        <p:xfrm>
          <a:off x="2133600" y="2286000"/>
          <a:ext cx="5181601"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204225">
                  <a:extLst>
                    <a:ext uri="{9D8B030D-6E8A-4147-A177-3AD203B41FA5}">
                      <a16:colId xmlns:a16="http://schemas.microsoft.com/office/drawing/2014/main" val="20001"/>
                    </a:ext>
                  </a:extLst>
                </a:gridCol>
                <a:gridCol w="1453376">
                  <a:extLst>
                    <a:ext uri="{9D8B030D-6E8A-4147-A177-3AD203B41FA5}">
                      <a16:colId xmlns:a16="http://schemas.microsoft.com/office/drawing/2014/main" val="20002"/>
                    </a:ext>
                  </a:extLst>
                </a:gridCol>
              </a:tblGrid>
              <a:tr h="370840">
                <a:tc>
                  <a:txBody>
                    <a:bodyPr/>
                    <a:lstStyle/>
                    <a:p>
                      <a:r>
                        <a:rPr lang="en-US" dirty="0" smtClean="0"/>
                        <a:t>Problem</a:t>
                      </a:r>
                      <a:endParaRPr lang="en-US" dirty="0"/>
                    </a:p>
                  </a:txBody>
                  <a:tcPr/>
                </a:tc>
                <a:tc>
                  <a:txBody>
                    <a:bodyPr/>
                    <a:lstStyle/>
                    <a:p>
                      <a:r>
                        <a:rPr lang="en-US" smtClean="0"/>
                        <a:t>Presenting</a:t>
                      </a:r>
                      <a:r>
                        <a:rPr lang="en-US" baseline="0" smtClean="0"/>
                        <a:t> Team</a:t>
                      </a:r>
                      <a:endParaRPr lang="en-US" dirty="0"/>
                    </a:p>
                  </a:txBody>
                  <a:tcPr/>
                </a:tc>
                <a:tc>
                  <a:txBody>
                    <a:bodyPr/>
                    <a:lstStyle/>
                    <a:p>
                      <a:r>
                        <a:rPr lang="en-US" dirty="0" smtClean="0"/>
                        <a:t>Team</a:t>
                      </a:r>
                      <a:endParaRPr lang="en-US" dirty="0"/>
                    </a:p>
                  </a:txBody>
                  <a:tcPr/>
                </a:tc>
                <a:extLst>
                  <a:ext uri="{0D108BD9-81ED-4DB2-BD59-A6C34878D82A}">
                    <a16:rowId xmlns:a16="http://schemas.microsoft.com/office/drawing/2014/main" val="10000"/>
                  </a:ext>
                </a:extLst>
              </a:tr>
              <a:tr h="370840">
                <a:tc>
                  <a:txBody>
                    <a:bodyPr/>
                    <a:lstStyle/>
                    <a:p>
                      <a:endParaRPr lang="en-US" dirty="0" smtClean="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err="1" smtClean="0"/>
                        <a:t>Ch</a:t>
                      </a:r>
                      <a:r>
                        <a:rPr lang="en-US" dirty="0" smtClean="0"/>
                        <a:t> 13 Ex</a:t>
                      </a:r>
                      <a:r>
                        <a:rPr lang="en-US" baseline="0" dirty="0" smtClean="0"/>
                        <a:t> </a:t>
                      </a:r>
                      <a:r>
                        <a:rPr lang="en-US" dirty="0" smtClean="0"/>
                        <a:t>6</a:t>
                      </a:r>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10002"/>
                  </a:ext>
                </a:extLst>
              </a:tr>
              <a:tr h="370840">
                <a:tc>
                  <a:txBody>
                    <a:bodyPr/>
                    <a:lstStyle/>
                    <a:p>
                      <a:r>
                        <a:rPr lang="en-US" smtClean="0"/>
                        <a:t>Ch 13 Ex</a:t>
                      </a:r>
                      <a:r>
                        <a:rPr lang="en-US" baseline="0" smtClean="0"/>
                        <a:t> </a:t>
                      </a:r>
                      <a:r>
                        <a:rPr lang="en-US" smtClean="0"/>
                        <a:t>10</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003"/>
                  </a:ext>
                </a:extLst>
              </a:tr>
              <a:tr h="370840">
                <a:tc>
                  <a:txBody>
                    <a:bodyPr/>
                    <a:lstStyle/>
                    <a:p>
                      <a:r>
                        <a:rPr lang="en-US" dirty="0" err="1" smtClean="0"/>
                        <a:t>Ch</a:t>
                      </a:r>
                      <a:r>
                        <a:rPr lang="en-US" dirty="0" smtClean="0"/>
                        <a:t> 13</a:t>
                      </a:r>
                      <a:r>
                        <a:rPr lang="en-US" baseline="0" dirty="0" smtClean="0"/>
                        <a:t> Ex </a:t>
                      </a:r>
                      <a:r>
                        <a:rPr lang="en-US" dirty="0" smtClean="0"/>
                        <a:t>11</a:t>
                      </a:r>
                      <a:endParaRPr lang="en-US" dirty="0"/>
                    </a:p>
                  </a:txBody>
                  <a:tcPr/>
                </a:tc>
                <a:tc>
                  <a:txBody>
                    <a:bodyPr/>
                    <a:lstStyle/>
                    <a:p>
                      <a:pPr algn="ctr"/>
                      <a:r>
                        <a:rPr lang="en-US" dirty="0" smtClean="0"/>
                        <a:t>8</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4"/>
                  </a:ext>
                </a:extLst>
              </a:tr>
              <a:tr h="370840">
                <a:tc>
                  <a:txBody>
                    <a:bodyPr/>
                    <a:lstStyle/>
                    <a:p>
                      <a:r>
                        <a:rPr lang="en-US" dirty="0" err="1" smtClean="0"/>
                        <a:t>Ch</a:t>
                      </a:r>
                      <a:r>
                        <a:rPr lang="en-US" dirty="0" smtClean="0"/>
                        <a:t> 13 Ex 8</a:t>
                      </a:r>
                      <a:endParaRPr lang="en-US" dirty="0"/>
                    </a:p>
                  </a:txBody>
                  <a:tcPr/>
                </a:tc>
                <a:tc>
                  <a:txBody>
                    <a:bodyPr/>
                    <a:lstStyle/>
                    <a:p>
                      <a:pPr algn="ctr"/>
                      <a:r>
                        <a:rPr lang="en-US" dirty="0" smtClean="0"/>
                        <a:t>7</a:t>
                      </a:r>
                      <a:endParaRPr lang="en-US" dirty="0"/>
                    </a:p>
                  </a:txBody>
                  <a:tcPr/>
                </a:tc>
                <a:tc>
                  <a:txBody>
                    <a:bodyPr/>
                    <a:lstStyle/>
                    <a:p>
                      <a:pPr algn="ctr"/>
                      <a:r>
                        <a:rPr lang="en-US" smtClean="0"/>
                        <a:t>5</a:t>
                      </a:r>
                      <a:endParaRPr lang="en-US" dirty="0"/>
                    </a:p>
                  </a:txBody>
                  <a:tcPr/>
                </a:tc>
                <a:extLst>
                  <a:ext uri="{0D108BD9-81ED-4DB2-BD59-A6C34878D82A}">
                    <a16:rowId xmlns:a16="http://schemas.microsoft.com/office/drawing/2014/main" val="392444647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mtClean="0"/>
              <a:t>Ch 13 Ex 4</a:t>
            </a:r>
            <a:endParaRPr lang="en-US" dirty="0"/>
          </a:p>
        </p:txBody>
      </p:sp>
      <p:sp>
        <p:nvSpPr>
          <p:cNvPr id="3" name="Content Placeholder 2"/>
          <p:cNvSpPr>
            <a:spLocks noGrp="1"/>
          </p:cNvSpPr>
          <p:nvPr>
            <p:ph idx="1"/>
          </p:nvPr>
        </p:nvSpPr>
        <p:spPr>
          <a:xfrm>
            <a:off x="457200" y="838200"/>
            <a:ext cx="8458200" cy="5562600"/>
          </a:xfrm>
        </p:spPr>
        <p:txBody>
          <a:bodyPr>
            <a:normAutofit fontScale="55000" lnSpcReduction="20000"/>
          </a:bodyPr>
          <a:lstStyle/>
          <a:p>
            <a:pPr marL="0" indent="0">
              <a:buNone/>
            </a:pPr>
            <a:r>
              <a:rPr lang="en-US" b="1" smtClean="0"/>
              <a:t>Investment Choice. </a:t>
            </a:r>
            <a:r>
              <a:rPr lang="en-US" smtClean="0"/>
              <a:t>Perry Enterprises is considering a number of investment possibilities. Specifically, each investment under consideration will draw on the capital account during each of its first three years, but in the long run, each is predicted to achieve a positive net present value (</a:t>
            </a:r>
            <a:r>
              <a:rPr lang="en-US" err="1" smtClean="0"/>
              <a:t>NPV</a:t>
            </a:r>
            <a:r>
              <a:rPr lang="en-US" smtClean="0"/>
              <a:t>). Listed below are the investment alternatives, their net present values, and their capital requirements, and all figures are in thousands of dollars. In addition, the amount of capital available to the investments in each of the next three years is predicted to be $ 9.5 million, $ 7.5 million, and $ 8.8 million, respectively</a:t>
            </a:r>
            <a:r>
              <a:rPr lang="en-US" dirty="0" smtClean="0"/>
              <a:t>.</a:t>
            </a:r>
          </a:p>
          <a:p>
            <a:pPr marL="0" indent="0">
              <a:buNone/>
            </a:pPr>
            <a:endParaRPr lang="en-US" dirty="0" smtClean="0"/>
          </a:p>
          <a:p>
            <a:pPr marL="0" indent="0">
              <a:buNone/>
            </a:pPr>
            <a:r>
              <a:rPr lang="en-US" sz="2600" dirty="0" smtClean="0"/>
              <a:t>Project</a:t>
            </a:r>
            <a:r>
              <a:rPr lang="en-US" sz="2600" smtClean="0"/>
              <a:t>	One- Phase	Two- Phase	Test 	Advertising  Basic	Purchase </a:t>
            </a:r>
            <a:endParaRPr lang="en-US" sz="2600" dirty="0" smtClean="0"/>
          </a:p>
          <a:p>
            <a:pPr marL="0" indent="0">
              <a:buNone/>
            </a:pPr>
            <a:r>
              <a:rPr lang="en-US" sz="2600" u="sng" dirty="0" smtClean="0"/>
              <a:t>	Expansion		Expansion		Market	Campaign	Research	Equipment</a:t>
            </a:r>
            <a:endParaRPr lang="en-US" sz="2600" u="sng" dirty="0"/>
          </a:p>
          <a:p>
            <a:pPr marL="0" indent="0">
              <a:buNone/>
            </a:pPr>
            <a:r>
              <a:rPr lang="en-US" sz="2600" smtClean="0"/>
              <a:t> NPV 	4,200 </a:t>
            </a:r>
            <a:r>
              <a:rPr lang="en-US" sz="2600" dirty="0" smtClean="0"/>
              <a:t>	</a:t>
            </a:r>
            <a:r>
              <a:rPr lang="en-US" sz="2600" smtClean="0"/>
              <a:t>	6,800 </a:t>
            </a:r>
            <a:r>
              <a:rPr lang="en-US" sz="2600" dirty="0" smtClean="0"/>
              <a:t>	</a:t>
            </a:r>
            <a:r>
              <a:rPr lang="en-US" sz="2600" smtClean="0"/>
              <a:t>	9,600 	4,400 	8,700 	3,500 </a:t>
            </a:r>
            <a:endParaRPr lang="en-US" sz="2600" dirty="0" smtClean="0"/>
          </a:p>
          <a:p>
            <a:pPr marL="0" indent="0">
              <a:buNone/>
            </a:pPr>
            <a:r>
              <a:rPr lang="en-US" sz="2600" smtClean="0"/>
              <a:t>Yr 1 Capital 	3,000 </a:t>
            </a:r>
            <a:r>
              <a:rPr lang="en-US" sz="2600" dirty="0" smtClean="0"/>
              <a:t>	</a:t>
            </a:r>
            <a:r>
              <a:rPr lang="en-US" sz="2600" smtClean="0"/>
              <a:t>	2,500 </a:t>
            </a:r>
            <a:r>
              <a:rPr lang="en-US" sz="2600" dirty="0" smtClean="0"/>
              <a:t>	</a:t>
            </a:r>
            <a:r>
              <a:rPr lang="en-US" sz="2600" smtClean="0"/>
              <a:t>	6,000 	2,000 	5,000 	1,000 </a:t>
            </a:r>
            <a:endParaRPr lang="en-US" sz="2600" dirty="0" smtClean="0"/>
          </a:p>
          <a:p>
            <a:pPr marL="0" indent="0">
              <a:buNone/>
            </a:pPr>
            <a:r>
              <a:rPr lang="en-US" sz="2600" smtClean="0"/>
              <a:t>Yr 2 Capital 	1,000 </a:t>
            </a:r>
            <a:r>
              <a:rPr lang="en-US" sz="2600" dirty="0" smtClean="0"/>
              <a:t>	</a:t>
            </a:r>
            <a:r>
              <a:rPr lang="en-US" sz="2600" smtClean="0"/>
              <a:t>	3,500 </a:t>
            </a:r>
            <a:r>
              <a:rPr lang="en-US" sz="2600" dirty="0" smtClean="0"/>
              <a:t>	</a:t>
            </a:r>
            <a:r>
              <a:rPr lang="en-US" sz="2600" smtClean="0"/>
              <a:t>	4,000 	1,500 	1,000 	  500 </a:t>
            </a:r>
            <a:endParaRPr lang="en-US" sz="2600" dirty="0" smtClean="0"/>
          </a:p>
          <a:p>
            <a:pPr marL="0" indent="0">
              <a:buNone/>
            </a:pPr>
            <a:r>
              <a:rPr lang="en-US" sz="2600" smtClean="0"/>
              <a:t>Yr 3 Capital 	4,000 </a:t>
            </a:r>
            <a:r>
              <a:rPr lang="en-US" sz="2600" dirty="0" smtClean="0"/>
              <a:t>	</a:t>
            </a:r>
            <a:r>
              <a:rPr lang="en-US" sz="2600" smtClean="0"/>
              <a:t>	3,500 </a:t>
            </a:r>
            <a:r>
              <a:rPr lang="en-US" sz="2600" dirty="0" smtClean="0"/>
              <a:t>	</a:t>
            </a:r>
            <a:r>
              <a:rPr lang="en-US" sz="2600" smtClean="0"/>
              <a:t>	5,000 	1,800 	4,000 	  900</a:t>
            </a:r>
            <a:endParaRPr lang="en-US" sz="2600" dirty="0" smtClean="0"/>
          </a:p>
          <a:p>
            <a:pPr marL="0" indent="0">
              <a:buNone/>
            </a:pPr>
            <a:endParaRPr lang="en-US" sz="3800" dirty="0" smtClean="0"/>
          </a:p>
          <a:p>
            <a:pPr marL="514350" indent="-514350">
              <a:buAutoNum type="alphaLcPeriod"/>
            </a:pPr>
            <a:r>
              <a:rPr lang="en-US" smtClean="0"/>
              <a:t>Assuming that any combination of the investments is permitted, which ones should Perry make to maximize NPV?  </a:t>
            </a:r>
            <a:endParaRPr lang="en-US" dirty="0" smtClean="0"/>
          </a:p>
          <a:p>
            <a:pPr marL="514350" indent="-514350">
              <a:buAutoNum type="alphaLcPeriod"/>
            </a:pPr>
            <a:r>
              <a:rPr lang="en-US" smtClean="0"/>
              <a:t>What is the optimal NPV in the combination chosen in part (a)? </a:t>
            </a:r>
            <a:endParaRPr lang="en-US" dirty="0"/>
          </a:p>
          <a:p>
            <a:pPr marL="514350" indent="-514350">
              <a:buAutoNum type="alphaLcPeriod"/>
            </a:pPr>
            <a:r>
              <a:rPr lang="en-US" smtClean="0"/>
              <a:t>Suppose that the expansion investments are mutually exclusive and only one of them can be made. How does this alter the solution in part (a)? </a:t>
            </a:r>
            <a:endParaRPr lang="en-US" dirty="0"/>
          </a:p>
          <a:p>
            <a:pPr marL="514350" indent="-514350">
              <a:buAutoNum type="alphaLcPeriod"/>
            </a:pPr>
            <a:r>
              <a:rPr lang="en-US" smtClean="0"/>
              <a:t>Suppose that the test market cannot be carried out unless the advertising campaign is also adopted. How does this contingency alter the solution in (</a:t>
            </a:r>
            <a:r>
              <a:rPr lang="en-US" dirty="0" smtClean="0"/>
              <a:t>a</a:t>
            </a:r>
            <a:r>
              <a:rPr lang="en-US" dirty="0"/>
              <a:t>)?</a:t>
            </a:r>
          </a:p>
        </p:txBody>
      </p:sp>
    </p:spTree>
    <p:extLst>
      <p:ext uri="{BB962C8B-B14F-4D97-AF65-F5344CB8AC3E}">
        <p14:creationId xmlns:p14="http://schemas.microsoft.com/office/powerpoint/2010/main" val="4239987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mtClean="0"/>
              <a:t>Ch 13 Ex 6</a:t>
            </a:r>
            <a:endParaRPr lang="en-US" dirty="0"/>
          </a:p>
        </p:txBody>
      </p:sp>
      <p:sp>
        <p:nvSpPr>
          <p:cNvPr id="3" name="Content Placeholder 2"/>
          <p:cNvSpPr>
            <a:spLocks noGrp="1"/>
          </p:cNvSpPr>
          <p:nvPr>
            <p:ph idx="1"/>
          </p:nvPr>
        </p:nvSpPr>
        <p:spPr>
          <a:xfrm>
            <a:off x="457200" y="990600"/>
            <a:ext cx="8229600" cy="5562600"/>
          </a:xfrm>
        </p:spPr>
        <p:txBody>
          <a:bodyPr>
            <a:normAutofit fontScale="55000" lnSpcReduction="20000"/>
          </a:bodyPr>
          <a:lstStyle/>
          <a:p>
            <a:pPr marL="0" indent="0" algn="just">
              <a:buNone/>
            </a:pPr>
            <a:r>
              <a:rPr lang="en-US" b="1" smtClean="0"/>
              <a:t>Optimizing Product Mix. </a:t>
            </a:r>
            <a:r>
              <a:rPr lang="en-US" smtClean="0"/>
              <a:t>California Products Company has the capability of producing and selling three products. Each product has an annual demand potential (at current pricing and promotion levels), a variable contribution, and an annual fixed cost. The fixed cost can be avoided if the product is not produced at all. This information is summarized below</a:t>
            </a:r>
            <a:r>
              <a:rPr lang="en-US" dirty="0" smtClean="0"/>
              <a:t>:</a:t>
            </a:r>
          </a:p>
          <a:p>
            <a:pPr marL="0" indent="0" algn="just">
              <a:buNone/>
            </a:pPr>
            <a:r>
              <a:rPr lang="en-US" u="sng" dirty="0" smtClean="0"/>
              <a:t>Product	Demand		Contribution</a:t>
            </a:r>
            <a:r>
              <a:rPr lang="en-US" u="sng" smtClean="0"/>
              <a:t>	Fixed Cost </a:t>
            </a:r>
            <a:endParaRPr lang="en-US" u="sng" dirty="0" smtClean="0"/>
          </a:p>
          <a:p>
            <a:pPr marL="0" indent="0" algn="just">
              <a:buNone/>
            </a:pPr>
            <a:r>
              <a:rPr lang="en-US" smtClean="0"/>
              <a:t>I 	290,000 </a:t>
            </a:r>
            <a:r>
              <a:rPr lang="en-US" dirty="0" smtClean="0"/>
              <a:t>	</a:t>
            </a:r>
            <a:r>
              <a:rPr lang="en-US" smtClean="0"/>
              <a:t>	$ 1.20 </a:t>
            </a:r>
            <a:r>
              <a:rPr lang="en-US" dirty="0" smtClean="0"/>
              <a:t>	</a:t>
            </a:r>
            <a:r>
              <a:rPr lang="en-US" smtClean="0"/>
              <a:t>	$ 60,000 </a:t>
            </a:r>
            <a:endParaRPr lang="en-US" dirty="0" smtClean="0"/>
          </a:p>
          <a:p>
            <a:pPr marL="0" indent="0" algn="just">
              <a:buNone/>
            </a:pPr>
            <a:r>
              <a:rPr lang="en-US" smtClean="0"/>
              <a:t>J 	200,000 </a:t>
            </a:r>
            <a:r>
              <a:rPr lang="en-US" dirty="0" smtClean="0"/>
              <a:t>	</a:t>
            </a:r>
            <a:r>
              <a:rPr lang="en-US" smtClean="0"/>
              <a:t>	$ 1.80 </a:t>
            </a:r>
            <a:r>
              <a:rPr lang="en-US" dirty="0" smtClean="0"/>
              <a:t>		</a:t>
            </a:r>
            <a:r>
              <a:rPr lang="en-US" smtClean="0"/>
              <a:t>$200,000 </a:t>
            </a:r>
            <a:endParaRPr lang="en-US" dirty="0" smtClean="0"/>
          </a:p>
          <a:p>
            <a:pPr marL="0" indent="0" algn="just">
              <a:buNone/>
            </a:pPr>
            <a:r>
              <a:rPr lang="en-US" smtClean="0"/>
              <a:t>K 	50,000 </a:t>
            </a:r>
            <a:r>
              <a:rPr lang="en-US" dirty="0" smtClean="0"/>
              <a:t>	</a:t>
            </a:r>
            <a:r>
              <a:rPr lang="en-US" smtClean="0"/>
              <a:t>	$ 2.30 </a:t>
            </a:r>
            <a:r>
              <a:rPr lang="en-US" dirty="0" smtClean="0"/>
              <a:t>	</a:t>
            </a:r>
            <a:r>
              <a:rPr lang="en-US" smtClean="0"/>
              <a:t>	$ 55,000</a:t>
            </a:r>
            <a:endParaRPr lang="en-US" dirty="0" smtClean="0"/>
          </a:p>
          <a:p>
            <a:pPr marL="0" indent="0" algn="just">
              <a:buNone/>
            </a:pPr>
            <a:r>
              <a:rPr lang="en-US" smtClean="0"/>
              <a:t>Each product requires work on three machines. The standard productivities and capacities are below: </a:t>
            </a:r>
            <a:endParaRPr lang="en-US" dirty="0" smtClean="0"/>
          </a:p>
          <a:p>
            <a:pPr marL="0" indent="0" algn="ctr">
              <a:buNone/>
            </a:pPr>
            <a:r>
              <a:rPr lang="en-US" smtClean="0"/>
              <a:t>Hours per 1,000 Units </a:t>
            </a:r>
            <a:r>
              <a:rPr lang="en-US" dirty="0" smtClean="0"/>
              <a:t>		</a:t>
            </a:r>
          </a:p>
          <a:p>
            <a:pPr marL="0" indent="0" algn="just">
              <a:buNone/>
            </a:pPr>
            <a:r>
              <a:rPr lang="en-US" dirty="0" smtClean="0"/>
              <a:t>Machine</a:t>
            </a:r>
            <a:r>
              <a:rPr lang="en-US" smtClean="0"/>
              <a:t>	Product I	Product J	Product K	Hours Available </a:t>
            </a:r>
            <a:endParaRPr lang="en-US" dirty="0" smtClean="0"/>
          </a:p>
          <a:p>
            <a:pPr marL="0" indent="0" algn="just">
              <a:buNone/>
            </a:pPr>
            <a:r>
              <a:rPr lang="en-US" smtClean="0"/>
              <a:t>A 	3.205 </a:t>
            </a:r>
            <a:r>
              <a:rPr lang="en-US" dirty="0" smtClean="0"/>
              <a:t>	</a:t>
            </a:r>
            <a:r>
              <a:rPr lang="en-US" smtClean="0"/>
              <a:t>	3.846 </a:t>
            </a:r>
            <a:r>
              <a:rPr lang="en-US" dirty="0" smtClean="0"/>
              <a:t>	</a:t>
            </a:r>
            <a:r>
              <a:rPr lang="en-US" smtClean="0"/>
              <a:t>	7.692 </a:t>
            </a:r>
            <a:r>
              <a:rPr lang="en-US" dirty="0" smtClean="0"/>
              <a:t>	</a:t>
            </a:r>
            <a:r>
              <a:rPr lang="en-US" smtClean="0"/>
              <a:t>	1,900 </a:t>
            </a:r>
            <a:endParaRPr lang="en-US" dirty="0" smtClean="0"/>
          </a:p>
          <a:p>
            <a:pPr marL="0" indent="0" algn="just">
              <a:buNone/>
            </a:pPr>
            <a:r>
              <a:rPr lang="en-US" smtClean="0"/>
              <a:t>B 	2.747 </a:t>
            </a:r>
            <a:r>
              <a:rPr lang="en-US" dirty="0" smtClean="0"/>
              <a:t>	</a:t>
            </a:r>
            <a:r>
              <a:rPr lang="en-US" smtClean="0"/>
              <a:t>	4.808 </a:t>
            </a:r>
            <a:r>
              <a:rPr lang="en-US" dirty="0" smtClean="0"/>
              <a:t>	</a:t>
            </a:r>
            <a:r>
              <a:rPr lang="en-US" smtClean="0"/>
              <a:t>	6.410 </a:t>
            </a:r>
            <a:r>
              <a:rPr lang="en-US" dirty="0" smtClean="0"/>
              <a:t>	</a:t>
            </a:r>
            <a:r>
              <a:rPr lang="en-US" smtClean="0"/>
              <a:t>	1,900 </a:t>
            </a:r>
            <a:endParaRPr lang="en-US" dirty="0" smtClean="0"/>
          </a:p>
          <a:p>
            <a:pPr marL="0" indent="0" algn="just">
              <a:buNone/>
            </a:pPr>
            <a:r>
              <a:rPr lang="en-US" smtClean="0"/>
              <a:t>C 	1.923 </a:t>
            </a:r>
            <a:r>
              <a:rPr lang="en-US" dirty="0" smtClean="0"/>
              <a:t>	</a:t>
            </a:r>
            <a:r>
              <a:rPr lang="en-US" smtClean="0"/>
              <a:t>	3.205 </a:t>
            </a:r>
            <a:r>
              <a:rPr lang="en-US" dirty="0" smtClean="0"/>
              <a:t>	</a:t>
            </a:r>
            <a:r>
              <a:rPr lang="en-US" smtClean="0"/>
              <a:t>	9.615 </a:t>
            </a:r>
            <a:r>
              <a:rPr lang="en-US" dirty="0" smtClean="0"/>
              <a:t>	</a:t>
            </a:r>
            <a:r>
              <a:rPr lang="en-US" smtClean="0"/>
              <a:t>	1,900 </a:t>
            </a:r>
            <a:endParaRPr lang="en-US" dirty="0" smtClean="0"/>
          </a:p>
          <a:p>
            <a:pPr marL="514350" indent="-514350" algn="just">
              <a:buAutoNum type="alphaLcPeriod"/>
            </a:pPr>
            <a:r>
              <a:rPr lang="en-US" smtClean="0"/>
              <a:t>Determine which products should be produced, and how much of each should be produced, in order to maximize profit contribution from these operations. </a:t>
            </a:r>
            <a:endParaRPr lang="en-US" dirty="0"/>
          </a:p>
          <a:p>
            <a:pPr marL="514350" indent="-514350" algn="just">
              <a:buAutoNum type="alphaLcPeriod"/>
            </a:pPr>
            <a:r>
              <a:rPr lang="en-US" smtClean="0"/>
              <a:t>Suppose the demand potential for product K were doubled. What would be the maximum profit contribution</a:t>
            </a:r>
            <a:r>
              <a:rPr lang="en-US" dirty="0"/>
              <a:t>?</a:t>
            </a:r>
          </a:p>
        </p:txBody>
      </p:sp>
    </p:spTree>
    <p:extLst>
      <p:ext uri="{BB962C8B-B14F-4D97-AF65-F5344CB8AC3E}">
        <p14:creationId xmlns:p14="http://schemas.microsoft.com/office/powerpoint/2010/main" val="2703978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mtClean="0"/>
              <a:t>Ch 13 Ex 10</a:t>
            </a:r>
            <a:endParaRPr lang="en-US" dirty="0"/>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0" indent="0" algn="just">
              <a:buNone/>
            </a:pPr>
            <a:r>
              <a:rPr lang="en-US" b="1" smtClean="0"/>
              <a:t>Plant Location. </a:t>
            </a:r>
            <a:r>
              <a:rPr lang="en-US" smtClean="0"/>
              <a:t>The Spencer Shoe Company manufacturers a line of inexpensive shoes in one plant in Pontiac and distributes to five main distribution centers ( Milwaukee, Dayton, Cincinnati, Buffalo, and Atlanta) from which the shoes are shipped to retail shoe stores. Distribution costs include freight, handling, and warehousing costs. To meet increased demand, the company has decided to build at least one new plant with a capacity of 40,000 pairs per week. Surveys have narrowed the choice to three locations: Cincinnati, Dayton, and Atlanta. As expected, production costs would be low in the Atlanta plant, but distribution costs are relatively high compared to those of the other two locations. Other data are as follows: </a:t>
            </a:r>
            <a:endParaRPr lang="en-US" dirty="0" smtClean="0"/>
          </a:p>
          <a:p>
            <a:pPr marL="0" indent="0">
              <a:buNone/>
            </a:pPr>
            <a:r>
              <a:rPr lang="en-US" smtClean="0"/>
              <a:t>Distribution Costs per Pair </a:t>
            </a:r>
            <a:endParaRPr lang="en-US" dirty="0" smtClean="0"/>
          </a:p>
          <a:p>
            <a:pPr marL="0" indent="0">
              <a:buNone/>
            </a:pPr>
            <a:r>
              <a:rPr lang="en-US" smtClean="0"/>
              <a:t>To </a:t>
            </a:r>
            <a:r>
              <a:rPr lang="en-US" dirty="0" smtClean="0"/>
              <a:t>		</a:t>
            </a:r>
            <a:r>
              <a:rPr lang="en-US" u="sng" dirty="0" smtClean="0"/>
              <a:t>		From	</a:t>
            </a:r>
            <a:r>
              <a:rPr lang="en-US" u="sng" smtClean="0"/>
              <a:t>	</a:t>
            </a:r>
            <a:r>
              <a:rPr lang="en-US" smtClean="0"/>
              <a:t> </a:t>
            </a:r>
            <a:endParaRPr lang="en-US" dirty="0" smtClean="0"/>
          </a:p>
          <a:p>
            <a:pPr marL="0" indent="0">
              <a:buNone/>
            </a:pPr>
            <a:r>
              <a:rPr lang="en-US" smtClean="0"/>
              <a:t>Distribution </a:t>
            </a:r>
            <a:endParaRPr lang="en-US" dirty="0" smtClean="0"/>
          </a:p>
          <a:p>
            <a:pPr marL="0" indent="0">
              <a:buNone/>
            </a:pPr>
            <a:r>
              <a:rPr lang="en-US" smtClean="0"/>
              <a:t>Centers </a:t>
            </a:r>
            <a:r>
              <a:rPr lang="en-US" dirty="0" smtClean="0"/>
              <a:t>		</a:t>
            </a:r>
            <a:r>
              <a:rPr lang="en-US" u="sng" dirty="0" smtClean="0"/>
              <a:t>Pontiac	Cincinnati	Dayton	Atlanta</a:t>
            </a:r>
            <a:r>
              <a:rPr lang="en-US" u="sng" smtClean="0"/>
              <a:t>	Demand</a:t>
            </a:r>
            <a:r>
              <a:rPr lang="en-US" smtClean="0"/>
              <a:t> (pairs/ wk) </a:t>
            </a:r>
            <a:endParaRPr lang="en-US" dirty="0" smtClean="0"/>
          </a:p>
          <a:p>
            <a:pPr marL="0" indent="0">
              <a:buNone/>
            </a:pPr>
            <a:r>
              <a:rPr lang="en-US" smtClean="0"/>
              <a:t>Milwaukee </a:t>
            </a:r>
            <a:r>
              <a:rPr lang="en-US" dirty="0" smtClean="0"/>
              <a:t>	</a:t>
            </a:r>
            <a:r>
              <a:rPr lang="en-US" smtClean="0"/>
              <a:t>	$ 0.42 	$ 0.46 	$ 0.44 	$ 0.48 	10,000 </a:t>
            </a:r>
            <a:endParaRPr lang="en-US" dirty="0" smtClean="0"/>
          </a:p>
          <a:p>
            <a:pPr marL="0" indent="0">
              <a:buNone/>
            </a:pPr>
            <a:r>
              <a:rPr lang="en-US" smtClean="0"/>
              <a:t>Dayton </a:t>
            </a:r>
            <a:r>
              <a:rPr lang="en-US" dirty="0" smtClean="0"/>
              <a:t>	</a:t>
            </a:r>
            <a:r>
              <a:rPr lang="en-US" smtClean="0"/>
              <a:t>	$ 0.36 	$ 0.37 	$ 0.30 	$ 0.45 	15,000 </a:t>
            </a:r>
            <a:endParaRPr lang="en-US" dirty="0" smtClean="0"/>
          </a:p>
          <a:p>
            <a:pPr marL="0" indent="0">
              <a:buNone/>
            </a:pPr>
            <a:r>
              <a:rPr lang="en-US" smtClean="0"/>
              <a:t>Cincinnati </a:t>
            </a:r>
            <a:r>
              <a:rPr lang="en-US" dirty="0" smtClean="0"/>
              <a:t>	</a:t>
            </a:r>
            <a:r>
              <a:rPr lang="en-US" smtClean="0"/>
              <a:t>	$ 0.41 	$ 0.30 	$ 0.37 	$ 0.43 	16,000 </a:t>
            </a:r>
            <a:endParaRPr lang="en-US" dirty="0" smtClean="0"/>
          </a:p>
          <a:p>
            <a:pPr marL="0" indent="0">
              <a:buNone/>
            </a:pPr>
            <a:r>
              <a:rPr lang="en-US" smtClean="0"/>
              <a:t>Buffalo </a:t>
            </a:r>
            <a:r>
              <a:rPr lang="en-US" dirty="0" smtClean="0"/>
              <a:t>	</a:t>
            </a:r>
            <a:r>
              <a:rPr lang="en-US" smtClean="0"/>
              <a:t>	$ 0.39 	$ 0.42 	$ 0.38 	$ 0.46 	19,000 </a:t>
            </a:r>
            <a:endParaRPr lang="en-US" dirty="0" smtClean="0"/>
          </a:p>
          <a:p>
            <a:pPr marL="0" indent="0">
              <a:buNone/>
            </a:pPr>
            <a:r>
              <a:rPr lang="en-US" u="sng" smtClean="0"/>
              <a:t>Atlanta </a:t>
            </a:r>
            <a:r>
              <a:rPr lang="en-US" u="sng" dirty="0" smtClean="0"/>
              <a:t>	</a:t>
            </a:r>
            <a:r>
              <a:rPr lang="en-US" u="sng" smtClean="0"/>
              <a:t>	$ 0.50 	$ 0.43 	$ 0.45 	$ 0.27 	12,000 </a:t>
            </a:r>
            <a:endParaRPr lang="en-US" u="sng" dirty="0" smtClean="0"/>
          </a:p>
          <a:p>
            <a:pPr marL="0" indent="0">
              <a:buNone/>
            </a:pPr>
            <a:r>
              <a:rPr lang="en-US" smtClean="0"/>
              <a:t>Capacity ( pairs/ wk.) 	27,000 	40,000 	40,000 	40,000 </a:t>
            </a:r>
            <a:endParaRPr lang="en-US" dirty="0" smtClean="0"/>
          </a:p>
          <a:p>
            <a:pPr marL="0" indent="0">
              <a:buNone/>
            </a:pPr>
            <a:r>
              <a:rPr lang="en-US" smtClean="0"/>
              <a:t>Production cost/ pair 	$ 2.70 	$ 2.64 	$ 2.69 	$ 2.62 </a:t>
            </a:r>
            <a:endParaRPr lang="en-US" dirty="0" smtClean="0"/>
          </a:p>
          <a:p>
            <a:pPr marL="0" indent="0">
              <a:buNone/>
            </a:pPr>
            <a:r>
              <a:rPr lang="en-US" smtClean="0"/>
              <a:t>Fixed cost/ wk. 	$ 7,000 	$ 4,000 	$ 6,000 	$ 7,000 </a:t>
            </a:r>
            <a:endParaRPr lang="en-US" dirty="0" smtClean="0"/>
          </a:p>
          <a:p>
            <a:pPr marL="514350" indent="-514350" algn="just">
              <a:buAutoNum type="alphaLcPeriod"/>
            </a:pPr>
            <a:r>
              <a:rPr lang="en-US" smtClean="0"/>
              <a:t>Assume that the Pontiac plant has no resale value and must remain open. What are the plant locations that will minimize total costs, including production, distribution, and fixed costs? What is the optimal total cost? </a:t>
            </a:r>
            <a:endParaRPr lang="en-US" dirty="0"/>
          </a:p>
          <a:p>
            <a:pPr marL="514350" indent="-514350" algn="just">
              <a:buAutoNum type="alphaLcPeriod"/>
            </a:pPr>
            <a:r>
              <a:rPr lang="en-US" smtClean="0"/>
              <a:t>Assume that the Pontiac plant could be closed at zero net cost. What are the optimal locations? What is the optimal total cost</a:t>
            </a:r>
            <a:r>
              <a:rPr lang="en-US" dirty="0"/>
              <a:t>?</a:t>
            </a:r>
          </a:p>
        </p:txBody>
      </p:sp>
    </p:spTree>
    <p:extLst>
      <p:ext uri="{BB962C8B-B14F-4D97-AF65-F5344CB8AC3E}">
        <p14:creationId xmlns:p14="http://schemas.microsoft.com/office/powerpoint/2010/main" val="275807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Ch 13 Ex 11</a:t>
            </a:r>
            <a:endParaRPr lang="en-US"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pPr marL="0" indent="0">
              <a:buNone/>
            </a:pPr>
            <a:r>
              <a:rPr lang="en-US" b="1" smtClean="0"/>
              <a:t>Project Team Assignment. </a:t>
            </a:r>
            <a:r>
              <a:rPr lang="en-US" smtClean="0"/>
              <a:t>A project-based course assigns students to project teams at the start of the term. For this purpose, each student is asked to examine the set of projects available and to identify three of the alternatives as preferred assignments. A preference of 3 indicates the most preferred project. When these preferences are collected, the instructor assigns the students to project teams, aiming for an optimal assignment of students to teams. The criterion for the assignment is to maximize the total of the preferences assigned. This year, there are 10 available projects and 16 students enrolled. There is a maximum team size between 2 and 4 on each project, according to the nature of the work to be done. It is not permissible for a student to work alone on a project (that is, in a team of size 1). The table below shows the student preferences and the limits for the team sizes. </a:t>
            </a:r>
            <a:endParaRPr lang="en-US" dirty="0" smtClean="0"/>
          </a:p>
          <a:p>
            <a:pPr marL="514350" indent="-514350">
              <a:buAutoNum type="alphaLcPeriod"/>
            </a:pPr>
            <a:r>
              <a:rPr lang="en-US" smtClean="0"/>
              <a:t>What is the best value of the criterion— that is, the maximum sum of assigned preferences? </a:t>
            </a:r>
            <a:endParaRPr lang="en-US" dirty="0"/>
          </a:p>
          <a:p>
            <a:pPr marL="514350" indent="-514350">
              <a:buAutoNum type="alphaLcPeriod"/>
            </a:pPr>
            <a:r>
              <a:rPr lang="en-US" smtClean="0"/>
              <a:t>In the solution of part (a), how many students are assigned to their first choice? What is the maximum number of students who could be assigned to their first choice, if that were the only criterion</a:t>
            </a:r>
            <a:r>
              <a:rPr lang="en-US" dirty="0"/>
              <a:t>?</a:t>
            </a:r>
          </a:p>
        </p:txBody>
      </p:sp>
    </p:spTree>
    <p:extLst>
      <p:ext uri="{BB962C8B-B14F-4D97-AF65-F5344CB8AC3E}">
        <p14:creationId xmlns:p14="http://schemas.microsoft.com/office/powerpoint/2010/main" val="331330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mtClean="0"/>
              <a:t>Ch 13 Ex 11 (</a:t>
            </a:r>
            <a:r>
              <a:rPr lang="en-US" dirty="0" smtClean="0"/>
              <a:t>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3833372"/>
              </p:ext>
            </p:extLst>
          </p:nvPr>
        </p:nvGraphicFramePr>
        <p:xfrm>
          <a:off x="609598" y="1447795"/>
          <a:ext cx="8077205" cy="3810004"/>
        </p:xfrm>
        <a:graphic>
          <a:graphicData uri="http://schemas.openxmlformats.org/drawingml/2006/table">
            <a:tbl>
              <a:tblPr>
                <a:tableStyleId>{5C22544A-7EE6-4342-B048-85BDC9FD1C3A}</a:tableStyleId>
              </a:tblPr>
              <a:tblGrid>
                <a:gridCol w="578059">
                  <a:extLst>
                    <a:ext uri="{9D8B030D-6E8A-4147-A177-3AD203B41FA5}">
                      <a16:colId xmlns:a16="http://schemas.microsoft.com/office/drawing/2014/main" val="20000"/>
                    </a:ext>
                  </a:extLst>
                </a:gridCol>
                <a:gridCol w="421827">
                  <a:extLst>
                    <a:ext uri="{9D8B030D-6E8A-4147-A177-3AD203B41FA5}">
                      <a16:colId xmlns:a16="http://schemas.microsoft.com/office/drawing/2014/main" val="20001"/>
                    </a:ext>
                  </a:extLst>
                </a:gridCol>
                <a:gridCol w="421827">
                  <a:extLst>
                    <a:ext uri="{9D8B030D-6E8A-4147-A177-3AD203B41FA5}">
                      <a16:colId xmlns:a16="http://schemas.microsoft.com/office/drawing/2014/main" val="20002"/>
                    </a:ext>
                  </a:extLst>
                </a:gridCol>
                <a:gridCol w="421827">
                  <a:extLst>
                    <a:ext uri="{9D8B030D-6E8A-4147-A177-3AD203B41FA5}">
                      <a16:colId xmlns:a16="http://schemas.microsoft.com/office/drawing/2014/main" val="20003"/>
                    </a:ext>
                  </a:extLst>
                </a:gridCol>
                <a:gridCol w="421827">
                  <a:extLst>
                    <a:ext uri="{9D8B030D-6E8A-4147-A177-3AD203B41FA5}">
                      <a16:colId xmlns:a16="http://schemas.microsoft.com/office/drawing/2014/main" val="20004"/>
                    </a:ext>
                  </a:extLst>
                </a:gridCol>
                <a:gridCol w="421827">
                  <a:extLst>
                    <a:ext uri="{9D8B030D-6E8A-4147-A177-3AD203B41FA5}">
                      <a16:colId xmlns:a16="http://schemas.microsoft.com/office/drawing/2014/main" val="20005"/>
                    </a:ext>
                  </a:extLst>
                </a:gridCol>
                <a:gridCol w="421827">
                  <a:extLst>
                    <a:ext uri="{9D8B030D-6E8A-4147-A177-3AD203B41FA5}">
                      <a16:colId xmlns:a16="http://schemas.microsoft.com/office/drawing/2014/main" val="20006"/>
                    </a:ext>
                  </a:extLst>
                </a:gridCol>
                <a:gridCol w="421827">
                  <a:extLst>
                    <a:ext uri="{9D8B030D-6E8A-4147-A177-3AD203B41FA5}">
                      <a16:colId xmlns:a16="http://schemas.microsoft.com/office/drawing/2014/main" val="20007"/>
                    </a:ext>
                  </a:extLst>
                </a:gridCol>
                <a:gridCol w="421827">
                  <a:extLst>
                    <a:ext uri="{9D8B030D-6E8A-4147-A177-3AD203B41FA5}">
                      <a16:colId xmlns:a16="http://schemas.microsoft.com/office/drawing/2014/main" val="20008"/>
                    </a:ext>
                  </a:extLst>
                </a:gridCol>
                <a:gridCol w="421827">
                  <a:extLst>
                    <a:ext uri="{9D8B030D-6E8A-4147-A177-3AD203B41FA5}">
                      <a16:colId xmlns:a16="http://schemas.microsoft.com/office/drawing/2014/main" val="20009"/>
                    </a:ext>
                  </a:extLst>
                </a:gridCol>
                <a:gridCol w="421827">
                  <a:extLst>
                    <a:ext uri="{9D8B030D-6E8A-4147-A177-3AD203B41FA5}">
                      <a16:colId xmlns:a16="http://schemas.microsoft.com/office/drawing/2014/main" val="20010"/>
                    </a:ext>
                  </a:extLst>
                </a:gridCol>
                <a:gridCol w="421827">
                  <a:extLst>
                    <a:ext uri="{9D8B030D-6E8A-4147-A177-3AD203B41FA5}">
                      <a16:colId xmlns:a16="http://schemas.microsoft.com/office/drawing/2014/main" val="20011"/>
                    </a:ext>
                  </a:extLst>
                </a:gridCol>
                <a:gridCol w="421827">
                  <a:extLst>
                    <a:ext uri="{9D8B030D-6E8A-4147-A177-3AD203B41FA5}">
                      <a16:colId xmlns:a16="http://schemas.microsoft.com/office/drawing/2014/main" val="20012"/>
                    </a:ext>
                  </a:extLst>
                </a:gridCol>
                <a:gridCol w="421827">
                  <a:extLst>
                    <a:ext uri="{9D8B030D-6E8A-4147-A177-3AD203B41FA5}">
                      <a16:colId xmlns:a16="http://schemas.microsoft.com/office/drawing/2014/main" val="20013"/>
                    </a:ext>
                  </a:extLst>
                </a:gridCol>
                <a:gridCol w="421827">
                  <a:extLst>
                    <a:ext uri="{9D8B030D-6E8A-4147-A177-3AD203B41FA5}">
                      <a16:colId xmlns:a16="http://schemas.microsoft.com/office/drawing/2014/main" val="20014"/>
                    </a:ext>
                  </a:extLst>
                </a:gridCol>
                <a:gridCol w="421827">
                  <a:extLst>
                    <a:ext uri="{9D8B030D-6E8A-4147-A177-3AD203B41FA5}">
                      <a16:colId xmlns:a16="http://schemas.microsoft.com/office/drawing/2014/main" val="20015"/>
                    </a:ext>
                  </a:extLst>
                </a:gridCol>
                <a:gridCol w="421827">
                  <a:extLst>
                    <a:ext uri="{9D8B030D-6E8A-4147-A177-3AD203B41FA5}">
                      <a16:colId xmlns:a16="http://schemas.microsoft.com/office/drawing/2014/main" val="20016"/>
                    </a:ext>
                  </a:extLst>
                </a:gridCol>
                <a:gridCol w="749914">
                  <a:extLst>
                    <a:ext uri="{9D8B030D-6E8A-4147-A177-3AD203B41FA5}">
                      <a16:colId xmlns:a16="http://schemas.microsoft.com/office/drawing/2014/main" val="20017"/>
                    </a:ext>
                  </a:extLst>
                </a:gridCol>
              </a:tblGrid>
              <a:tr h="346364">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ctr" rtl="0" fontAlgn="ctr"/>
                      <a:r>
                        <a:rPr lang="en-US" sz="1600" u="none" strike="noStrike" dirty="0" smtClean="0">
                          <a:effectLst/>
                        </a:rPr>
                        <a:t>S1</a:t>
                      </a:r>
                      <a:endParaRPr lang="en-US" sz="1600" b="0" i="0" u="none" strike="noStrike" dirty="0">
                        <a:solidFill>
                          <a:srgbClr val="000000"/>
                        </a:solidFill>
                        <a:effectLst/>
                        <a:latin typeface="Calibri"/>
                      </a:endParaRPr>
                    </a:p>
                  </a:txBody>
                  <a:tcPr marL="9525" marR="9525" marT="9525" marB="0" anchor="ctr"/>
                </a:tc>
                <a:tc>
                  <a:txBody>
                    <a:bodyPr/>
                    <a:lstStyle/>
                    <a:p>
                      <a:pPr algn="ctr" rtl="0" fontAlgn="b"/>
                      <a:r>
                        <a:rPr lang="en-US" sz="1600" u="none" strike="noStrike" dirty="0">
                          <a:effectLst/>
                        </a:rPr>
                        <a:t>S2</a:t>
                      </a:r>
                      <a:endParaRPr lang="en-US" sz="1600" b="0" i="0" u="none" strike="noStrike" dirty="0">
                        <a:solidFill>
                          <a:srgbClr val="000000"/>
                        </a:solidFill>
                        <a:effectLst/>
                        <a:latin typeface="Calibri"/>
                      </a:endParaRPr>
                    </a:p>
                  </a:txBody>
                  <a:tcPr marL="9525" marR="9525" marT="9525" marB="0" anchor="b"/>
                </a:tc>
                <a:tc>
                  <a:txBody>
                    <a:bodyPr/>
                    <a:lstStyle/>
                    <a:p>
                      <a:pPr algn="ctr" rtl="0" fontAlgn="b"/>
                      <a:r>
                        <a:rPr lang="en-US" sz="1600" u="none" strike="noStrike" dirty="0">
                          <a:effectLst/>
                        </a:rPr>
                        <a:t>S3</a:t>
                      </a:r>
                      <a:endParaRPr lang="en-US" sz="1600" b="0" i="0" u="none" strike="noStrike" dirty="0">
                        <a:solidFill>
                          <a:srgbClr val="000000"/>
                        </a:solidFill>
                        <a:effectLst/>
                        <a:latin typeface="Calibri"/>
                      </a:endParaRPr>
                    </a:p>
                  </a:txBody>
                  <a:tcPr marL="9525" marR="9525" marT="9525" marB="0" anchor="b"/>
                </a:tc>
                <a:tc>
                  <a:txBody>
                    <a:bodyPr/>
                    <a:lstStyle/>
                    <a:p>
                      <a:pPr algn="ctr" rtl="0" fontAlgn="b"/>
                      <a:r>
                        <a:rPr lang="en-US" sz="1600" u="none" strike="noStrike">
                          <a:effectLst/>
                        </a:rPr>
                        <a:t>S4</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S5</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S6</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S7</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S8</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S9</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S14</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S15</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S16</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Limit</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46364">
                <a:tc>
                  <a:txBody>
                    <a:bodyPr/>
                    <a:lstStyle/>
                    <a:p>
                      <a:pPr algn="l" rtl="0" fontAlgn="ctr"/>
                      <a:r>
                        <a:rPr lang="en-US" sz="1600" u="none" strike="noStrike">
                          <a:effectLst/>
                        </a:rPr>
                        <a:t>P1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46364">
                <a:tc>
                  <a:txBody>
                    <a:bodyPr/>
                    <a:lstStyle/>
                    <a:p>
                      <a:pPr algn="l" rtl="0" fontAlgn="ctr"/>
                      <a:r>
                        <a:rPr lang="en-US" sz="1600" u="none" strike="noStrike">
                          <a:effectLst/>
                        </a:rPr>
                        <a:t>P2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46364">
                <a:tc>
                  <a:txBody>
                    <a:bodyPr/>
                    <a:lstStyle/>
                    <a:p>
                      <a:pPr algn="l" rtl="0" fontAlgn="ctr"/>
                      <a:r>
                        <a:rPr lang="en-US" sz="1600" u="none" strike="noStrike">
                          <a:effectLst/>
                        </a:rPr>
                        <a:t>P3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2</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46364">
                <a:tc>
                  <a:txBody>
                    <a:bodyPr/>
                    <a:lstStyle/>
                    <a:p>
                      <a:pPr algn="l" rtl="0" fontAlgn="ctr"/>
                      <a:r>
                        <a:rPr lang="en-US" sz="1600" u="none" strike="noStrike">
                          <a:effectLst/>
                        </a:rPr>
                        <a:t>P4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46364">
                <a:tc>
                  <a:txBody>
                    <a:bodyPr/>
                    <a:lstStyle/>
                    <a:p>
                      <a:pPr algn="l" rtl="0" fontAlgn="ctr"/>
                      <a:r>
                        <a:rPr lang="en-US" sz="1600" u="none" strike="noStrike">
                          <a:effectLst/>
                        </a:rPr>
                        <a:t>P5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46364">
                <a:tc>
                  <a:txBody>
                    <a:bodyPr/>
                    <a:lstStyle/>
                    <a:p>
                      <a:pPr algn="l" rtl="0" fontAlgn="ctr"/>
                      <a:r>
                        <a:rPr lang="en-US" sz="1600" u="none" strike="noStrike">
                          <a:effectLst/>
                        </a:rPr>
                        <a:t>P6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1</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46364">
                <a:tc>
                  <a:txBody>
                    <a:bodyPr/>
                    <a:lstStyle/>
                    <a:p>
                      <a:pPr algn="l" rtl="0" fontAlgn="ctr"/>
                      <a:r>
                        <a:rPr lang="en-US" sz="1600" u="none" strike="noStrike">
                          <a:effectLst/>
                        </a:rPr>
                        <a:t>P7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46364">
                <a:tc>
                  <a:txBody>
                    <a:bodyPr/>
                    <a:lstStyle/>
                    <a:p>
                      <a:pPr algn="l" rtl="0" fontAlgn="ctr"/>
                      <a:r>
                        <a:rPr lang="en-US" sz="1600" u="none" strike="noStrike">
                          <a:effectLst/>
                        </a:rPr>
                        <a:t>P8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3</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46364">
                <a:tc>
                  <a:txBody>
                    <a:bodyPr/>
                    <a:lstStyle/>
                    <a:p>
                      <a:pPr algn="l" rtl="0" fontAlgn="ctr"/>
                      <a:r>
                        <a:rPr lang="en-US" sz="1600" u="none" strike="noStrike">
                          <a:effectLst/>
                        </a:rPr>
                        <a:t>P9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46364">
                <a:tc>
                  <a:txBody>
                    <a:bodyPr/>
                    <a:lstStyle/>
                    <a:p>
                      <a:pPr algn="l" rtl="0" fontAlgn="ctr"/>
                      <a:r>
                        <a:rPr lang="en-US" sz="1600" u="none" strike="noStrike">
                          <a:effectLst/>
                        </a:rPr>
                        <a:t>P10 </a:t>
                      </a:r>
                      <a:endParaRPr lang="en-US" sz="1600" b="0" i="0" u="none" strike="noStrike">
                        <a:solidFill>
                          <a:srgbClr val="000000"/>
                        </a:solidFill>
                        <a:effectLst/>
                        <a:latin typeface="Calibri"/>
                      </a:endParaRPr>
                    </a:p>
                  </a:txBody>
                  <a:tcPr marL="9525" marR="9525" marT="9525" marB="0" anchor="ctr"/>
                </a:tc>
                <a:tc>
                  <a:txBody>
                    <a:bodyPr/>
                    <a:lstStyle/>
                    <a:p>
                      <a:pPr algn="ctr" rtl="0" fontAlgn="ctr"/>
                      <a:r>
                        <a:rPr lang="en-US" sz="1600" u="none" strike="noStrike">
                          <a:effectLst/>
                        </a:rPr>
                        <a:t>0</a:t>
                      </a:r>
                      <a:endParaRPr lang="en-US" sz="1600" b="0" i="0" u="none" strike="noStrike">
                        <a:solidFill>
                          <a:srgbClr val="000000"/>
                        </a:solidFill>
                        <a:effectLst/>
                        <a:latin typeface="Calibri"/>
                      </a:endParaRPr>
                    </a:p>
                  </a:txBody>
                  <a:tcPr marL="9525" marR="9525" marT="9525" marB="0" anchor="ctr"/>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rtl="0" fontAlgn="b"/>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59726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 Problems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“traveling salesman” has to visit 17 cities in the next period.  Distances are given in the table on the next slide.</a:t>
            </a:r>
            <a:br>
              <a:rPr lang="en-US" dirty="0" smtClean="0"/>
            </a:br>
            <a:r>
              <a:rPr lang="en-US" dirty="0" smtClean="0"/>
              <a:t>In which order should he visit the cities so as to minimize his total travel distance and return to his home?</a:t>
            </a:r>
          </a:p>
          <a:p>
            <a:r>
              <a:rPr lang="en-US" dirty="0" smtClean="0"/>
              <a:t>Suppose he wants to visit all cities in three days, but wants to make sure not to travel more than 900 kilometers per day.  What is his optimal tour now?</a:t>
            </a:r>
            <a:endParaRPr lang="en-US" dirty="0"/>
          </a:p>
        </p:txBody>
      </p:sp>
    </p:spTree>
    <p:extLst>
      <p:ext uri="{BB962C8B-B14F-4D97-AF65-F5344CB8AC3E}">
        <p14:creationId xmlns:p14="http://schemas.microsoft.com/office/powerpoint/2010/main" val="1489982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 9 p. 311</a:t>
            </a:r>
            <a:endParaRPr lang="en-US" dirty="0"/>
          </a:p>
        </p:txBody>
      </p:sp>
      <p:sp>
        <p:nvSpPr>
          <p:cNvPr id="3" name="Content Placeholder 2"/>
          <p:cNvSpPr>
            <a:spLocks noGrp="1"/>
          </p:cNvSpPr>
          <p:nvPr>
            <p:ph idx="1"/>
          </p:nvPr>
        </p:nvSpPr>
        <p:spPr>
          <a:xfrm>
            <a:off x="457200" y="990600"/>
            <a:ext cx="8229600" cy="5486400"/>
          </a:xfrm>
          <a:ln w="12700" cap="rnd">
            <a:solidFill>
              <a:schemeClr val="bg1">
                <a:lumMod val="65000"/>
              </a:schemeClr>
            </a:solidFill>
          </a:ln>
          <a:scene3d>
            <a:camera prst="orthographicFront"/>
            <a:lightRig rig="threePt" dir="t"/>
          </a:scene3d>
          <a:sp3d>
            <a:bevelT w="114300" prst="artDeco"/>
          </a:sp3d>
        </p:spPr>
        <p:txBody>
          <a:bodyPr>
            <a:normAutofit fontScale="62500" lnSpcReduction="20000"/>
          </a:bodyPr>
          <a:lstStyle/>
          <a:p>
            <a:pPr marL="0" indent="0" algn="just">
              <a:buNone/>
            </a:pPr>
            <a:r>
              <a:rPr lang="en-US" b="1" dirty="0"/>
              <a:t>Planning </a:t>
            </a:r>
            <a:r>
              <a:rPr lang="en-US" b="1" dirty="0" smtClean="0"/>
              <a:t>Investments. </a:t>
            </a:r>
            <a:r>
              <a:rPr lang="en-US" dirty="0" smtClean="0"/>
              <a:t>Your </a:t>
            </a:r>
            <a:r>
              <a:rPr lang="en-US" dirty="0"/>
              <a:t>uncle has $ 90,000 that he wishes to invest now in order to use the accumulation for purchasing a retirement annuity in five years. After </a:t>
            </a:r>
            <a:r>
              <a:rPr lang="en-US" dirty="0" smtClean="0"/>
              <a:t>consulting </a:t>
            </a:r>
            <a:r>
              <a:rPr lang="en-US" dirty="0"/>
              <a:t>with his financial adviser, he has been offered four types of fixed income investments, labeled as investments A, B, C, and D</a:t>
            </a:r>
            <a:r>
              <a:rPr lang="en-US" dirty="0" smtClean="0"/>
              <a:t>.</a:t>
            </a:r>
          </a:p>
          <a:p>
            <a:pPr marL="0" indent="0" algn="just">
              <a:buNone/>
            </a:pPr>
            <a:r>
              <a:rPr lang="en-US" dirty="0" smtClean="0"/>
              <a:t>Investments </a:t>
            </a:r>
            <a:r>
              <a:rPr lang="en-US" dirty="0"/>
              <a:t>A and B are available at the beginning of each of the next five years ( call them years 1 to 5). Each dollar invested in A at the beginning of a year returns $ 1.20 ( a profit of $ 0.20) two years later, in time for immediate reinvestment. Each dollar invested in B at the beginning of a year returns $ 1.36 three years </a:t>
            </a:r>
            <a:r>
              <a:rPr lang="en-US" dirty="0" smtClean="0"/>
              <a:t>later.</a:t>
            </a:r>
          </a:p>
          <a:p>
            <a:pPr marL="0" indent="0" algn="just">
              <a:buNone/>
            </a:pPr>
            <a:r>
              <a:rPr lang="en-US" dirty="0" smtClean="0"/>
              <a:t>Investments </a:t>
            </a:r>
            <a:r>
              <a:rPr lang="en-US" dirty="0"/>
              <a:t>C and D will each be available at one time in the future. Each dollar invested in C at the </a:t>
            </a:r>
            <a:r>
              <a:rPr lang="en-US" dirty="0" smtClean="0"/>
              <a:t>beginning </a:t>
            </a:r>
            <a:r>
              <a:rPr lang="en-US" dirty="0"/>
              <a:t>of year 2 returns $ 1.66 at the end of year 5. Each dollar invested in D at the beginning of year 5 returns $ 1.12 at the end of year 5. </a:t>
            </a:r>
            <a:endParaRPr lang="en-US" dirty="0" smtClean="0"/>
          </a:p>
          <a:p>
            <a:pPr marL="0" indent="0" algn="just">
              <a:buNone/>
            </a:pPr>
            <a:r>
              <a:rPr lang="en-US" dirty="0" smtClean="0"/>
              <a:t>Your </a:t>
            </a:r>
            <a:r>
              <a:rPr lang="en-US" dirty="0"/>
              <a:t>uncle is obligated to make a balloon payment on an existing loan, in the amount of $ 24,000, at the end of year 3. He wants to cover that payment out of these funds as well. </a:t>
            </a:r>
            <a:endParaRPr lang="en-US" dirty="0" smtClean="0"/>
          </a:p>
          <a:p>
            <a:pPr marL="514350" indent="-514350" algn="just">
              <a:buAutoNum type="alphaLcPeriod"/>
            </a:pPr>
            <a:r>
              <a:rPr lang="en-US" dirty="0" smtClean="0"/>
              <a:t>Devise </a:t>
            </a:r>
            <a:r>
              <a:rPr lang="en-US" dirty="0"/>
              <a:t>an investment plan for your uncle that </a:t>
            </a:r>
            <a:r>
              <a:rPr lang="en-US" dirty="0" smtClean="0"/>
              <a:t>maximizes </a:t>
            </a:r>
            <a:r>
              <a:rPr lang="en-US" dirty="0"/>
              <a:t>the amount of money that can be accumulated at the end of five years. How much money will be available for the annuity in five years? </a:t>
            </a:r>
            <a:endParaRPr lang="en-US" dirty="0" smtClean="0"/>
          </a:p>
          <a:p>
            <a:pPr marL="514350" indent="-514350" algn="just">
              <a:buAutoNum type="alphaLcPeriod"/>
            </a:pPr>
            <a:r>
              <a:rPr lang="en-US" dirty="0" smtClean="0"/>
              <a:t>Describe </a:t>
            </a:r>
            <a:r>
              <a:rPr lang="en-US" dirty="0"/>
              <a:t>the pattern in the optimal plan.</a:t>
            </a:r>
          </a:p>
        </p:txBody>
      </p:sp>
    </p:spTree>
    <p:extLst>
      <p:ext uri="{BB962C8B-B14F-4D97-AF65-F5344CB8AC3E}">
        <p14:creationId xmlns:p14="http://schemas.microsoft.com/office/powerpoint/2010/main" val="208645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Distances 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85053913"/>
              </p:ext>
            </p:extLst>
          </p:nvPr>
        </p:nvGraphicFramePr>
        <p:xfrm>
          <a:off x="2" y="1417631"/>
          <a:ext cx="9067800" cy="4297362"/>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3400">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gridCol w="533400">
                  <a:extLst>
                    <a:ext uri="{9D8B030D-6E8A-4147-A177-3AD203B41FA5}">
                      <a16:colId xmlns:a16="http://schemas.microsoft.com/office/drawing/2014/main" val="20015"/>
                    </a:ext>
                  </a:extLst>
                </a:gridCol>
                <a:gridCol w="533400">
                  <a:extLst>
                    <a:ext uri="{9D8B030D-6E8A-4147-A177-3AD203B41FA5}">
                      <a16:colId xmlns:a16="http://schemas.microsoft.com/office/drawing/2014/main" val="20016"/>
                    </a:ext>
                  </a:extLst>
                </a:gridCol>
              </a:tblGrid>
              <a:tr h="252786">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412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121</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0"/>
                  </a:ext>
                </a:extLst>
              </a:tr>
              <a:tr h="252786">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488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530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555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638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567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466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745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518</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1"/>
                  </a:ext>
                </a:extLst>
              </a:tr>
              <a:tr h="252786">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228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142</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2"/>
                  </a:ext>
                </a:extLst>
              </a:tr>
              <a:tr h="252786">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228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3"/>
                  </a:ext>
                </a:extLst>
              </a:tr>
              <a:tr h="252786">
                <a:tc>
                  <a:txBody>
                    <a:bodyPr/>
                    <a:lstStyle/>
                    <a:p>
                      <a:pPr algn="r" fontAlgn="b"/>
                      <a:r>
                        <a:rPr lang="en-US" sz="1100" u="none" strike="noStrike">
                          <a:effectLst/>
                        </a:rPr>
                        <a:t>412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309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528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297</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4"/>
                  </a:ext>
                </a:extLst>
              </a:tr>
              <a:tr h="252786">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488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5"/>
                  </a:ext>
                </a:extLst>
              </a:tr>
              <a:tr h="252786">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444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6"/>
                  </a:ext>
                </a:extLst>
              </a:tr>
              <a:tr h="252786">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530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309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7"/>
                  </a:ext>
                </a:extLst>
              </a:tr>
              <a:tr h="252786">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555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495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8"/>
                  </a:ext>
                </a:extLst>
              </a:tr>
              <a:tr h="252786">
                <a:tc>
                  <a:txBody>
                    <a:bodyPr/>
                    <a:lstStyle/>
                    <a:p>
                      <a:pPr algn="r" fontAlgn="b"/>
                      <a:r>
                        <a:rPr lang="en-US" sz="1100" u="none" strike="noStrike">
                          <a:effectLst/>
                        </a:rPr>
                        <a:t>505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444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495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685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09"/>
                  </a:ext>
                </a:extLst>
              </a:tr>
              <a:tr h="252786">
                <a:tc>
                  <a:txBody>
                    <a:bodyPr/>
                    <a:lstStyle/>
                    <a:p>
                      <a:pPr algn="r" fontAlgn="b"/>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542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238</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0"/>
                  </a:ext>
                </a:extLst>
              </a:tr>
              <a:tr h="252786">
                <a:tc>
                  <a:txBody>
                    <a:bodyPr/>
                    <a:lstStyle/>
                    <a:p>
                      <a:pPr algn="r" fontAlgn="b"/>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638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448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301</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1"/>
                  </a:ext>
                </a:extLst>
              </a:tr>
              <a:tr h="252786">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567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439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254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2"/>
                  </a:ext>
                </a:extLst>
              </a:tr>
              <a:tr h="252786">
                <a:tc>
                  <a:txBody>
                    <a:bodyPr/>
                    <a:lstStyle/>
                    <a:p>
                      <a:pPr algn="r" fontAlgn="b"/>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466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326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3"/>
                  </a:ext>
                </a:extLst>
              </a:tr>
              <a:tr h="252786">
                <a:tc>
                  <a:txBody>
                    <a:bodyPr/>
                    <a:lstStyle/>
                    <a:p>
                      <a:pPr algn="r" fontAlgn="b"/>
                      <a:r>
                        <a:rPr lang="en-US" sz="1100" u="none" strike="noStrike">
                          <a:effectLst/>
                        </a:rPr>
                        <a:t>268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199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448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4"/>
                  </a:ext>
                </a:extLst>
              </a:tr>
              <a:tr h="252786">
                <a:tc>
                  <a:txBody>
                    <a:bodyPr/>
                    <a:lstStyle/>
                    <a:p>
                      <a:pPr algn="r" fontAlgn="b"/>
                      <a:r>
                        <a:rPr lang="en-US" sz="1100" u="none" strike="noStrike">
                          <a:effectLst/>
                        </a:rPr>
                        <a:t>246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745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472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528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349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685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542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289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483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5"/>
                  </a:ext>
                </a:extLst>
              </a:tr>
              <a:tr h="252786">
                <a:tc>
                  <a:txBody>
                    <a:bodyPr/>
                    <a:lstStyle/>
                    <a:p>
                      <a:pPr algn="r" fontAlgn="b"/>
                      <a:r>
                        <a:rPr lang="en-US" sz="1100" u="none" strike="noStrike">
                          <a:effectLst/>
                        </a:rPr>
                        <a:t>121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518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142</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297</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238</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301</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310" marR="9310" marT="931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310" marR="9310" marT="9310"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503570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800" y="27432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Year 1</a:t>
            </a:r>
          </a:p>
        </p:txBody>
      </p:sp>
      <p:sp>
        <p:nvSpPr>
          <p:cNvPr id="5" name="Oval 4"/>
          <p:cNvSpPr/>
          <p:nvPr/>
        </p:nvSpPr>
        <p:spPr>
          <a:xfrm>
            <a:off x="1937657" y="27432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Year 2</a:t>
            </a:r>
          </a:p>
        </p:txBody>
      </p:sp>
      <p:sp>
        <p:nvSpPr>
          <p:cNvPr id="6" name="Oval 5"/>
          <p:cNvSpPr/>
          <p:nvPr/>
        </p:nvSpPr>
        <p:spPr>
          <a:xfrm>
            <a:off x="3352800" y="2769326"/>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Year 3</a:t>
            </a:r>
          </a:p>
        </p:txBody>
      </p:sp>
      <p:sp>
        <p:nvSpPr>
          <p:cNvPr id="7" name="Oval 6"/>
          <p:cNvSpPr/>
          <p:nvPr/>
        </p:nvSpPr>
        <p:spPr>
          <a:xfrm>
            <a:off x="4800600" y="2756263"/>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Year 4</a:t>
            </a:r>
          </a:p>
        </p:txBody>
      </p:sp>
      <p:sp>
        <p:nvSpPr>
          <p:cNvPr id="8" name="Oval 7"/>
          <p:cNvSpPr/>
          <p:nvPr/>
        </p:nvSpPr>
        <p:spPr>
          <a:xfrm>
            <a:off x="6477000" y="2756263"/>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Year 5</a:t>
            </a:r>
          </a:p>
        </p:txBody>
      </p:sp>
      <p:sp>
        <p:nvSpPr>
          <p:cNvPr id="9" name="Oval 8"/>
          <p:cNvSpPr/>
          <p:nvPr/>
        </p:nvSpPr>
        <p:spPr>
          <a:xfrm>
            <a:off x="8153400" y="27432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End of Year </a:t>
            </a:r>
            <a:r>
              <a:rPr lang="en-US" sz="1200" dirty="0">
                <a:solidFill>
                  <a:schemeClr val="tx1"/>
                </a:solidFill>
              </a:rPr>
              <a:t>5</a:t>
            </a:r>
            <a:endParaRPr lang="en-US" sz="1200" dirty="0" smtClean="0">
              <a:solidFill>
                <a:schemeClr val="tx1"/>
              </a:solidFill>
            </a:endParaRPr>
          </a:p>
        </p:txBody>
      </p:sp>
      <p:cxnSp>
        <p:nvCxnSpPr>
          <p:cNvPr id="11" name="Straight Arrow Connector 10"/>
          <p:cNvCxnSpPr>
            <a:stCxn id="4" idx="6"/>
            <a:endCxn id="5" idx="2"/>
          </p:cNvCxnSpPr>
          <p:nvPr/>
        </p:nvCxnSpPr>
        <p:spPr>
          <a:xfrm>
            <a:off x="1066800" y="3086100"/>
            <a:ext cx="8708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99657" y="3124200"/>
            <a:ext cx="6531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14800" y="3124200"/>
            <a:ext cx="6531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95257" y="3124201"/>
            <a:ext cx="8817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239000" y="3124200"/>
            <a:ext cx="8817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9200" y="2614136"/>
            <a:ext cx="718457" cy="738664"/>
          </a:xfrm>
          <a:prstGeom prst="rect">
            <a:avLst/>
          </a:prstGeom>
          <a:noFill/>
        </p:spPr>
        <p:txBody>
          <a:bodyPr wrap="square" rtlCol="0">
            <a:spAutoFit/>
          </a:bodyPr>
          <a:lstStyle/>
          <a:p>
            <a:r>
              <a:rPr lang="en-US" sz="1400" dirty="0" smtClean="0"/>
              <a:t>Left-over cash</a:t>
            </a:r>
            <a:endParaRPr lang="en-US" sz="1400" dirty="0"/>
          </a:p>
        </p:txBody>
      </p:sp>
      <p:sp>
        <p:nvSpPr>
          <p:cNvPr id="22" name="TextBox 21"/>
          <p:cNvSpPr txBox="1"/>
          <p:nvPr/>
        </p:nvSpPr>
        <p:spPr>
          <a:xfrm>
            <a:off x="2786743" y="2667000"/>
            <a:ext cx="718457" cy="738664"/>
          </a:xfrm>
          <a:prstGeom prst="rect">
            <a:avLst/>
          </a:prstGeom>
          <a:noFill/>
        </p:spPr>
        <p:txBody>
          <a:bodyPr wrap="square" rtlCol="0">
            <a:spAutoFit/>
          </a:bodyPr>
          <a:lstStyle/>
          <a:p>
            <a:r>
              <a:rPr lang="en-US" sz="1400" dirty="0" smtClean="0"/>
              <a:t>Left-over cash</a:t>
            </a:r>
            <a:endParaRPr lang="en-US" sz="1400" dirty="0"/>
          </a:p>
        </p:txBody>
      </p:sp>
      <p:sp>
        <p:nvSpPr>
          <p:cNvPr id="23" name="TextBox 22"/>
          <p:cNvSpPr txBox="1"/>
          <p:nvPr/>
        </p:nvSpPr>
        <p:spPr>
          <a:xfrm>
            <a:off x="4158343" y="2667000"/>
            <a:ext cx="718457" cy="738664"/>
          </a:xfrm>
          <a:prstGeom prst="rect">
            <a:avLst/>
          </a:prstGeom>
          <a:noFill/>
        </p:spPr>
        <p:txBody>
          <a:bodyPr wrap="square" rtlCol="0">
            <a:spAutoFit/>
          </a:bodyPr>
          <a:lstStyle/>
          <a:p>
            <a:r>
              <a:rPr lang="en-US" sz="1400" dirty="0" smtClean="0"/>
              <a:t>Left-over cash</a:t>
            </a:r>
            <a:endParaRPr lang="en-US" sz="1400" dirty="0"/>
          </a:p>
        </p:txBody>
      </p:sp>
      <p:sp>
        <p:nvSpPr>
          <p:cNvPr id="24" name="TextBox 23"/>
          <p:cNvSpPr txBox="1"/>
          <p:nvPr/>
        </p:nvSpPr>
        <p:spPr>
          <a:xfrm>
            <a:off x="5715000" y="2667000"/>
            <a:ext cx="718457" cy="738664"/>
          </a:xfrm>
          <a:prstGeom prst="rect">
            <a:avLst/>
          </a:prstGeom>
          <a:noFill/>
        </p:spPr>
        <p:txBody>
          <a:bodyPr wrap="square" rtlCol="0">
            <a:spAutoFit/>
          </a:bodyPr>
          <a:lstStyle/>
          <a:p>
            <a:r>
              <a:rPr lang="en-US" sz="1400" dirty="0" smtClean="0"/>
              <a:t>Left-over cash</a:t>
            </a:r>
            <a:endParaRPr lang="en-US" sz="1400" dirty="0"/>
          </a:p>
        </p:txBody>
      </p:sp>
      <p:sp>
        <p:nvSpPr>
          <p:cNvPr id="25" name="TextBox 24"/>
          <p:cNvSpPr txBox="1"/>
          <p:nvPr/>
        </p:nvSpPr>
        <p:spPr>
          <a:xfrm>
            <a:off x="7086600" y="2740223"/>
            <a:ext cx="1219200" cy="307777"/>
          </a:xfrm>
          <a:prstGeom prst="rect">
            <a:avLst/>
          </a:prstGeom>
          <a:noFill/>
        </p:spPr>
        <p:txBody>
          <a:bodyPr wrap="square" rtlCol="0">
            <a:spAutoFit/>
          </a:bodyPr>
          <a:lstStyle/>
          <a:p>
            <a:r>
              <a:rPr lang="en-US" sz="1400" dirty="0" smtClean="0"/>
              <a:t>Investment D</a:t>
            </a:r>
            <a:endParaRPr lang="en-US" sz="1400" dirty="0"/>
          </a:p>
        </p:txBody>
      </p:sp>
      <p:sp>
        <p:nvSpPr>
          <p:cNvPr id="26" name="Arc 25"/>
          <p:cNvSpPr/>
          <p:nvPr/>
        </p:nvSpPr>
        <p:spPr>
          <a:xfrm>
            <a:off x="685800" y="1981200"/>
            <a:ext cx="3048000" cy="1524000"/>
          </a:xfrm>
          <a:prstGeom prst="arc">
            <a:avLst>
              <a:gd name="adj1" fmla="val 10712267"/>
              <a:gd name="adj2" fmla="val 269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2286000" y="1981200"/>
            <a:ext cx="2895600" cy="1524000"/>
          </a:xfrm>
          <a:prstGeom prst="arc">
            <a:avLst>
              <a:gd name="adj1" fmla="val 10712267"/>
              <a:gd name="adj2" fmla="val 269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a:off x="3810000" y="1981200"/>
            <a:ext cx="3048000" cy="1524000"/>
          </a:xfrm>
          <a:prstGeom prst="arc">
            <a:avLst>
              <a:gd name="adj1" fmla="val 10712267"/>
              <a:gd name="adj2" fmla="val 269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a:off x="5181600" y="1905000"/>
            <a:ext cx="3352800" cy="1524000"/>
          </a:xfrm>
          <a:prstGeom prst="arc">
            <a:avLst>
              <a:gd name="adj1" fmla="val 10712267"/>
              <a:gd name="adj2" fmla="val 269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376364" y="1611868"/>
            <a:ext cx="1424236" cy="369332"/>
          </a:xfrm>
          <a:prstGeom prst="rect">
            <a:avLst/>
          </a:prstGeom>
          <a:noFill/>
        </p:spPr>
        <p:txBody>
          <a:bodyPr wrap="none" rtlCol="0">
            <a:spAutoFit/>
          </a:bodyPr>
          <a:lstStyle/>
          <a:p>
            <a:r>
              <a:rPr lang="en-US" dirty="0" smtClean="0"/>
              <a:t>Investment A</a:t>
            </a:r>
            <a:endParaRPr lang="en-US" dirty="0"/>
          </a:p>
        </p:txBody>
      </p:sp>
      <p:sp>
        <p:nvSpPr>
          <p:cNvPr id="32" name="Arc 31"/>
          <p:cNvSpPr/>
          <p:nvPr/>
        </p:nvSpPr>
        <p:spPr>
          <a:xfrm rot="10800000">
            <a:off x="685800" y="2693124"/>
            <a:ext cx="4495800" cy="1574075"/>
          </a:xfrm>
          <a:prstGeom prst="arc">
            <a:avLst>
              <a:gd name="adj1" fmla="val 1074656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10800000">
            <a:off x="2362200" y="2667000"/>
            <a:ext cx="4495800" cy="1574075"/>
          </a:xfrm>
          <a:prstGeom prst="arc">
            <a:avLst>
              <a:gd name="adj1" fmla="val 1074656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10800000">
            <a:off x="3733800" y="2693124"/>
            <a:ext cx="4800601" cy="1547951"/>
          </a:xfrm>
          <a:prstGeom prst="arc">
            <a:avLst>
              <a:gd name="adj1" fmla="val 10746560"/>
              <a:gd name="adj2" fmla="val 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3612978" y="4191000"/>
            <a:ext cx="1416222" cy="369332"/>
          </a:xfrm>
          <a:prstGeom prst="rect">
            <a:avLst/>
          </a:prstGeom>
          <a:noFill/>
        </p:spPr>
        <p:txBody>
          <a:bodyPr wrap="none" rtlCol="0">
            <a:spAutoFit/>
          </a:bodyPr>
          <a:lstStyle/>
          <a:p>
            <a:r>
              <a:rPr lang="en-US" dirty="0" smtClean="0"/>
              <a:t>Investment B</a:t>
            </a:r>
            <a:endParaRPr lang="en-US" dirty="0"/>
          </a:p>
        </p:txBody>
      </p:sp>
      <p:sp>
        <p:nvSpPr>
          <p:cNvPr id="36" name="Arc 35"/>
          <p:cNvSpPr/>
          <p:nvPr/>
        </p:nvSpPr>
        <p:spPr>
          <a:xfrm rot="10800000">
            <a:off x="2285999" y="1600198"/>
            <a:ext cx="6248401" cy="3733801"/>
          </a:xfrm>
          <a:prstGeom prst="arc">
            <a:avLst>
              <a:gd name="adj1" fmla="val 1074656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832178" y="4964668"/>
            <a:ext cx="1414618" cy="369332"/>
          </a:xfrm>
          <a:prstGeom prst="rect">
            <a:avLst/>
          </a:prstGeom>
          <a:noFill/>
        </p:spPr>
        <p:txBody>
          <a:bodyPr wrap="none" rtlCol="0">
            <a:spAutoFit/>
          </a:bodyPr>
          <a:lstStyle/>
          <a:p>
            <a:r>
              <a:rPr lang="en-US" dirty="0" smtClean="0"/>
              <a:t>Investment C</a:t>
            </a:r>
            <a:endParaRPr lang="en-US" dirty="0"/>
          </a:p>
        </p:txBody>
      </p:sp>
      <p:sp>
        <p:nvSpPr>
          <p:cNvPr id="38" name="TextBox 37"/>
          <p:cNvSpPr txBox="1"/>
          <p:nvPr/>
        </p:nvSpPr>
        <p:spPr>
          <a:xfrm>
            <a:off x="3124200" y="533400"/>
            <a:ext cx="3276600" cy="707886"/>
          </a:xfrm>
          <a:prstGeom prst="rect">
            <a:avLst/>
          </a:prstGeom>
          <a:noFill/>
        </p:spPr>
        <p:txBody>
          <a:bodyPr wrap="square" rtlCol="0">
            <a:spAutoFit/>
          </a:bodyPr>
          <a:lstStyle/>
          <a:p>
            <a:pPr algn="ctr"/>
            <a:r>
              <a:rPr lang="en-US" sz="4000" dirty="0" smtClean="0"/>
              <a:t>Money Flows</a:t>
            </a:r>
            <a:endParaRPr lang="en-US" sz="4000" dirty="0"/>
          </a:p>
        </p:txBody>
      </p:sp>
    </p:spTree>
    <p:extLst>
      <p:ext uri="{BB962C8B-B14F-4D97-AF65-F5344CB8AC3E}">
        <p14:creationId xmlns:p14="http://schemas.microsoft.com/office/powerpoint/2010/main" val="378946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Sensitivity</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Optimization sensitivity:</a:t>
            </a:r>
          </a:p>
          <a:p>
            <a:pPr lvl="1"/>
            <a:r>
              <a:rPr lang="en-US" dirty="0" smtClean="0"/>
              <a:t>Allows re-optimization</a:t>
            </a:r>
          </a:p>
          <a:p>
            <a:pPr lvl="1"/>
            <a:r>
              <a:rPr lang="en-US" dirty="0" smtClean="0"/>
              <a:t>Applies when we find the value for the parameter </a:t>
            </a:r>
            <a:r>
              <a:rPr lang="en-US" i="1" dirty="0" smtClean="0"/>
              <a:t>before </a:t>
            </a:r>
            <a:r>
              <a:rPr lang="en-US" dirty="0" smtClean="0"/>
              <a:t>implementing the decision</a:t>
            </a:r>
          </a:p>
          <a:p>
            <a:pPr lvl="1"/>
            <a:r>
              <a:rPr lang="en-US" dirty="0" smtClean="0"/>
              <a:t>Specify parameter as:</a:t>
            </a:r>
          </a:p>
          <a:p>
            <a:pPr lvl="2"/>
            <a:r>
              <a:rPr lang="en-US" dirty="0" err="1" smtClean="0"/>
              <a:t>RiskSolverPlatform</a:t>
            </a:r>
            <a:r>
              <a:rPr lang="en-US" dirty="0" smtClean="0"/>
              <a:t> &gt; Parameters &gt; Optimization</a:t>
            </a:r>
          </a:p>
          <a:p>
            <a:pPr lvl="1"/>
            <a:r>
              <a:rPr lang="en-US" dirty="0" smtClean="0"/>
              <a:t>Perform Sensitivity Analysis as:</a:t>
            </a:r>
          </a:p>
          <a:p>
            <a:pPr lvl="2"/>
            <a:r>
              <a:rPr lang="en-US" dirty="0" smtClean="0"/>
              <a:t>Reports &gt; Optimization &gt; Parameter Analysis to get a report</a:t>
            </a:r>
            <a:endParaRPr lang="en-US" dirty="0"/>
          </a:p>
          <a:p>
            <a:pPr lvl="2"/>
            <a:r>
              <a:rPr lang="en-US" dirty="0" smtClean="0"/>
              <a:t>Charts &gt; Multiple Optimizations &gt; Parameter Analysis to get a graph of the output</a:t>
            </a:r>
          </a:p>
        </p:txBody>
      </p:sp>
    </p:spTree>
    <p:extLst>
      <p:ext uri="{BB962C8B-B14F-4D97-AF65-F5344CB8AC3E}">
        <p14:creationId xmlns:p14="http://schemas.microsoft.com/office/powerpoint/2010/main" val="83088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Sensitivity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Parametric Sensitivity:</a:t>
            </a:r>
          </a:p>
          <a:p>
            <a:pPr lvl="1"/>
            <a:r>
              <a:rPr lang="en-US" dirty="0"/>
              <a:t>No re-optimization: current values for decision variables are </a:t>
            </a:r>
            <a:r>
              <a:rPr lang="en-US" dirty="0" smtClean="0"/>
              <a:t>fixed</a:t>
            </a:r>
          </a:p>
          <a:p>
            <a:pPr lvl="1"/>
            <a:r>
              <a:rPr lang="en-US" dirty="0" smtClean="0"/>
              <a:t>Applies when we find the right value of the parameter </a:t>
            </a:r>
            <a:r>
              <a:rPr lang="en-US" i="1" dirty="0" smtClean="0"/>
              <a:t>after </a:t>
            </a:r>
            <a:r>
              <a:rPr lang="en-US" dirty="0" smtClean="0"/>
              <a:t>we implemented the decision</a:t>
            </a:r>
          </a:p>
          <a:p>
            <a:pPr lvl="1"/>
            <a:r>
              <a:rPr lang="en-US" dirty="0"/>
              <a:t>Specify parameter as:</a:t>
            </a:r>
          </a:p>
          <a:p>
            <a:pPr lvl="2"/>
            <a:r>
              <a:rPr lang="en-US" dirty="0" err="1"/>
              <a:t>RiskSolverPlatform</a:t>
            </a:r>
            <a:r>
              <a:rPr lang="en-US" dirty="0"/>
              <a:t> &gt; Parameters &gt; </a:t>
            </a:r>
            <a:r>
              <a:rPr lang="en-US" dirty="0" smtClean="0"/>
              <a:t>Sensitivity</a:t>
            </a:r>
            <a:endParaRPr lang="en-US" dirty="0"/>
          </a:p>
          <a:p>
            <a:pPr lvl="1"/>
            <a:r>
              <a:rPr lang="en-US" dirty="0"/>
              <a:t>Perform Sensitivity Analysis as:</a:t>
            </a:r>
          </a:p>
          <a:p>
            <a:pPr lvl="2"/>
            <a:r>
              <a:rPr lang="en-US" dirty="0"/>
              <a:t>Reports &gt; </a:t>
            </a:r>
            <a:r>
              <a:rPr lang="en-US" dirty="0" smtClean="0"/>
              <a:t>Sensitivity </a:t>
            </a:r>
            <a:r>
              <a:rPr lang="en-US" dirty="0"/>
              <a:t>&gt; Parameter Analysis to get a report</a:t>
            </a:r>
          </a:p>
          <a:p>
            <a:pPr lvl="2"/>
            <a:r>
              <a:rPr lang="en-US" dirty="0"/>
              <a:t>Charts &gt; </a:t>
            </a:r>
            <a:r>
              <a:rPr lang="en-US" dirty="0" smtClean="0"/>
              <a:t>Sensitivity Analysis &gt; </a:t>
            </a:r>
            <a:r>
              <a:rPr lang="en-US" dirty="0"/>
              <a:t>Parameter Analysis to get a graph of the output</a:t>
            </a:r>
          </a:p>
          <a:p>
            <a:pPr lvl="1"/>
            <a:endParaRPr lang="en-US" dirty="0"/>
          </a:p>
          <a:p>
            <a:pPr lvl="1"/>
            <a:endParaRPr lang="en-US" dirty="0"/>
          </a:p>
        </p:txBody>
      </p:sp>
    </p:spTree>
    <p:extLst>
      <p:ext uri="{BB962C8B-B14F-4D97-AF65-F5344CB8AC3E}">
        <p14:creationId xmlns:p14="http://schemas.microsoft.com/office/powerpoint/2010/main" val="387684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0-1 Programming</a:t>
            </a:r>
            <a:endParaRPr lang="en-US" dirty="0"/>
          </a:p>
        </p:txBody>
      </p:sp>
      <p:sp>
        <p:nvSpPr>
          <p:cNvPr id="3" name="Content Placeholder 2"/>
          <p:cNvSpPr>
            <a:spLocks noGrp="1"/>
          </p:cNvSpPr>
          <p:nvPr>
            <p:ph idx="1"/>
          </p:nvPr>
        </p:nvSpPr>
        <p:spPr/>
        <p:txBody>
          <a:bodyPr/>
          <a:lstStyle/>
          <a:p>
            <a:r>
              <a:rPr lang="en-US" smtClean="0"/>
              <a:t>Special Case of integer programming: </a:t>
            </a:r>
            <a:br>
              <a:rPr lang="en-US" smtClean="0"/>
            </a:br>
            <a:r>
              <a:rPr lang="en-US" smtClean="0"/>
              <a:t>Yes – No decisions</a:t>
            </a:r>
            <a:endParaRPr lang="en-US" dirty="0" smtClean="0"/>
          </a:p>
          <a:p>
            <a:r>
              <a:rPr lang="en-US" smtClean="0"/>
              <a:t>Fractional variables do not make sense; rounding usually gives  pretty bad outcomes</a:t>
            </a:r>
            <a:endParaRPr lang="en-US" dirty="0" smtClean="0"/>
          </a:p>
          <a:p>
            <a:r>
              <a:rPr lang="en-US" smtClean="0"/>
              <a:t>Can model logical conditions using 0-1 variables, e.g., if X then Y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Project Selection</a:t>
            </a:r>
            <a:endParaRPr lang="en-US" dirty="0"/>
          </a:p>
        </p:txBody>
      </p:sp>
      <p:sp>
        <p:nvSpPr>
          <p:cNvPr id="3" name="Content Placeholder 2"/>
          <p:cNvSpPr>
            <a:spLocks noGrp="1"/>
          </p:cNvSpPr>
          <p:nvPr>
            <p:ph idx="1"/>
          </p:nvPr>
        </p:nvSpPr>
        <p:spPr/>
        <p:txBody>
          <a:bodyPr/>
          <a:lstStyle/>
          <a:p>
            <a:pPr marL="0" indent="0">
              <a:buNone/>
            </a:pPr>
            <a:r>
              <a:rPr lang="en-US" smtClean="0"/>
              <a:t>Below is data on different projects that a company can undertake.  They want to maximize the total NPV of all projects, while not exceeding the capital budget constraint.  In addition, every project has a risk measure and the company does not want to ex ceed a certain level of risk</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Selection </a:t>
            </a:r>
            <a:r>
              <a:rPr lang="en-US" sz="2400" smtClean="0"/>
              <a:t>(</a:t>
            </a:r>
            <a:r>
              <a:rPr lang="en-US" sz="2400" dirty="0" smtClean="0"/>
              <a:t>cont’d)</a:t>
            </a:r>
            <a:endParaRPr lang="en-US" dirty="0"/>
          </a:p>
        </p:txBody>
      </p:sp>
      <p:sp>
        <p:nvSpPr>
          <p:cNvPr id="3" name="Content Placeholder 2"/>
          <p:cNvSpPr>
            <a:spLocks noGrp="1"/>
          </p:cNvSpPr>
          <p:nvPr>
            <p:ph idx="1"/>
          </p:nvPr>
        </p:nvSpPr>
        <p:spPr/>
        <p:txBody>
          <a:bodyPr/>
          <a:lstStyle/>
          <a:p>
            <a:r>
              <a:rPr lang="en-US" smtClean="0"/>
              <a:t>Project Info</a:t>
            </a:r>
            <a:endParaRPr lang="en-US" dirty="0" smtClean="0"/>
          </a:p>
          <a:p>
            <a:endParaRPr lang="en-US" dirty="0" smtClean="0"/>
          </a:p>
          <a:p>
            <a:endParaRPr lang="en-US" dirty="0" smtClean="0"/>
          </a:p>
          <a:p>
            <a:endParaRPr lang="en-US" dirty="0" smtClean="0"/>
          </a:p>
          <a:p>
            <a:r>
              <a:rPr lang="en-US" smtClean="0"/>
              <a:t>The company has only $235 for capital budget expenditures and does not want to exceed 300 in total risk</a:t>
            </a:r>
            <a:endParaRPr lang="en-US" dirty="0" smtClean="0"/>
          </a:p>
          <a:p>
            <a:r>
              <a:rPr lang="en-US" smtClean="0"/>
              <a:t>What is the optimal project portfolio</a:t>
            </a:r>
            <a:r>
              <a:rPr lang="en-US" dirty="0" smtClean="0"/>
              <a:t>?</a:t>
            </a:r>
          </a:p>
        </p:txBody>
      </p:sp>
      <p:graphicFrame>
        <p:nvGraphicFramePr>
          <p:cNvPr id="1026" name="Object 2"/>
          <p:cNvGraphicFramePr>
            <a:graphicFrameLocks noChangeAspect="1"/>
          </p:cNvGraphicFramePr>
          <p:nvPr>
            <p:extLst>
              <p:ext uri="{D42A27DB-BD31-4B8C-83A1-F6EECF244321}">
                <p14:modId xmlns:p14="http://schemas.microsoft.com/office/powerpoint/2010/main" val="1901189395"/>
              </p:ext>
            </p:extLst>
          </p:nvPr>
        </p:nvGraphicFramePr>
        <p:xfrm>
          <a:off x="483704" y="2286000"/>
          <a:ext cx="8248175" cy="1752600"/>
        </p:xfrm>
        <a:graphic>
          <a:graphicData uri="http://schemas.openxmlformats.org/presentationml/2006/ole">
            <mc:AlternateContent xmlns:mc="http://schemas.openxmlformats.org/markup-compatibility/2006">
              <mc:Choice xmlns:v="urn:schemas-microsoft-com:vml" Requires="v">
                <p:oleObj spid="_x0000_s1025" name="Worksheet" r:id="rId3" imgW="4571947" imgH="971695" progId="Excel.Sheet.12">
                  <p:embed/>
                </p:oleObj>
              </mc:Choice>
              <mc:Fallback>
                <p:oleObj name="Worksheet" r:id="rId3" imgW="4571947" imgH="971695" progId="Excel.Sheet.12">
                  <p:embed/>
                  <p:pic>
                    <p:nvPicPr>
                      <p:cNvPr id="0" name="Picture 25"/>
                      <p:cNvPicPr>
                        <a:picLocks noChangeAspect="1" noChangeArrowheads="1"/>
                      </p:cNvPicPr>
                      <p:nvPr/>
                    </p:nvPicPr>
                    <p:blipFill>
                      <a:blip r:embed="rId4"/>
                      <a:srcRect/>
                      <a:stretch>
                        <a:fillRect/>
                      </a:stretch>
                    </p:blipFill>
                    <p:spPr bwMode="auto">
                      <a:xfrm>
                        <a:off x="483704" y="2286000"/>
                        <a:ext cx="82481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rlin Sans FB"/>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4096</TotalTime>
  <Words>2364</Words>
  <Application>Microsoft Office PowerPoint</Application>
  <PresentationFormat>On-screen Show (4:3)</PresentationFormat>
  <Paragraphs>744</Paragraphs>
  <Slides>30</Slides>
  <Notes>0</Notes>
  <HiddenSlides>9</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Berlin Sans FB</vt:lpstr>
      <vt:lpstr>Calibri</vt:lpstr>
      <vt:lpstr>Vladimir Script</vt:lpstr>
      <vt:lpstr>1_Office Theme</vt:lpstr>
      <vt:lpstr>Worksheet</vt:lpstr>
      <vt:lpstr>Business Decision Modeling</vt:lpstr>
      <vt:lpstr>Linear Optimization: Recap</vt:lpstr>
      <vt:lpstr>Ex. 9 p. 311</vt:lpstr>
      <vt:lpstr>PowerPoint Presentation</vt:lpstr>
      <vt:lpstr>Optimization Sensitivity</vt:lpstr>
      <vt:lpstr>Parametric Sensitivity</vt:lpstr>
      <vt:lpstr>0-1 Programming</vt:lpstr>
      <vt:lpstr>Example:  Project Selection</vt:lpstr>
      <vt:lpstr>Project Selection (cont’d)</vt:lpstr>
      <vt:lpstr>0-1 Modeling “Tricks”</vt:lpstr>
      <vt:lpstr>Power Generator</vt:lpstr>
      <vt:lpstr>SLUBs and VLUBs</vt:lpstr>
      <vt:lpstr>SLUBs and VLUBs</vt:lpstr>
      <vt:lpstr>SLUBs and VLUBs</vt:lpstr>
      <vt:lpstr>Incorrect VLUBs</vt:lpstr>
      <vt:lpstr>Inventory Example</vt:lpstr>
      <vt:lpstr>Inventory example (cont’d)</vt:lpstr>
      <vt:lpstr>Inventory Example (cont’d)</vt:lpstr>
      <vt:lpstr>Non-linear and Piecewise linear problems</vt:lpstr>
      <vt:lpstr>Quantity discounts</vt:lpstr>
      <vt:lpstr>Quantity Discounts (cont’d)</vt:lpstr>
      <vt:lpstr>Diseconomies of scale</vt:lpstr>
      <vt:lpstr>Team Assignments</vt:lpstr>
      <vt:lpstr>Ch 13 Ex 4</vt:lpstr>
      <vt:lpstr>Ch 13 Ex 6</vt:lpstr>
      <vt:lpstr>Ch 13 Ex 10</vt:lpstr>
      <vt:lpstr>Ch 13 Ex 11</vt:lpstr>
      <vt:lpstr>Ch 13 Ex 11 (cont’d)</vt:lpstr>
      <vt:lpstr>Sequencing Problems</vt:lpstr>
      <vt:lpstr>Distances table</vt:lpstr>
    </vt:vector>
  </TitlesOfParts>
  <Company>UConn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Decision Modeling</dc:title>
  <dc:creator>Jan</dc:creator>
  <cp:lastModifiedBy>Jan Stallaert</cp:lastModifiedBy>
  <cp:revision>107</cp:revision>
  <dcterms:created xsi:type="dcterms:W3CDTF">2010-02-23T15:43:21Z</dcterms:created>
  <dcterms:modified xsi:type="dcterms:W3CDTF">2019-10-08T13:39:21Z</dcterms:modified>
</cp:coreProperties>
</file>