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4"/>
  </p:notesMasterIdLst>
  <p:sldIdLst>
    <p:sldId id="256" r:id="rId2"/>
    <p:sldId id="290" r:id="rId3"/>
    <p:sldId id="292" r:id="rId4"/>
    <p:sldId id="291" r:id="rId5"/>
    <p:sldId id="380" r:id="rId6"/>
    <p:sldId id="293" r:id="rId7"/>
    <p:sldId id="295" r:id="rId8"/>
    <p:sldId id="296" r:id="rId9"/>
    <p:sldId id="297" r:id="rId10"/>
    <p:sldId id="298" r:id="rId11"/>
    <p:sldId id="299" r:id="rId12"/>
    <p:sldId id="311" r:id="rId13"/>
    <p:sldId id="312" r:id="rId14"/>
    <p:sldId id="313" r:id="rId15"/>
    <p:sldId id="314" r:id="rId16"/>
    <p:sldId id="315" r:id="rId17"/>
    <p:sldId id="317" r:id="rId18"/>
    <p:sldId id="318" r:id="rId19"/>
    <p:sldId id="320" r:id="rId20"/>
    <p:sldId id="321" r:id="rId21"/>
    <p:sldId id="322" r:id="rId22"/>
    <p:sldId id="373" r:id="rId23"/>
    <p:sldId id="374" r:id="rId24"/>
    <p:sldId id="326" r:id="rId25"/>
    <p:sldId id="375" r:id="rId26"/>
    <p:sldId id="330" r:id="rId27"/>
    <p:sldId id="331" r:id="rId28"/>
    <p:sldId id="377" r:id="rId29"/>
    <p:sldId id="333" r:id="rId30"/>
    <p:sldId id="378" r:id="rId31"/>
    <p:sldId id="335" r:id="rId32"/>
    <p:sldId id="3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70BC"/>
    <a:srgbClr val="6600FF"/>
    <a:srgbClr val="4D4D4D"/>
    <a:srgbClr val="EDE1FF"/>
    <a:srgbClr val="3F3F3F"/>
    <a:srgbClr val="0033CC"/>
    <a:srgbClr val="191919"/>
    <a:srgbClr val="944BFF"/>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26" autoAdjust="0"/>
  </p:normalViewPr>
  <p:slideViewPr>
    <p:cSldViewPr snapToGrid="0">
      <p:cViewPr varScale="1">
        <p:scale>
          <a:sx n="50" d="100"/>
          <a:sy n="50" d="100"/>
        </p:scale>
        <p:origin x="1197" y="36"/>
      </p:cViewPr>
      <p:guideLst/>
    </p:cSldViewPr>
  </p:slideViewPr>
  <p:notesTextViewPr>
    <p:cViewPr>
      <p:scale>
        <a:sx n="1" d="1"/>
        <a:sy n="1" d="1"/>
      </p:scale>
      <p:origin x="0" y="0"/>
    </p:cViewPr>
  </p:notesTextViewPr>
  <p:notesViewPr>
    <p:cSldViewPr snapToGrid="0">
      <p:cViewPr varScale="1">
        <p:scale>
          <a:sx n="68" d="100"/>
          <a:sy n="68" d="100"/>
        </p:scale>
        <p:origin x="3288" y="2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7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620BA-D657-4E65-8FB0-D287763D3715}" type="datetimeFigureOut">
              <a:rPr lang="en-US" smtClean="0"/>
              <a:t>8/29/2019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840BE8-C57E-4656-BED5-37E853DA8D1E}" type="slidenum">
              <a:rPr lang="en-US" smtClean="0"/>
              <a:t>‹#›</a:t>
            </a:fld>
            <a:endParaRPr lang="en-US"/>
          </a:p>
        </p:txBody>
      </p:sp>
    </p:spTree>
    <p:extLst>
      <p:ext uri="{BB962C8B-B14F-4D97-AF65-F5344CB8AC3E}">
        <p14:creationId xmlns:p14="http://schemas.microsoft.com/office/powerpoint/2010/main" val="1648721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40BE8-C57E-4656-BED5-37E853DA8D1E}" type="slidenum">
              <a:rPr lang="en-US" smtClean="0"/>
              <a:t>1</a:t>
            </a:fld>
            <a:endParaRPr lang="en-US"/>
          </a:p>
        </p:txBody>
      </p:sp>
    </p:spTree>
    <p:extLst>
      <p:ext uri="{BB962C8B-B14F-4D97-AF65-F5344CB8AC3E}">
        <p14:creationId xmlns:p14="http://schemas.microsoft.com/office/powerpoint/2010/main" val="138465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40BE8-C57E-4656-BED5-37E853DA8D1E}" type="slidenum">
              <a:rPr lang="en-US" smtClean="0"/>
              <a:t>11</a:t>
            </a:fld>
            <a:endParaRPr lang="en-US"/>
          </a:p>
        </p:txBody>
      </p:sp>
    </p:spTree>
    <p:extLst>
      <p:ext uri="{BB962C8B-B14F-4D97-AF65-F5344CB8AC3E}">
        <p14:creationId xmlns:p14="http://schemas.microsoft.com/office/powerpoint/2010/main" val="282176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40BE8-C57E-4656-BED5-37E853DA8D1E}" type="slidenum">
              <a:rPr lang="en-US" smtClean="0"/>
              <a:t>13</a:t>
            </a:fld>
            <a:endParaRPr lang="en-US"/>
          </a:p>
        </p:txBody>
      </p:sp>
    </p:spTree>
    <p:extLst>
      <p:ext uri="{BB962C8B-B14F-4D97-AF65-F5344CB8AC3E}">
        <p14:creationId xmlns:p14="http://schemas.microsoft.com/office/powerpoint/2010/main" val="2430543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40BE8-C57E-4656-BED5-37E853DA8D1E}" type="slidenum">
              <a:rPr lang="en-US" smtClean="0"/>
              <a:t>15</a:t>
            </a:fld>
            <a:endParaRPr lang="en-US"/>
          </a:p>
        </p:txBody>
      </p:sp>
    </p:spTree>
    <p:extLst>
      <p:ext uri="{BB962C8B-B14F-4D97-AF65-F5344CB8AC3E}">
        <p14:creationId xmlns:p14="http://schemas.microsoft.com/office/powerpoint/2010/main" val="1068236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40BE8-C57E-4656-BED5-37E853DA8D1E}" type="slidenum">
              <a:rPr lang="en-US" smtClean="0"/>
              <a:t>16</a:t>
            </a:fld>
            <a:endParaRPr lang="en-US"/>
          </a:p>
        </p:txBody>
      </p:sp>
    </p:spTree>
    <p:extLst>
      <p:ext uri="{BB962C8B-B14F-4D97-AF65-F5344CB8AC3E}">
        <p14:creationId xmlns:p14="http://schemas.microsoft.com/office/powerpoint/2010/main" val="295116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40BE8-C57E-4656-BED5-37E853DA8D1E}" type="slidenum">
              <a:rPr lang="en-US" smtClean="0"/>
              <a:t>17</a:t>
            </a:fld>
            <a:endParaRPr lang="en-US"/>
          </a:p>
        </p:txBody>
      </p:sp>
    </p:spTree>
    <p:extLst>
      <p:ext uri="{BB962C8B-B14F-4D97-AF65-F5344CB8AC3E}">
        <p14:creationId xmlns:p14="http://schemas.microsoft.com/office/powerpoint/2010/main" val="4077477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40BE8-C57E-4656-BED5-37E853DA8D1E}" type="slidenum">
              <a:rPr lang="en-US" smtClean="0"/>
              <a:t>20</a:t>
            </a:fld>
            <a:endParaRPr lang="en-US"/>
          </a:p>
        </p:txBody>
      </p:sp>
    </p:spTree>
    <p:extLst>
      <p:ext uri="{BB962C8B-B14F-4D97-AF65-F5344CB8AC3E}">
        <p14:creationId xmlns:p14="http://schemas.microsoft.com/office/powerpoint/2010/main" val="732951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ctr" anchorCtr="0"/>
          <a:lstStyle>
            <a:lvl1pPr algn="ctr">
              <a:defRPr sz="60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chor="ctr" anchorCtr="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59F3B6-BE5E-48AA-8610-9EF5943AA745}" type="datetime1">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45743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85D0E-33D4-4888-B287-16DD87AE7074}" type="datetime1">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520553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743F10-BB38-4F0B-A9B6-B7B7712D610A}" type="datetime1">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3692847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1"/>
                </a:solidFill>
                <a:latin typeface="+mj-lt"/>
              </a:defRPr>
            </a:lvl1pPr>
          </a:lstStyle>
          <a:p>
            <a:r>
              <a:rPr lang="en-US" dirty="0"/>
              <a:t>Click to edit Master title style</a:t>
            </a:r>
          </a:p>
        </p:txBody>
      </p:sp>
      <p:sp>
        <p:nvSpPr>
          <p:cNvPr id="3" name="Content Placeholder 2"/>
          <p:cNvSpPr>
            <a:spLocks noGrp="1"/>
          </p:cNvSpPr>
          <p:nvPr>
            <p:ph idx="1"/>
          </p:nvPr>
        </p:nvSpPr>
        <p:spPr>
          <a:xfrm>
            <a:off x="317241" y="1118507"/>
            <a:ext cx="11625943" cy="5058456"/>
          </a:xfrm>
        </p:spPr>
        <p:txBody>
          <a:bodyPr/>
          <a:lstStyle>
            <a:lvl1pPr>
              <a:defRPr b="0" i="0">
                <a:solidFill>
                  <a:srgbClr val="0033CC"/>
                </a:solidFill>
                <a:latin typeface="+mn-lt"/>
              </a:defRPr>
            </a:lvl1pPr>
            <a:lvl2pPr marL="685800" indent="-228600">
              <a:buFont typeface="Wingdings" panose="05000000000000000000" pitchFamily="2" charset="2"/>
              <a:buChar char="§"/>
              <a:defRPr b="0" i="0">
                <a:solidFill>
                  <a:srgbClr val="3F3F3F"/>
                </a:solidFill>
                <a:latin typeface="+mn-lt"/>
              </a:defRPr>
            </a:lvl2pPr>
            <a:lvl3pPr marL="1143000" indent="-228600">
              <a:buFont typeface="Courier New" panose="02070309020205020404" pitchFamily="49" charset="0"/>
              <a:buChar char="o"/>
              <a:defRPr b="0" i="0">
                <a:solidFill>
                  <a:srgbClr val="6600FF"/>
                </a:solidFill>
                <a:latin typeface="+mn-lt"/>
              </a:defRPr>
            </a:lvl3pPr>
            <a:lvl4pPr>
              <a:defRPr b="0" i="0">
                <a:latin typeface="+mn-lt"/>
              </a:defRPr>
            </a:lvl4pPr>
            <a:lvl5pPr>
              <a:defRPr b="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C40F0FC-C4CD-4F1D-80FB-CED0D430B43A}" type="datetime1">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92233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706F72-7919-4673-8921-CF25C28868A6}" type="datetime1">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173933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E687FD-9D17-496F-BEB1-CACDDFA48B0E}" type="datetime1">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79035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89A6BA-8532-45F7-9099-BDF73DA65B60}" type="datetime1">
              <a:rPr lang="en-US" smtClean="0"/>
              <a:t>8/29/2019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3969768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A1ED86-5535-45C1-9A03-1E3E3FBF2DD1}" type="datetime1">
              <a:rPr lang="en-US" smtClean="0"/>
              <a:t>8/29/2019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4659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1891E-C171-4ED7-A94A-B03EBFE98A09}" type="datetime1">
              <a:rPr lang="en-US" smtClean="0"/>
              <a:t>8/29/2019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4226143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8A72F2-5A5D-4809-9612-2277443D52FA}" type="datetime1">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15602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4CFEA4-0E7D-403C-A221-B778584B2749}" type="datetime1">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4244107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12032"/>
            <a:ext cx="10515600" cy="83502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118507"/>
            <a:ext cx="10515600" cy="505845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14584-F477-4EA8-BD37-7881719DA38E}" type="datetime1">
              <a:rPr lang="en-US" smtClean="0"/>
              <a:t>8/29/2019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E6A9D8-6A3B-412E-86BF-9A95CED56509}" type="slidenum">
              <a:rPr lang="en-US" smtClean="0"/>
              <a:t>‹#›</a:t>
            </a:fld>
            <a:endParaRPr lang="en-US"/>
          </a:p>
        </p:txBody>
      </p:sp>
    </p:spTree>
    <p:extLst>
      <p:ext uri="{BB962C8B-B14F-4D97-AF65-F5344CB8AC3E}">
        <p14:creationId xmlns:p14="http://schemas.microsoft.com/office/powerpoint/2010/main" val="169372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lnSpc>
          <a:spcPct val="90000"/>
        </a:lnSpc>
        <a:spcBef>
          <a:spcPct val="0"/>
        </a:spcBef>
        <a:buNone/>
        <a:defRPr sz="4400" b="1" kern="1200">
          <a:solidFill>
            <a:srgbClr val="7030A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B05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blog.revolutionanalytics.com/2012/06/fda-r-ok.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cran.r-project.org/doc/contrib/Paradis-rdebuts_en.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cran.r-project.org/web/packages/available_packages_by_date.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Lecture 1 – Introduction to statistics, R basics</a:t>
            </a:r>
          </a:p>
        </p:txBody>
      </p:sp>
      <p:sp>
        <p:nvSpPr>
          <p:cNvPr id="3" name="Subtitle 2"/>
          <p:cNvSpPr>
            <a:spLocks noGrp="1"/>
          </p:cNvSpPr>
          <p:nvPr>
            <p:ph type="subTitle" idx="1"/>
          </p:nvPr>
        </p:nvSpPr>
        <p:spPr/>
        <p:txBody>
          <a:bodyPr/>
          <a:lstStyle/>
          <a:p>
            <a:r>
              <a:rPr lang="en-US" dirty="0"/>
              <a:t>OPIM 5603 – Statistics in Business Analytics</a:t>
            </a:r>
          </a:p>
        </p:txBody>
      </p:sp>
      <p:sp>
        <p:nvSpPr>
          <p:cNvPr id="4" name="Date Placeholder 3"/>
          <p:cNvSpPr>
            <a:spLocks noGrp="1"/>
          </p:cNvSpPr>
          <p:nvPr>
            <p:ph type="dt" sz="half" idx="10"/>
          </p:nvPr>
        </p:nvSpPr>
        <p:spPr/>
        <p:txBody>
          <a:bodyPr/>
          <a:lstStyle/>
          <a:p>
            <a:fld id="{165990F4-E64C-4C04-9859-3E968940CBBF}" type="datetime1">
              <a:rPr lang="en-US" smtClean="0"/>
              <a:t>8/29/2019</a:t>
            </a:fld>
            <a:endParaRPr lang="en-US"/>
          </a:p>
        </p:txBody>
      </p:sp>
      <p:sp>
        <p:nvSpPr>
          <p:cNvPr id="5" name="Slide Number Placeholder 4"/>
          <p:cNvSpPr>
            <a:spLocks noGrp="1"/>
          </p:cNvSpPr>
          <p:nvPr>
            <p:ph type="sldNum" sz="quarter" idx="12"/>
          </p:nvPr>
        </p:nvSpPr>
        <p:spPr/>
        <p:txBody>
          <a:bodyPr/>
          <a:lstStyle/>
          <a:p>
            <a:fld id="{5BE6A9D8-6A3B-412E-86BF-9A95CED56509}" type="slidenum">
              <a:rPr lang="en-US" smtClean="0"/>
              <a:t>1</a:t>
            </a:fld>
            <a:endParaRPr lang="en-US"/>
          </a:p>
        </p:txBody>
      </p:sp>
    </p:spTree>
    <p:extLst>
      <p:ext uri="{BB962C8B-B14F-4D97-AF65-F5344CB8AC3E}">
        <p14:creationId xmlns:p14="http://schemas.microsoft.com/office/powerpoint/2010/main" val="3741170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6B27-B3F4-40B4-A860-A1B1CB152766}"/>
              </a:ext>
            </a:extLst>
          </p:cNvPr>
          <p:cNvSpPr>
            <a:spLocks noGrp="1"/>
          </p:cNvSpPr>
          <p:nvPr>
            <p:ph type="title"/>
          </p:nvPr>
        </p:nvSpPr>
        <p:spPr/>
        <p:txBody>
          <a:bodyPr/>
          <a:lstStyle/>
          <a:p>
            <a:r>
              <a:rPr lang="en-US" dirty="0"/>
              <a:t>An illustrative example of interval variables</a:t>
            </a:r>
          </a:p>
        </p:txBody>
      </p:sp>
      <p:sp>
        <p:nvSpPr>
          <p:cNvPr id="3" name="Content Placeholder 2">
            <a:extLst>
              <a:ext uri="{FF2B5EF4-FFF2-40B4-BE49-F238E27FC236}">
                <a16:creationId xmlns:a16="http://schemas.microsoft.com/office/drawing/2014/main" id="{496E39A4-7C1A-4820-A53F-9F93CBF9BA8F}"/>
              </a:ext>
            </a:extLst>
          </p:cNvPr>
          <p:cNvSpPr>
            <a:spLocks noGrp="1"/>
          </p:cNvSpPr>
          <p:nvPr>
            <p:ph idx="1"/>
          </p:nvPr>
        </p:nvSpPr>
        <p:spPr/>
        <p:txBody>
          <a:bodyPr/>
          <a:lstStyle/>
          <a:p>
            <a:r>
              <a:rPr lang="en-US" dirty="0"/>
              <a:t>Suppose Mary has $100 in her pocket</a:t>
            </a:r>
          </a:p>
          <a:p>
            <a:r>
              <a:rPr lang="en-US" dirty="0"/>
              <a:t>Define the variable Pocket Money Relative to Mary (PMRM) of a person as the person’s pocket money minus $100</a:t>
            </a:r>
          </a:p>
          <a:p>
            <a:pPr lvl="1"/>
            <a:r>
              <a:rPr lang="en-US" dirty="0"/>
              <a:t>Suppose that John has PMRM = $20 and Emily has PMRM = $40</a:t>
            </a:r>
          </a:p>
          <a:p>
            <a:pPr lvl="2"/>
            <a:r>
              <a:rPr lang="en-US" dirty="0"/>
              <a:t>Does Emily have $20 more than John in her pocket?	</a:t>
            </a:r>
          </a:p>
          <a:p>
            <a:pPr lvl="2"/>
            <a:r>
              <a:rPr lang="en-US" dirty="0"/>
              <a:t>Does Emily have twice as much money than John in her pocket?</a:t>
            </a:r>
          </a:p>
          <a:p>
            <a:endParaRPr lang="en-US" dirty="0"/>
          </a:p>
        </p:txBody>
      </p:sp>
      <p:sp>
        <p:nvSpPr>
          <p:cNvPr id="4" name="Date Placeholder 3">
            <a:extLst>
              <a:ext uri="{FF2B5EF4-FFF2-40B4-BE49-F238E27FC236}">
                <a16:creationId xmlns:a16="http://schemas.microsoft.com/office/drawing/2014/main" id="{5B3DEEE0-23E3-45B5-9754-52A50D0F18B0}"/>
              </a:ext>
            </a:extLst>
          </p:cNvPr>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a:extLst>
              <a:ext uri="{FF2B5EF4-FFF2-40B4-BE49-F238E27FC236}">
                <a16:creationId xmlns:a16="http://schemas.microsoft.com/office/drawing/2014/main" id="{CE6ED878-61F4-4791-A77C-6A62464BA826}"/>
              </a:ext>
            </a:extLst>
          </p:cNvPr>
          <p:cNvSpPr>
            <a:spLocks noGrp="1"/>
          </p:cNvSpPr>
          <p:nvPr>
            <p:ph type="sldNum" sz="quarter" idx="12"/>
          </p:nvPr>
        </p:nvSpPr>
        <p:spPr/>
        <p:txBody>
          <a:bodyPr/>
          <a:lstStyle/>
          <a:p>
            <a:fld id="{5BE6A9D8-6A3B-412E-86BF-9A95CED56509}" type="slidenum">
              <a:rPr lang="en-US" smtClean="0"/>
              <a:t>10</a:t>
            </a:fld>
            <a:endParaRPr lang="en-US"/>
          </a:p>
        </p:txBody>
      </p:sp>
    </p:spTree>
    <p:extLst>
      <p:ext uri="{BB962C8B-B14F-4D97-AF65-F5344CB8AC3E}">
        <p14:creationId xmlns:p14="http://schemas.microsoft.com/office/powerpoint/2010/main" val="946345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10F0A-3639-4D1B-AA2C-8DA92591ACAD}"/>
              </a:ext>
            </a:extLst>
          </p:cNvPr>
          <p:cNvSpPr>
            <a:spLocks noGrp="1"/>
          </p:cNvSpPr>
          <p:nvPr>
            <p:ph type="title"/>
          </p:nvPr>
        </p:nvSpPr>
        <p:spPr>
          <a:xfrm>
            <a:off x="656823" y="112032"/>
            <a:ext cx="10696977" cy="835025"/>
          </a:xfrm>
        </p:spPr>
        <p:txBody>
          <a:bodyPr>
            <a:normAutofit fontScale="90000"/>
          </a:bodyPr>
          <a:lstStyle/>
          <a:p>
            <a:r>
              <a:rPr lang="en-US" dirty="0"/>
              <a:t>Data is collected from either a population or sample</a:t>
            </a:r>
          </a:p>
        </p:txBody>
      </p:sp>
      <p:sp>
        <p:nvSpPr>
          <p:cNvPr id="3" name="Content Placeholder 2">
            <a:extLst>
              <a:ext uri="{FF2B5EF4-FFF2-40B4-BE49-F238E27FC236}">
                <a16:creationId xmlns:a16="http://schemas.microsoft.com/office/drawing/2014/main" id="{3A2A3C2A-79A5-43B1-A47E-46AA0FC4C6BA}"/>
              </a:ext>
            </a:extLst>
          </p:cNvPr>
          <p:cNvSpPr>
            <a:spLocks noGrp="1"/>
          </p:cNvSpPr>
          <p:nvPr>
            <p:ph idx="1"/>
          </p:nvPr>
        </p:nvSpPr>
        <p:spPr>
          <a:xfrm>
            <a:off x="317241" y="1118507"/>
            <a:ext cx="11625943" cy="5058456"/>
          </a:xfrm>
        </p:spPr>
        <p:txBody>
          <a:bodyPr/>
          <a:lstStyle/>
          <a:p>
            <a:r>
              <a:rPr lang="en-US" b="1" i="1" dirty="0"/>
              <a:t>Population</a:t>
            </a:r>
          </a:p>
          <a:p>
            <a:pPr lvl="1"/>
            <a:r>
              <a:rPr lang="en-US" dirty="0"/>
              <a:t>A </a:t>
            </a:r>
            <a:r>
              <a:rPr lang="en-US" b="1" i="1" dirty="0"/>
              <a:t>population</a:t>
            </a:r>
            <a:r>
              <a:rPr lang="en-US" dirty="0"/>
              <a:t> consists of all the items or individuals about which you want to draw a conclusion.  The population is the “large group”</a:t>
            </a:r>
          </a:p>
          <a:p>
            <a:pPr lvl="1"/>
            <a:r>
              <a:rPr lang="en-US" dirty="0"/>
              <a:t>A </a:t>
            </a:r>
            <a:r>
              <a:rPr lang="en-US" b="1" i="1" dirty="0"/>
              <a:t>population parameter </a:t>
            </a:r>
            <a:r>
              <a:rPr lang="en-US" dirty="0"/>
              <a:t>summarizes the value of a specific variable for a population.</a:t>
            </a:r>
          </a:p>
          <a:p>
            <a:r>
              <a:rPr lang="en-US" b="1" i="1" dirty="0"/>
              <a:t>Sample</a:t>
            </a:r>
            <a:endParaRPr lang="en-US" dirty="0"/>
          </a:p>
          <a:p>
            <a:pPr lvl="1"/>
            <a:r>
              <a:rPr lang="en-US" dirty="0"/>
              <a:t>A </a:t>
            </a:r>
            <a:r>
              <a:rPr lang="en-US" b="1" i="1" dirty="0"/>
              <a:t>sample</a:t>
            </a:r>
            <a:r>
              <a:rPr lang="en-US" dirty="0"/>
              <a:t> is the portion of a population selected for analysis.  The sample is the “small group”</a:t>
            </a:r>
          </a:p>
          <a:p>
            <a:pPr lvl="1"/>
            <a:r>
              <a:rPr lang="en-US" dirty="0"/>
              <a:t>A </a:t>
            </a:r>
            <a:r>
              <a:rPr lang="en-US" b="1" i="1" dirty="0"/>
              <a:t>sample statistic </a:t>
            </a:r>
            <a:r>
              <a:rPr lang="en-US" dirty="0"/>
              <a:t>summarizes the value of a specific variable for sample data.</a:t>
            </a:r>
          </a:p>
          <a:p>
            <a:pPr lvl="1"/>
            <a:endParaRPr lang="en-US" dirty="0"/>
          </a:p>
          <a:p>
            <a:pPr lvl="1"/>
            <a:endParaRPr lang="en-US" dirty="0"/>
          </a:p>
          <a:p>
            <a:endParaRPr lang="en-US" dirty="0"/>
          </a:p>
        </p:txBody>
      </p:sp>
      <p:sp>
        <p:nvSpPr>
          <p:cNvPr id="4" name="Date Placeholder 3">
            <a:extLst>
              <a:ext uri="{FF2B5EF4-FFF2-40B4-BE49-F238E27FC236}">
                <a16:creationId xmlns:a16="http://schemas.microsoft.com/office/drawing/2014/main" id="{929280EF-27E2-4C0B-B91D-FA97F7656825}"/>
              </a:ext>
            </a:extLst>
          </p:cNvPr>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a:extLst>
              <a:ext uri="{FF2B5EF4-FFF2-40B4-BE49-F238E27FC236}">
                <a16:creationId xmlns:a16="http://schemas.microsoft.com/office/drawing/2014/main" id="{2FA47057-F731-45A0-A307-86BA0122DC54}"/>
              </a:ext>
            </a:extLst>
          </p:cNvPr>
          <p:cNvSpPr>
            <a:spLocks noGrp="1"/>
          </p:cNvSpPr>
          <p:nvPr>
            <p:ph type="sldNum" sz="quarter" idx="12"/>
          </p:nvPr>
        </p:nvSpPr>
        <p:spPr>
          <a:xfrm>
            <a:off x="8610600" y="6356350"/>
            <a:ext cx="2743200" cy="365125"/>
          </a:xfrm>
        </p:spPr>
        <p:txBody>
          <a:bodyPr/>
          <a:lstStyle/>
          <a:p>
            <a:fld id="{5BE6A9D8-6A3B-412E-86BF-9A95CED56509}" type="slidenum">
              <a:rPr lang="en-US" smtClean="0"/>
              <a:t>11</a:t>
            </a:fld>
            <a:endParaRPr lang="en-US" dirty="0"/>
          </a:p>
        </p:txBody>
      </p:sp>
      <p:sp>
        <p:nvSpPr>
          <p:cNvPr id="6" name="Oval 3">
            <a:extLst>
              <a:ext uri="{FF2B5EF4-FFF2-40B4-BE49-F238E27FC236}">
                <a16:creationId xmlns:a16="http://schemas.microsoft.com/office/drawing/2014/main" id="{79FA158C-3B21-4DBC-8B05-ACEB75F4B2C8}"/>
              </a:ext>
            </a:extLst>
          </p:cNvPr>
          <p:cNvSpPr>
            <a:spLocks noChangeArrowheads="1"/>
          </p:cNvSpPr>
          <p:nvPr/>
        </p:nvSpPr>
        <p:spPr bwMode="auto">
          <a:xfrm>
            <a:off x="2713687" y="4957908"/>
            <a:ext cx="2618168" cy="1772984"/>
          </a:xfrm>
          <a:prstGeom prst="ellipse">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 name="Text Box 5">
            <a:extLst>
              <a:ext uri="{FF2B5EF4-FFF2-40B4-BE49-F238E27FC236}">
                <a16:creationId xmlns:a16="http://schemas.microsoft.com/office/drawing/2014/main" id="{8310BA61-1C6E-4852-9371-CE55F8BFB2A8}"/>
              </a:ext>
            </a:extLst>
          </p:cNvPr>
          <p:cNvSpPr txBox="1">
            <a:spLocks noChangeArrowheads="1"/>
          </p:cNvSpPr>
          <p:nvPr/>
        </p:nvSpPr>
        <p:spPr bwMode="auto">
          <a:xfrm>
            <a:off x="3122055" y="4454285"/>
            <a:ext cx="220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b="1" dirty="0">
                <a:solidFill>
                  <a:srgbClr val="3399FF"/>
                </a:solidFill>
                <a:latin typeface="Times New Roman" panose="02020603050405020304" pitchFamily="18" charset="0"/>
              </a:rPr>
              <a:t>Population</a:t>
            </a:r>
          </a:p>
        </p:txBody>
      </p:sp>
      <p:sp>
        <p:nvSpPr>
          <p:cNvPr id="9" name="Text Box 6">
            <a:extLst>
              <a:ext uri="{FF2B5EF4-FFF2-40B4-BE49-F238E27FC236}">
                <a16:creationId xmlns:a16="http://schemas.microsoft.com/office/drawing/2014/main" id="{D48B8BAE-79EC-4EB8-94C8-7363CF15CA4B}"/>
              </a:ext>
            </a:extLst>
          </p:cNvPr>
          <p:cNvSpPr txBox="1">
            <a:spLocks noChangeArrowheads="1"/>
          </p:cNvSpPr>
          <p:nvPr/>
        </p:nvSpPr>
        <p:spPr bwMode="auto">
          <a:xfrm>
            <a:off x="7115578" y="4435593"/>
            <a:ext cx="198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b="1" dirty="0">
                <a:solidFill>
                  <a:srgbClr val="FF0000"/>
                </a:solidFill>
                <a:latin typeface="Times New Roman" panose="02020603050405020304" pitchFamily="18" charset="0"/>
              </a:rPr>
              <a:t>Sample</a:t>
            </a:r>
          </a:p>
        </p:txBody>
      </p:sp>
      <p:pic>
        <p:nvPicPr>
          <p:cNvPr id="12" name="Picture 9">
            <a:extLst>
              <a:ext uri="{FF2B5EF4-FFF2-40B4-BE49-F238E27FC236}">
                <a16:creationId xmlns:a16="http://schemas.microsoft.com/office/drawing/2014/main" id="{84BCCFA2-90FA-4348-A2F4-6DF9333C98D4}"/>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9378" y="5287391"/>
            <a:ext cx="1870656" cy="1366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3" name="Picture 10">
            <a:extLst>
              <a:ext uri="{FF2B5EF4-FFF2-40B4-BE49-F238E27FC236}">
                <a16:creationId xmlns:a16="http://schemas.microsoft.com/office/drawing/2014/main" id="{8F0DFE19-AE98-416C-B4BA-96A34481F45C}"/>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5578" y="5211192"/>
            <a:ext cx="1700011" cy="156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 name="Oval 3">
            <a:extLst>
              <a:ext uri="{FF2B5EF4-FFF2-40B4-BE49-F238E27FC236}">
                <a16:creationId xmlns:a16="http://schemas.microsoft.com/office/drawing/2014/main" id="{5C71C878-0EAD-498A-8FE5-2F5E88228D7E}"/>
              </a:ext>
            </a:extLst>
          </p:cNvPr>
          <p:cNvSpPr>
            <a:spLocks noChangeArrowheads="1"/>
          </p:cNvSpPr>
          <p:nvPr/>
        </p:nvSpPr>
        <p:spPr bwMode="auto">
          <a:xfrm>
            <a:off x="6536565" y="4957908"/>
            <a:ext cx="2618168" cy="1772984"/>
          </a:xfrm>
          <a:prstGeom prst="ellipse">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Tree>
    <p:extLst>
      <p:ext uri="{BB962C8B-B14F-4D97-AF65-F5344CB8AC3E}">
        <p14:creationId xmlns:p14="http://schemas.microsoft.com/office/powerpoint/2010/main" val="118752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56293-C7F6-45D3-8D03-51421EBC7DF6}"/>
              </a:ext>
            </a:extLst>
          </p:cNvPr>
          <p:cNvSpPr>
            <a:spLocks noGrp="1"/>
          </p:cNvSpPr>
          <p:nvPr>
            <p:ph type="title"/>
          </p:nvPr>
        </p:nvSpPr>
        <p:spPr/>
        <p:txBody>
          <a:bodyPr/>
          <a:lstStyle/>
          <a:p>
            <a:r>
              <a:rPr lang="en-US" dirty="0"/>
              <a:t>Sampling</a:t>
            </a:r>
          </a:p>
        </p:txBody>
      </p:sp>
      <p:sp>
        <p:nvSpPr>
          <p:cNvPr id="3" name="Content Placeholder 2">
            <a:extLst>
              <a:ext uri="{FF2B5EF4-FFF2-40B4-BE49-F238E27FC236}">
                <a16:creationId xmlns:a16="http://schemas.microsoft.com/office/drawing/2014/main" id="{DD15305A-7015-4390-92C2-2B324AB9A8DF}"/>
              </a:ext>
            </a:extLst>
          </p:cNvPr>
          <p:cNvSpPr>
            <a:spLocks noGrp="1"/>
          </p:cNvSpPr>
          <p:nvPr>
            <p:ph idx="1"/>
          </p:nvPr>
        </p:nvSpPr>
        <p:spPr>
          <a:xfrm>
            <a:off x="283028" y="935472"/>
            <a:ext cx="11625943" cy="5058456"/>
          </a:xfrm>
        </p:spPr>
        <p:txBody>
          <a:bodyPr/>
          <a:lstStyle/>
          <a:p>
            <a:r>
              <a:rPr lang="en-US" altLang="en-US" dirty="0"/>
              <a:t>The </a:t>
            </a:r>
            <a:r>
              <a:rPr lang="en-US" altLang="en-US" b="1" i="1" dirty="0"/>
              <a:t>sampling frame </a:t>
            </a:r>
            <a:r>
              <a:rPr lang="en-US" altLang="en-US" dirty="0"/>
              <a:t>is a listing of items that make up the population</a:t>
            </a:r>
          </a:p>
          <a:p>
            <a:pPr lvl="1"/>
            <a:r>
              <a:rPr lang="en-US" altLang="en-US" dirty="0"/>
              <a:t>Frames are data sources such as population lists, directories, or maps</a:t>
            </a:r>
          </a:p>
          <a:p>
            <a:pPr lvl="1"/>
            <a:r>
              <a:rPr lang="en-US" altLang="en-US" dirty="0"/>
              <a:t>Inaccurate or biased results can result if a frame excludes certain portions of the population</a:t>
            </a:r>
          </a:p>
          <a:p>
            <a:pPr lvl="1"/>
            <a:r>
              <a:rPr lang="en-US" altLang="en-US" dirty="0"/>
              <a:t>Using different frames to generate data can lead to dissimilar conclusions</a:t>
            </a:r>
          </a:p>
          <a:p>
            <a:r>
              <a:rPr lang="en-US" altLang="en-US" b="1" i="1" dirty="0"/>
              <a:t>Types of samples</a:t>
            </a:r>
          </a:p>
          <a:p>
            <a:endParaRPr lang="en-US" dirty="0"/>
          </a:p>
        </p:txBody>
      </p:sp>
      <p:sp>
        <p:nvSpPr>
          <p:cNvPr id="4" name="Date Placeholder 3">
            <a:extLst>
              <a:ext uri="{FF2B5EF4-FFF2-40B4-BE49-F238E27FC236}">
                <a16:creationId xmlns:a16="http://schemas.microsoft.com/office/drawing/2014/main" id="{735DCD6A-BEEA-41D6-8F59-184D59DEFDBE}"/>
              </a:ext>
            </a:extLst>
          </p:cNvPr>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a:extLst>
              <a:ext uri="{FF2B5EF4-FFF2-40B4-BE49-F238E27FC236}">
                <a16:creationId xmlns:a16="http://schemas.microsoft.com/office/drawing/2014/main" id="{E34B4EDA-2DD8-4901-AD8A-436EE7BF7118}"/>
              </a:ext>
            </a:extLst>
          </p:cNvPr>
          <p:cNvSpPr>
            <a:spLocks noGrp="1"/>
          </p:cNvSpPr>
          <p:nvPr>
            <p:ph type="sldNum" sz="quarter" idx="12"/>
          </p:nvPr>
        </p:nvSpPr>
        <p:spPr/>
        <p:txBody>
          <a:bodyPr/>
          <a:lstStyle/>
          <a:p>
            <a:fld id="{5BE6A9D8-6A3B-412E-86BF-9A95CED56509}" type="slidenum">
              <a:rPr lang="en-US" smtClean="0"/>
              <a:t>12</a:t>
            </a:fld>
            <a:endParaRPr lang="en-US"/>
          </a:p>
        </p:txBody>
      </p:sp>
      <p:sp>
        <p:nvSpPr>
          <p:cNvPr id="6" name="Line 3">
            <a:extLst>
              <a:ext uri="{FF2B5EF4-FFF2-40B4-BE49-F238E27FC236}">
                <a16:creationId xmlns:a16="http://schemas.microsoft.com/office/drawing/2014/main" id="{A6D0247F-18EC-4A0E-A2F4-DEB15955D48A}"/>
              </a:ext>
            </a:extLst>
          </p:cNvPr>
          <p:cNvSpPr>
            <a:spLocks noChangeShapeType="1"/>
          </p:cNvSpPr>
          <p:nvPr/>
        </p:nvSpPr>
        <p:spPr bwMode="auto">
          <a:xfrm>
            <a:off x="3819524" y="5014550"/>
            <a:ext cx="0" cy="4079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7" name="Line 4">
            <a:extLst>
              <a:ext uri="{FF2B5EF4-FFF2-40B4-BE49-F238E27FC236}">
                <a16:creationId xmlns:a16="http://schemas.microsoft.com/office/drawing/2014/main" id="{D0CFFE9C-7F96-4C80-96D3-A765F3D301DB}"/>
              </a:ext>
            </a:extLst>
          </p:cNvPr>
          <p:cNvSpPr>
            <a:spLocks noChangeShapeType="1"/>
          </p:cNvSpPr>
          <p:nvPr/>
        </p:nvSpPr>
        <p:spPr bwMode="auto">
          <a:xfrm>
            <a:off x="8177212" y="4674825"/>
            <a:ext cx="0" cy="4079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8" name="Line 5">
            <a:extLst>
              <a:ext uri="{FF2B5EF4-FFF2-40B4-BE49-F238E27FC236}">
                <a16:creationId xmlns:a16="http://schemas.microsoft.com/office/drawing/2014/main" id="{6A036DAD-1586-4AB2-939F-2EBA77627713}"/>
              </a:ext>
            </a:extLst>
          </p:cNvPr>
          <p:cNvSpPr>
            <a:spLocks noChangeShapeType="1"/>
          </p:cNvSpPr>
          <p:nvPr/>
        </p:nvSpPr>
        <p:spPr bwMode="auto">
          <a:xfrm>
            <a:off x="6746874" y="5082811"/>
            <a:ext cx="0" cy="4079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9" name="Rectangle 8">
            <a:extLst>
              <a:ext uri="{FF2B5EF4-FFF2-40B4-BE49-F238E27FC236}">
                <a16:creationId xmlns:a16="http://schemas.microsoft.com/office/drawing/2014/main" id="{4FE1D04C-B818-45F7-8594-7B15083835CD}"/>
              </a:ext>
            </a:extLst>
          </p:cNvPr>
          <p:cNvSpPr>
            <a:spLocks noChangeArrowheads="1"/>
          </p:cNvSpPr>
          <p:nvPr/>
        </p:nvSpPr>
        <p:spPr bwMode="auto">
          <a:xfrm>
            <a:off x="2714625" y="3041286"/>
            <a:ext cx="6843713"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endParaRPr lang="en-US" altLang="en-US" dirty="0"/>
          </a:p>
        </p:txBody>
      </p:sp>
      <p:sp>
        <p:nvSpPr>
          <p:cNvPr id="10" name="Rectangle 9">
            <a:extLst>
              <a:ext uri="{FF2B5EF4-FFF2-40B4-BE49-F238E27FC236}">
                <a16:creationId xmlns:a16="http://schemas.microsoft.com/office/drawing/2014/main" id="{4B8A64A9-6FEB-45C2-9E09-A2388BCE8362}"/>
              </a:ext>
            </a:extLst>
          </p:cNvPr>
          <p:cNvSpPr>
            <a:spLocks noChangeArrowheads="1"/>
          </p:cNvSpPr>
          <p:nvPr/>
        </p:nvSpPr>
        <p:spPr bwMode="auto">
          <a:xfrm>
            <a:off x="5314949" y="3041286"/>
            <a:ext cx="1366838" cy="406400"/>
          </a:xfrm>
          <a:prstGeom prst="rect">
            <a:avLst/>
          </a:prstGeom>
          <a:solidFill>
            <a:schemeClr val="accent1"/>
          </a:solidFill>
          <a:ln w="12700">
            <a:solidFill>
              <a:schemeClr val="tx1"/>
            </a:solidFill>
            <a:miter lim="800000"/>
            <a:headEnd/>
            <a:tailEnd/>
          </a:ln>
        </p:spPr>
        <p:txBody>
          <a:bodyPr lIns="90488" tIns="44450" rIns="90488" bIns="44450">
            <a:spAutoFit/>
          </a:bodyPr>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0" hangingPunct="0"/>
            <a:r>
              <a:rPr lang="en-US" altLang="en-US" sz="2000" b="1" dirty="0">
                <a:solidFill>
                  <a:schemeClr val="bg1"/>
                </a:solidFill>
                <a:latin typeface="Times New Roman" panose="02020603050405020304" pitchFamily="18" charset="0"/>
              </a:rPr>
              <a:t>Samples</a:t>
            </a:r>
          </a:p>
        </p:txBody>
      </p:sp>
      <p:sp>
        <p:nvSpPr>
          <p:cNvPr id="11" name="Line 10">
            <a:extLst>
              <a:ext uri="{FF2B5EF4-FFF2-40B4-BE49-F238E27FC236}">
                <a16:creationId xmlns:a16="http://schemas.microsoft.com/office/drawing/2014/main" id="{8FE67D7A-DE32-42D0-AC76-AFE0E78ACE7A}"/>
              </a:ext>
            </a:extLst>
          </p:cNvPr>
          <p:cNvSpPr>
            <a:spLocks noChangeShapeType="1"/>
          </p:cNvSpPr>
          <p:nvPr/>
        </p:nvSpPr>
        <p:spPr bwMode="auto">
          <a:xfrm>
            <a:off x="5965824" y="3449274"/>
            <a:ext cx="0" cy="476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2" name="Line 11">
            <a:extLst>
              <a:ext uri="{FF2B5EF4-FFF2-40B4-BE49-F238E27FC236}">
                <a16:creationId xmlns:a16="http://schemas.microsoft.com/office/drawing/2014/main" id="{323C2D7B-5318-4C6F-B6E2-D206703C6DAD}"/>
              </a:ext>
            </a:extLst>
          </p:cNvPr>
          <p:cNvSpPr>
            <a:spLocks noChangeShapeType="1"/>
          </p:cNvSpPr>
          <p:nvPr/>
        </p:nvSpPr>
        <p:spPr bwMode="auto">
          <a:xfrm>
            <a:off x="3819524" y="3925524"/>
            <a:ext cx="43576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3" name="Line 12">
            <a:extLst>
              <a:ext uri="{FF2B5EF4-FFF2-40B4-BE49-F238E27FC236}">
                <a16:creationId xmlns:a16="http://schemas.microsoft.com/office/drawing/2014/main" id="{1DA58047-7FCA-432C-86CD-DCB39D476460}"/>
              </a:ext>
            </a:extLst>
          </p:cNvPr>
          <p:cNvSpPr>
            <a:spLocks noChangeShapeType="1"/>
          </p:cNvSpPr>
          <p:nvPr/>
        </p:nvSpPr>
        <p:spPr bwMode="auto">
          <a:xfrm>
            <a:off x="3819524" y="3925524"/>
            <a:ext cx="0" cy="5445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4" name="Rectangle 13">
            <a:extLst>
              <a:ext uri="{FF2B5EF4-FFF2-40B4-BE49-F238E27FC236}">
                <a16:creationId xmlns:a16="http://schemas.microsoft.com/office/drawing/2014/main" id="{CC79EA4F-BDAE-4C48-8DB4-E6B450556EFC}"/>
              </a:ext>
            </a:extLst>
          </p:cNvPr>
          <p:cNvSpPr>
            <a:spLocks noChangeArrowheads="1"/>
          </p:cNvSpPr>
          <p:nvPr/>
        </p:nvSpPr>
        <p:spPr bwMode="auto">
          <a:xfrm>
            <a:off x="2454274" y="4401774"/>
            <a:ext cx="2667000" cy="590550"/>
          </a:xfrm>
          <a:prstGeom prst="rect">
            <a:avLst/>
          </a:prstGeom>
          <a:solidFill>
            <a:schemeClr val="accent2"/>
          </a:solidFill>
          <a:ln w="12700">
            <a:solidFill>
              <a:schemeClr val="tx1"/>
            </a:solidFill>
            <a:miter lim="800000"/>
            <a:headEnd/>
            <a:tailEnd/>
          </a:ln>
        </p:spPr>
        <p:txBody>
          <a:bodyPr lIns="90488" tIns="44450" rIns="90488" bIns="44450">
            <a:spAutoFit/>
          </a:bodyPr>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0" hangingPunct="0">
              <a:lnSpc>
                <a:spcPct val="80000"/>
              </a:lnSpc>
            </a:pPr>
            <a:r>
              <a:rPr lang="en-US" altLang="en-US" sz="2000" b="1" dirty="0">
                <a:latin typeface="Times New Roman" panose="02020603050405020304" pitchFamily="18" charset="0"/>
              </a:rPr>
              <a:t>Non-Probability Samples</a:t>
            </a:r>
          </a:p>
        </p:txBody>
      </p:sp>
      <p:sp>
        <p:nvSpPr>
          <p:cNvPr id="15" name="Rectangle 14">
            <a:extLst>
              <a:ext uri="{FF2B5EF4-FFF2-40B4-BE49-F238E27FC236}">
                <a16:creationId xmlns:a16="http://schemas.microsoft.com/office/drawing/2014/main" id="{A89FCA2F-4CAE-4FAA-9239-354D3E1E5D12}"/>
              </a:ext>
            </a:extLst>
          </p:cNvPr>
          <p:cNvSpPr>
            <a:spLocks noChangeArrowheads="1"/>
          </p:cNvSpPr>
          <p:nvPr/>
        </p:nvSpPr>
        <p:spPr bwMode="auto">
          <a:xfrm>
            <a:off x="2324100" y="5762261"/>
            <a:ext cx="1560513" cy="406400"/>
          </a:xfrm>
          <a:prstGeom prst="rect">
            <a:avLst/>
          </a:prstGeom>
          <a:solidFill>
            <a:schemeClr val="accent2"/>
          </a:solidFill>
          <a:ln w="12700">
            <a:solidFill>
              <a:schemeClr val="tx1"/>
            </a:solidFill>
            <a:miter lim="800000"/>
            <a:headEnd/>
            <a:tailEnd/>
          </a:ln>
        </p:spPr>
        <p:txBody>
          <a:bodyPr lIns="90488" tIns="44450" rIns="90488" bIns="44450">
            <a:spAutoFit/>
          </a:bodyPr>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0" hangingPunct="0"/>
            <a:r>
              <a:rPr lang="en-US" altLang="en-US" sz="2000" b="1" dirty="0">
                <a:latin typeface="Times New Roman" panose="02020603050405020304" pitchFamily="18" charset="0"/>
              </a:rPr>
              <a:t>Judgment</a:t>
            </a:r>
          </a:p>
        </p:txBody>
      </p:sp>
      <p:sp>
        <p:nvSpPr>
          <p:cNvPr id="16" name="Line 16">
            <a:extLst>
              <a:ext uri="{FF2B5EF4-FFF2-40B4-BE49-F238E27FC236}">
                <a16:creationId xmlns:a16="http://schemas.microsoft.com/office/drawing/2014/main" id="{2A0C3C88-7C8A-4506-8A75-254916245998}"/>
              </a:ext>
            </a:extLst>
          </p:cNvPr>
          <p:cNvSpPr>
            <a:spLocks noChangeShapeType="1"/>
          </p:cNvSpPr>
          <p:nvPr/>
        </p:nvSpPr>
        <p:spPr bwMode="auto">
          <a:xfrm>
            <a:off x="8177212" y="3925524"/>
            <a:ext cx="0" cy="476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7" name="Rectangle 17">
            <a:extLst>
              <a:ext uri="{FF2B5EF4-FFF2-40B4-BE49-F238E27FC236}">
                <a16:creationId xmlns:a16="http://schemas.microsoft.com/office/drawing/2014/main" id="{DE0DBFDB-295D-4B24-A8C0-7814324D0313}"/>
              </a:ext>
            </a:extLst>
          </p:cNvPr>
          <p:cNvSpPr>
            <a:spLocks noChangeArrowheads="1"/>
          </p:cNvSpPr>
          <p:nvPr/>
        </p:nvSpPr>
        <p:spPr bwMode="auto">
          <a:xfrm>
            <a:off x="6811962" y="4401774"/>
            <a:ext cx="2665412" cy="406400"/>
          </a:xfrm>
          <a:prstGeom prst="rect">
            <a:avLst/>
          </a:prstGeom>
          <a:solidFill>
            <a:srgbClr val="CBDDF7"/>
          </a:solidFill>
          <a:ln w="12700">
            <a:solidFill>
              <a:schemeClr val="tx1"/>
            </a:solidFill>
            <a:miter lim="800000"/>
            <a:headEnd/>
            <a:tailEnd/>
          </a:ln>
        </p:spPr>
        <p:txBody>
          <a:bodyPr lIns="90488" tIns="44450" rIns="90488" bIns="44450">
            <a:spAutoFit/>
          </a:bodyPr>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0" hangingPunct="0"/>
            <a:r>
              <a:rPr lang="en-US" altLang="en-US" sz="2000" b="1" dirty="0">
                <a:latin typeface="Times New Roman" panose="02020603050405020304" pitchFamily="18" charset="0"/>
              </a:rPr>
              <a:t>Probability Samples</a:t>
            </a:r>
          </a:p>
        </p:txBody>
      </p:sp>
      <p:sp>
        <p:nvSpPr>
          <p:cNvPr id="18" name="Rectangle 18">
            <a:extLst>
              <a:ext uri="{FF2B5EF4-FFF2-40B4-BE49-F238E27FC236}">
                <a16:creationId xmlns:a16="http://schemas.microsoft.com/office/drawing/2014/main" id="{D77F3E64-3E9D-4DE7-A16D-0264A4711736}"/>
              </a:ext>
            </a:extLst>
          </p:cNvPr>
          <p:cNvSpPr>
            <a:spLocks noChangeArrowheads="1"/>
          </p:cNvSpPr>
          <p:nvPr/>
        </p:nvSpPr>
        <p:spPr bwMode="auto">
          <a:xfrm>
            <a:off x="6161088" y="5490799"/>
            <a:ext cx="1235075" cy="489878"/>
          </a:xfrm>
          <a:prstGeom prst="rect">
            <a:avLst/>
          </a:prstGeom>
          <a:solidFill>
            <a:srgbClr val="CBDDF7"/>
          </a:solidFill>
          <a:ln w="12700">
            <a:solidFill>
              <a:schemeClr val="tx1"/>
            </a:solidFill>
            <a:miter lim="800000"/>
            <a:headEnd/>
            <a:tailEnd/>
          </a:ln>
        </p:spPr>
        <p:txBody>
          <a:bodyPr lIns="90488" tIns="44450" rIns="90488" bIns="44450">
            <a:spAutoFit/>
          </a:bodyPr>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0" hangingPunct="0">
              <a:lnSpc>
                <a:spcPct val="80000"/>
              </a:lnSpc>
            </a:pPr>
            <a:r>
              <a:rPr lang="en-US" altLang="en-US" sz="2000" b="1" dirty="0">
                <a:latin typeface="Times New Roman" panose="02020603050405020304" pitchFamily="18" charset="0"/>
              </a:rPr>
              <a:t>Simple </a:t>
            </a:r>
          </a:p>
          <a:p>
            <a:pPr eaLnBrk="0" hangingPunct="0">
              <a:lnSpc>
                <a:spcPct val="50000"/>
              </a:lnSpc>
            </a:pPr>
            <a:r>
              <a:rPr lang="en-US" altLang="en-US" sz="2000" b="1" dirty="0">
                <a:latin typeface="Times New Roman" panose="02020603050405020304" pitchFamily="18" charset="0"/>
              </a:rPr>
              <a:t>Random</a:t>
            </a:r>
          </a:p>
        </p:txBody>
      </p:sp>
      <p:sp>
        <p:nvSpPr>
          <p:cNvPr id="19" name="Line 19">
            <a:extLst>
              <a:ext uri="{FF2B5EF4-FFF2-40B4-BE49-F238E27FC236}">
                <a16:creationId xmlns:a16="http://schemas.microsoft.com/office/drawing/2014/main" id="{F0862D6F-A9A9-46E3-92C6-AE559F5CA5AA}"/>
              </a:ext>
            </a:extLst>
          </p:cNvPr>
          <p:cNvSpPr>
            <a:spLocks noChangeShapeType="1"/>
          </p:cNvSpPr>
          <p:nvPr/>
        </p:nvSpPr>
        <p:spPr bwMode="auto">
          <a:xfrm>
            <a:off x="7591424" y="5082812"/>
            <a:ext cx="0" cy="12922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 name="Rectangle 20">
            <a:extLst>
              <a:ext uri="{FF2B5EF4-FFF2-40B4-BE49-F238E27FC236}">
                <a16:creationId xmlns:a16="http://schemas.microsoft.com/office/drawing/2014/main" id="{FB311747-7040-40DB-838E-00A6FA346754}"/>
              </a:ext>
            </a:extLst>
          </p:cNvPr>
          <p:cNvSpPr>
            <a:spLocks noChangeArrowheads="1"/>
          </p:cNvSpPr>
          <p:nvPr/>
        </p:nvSpPr>
        <p:spPr bwMode="auto">
          <a:xfrm>
            <a:off x="6746875" y="6375036"/>
            <a:ext cx="1560513" cy="406400"/>
          </a:xfrm>
          <a:prstGeom prst="rect">
            <a:avLst/>
          </a:prstGeom>
          <a:solidFill>
            <a:srgbClr val="CBDDF7"/>
          </a:solidFill>
          <a:ln w="12700">
            <a:solidFill>
              <a:schemeClr val="tx1"/>
            </a:solidFill>
            <a:miter lim="800000"/>
            <a:headEnd/>
            <a:tailEnd/>
          </a:ln>
        </p:spPr>
        <p:txBody>
          <a:bodyPr lIns="90488" tIns="44450" rIns="90488" bIns="44450">
            <a:spAutoFit/>
          </a:bodyPr>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0" hangingPunct="0"/>
            <a:r>
              <a:rPr lang="en-US" altLang="en-US" sz="2000" b="1" dirty="0">
                <a:latin typeface="Times New Roman" panose="02020603050405020304" pitchFamily="18" charset="0"/>
              </a:rPr>
              <a:t>Systematic</a:t>
            </a:r>
          </a:p>
        </p:txBody>
      </p:sp>
      <p:sp>
        <p:nvSpPr>
          <p:cNvPr id="21" name="Rectangle 21">
            <a:extLst>
              <a:ext uri="{FF2B5EF4-FFF2-40B4-BE49-F238E27FC236}">
                <a16:creationId xmlns:a16="http://schemas.microsoft.com/office/drawing/2014/main" id="{2379E289-50C7-4B3F-9C5E-03441A1E814C}"/>
              </a:ext>
            </a:extLst>
          </p:cNvPr>
          <p:cNvSpPr>
            <a:spLocks noChangeArrowheads="1"/>
          </p:cNvSpPr>
          <p:nvPr/>
        </p:nvSpPr>
        <p:spPr bwMode="auto">
          <a:xfrm>
            <a:off x="7851774" y="5490799"/>
            <a:ext cx="1365250" cy="406400"/>
          </a:xfrm>
          <a:prstGeom prst="rect">
            <a:avLst/>
          </a:prstGeom>
          <a:solidFill>
            <a:srgbClr val="CBDDF7"/>
          </a:solidFill>
          <a:ln w="12700">
            <a:solidFill>
              <a:schemeClr val="tx1"/>
            </a:solidFill>
            <a:miter lim="800000"/>
            <a:headEnd/>
            <a:tailEnd/>
          </a:ln>
        </p:spPr>
        <p:txBody>
          <a:bodyPr lIns="90488" tIns="44450" rIns="90488" bIns="44450">
            <a:spAutoFit/>
          </a:bodyPr>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0" hangingPunct="0"/>
            <a:r>
              <a:rPr lang="en-US" altLang="en-US" sz="2000" b="1" dirty="0">
                <a:latin typeface="Times New Roman" panose="02020603050405020304" pitchFamily="18" charset="0"/>
              </a:rPr>
              <a:t>Stratified</a:t>
            </a:r>
          </a:p>
        </p:txBody>
      </p:sp>
      <p:sp>
        <p:nvSpPr>
          <p:cNvPr id="22" name="Rectangle 22">
            <a:extLst>
              <a:ext uri="{FF2B5EF4-FFF2-40B4-BE49-F238E27FC236}">
                <a16:creationId xmlns:a16="http://schemas.microsoft.com/office/drawing/2014/main" id="{67712A10-359C-4B33-8197-74F49B829486}"/>
              </a:ext>
            </a:extLst>
          </p:cNvPr>
          <p:cNvSpPr>
            <a:spLocks noChangeArrowheads="1"/>
          </p:cNvSpPr>
          <p:nvPr/>
        </p:nvSpPr>
        <p:spPr bwMode="auto">
          <a:xfrm>
            <a:off x="8697913" y="6306774"/>
            <a:ext cx="1169987" cy="406400"/>
          </a:xfrm>
          <a:prstGeom prst="rect">
            <a:avLst/>
          </a:prstGeom>
          <a:solidFill>
            <a:srgbClr val="CBDDF7"/>
          </a:solidFill>
          <a:ln w="12700">
            <a:solidFill>
              <a:schemeClr val="tx1"/>
            </a:solidFill>
            <a:miter lim="800000"/>
            <a:headEnd/>
            <a:tailEnd/>
          </a:ln>
        </p:spPr>
        <p:txBody>
          <a:bodyPr lIns="90488" tIns="44450" rIns="90488" bIns="44450">
            <a:spAutoFit/>
          </a:bodyPr>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0" hangingPunct="0"/>
            <a:r>
              <a:rPr lang="en-US" altLang="en-US" sz="2000" b="1" dirty="0">
                <a:latin typeface="Times New Roman" panose="02020603050405020304" pitchFamily="18" charset="0"/>
              </a:rPr>
              <a:t>Cluster</a:t>
            </a:r>
          </a:p>
        </p:txBody>
      </p:sp>
      <p:sp>
        <p:nvSpPr>
          <p:cNvPr id="23" name="Line 23">
            <a:extLst>
              <a:ext uri="{FF2B5EF4-FFF2-40B4-BE49-F238E27FC236}">
                <a16:creationId xmlns:a16="http://schemas.microsoft.com/office/drawing/2014/main" id="{62F62C9C-D729-4140-89C9-3A76391F072F}"/>
              </a:ext>
            </a:extLst>
          </p:cNvPr>
          <p:cNvSpPr>
            <a:spLocks noChangeShapeType="1"/>
          </p:cNvSpPr>
          <p:nvPr/>
        </p:nvSpPr>
        <p:spPr bwMode="auto">
          <a:xfrm>
            <a:off x="9412287" y="5082812"/>
            <a:ext cx="0" cy="1223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4" name="Line 24">
            <a:extLst>
              <a:ext uri="{FF2B5EF4-FFF2-40B4-BE49-F238E27FC236}">
                <a16:creationId xmlns:a16="http://schemas.microsoft.com/office/drawing/2014/main" id="{58625581-7279-44E7-B5E4-DD5A8B1496EB}"/>
              </a:ext>
            </a:extLst>
          </p:cNvPr>
          <p:cNvSpPr>
            <a:spLocks noChangeShapeType="1"/>
          </p:cNvSpPr>
          <p:nvPr/>
        </p:nvSpPr>
        <p:spPr bwMode="auto">
          <a:xfrm>
            <a:off x="2974974" y="5422537"/>
            <a:ext cx="0" cy="3397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5" name="Rectangle 25">
            <a:extLst>
              <a:ext uri="{FF2B5EF4-FFF2-40B4-BE49-F238E27FC236}">
                <a16:creationId xmlns:a16="http://schemas.microsoft.com/office/drawing/2014/main" id="{65A71E25-8396-4462-B77F-5892DF761AEB}"/>
              </a:ext>
            </a:extLst>
          </p:cNvPr>
          <p:cNvSpPr>
            <a:spLocks noChangeArrowheads="1"/>
          </p:cNvSpPr>
          <p:nvPr/>
        </p:nvSpPr>
        <p:spPr bwMode="auto">
          <a:xfrm>
            <a:off x="4229099" y="5784486"/>
            <a:ext cx="1690688" cy="407988"/>
          </a:xfrm>
          <a:prstGeom prst="rect">
            <a:avLst/>
          </a:prstGeom>
          <a:solidFill>
            <a:schemeClr val="accent2"/>
          </a:solidFill>
          <a:ln w="12700">
            <a:solidFill>
              <a:schemeClr val="tx1"/>
            </a:solidFill>
            <a:miter lim="800000"/>
            <a:headEnd/>
            <a:tailEnd/>
          </a:ln>
        </p:spPr>
        <p:txBody>
          <a:bodyPr wrap="none" lIns="90488" tIns="44450" rIns="90488" bIns="44450" anchor="ctr"/>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0" hangingPunct="0"/>
            <a:r>
              <a:rPr lang="en-US" altLang="en-US" sz="2000" b="1" dirty="0">
                <a:latin typeface="Times New Roman" panose="02020603050405020304" pitchFamily="18" charset="0"/>
              </a:rPr>
              <a:t>Convenience</a:t>
            </a:r>
          </a:p>
        </p:txBody>
      </p:sp>
      <p:sp>
        <p:nvSpPr>
          <p:cNvPr id="26" name="Line 27">
            <a:extLst>
              <a:ext uri="{FF2B5EF4-FFF2-40B4-BE49-F238E27FC236}">
                <a16:creationId xmlns:a16="http://schemas.microsoft.com/office/drawing/2014/main" id="{493AF463-E4EA-41BA-B57B-209C39D5D9BE}"/>
              </a:ext>
            </a:extLst>
          </p:cNvPr>
          <p:cNvSpPr>
            <a:spLocks noChangeShapeType="1"/>
          </p:cNvSpPr>
          <p:nvPr/>
        </p:nvSpPr>
        <p:spPr bwMode="auto">
          <a:xfrm>
            <a:off x="2974975" y="5422536"/>
            <a:ext cx="233997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27" name="Line 28">
            <a:extLst>
              <a:ext uri="{FF2B5EF4-FFF2-40B4-BE49-F238E27FC236}">
                <a16:creationId xmlns:a16="http://schemas.microsoft.com/office/drawing/2014/main" id="{A0705A30-C5B3-409D-8498-E8DD286E336D}"/>
              </a:ext>
            </a:extLst>
          </p:cNvPr>
          <p:cNvSpPr>
            <a:spLocks noChangeShapeType="1"/>
          </p:cNvSpPr>
          <p:nvPr/>
        </p:nvSpPr>
        <p:spPr bwMode="auto">
          <a:xfrm flipH="1">
            <a:off x="5295899" y="5422536"/>
            <a:ext cx="19050" cy="361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8" name="Line 29">
            <a:extLst>
              <a:ext uri="{FF2B5EF4-FFF2-40B4-BE49-F238E27FC236}">
                <a16:creationId xmlns:a16="http://schemas.microsoft.com/office/drawing/2014/main" id="{A1BA9081-4596-4A67-AA3D-9C127AF03E8E}"/>
              </a:ext>
            </a:extLst>
          </p:cNvPr>
          <p:cNvSpPr>
            <a:spLocks noChangeShapeType="1"/>
          </p:cNvSpPr>
          <p:nvPr/>
        </p:nvSpPr>
        <p:spPr bwMode="auto">
          <a:xfrm>
            <a:off x="6746875" y="5082811"/>
            <a:ext cx="266541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29" name="Line 30">
            <a:extLst>
              <a:ext uri="{FF2B5EF4-FFF2-40B4-BE49-F238E27FC236}">
                <a16:creationId xmlns:a16="http://schemas.microsoft.com/office/drawing/2014/main" id="{C088B197-025C-4E75-B71E-C4C51CBC2C89}"/>
              </a:ext>
            </a:extLst>
          </p:cNvPr>
          <p:cNvSpPr>
            <a:spLocks noChangeShapeType="1"/>
          </p:cNvSpPr>
          <p:nvPr/>
        </p:nvSpPr>
        <p:spPr bwMode="auto">
          <a:xfrm>
            <a:off x="8567737" y="5082811"/>
            <a:ext cx="0" cy="4079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Tree>
    <p:extLst>
      <p:ext uri="{BB962C8B-B14F-4D97-AF65-F5344CB8AC3E}">
        <p14:creationId xmlns:p14="http://schemas.microsoft.com/office/powerpoint/2010/main" val="334323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40EB-8B46-4A1B-9302-DEB1B8C67D6D}"/>
              </a:ext>
            </a:extLst>
          </p:cNvPr>
          <p:cNvSpPr>
            <a:spLocks noGrp="1"/>
          </p:cNvSpPr>
          <p:nvPr>
            <p:ph type="title"/>
          </p:nvPr>
        </p:nvSpPr>
        <p:spPr/>
        <p:txBody>
          <a:bodyPr/>
          <a:lstStyle/>
          <a:p>
            <a:r>
              <a:rPr lang="en-US" dirty="0"/>
              <a:t>Probability versus non-probability samples</a:t>
            </a:r>
          </a:p>
        </p:txBody>
      </p:sp>
      <p:sp>
        <p:nvSpPr>
          <p:cNvPr id="3" name="Content Placeholder 2">
            <a:extLst>
              <a:ext uri="{FF2B5EF4-FFF2-40B4-BE49-F238E27FC236}">
                <a16:creationId xmlns:a16="http://schemas.microsoft.com/office/drawing/2014/main" id="{A8EB4EC7-4440-4857-AE94-30678709FF2A}"/>
              </a:ext>
            </a:extLst>
          </p:cNvPr>
          <p:cNvSpPr>
            <a:spLocks noGrp="1"/>
          </p:cNvSpPr>
          <p:nvPr>
            <p:ph idx="1"/>
          </p:nvPr>
        </p:nvSpPr>
        <p:spPr/>
        <p:txBody>
          <a:bodyPr/>
          <a:lstStyle/>
          <a:p>
            <a:r>
              <a:rPr lang="en-US" altLang="en-US" dirty="0"/>
              <a:t>In a </a:t>
            </a:r>
            <a:r>
              <a:rPr lang="en-US" altLang="en-US" b="1" i="1" dirty="0"/>
              <a:t>nonprobability sample</a:t>
            </a:r>
            <a:r>
              <a:rPr lang="en-US" altLang="en-US" dirty="0"/>
              <a:t>, items included are chosen without regard to their probability of occurrence.</a:t>
            </a:r>
          </a:p>
          <a:p>
            <a:pPr lvl="1"/>
            <a:r>
              <a:rPr lang="en-US" altLang="en-US" sz="2300" dirty="0"/>
              <a:t>In </a:t>
            </a:r>
            <a:r>
              <a:rPr lang="en-US" altLang="en-US" sz="2300" b="1" i="1" dirty="0"/>
              <a:t>convenience sampling</a:t>
            </a:r>
            <a:r>
              <a:rPr lang="en-US" altLang="en-US" sz="2300" dirty="0"/>
              <a:t>, items are selected based only on the fact that they are easy, inexpensive, or convenient to sample.</a:t>
            </a:r>
          </a:p>
          <a:p>
            <a:pPr lvl="1"/>
            <a:r>
              <a:rPr lang="en-US" altLang="en-US" sz="2300" dirty="0"/>
              <a:t>In a </a:t>
            </a:r>
            <a:r>
              <a:rPr lang="en-US" altLang="en-US" sz="2300" b="1" i="1" dirty="0"/>
              <a:t>judgment sample</a:t>
            </a:r>
            <a:r>
              <a:rPr lang="en-US" altLang="en-US" sz="2300" b="1" dirty="0"/>
              <a:t>, </a:t>
            </a:r>
            <a:r>
              <a:rPr lang="en-US" altLang="en-US" sz="2300" dirty="0"/>
              <a:t>you get the opinions of pre-selected experts in the subject matter.</a:t>
            </a:r>
            <a:r>
              <a:rPr lang="en-US" altLang="en-US" dirty="0"/>
              <a:t> </a:t>
            </a:r>
          </a:p>
          <a:p>
            <a:r>
              <a:rPr lang="en-US" altLang="en-US" dirty="0"/>
              <a:t>In a </a:t>
            </a:r>
            <a:r>
              <a:rPr lang="en-US" altLang="en-US" b="1" i="1" dirty="0"/>
              <a:t>probability sample</a:t>
            </a:r>
            <a:r>
              <a:rPr lang="en-US" altLang="en-US" dirty="0"/>
              <a:t>, items in the sample are chosen on the basis of known probabilities</a:t>
            </a:r>
          </a:p>
          <a:p>
            <a:pPr lvl="1"/>
            <a:endParaRPr lang="en-US" dirty="0"/>
          </a:p>
        </p:txBody>
      </p:sp>
      <p:sp>
        <p:nvSpPr>
          <p:cNvPr id="4" name="Date Placeholder 3">
            <a:extLst>
              <a:ext uri="{FF2B5EF4-FFF2-40B4-BE49-F238E27FC236}">
                <a16:creationId xmlns:a16="http://schemas.microsoft.com/office/drawing/2014/main" id="{967EBB31-FB90-4649-A543-CAC7214E793F}"/>
              </a:ext>
            </a:extLst>
          </p:cNvPr>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a:extLst>
              <a:ext uri="{FF2B5EF4-FFF2-40B4-BE49-F238E27FC236}">
                <a16:creationId xmlns:a16="http://schemas.microsoft.com/office/drawing/2014/main" id="{08B6E8C8-6507-43F6-98C5-89D3AA32C5E0}"/>
              </a:ext>
            </a:extLst>
          </p:cNvPr>
          <p:cNvSpPr>
            <a:spLocks noGrp="1"/>
          </p:cNvSpPr>
          <p:nvPr>
            <p:ph type="sldNum" sz="quarter" idx="12"/>
          </p:nvPr>
        </p:nvSpPr>
        <p:spPr/>
        <p:txBody>
          <a:bodyPr/>
          <a:lstStyle/>
          <a:p>
            <a:fld id="{5BE6A9D8-6A3B-412E-86BF-9A95CED56509}" type="slidenum">
              <a:rPr lang="en-US" smtClean="0"/>
              <a:t>13</a:t>
            </a:fld>
            <a:endParaRPr lang="en-US"/>
          </a:p>
        </p:txBody>
      </p:sp>
      <p:sp>
        <p:nvSpPr>
          <p:cNvPr id="6" name="Line 4">
            <a:extLst>
              <a:ext uri="{FF2B5EF4-FFF2-40B4-BE49-F238E27FC236}">
                <a16:creationId xmlns:a16="http://schemas.microsoft.com/office/drawing/2014/main" id="{49E09295-8E4B-40C7-AD9E-61634927715B}"/>
              </a:ext>
            </a:extLst>
          </p:cNvPr>
          <p:cNvSpPr>
            <a:spLocks noChangeShapeType="1"/>
          </p:cNvSpPr>
          <p:nvPr/>
        </p:nvSpPr>
        <p:spPr bwMode="auto">
          <a:xfrm>
            <a:off x="3167896" y="5139571"/>
            <a:ext cx="0" cy="6207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chemeClr val="bg1"/>
              </a:solidFill>
            </a:endParaRPr>
          </a:p>
        </p:txBody>
      </p:sp>
      <p:sp>
        <p:nvSpPr>
          <p:cNvPr id="7" name="Line 5">
            <a:extLst>
              <a:ext uri="{FF2B5EF4-FFF2-40B4-BE49-F238E27FC236}">
                <a16:creationId xmlns:a16="http://schemas.microsoft.com/office/drawing/2014/main" id="{6C046010-A22A-4267-9739-781A27A85EC6}"/>
              </a:ext>
            </a:extLst>
          </p:cNvPr>
          <p:cNvSpPr>
            <a:spLocks noChangeShapeType="1"/>
          </p:cNvSpPr>
          <p:nvPr/>
        </p:nvSpPr>
        <p:spPr bwMode="auto">
          <a:xfrm>
            <a:off x="9228971" y="5139572"/>
            <a:ext cx="0" cy="757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chemeClr val="bg1"/>
              </a:solidFill>
            </a:endParaRPr>
          </a:p>
        </p:txBody>
      </p:sp>
      <p:sp>
        <p:nvSpPr>
          <p:cNvPr id="8" name="Line 6">
            <a:extLst>
              <a:ext uri="{FF2B5EF4-FFF2-40B4-BE49-F238E27FC236}">
                <a16:creationId xmlns:a16="http://schemas.microsoft.com/office/drawing/2014/main" id="{9C2F1EA7-E126-432C-880B-6BCF6EB93C92}"/>
              </a:ext>
            </a:extLst>
          </p:cNvPr>
          <p:cNvSpPr>
            <a:spLocks noChangeShapeType="1"/>
          </p:cNvSpPr>
          <p:nvPr/>
        </p:nvSpPr>
        <p:spPr bwMode="auto">
          <a:xfrm>
            <a:off x="6093658" y="4395033"/>
            <a:ext cx="0" cy="7445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chemeClr val="bg1"/>
              </a:solidFill>
            </a:endParaRPr>
          </a:p>
        </p:txBody>
      </p:sp>
      <p:sp>
        <p:nvSpPr>
          <p:cNvPr id="9" name="Line 7">
            <a:extLst>
              <a:ext uri="{FF2B5EF4-FFF2-40B4-BE49-F238E27FC236}">
                <a16:creationId xmlns:a16="http://schemas.microsoft.com/office/drawing/2014/main" id="{96E20C42-3F08-40F8-A058-BC7CE97D6EE4}"/>
              </a:ext>
            </a:extLst>
          </p:cNvPr>
          <p:cNvSpPr>
            <a:spLocks noChangeShapeType="1"/>
          </p:cNvSpPr>
          <p:nvPr/>
        </p:nvSpPr>
        <p:spPr bwMode="auto">
          <a:xfrm>
            <a:off x="3167897" y="5139571"/>
            <a:ext cx="60610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chemeClr val="bg1"/>
              </a:solidFill>
            </a:endParaRPr>
          </a:p>
        </p:txBody>
      </p:sp>
      <p:sp>
        <p:nvSpPr>
          <p:cNvPr id="10" name="Rectangle 8">
            <a:extLst>
              <a:ext uri="{FF2B5EF4-FFF2-40B4-BE49-F238E27FC236}">
                <a16:creationId xmlns:a16="http://schemas.microsoft.com/office/drawing/2014/main" id="{CEB753ED-913F-4103-94D9-5B430FFC76FE}"/>
              </a:ext>
            </a:extLst>
          </p:cNvPr>
          <p:cNvSpPr>
            <a:spLocks noChangeArrowheads="1"/>
          </p:cNvSpPr>
          <p:nvPr/>
        </p:nvSpPr>
        <p:spPr bwMode="auto">
          <a:xfrm>
            <a:off x="4491871" y="3988633"/>
            <a:ext cx="3065462" cy="406400"/>
          </a:xfrm>
          <a:prstGeom prst="rect">
            <a:avLst/>
          </a:prstGeom>
          <a:solidFill>
            <a:schemeClr val="accent1"/>
          </a:solidFill>
          <a:ln w="12700">
            <a:solidFill>
              <a:schemeClr val="tx1"/>
            </a:solidFill>
            <a:miter lim="800000"/>
            <a:headEnd/>
            <a:tailEnd/>
          </a:ln>
        </p:spPr>
        <p:txBody>
          <a:bodyPr lIns="90488" tIns="44450" rIns="90488" bIns="44450">
            <a:spAutoFit/>
          </a:bodyPr>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0" hangingPunct="0"/>
            <a:r>
              <a:rPr lang="en-US" altLang="en-US" sz="2000" b="1" dirty="0">
                <a:solidFill>
                  <a:schemeClr val="bg1"/>
                </a:solidFill>
                <a:latin typeface="Times New Roman" panose="02020603050405020304" pitchFamily="18" charset="0"/>
              </a:rPr>
              <a:t>Probability Samples</a:t>
            </a:r>
          </a:p>
        </p:txBody>
      </p:sp>
      <p:sp>
        <p:nvSpPr>
          <p:cNvPr id="11" name="Rectangle 9">
            <a:extLst>
              <a:ext uri="{FF2B5EF4-FFF2-40B4-BE49-F238E27FC236}">
                <a16:creationId xmlns:a16="http://schemas.microsoft.com/office/drawing/2014/main" id="{61F3084A-5459-4E4D-ACAF-58C74BA83E12}"/>
              </a:ext>
            </a:extLst>
          </p:cNvPr>
          <p:cNvSpPr>
            <a:spLocks noChangeArrowheads="1"/>
          </p:cNvSpPr>
          <p:nvPr/>
        </p:nvSpPr>
        <p:spPr bwMode="auto">
          <a:xfrm>
            <a:off x="2540833" y="5749171"/>
            <a:ext cx="1531938" cy="489878"/>
          </a:xfrm>
          <a:prstGeom prst="rect">
            <a:avLst/>
          </a:prstGeom>
          <a:solidFill>
            <a:schemeClr val="accent1"/>
          </a:solidFill>
          <a:ln w="12700">
            <a:solidFill>
              <a:schemeClr val="tx1"/>
            </a:solidFill>
            <a:miter lim="800000"/>
            <a:headEnd/>
            <a:tailEnd/>
          </a:ln>
        </p:spPr>
        <p:txBody>
          <a:bodyPr lIns="90488" tIns="44450" rIns="90488" bIns="44450">
            <a:spAutoFit/>
          </a:bodyPr>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0" hangingPunct="0">
              <a:lnSpc>
                <a:spcPct val="80000"/>
              </a:lnSpc>
            </a:pPr>
            <a:r>
              <a:rPr lang="en-US" altLang="en-US" sz="2000" b="1" dirty="0">
                <a:solidFill>
                  <a:schemeClr val="bg1"/>
                </a:solidFill>
                <a:latin typeface="Times New Roman" panose="02020603050405020304" pitchFamily="18" charset="0"/>
              </a:rPr>
              <a:t>Simple </a:t>
            </a:r>
          </a:p>
          <a:p>
            <a:pPr eaLnBrk="0" hangingPunct="0">
              <a:lnSpc>
                <a:spcPct val="50000"/>
              </a:lnSpc>
            </a:pPr>
            <a:r>
              <a:rPr lang="en-US" altLang="en-US" sz="2000" b="1" dirty="0">
                <a:solidFill>
                  <a:schemeClr val="bg1"/>
                </a:solidFill>
                <a:latin typeface="Times New Roman" panose="02020603050405020304" pitchFamily="18" charset="0"/>
              </a:rPr>
              <a:t>Random</a:t>
            </a:r>
          </a:p>
        </p:txBody>
      </p:sp>
      <p:sp>
        <p:nvSpPr>
          <p:cNvPr id="12" name="Line 10">
            <a:extLst>
              <a:ext uri="{FF2B5EF4-FFF2-40B4-BE49-F238E27FC236}">
                <a16:creationId xmlns:a16="http://schemas.microsoft.com/office/drawing/2014/main" id="{2432DAA3-C808-4A38-86E1-B9FB9D624FFD}"/>
              </a:ext>
            </a:extLst>
          </p:cNvPr>
          <p:cNvSpPr>
            <a:spLocks noChangeShapeType="1"/>
          </p:cNvSpPr>
          <p:nvPr/>
        </p:nvSpPr>
        <p:spPr bwMode="auto">
          <a:xfrm>
            <a:off x="7487483" y="5139572"/>
            <a:ext cx="0" cy="746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chemeClr val="bg1"/>
              </a:solidFill>
            </a:endParaRPr>
          </a:p>
        </p:txBody>
      </p:sp>
      <p:sp>
        <p:nvSpPr>
          <p:cNvPr id="13" name="Rectangle 11">
            <a:extLst>
              <a:ext uri="{FF2B5EF4-FFF2-40B4-BE49-F238E27FC236}">
                <a16:creationId xmlns:a16="http://schemas.microsoft.com/office/drawing/2014/main" id="{5D5A8974-561B-440D-9524-F81D2C916BD7}"/>
              </a:ext>
            </a:extLst>
          </p:cNvPr>
          <p:cNvSpPr>
            <a:spLocks noChangeArrowheads="1"/>
          </p:cNvSpPr>
          <p:nvPr/>
        </p:nvSpPr>
        <p:spPr bwMode="auto">
          <a:xfrm>
            <a:off x="4491872" y="5884108"/>
            <a:ext cx="1741487" cy="406400"/>
          </a:xfrm>
          <a:prstGeom prst="rect">
            <a:avLst/>
          </a:prstGeom>
          <a:solidFill>
            <a:schemeClr val="accent1"/>
          </a:solidFill>
          <a:ln w="12700">
            <a:solidFill>
              <a:schemeClr val="tx1"/>
            </a:solidFill>
            <a:miter lim="800000"/>
            <a:headEnd/>
            <a:tailEnd/>
          </a:ln>
        </p:spPr>
        <p:txBody>
          <a:bodyPr lIns="90488" tIns="44450" rIns="90488" bIns="44450">
            <a:spAutoFit/>
          </a:bodyPr>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0" hangingPunct="0"/>
            <a:r>
              <a:rPr lang="en-US" altLang="en-US" sz="2000" b="1" dirty="0">
                <a:solidFill>
                  <a:schemeClr val="bg1"/>
                </a:solidFill>
                <a:latin typeface="Times New Roman" panose="02020603050405020304" pitchFamily="18" charset="0"/>
              </a:rPr>
              <a:t>Systematic</a:t>
            </a:r>
          </a:p>
        </p:txBody>
      </p:sp>
      <p:sp>
        <p:nvSpPr>
          <p:cNvPr id="14" name="Line 12">
            <a:extLst>
              <a:ext uri="{FF2B5EF4-FFF2-40B4-BE49-F238E27FC236}">
                <a16:creationId xmlns:a16="http://schemas.microsoft.com/office/drawing/2014/main" id="{4AA9A395-B476-4498-85FC-39FF3923B6D3}"/>
              </a:ext>
            </a:extLst>
          </p:cNvPr>
          <p:cNvSpPr>
            <a:spLocks noChangeShapeType="1"/>
          </p:cNvSpPr>
          <p:nvPr/>
        </p:nvSpPr>
        <p:spPr bwMode="auto">
          <a:xfrm>
            <a:off x="5396746" y="5139572"/>
            <a:ext cx="0" cy="746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chemeClr val="bg1"/>
              </a:solidFill>
            </a:endParaRPr>
          </a:p>
        </p:txBody>
      </p:sp>
      <p:sp>
        <p:nvSpPr>
          <p:cNvPr id="15" name="Rectangle 13">
            <a:extLst>
              <a:ext uri="{FF2B5EF4-FFF2-40B4-BE49-F238E27FC236}">
                <a16:creationId xmlns:a16="http://schemas.microsoft.com/office/drawing/2014/main" id="{351BFCC2-8C52-4F36-BD5F-97ECB7A360C7}"/>
              </a:ext>
            </a:extLst>
          </p:cNvPr>
          <p:cNvSpPr>
            <a:spLocks noChangeArrowheads="1"/>
          </p:cNvSpPr>
          <p:nvPr/>
        </p:nvSpPr>
        <p:spPr bwMode="auto">
          <a:xfrm>
            <a:off x="6650872" y="5884108"/>
            <a:ext cx="1603375" cy="406400"/>
          </a:xfrm>
          <a:prstGeom prst="rect">
            <a:avLst/>
          </a:prstGeom>
          <a:solidFill>
            <a:schemeClr val="accent1"/>
          </a:solidFill>
          <a:ln w="12700">
            <a:solidFill>
              <a:schemeClr val="tx1"/>
            </a:solidFill>
            <a:miter lim="800000"/>
            <a:headEnd/>
            <a:tailEnd/>
          </a:ln>
        </p:spPr>
        <p:txBody>
          <a:bodyPr lIns="90488" tIns="44450" rIns="90488" bIns="44450">
            <a:spAutoFit/>
          </a:bodyPr>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0" hangingPunct="0"/>
            <a:r>
              <a:rPr lang="en-US" altLang="en-US" sz="2000" b="1" dirty="0">
                <a:solidFill>
                  <a:schemeClr val="bg1"/>
                </a:solidFill>
                <a:latin typeface="Times New Roman" panose="02020603050405020304" pitchFamily="18" charset="0"/>
              </a:rPr>
              <a:t>Stratified</a:t>
            </a:r>
          </a:p>
        </p:txBody>
      </p:sp>
      <p:sp>
        <p:nvSpPr>
          <p:cNvPr id="16" name="Rectangle 14">
            <a:extLst>
              <a:ext uri="{FF2B5EF4-FFF2-40B4-BE49-F238E27FC236}">
                <a16:creationId xmlns:a16="http://schemas.microsoft.com/office/drawing/2014/main" id="{0F7CD15D-40F5-4659-B4A4-FD29C1AB1519}"/>
              </a:ext>
            </a:extLst>
          </p:cNvPr>
          <p:cNvSpPr>
            <a:spLocks noChangeArrowheads="1"/>
          </p:cNvSpPr>
          <p:nvPr/>
        </p:nvSpPr>
        <p:spPr bwMode="auto">
          <a:xfrm>
            <a:off x="8601909" y="5884108"/>
            <a:ext cx="1254125" cy="406400"/>
          </a:xfrm>
          <a:prstGeom prst="rect">
            <a:avLst/>
          </a:prstGeom>
          <a:solidFill>
            <a:schemeClr val="accent1"/>
          </a:solidFill>
          <a:ln w="12700">
            <a:solidFill>
              <a:schemeClr val="tx1"/>
            </a:solidFill>
            <a:miter lim="800000"/>
            <a:headEnd/>
            <a:tailEnd/>
          </a:ln>
        </p:spPr>
        <p:txBody>
          <a:bodyPr lIns="90488" tIns="44450" rIns="90488" bIns="44450">
            <a:spAutoFit/>
          </a:bodyPr>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0" hangingPunct="0"/>
            <a:r>
              <a:rPr lang="en-US" altLang="en-US" sz="2000" b="1" dirty="0">
                <a:solidFill>
                  <a:schemeClr val="bg1"/>
                </a:solidFill>
                <a:latin typeface="Times New Roman" panose="02020603050405020304" pitchFamily="18" charset="0"/>
              </a:rPr>
              <a:t>Cluster</a:t>
            </a:r>
          </a:p>
        </p:txBody>
      </p:sp>
    </p:spTree>
    <p:extLst>
      <p:ext uri="{BB962C8B-B14F-4D97-AF65-F5344CB8AC3E}">
        <p14:creationId xmlns:p14="http://schemas.microsoft.com/office/powerpoint/2010/main" val="322375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54D02-2FE9-43B0-A335-EE66897BF933}"/>
              </a:ext>
            </a:extLst>
          </p:cNvPr>
          <p:cNvSpPr>
            <a:spLocks noGrp="1"/>
          </p:cNvSpPr>
          <p:nvPr>
            <p:ph type="title"/>
          </p:nvPr>
        </p:nvSpPr>
        <p:spPr/>
        <p:txBody>
          <a:bodyPr>
            <a:normAutofit/>
          </a:bodyPr>
          <a:lstStyle/>
          <a:p>
            <a:r>
              <a:rPr lang="en-US" altLang="en-US" dirty="0"/>
              <a:t>Probability Sample: Simple Random</a:t>
            </a:r>
            <a:endParaRPr lang="en-US" dirty="0"/>
          </a:p>
        </p:txBody>
      </p:sp>
      <p:sp>
        <p:nvSpPr>
          <p:cNvPr id="3" name="Content Placeholder 2">
            <a:extLst>
              <a:ext uri="{FF2B5EF4-FFF2-40B4-BE49-F238E27FC236}">
                <a16:creationId xmlns:a16="http://schemas.microsoft.com/office/drawing/2014/main" id="{9D5E9D4F-A14B-4724-BFC4-A998ABFA7507}"/>
              </a:ext>
            </a:extLst>
          </p:cNvPr>
          <p:cNvSpPr>
            <a:spLocks noGrp="1"/>
          </p:cNvSpPr>
          <p:nvPr>
            <p:ph idx="1"/>
          </p:nvPr>
        </p:nvSpPr>
        <p:spPr/>
        <p:txBody>
          <a:bodyPr/>
          <a:lstStyle/>
          <a:p>
            <a:r>
              <a:rPr lang="en-US" dirty="0"/>
              <a:t>Every individual or item from the frame has an equal chance of being selected</a:t>
            </a:r>
          </a:p>
          <a:p>
            <a:pPr lvl="1"/>
            <a:r>
              <a:rPr lang="en-US" dirty="0"/>
              <a:t>Selection may be with replacement (selected individual is returned to frame for possible reselection) or without replacement (selected individual isn’t returned to the frame).</a:t>
            </a:r>
          </a:p>
          <a:p>
            <a:pPr lvl="1"/>
            <a:r>
              <a:rPr lang="en-US" dirty="0"/>
              <a:t>Samples obtained from table of random numbers or computer random number generators.</a:t>
            </a:r>
          </a:p>
          <a:p>
            <a:endParaRPr lang="en-US" dirty="0"/>
          </a:p>
        </p:txBody>
      </p:sp>
      <p:sp>
        <p:nvSpPr>
          <p:cNvPr id="4" name="Date Placeholder 3">
            <a:extLst>
              <a:ext uri="{FF2B5EF4-FFF2-40B4-BE49-F238E27FC236}">
                <a16:creationId xmlns:a16="http://schemas.microsoft.com/office/drawing/2014/main" id="{9009BEA5-457B-4768-9216-0DD4D7D41518}"/>
              </a:ext>
            </a:extLst>
          </p:cNvPr>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a:extLst>
              <a:ext uri="{FF2B5EF4-FFF2-40B4-BE49-F238E27FC236}">
                <a16:creationId xmlns:a16="http://schemas.microsoft.com/office/drawing/2014/main" id="{24768E7E-9677-49A4-AA97-F457EE46EDEE}"/>
              </a:ext>
            </a:extLst>
          </p:cNvPr>
          <p:cNvSpPr>
            <a:spLocks noGrp="1"/>
          </p:cNvSpPr>
          <p:nvPr>
            <p:ph type="sldNum" sz="quarter" idx="12"/>
          </p:nvPr>
        </p:nvSpPr>
        <p:spPr/>
        <p:txBody>
          <a:bodyPr/>
          <a:lstStyle/>
          <a:p>
            <a:fld id="{5BE6A9D8-6A3B-412E-86BF-9A95CED56509}" type="slidenum">
              <a:rPr lang="en-US" smtClean="0"/>
              <a:t>14</a:t>
            </a:fld>
            <a:endParaRPr lang="en-US"/>
          </a:p>
        </p:txBody>
      </p:sp>
    </p:spTree>
    <p:extLst>
      <p:ext uri="{BB962C8B-B14F-4D97-AF65-F5344CB8AC3E}">
        <p14:creationId xmlns:p14="http://schemas.microsoft.com/office/powerpoint/2010/main" val="2388769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E4EA-6660-43FB-8CC1-9D71E4DC9878}"/>
              </a:ext>
            </a:extLst>
          </p:cNvPr>
          <p:cNvSpPr>
            <a:spLocks noGrp="1"/>
          </p:cNvSpPr>
          <p:nvPr>
            <p:ph type="title"/>
          </p:nvPr>
        </p:nvSpPr>
        <p:spPr/>
        <p:txBody>
          <a:bodyPr>
            <a:normAutofit/>
          </a:bodyPr>
          <a:lstStyle/>
          <a:p>
            <a:r>
              <a:rPr lang="en-US" altLang="en-US" dirty="0"/>
              <a:t>Probability Sample: Systematic Sample</a:t>
            </a:r>
            <a:endParaRPr lang="en-US" dirty="0"/>
          </a:p>
        </p:txBody>
      </p:sp>
      <p:sp>
        <p:nvSpPr>
          <p:cNvPr id="3" name="Content Placeholder 2">
            <a:extLst>
              <a:ext uri="{FF2B5EF4-FFF2-40B4-BE49-F238E27FC236}">
                <a16:creationId xmlns:a16="http://schemas.microsoft.com/office/drawing/2014/main" id="{3641A500-340E-442B-95A1-EFB8217D8878}"/>
              </a:ext>
            </a:extLst>
          </p:cNvPr>
          <p:cNvSpPr>
            <a:spLocks noGrp="1"/>
          </p:cNvSpPr>
          <p:nvPr>
            <p:ph idx="1"/>
          </p:nvPr>
        </p:nvSpPr>
        <p:spPr/>
        <p:txBody>
          <a:bodyPr/>
          <a:lstStyle/>
          <a:p>
            <a:pPr marL="514350" indent="-514350">
              <a:buFont typeface="+mj-lt"/>
              <a:buAutoNum type="arabicPeriod"/>
            </a:pPr>
            <a:r>
              <a:rPr lang="en-US" altLang="en-US" dirty="0"/>
              <a:t>Decide on sample size: </a:t>
            </a:r>
            <a:r>
              <a:rPr lang="en-US" altLang="en-US" b="1" i="1" dirty="0">
                <a:solidFill>
                  <a:srgbClr val="C00000"/>
                </a:solidFill>
              </a:rPr>
              <a:t>n</a:t>
            </a:r>
          </a:p>
          <a:p>
            <a:pPr marL="514350" indent="-514350">
              <a:buFont typeface="+mj-lt"/>
              <a:buAutoNum type="arabicPeriod"/>
            </a:pPr>
            <a:r>
              <a:rPr lang="en-US" altLang="en-US" dirty="0"/>
              <a:t>Divide frame of </a:t>
            </a:r>
            <a:r>
              <a:rPr lang="en-US" altLang="en-US" b="1" i="1" dirty="0">
                <a:solidFill>
                  <a:srgbClr val="7030A0"/>
                </a:solidFill>
              </a:rPr>
              <a:t>N</a:t>
            </a:r>
            <a:r>
              <a:rPr lang="en-US" altLang="en-US" dirty="0"/>
              <a:t> individuals into groups of</a:t>
            </a:r>
            <a:r>
              <a:rPr lang="en-US" altLang="en-US" b="1" i="1" dirty="0">
                <a:solidFill>
                  <a:schemeClr val="accent2"/>
                </a:solidFill>
              </a:rPr>
              <a:t> k </a:t>
            </a:r>
            <a:r>
              <a:rPr lang="en-US" altLang="en-US" dirty="0"/>
              <a:t>individuals:  </a:t>
            </a:r>
            <a:r>
              <a:rPr lang="en-US" altLang="en-US" b="1" i="1" dirty="0">
                <a:solidFill>
                  <a:schemeClr val="accent2"/>
                </a:solidFill>
              </a:rPr>
              <a:t>k</a:t>
            </a:r>
            <a:r>
              <a:rPr lang="en-US" altLang="en-US" dirty="0"/>
              <a:t>=</a:t>
            </a:r>
            <a:r>
              <a:rPr lang="en-US" altLang="en-US" b="1" i="1" dirty="0">
                <a:solidFill>
                  <a:srgbClr val="7030A0"/>
                </a:solidFill>
              </a:rPr>
              <a:t>N</a:t>
            </a:r>
            <a:r>
              <a:rPr lang="en-US" altLang="en-US" dirty="0"/>
              <a:t>/</a:t>
            </a:r>
            <a:r>
              <a:rPr lang="en-US" altLang="en-US" b="1" i="1" dirty="0">
                <a:solidFill>
                  <a:srgbClr val="C00000"/>
                </a:solidFill>
              </a:rPr>
              <a:t>n</a:t>
            </a:r>
          </a:p>
          <a:p>
            <a:pPr marL="514350" indent="-514350">
              <a:buFont typeface="+mj-lt"/>
              <a:buAutoNum type="arabicPeriod"/>
            </a:pPr>
            <a:r>
              <a:rPr lang="en-US" altLang="en-US" dirty="0"/>
              <a:t>Randomly select one individual from the 1</a:t>
            </a:r>
            <a:r>
              <a:rPr lang="en-US" altLang="en-US" baseline="30000" dirty="0"/>
              <a:t>st</a:t>
            </a:r>
            <a:r>
              <a:rPr lang="en-US" altLang="en-US" dirty="0"/>
              <a:t> group </a:t>
            </a:r>
          </a:p>
          <a:p>
            <a:pPr marL="514350" indent="-514350">
              <a:buFont typeface="+mj-lt"/>
              <a:buAutoNum type="arabicPeriod"/>
            </a:pPr>
            <a:r>
              <a:rPr lang="en-US" altLang="en-US" dirty="0"/>
              <a:t>Select every </a:t>
            </a:r>
            <a:r>
              <a:rPr lang="en-US" altLang="en-US" b="1" i="1" dirty="0">
                <a:solidFill>
                  <a:schemeClr val="accent2"/>
                </a:solidFill>
              </a:rPr>
              <a:t>k</a:t>
            </a:r>
            <a:r>
              <a:rPr lang="en-US" altLang="en-US" baseline="30000" dirty="0"/>
              <a:t>th</a:t>
            </a:r>
            <a:r>
              <a:rPr lang="en-US" altLang="en-US" dirty="0"/>
              <a:t> individual thereafter</a:t>
            </a:r>
          </a:p>
          <a:p>
            <a:endParaRPr lang="en-US" dirty="0"/>
          </a:p>
        </p:txBody>
      </p:sp>
      <p:sp>
        <p:nvSpPr>
          <p:cNvPr id="4" name="Date Placeholder 3">
            <a:extLst>
              <a:ext uri="{FF2B5EF4-FFF2-40B4-BE49-F238E27FC236}">
                <a16:creationId xmlns:a16="http://schemas.microsoft.com/office/drawing/2014/main" id="{3F8F90E4-D621-462A-9BE2-FF9B17AEE397}"/>
              </a:ext>
            </a:extLst>
          </p:cNvPr>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a:extLst>
              <a:ext uri="{FF2B5EF4-FFF2-40B4-BE49-F238E27FC236}">
                <a16:creationId xmlns:a16="http://schemas.microsoft.com/office/drawing/2014/main" id="{1D7A0EEB-A723-42B6-983C-BDE017BD126D}"/>
              </a:ext>
            </a:extLst>
          </p:cNvPr>
          <p:cNvSpPr>
            <a:spLocks noGrp="1"/>
          </p:cNvSpPr>
          <p:nvPr>
            <p:ph type="sldNum" sz="quarter" idx="12"/>
          </p:nvPr>
        </p:nvSpPr>
        <p:spPr/>
        <p:txBody>
          <a:bodyPr/>
          <a:lstStyle/>
          <a:p>
            <a:fld id="{5BE6A9D8-6A3B-412E-86BF-9A95CED56509}" type="slidenum">
              <a:rPr lang="en-US" smtClean="0"/>
              <a:t>15</a:t>
            </a:fld>
            <a:endParaRPr lang="en-US"/>
          </a:p>
        </p:txBody>
      </p:sp>
      <p:sp>
        <p:nvSpPr>
          <p:cNvPr id="53" name="Rectangle 7">
            <a:extLst>
              <a:ext uri="{FF2B5EF4-FFF2-40B4-BE49-F238E27FC236}">
                <a16:creationId xmlns:a16="http://schemas.microsoft.com/office/drawing/2014/main" id="{21814ABA-BB8C-47D9-8037-17A7C24B1718}"/>
              </a:ext>
            </a:extLst>
          </p:cNvPr>
          <p:cNvSpPr>
            <a:spLocks noChangeArrowheads="1"/>
          </p:cNvSpPr>
          <p:nvPr/>
        </p:nvSpPr>
        <p:spPr bwMode="auto">
          <a:xfrm>
            <a:off x="3166672" y="3827489"/>
            <a:ext cx="1131888" cy="1382430"/>
          </a:xfrm>
          <a:prstGeom prst="rect">
            <a:avLst/>
          </a:prstGeom>
          <a:solidFill>
            <a:srgbClr val="E9E9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l" eaLnBrk="0" hangingPunct="0"/>
            <a:r>
              <a:rPr lang="en-US" altLang="en-US" sz="2800" b="1" i="1" dirty="0">
                <a:solidFill>
                  <a:srgbClr val="7030A0"/>
                </a:solidFill>
                <a:latin typeface="+mn-lt"/>
                <a:cs typeface="+mn-cs"/>
              </a:rPr>
              <a:t>N = 40</a:t>
            </a:r>
          </a:p>
          <a:p>
            <a:pPr algn="l" eaLnBrk="0" hangingPunct="0"/>
            <a:r>
              <a:rPr lang="en-US" altLang="en-US" sz="2800" b="1" i="1" dirty="0">
                <a:solidFill>
                  <a:srgbClr val="C00000"/>
                </a:solidFill>
                <a:latin typeface="+mn-lt"/>
                <a:cs typeface="+mn-cs"/>
              </a:rPr>
              <a:t>n = 4</a:t>
            </a:r>
          </a:p>
          <a:p>
            <a:pPr algn="l" eaLnBrk="0" hangingPunct="0"/>
            <a:r>
              <a:rPr lang="en-US" altLang="en-US" sz="2800" b="1" i="1" dirty="0">
                <a:solidFill>
                  <a:schemeClr val="accent2"/>
                </a:solidFill>
                <a:latin typeface="+mn-lt"/>
                <a:cs typeface="+mn-cs"/>
              </a:rPr>
              <a:t>k = 10</a:t>
            </a:r>
          </a:p>
        </p:txBody>
      </p:sp>
      <p:sp>
        <p:nvSpPr>
          <p:cNvPr id="54" name="Line 10">
            <a:extLst>
              <a:ext uri="{FF2B5EF4-FFF2-40B4-BE49-F238E27FC236}">
                <a16:creationId xmlns:a16="http://schemas.microsoft.com/office/drawing/2014/main" id="{C0C95FC3-1333-44AC-A4FF-C48046496209}"/>
              </a:ext>
            </a:extLst>
          </p:cNvPr>
          <p:cNvSpPr>
            <a:spLocks noChangeShapeType="1"/>
          </p:cNvSpPr>
          <p:nvPr/>
        </p:nvSpPr>
        <p:spPr bwMode="auto">
          <a:xfrm flipV="1">
            <a:off x="6062272" y="3903689"/>
            <a:ext cx="457200" cy="46038"/>
          </a:xfrm>
          <a:prstGeom prst="line">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grpSp>
        <p:nvGrpSpPr>
          <p:cNvPr id="55" name="Group 11">
            <a:extLst>
              <a:ext uri="{FF2B5EF4-FFF2-40B4-BE49-F238E27FC236}">
                <a16:creationId xmlns:a16="http://schemas.microsoft.com/office/drawing/2014/main" id="{5D68D3FA-2481-43A6-9269-D548638DC0E5}"/>
              </a:ext>
            </a:extLst>
          </p:cNvPr>
          <p:cNvGrpSpPr>
            <a:grpSpLocks/>
          </p:cNvGrpSpPr>
          <p:nvPr/>
        </p:nvGrpSpPr>
        <p:grpSpPr bwMode="auto">
          <a:xfrm>
            <a:off x="6519472" y="3675089"/>
            <a:ext cx="3124200" cy="1828800"/>
            <a:chOff x="685800" y="2133600"/>
            <a:chExt cx="3124200" cy="1828800"/>
          </a:xfrm>
        </p:grpSpPr>
        <p:pic>
          <p:nvPicPr>
            <p:cNvPr id="56" name="Picture 3" descr="C:\Program Files\Microsoft Office\MEDIA\CAGCAT10\j0302953.jpg">
              <a:extLst>
                <a:ext uri="{FF2B5EF4-FFF2-40B4-BE49-F238E27FC236}">
                  <a16:creationId xmlns:a16="http://schemas.microsoft.com/office/drawing/2014/main" id="{B1A99815-9E31-4284-8036-9F1E69A64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1336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3" descr="C:\Program Files\Microsoft Office\MEDIA\CAGCAT10\j0302953.jpg">
              <a:extLst>
                <a:ext uri="{FF2B5EF4-FFF2-40B4-BE49-F238E27FC236}">
                  <a16:creationId xmlns:a16="http://schemas.microsoft.com/office/drawing/2014/main" id="{4296BF6A-E57B-40D8-9524-1605B4CFCF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86" y="21336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3" descr="C:\Program Files\Microsoft Office\MEDIA\CAGCAT10\j0302953.jpg">
              <a:extLst>
                <a:ext uri="{FF2B5EF4-FFF2-40B4-BE49-F238E27FC236}">
                  <a16:creationId xmlns:a16="http://schemas.microsoft.com/office/drawing/2014/main" id="{7302F51C-147F-487C-8FC3-AE7C3BED4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771" y="21336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3" descr="C:\Program Files\Microsoft Office\MEDIA\CAGCAT10\j0302953.jpg">
              <a:extLst>
                <a:ext uri="{FF2B5EF4-FFF2-40B4-BE49-F238E27FC236}">
                  <a16:creationId xmlns:a16="http://schemas.microsoft.com/office/drawing/2014/main" id="{A385313F-38F9-43E4-B1FE-8596FC39B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257" y="21336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3" descr="C:\Program Files\Microsoft Office\MEDIA\CAGCAT10\j0302953.jpg">
              <a:extLst>
                <a:ext uri="{FF2B5EF4-FFF2-40B4-BE49-F238E27FC236}">
                  <a16:creationId xmlns:a16="http://schemas.microsoft.com/office/drawing/2014/main" id="{410FBF79-669F-459A-8880-02B7E9A7CC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743" y="21336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3" descr="C:\Program Files\Microsoft Office\MEDIA\CAGCAT10\j0302953.jpg">
              <a:extLst>
                <a:ext uri="{FF2B5EF4-FFF2-40B4-BE49-F238E27FC236}">
                  <a16:creationId xmlns:a16="http://schemas.microsoft.com/office/drawing/2014/main" id="{B67A742D-5269-455D-AEBF-7538A5B43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227" y="21336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3" descr="C:\Program Files\Microsoft Office\MEDIA\CAGCAT10\j0302953.jpg">
              <a:extLst>
                <a:ext uri="{FF2B5EF4-FFF2-40B4-BE49-F238E27FC236}">
                  <a16:creationId xmlns:a16="http://schemas.microsoft.com/office/drawing/2014/main" id="{38CD2C23-7CA7-4EF7-A5E1-AC7CDF8E9B3D}"/>
                </a:ext>
              </a:extLst>
            </p:cNvPr>
            <p:cNvPicPr>
              <a:picLocks noChangeAspect="1" noChangeArrowheads="1"/>
            </p:cNvPicPr>
            <p:nvPr/>
          </p:nvPicPr>
          <p:blipFill>
            <a:blip r:embed="rId3" cstate="print">
              <a:duotone>
                <a:prstClr val="black"/>
                <a:srgbClr val="FF0000">
                  <a:tint val="45000"/>
                  <a:satMod val="400000"/>
                </a:srgbClr>
              </a:duotone>
            </a:blip>
            <a:srcRect/>
            <a:stretch>
              <a:fillRect/>
            </a:stretch>
          </p:blipFill>
          <p:spPr bwMode="auto">
            <a:xfrm>
              <a:off x="2554713" y="2133600"/>
              <a:ext cx="320830" cy="457200"/>
            </a:xfrm>
            <a:prstGeom prst="rect">
              <a:avLst/>
            </a:prstGeom>
            <a:noFill/>
          </p:spPr>
        </p:pic>
        <p:pic>
          <p:nvPicPr>
            <p:cNvPr id="63" name="Picture 3" descr="C:\Program Files\Microsoft Office\MEDIA\CAGCAT10\j0302953.jpg">
              <a:extLst>
                <a:ext uri="{FF2B5EF4-FFF2-40B4-BE49-F238E27FC236}">
                  <a16:creationId xmlns:a16="http://schemas.microsoft.com/office/drawing/2014/main" id="{38FD71EA-BB35-4E8B-AFB1-8A66C471F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6199" y="21336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3" descr="C:\Program Files\Microsoft Office\MEDIA\CAGCAT10\j0302953.jpg">
              <a:extLst>
                <a:ext uri="{FF2B5EF4-FFF2-40B4-BE49-F238E27FC236}">
                  <a16:creationId xmlns:a16="http://schemas.microsoft.com/office/drawing/2014/main" id="{5866537A-D82C-4B59-B5A8-3019B7AD9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7684" y="21336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descr="C:\Program Files\Microsoft Office\MEDIA\CAGCAT10\j0302953.jpg">
              <a:extLst>
                <a:ext uri="{FF2B5EF4-FFF2-40B4-BE49-F238E27FC236}">
                  <a16:creationId xmlns:a16="http://schemas.microsoft.com/office/drawing/2014/main" id="{6A747E7A-1AD4-4C79-A734-74039A90B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9170" y="21336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3" descr="C:\Program Files\Microsoft Office\MEDIA\CAGCAT10\j0302953.jpg">
              <a:extLst>
                <a:ext uri="{FF2B5EF4-FFF2-40B4-BE49-F238E27FC236}">
                  <a16:creationId xmlns:a16="http://schemas.microsoft.com/office/drawing/2014/main" id="{94811A4D-270F-4205-8623-FE690017A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0480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3" descr="C:\Program Files\Microsoft Office\MEDIA\CAGCAT10\j0302953.jpg">
              <a:extLst>
                <a:ext uri="{FF2B5EF4-FFF2-40B4-BE49-F238E27FC236}">
                  <a16:creationId xmlns:a16="http://schemas.microsoft.com/office/drawing/2014/main" id="{FC570794-813E-46B8-8DA2-D745D2372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86" y="30480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3" descr="C:\Program Files\Microsoft Office\MEDIA\CAGCAT10\j0302953.jpg">
              <a:extLst>
                <a:ext uri="{FF2B5EF4-FFF2-40B4-BE49-F238E27FC236}">
                  <a16:creationId xmlns:a16="http://schemas.microsoft.com/office/drawing/2014/main" id="{2B9B8585-F695-432A-8B84-039D0CC15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771" y="30480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3" descr="C:\Program Files\Microsoft Office\MEDIA\CAGCAT10\j0302953.jpg">
              <a:extLst>
                <a:ext uri="{FF2B5EF4-FFF2-40B4-BE49-F238E27FC236}">
                  <a16:creationId xmlns:a16="http://schemas.microsoft.com/office/drawing/2014/main" id="{B77ED123-764A-4DA6-BF71-98E611029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257" y="30480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3" descr="C:\Program Files\Microsoft Office\MEDIA\CAGCAT10\j0302953.jpg">
              <a:extLst>
                <a:ext uri="{FF2B5EF4-FFF2-40B4-BE49-F238E27FC236}">
                  <a16:creationId xmlns:a16="http://schemas.microsoft.com/office/drawing/2014/main" id="{9A19CCD6-9FC1-4AE3-9030-28547681E1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743" y="30480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3" descr="C:\Program Files\Microsoft Office\MEDIA\CAGCAT10\j0302953.jpg">
              <a:extLst>
                <a:ext uri="{FF2B5EF4-FFF2-40B4-BE49-F238E27FC236}">
                  <a16:creationId xmlns:a16="http://schemas.microsoft.com/office/drawing/2014/main" id="{673E3143-7EFC-48C5-BF75-8AB55502D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227" y="30480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3" descr="C:\Program Files\Microsoft Office\MEDIA\CAGCAT10\j0302953.jpg">
              <a:extLst>
                <a:ext uri="{FF2B5EF4-FFF2-40B4-BE49-F238E27FC236}">
                  <a16:creationId xmlns:a16="http://schemas.microsoft.com/office/drawing/2014/main" id="{6D2AE54F-971B-4EBE-8193-F156F6890CC6}"/>
                </a:ext>
              </a:extLst>
            </p:cNvPr>
            <p:cNvPicPr>
              <a:picLocks noChangeAspect="1" noChangeArrowheads="1"/>
            </p:cNvPicPr>
            <p:nvPr/>
          </p:nvPicPr>
          <p:blipFill>
            <a:blip r:embed="rId3" cstate="print">
              <a:duotone>
                <a:prstClr val="black"/>
                <a:srgbClr val="FF0000">
                  <a:tint val="45000"/>
                  <a:satMod val="400000"/>
                </a:srgbClr>
              </a:duotone>
            </a:blip>
            <a:srcRect/>
            <a:stretch>
              <a:fillRect/>
            </a:stretch>
          </p:blipFill>
          <p:spPr bwMode="auto">
            <a:xfrm>
              <a:off x="2554713" y="3048000"/>
              <a:ext cx="320830" cy="457200"/>
            </a:xfrm>
            <a:prstGeom prst="rect">
              <a:avLst/>
            </a:prstGeom>
            <a:noFill/>
          </p:spPr>
        </p:pic>
        <p:pic>
          <p:nvPicPr>
            <p:cNvPr id="73" name="Picture 3" descr="C:\Program Files\Microsoft Office\MEDIA\CAGCAT10\j0302953.jpg">
              <a:extLst>
                <a:ext uri="{FF2B5EF4-FFF2-40B4-BE49-F238E27FC236}">
                  <a16:creationId xmlns:a16="http://schemas.microsoft.com/office/drawing/2014/main" id="{70B53A2D-91EB-4400-B4EE-9DC05B9C2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6199" y="30480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3" descr="C:\Program Files\Microsoft Office\MEDIA\CAGCAT10\j0302953.jpg">
              <a:extLst>
                <a:ext uri="{FF2B5EF4-FFF2-40B4-BE49-F238E27FC236}">
                  <a16:creationId xmlns:a16="http://schemas.microsoft.com/office/drawing/2014/main" id="{3F0050DE-1852-4D6A-9992-D9D350B6E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7684" y="30480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3" descr="C:\Program Files\Microsoft Office\MEDIA\CAGCAT10\j0302953.jpg">
              <a:extLst>
                <a:ext uri="{FF2B5EF4-FFF2-40B4-BE49-F238E27FC236}">
                  <a16:creationId xmlns:a16="http://schemas.microsoft.com/office/drawing/2014/main" id="{62027F59-4D9F-45D2-B281-AD4859AB13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9170" y="30480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3" descr="C:\Program Files\Microsoft Office\MEDIA\CAGCAT10\j0302953.jpg">
              <a:extLst>
                <a:ext uri="{FF2B5EF4-FFF2-40B4-BE49-F238E27FC236}">
                  <a16:creationId xmlns:a16="http://schemas.microsoft.com/office/drawing/2014/main" id="{B4CF92D3-8998-42C3-B49B-4EA80469F0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908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3" descr="C:\Program Files\Microsoft Office\MEDIA\CAGCAT10\j0302953.jpg">
              <a:extLst>
                <a:ext uri="{FF2B5EF4-FFF2-40B4-BE49-F238E27FC236}">
                  <a16:creationId xmlns:a16="http://schemas.microsoft.com/office/drawing/2014/main" id="{09C4B937-B577-40AE-8D0C-BB6A593C4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86" y="25908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3" descr="C:\Program Files\Microsoft Office\MEDIA\CAGCAT10\j0302953.jpg">
              <a:extLst>
                <a:ext uri="{FF2B5EF4-FFF2-40B4-BE49-F238E27FC236}">
                  <a16:creationId xmlns:a16="http://schemas.microsoft.com/office/drawing/2014/main" id="{4DA692BC-EEC2-41BF-96EF-8DC656A285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771" y="25908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3" descr="C:\Program Files\Microsoft Office\MEDIA\CAGCAT10\j0302953.jpg">
              <a:extLst>
                <a:ext uri="{FF2B5EF4-FFF2-40B4-BE49-F238E27FC236}">
                  <a16:creationId xmlns:a16="http://schemas.microsoft.com/office/drawing/2014/main" id="{F99BA125-3A5A-4D9E-B545-90368C9A4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257" y="25908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3" descr="C:\Program Files\Microsoft Office\MEDIA\CAGCAT10\j0302953.jpg">
              <a:extLst>
                <a:ext uri="{FF2B5EF4-FFF2-40B4-BE49-F238E27FC236}">
                  <a16:creationId xmlns:a16="http://schemas.microsoft.com/office/drawing/2014/main" id="{03B09779-2B7A-433F-9A02-9B07C2064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743" y="25908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3" descr="C:\Program Files\Microsoft Office\MEDIA\CAGCAT10\j0302953.jpg">
              <a:extLst>
                <a:ext uri="{FF2B5EF4-FFF2-40B4-BE49-F238E27FC236}">
                  <a16:creationId xmlns:a16="http://schemas.microsoft.com/office/drawing/2014/main" id="{A5E85312-D5E0-4187-BD27-DECBDCE51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227" y="25908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3" descr="C:\Program Files\Microsoft Office\MEDIA\CAGCAT10\j0302953.jpg">
              <a:extLst>
                <a:ext uri="{FF2B5EF4-FFF2-40B4-BE49-F238E27FC236}">
                  <a16:creationId xmlns:a16="http://schemas.microsoft.com/office/drawing/2014/main" id="{8A7BFB99-3BE8-4BDD-BB79-1D32367E49B9}"/>
                </a:ext>
              </a:extLst>
            </p:cNvPr>
            <p:cNvPicPr>
              <a:picLocks noChangeAspect="1" noChangeArrowheads="1"/>
            </p:cNvPicPr>
            <p:nvPr/>
          </p:nvPicPr>
          <p:blipFill>
            <a:blip r:embed="rId3" cstate="print">
              <a:duotone>
                <a:prstClr val="black"/>
                <a:srgbClr val="FF0000">
                  <a:tint val="45000"/>
                  <a:satMod val="400000"/>
                </a:srgbClr>
              </a:duotone>
            </a:blip>
            <a:srcRect/>
            <a:stretch>
              <a:fillRect/>
            </a:stretch>
          </p:blipFill>
          <p:spPr bwMode="auto">
            <a:xfrm>
              <a:off x="2554713" y="2590800"/>
              <a:ext cx="320830" cy="457200"/>
            </a:xfrm>
            <a:prstGeom prst="rect">
              <a:avLst/>
            </a:prstGeom>
            <a:noFill/>
          </p:spPr>
        </p:pic>
        <p:pic>
          <p:nvPicPr>
            <p:cNvPr id="83" name="Picture 3" descr="C:\Program Files\Microsoft Office\MEDIA\CAGCAT10\j0302953.jpg">
              <a:extLst>
                <a:ext uri="{FF2B5EF4-FFF2-40B4-BE49-F238E27FC236}">
                  <a16:creationId xmlns:a16="http://schemas.microsoft.com/office/drawing/2014/main" id="{9E73CDF5-9649-43D4-9AD7-9B6C6BFE8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6199" y="25908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Picture 3" descr="C:\Program Files\Microsoft Office\MEDIA\CAGCAT10\j0302953.jpg">
              <a:extLst>
                <a:ext uri="{FF2B5EF4-FFF2-40B4-BE49-F238E27FC236}">
                  <a16:creationId xmlns:a16="http://schemas.microsoft.com/office/drawing/2014/main" id="{0A60FAA3-96DD-4D73-931A-E48D4BF85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7684" y="25908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3" descr="C:\Program Files\Microsoft Office\MEDIA\CAGCAT10\j0302953.jpg">
              <a:extLst>
                <a:ext uri="{FF2B5EF4-FFF2-40B4-BE49-F238E27FC236}">
                  <a16:creationId xmlns:a16="http://schemas.microsoft.com/office/drawing/2014/main" id="{079DFE5F-584F-46BA-A8BF-DF784E2362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9170" y="25908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 descr="C:\Program Files\Microsoft Office\MEDIA\CAGCAT10\j0302953.jpg">
              <a:extLst>
                <a:ext uri="{FF2B5EF4-FFF2-40B4-BE49-F238E27FC236}">
                  <a16:creationId xmlns:a16="http://schemas.microsoft.com/office/drawing/2014/main" id="{A819A93C-6C19-4E2C-AA2A-EAE784FDA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5052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3" descr="C:\Program Files\Microsoft Office\MEDIA\CAGCAT10\j0302953.jpg">
              <a:extLst>
                <a:ext uri="{FF2B5EF4-FFF2-40B4-BE49-F238E27FC236}">
                  <a16:creationId xmlns:a16="http://schemas.microsoft.com/office/drawing/2014/main" id="{19AFF05A-F87B-4F45-9B4D-F65D8F485C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86" y="35052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3" descr="C:\Program Files\Microsoft Office\MEDIA\CAGCAT10\j0302953.jpg">
              <a:extLst>
                <a:ext uri="{FF2B5EF4-FFF2-40B4-BE49-F238E27FC236}">
                  <a16:creationId xmlns:a16="http://schemas.microsoft.com/office/drawing/2014/main" id="{616B27B7-A2CB-49D4-8F90-9131B5DD8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771" y="35052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3" descr="C:\Program Files\Microsoft Office\MEDIA\CAGCAT10\j0302953.jpg">
              <a:extLst>
                <a:ext uri="{FF2B5EF4-FFF2-40B4-BE49-F238E27FC236}">
                  <a16:creationId xmlns:a16="http://schemas.microsoft.com/office/drawing/2014/main" id="{DB0AE198-5074-42FB-94FD-F6836E2174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257" y="35052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3" descr="C:\Program Files\Microsoft Office\MEDIA\CAGCAT10\j0302953.jpg">
              <a:extLst>
                <a:ext uri="{FF2B5EF4-FFF2-40B4-BE49-F238E27FC236}">
                  <a16:creationId xmlns:a16="http://schemas.microsoft.com/office/drawing/2014/main" id="{36CFA492-23FC-42A4-9254-DDE862B6F3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743" y="35052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3" descr="C:\Program Files\Microsoft Office\MEDIA\CAGCAT10\j0302953.jpg">
              <a:extLst>
                <a:ext uri="{FF2B5EF4-FFF2-40B4-BE49-F238E27FC236}">
                  <a16:creationId xmlns:a16="http://schemas.microsoft.com/office/drawing/2014/main" id="{3D04C759-682E-45CA-BAE1-E683C48B3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227" y="35052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3" descr="C:\Program Files\Microsoft Office\MEDIA\CAGCAT10\j0302953.jpg">
              <a:extLst>
                <a:ext uri="{FF2B5EF4-FFF2-40B4-BE49-F238E27FC236}">
                  <a16:creationId xmlns:a16="http://schemas.microsoft.com/office/drawing/2014/main" id="{E3E1037F-6304-4272-8231-13EBD757B858}"/>
                </a:ext>
              </a:extLst>
            </p:cNvPr>
            <p:cNvPicPr>
              <a:picLocks noChangeAspect="1" noChangeArrowheads="1"/>
            </p:cNvPicPr>
            <p:nvPr/>
          </p:nvPicPr>
          <p:blipFill>
            <a:blip r:embed="rId3" cstate="print">
              <a:duotone>
                <a:prstClr val="black"/>
                <a:srgbClr val="FF0000">
                  <a:tint val="45000"/>
                  <a:satMod val="400000"/>
                </a:srgbClr>
              </a:duotone>
            </a:blip>
            <a:srcRect/>
            <a:stretch>
              <a:fillRect/>
            </a:stretch>
          </p:blipFill>
          <p:spPr bwMode="auto">
            <a:xfrm>
              <a:off x="2554713" y="3505200"/>
              <a:ext cx="320830" cy="457200"/>
            </a:xfrm>
            <a:prstGeom prst="rect">
              <a:avLst/>
            </a:prstGeom>
            <a:noFill/>
          </p:spPr>
        </p:pic>
        <p:pic>
          <p:nvPicPr>
            <p:cNvPr id="93" name="Picture 3" descr="C:\Program Files\Microsoft Office\MEDIA\CAGCAT10\j0302953.jpg">
              <a:extLst>
                <a:ext uri="{FF2B5EF4-FFF2-40B4-BE49-F238E27FC236}">
                  <a16:creationId xmlns:a16="http://schemas.microsoft.com/office/drawing/2014/main" id="{37ED5A7B-0524-4D6B-A9FA-E0AC5D8D39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6199" y="35052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3" descr="C:\Program Files\Microsoft Office\MEDIA\CAGCAT10\j0302953.jpg">
              <a:extLst>
                <a:ext uri="{FF2B5EF4-FFF2-40B4-BE49-F238E27FC236}">
                  <a16:creationId xmlns:a16="http://schemas.microsoft.com/office/drawing/2014/main" id="{CF792B95-116C-47C6-AEA2-09F94949E7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7684" y="35052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3" descr="C:\Program Files\Microsoft Office\MEDIA\CAGCAT10\j0302953.jpg">
              <a:extLst>
                <a:ext uri="{FF2B5EF4-FFF2-40B4-BE49-F238E27FC236}">
                  <a16:creationId xmlns:a16="http://schemas.microsoft.com/office/drawing/2014/main" id="{1824BC7E-AF34-4B60-AD29-D3C644627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9170" y="3505200"/>
              <a:ext cx="320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6" name="Rectangle 8">
            <a:extLst>
              <a:ext uri="{FF2B5EF4-FFF2-40B4-BE49-F238E27FC236}">
                <a16:creationId xmlns:a16="http://schemas.microsoft.com/office/drawing/2014/main" id="{60A6D019-50AB-4B74-A1A4-53C8B3EE0AA7}"/>
              </a:ext>
            </a:extLst>
          </p:cNvPr>
          <p:cNvSpPr>
            <a:spLocks noChangeArrowheads="1"/>
          </p:cNvSpPr>
          <p:nvPr/>
        </p:nvSpPr>
        <p:spPr bwMode="auto">
          <a:xfrm>
            <a:off x="4380316" y="3903689"/>
            <a:ext cx="1600200" cy="393700"/>
          </a:xfrm>
          <a:prstGeom prst="rect">
            <a:avLst/>
          </a:prstGeom>
          <a:solidFill>
            <a:srgbClr val="FBFE8A"/>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l" eaLnBrk="0" hangingPunct="0"/>
            <a:r>
              <a:rPr lang="en-US" altLang="en-US" sz="2000" b="1" dirty="0"/>
              <a:t>First Group</a:t>
            </a:r>
          </a:p>
        </p:txBody>
      </p:sp>
    </p:spTree>
    <p:extLst>
      <p:ext uri="{BB962C8B-B14F-4D97-AF65-F5344CB8AC3E}">
        <p14:creationId xmlns:p14="http://schemas.microsoft.com/office/powerpoint/2010/main" val="3495122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904F-C0A0-45A5-9658-90497A13824B}"/>
              </a:ext>
            </a:extLst>
          </p:cNvPr>
          <p:cNvSpPr>
            <a:spLocks noGrp="1"/>
          </p:cNvSpPr>
          <p:nvPr>
            <p:ph type="title"/>
          </p:nvPr>
        </p:nvSpPr>
        <p:spPr/>
        <p:txBody>
          <a:bodyPr>
            <a:normAutofit/>
          </a:bodyPr>
          <a:lstStyle/>
          <a:p>
            <a:r>
              <a:rPr lang="en-US" altLang="en-US" dirty="0"/>
              <a:t>Probability Sample: Stratified Sample</a:t>
            </a:r>
            <a:endParaRPr lang="en-US" dirty="0"/>
          </a:p>
        </p:txBody>
      </p:sp>
      <p:sp>
        <p:nvSpPr>
          <p:cNvPr id="3" name="Content Placeholder 2">
            <a:extLst>
              <a:ext uri="{FF2B5EF4-FFF2-40B4-BE49-F238E27FC236}">
                <a16:creationId xmlns:a16="http://schemas.microsoft.com/office/drawing/2014/main" id="{3F5309EC-7BD5-4824-8EE2-C0B0B247A78B}"/>
              </a:ext>
            </a:extLst>
          </p:cNvPr>
          <p:cNvSpPr>
            <a:spLocks noGrp="1"/>
          </p:cNvSpPr>
          <p:nvPr>
            <p:ph idx="1"/>
          </p:nvPr>
        </p:nvSpPr>
        <p:spPr/>
        <p:txBody>
          <a:bodyPr/>
          <a:lstStyle/>
          <a:p>
            <a:r>
              <a:rPr lang="en-US" b="1" i="1" dirty="0"/>
              <a:t>Process</a:t>
            </a:r>
          </a:p>
          <a:p>
            <a:pPr marL="914400" lvl="1" indent="-457200">
              <a:buFont typeface="+mj-lt"/>
              <a:buAutoNum type="arabicPeriod"/>
            </a:pPr>
            <a:r>
              <a:rPr lang="en-US" dirty="0"/>
              <a:t>Divide elements of a population into </a:t>
            </a:r>
            <a:r>
              <a:rPr lang="en-US" b="1" i="1" dirty="0"/>
              <a:t>homogeneous </a:t>
            </a:r>
            <a:r>
              <a:rPr lang="en-US" dirty="0"/>
              <a:t>subgroups call </a:t>
            </a:r>
            <a:r>
              <a:rPr lang="en-US" b="1" i="1" dirty="0"/>
              <a:t>strata</a:t>
            </a:r>
          </a:p>
          <a:p>
            <a:pPr lvl="2"/>
            <a:r>
              <a:rPr lang="en-US" b="1" i="1" dirty="0"/>
              <a:t>Mutually exclusive</a:t>
            </a:r>
            <a:r>
              <a:rPr lang="en-US" i="1" dirty="0"/>
              <a:t>: </a:t>
            </a:r>
            <a:r>
              <a:rPr lang="en-US" dirty="0"/>
              <a:t>every element is in only one strata</a:t>
            </a:r>
            <a:endParaRPr lang="en-US" b="1" i="1" dirty="0"/>
          </a:p>
          <a:p>
            <a:pPr lvl="2"/>
            <a:r>
              <a:rPr lang="en-US" b="1" i="1" dirty="0"/>
              <a:t>Collectively exhaustive</a:t>
            </a:r>
            <a:r>
              <a:rPr lang="en-US" dirty="0"/>
              <a:t>: every element is in some strata</a:t>
            </a:r>
          </a:p>
          <a:p>
            <a:pPr marL="914400" lvl="1" indent="-457200">
              <a:buFont typeface="+mj-lt"/>
              <a:buAutoNum type="arabicPeriod"/>
            </a:pPr>
            <a:r>
              <a:rPr lang="en-US" dirty="0"/>
              <a:t>A simple random sample is selected from each subgroup, with sample sizes proportional to strata sizes</a:t>
            </a:r>
          </a:p>
          <a:p>
            <a:r>
              <a:rPr lang="en-US" dirty="0"/>
              <a:t>The main </a:t>
            </a:r>
            <a:r>
              <a:rPr lang="en-US" b="1" i="1" dirty="0"/>
              <a:t>advantage </a:t>
            </a:r>
            <a:r>
              <a:rPr lang="en-US" dirty="0"/>
              <a:t>is that one can obtain estimates on population parameters for subgroups</a:t>
            </a:r>
          </a:p>
          <a:p>
            <a:pPr lvl="1"/>
            <a:r>
              <a:rPr lang="en-US" dirty="0"/>
              <a:t>This is a common technique when sampling population of voters, stratifying across racial or socio-economic lines</a:t>
            </a:r>
          </a:p>
          <a:p>
            <a:pPr lvl="1"/>
            <a:endParaRPr lang="en-US" dirty="0"/>
          </a:p>
        </p:txBody>
      </p:sp>
      <p:sp>
        <p:nvSpPr>
          <p:cNvPr id="4" name="Date Placeholder 3">
            <a:extLst>
              <a:ext uri="{FF2B5EF4-FFF2-40B4-BE49-F238E27FC236}">
                <a16:creationId xmlns:a16="http://schemas.microsoft.com/office/drawing/2014/main" id="{1FEF45EA-A2CB-40F8-8817-61B58C2B2DDC}"/>
              </a:ext>
            </a:extLst>
          </p:cNvPr>
          <p:cNvSpPr>
            <a:spLocks noGrp="1"/>
          </p:cNvSpPr>
          <p:nvPr>
            <p:ph type="dt" sz="half" idx="10"/>
          </p:nvPr>
        </p:nvSpPr>
        <p:spPr/>
        <p:txBody>
          <a:bodyPr/>
          <a:lstStyle/>
          <a:p>
            <a:fld id="{DC40F0FC-C4CD-4F1D-80FB-CED0D430B43A}" type="datetime1">
              <a:rPr lang="en-US" smtClean="0"/>
              <a:t>8/29/2019</a:t>
            </a:fld>
            <a:endParaRPr lang="en-US" dirty="0"/>
          </a:p>
        </p:txBody>
      </p:sp>
      <p:sp>
        <p:nvSpPr>
          <p:cNvPr id="5" name="Slide Number Placeholder 4">
            <a:extLst>
              <a:ext uri="{FF2B5EF4-FFF2-40B4-BE49-F238E27FC236}">
                <a16:creationId xmlns:a16="http://schemas.microsoft.com/office/drawing/2014/main" id="{8E66551F-A383-4CD0-9639-317CFB6E114C}"/>
              </a:ext>
            </a:extLst>
          </p:cNvPr>
          <p:cNvSpPr>
            <a:spLocks noGrp="1"/>
          </p:cNvSpPr>
          <p:nvPr>
            <p:ph type="sldNum" sz="quarter" idx="12"/>
          </p:nvPr>
        </p:nvSpPr>
        <p:spPr/>
        <p:txBody>
          <a:bodyPr/>
          <a:lstStyle/>
          <a:p>
            <a:fld id="{5BE6A9D8-6A3B-412E-86BF-9A95CED56509}" type="slidenum">
              <a:rPr lang="en-US" smtClean="0"/>
              <a:t>16</a:t>
            </a:fld>
            <a:endParaRPr lang="en-US"/>
          </a:p>
        </p:txBody>
      </p:sp>
    </p:spTree>
    <p:extLst>
      <p:ext uri="{BB962C8B-B14F-4D97-AF65-F5344CB8AC3E}">
        <p14:creationId xmlns:p14="http://schemas.microsoft.com/office/powerpoint/2010/main" val="111700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9136A-3602-4398-9439-9188D06D918A}"/>
              </a:ext>
            </a:extLst>
          </p:cNvPr>
          <p:cNvSpPr>
            <a:spLocks noGrp="1"/>
          </p:cNvSpPr>
          <p:nvPr>
            <p:ph type="title"/>
          </p:nvPr>
        </p:nvSpPr>
        <p:spPr/>
        <p:txBody>
          <a:bodyPr>
            <a:normAutofit/>
          </a:bodyPr>
          <a:lstStyle/>
          <a:p>
            <a:r>
              <a:rPr lang="en-US" altLang="en-US" dirty="0"/>
              <a:t>Probability Sample: Cluster Sample</a:t>
            </a:r>
            <a:endParaRPr lang="en-US" dirty="0"/>
          </a:p>
        </p:txBody>
      </p:sp>
      <p:sp>
        <p:nvSpPr>
          <p:cNvPr id="3" name="Content Placeholder 2">
            <a:extLst>
              <a:ext uri="{FF2B5EF4-FFF2-40B4-BE49-F238E27FC236}">
                <a16:creationId xmlns:a16="http://schemas.microsoft.com/office/drawing/2014/main" id="{BBC361BB-6E60-4B12-BF2F-7284C9B52988}"/>
              </a:ext>
            </a:extLst>
          </p:cNvPr>
          <p:cNvSpPr>
            <a:spLocks noGrp="1"/>
          </p:cNvSpPr>
          <p:nvPr>
            <p:ph idx="1"/>
          </p:nvPr>
        </p:nvSpPr>
        <p:spPr/>
        <p:txBody>
          <a:bodyPr/>
          <a:lstStyle/>
          <a:p>
            <a:r>
              <a:rPr lang="en-US" altLang="en-US" b="1" i="1" dirty="0"/>
              <a:t>Process</a:t>
            </a:r>
          </a:p>
          <a:p>
            <a:pPr marL="914400" lvl="1" indent="-457200">
              <a:buFont typeface="+mj-lt"/>
              <a:buAutoNum type="arabicPeriod"/>
            </a:pPr>
            <a:r>
              <a:rPr lang="en-US" altLang="en-US" dirty="0"/>
              <a:t>Population is divided into several “clusters,” each representative of the population</a:t>
            </a:r>
          </a:p>
          <a:p>
            <a:pPr marL="914400" lvl="1" indent="-457200">
              <a:buFont typeface="+mj-lt"/>
              <a:buAutoNum type="arabicPeriod"/>
            </a:pPr>
            <a:r>
              <a:rPr lang="en-US" altLang="en-US" dirty="0"/>
              <a:t>A simple random sample of clusters is selected</a:t>
            </a:r>
          </a:p>
          <a:p>
            <a:r>
              <a:rPr lang="en-US" dirty="0"/>
              <a:t>A key </a:t>
            </a:r>
            <a:r>
              <a:rPr lang="en-US" b="1" i="1" dirty="0"/>
              <a:t>advantage </a:t>
            </a:r>
            <a:r>
              <a:rPr lang="en-US" dirty="0"/>
              <a:t>is that each cluster provides a good representation of the whole </a:t>
            </a:r>
            <a:r>
              <a:rPr lang="en-US" dirty="0" smtClean="0"/>
              <a:t>population</a:t>
            </a:r>
          </a:p>
          <a:p>
            <a:pPr lvl="1"/>
            <a:r>
              <a:rPr lang="en-US" dirty="0" smtClean="0"/>
              <a:t>A common </a:t>
            </a:r>
            <a:r>
              <a:rPr lang="en-US" dirty="0"/>
              <a:t>motivation of cluster sampling is to reduce costs by increasing sampling </a:t>
            </a:r>
            <a:r>
              <a:rPr lang="en-US" dirty="0" smtClean="0"/>
              <a:t>efficiency</a:t>
            </a:r>
          </a:p>
          <a:p>
            <a:pPr lvl="1"/>
            <a:r>
              <a:rPr lang="en-US" dirty="0" smtClean="0"/>
              <a:t>Ideally the population in each cluster is </a:t>
            </a:r>
            <a:r>
              <a:rPr lang="en-US" b="1" i="1" dirty="0" smtClean="0"/>
              <a:t>heterogeneous</a:t>
            </a:r>
          </a:p>
          <a:p>
            <a:pPr lvl="1"/>
            <a:r>
              <a:rPr lang="en-US" dirty="0" smtClean="0"/>
              <a:t>Ideally there should be </a:t>
            </a:r>
            <a:r>
              <a:rPr lang="en-US" b="1" i="1" dirty="0"/>
              <a:t>homogeneity </a:t>
            </a:r>
            <a:r>
              <a:rPr lang="en-US" dirty="0" smtClean="0"/>
              <a:t>between clusters</a:t>
            </a:r>
          </a:p>
          <a:p>
            <a:r>
              <a:rPr lang="en-US" dirty="0" smtClean="0"/>
              <a:t>A </a:t>
            </a:r>
            <a:r>
              <a:rPr lang="en-US" dirty="0"/>
              <a:t>key </a:t>
            </a:r>
            <a:r>
              <a:rPr lang="en-US" b="1" i="1" dirty="0" smtClean="0"/>
              <a:t>disadvantage </a:t>
            </a:r>
            <a:r>
              <a:rPr lang="en-US" dirty="0" smtClean="0"/>
              <a:t>is that each cluster might have some bias</a:t>
            </a:r>
            <a:endParaRPr lang="en-US" dirty="0"/>
          </a:p>
        </p:txBody>
      </p:sp>
      <p:sp>
        <p:nvSpPr>
          <p:cNvPr id="4" name="Date Placeholder 3">
            <a:extLst>
              <a:ext uri="{FF2B5EF4-FFF2-40B4-BE49-F238E27FC236}">
                <a16:creationId xmlns:a16="http://schemas.microsoft.com/office/drawing/2014/main" id="{76831517-4B96-4396-AEDD-886DFC832AA2}"/>
              </a:ext>
            </a:extLst>
          </p:cNvPr>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a:extLst>
              <a:ext uri="{FF2B5EF4-FFF2-40B4-BE49-F238E27FC236}">
                <a16:creationId xmlns:a16="http://schemas.microsoft.com/office/drawing/2014/main" id="{D68A9C2F-87A8-4F00-81A1-070759C64C04}"/>
              </a:ext>
            </a:extLst>
          </p:cNvPr>
          <p:cNvSpPr>
            <a:spLocks noGrp="1"/>
          </p:cNvSpPr>
          <p:nvPr>
            <p:ph type="sldNum" sz="quarter" idx="12"/>
          </p:nvPr>
        </p:nvSpPr>
        <p:spPr/>
        <p:txBody>
          <a:bodyPr/>
          <a:lstStyle/>
          <a:p>
            <a:fld id="{5BE6A9D8-6A3B-412E-86BF-9A95CED56509}" type="slidenum">
              <a:rPr lang="en-US" smtClean="0"/>
              <a:t>17</a:t>
            </a:fld>
            <a:endParaRPr lang="en-US"/>
          </a:p>
        </p:txBody>
      </p:sp>
    </p:spTree>
    <p:extLst>
      <p:ext uri="{BB962C8B-B14F-4D97-AF65-F5344CB8AC3E}">
        <p14:creationId xmlns:p14="http://schemas.microsoft.com/office/powerpoint/2010/main" val="36282578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006A-8FE8-4D2E-9521-A69C3A0CF5BC}"/>
              </a:ext>
            </a:extLst>
          </p:cNvPr>
          <p:cNvSpPr>
            <a:spLocks noGrp="1"/>
          </p:cNvSpPr>
          <p:nvPr>
            <p:ph type="title"/>
          </p:nvPr>
        </p:nvSpPr>
        <p:spPr/>
        <p:txBody>
          <a:bodyPr/>
          <a:lstStyle/>
          <a:p>
            <a:r>
              <a:rPr lang="en-US" altLang="en-US" dirty="0"/>
              <a:t>Stratified</a:t>
            </a:r>
            <a:r>
              <a:rPr lang="en-US" dirty="0"/>
              <a:t> versus cluster sampling</a:t>
            </a:r>
          </a:p>
        </p:txBody>
      </p:sp>
      <p:sp>
        <p:nvSpPr>
          <p:cNvPr id="3" name="Content Placeholder 2">
            <a:extLst>
              <a:ext uri="{FF2B5EF4-FFF2-40B4-BE49-F238E27FC236}">
                <a16:creationId xmlns:a16="http://schemas.microsoft.com/office/drawing/2014/main" id="{2E312CBC-635E-439C-91E6-7CF62CB4D944}"/>
              </a:ext>
            </a:extLst>
          </p:cNvPr>
          <p:cNvSpPr>
            <a:spLocks noGrp="1"/>
          </p:cNvSpPr>
          <p:nvPr>
            <p:ph idx="1"/>
          </p:nvPr>
        </p:nvSpPr>
        <p:spPr>
          <a:xfrm>
            <a:off x="283028" y="947057"/>
            <a:ext cx="11625943" cy="5058456"/>
          </a:xfrm>
        </p:spPr>
        <p:txBody>
          <a:bodyPr/>
          <a:lstStyle/>
          <a:p>
            <a:r>
              <a:rPr lang="en-US" dirty="0"/>
              <a:t>In </a:t>
            </a:r>
            <a:r>
              <a:rPr lang="en-US" b="1" i="1" dirty="0"/>
              <a:t>stratified sampling</a:t>
            </a:r>
            <a:r>
              <a:rPr lang="en-US" dirty="0"/>
              <a:t>,</a:t>
            </a:r>
            <a:r>
              <a:rPr lang="en-US" b="1" i="1" dirty="0"/>
              <a:t> </a:t>
            </a:r>
            <a:r>
              <a:rPr lang="en-US" dirty="0"/>
              <a:t>the population is divided into homogeneous groups called strata, using an attribute of the samples. Then members from each stratum are selected, and the number of samples taken from those strata is proportional to the presence of the strata within the population.</a:t>
            </a:r>
          </a:p>
          <a:p>
            <a:pPr lvl="1"/>
            <a:r>
              <a:rPr lang="en-US" dirty="0"/>
              <a:t>Random sampling within a </a:t>
            </a:r>
            <a:r>
              <a:rPr lang="en-US" dirty="0" err="1"/>
              <a:t>starta</a:t>
            </a:r>
            <a:endParaRPr lang="en-US" dirty="0"/>
          </a:p>
          <a:p>
            <a:pPr lvl="1"/>
            <a:r>
              <a:rPr lang="en-US" dirty="0"/>
              <a:t>Typically results in less error</a:t>
            </a:r>
          </a:p>
          <a:p>
            <a:pPr lvl="1"/>
            <a:r>
              <a:rPr lang="en-US" dirty="0"/>
              <a:t>Typically higher cost</a:t>
            </a:r>
          </a:p>
          <a:p>
            <a:r>
              <a:rPr lang="en-US" dirty="0"/>
              <a:t>In </a:t>
            </a:r>
            <a:r>
              <a:rPr lang="en-US" b="1" i="1" dirty="0"/>
              <a:t>cluster sampling</a:t>
            </a:r>
            <a:r>
              <a:rPr lang="en-US" dirty="0"/>
              <a:t>, the population is grouped into clusters, predominantly based on location, and then a cluster is selected at random</a:t>
            </a:r>
          </a:p>
          <a:p>
            <a:pPr lvl="1"/>
            <a:r>
              <a:rPr lang="en-US" dirty="0"/>
              <a:t>Random sampling between clusters</a:t>
            </a:r>
          </a:p>
          <a:p>
            <a:pPr lvl="1"/>
            <a:r>
              <a:rPr lang="en-US" dirty="0"/>
              <a:t>Typically higher error than stratified sampling</a:t>
            </a:r>
          </a:p>
          <a:p>
            <a:pPr lvl="1"/>
            <a:r>
              <a:rPr lang="en-US" dirty="0"/>
              <a:t>Typically lower cost</a:t>
            </a:r>
          </a:p>
        </p:txBody>
      </p:sp>
      <p:sp>
        <p:nvSpPr>
          <p:cNvPr id="4" name="Date Placeholder 3">
            <a:extLst>
              <a:ext uri="{FF2B5EF4-FFF2-40B4-BE49-F238E27FC236}">
                <a16:creationId xmlns:a16="http://schemas.microsoft.com/office/drawing/2014/main" id="{F57D29A4-CE49-4A3A-8514-A7068E6D27B1}"/>
              </a:ext>
            </a:extLst>
          </p:cNvPr>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a:extLst>
              <a:ext uri="{FF2B5EF4-FFF2-40B4-BE49-F238E27FC236}">
                <a16:creationId xmlns:a16="http://schemas.microsoft.com/office/drawing/2014/main" id="{12FCE557-96E1-4673-ABCC-8A1D988AF6DC}"/>
              </a:ext>
            </a:extLst>
          </p:cNvPr>
          <p:cNvSpPr>
            <a:spLocks noGrp="1"/>
          </p:cNvSpPr>
          <p:nvPr>
            <p:ph type="sldNum" sz="quarter" idx="12"/>
          </p:nvPr>
        </p:nvSpPr>
        <p:spPr/>
        <p:txBody>
          <a:bodyPr/>
          <a:lstStyle/>
          <a:p>
            <a:fld id="{5BE6A9D8-6A3B-412E-86BF-9A95CED56509}" type="slidenum">
              <a:rPr lang="en-US" smtClean="0"/>
              <a:t>18</a:t>
            </a:fld>
            <a:endParaRPr lang="en-US"/>
          </a:p>
        </p:txBody>
      </p:sp>
      <p:pic>
        <p:nvPicPr>
          <p:cNvPr id="6" name="Picture 2" descr="Image result">
            <a:extLst>
              <a:ext uri="{FF2B5EF4-FFF2-40B4-BE49-F238E27FC236}">
                <a16:creationId xmlns:a16="http://schemas.microsoft.com/office/drawing/2014/main" id="{903049B1-2521-4F38-9422-C2757C376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694" y="4632545"/>
            <a:ext cx="4762500"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4306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643E-41F3-494F-B3F7-0943C517AB84}"/>
              </a:ext>
            </a:extLst>
          </p:cNvPr>
          <p:cNvSpPr>
            <a:spLocks noGrp="1"/>
          </p:cNvSpPr>
          <p:nvPr>
            <p:ph type="title"/>
          </p:nvPr>
        </p:nvSpPr>
        <p:spPr/>
        <p:txBody>
          <a:bodyPr/>
          <a:lstStyle/>
          <a:p>
            <a:r>
              <a:rPr lang="en-US" dirty="0"/>
              <a:t>Sampling in a nutshell</a:t>
            </a:r>
          </a:p>
        </p:txBody>
      </p:sp>
      <p:sp>
        <p:nvSpPr>
          <p:cNvPr id="3" name="Content Placeholder 2">
            <a:extLst>
              <a:ext uri="{FF2B5EF4-FFF2-40B4-BE49-F238E27FC236}">
                <a16:creationId xmlns:a16="http://schemas.microsoft.com/office/drawing/2014/main" id="{DF7290F5-4C34-4B89-BFA0-071A16DB1251}"/>
              </a:ext>
            </a:extLst>
          </p:cNvPr>
          <p:cNvSpPr>
            <a:spLocks noGrp="1"/>
          </p:cNvSpPr>
          <p:nvPr>
            <p:ph idx="1"/>
          </p:nvPr>
        </p:nvSpPr>
        <p:spPr/>
        <p:txBody>
          <a:bodyPr/>
          <a:lstStyle/>
          <a:p>
            <a:r>
              <a:rPr lang="en-US" b="1" i="1" dirty="0"/>
              <a:t>Simple random sample and Systematic sample</a:t>
            </a:r>
          </a:p>
          <a:p>
            <a:pPr lvl="1"/>
            <a:r>
              <a:rPr lang="en-US" dirty="0"/>
              <a:t>Simple to use</a:t>
            </a:r>
          </a:p>
          <a:p>
            <a:pPr lvl="1"/>
            <a:r>
              <a:rPr lang="en-US" dirty="0"/>
              <a:t>May not be a good representation of the population’s underlying characteristics</a:t>
            </a:r>
          </a:p>
          <a:p>
            <a:r>
              <a:rPr lang="en-US" b="1" i="1" dirty="0"/>
              <a:t>Stratified sample</a:t>
            </a:r>
          </a:p>
          <a:p>
            <a:pPr lvl="1"/>
            <a:r>
              <a:rPr lang="en-US" dirty="0"/>
              <a:t>Ensures representation of individuals across the entire population</a:t>
            </a:r>
          </a:p>
          <a:p>
            <a:r>
              <a:rPr lang="en-US" b="1" i="1" dirty="0"/>
              <a:t>Cluster sample</a:t>
            </a:r>
          </a:p>
          <a:p>
            <a:pPr lvl="1"/>
            <a:r>
              <a:rPr lang="en-US" dirty="0"/>
              <a:t>More cost effective</a:t>
            </a:r>
          </a:p>
          <a:p>
            <a:pPr lvl="1"/>
            <a:r>
              <a:rPr lang="en-US" dirty="0"/>
              <a:t>Less efficient (need larger sample to acquire the same level of precision)</a:t>
            </a:r>
          </a:p>
          <a:p>
            <a:endParaRPr lang="en-US" dirty="0"/>
          </a:p>
        </p:txBody>
      </p:sp>
      <p:sp>
        <p:nvSpPr>
          <p:cNvPr id="4" name="Date Placeholder 3">
            <a:extLst>
              <a:ext uri="{FF2B5EF4-FFF2-40B4-BE49-F238E27FC236}">
                <a16:creationId xmlns:a16="http://schemas.microsoft.com/office/drawing/2014/main" id="{5D4762CE-2828-4DCE-B383-4E41F338CED5}"/>
              </a:ext>
            </a:extLst>
          </p:cNvPr>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a:extLst>
              <a:ext uri="{FF2B5EF4-FFF2-40B4-BE49-F238E27FC236}">
                <a16:creationId xmlns:a16="http://schemas.microsoft.com/office/drawing/2014/main" id="{49655439-D534-4480-9564-55256A46FA0F}"/>
              </a:ext>
            </a:extLst>
          </p:cNvPr>
          <p:cNvSpPr>
            <a:spLocks noGrp="1"/>
          </p:cNvSpPr>
          <p:nvPr>
            <p:ph type="sldNum" sz="quarter" idx="12"/>
          </p:nvPr>
        </p:nvSpPr>
        <p:spPr/>
        <p:txBody>
          <a:bodyPr/>
          <a:lstStyle/>
          <a:p>
            <a:fld id="{5BE6A9D8-6A3B-412E-86BF-9A95CED56509}" type="slidenum">
              <a:rPr lang="en-US" smtClean="0"/>
              <a:t>19</a:t>
            </a:fld>
            <a:endParaRPr lang="en-US"/>
          </a:p>
        </p:txBody>
      </p:sp>
    </p:spTree>
    <p:extLst>
      <p:ext uri="{BB962C8B-B14F-4D97-AF65-F5344CB8AC3E}">
        <p14:creationId xmlns:p14="http://schemas.microsoft.com/office/powerpoint/2010/main" val="2443119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Definitions of common statistical terms</a:t>
            </a:r>
          </a:p>
          <a:p>
            <a:r>
              <a:rPr lang="en-US" dirty="0"/>
              <a:t>Data collection and surveys</a:t>
            </a:r>
          </a:p>
          <a:p>
            <a:r>
              <a:rPr lang="en-US" dirty="0"/>
              <a:t>An introduction to R</a:t>
            </a:r>
          </a:p>
          <a:p>
            <a:pPr lvl="1"/>
            <a:endParaRPr lang="en-US" dirty="0"/>
          </a:p>
          <a:p>
            <a:endParaRPr lang="en-US" dirty="0"/>
          </a:p>
        </p:txBody>
      </p:sp>
      <p:sp>
        <p:nvSpPr>
          <p:cNvPr id="4" name="Date Placeholder 3"/>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p:cNvSpPr>
            <a:spLocks noGrp="1"/>
          </p:cNvSpPr>
          <p:nvPr>
            <p:ph type="sldNum" sz="quarter" idx="12"/>
          </p:nvPr>
        </p:nvSpPr>
        <p:spPr/>
        <p:txBody>
          <a:bodyPr/>
          <a:lstStyle/>
          <a:p>
            <a:fld id="{5BE6A9D8-6A3B-412E-86BF-9A95CED56509}" type="slidenum">
              <a:rPr lang="en-US" smtClean="0"/>
              <a:t>2</a:t>
            </a:fld>
            <a:endParaRPr lang="en-US"/>
          </a:p>
        </p:txBody>
      </p:sp>
    </p:spTree>
    <p:extLst>
      <p:ext uri="{BB962C8B-B14F-4D97-AF65-F5344CB8AC3E}">
        <p14:creationId xmlns:p14="http://schemas.microsoft.com/office/powerpoint/2010/main" val="42830740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8DCC-CBFE-47F4-8F08-00A66150FB90}"/>
              </a:ext>
            </a:extLst>
          </p:cNvPr>
          <p:cNvSpPr>
            <a:spLocks noGrp="1"/>
          </p:cNvSpPr>
          <p:nvPr>
            <p:ph type="title"/>
          </p:nvPr>
        </p:nvSpPr>
        <p:spPr/>
        <p:txBody>
          <a:bodyPr/>
          <a:lstStyle/>
          <a:p>
            <a:r>
              <a:rPr lang="en-US" dirty="0"/>
              <a:t>Errors to watch out for in surveys</a:t>
            </a:r>
          </a:p>
        </p:txBody>
      </p:sp>
      <p:sp>
        <p:nvSpPr>
          <p:cNvPr id="3" name="Content Placeholder 2">
            <a:extLst>
              <a:ext uri="{FF2B5EF4-FFF2-40B4-BE49-F238E27FC236}">
                <a16:creationId xmlns:a16="http://schemas.microsoft.com/office/drawing/2014/main" id="{62463CDE-0480-4A11-B1E3-E8CF43E70222}"/>
              </a:ext>
            </a:extLst>
          </p:cNvPr>
          <p:cNvSpPr>
            <a:spLocks noGrp="1"/>
          </p:cNvSpPr>
          <p:nvPr>
            <p:ph idx="1"/>
          </p:nvPr>
        </p:nvSpPr>
        <p:spPr/>
        <p:txBody>
          <a:bodyPr/>
          <a:lstStyle/>
          <a:p>
            <a:r>
              <a:rPr lang="en-US" b="1" i="1" dirty="0"/>
              <a:t>Coverage error </a:t>
            </a:r>
            <a:r>
              <a:rPr lang="en-US" dirty="0"/>
              <a:t>or </a:t>
            </a:r>
            <a:r>
              <a:rPr lang="en-US" b="1" i="1" dirty="0"/>
              <a:t>selection bias</a:t>
            </a:r>
          </a:p>
          <a:p>
            <a:pPr lvl="1"/>
            <a:r>
              <a:rPr lang="en-US" dirty="0"/>
              <a:t>Exists if some groups are excluded from the frame and have no chance of being selected</a:t>
            </a:r>
          </a:p>
          <a:p>
            <a:r>
              <a:rPr lang="en-US" b="1" i="1" dirty="0"/>
              <a:t>Nonresponse error </a:t>
            </a:r>
            <a:r>
              <a:rPr lang="en-US" dirty="0"/>
              <a:t>or </a:t>
            </a:r>
            <a:r>
              <a:rPr lang="en-US" b="1" i="1" dirty="0"/>
              <a:t>bias</a:t>
            </a:r>
          </a:p>
          <a:p>
            <a:pPr lvl="1"/>
            <a:r>
              <a:rPr lang="en-US" dirty="0"/>
              <a:t>People who do not respond may be different from those who do respond</a:t>
            </a:r>
          </a:p>
          <a:p>
            <a:r>
              <a:rPr lang="en-US" b="1" i="1" dirty="0"/>
              <a:t>Sampling error</a:t>
            </a:r>
          </a:p>
          <a:p>
            <a:pPr lvl="1"/>
            <a:r>
              <a:rPr lang="en-US" dirty="0"/>
              <a:t>Variation from sample to sample will always exist</a:t>
            </a:r>
          </a:p>
          <a:p>
            <a:r>
              <a:rPr lang="en-US" b="1" i="1" dirty="0"/>
              <a:t>Measurement error</a:t>
            </a:r>
          </a:p>
          <a:p>
            <a:pPr lvl="1"/>
            <a:r>
              <a:rPr lang="en-US" dirty="0"/>
              <a:t>Due to weaknesses in question design, respondent error, and interviewer’s effects on the respondent (“Hawthorne effect”)</a:t>
            </a:r>
          </a:p>
          <a:p>
            <a:endParaRPr lang="en-US" dirty="0"/>
          </a:p>
        </p:txBody>
      </p:sp>
      <p:sp>
        <p:nvSpPr>
          <p:cNvPr id="4" name="Date Placeholder 3">
            <a:extLst>
              <a:ext uri="{FF2B5EF4-FFF2-40B4-BE49-F238E27FC236}">
                <a16:creationId xmlns:a16="http://schemas.microsoft.com/office/drawing/2014/main" id="{E54F5114-58F5-4E5D-8D60-ED3637DDAE1A}"/>
              </a:ext>
            </a:extLst>
          </p:cNvPr>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a:extLst>
              <a:ext uri="{FF2B5EF4-FFF2-40B4-BE49-F238E27FC236}">
                <a16:creationId xmlns:a16="http://schemas.microsoft.com/office/drawing/2014/main" id="{76929A77-786C-4F29-8E9C-A43E1AF53470}"/>
              </a:ext>
            </a:extLst>
          </p:cNvPr>
          <p:cNvSpPr>
            <a:spLocks noGrp="1"/>
          </p:cNvSpPr>
          <p:nvPr>
            <p:ph type="sldNum" sz="quarter" idx="12"/>
          </p:nvPr>
        </p:nvSpPr>
        <p:spPr/>
        <p:txBody>
          <a:bodyPr/>
          <a:lstStyle/>
          <a:p>
            <a:fld id="{5BE6A9D8-6A3B-412E-86BF-9A95CED56509}" type="slidenum">
              <a:rPr lang="en-US" smtClean="0"/>
              <a:t>20</a:t>
            </a:fld>
            <a:endParaRPr lang="en-US"/>
          </a:p>
        </p:txBody>
      </p:sp>
    </p:spTree>
    <p:extLst>
      <p:ext uri="{BB962C8B-B14F-4D97-AF65-F5344CB8AC3E}">
        <p14:creationId xmlns:p14="http://schemas.microsoft.com/office/powerpoint/2010/main" val="159092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38B7-3D83-4F25-B932-858EA425B21E}"/>
              </a:ext>
            </a:extLst>
          </p:cNvPr>
          <p:cNvSpPr>
            <a:spLocks noGrp="1"/>
          </p:cNvSpPr>
          <p:nvPr>
            <p:ph type="title"/>
          </p:nvPr>
        </p:nvSpPr>
        <p:spPr/>
        <p:txBody>
          <a:bodyPr/>
          <a:lstStyle/>
          <a:p>
            <a:r>
              <a:rPr lang="en-US" dirty="0"/>
              <a:t>Types of survey errors</a:t>
            </a:r>
          </a:p>
        </p:txBody>
      </p:sp>
      <p:sp>
        <p:nvSpPr>
          <p:cNvPr id="3" name="Content Placeholder 2">
            <a:extLst>
              <a:ext uri="{FF2B5EF4-FFF2-40B4-BE49-F238E27FC236}">
                <a16:creationId xmlns:a16="http://schemas.microsoft.com/office/drawing/2014/main" id="{64E90369-D6F3-43B2-B1CD-A757EFF6236B}"/>
              </a:ext>
            </a:extLst>
          </p:cNvPr>
          <p:cNvSpPr>
            <a:spLocks noGrp="1"/>
          </p:cNvSpPr>
          <p:nvPr>
            <p:ph idx="1"/>
          </p:nvPr>
        </p:nvSpPr>
        <p:spPr/>
        <p:txBody>
          <a:bodyPr>
            <a:normAutofit fontScale="92500" lnSpcReduction="10000"/>
          </a:bodyPr>
          <a:lstStyle/>
          <a:p>
            <a:endParaRPr lang="en-US" dirty="0"/>
          </a:p>
          <a:p>
            <a:r>
              <a:rPr lang="en-US" dirty="0"/>
              <a:t>Coverage error</a:t>
            </a:r>
          </a:p>
          <a:p>
            <a:endParaRPr lang="en-US" dirty="0"/>
          </a:p>
          <a:p>
            <a:endParaRPr lang="en-US" dirty="0"/>
          </a:p>
          <a:p>
            <a:r>
              <a:rPr lang="en-US" dirty="0"/>
              <a:t>Nonresponse error</a:t>
            </a:r>
          </a:p>
          <a:p>
            <a:endParaRPr lang="en-US" dirty="0"/>
          </a:p>
          <a:p>
            <a:endParaRPr lang="en-US" dirty="0"/>
          </a:p>
          <a:p>
            <a:r>
              <a:rPr lang="en-US" dirty="0"/>
              <a:t>Sampling error</a:t>
            </a:r>
          </a:p>
          <a:p>
            <a:endParaRPr lang="en-US" dirty="0"/>
          </a:p>
          <a:p>
            <a:endParaRPr lang="en-US" dirty="0"/>
          </a:p>
          <a:p>
            <a:r>
              <a:rPr lang="en-US" dirty="0"/>
              <a:t>Measurement error</a:t>
            </a:r>
          </a:p>
          <a:p>
            <a:endParaRPr lang="en-US" dirty="0"/>
          </a:p>
        </p:txBody>
      </p:sp>
      <p:sp>
        <p:nvSpPr>
          <p:cNvPr id="4" name="Date Placeholder 3">
            <a:extLst>
              <a:ext uri="{FF2B5EF4-FFF2-40B4-BE49-F238E27FC236}">
                <a16:creationId xmlns:a16="http://schemas.microsoft.com/office/drawing/2014/main" id="{BB9CE683-A2AA-4BDC-9924-AC795A9565CE}"/>
              </a:ext>
            </a:extLst>
          </p:cNvPr>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a:extLst>
              <a:ext uri="{FF2B5EF4-FFF2-40B4-BE49-F238E27FC236}">
                <a16:creationId xmlns:a16="http://schemas.microsoft.com/office/drawing/2014/main" id="{BC02106F-3E44-4BA1-83CE-6041563DCA35}"/>
              </a:ext>
            </a:extLst>
          </p:cNvPr>
          <p:cNvSpPr>
            <a:spLocks noGrp="1"/>
          </p:cNvSpPr>
          <p:nvPr>
            <p:ph type="sldNum" sz="quarter" idx="12"/>
          </p:nvPr>
        </p:nvSpPr>
        <p:spPr/>
        <p:txBody>
          <a:bodyPr/>
          <a:lstStyle/>
          <a:p>
            <a:fld id="{5BE6A9D8-6A3B-412E-86BF-9A95CED56509}" type="slidenum">
              <a:rPr lang="en-US" smtClean="0"/>
              <a:t>21</a:t>
            </a:fld>
            <a:endParaRPr lang="en-US"/>
          </a:p>
        </p:txBody>
      </p:sp>
      <p:pic>
        <p:nvPicPr>
          <p:cNvPr id="18" name="Picture 4">
            <a:extLst>
              <a:ext uri="{FF2B5EF4-FFF2-40B4-BE49-F238E27FC236}">
                <a16:creationId xmlns:a16="http://schemas.microsoft.com/office/drawing/2014/main" id="{CF9A9CDA-A75D-4F4C-952B-12C200FD3E1A}"/>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7860" y="1026432"/>
            <a:ext cx="25844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9" name="Line 5">
            <a:extLst>
              <a:ext uri="{FF2B5EF4-FFF2-40B4-BE49-F238E27FC236}">
                <a16:creationId xmlns:a16="http://schemas.microsoft.com/office/drawing/2014/main" id="{ED09F434-6D62-4DE8-9DB0-DF49B3595B2A}"/>
              </a:ext>
            </a:extLst>
          </p:cNvPr>
          <p:cNvSpPr>
            <a:spLocks noChangeShapeType="1"/>
          </p:cNvSpPr>
          <p:nvPr/>
        </p:nvSpPr>
        <p:spPr bwMode="auto">
          <a:xfrm flipV="1">
            <a:off x="5395109" y="1764620"/>
            <a:ext cx="457200" cy="76200"/>
          </a:xfrm>
          <a:prstGeom prst="line">
            <a:avLst/>
          </a:prstGeom>
          <a:noFill/>
          <a:ln w="127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 name="Rectangle 6">
            <a:extLst>
              <a:ext uri="{FF2B5EF4-FFF2-40B4-BE49-F238E27FC236}">
                <a16:creationId xmlns:a16="http://schemas.microsoft.com/office/drawing/2014/main" id="{0C4E81C1-AE44-47D7-B438-5ECF60C46CCD}"/>
              </a:ext>
            </a:extLst>
          </p:cNvPr>
          <p:cNvSpPr>
            <a:spLocks noChangeArrowheads="1"/>
          </p:cNvSpPr>
          <p:nvPr/>
        </p:nvSpPr>
        <p:spPr bwMode="auto">
          <a:xfrm>
            <a:off x="5852310" y="1307420"/>
            <a:ext cx="2384425" cy="831850"/>
          </a:xfrm>
          <a:prstGeom prst="rect">
            <a:avLst/>
          </a:prstGeom>
          <a:solidFill>
            <a:srgbClr val="CBDDF7"/>
          </a:solidFill>
          <a:ln w="12700">
            <a:solidFill>
              <a:schemeClr val="tx1"/>
            </a:solidFill>
            <a:miter lim="800000"/>
            <a:headEnd/>
            <a:tailEnd/>
          </a:ln>
        </p:spPr>
        <p:txBody>
          <a:bodyPr lIns="90488" tIns="44450" rIns="90488" bIns="44450">
            <a:spAutoFit/>
          </a:bodyPr>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l" eaLnBrk="0" hangingPunct="0"/>
            <a:r>
              <a:rPr lang="en-US" altLang="en-US" b="1" dirty="0"/>
              <a:t>Excluded from frame</a:t>
            </a:r>
          </a:p>
        </p:txBody>
      </p:sp>
      <p:sp>
        <p:nvSpPr>
          <p:cNvPr id="21" name="Rectangle 7">
            <a:extLst>
              <a:ext uri="{FF2B5EF4-FFF2-40B4-BE49-F238E27FC236}">
                <a16:creationId xmlns:a16="http://schemas.microsoft.com/office/drawing/2014/main" id="{1E37570D-D454-4F41-B442-C7F1D323F2DD}"/>
              </a:ext>
            </a:extLst>
          </p:cNvPr>
          <p:cNvSpPr>
            <a:spLocks noChangeArrowheads="1"/>
          </p:cNvSpPr>
          <p:nvPr/>
        </p:nvSpPr>
        <p:spPr bwMode="auto">
          <a:xfrm>
            <a:off x="4942028" y="2757545"/>
            <a:ext cx="2362200" cy="831850"/>
          </a:xfrm>
          <a:prstGeom prst="rect">
            <a:avLst/>
          </a:prstGeom>
          <a:solidFill>
            <a:srgbClr val="FFCCCC"/>
          </a:solidFill>
          <a:ln w="12700">
            <a:solidFill>
              <a:schemeClr val="tx1"/>
            </a:solidFill>
            <a:miter lim="800000"/>
            <a:headEnd/>
            <a:tailEnd/>
          </a:ln>
        </p:spPr>
        <p:txBody>
          <a:bodyPr lIns="90488" tIns="44450" rIns="90488" bIns="44450">
            <a:spAutoFit/>
          </a:bodyPr>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l" eaLnBrk="0" hangingPunct="0"/>
            <a:r>
              <a:rPr lang="en-US" altLang="en-US" b="1" dirty="0"/>
              <a:t>Follow up on  nonresponses</a:t>
            </a:r>
            <a:endParaRPr lang="en-US" altLang="en-US" sz="2800" b="1" dirty="0"/>
          </a:p>
        </p:txBody>
      </p:sp>
      <p:pic>
        <p:nvPicPr>
          <p:cNvPr id="22" name="Picture 8">
            <a:extLst>
              <a:ext uri="{FF2B5EF4-FFF2-40B4-BE49-F238E27FC236}">
                <a16:creationId xmlns:a16="http://schemas.microsoft.com/office/drawing/2014/main" id="{8AD7D8CA-3B47-4E60-9C16-7E04216B1B45}"/>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8329" y="3940176"/>
            <a:ext cx="25908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3" name="Rectangle 9">
            <a:extLst>
              <a:ext uri="{FF2B5EF4-FFF2-40B4-BE49-F238E27FC236}">
                <a16:creationId xmlns:a16="http://schemas.microsoft.com/office/drawing/2014/main" id="{DD375716-2B60-41B8-9B80-12BF6767BF6C}"/>
              </a:ext>
            </a:extLst>
          </p:cNvPr>
          <p:cNvSpPr>
            <a:spLocks noChangeArrowheads="1"/>
          </p:cNvSpPr>
          <p:nvPr/>
        </p:nvSpPr>
        <p:spPr bwMode="auto">
          <a:xfrm>
            <a:off x="5852311" y="5130120"/>
            <a:ext cx="1009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endParaRPr lang="en-US" altLang="en-US" dirty="0"/>
          </a:p>
        </p:txBody>
      </p:sp>
      <p:sp>
        <p:nvSpPr>
          <p:cNvPr id="24" name="Rectangle 10">
            <a:extLst>
              <a:ext uri="{FF2B5EF4-FFF2-40B4-BE49-F238E27FC236}">
                <a16:creationId xmlns:a16="http://schemas.microsoft.com/office/drawing/2014/main" id="{6B538A16-B7BB-4381-8079-6F203C336E53}"/>
              </a:ext>
            </a:extLst>
          </p:cNvPr>
          <p:cNvSpPr>
            <a:spLocks noChangeArrowheads="1"/>
          </p:cNvSpPr>
          <p:nvPr/>
        </p:nvSpPr>
        <p:spPr bwMode="auto">
          <a:xfrm>
            <a:off x="5779129" y="4160045"/>
            <a:ext cx="2819400" cy="1196975"/>
          </a:xfrm>
          <a:prstGeom prst="rect">
            <a:avLst/>
          </a:prstGeom>
          <a:solidFill>
            <a:srgbClr val="FFE575"/>
          </a:solidFill>
          <a:ln w="12700">
            <a:solidFill>
              <a:schemeClr val="tx1"/>
            </a:solidFill>
            <a:miter lim="800000"/>
            <a:headEnd/>
            <a:tailEnd/>
          </a:ln>
        </p:spPr>
        <p:txBody>
          <a:bodyPr lIns="90488" tIns="44450" rIns="90488" bIns="44450">
            <a:spAutoFit/>
          </a:bodyPr>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l" eaLnBrk="0" hangingPunct="0"/>
            <a:r>
              <a:rPr lang="en-US" altLang="en-US" b="1" dirty="0"/>
              <a:t>Random differences from sample to sample</a:t>
            </a:r>
          </a:p>
        </p:txBody>
      </p:sp>
      <p:sp>
        <p:nvSpPr>
          <p:cNvPr id="25" name="Rectangle 11">
            <a:extLst>
              <a:ext uri="{FF2B5EF4-FFF2-40B4-BE49-F238E27FC236}">
                <a16:creationId xmlns:a16="http://schemas.microsoft.com/office/drawing/2014/main" id="{EB6170C2-1FCE-4CF7-BA82-B503902CFDCC}"/>
              </a:ext>
            </a:extLst>
          </p:cNvPr>
          <p:cNvSpPr>
            <a:spLocks noChangeArrowheads="1"/>
          </p:cNvSpPr>
          <p:nvPr/>
        </p:nvSpPr>
        <p:spPr bwMode="auto">
          <a:xfrm>
            <a:off x="5260818" y="5584493"/>
            <a:ext cx="2819400" cy="831850"/>
          </a:xfrm>
          <a:prstGeom prst="rect">
            <a:avLst/>
          </a:prstGeom>
          <a:solidFill>
            <a:srgbClr val="FDE0BD"/>
          </a:solidFill>
          <a:ln w="12700">
            <a:solidFill>
              <a:schemeClr val="tx1"/>
            </a:solidFill>
            <a:miter lim="800000"/>
            <a:headEnd/>
            <a:tailEnd/>
          </a:ln>
        </p:spPr>
        <p:txBody>
          <a:bodyPr lIns="90488" tIns="44450" rIns="90488" bIns="44450">
            <a:spAutoFit/>
          </a:bodyPr>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l" eaLnBrk="0" hangingPunct="0"/>
            <a:r>
              <a:rPr lang="en-US" altLang="en-US" b="1" dirty="0"/>
              <a:t>Bad or leading question</a:t>
            </a:r>
          </a:p>
        </p:txBody>
      </p:sp>
      <p:pic>
        <p:nvPicPr>
          <p:cNvPr id="26" name="Picture 12" descr="j0343489">
            <a:extLst>
              <a:ext uri="{FF2B5EF4-FFF2-40B4-BE49-F238E27FC236}">
                <a16:creationId xmlns:a16="http://schemas.microsoft.com/office/drawing/2014/main" id="{C12CCE99-8D0B-4F3F-9F63-90B8FA79759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0428" y="2681345"/>
            <a:ext cx="9144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3" descr="j0282747">
            <a:extLst>
              <a:ext uri="{FF2B5EF4-FFF2-40B4-BE49-F238E27FC236}">
                <a16:creationId xmlns:a16="http://schemas.microsoft.com/office/drawing/2014/main" id="{8B51AA74-DA5A-4FA2-AA75-B869B8DEA37B}"/>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889218" y="550829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5140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05E2-6FF2-4353-8FC1-247C8B2D97D8}"/>
              </a:ext>
            </a:extLst>
          </p:cNvPr>
          <p:cNvSpPr>
            <a:spLocks noGrp="1"/>
          </p:cNvSpPr>
          <p:nvPr>
            <p:ph type="title"/>
          </p:nvPr>
        </p:nvSpPr>
        <p:spPr/>
        <p:txBody>
          <a:bodyPr/>
          <a:lstStyle/>
          <a:p>
            <a:r>
              <a:rPr lang="en-US" altLang="en-US" dirty="0"/>
              <a:t>What is R? </a:t>
            </a:r>
            <a:endParaRPr lang="en-US" dirty="0"/>
          </a:p>
        </p:txBody>
      </p:sp>
      <p:sp>
        <p:nvSpPr>
          <p:cNvPr id="3" name="Content Placeholder 2">
            <a:extLst>
              <a:ext uri="{FF2B5EF4-FFF2-40B4-BE49-F238E27FC236}">
                <a16:creationId xmlns:a16="http://schemas.microsoft.com/office/drawing/2014/main" id="{C33CB4E5-70A7-4BAA-BA00-2FE3BCD07545}"/>
              </a:ext>
            </a:extLst>
          </p:cNvPr>
          <p:cNvSpPr>
            <a:spLocks noGrp="1"/>
          </p:cNvSpPr>
          <p:nvPr>
            <p:ph idx="1"/>
          </p:nvPr>
        </p:nvSpPr>
        <p:spPr/>
        <p:txBody>
          <a:bodyPr>
            <a:normAutofit lnSpcReduction="10000"/>
          </a:bodyPr>
          <a:lstStyle/>
          <a:p>
            <a:r>
              <a:rPr lang="en-US" dirty="0"/>
              <a:t>Popular </a:t>
            </a:r>
            <a:r>
              <a:rPr lang="en-US" b="1" i="1" dirty="0"/>
              <a:t>statistical computing and programming </a:t>
            </a:r>
            <a:r>
              <a:rPr lang="en-US" dirty="0"/>
              <a:t>language</a:t>
            </a:r>
          </a:p>
          <a:p>
            <a:r>
              <a:rPr lang="en-US" dirty="0"/>
              <a:t>Used by many institutions of very different kinds:</a:t>
            </a:r>
          </a:p>
          <a:p>
            <a:pPr lvl="1"/>
            <a:r>
              <a:rPr lang="en-US" dirty="0"/>
              <a:t>Google</a:t>
            </a:r>
          </a:p>
          <a:p>
            <a:pPr lvl="1"/>
            <a:r>
              <a:rPr lang="en-US" dirty="0"/>
              <a:t>Pfizer and Merck</a:t>
            </a:r>
          </a:p>
          <a:p>
            <a:pPr lvl="1"/>
            <a:r>
              <a:rPr lang="en-US" dirty="0"/>
              <a:t>Bank of America</a:t>
            </a:r>
          </a:p>
          <a:p>
            <a:pPr lvl="1"/>
            <a:r>
              <a:rPr lang="en-US" dirty="0"/>
              <a:t>InterContinental Hotels Group</a:t>
            </a:r>
          </a:p>
          <a:p>
            <a:pPr lvl="1"/>
            <a:r>
              <a:rPr lang="en-US" dirty="0"/>
              <a:t>Shell</a:t>
            </a:r>
          </a:p>
          <a:p>
            <a:pPr lvl="1"/>
            <a:r>
              <a:rPr lang="en-US" dirty="0"/>
              <a:t>McKinsey &amp; Company</a:t>
            </a:r>
          </a:p>
          <a:p>
            <a:r>
              <a:rPr lang="en-US" b="1" i="1" dirty="0"/>
              <a:t>Free, open-source </a:t>
            </a:r>
            <a:r>
              <a:rPr lang="en-US" dirty="0"/>
              <a:t>software</a:t>
            </a:r>
          </a:p>
          <a:p>
            <a:r>
              <a:rPr lang="en-US" b="1" i="1" dirty="0"/>
              <a:t>Extensible</a:t>
            </a:r>
            <a:r>
              <a:rPr lang="en-US" dirty="0"/>
              <a:t>, with many contributors:</a:t>
            </a:r>
          </a:p>
          <a:p>
            <a:pPr lvl="1"/>
            <a:r>
              <a:rPr lang="en-US" dirty="0"/>
              <a:t>2009: “close to 1,600” different packages, various sources</a:t>
            </a:r>
          </a:p>
          <a:p>
            <a:pPr lvl="1"/>
            <a:r>
              <a:rPr lang="en-US" dirty="0"/>
              <a:t>2015: over 7000 packages available from CRAN</a:t>
            </a:r>
          </a:p>
          <a:p>
            <a:endParaRPr lang="en-US" dirty="0"/>
          </a:p>
        </p:txBody>
      </p:sp>
      <p:sp>
        <p:nvSpPr>
          <p:cNvPr id="4" name="Date Placeholder 3">
            <a:extLst>
              <a:ext uri="{FF2B5EF4-FFF2-40B4-BE49-F238E27FC236}">
                <a16:creationId xmlns:a16="http://schemas.microsoft.com/office/drawing/2014/main" id="{44CD7E32-92C5-4E67-8909-AF113C7EAE0A}"/>
              </a:ext>
            </a:extLst>
          </p:cNvPr>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a:extLst>
              <a:ext uri="{FF2B5EF4-FFF2-40B4-BE49-F238E27FC236}">
                <a16:creationId xmlns:a16="http://schemas.microsoft.com/office/drawing/2014/main" id="{67349158-49D9-41A1-98D8-A9212D01A17A}"/>
              </a:ext>
            </a:extLst>
          </p:cNvPr>
          <p:cNvSpPr>
            <a:spLocks noGrp="1"/>
          </p:cNvSpPr>
          <p:nvPr>
            <p:ph type="sldNum" sz="quarter" idx="12"/>
          </p:nvPr>
        </p:nvSpPr>
        <p:spPr/>
        <p:txBody>
          <a:bodyPr/>
          <a:lstStyle/>
          <a:p>
            <a:fld id="{5BE6A9D8-6A3B-412E-86BF-9A95CED56509}" type="slidenum">
              <a:rPr lang="en-US" smtClean="0"/>
              <a:t>22</a:t>
            </a:fld>
            <a:endParaRPr lang="en-US"/>
          </a:p>
        </p:txBody>
      </p:sp>
    </p:spTree>
    <p:extLst>
      <p:ext uri="{BB962C8B-B14F-4D97-AF65-F5344CB8AC3E}">
        <p14:creationId xmlns:p14="http://schemas.microsoft.com/office/powerpoint/2010/main" val="18254086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0495-285D-430B-B3FD-AAE8A758AC8E}"/>
              </a:ext>
            </a:extLst>
          </p:cNvPr>
          <p:cNvSpPr>
            <a:spLocks noGrp="1"/>
          </p:cNvSpPr>
          <p:nvPr>
            <p:ph type="title"/>
          </p:nvPr>
        </p:nvSpPr>
        <p:spPr/>
        <p:txBody>
          <a:bodyPr/>
          <a:lstStyle/>
          <a:p>
            <a:r>
              <a:rPr lang="en-US" dirty="0"/>
              <a:t>What is R?</a:t>
            </a:r>
          </a:p>
        </p:txBody>
      </p:sp>
      <p:sp>
        <p:nvSpPr>
          <p:cNvPr id="3" name="Content Placeholder 2">
            <a:extLst>
              <a:ext uri="{FF2B5EF4-FFF2-40B4-BE49-F238E27FC236}">
                <a16:creationId xmlns:a16="http://schemas.microsoft.com/office/drawing/2014/main" id="{F3151E1D-5DF6-4D7B-BC91-5183FCD3B5A9}"/>
              </a:ext>
            </a:extLst>
          </p:cNvPr>
          <p:cNvSpPr>
            <a:spLocks noGrp="1"/>
          </p:cNvSpPr>
          <p:nvPr>
            <p:ph idx="1"/>
          </p:nvPr>
        </p:nvSpPr>
        <p:spPr/>
        <p:txBody>
          <a:bodyPr/>
          <a:lstStyle/>
          <a:p>
            <a:pPr>
              <a:lnSpc>
                <a:spcPct val="80000"/>
              </a:lnSpc>
            </a:pPr>
            <a:r>
              <a:rPr lang="en-US" altLang="en-US" sz="2400" b="1" i="1" dirty="0"/>
              <a:t>Definition</a:t>
            </a:r>
            <a:r>
              <a:rPr lang="en-US" altLang="en-US" sz="2400" dirty="0"/>
              <a:t>: “R is an open source programming language and software environment for statistical computing and graphics that is supported by the R Foundation for Statistical Computing” (Wikipedia)</a:t>
            </a:r>
          </a:p>
          <a:p>
            <a:pPr>
              <a:lnSpc>
                <a:spcPct val="80000"/>
              </a:lnSpc>
            </a:pPr>
            <a:r>
              <a:rPr lang="en-US" altLang="en-US" sz="2400" b="1" i="1" dirty="0"/>
              <a:t>Interpreted </a:t>
            </a:r>
            <a:r>
              <a:rPr lang="en-US" altLang="en-US" sz="2400" dirty="0"/>
              <a:t>computer language:</a:t>
            </a:r>
          </a:p>
          <a:p>
            <a:pPr lvl="1">
              <a:lnSpc>
                <a:spcPct val="80000"/>
              </a:lnSpc>
            </a:pPr>
            <a:r>
              <a:rPr lang="en-US" altLang="en-US" sz="2000" dirty="0"/>
              <a:t>You type commands and R does something</a:t>
            </a:r>
          </a:p>
          <a:p>
            <a:pPr lvl="1">
              <a:lnSpc>
                <a:spcPct val="80000"/>
              </a:lnSpc>
            </a:pPr>
            <a:r>
              <a:rPr lang="en-US" altLang="en-US" sz="2000" dirty="0"/>
              <a:t>Alternative: you can run R in batch also</a:t>
            </a:r>
          </a:p>
          <a:p>
            <a:pPr lvl="1">
              <a:lnSpc>
                <a:spcPct val="80000"/>
              </a:lnSpc>
            </a:pPr>
            <a:r>
              <a:rPr lang="en-US" altLang="en-US" sz="2000" dirty="0"/>
              <a:t>Not </a:t>
            </a:r>
            <a:r>
              <a:rPr lang="en-US" altLang="en-US" sz="2000" b="1" i="1" dirty="0"/>
              <a:t>compiled</a:t>
            </a:r>
            <a:endParaRPr lang="en-US" altLang="en-US" sz="2000" dirty="0"/>
          </a:p>
          <a:p>
            <a:pPr>
              <a:lnSpc>
                <a:spcPct val="80000"/>
              </a:lnSpc>
            </a:pPr>
            <a:r>
              <a:rPr lang="en-US" altLang="en-US" sz="2400" dirty="0"/>
              <a:t>Built-in support for:</a:t>
            </a:r>
          </a:p>
          <a:p>
            <a:pPr lvl="1">
              <a:lnSpc>
                <a:spcPct val="80000"/>
              </a:lnSpc>
            </a:pPr>
            <a:r>
              <a:rPr lang="en-US" altLang="en-US" sz="2000" dirty="0"/>
              <a:t>Lots of </a:t>
            </a:r>
            <a:r>
              <a:rPr lang="en-US" altLang="en-US" sz="2000" b="1" i="1" dirty="0"/>
              <a:t>statistical</a:t>
            </a:r>
            <a:r>
              <a:rPr lang="en-US" altLang="en-US" sz="2000" dirty="0"/>
              <a:t> procedures</a:t>
            </a:r>
          </a:p>
          <a:p>
            <a:pPr lvl="2">
              <a:lnSpc>
                <a:spcPct val="80000"/>
              </a:lnSpc>
            </a:pPr>
            <a:r>
              <a:rPr lang="en-US" altLang="en-US" sz="1600" dirty="0"/>
              <a:t>linear models, generalized linear models, clustering, etc.</a:t>
            </a:r>
          </a:p>
          <a:p>
            <a:pPr lvl="1">
              <a:lnSpc>
                <a:spcPct val="80000"/>
              </a:lnSpc>
            </a:pPr>
            <a:r>
              <a:rPr lang="en-US" altLang="en-US" sz="2000" b="1" i="1" dirty="0"/>
              <a:t>Graphics</a:t>
            </a:r>
            <a:r>
              <a:rPr lang="en-US" altLang="en-US" sz="2000" dirty="0"/>
              <a:t> </a:t>
            </a:r>
          </a:p>
          <a:p>
            <a:pPr lvl="1">
              <a:lnSpc>
                <a:spcPct val="80000"/>
              </a:lnSpc>
            </a:pPr>
            <a:r>
              <a:rPr lang="en-US" altLang="en-US" sz="2000" b="1" i="1" dirty="0"/>
              <a:t>External interfaces </a:t>
            </a:r>
            <a:r>
              <a:rPr lang="en-US" altLang="en-US" sz="2000" dirty="0"/>
              <a:t>(files, Internet, databases)</a:t>
            </a:r>
          </a:p>
          <a:p>
            <a:endParaRPr lang="en-US" dirty="0"/>
          </a:p>
        </p:txBody>
      </p:sp>
      <p:sp>
        <p:nvSpPr>
          <p:cNvPr id="4" name="Date Placeholder 3">
            <a:extLst>
              <a:ext uri="{FF2B5EF4-FFF2-40B4-BE49-F238E27FC236}">
                <a16:creationId xmlns:a16="http://schemas.microsoft.com/office/drawing/2014/main" id="{A316947F-F1A1-4F7B-A13F-A3C81A59583A}"/>
              </a:ext>
            </a:extLst>
          </p:cNvPr>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a:extLst>
              <a:ext uri="{FF2B5EF4-FFF2-40B4-BE49-F238E27FC236}">
                <a16:creationId xmlns:a16="http://schemas.microsoft.com/office/drawing/2014/main" id="{5E944B53-32D4-4576-B7A8-93F2C92EA694}"/>
              </a:ext>
            </a:extLst>
          </p:cNvPr>
          <p:cNvSpPr>
            <a:spLocks noGrp="1"/>
          </p:cNvSpPr>
          <p:nvPr>
            <p:ph type="sldNum" sz="quarter" idx="12"/>
          </p:nvPr>
        </p:nvSpPr>
        <p:spPr/>
        <p:txBody>
          <a:bodyPr/>
          <a:lstStyle/>
          <a:p>
            <a:fld id="{5BE6A9D8-6A3B-412E-86BF-9A95CED56509}" type="slidenum">
              <a:rPr lang="en-US" smtClean="0"/>
              <a:t>23</a:t>
            </a:fld>
            <a:endParaRPr lang="en-US"/>
          </a:p>
        </p:txBody>
      </p:sp>
    </p:spTree>
    <p:extLst>
      <p:ext uri="{BB962C8B-B14F-4D97-AF65-F5344CB8AC3E}">
        <p14:creationId xmlns:p14="http://schemas.microsoft.com/office/powerpoint/2010/main" val="272242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History of R</a:t>
            </a:r>
          </a:p>
        </p:txBody>
      </p:sp>
      <p:sp>
        <p:nvSpPr>
          <p:cNvPr id="5123" name="Content Placeholder 2"/>
          <p:cNvSpPr>
            <a:spLocks noGrp="1"/>
          </p:cNvSpPr>
          <p:nvPr>
            <p:ph idx="1"/>
          </p:nvPr>
        </p:nvSpPr>
        <p:spPr/>
        <p:txBody>
          <a:bodyPr/>
          <a:lstStyle/>
          <a:p>
            <a:r>
              <a:rPr lang="en-US" altLang="en-US" dirty="0"/>
              <a:t>1976 - S language developed at AT&amp;T Bell Labs</a:t>
            </a:r>
          </a:p>
          <a:p>
            <a:r>
              <a:rPr lang="en-US" altLang="en-US" dirty="0"/>
              <a:t>1990s - S is translated into R (Ross Ihaka and Robert Gentleman)</a:t>
            </a:r>
          </a:p>
          <a:p>
            <a:r>
              <a:rPr lang="en-US" altLang="en-US" dirty="0"/>
              <a:t>2000 - R v.1.0.0 released</a:t>
            </a:r>
          </a:p>
          <a:p>
            <a:r>
              <a:rPr lang="en-US" altLang="en-US" dirty="0"/>
              <a:t>1000s of programmers and statisticians contribute to the effort</a:t>
            </a:r>
          </a:p>
          <a:p>
            <a:r>
              <a:rPr lang="en-US" altLang="en-US" dirty="0"/>
              <a:t>The current released version is 3.3.3</a:t>
            </a:r>
          </a:p>
        </p:txBody>
      </p:sp>
      <p:sp>
        <p:nvSpPr>
          <p:cNvPr id="2" name="Slide Number Placeholder 1"/>
          <p:cNvSpPr>
            <a:spLocks noGrp="1"/>
          </p:cNvSpPr>
          <p:nvPr>
            <p:ph type="sldNum" sz="quarter" idx="12"/>
          </p:nvPr>
        </p:nvSpPr>
        <p:spPr/>
        <p:txBody>
          <a:bodyPr/>
          <a:lstStyle/>
          <a:p>
            <a:fld id="{537433BC-0257-4BC3-829B-D5225EA3C441}" type="slidenum">
              <a:rPr lang="en-US" smtClean="0"/>
              <a:t>24</a:t>
            </a:fld>
            <a:endParaRPr lang="en-US" dirty="0"/>
          </a:p>
        </p:txBody>
      </p:sp>
    </p:spTree>
    <p:extLst>
      <p:ext uri="{BB962C8B-B14F-4D97-AF65-F5344CB8AC3E}">
        <p14:creationId xmlns:p14="http://schemas.microsoft.com/office/powerpoint/2010/main" val="2015044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84CE4-9140-4F56-9B52-51327D2FD207}"/>
              </a:ext>
            </a:extLst>
          </p:cNvPr>
          <p:cNvSpPr>
            <a:spLocks noGrp="1"/>
          </p:cNvSpPr>
          <p:nvPr>
            <p:ph type="title"/>
          </p:nvPr>
        </p:nvSpPr>
        <p:spPr/>
        <p:txBody>
          <a:bodyPr/>
          <a:lstStyle/>
          <a:p>
            <a:r>
              <a:rPr lang="en-US" dirty="0"/>
              <a:t>Why R?</a:t>
            </a:r>
          </a:p>
        </p:txBody>
      </p:sp>
      <p:sp>
        <p:nvSpPr>
          <p:cNvPr id="3" name="Content Placeholder 2">
            <a:extLst>
              <a:ext uri="{FF2B5EF4-FFF2-40B4-BE49-F238E27FC236}">
                <a16:creationId xmlns:a16="http://schemas.microsoft.com/office/drawing/2014/main" id="{6686589C-F3DD-4F56-90D9-1F11A3C1DF25}"/>
              </a:ext>
            </a:extLst>
          </p:cNvPr>
          <p:cNvSpPr>
            <a:spLocks noGrp="1"/>
          </p:cNvSpPr>
          <p:nvPr>
            <p:ph idx="1"/>
          </p:nvPr>
        </p:nvSpPr>
        <p:spPr/>
        <p:txBody>
          <a:bodyPr>
            <a:normAutofit fontScale="92500" lnSpcReduction="10000"/>
          </a:bodyPr>
          <a:lstStyle/>
          <a:p>
            <a:r>
              <a:rPr lang="en-US" altLang="en-US" b="1" i="1" dirty="0"/>
              <a:t>Advantages</a:t>
            </a:r>
          </a:p>
          <a:p>
            <a:pPr lvl="1"/>
            <a:r>
              <a:rPr lang="en-US" altLang="en-US" b="1" i="1" dirty="0"/>
              <a:t>Seamless</a:t>
            </a:r>
            <a:r>
              <a:rPr lang="en-US" altLang="en-US" dirty="0"/>
              <a:t> interaction between manipulating, analyzing and visualizing your data</a:t>
            </a:r>
          </a:p>
          <a:p>
            <a:pPr lvl="1"/>
            <a:r>
              <a:rPr lang="en-US" altLang="en-US" dirty="0"/>
              <a:t>It is a </a:t>
            </a:r>
            <a:r>
              <a:rPr lang="en-US" altLang="en-US" b="1" i="1" dirty="0"/>
              <a:t>programming language </a:t>
            </a:r>
            <a:r>
              <a:rPr lang="en-US" altLang="en-US" dirty="0"/>
              <a:t>so actions can be repeated thousands of times</a:t>
            </a:r>
          </a:p>
          <a:p>
            <a:pPr lvl="2"/>
            <a:r>
              <a:rPr lang="en-US" altLang="en-US" dirty="0"/>
              <a:t>In principle, it is all you will ever need!</a:t>
            </a:r>
          </a:p>
          <a:p>
            <a:pPr lvl="1"/>
            <a:r>
              <a:rPr lang="en-US" altLang="en-US" b="1" i="1" dirty="0"/>
              <a:t>It is free!</a:t>
            </a:r>
          </a:p>
          <a:p>
            <a:pPr lvl="1"/>
            <a:r>
              <a:rPr lang="en-US" altLang="en-US" b="1" i="1" dirty="0"/>
              <a:t>Open source</a:t>
            </a:r>
          </a:p>
          <a:p>
            <a:pPr lvl="2"/>
            <a:r>
              <a:rPr lang="en-US" altLang="en-US" dirty="0"/>
              <a:t>Provides full access to algorithms so nothing is hidden</a:t>
            </a:r>
          </a:p>
          <a:p>
            <a:pPr lvl="2"/>
            <a:r>
              <a:rPr lang="en-US" altLang="en-US" dirty="0"/>
              <a:t>Infinitely expandable, as it provides a forum for people to contribute</a:t>
            </a:r>
          </a:p>
          <a:p>
            <a:pPr lvl="2"/>
            <a:r>
              <a:rPr lang="en-US" altLang="en-US" dirty="0"/>
              <a:t>Thousands of leading experts contribute – makes it </a:t>
            </a:r>
            <a:r>
              <a:rPr lang="en-US" altLang="en-US" b="1" i="1" dirty="0"/>
              <a:t>cutting edge</a:t>
            </a:r>
          </a:p>
          <a:p>
            <a:r>
              <a:rPr lang="en-US" altLang="en-US" b="1" i="1" dirty="0"/>
              <a:t>Downsides/Risks</a:t>
            </a:r>
          </a:p>
          <a:p>
            <a:pPr lvl="1"/>
            <a:r>
              <a:rPr lang="en-US" altLang="en-US" dirty="0"/>
              <a:t>No GUI (though we will use R Studio which somewhat simplifies use of R)</a:t>
            </a:r>
          </a:p>
          <a:p>
            <a:pPr lvl="1"/>
            <a:r>
              <a:rPr lang="en-US" altLang="en-US" dirty="0"/>
              <a:t>Intimidating and picky (everything in R is case sensitive!)</a:t>
            </a:r>
          </a:p>
          <a:p>
            <a:pPr lvl="1"/>
            <a:r>
              <a:rPr lang="en-US" altLang="en-US" dirty="0"/>
              <a:t>You have to learn a new language</a:t>
            </a:r>
          </a:p>
          <a:p>
            <a:pPr lvl="1"/>
            <a:r>
              <a:rPr lang="en-US" altLang="en-US" dirty="0"/>
              <a:t>No commercial support or all-in-one </a:t>
            </a:r>
            <a:r>
              <a:rPr lang="en-US" altLang="en-US" dirty="0" smtClean="0"/>
              <a:t>manual</a:t>
            </a:r>
          </a:p>
          <a:p>
            <a:pPr lvl="1"/>
            <a:r>
              <a:rPr lang="en-US" altLang="en-US" dirty="0" smtClean="0"/>
              <a:t>A bit slow …</a:t>
            </a:r>
            <a:endParaRPr lang="en-US" altLang="en-US" dirty="0"/>
          </a:p>
          <a:p>
            <a:pPr lvl="1"/>
            <a:endParaRPr lang="en-US" altLang="en-US" b="1" i="1" dirty="0"/>
          </a:p>
          <a:p>
            <a:pPr lvl="1"/>
            <a:endParaRPr lang="en-US" altLang="en-US" b="1" i="1" dirty="0"/>
          </a:p>
          <a:p>
            <a:endParaRPr lang="en-US" dirty="0"/>
          </a:p>
        </p:txBody>
      </p:sp>
      <p:sp>
        <p:nvSpPr>
          <p:cNvPr id="4" name="Date Placeholder 3">
            <a:extLst>
              <a:ext uri="{FF2B5EF4-FFF2-40B4-BE49-F238E27FC236}">
                <a16:creationId xmlns:a16="http://schemas.microsoft.com/office/drawing/2014/main" id="{53251270-1286-42B9-BCBD-4BD5D32BB1AC}"/>
              </a:ext>
            </a:extLst>
          </p:cNvPr>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a:extLst>
              <a:ext uri="{FF2B5EF4-FFF2-40B4-BE49-F238E27FC236}">
                <a16:creationId xmlns:a16="http://schemas.microsoft.com/office/drawing/2014/main" id="{D89268BE-02F3-47EC-A768-AA84F4F6C850}"/>
              </a:ext>
            </a:extLst>
          </p:cNvPr>
          <p:cNvSpPr>
            <a:spLocks noGrp="1"/>
          </p:cNvSpPr>
          <p:nvPr>
            <p:ph type="sldNum" sz="quarter" idx="12"/>
          </p:nvPr>
        </p:nvSpPr>
        <p:spPr/>
        <p:txBody>
          <a:bodyPr/>
          <a:lstStyle/>
          <a:p>
            <a:fld id="{5BE6A9D8-6A3B-412E-86BF-9A95CED56509}" type="slidenum">
              <a:rPr lang="en-US" smtClean="0"/>
              <a:t>25</a:t>
            </a:fld>
            <a:endParaRPr lang="en-US"/>
          </a:p>
        </p:txBody>
      </p:sp>
    </p:spTree>
    <p:extLst>
      <p:ext uri="{BB962C8B-B14F-4D97-AF65-F5344CB8AC3E}">
        <p14:creationId xmlns:p14="http://schemas.microsoft.com/office/powerpoint/2010/main" val="307803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a:t>Other R Limitations</a:t>
            </a:r>
          </a:p>
        </p:txBody>
      </p:sp>
      <p:sp>
        <p:nvSpPr>
          <p:cNvPr id="9219" name="Rectangle 3"/>
          <p:cNvSpPr>
            <a:spLocks noGrp="1" noChangeArrowheads="1"/>
          </p:cNvSpPr>
          <p:nvPr>
            <p:ph type="body" idx="1"/>
          </p:nvPr>
        </p:nvSpPr>
        <p:spPr/>
        <p:txBody>
          <a:bodyPr/>
          <a:lstStyle/>
          <a:p>
            <a:pPr eaLnBrk="1" hangingPunct="1">
              <a:lnSpc>
                <a:spcPct val="90000"/>
              </a:lnSpc>
            </a:pPr>
            <a:r>
              <a:rPr lang="en-US" altLang="en-US" sz="2400" dirty="0"/>
              <a:t>Legacy code/staff:</a:t>
            </a:r>
          </a:p>
          <a:p>
            <a:pPr lvl="1" eaLnBrk="1" hangingPunct="1">
              <a:lnSpc>
                <a:spcPct val="90000"/>
              </a:lnSpc>
            </a:pPr>
            <a:r>
              <a:rPr lang="en-US" altLang="en-US" sz="2000" dirty="0"/>
              <a:t>Critical code written in another language &amp; staff familiar with Language X but not R</a:t>
            </a:r>
          </a:p>
          <a:p>
            <a:pPr lvl="1" eaLnBrk="1" hangingPunct="1">
              <a:lnSpc>
                <a:spcPct val="90000"/>
              </a:lnSpc>
            </a:pPr>
            <a:r>
              <a:rPr lang="en-US" altLang="en-US" sz="2000" dirty="0"/>
              <a:t>Too expensive to rewrite into R</a:t>
            </a:r>
          </a:p>
          <a:p>
            <a:pPr eaLnBrk="1" hangingPunct="1">
              <a:lnSpc>
                <a:spcPct val="90000"/>
              </a:lnSpc>
            </a:pPr>
            <a:r>
              <a:rPr lang="en-US" altLang="en-US" sz="2400" dirty="0"/>
              <a:t>Distrust of freeware:</a:t>
            </a:r>
          </a:p>
          <a:p>
            <a:pPr lvl="1" eaLnBrk="1" hangingPunct="1">
              <a:lnSpc>
                <a:spcPct val="90000"/>
              </a:lnSpc>
            </a:pPr>
            <a:r>
              <a:rPr lang="en-US" altLang="en-US" sz="2000" dirty="0"/>
              <a:t>No support (If SAS is broken, you call SAS. If R is broken you call....?)</a:t>
            </a:r>
          </a:p>
          <a:p>
            <a:pPr eaLnBrk="1" hangingPunct="1">
              <a:lnSpc>
                <a:spcPct val="90000"/>
              </a:lnSpc>
            </a:pPr>
            <a:r>
              <a:rPr lang="en-US" altLang="en-US" sz="2400" dirty="0"/>
              <a:t>Efficiency:</a:t>
            </a:r>
          </a:p>
          <a:p>
            <a:pPr lvl="1" eaLnBrk="1" hangingPunct="1">
              <a:lnSpc>
                <a:spcPct val="90000"/>
              </a:lnSpc>
            </a:pPr>
            <a:r>
              <a:rPr lang="en-US" altLang="en-US" sz="2000" dirty="0"/>
              <a:t>R performs operations on objects in memory. Problems is data size approaches the limits of memory (some work-arounds)</a:t>
            </a:r>
            <a:endParaRPr lang="en-US" altLang="en-US" dirty="0"/>
          </a:p>
          <a:p>
            <a:pPr eaLnBrk="1" hangingPunct="1">
              <a:lnSpc>
                <a:spcPct val="90000"/>
              </a:lnSpc>
            </a:pPr>
            <a:r>
              <a:rPr lang="en-US" altLang="en-US" sz="2400" dirty="0"/>
              <a:t>Institutional constraints, e.g.:</a:t>
            </a:r>
          </a:p>
          <a:p>
            <a:pPr lvl="1" eaLnBrk="1" hangingPunct="1">
              <a:lnSpc>
                <a:spcPct val="90000"/>
              </a:lnSpc>
            </a:pPr>
            <a:r>
              <a:rPr lang="en-US" altLang="en-US" sz="2000" dirty="0"/>
              <a:t>FDA certification requirements for analysis</a:t>
            </a:r>
          </a:p>
          <a:p>
            <a:pPr lvl="1" eaLnBrk="1" hangingPunct="1">
              <a:lnSpc>
                <a:spcPct val="90000"/>
              </a:lnSpc>
            </a:pPr>
            <a:r>
              <a:rPr lang="en-US" altLang="en-US" sz="2000" dirty="0">
                <a:hlinkClick r:id="rId2"/>
              </a:rPr>
              <a:t>http://blog.revolutionanalytics.com/2012/06/fda-r-ok.html</a:t>
            </a:r>
            <a:endParaRPr lang="en-US" altLang="en-US" sz="2000" dirty="0"/>
          </a:p>
          <a:p>
            <a:pPr lvl="1" eaLnBrk="1" hangingPunct="1">
              <a:lnSpc>
                <a:spcPct val="90000"/>
              </a:lnSpc>
            </a:pPr>
            <a:endParaRPr lang="en-US" altLang="en-US" dirty="0"/>
          </a:p>
        </p:txBody>
      </p:sp>
      <p:sp>
        <p:nvSpPr>
          <p:cNvPr id="2" name="Slide Number Placeholder 1"/>
          <p:cNvSpPr>
            <a:spLocks noGrp="1"/>
          </p:cNvSpPr>
          <p:nvPr>
            <p:ph type="sldNum" sz="quarter" idx="12"/>
          </p:nvPr>
        </p:nvSpPr>
        <p:spPr/>
        <p:txBody>
          <a:bodyPr/>
          <a:lstStyle/>
          <a:p>
            <a:fld id="{537433BC-0257-4BC3-829B-D5225EA3C441}" type="slidenum">
              <a:rPr lang="en-US" smtClean="0"/>
              <a:t>26</a:t>
            </a:fld>
            <a:endParaRPr lang="en-US" dirty="0"/>
          </a:p>
        </p:txBody>
      </p:sp>
    </p:spTree>
    <p:extLst>
      <p:ext uri="{BB962C8B-B14F-4D97-AF65-F5344CB8AC3E}">
        <p14:creationId xmlns:p14="http://schemas.microsoft.com/office/powerpoint/2010/main" val="88152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1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1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a:t>Resources</a:t>
            </a:r>
          </a:p>
        </p:txBody>
      </p:sp>
      <p:sp>
        <p:nvSpPr>
          <p:cNvPr id="10243" name="Rectangle 3"/>
          <p:cNvSpPr>
            <a:spLocks noGrp="1" noChangeArrowheads="1"/>
          </p:cNvSpPr>
          <p:nvPr>
            <p:ph type="body" idx="1"/>
          </p:nvPr>
        </p:nvSpPr>
        <p:spPr/>
        <p:txBody>
          <a:bodyPr/>
          <a:lstStyle/>
          <a:p>
            <a:pPr eaLnBrk="1" hangingPunct="1">
              <a:lnSpc>
                <a:spcPct val="80000"/>
              </a:lnSpc>
            </a:pPr>
            <a:r>
              <a:rPr lang="en-US" altLang="en-US" dirty="0"/>
              <a:t>Book</a:t>
            </a:r>
          </a:p>
          <a:p>
            <a:pPr lvl="1" eaLnBrk="1" hangingPunct="1">
              <a:lnSpc>
                <a:spcPct val="80000"/>
              </a:lnSpc>
            </a:pPr>
            <a:r>
              <a:rPr lang="en-US" altLang="en-US" dirty="0"/>
              <a:t>Title: R for Beginners</a:t>
            </a:r>
          </a:p>
          <a:p>
            <a:pPr lvl="1" eaLnBrk="1" hangingPunct="1">
              <a:lnSpc>
                <a:spcPct val="80000"/>
              </a:lnSpc>
            </a:pPr>
            <a:r>
              <a:rPr lang="en-US" altLang="en-US" dirty="0"/>
              <a:t>Author: Emmanuel Paradis</a:t>
            </a:r>
          </a:p>
          <a:p>
            <a:pPr lvl="1" eaLnBrk="1" hangingPunct="1">
              <a:lnSpc>
                <a:spcPct val="80000"/>
              </a:lnSpc>
            </a:pPr>
            <a:r>
              <a:rPr lang="en-US" altLang="en-US" dirty="0"/>
              <a:t>Available as a free PDF (72 pages)</a:t>
            </a:r>
          </a:p>
          <a:p>
            <a:pPr lvl="1" eaLnBrk="1" hangingPunct="1">
              <a:lnSpc>
                <a:spcPct val="80000"/>
              </a:lnSpc>
            </a:pPr>
            <a:r>
              <a:rPr lang="en-US" altLang="en-US" sz="2000" dirty="0">
                <a:hlinkClick r:id="rId2"/>
              </a:rPr>
              <a:t>http://cran.r-project.org/doc/contrib/Paradis-rdebuts_en.pdf</a:t>
            </a:r>
            <a:endParaRPr lang="en-US" altLang="en-US" sz="2000" dirty="0"/>
          </a:p>
          <a:p>
            <a:pPr eaLnBrk="1" hangingPunct="1">
              <a:lnSpc>
                <a:spcPct val="80000"/>
              </a:lnSpc>
            </a:pPr>
            <a:r>
              <a:rPr lang="en-US" altLang="en-US" dirty="0"/>
              <a:t>CRAN</a:t>
            </a:r>
          </a:p>
          <a:p>
            <a:pPr lvl="1" eaLnBrk="1" hangingPunct="1">
              <a:lnSpc>
                <a:spcPct val="80000"/>
              </a:lnSpc>
            </a:pPr>
            <a:r>
              <a:rPr lang="en-US" altLang="en-US" dirty="0"/>
              <a:t>“Comprehensive R Archive Network”</a:t>
            </a:r>
          </a:p>
          <a:p>
            <a:pPr lvl="1" eaLnBrk="1" hangingPunct="1">
              <a:lnSpc>
                <a:spcPct val="80000"/>
              </a:lnSpc>
            </a:pPr>
            <a:r>
              <a:rPr lang="en-US" altLang="en-US" dirty="0"/>
              <a:t>Source of R software and much documentation</a:t>
            </a:r>
          </a:p>
        </p:txBody>
      </p:sp>
      <p:sp>
        <p:nvSpPr>
          <p:cNvPr id="2" name="Slide Number Placeholder 1"/>
          <p:cNvSpPr>
            <a:spLocks noGrp="1"/>
          </p:cNvSpPr>
          <p:nvPr>
            <p:ph type="sldNum" sz="quarter" idx="12"/>
          </p:nvPr>
        </p:nvSpPr>
        <p:spPr/>
        <p:txBody>
          <a:bodyPr/>
          <a:lstStyle/>
          <a:p>
            <a:fld id="{537433BC-0257-4BC3-829B-D5225EA3C441}" type="slidenum">
              <a:rPr lang="en-US" smtClean="0"/>
              <a:t>27</a:t>
            </a:fld>
            <a:endParaRPr lang="en-US" dirty="0"/>
          </a:p>
        </p:txBody>
      </p:sp>
    </p:spTree>
    <p:extLst>
      <p:ext uri="{BB962C8B-B14F-4D97-AF65-F5344CB8AC3E}">
        <p14:creationId xmlns:p14="http://schemas.microsoft.com/office/powerpoint/2010/main" val="307556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3E51-7A94-4435-9776-BB2B777B54CC}"/>
              </a:ext>
            </a:extLst>
          </p:cNvPr>
          <p:cNvSpPr>
            <a:spLocks noGrp="1"/>
          </p:cNvSpPr>
          <p:nvPr>
            <p:ph type="title"/>
          </p:nvPr>
        </p:nvSpPr>
        <p:spPr/>
        <p:txBody>
          <a:bodyPr/>
          <a:lstStyle/>
          <a:p>
            <a:r>
              <a:rPr lang="en-US" dirty="0"/>
              <a:t>The basic structure of R</a:t>
            </a:r>
          </a:p>
        </p:txBody>
      </p:sp>
      <p:sp>
        <p:nvSpPr>
          <p:cNvPr id="3" name="Content Placeholder 2">
            <a:extLst>
              <a:ext uri="{FF2B5EF4-FFF2-40B4-BE49-F238E27FC236}">
                <a16:creationId xmlns:a16="http://schemas.microsoft.com/office/drawing/2014/main" id="{38C2293E-FFE4-4E40-854E-91F5979D594D}"/>
              </a:ext>
            </a:extLst>
          </p:cNvPr>
          <p:cNvSpPr>
            <a:spLocks noGrp="1"/>
          </p:cNvSpPr>
          <p:nvPr>
            <p:ph idx="1"/>
          </p:nvPr>
        </p:nvSpPr>
        <p:spPr/>
        <p:txBody>
          <a:bodyPr/>
          <a:lstStyle/>
          <a:p>
            <a:r>
              <a:rPr lang="en-US" dirty="0"/>
              <a:t>Three main components:</a:t>
            </a:r>
          </a:p>
          <a:p>
            <a:pPr lvl="1"/>
            <a:r>
              <a:rPr lang="en-US" dirty="0"/>
              <a:t>The </a:t>
            </a:r>
            <a:r>
              <a:rPr lang="en-US" b="1" i="1" dirty="0"/>
              <a:t>base</a:t>
            </a:r>
            <a:r>
              <a:rPr lang="en-US" dirty="0"/>
              <a:t> packages – always present (no base =&gt; no R)</a:t>
            </a:r>
          </a:p>
          <a:p>
            <a:pPr lvl="1"/>
            <a:r>
              <a:rPr lang="en-US" dirty="0"/>
              <a:t>The </a:t>
            </a:r>
            <a:r>
              <a:rPr lang="en-US" b="1" i="1" dirty="0"/>
              <a:t>recommended</a:t>
            </a:r>
            <a:r>
              <a:rPr lang="en-US" dirty="0"/>
              <a:t> packages – almost always present</a:t>
            </a:r>
          </a:p>
          <a:p>
            <a:pPr lvl="1"/>
            <a:r>
              <a:rPr lang="en-US" b="1" i="1" dirty="0"/>
              <a:t>Add-on</a:t>
            </a:r>
            <a:r>
              <a:rPr lang="en-US" dirty="0"/>
              <a:t> packages – strictly optional (several thousand available)</a:t>
            </a:r>
          </a:p>
          <a:p>
            <a:r>
              <a:rPr lang="en-US" dirty="0"/>
              <a:t>The </a:t>
            </a:r>
            <a:r>
              <a:rPr lang="en-US" b="1" i="1" dirty="0"/>
              <a:t>base packages define the R language</a:t>
            </a:r>
          </a:p>
          <a:p>
            <a:pPr lvl="1"/>
            <a:r>
              <a:rPr lang="en-US" dirty="0"/>
              <a:t>The recommended packages support basic analysis</a:t>
            </a:r>
          </a:p>
          <a:p>
            <a:pPr lvl="1"/>
            <a:r>
              <a:rPr lang="en-US" dirty="0"/>
              <a:t>The optional packages give R its power and flexibility</a:t>
            </a:r>
          </a:p>
          <a:p>
            <a:pPr lvl="2"/>
            <a:r>
              <a:rPr lang="en-US" dirty="0">
                <a:hlinkClick r:id="rId2"/>
              </a:rPr>
              <a:t>http://cran.r-project.org/web/packages/available_packages_by_date.html</a:t>
            </a:r>
            <a:r>
              <a:rPr lang="en-US" dirty="0"/>
              <a:t> </a:t>
            </a:r>
          </a:p>
          <a:p>
            <a:endParaRPr lang="en-US" dirty="0"/>
          </a:p>
        </p:txBody>
      </p:sp>
      <p:sp>
        <p:nvSpPr>
          <p:cNvPr id="4" name="Date Placeholder 3">
            <a:extLst>
              <a:ext uri="{FF2B5EF4-FFF2-40B4-BE49-F238E27FC236}">
                <a16:creationId xmlns:a16="http://schemas.microsoft.com/office/drawing/2014/main" id="{5578679E-C98C-4F03-B2E6-6A5B22F3D45A}"/>
              </a:ext>
            </a:extLst>
          </p:cNvPr>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a:extLst>
              <a:ext uri="{FF2B5EF4-FFF2-40B4-BE49-F238E27FC236}">
                <a16:creationId xmlns:a16="http://schemas.microsoft.com/office/drawing/2014/main" id="{C83F9B33-C2CA-480D-9B56-81C6CE01BFB8}"/>
              </a:ext>
            </a:extLst>
          </p:cNvPr>
          <p:cNvSpPr>
            <a:spLocks noGrp="1"/>
          </p:cNvSpPr>
          <p:nvPr>
            <p:ph type="sldNum" sz="quarter" idx="12"/>
          </p:nvPr>
        </p:nvSpPr>
        <p:spPr/>
        <p:txBody>
          <a:bodyPr/>
          <a:lstStyle/>
          <a:p>
            <a:fld id="{5BE6A9D8-6A3B-412E-86BF-9A95CED56509}" type="slidenum">
              <a:rPr lang="en-US" smtClean="0"/>
              <a:t>28</a:t>
            </a:fld>
            <a:endParaRPr lang="en-US"/>
          </a:p>
        </p:txBody>
      </p:sp>
    </p:spTree>
    <p:extLst>
      <p:ext uri="{BB962C8B-B14F-4D97-AF65-F5344CB8AC3E}">
        <p14:creationId xmlns:p14="http://schemas.microsoft.com/office/powerpoint/2010/main" val="230720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What Exactly Is a Package?</a:t>
            </a:r>
          </a:p>
        </p:txBody>
      </p:sp>
      <p:sp>
        <p:nvSpPr>
          <p:cNvPr id="15363" name="Rectangle 3"/>
          <p:cNvSpPr>
            <a:spLocks noGrp="1" noChangeArrowheads="1"/>
          </p:cNvSpPr>
          <p:nvPr>
            <p:ph type="body" idx="1"/>
          </p:nvPr>
        </p:nvSpPr>
        <p:spPr/>
        <p:txBody>
          <a:bodyPr>
            <a:normAutofit/>
          </a:bodyPr>
          <a:lstStyle/>
          <a:p>
            <a:r>
              <a:rPr lang="en-US" altLang="en-US" dirty="0"/>
              <a:t>A </a:t>
            </a:r>
            <a:r>
              <a:rPr lang="en-US" altLang="en-US" b="1" i="1" dirty="0"/>
              <a:t>package</a:t>
            </a:r>
            <a:r>
              <a:rPr lang="en-US" altLang="en-US" dirty="0"/>
              <a:t> is a collection of components:</a:t>
            </a:r>
          </a:p>
          <a:p>
            <a:pPr lvl="1"/>
            <a:r>
              <a:rPr lang="en-US" altLang="en-US" dirty="0"/>
              <a:t>Functions</a:t>
            </a:r>
          </a:p>
          <a:p>
            <a:pPr lvl="1"/>
            <a:r>
              <a:rPr lang="en-US" altLang="en-US" dirty="0"/>
              <a:t>Datasets</a:t>
            </a:r>
          </a:p>
          <a:p>
            <a:pPr lvl="1"/>
            <a:r>
              <a:rPr lang="en-US" altLang="en-US" dirty="0"/>
              <a:t>Various other things (e.g., package description text objects, object class definitions, etc.)</a:t>
            </a:r>
          </a:p>
          <a:p>
            <a:r>
              <a:rPr lang="en-US" altLang="en-US" dirty="0"/>
              <a:t>Package </a:t>
            </a:r>
            <a:r>
              <a:rPr lang="en-US" altLang="en-US" b="1" i="1" dirty="0"/>
              <a:t>sizes</a:t>
            </a:r>
            <a:r>
              <a:rPr lang="en-US" altLang="en-US" dirty="0"/>
              <a:t> vary enormously:</a:t>
            </a:r>
          </a:p>
          <a:p>
            <a:pPr lvl="1"/>
            <a:r>
              <a:rPr lang="en-US" altLang="en-US" dirty="0"/>
              <a:t>The </a:t>
            </a:r>
            <a:r>
              <a:rPr lang="en-US" altLang="en-US" dirty="0" err="1"/>
              <a:t>beanplot</a:t>
            </a:r>
            <a:r>
              <a:rPr lang="en-US" altLang="en-US" dirty="0"/>
              <a:t> package has 1 function + 1 description</a:t>
            </a:r>
          </a:p>
          <a:p>
            <a:pPr lvl="1"/>
            <a:r>
              <a:rPr lang="en-US" altLang="en-US" dirty="0"/>
              <a:t>Other packages have over 1,000 components</a:t>
            </a:r>
          </a:p>
          <a:p>
            <a:pPr eaLnBrk="1" hangingPunct="1">
              <a:lnSpc>
                <a:spcPct val="90000"/>
              </a:lnSpc>
            </a:pPr>
            <a:endParaRPr lang="en-US" altLang="en-US" dirty="0"/>
          </a:p>
          <a:p>
            <a:pPr lvl="1" eaLnBrk="1" hangingPunct="1">
              <a:lnSpc>
                <a:spcPct val="90000"/>
              </a:lnSpc>
            </a:pPr>
            <a:endParaRPr lang="en-US" altLang="en-US" dirty="0"/>
          </a:p>
        </p:txBody>
      </p:sp>
      <p:sp>
        <p:nvSpPr>
          <p:cNvPr id="2" name="Slide Number Placeholder 1"/>
          <p:cNvSpPr>
            <a:spLocks noGrp="1"/>
          </p:cNvSpPr>
          <p:nvPr>
            <p:ph type="sldNum" sz="quarter" idx="12"/>
          </p:nvPr>
        </p:nvSpPr>
        <p:spPr/>
        <p:txBody>
          <a:bodyPr/>
          <a:lstStyle/>
          <a:p>
            <a:fld id="{537433BC-0257-4BC3-829B-D5225EA3C441}" type="slidenum">
              <a:rPr lang="en-US" smtClean="0"/>
              <a:t>29</a:t>
            </a:fld>
            <a:endParaRPr lang="en-US" dirty="0"/>
          </a:p>
        </p:txBody>
      </p:sp>
    </p:spTree>
    <p:extLst>
      <p:ext uri="{BB962C8B-B14F-4D97-AF65-F5344CB8AC3E}">
        <p14:creationId xmlns:p14="http://schemas.microsoft.com/office/powerpoint/2010/main" val="52502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1353-9316-42E4-8C50-D16A7E993B3D}"/>
              </a:ext>
            </a:extLst>
          </p:cNvPr>
          <p:cNvSpPr>
            <a:spLocks noGrp="1"/>
          </p:cNvSpPr>
          <p:nvPr>
            <p:ph type="title"/>
          </p:nvPr>
        </p:nvSpPr>
        <p:spPr/>
        <p:txBody>
          <a:bodyPr/>
          <a:lstStyle/>
          <a:p>
            <a:r>
              <a:rPr lang="en-US" dirty="0"/>
              <a:t>What is statistics?</a:t>
            </a:r>
          </a:p>
        </p:txBody>
      </p:sp>
      <p:sp>
        <p:nvSpPr>
          <p:cNvPr id="3" name="Content Placeholder 2">
            <a:extLst>
              <a:ext uri="{FF2B5EF4-FFF2-40B4-BE49-F238E27FC236}">
                <a16:creationId xmlns:a16="http://schemas.microsoft.com/office/drawing/2014/main" id="{38172E71-9F13-4D0C-B86D-DCDB46D85A0A}"/>
              </a:ext>
            </a:extLst>
          </p:cNvPr>
          <p:cNvSpPr>
            <a:spLocks noGrp="1"/>
          </p:cNvSpPr>
          <p:nvPr>
            <p:ph idx="1"/>
          </p:nvPr>
        </p:nvSpPr>
        <p:spPr/>
        <p:txBody>
          <a:bodyPr/>
          <a:lstStyle/>
          <a:p>
            <a:r>
              <a:rPr lang="en-US" b="1" i="1" dirty="0"/>
              <a:t>Statistics</a:t>
            </a:r>
          </a:p>
          <a:p>
            <a:pPr lvl="1"/>
            <a:r>
              <a:rPr lang="en-US" dirty="0"/>
              <a:t>The practice or science of collecting and analyzing numerical data in large quantities, especially for the purpose of inferring proportions in a whole from those in a representative sample.</a:t>
            </a:r>
          </a:p>
          <a:p>
            <a:pPr lvl="1"/>
            <a:r>
              <a:rPr lang="en-US" altLang="en-US" dirty="0"/>
              <a:t>The branch of mathematics that transforms data into useful information for decision makers</a:t>
            </a:r>
            <a:endParaRPr lang="en-US" dirty="0"/>
          </a:p>
          <a:p>
            <a:r>
              <a:rPr lang="en-US" dirty="0"/>
              <a:t>Two main branches of statistics</a:t>
            </a:r>
          </a:p>
          <a:p>
            <a:pPr lvl="1"/>
            <a:r>
              <a:rPr lang="en-US" b="1" i="1" dirty="0"/>
              <a:t>Descriptive</a:t>
            </a:r>
            <a:r>
              <a:rPr lang="en-US" dirty="0"/>
              <a:t> Statistics</a:t>
            </a:r>
          </a:p>
          <a:p>
            <a:pPr lvl="2"/>
            <a:r>
              <a:rPr lang="en-US" dirty="0" smtClean="0"/>
              <a:t>Methods that </a:t>
            </a:r>
            <a:r>
              <a:rPr lang="en-US" dirty="0"/>
              <a:t>primarily help summarize and present </a:t>
            </a:r>
            <a:r>
              <a:rPr lang="en-US" dirty="0" smtClean="0"/>
              <a:t>data</a:t>
            </a:r>
            <a:endParaRPr lang="en-US" dirty="0"/>
          </a:p>
          <a:p>
            <a:pPr lvl="1"/>
            <a:r>
              <a:rPr lang="en-US" b="1" i="1" dirty="0"/>
              <a:t>Inferential</a:t>
            </a:r>
            <a:r>
              <a:rPr lang="en-US" dirty="0"/>
              <a:t> Statistics</a:t>
            </a:r>
          </a:p>
          <a:p>
            <a:pPr lvl="2"/>
            <a:r>
              <a:rPr lang="en-US" dirty="0"/>
              <a:t>Methods that use data collected from a small group to reach conclusions about </a:t>
            </a:r>
            <a:r>
              <a:rPr lang="en-US" dirty="0" smtClean="0"/>
              <a:t>larger group</a:t>
            </a:r>
            <a:endParaRPr lang="en-US" dirty="0"/>
          </a:p>
          <a:p>
            <a:endParaRPr lang="en-US" dirty="0"/>
          </a:p>
        </p:txBody>
      </p:sp>
      <p:sp>
        <p:nvSpPr>
          <p:cNvPr id="4" name="Date Placeholder 3">
            <a:extLst>
              <a:ext uri="{FF2B5EF4-FFF2-40B4-BE49-F238E27FC236}">
                <a16:creationId xmlns:a16="http://schemas.microsoft.com/office/drawing/2014/main" id="{82212635-18EB-4421-B755-3A0F3D54430C}"/>
              </a:ext>
            </a:extLst>
          </p:cNvPr>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a:extLst>
              <a:ext uri="{FF2B5EF4-FFF2-40B4-BE49-F238E27FC236}">
                <a16:creationId xmlns:a16="http://schemas.microsoft.com/office/drawing/2014/main" id="{12EF39BB-7BCA-4F5F-B684-AE54D7D89389}"/>
              </a:ext>
            </a:extLst>
          </p:cNvPr>
          <p:cNvSpPr>
            <a:spLocks noGrp="1"/>
          </p:cNvSpPr>
          <p:nvPr>
            <p:ph type="sldNum" sz="quarter" idx="12"/>
          </p:nvPr>
        </p:nvSpPr>
        <p:spPr/>
        <p:txBody>
          <a:bodyPr/>
          <a:lstStyle/>
          <a:p>
            <a:fld id="{5BE6A9D8-6A3B-412E-86BF-9A95CED56509}" type="slidenum">
              <a:rPr lang="en-US" smtClean="0"/>
              <a:t>3</a:t>
            </a:fld>
            <a:endParaRPr lang="en-US"/>
          </a:p>
        </p:txBody>
      </p:sp>
    </p:spTree>
    <p:extLst>
      <p:ext uri="{BB962C8B-B14F-4D97-AF65-F5344CB8AC3E}">
        <p14:creationId xmlns:p14="http://schemas.microsoft.com/office/powerpoint/2010/main" val="62492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67D3-8E8E-417D-AC86-F8143F0EE2A7}"/>
              </a:ext>
            </a:extLst>
          </p:cNvPr>
          <p:cNvSpPr>
            <a:spLocks noGrp="1"/>
          </p:cNvSpPr>
          <p:nvPr>
            <p:ph type="title"/>
          </p:nvPr>
        </p:nvSpPr>
        <p:spPr/>
        <p:txBody>
          <a:bodyPr/>
          <a:lstStyle/>
          <a:p>
            <a:r>
              <a:rPr lang="en-US" dirty="0"/>
              <a:t>R base packages</a:t>
            </a:r>
          </a:p>
        </p:txBody>
      </p:sp>
      <p:sp>
        <p:nvSpPr>
          <p:cNvPr id="3" name="Content Placeholder 2">
            <a:extLst>
              <a:ext uri="{FF2B5EF4-FFF2-40B4-BE49-F238E27FC236}">
                <a16:creationId xmlns:a16="http://schemas.microsoft.com/office/drawing/2014/main" id="{FEB4B79F-16FA-49C0-B823-858F15A4C432}"/>
              </a:ext>
            </a:extLst>
          </p:cNvPr>
          <p:cNvSpPr>
            <a:spLocks noGrp="1"/>
          </p:cNvSpPr>
          <p:nvPr>
            <p:ph idx="1"/>
          </p:nvPr>
        </p:nvSpPr>
        <p:spPr/>
        <p:txBody>
          <a:bodyPr>
            <a:normAutofit fontScale="85000" lnSpcReduction="20000"/>
          </a:bodyPr>
          <a:lstStyle/>
          <a:p>
            <a:pPr marL="609600" indent="-609600">
              <a:lnSpc>
                <a:spcPct val="80000"/>
              </a:lnSpc>
              <a:buFontTx/>
              <a:buAutoNum type="arabicPeriod"/>
            </a:pPr>
            <a:r>
              <a:rPr lang="en-US" altLang="en-US" dirty="0"/>
              <a:t>base</a:t>
            </a:r>
          </a:p>
          <a:p>
            <a:pPr marL="609600" indent="-609600">
              <a:lnSpc>
                <a:spcPct val="80000"/>
              </a:lnSpc>
              <a:buFontTx/>
              <a:buAutoNum type="arabicPeriod"/>
            </a:pPr>
            <a:r>
              <a:rPr lang="en-US" altLang="en-US" dirty="0"/>
              <a:t>compiler </a:t>
            </a:r>
          </a:p>
          <a:p>
            <a:pPr marL="609600" indent="-609600">
              <a:lnSpc>
                <a:spcPct val="80000"/>
              </a:lnSpc>
              <a:buFontTx/>
              <a:buAutoNum type="arabicPeriod"/>
            </a:pPr>
            <a:r>
              <a:rPr lang="en-US" altLang="en-US" dirty="0"/>
              <a:t>datasets – base R datasets</a:t>
            </a:r>
          </a:p>
          <a:p>
            <a:pPr marL="609600" indent="-609600">
              <a:lnSpc>
                <a:spcPct val="80000"/>
              </a:lnSpc>
              <a:buFontTx/>
              <a:buAutoNum type="arabicPeriod"/>
            </a:pPr>
            <a:r>
              <a:rPr lang="en-US" altLang="en-US" dirty="0" err="1"/>
              <a:t>grDevices</a:t>
            </a:r>
            <a:r>
              <a:rPr lang="en-US" altLang="en-US" dirty="0"/>
              <a:t> – graphics hardware support</a:t>
            </a:r>
          </a:p>
          <a:p>
            <a:pPr marL="609600" indent="-609600">
              <a:lnSpc>
                <a:spcPct val="80000"/>
              </a:lnSpc>
              <a:buFontTx/>
              <a:buAutoNum type="arabicPeriod"/>
            </a:pPr>
            <a:r>
              <a:rPr lang="en-US" altLang="en-US" dirty="0"/>
              <a:t>graphics – R’s </a:t>
            </a:r>
            <a:r>
              <a:rPr lang="en-US" altLang="en-US" dirty="0">
                <a:solidFill>
                  <a:srgbClr val="FF0000"/>
                </a:solidFill>
              </a:rPr>
              <a:t>base graphics</a:t>
            </a:r>
            <a:r>
              <a:rPr lang="en-US" altLang="en-US" dirty="0"/>
              <a:t> functions</a:t>
            </a:r>
          </a:p>
          <a:p>
            <a:pPr marL="609600" indent="-609600">
              <a:lnSpc>
                <a:spcPct val="80000"/>
              </a:lnSpc>
              <a:buFontTx/>
              <a:buAutoNum type="arabicPeriod"/>
            </a:pPr>
            <a:r>
              <a:rPr lang="en-US" altLang="en-US" dirty="0"/>
              <a:t>grid – R’s </a:t>
            </a:r>
            <a:r>
              <a:rPr lang="en-US" altLang="en-US" dirty="0">
                <a:solidFill>
                  <a:srgbClr val="FF0000"/>
                </a:solidFill>
              </a:rPr>
              <a:t>grid graphics</a:t>
            </a:r>
            <a:r>
              <a:rPr lang="en-US" altLang="en-US" dirty="0"/>
              <a:t> functions</a:t>
            </a:r>
          </a:p>
          <a:p>
            <a:pPr marL="609600" indent="-609600">
              <a:lnSpc>
                <a:spcPct val="80000"/>
              </a:lnSpc>
              <a:buFontTx/>
              <a:buAutoNum type="arabicPeriod"/>
            </a:pPr>
            <a:r>
              <a:rPr lang="en-US" altLang="en-US" dirty="0"/>
              <a:t>methods</a:t>
            </a:r>
          </a:p>
          <a:p>
            <a:pPr marL="609600" indent="-609600">
              <a:lnSpc>
                <a:spcPct val="80000"/>
              </a:lnSpc>
              <a:buFontTx/>
              <a:buAutoNum type="arabicPeriod"/>
            </a:pPr>
            <a:r>
              <a:rPr lang="en-US" altLang="en-US" dirty="0"/>
              <a:t>parallel</a:t>
            </a:r>
          </a:p>
          <a:p>
            <a:pPr marL="609600" indent="-609600">
              <a:lnSpc>
                <a:spcPct val="80000"/>
              </a:lnSpc>
              <a:buFontTx/>
              <a:buAutoNum type="arabicPeriod"/>
            </a:pPr>
            <a:r>
              <a:rPr lang="en-US" altLang="en-US" dirty="0"/>
              <a:t>splines</a:t>
            </a:r>
          </a:p>
          <a:p>
            <a:pPr marL="609600" indent="-609600">
              <a:lnSpc>
                <a:spcPct val="80000"/>
              </a:lnSpc>
              <a:buFontTx/>
              <a:buAutoNum type="arabicPeriod"/>
            </a:pPr>
            <a:r>
              <a:rPr lang="en-US" altLang="en-US" dirty="0"/>
              <a:t>stats</a:t>
            </a:r>
          </a:p>
          <a:p>
            <a:pPr marL="609600" indent="-609600">
              <a:lnSpc>
                <a:spcPct val="80000"/>
              </a:lnSpc>
              <a:buFontTx/>
              <a:buAutoNum type="arabicPeriod"/>
            </a:pPr>
            <a:r>
              <a:rPr lang="en-US" altLang="en-US" dirty="0"/>
              <a:t>stats4</a:t>
            </a:r>
          </a:p>
          <a:p>
            <a:pPr marL="609600" indent="-609600">
              <a:lnSpc>
                <a:spcPct val="80000"/>
              </a:lnSpc>
              <a:buFontTx/>
              <a:buAutoNum type="arabicPeriod"/>
            </a:pPr>
            <a:r>
              <a:rPr lang="en-US" altLang="en-US" dirty="0" err="1"/>
              <a:t>tcltk</a:t>
            </a:r>
            <a:r>
              <a:rPr lang="en-US" altLang="en-US" dirty="0"/>
              <a:t> – interface to </a:t>
            </a:r>
            <a:r>
              <a:rPr lang="en-US" altLang="en-US" dirty="0" err="1"/>
              <a:t>Tcl</a:t>
            </a:r>
            <a:r>
              <a:rPr lang="en-US" altLang="en-US" dirty="0"/>
              <a:t>/</a:t>
            </a:r>
            <a:r>
              <a:rPr lang="en-US" altLang="en-US" dirty="0" err="1"/>
              <a:t>Tk</a:t>
            </a:r>
            <a:r>
              <a:rPr lang="en-US" altLang="en-US" dirty="0"/>
              <a:t> GUI software </a:t>
            </a:r>
          </a:p>
          <a:p>
            <a:pPr marL="609600" indent="-609600">
              <a:lnSpc>
                <a:spcPct val="80000"/>
              </a:lnSpc>
              <a:buFontTx/>
              <a:buAutoNum type="arabicPeriod"/>
            </a:pPr>
            <a:r>
              <a:rPr lang="en-US" altLang="en-US" dirty="0"/>
              <a:t>tools</a:t>
            </a:r>
          </a:p>
          <a:p>
            <a:pPr marL="609600" indent="-609600">
              <a:lnSpc>
                <a:spcPct val="80000"/>
              </a:lnSpc>
              <a:buFontTx/>
              <a:buAutoNum type="arabicPeriod"/>
            </a:pPr>
            <a:r>
              <a:rPr lang="en-US" altLang="en-US" dirty="0" err="1"/>
              <a:t>utils</a:t>
            </a:r>
            <a:endParaRPr lang="en-US" altLang="en-US" dirty="0"/>
          </a:p>
        </p:txBody>
      </p:sp>
      <p:sp>
        <p:nvSpPr>
          <p:cNvPr id="4" name="Date Placeholder 3">
            <a:extLst>
              <a:ext uri="{FF2B5EF4-FFF2-40B4-BE49-F238E27FC236}">
                <a16:creationId xmlns:a16="http://schemas.microsoft.com/office/drawing/2014/main" id="{2DDF8A72-D66A-4648-B41B-1EFA08F05C1E}"/>
              </a:ext>
            </a:extLst>
          </p:cNvPr>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a:extLst>
              <a:ext uri="{FF2B5EF4-FFF2-40B4-BE49-F238E27FC236}">
                <a16:creationId xmlns:a16="http://schemas.microsoft.com/office/drawing/2014/main" id="{697A195F-504E-4A01-8341-1DED64179B48}"/>
              </a:ext>
            </a:extLst>
          </p:cNvPr>
          <p:cNvSpPr>
            <a:spLocks noGrp="1"/>
          </p:cNvSpPr>
          <p:nvPr>
            <p:ph type="sldNum" sz="quarter" idx="12"/>
          </p:nvPr>
        </p:nvSpPr>
        <p:spPr/>
        <p:txBody>
          <a:bodyPr/>
          <a:lstStyle/>
          <a:p>
            <a:fld id="{5BE6A9D8-6A3B-412E-86BF-9A95CED56509}" type="slidenum">
              <a:rPr lang="en-US" smtClean="0"/>
              <a:t>30</a:t>
            </a:fld>
            <a:endParaRPr lang="en-US"/>
          </a:p>
        </p:txBody>
      </p:sp>
    </p:spTree>
    <p:extLst>
      <p:ext uri="{BB962C8B-B14F-4D97-AF65-F5344CB8AC3E}">
        <p14:creationId xmlns:p14="http://schemas.microsoft.com/office/powerpoint/2010/main" val="4072677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altLang="en-US" dirty="0"/>
              <a:t>The R recommended packages</a:t>
            </a:r>
          </a:p>
        </p:txBody>
      </p:sp>
      <p:sp>
        <p:nvSpPr>
          <p:cNvPr id="17411" name="Rectangle 3"/>
          <p:cNvSpPr>
            <a:spLocks noGrp="1" noChangeArrowheads="1"/>
          </p:cNvSpPr>
          <p:nvPr>
            <p:ph type="body" idx="1"/>
          </p:nvPr>
        </p:nvSpPr>
        <p:spPr/>
        <p:txBody>
          <a:bodyPr>
            <a:normAutofit lnSpcReduction="10000"/>
          </a:bodyPr>
          <a:lstStyle/>
          <a:p>
            <a:pPr marL="609600" indent="-609600">
              <a:lnSpc>
                <a:spcPct val="80000"/>
              </a:lnSpc>
              <a:buFontTx/>
              <a:buAutoNum type="arabicPeriod"/>
            </a:pPr>
            <a:r>
              <a:rPr lang="en-US" altLang="en-US" sz="1800" dirty="0" err="1"/>
              <a:t>KernSmooth</a:t>
            </a:r>
            <a:endParaRPr lang="en-US" altLang="en-US" sz="1800" dirty="0"/>
          </a:p>
          <a:p>
            <a:pPr marL="609600" indent="-609600">
              <a:buFontTx/>
              <a:buAutoNum type="arabicPeriod"/>
            </a:pPr>
            <a:r>
              <a:rPr lang="en-US" altLang="en-US" sz="1800" dirty="0"/>
              <a:t>MASS – from </a:t>
            </a:r>
            <a:r>
              <a:rPr lang="en-US" altLang="en-US" sz="1800" dirty="0" err="1"/>
              <a:t>Venables</a:t>
            </a:r>
            <a:r>
              <a:rPr lang="en-US" altLang="en-US" sz="1800" dirty="0"/>
              <a:t> &amp; Ripley’s book </a:t>
            </a:r>
          </a:p>
          <a:p>
            <a:pPr marL="609600" indent="-609600">
              <a:lnSpc>
                <a:spcPct val="80000"/>
              </a:lnSpc>
              <a:buFontTx/>
              <a:buAutoNum type="arabicPeriod"/>
            </a:pPr>
            <a:r>
              <a:rPr lang="en-US" altLang="en-US" sz="1800" dirty="0"/>
              <a:t>Matrix</a:t>
            </a:r>
          </a:p>
          <a:p>
            <a:pPr marL="609600" indent="-609600">
              <a:lnSpc>
                <a:spcPct val="80000"/>
              </a:lnSpc>
              <a:buFontTx/>
              <a:buAutoNum type="arabicPeriod"/>
            </a:pPr>
            <a:r>
              <a:rPr lang="en-US" altLang="en-US" sz="1800" dirty="0"/>
              <a:t>boot</a:t>
            </a:r>
          </a:p>
          <a:p>
            <a:pPr marL="609600" indent="-609600">
              <a:lnSpc>
                <a:spcPct val="80000"/>
              </a:lnSpc>
              <a:buFontTx/>
              <a:buAutoNum type="arabicPeriod"/>
            </a:pPr>
            <a:r>
              <a:rPr lang="en-US" altLang="en-US" sz="1800" dirty="0"/>
              <a:t>class</a:t>
            </a:r>
          </a:p>
          <a:p>
            <a:pPr marL="609600" indent="-609600">
              <a:lnSpc>
                <a:spcPct val="80000"/>
              </a:lnSpc>
              <a:buFontTx/>
              <a:buAutoNum type="arabicPeriod"/>
            </a:pPr>
            <a:r>
              <a:rPr lang="en-US" altLang="en-US" sz="1800" dirty="0"/>
              <a:t>cluster</a:t>
            </a:r>
          </a:p>
          <a:p>
            <a:pPr marL="609600" indent="-609600">
              <a:lnSpc>
                <a:spcPct val="80000"/>
              </a:lnSpc>
              <a:buFontTx/>
              <a:buAutoNum type="arabicPeriod"/>
            </a:pPr>
            <a:r>
              <a:rPr lang="en-US" altLang="en-US" sz="1800" dirty="0"/>
              <a:t>codetools</a:t>
            </a:r>
          </a:p>
          <a:p>
            <a:pPr marL="609600" indent="-609600">
              <a:lnSpc>
                <a:spcPct val="80000"/>
              </a:lnSpc>
              <a:buFontTx/>
              <a:buAutoNum type="arabicPeriod"/>
            </a:pPr>
            <a:r>
              <a:rPr lang="en-US" altLang="en-US" sz="1800" dirty="0"/>
              <a:t>foreign</a:t>
            </a:r>
          </a:p>
          <a:p>
            <a:pPr marL="609600" indent="-609600">
              <a:lnSpc>
                <a:spcPct val="80000"/>
              </a:lnSpc>
              <a:buFontTx/>
              <a:buAutoNum type="arabicPeriod"/>
            </a:pPr>
            <a:r>
              <a:rPr lang="en-US" altLang="en-US" sz="1800" dirty="0"/>
              <a:t>lattice – lattice graphics (built on grid graphics)</a:t>
            </a:r>
          </a:p>
          <a:p>
            <a:pPr marL="609600" indent="-609600">
              <a:lnSpc>
                <a:spcPct val="80000"/>
              </a:lnSpc>
              <a:buFontTx/>
              <a:buAutoNum type="arabicPeriod"/>
            </a:pPr>
            <a:r>
              <a:rPr lang="en-US" altLang="en-US" sz="1800" dirty="0"/>
              <a:t>mgcv</a:t>
            </a:r>
          </a:p>
          <a:p>
            <a:pPr marL="609600" indent="-609600">
              <a:lnSpc>
                <a:spcPct val="80000"/>
              </a:lnSpc>
              <a:buFontTx/>
              <a:buAutoNum type="arabicPeriod"/>
            </a:pPr>
            <a:r>
              <a:rPr lang="en-US" altLang="en-US" sz="1800" dirty="0"/>
              <a:t>nlme</a:t>
            </a:r>
          </a:p>
          <a:p>
            <a:pPr marL="609600" indent="-609600">
              <a:lnSpc>
                <a:spcPct val="80000"/>
              </a:lnSpc>
              <a:buFontTx/>
              <a:buAutoNum type="arabicPeriod"/>
            </a:pPr>
            <a:r>
              <a:rPr lang="en-US" altLang="en-US" sz="1800" dirty="0"/>
              <a:t>nnet</a:t>
            </a:r>
          </a:p>
          <a:p>
            <a:pPr marL="609600" indent="-609600">
              <a:lnSpc>
                <a:spcPct val="80000"/>
              </a:lnSpc>
              <a:buFontTx/>
              <a:buAutoNum type="arabicPeriod"/>
            </a:pPr>
            <a:r>
              <a:rPr lang="en-US" altLang="en-US" sz="1800" dirty="0"/>
              <a:t>rpart – classification tree models (will be used in a later session)</a:t>
            </a:r>
          </a:p>
          <a:p>
            <a:pPr marL="609600" indent="-609600">
              <a:lnSpc>
                <a:spcPct val="80000"/>
              </a:lnSpc>
              <a:buFontTx/>
              <a:buAutoNum type="arabicPeriod"/>
            </a:pPr>
            <a:r>
              <a:rPr lang="en-US" altLang="en-US" sz="1800" dirty="0"/>
              <a:t>spatial</a:t>
            </a:r>
          </a:p>
          <a:p>
            <a:pPr marL="609600" indent="-609600">
              <a:lnSpc>
                <a:spcPct val="80000"/>
              </a:lnSpc>
              <a:buFontTx/>
              <a:buAutoNum type="arabicPeriod"/>
            </a:pPr>
            <a:r>
              <a:rPr lang="en-US" altLang="en-US" sz="1800" dirty="0"/>
              <a:t>survival</a:t>
            </a:r>
          </a:p>
          <a:p>
            <a:pPr marL="609600" indent="-609600">
              <a:lnSpc>
                <a:spcPct val="80000"/>
              </a:lnSpc>
              <a:buFontTx/>
              <a:buAutoNum type="arabicPeriod"/>
            </a:pPr>
            <a:endParaRPr lang="en-US" altLang="en-US" sz="1800" dirty="0"/>
          </a:p>
        </p:txBody>
      </p:sp>
      <p:sp>
        <p:nvSpPr>
          <p:cNvPr id="2" name="Slide Number Placeholder 1"/>
          <p:cNvSpPr>
            <a:spLocks noGrp="1"/>
          </p:cNvSpPr>
          <p:nvPr>
            <p:ph type="sldNum" sz="quarter" idx="12"/>
          </p:nvPr>
        </p:nvSpPr>
        <p:spPr/>
        <p:txBody>
          <a:bodyPr/>
          <a:lstStyle/>
          <a:p>
            <a:fld id="{537433BC-0257-4BC3-829B-D5225EA3C441}" type="slidenum">
              <a:rPr lang="en-US" smtClean="0"/>
              <a:t>31</a:t>
            </a:fld>
            <a:endParaRPr lang="en-US" dirty="0"/>
          </a:p>
        </p:txBody>
      </p:sp>
    </p:spTree>
    <p:extLst>
      <p:ext uri="{BB962C8B-B14F-4D97-AF65-F5344CB8AC3E}">
        <p14:creationId xmlns:p14="http://schemas.microsoft.com/office/powerpoint/2010/main" val="40042967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fire up R and learn!</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p:cNvSpPr>
            <a:spLocks noGrp="1"/>
          </p:cNvSpPr>
          <p:nvPr>
            <p:ph type="sldNum" sz="quarter" idx="12"/>
          </p:nvPr>
        </p:nvSpPr>
        <p:spPr/>
        <p:txBody>
          <a:bodyPr/>
          <a:lstStyle/>
          <a:p>
            <a:fld id="{5BE6A9D8-6A3B-412E-86BF-9A95CED56509}" type="slidenum">
              <a:rPr lang="en-US" smtClean="0"/>
              <a:t>32</a:t>
            </a:fld>
            <a:endParaRPr lang="en-US"/>
          </a:p>
        </p:txBody>
      </p:sp>
    </p:spTree>
    <p:extLst>
      <p:ext uri="{BB962C8B-B14F-4D97-AF65-F5344CB8AC3E}">
        <p14:creationId xmlns:p14="http://schemas.microsoft.com/office/powerpoint/2010/main" val="2310789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609C-FAAA-4094-99B2-6F04718A472A}"/>
              </a:ext>
            </a:extLst>
          </p:cNvPr>
          <p:cNvSpPr>
            <a:spLocks noGrp="1"/>
          </p:cNvSpPr>
          <p:nvPr>
            <p:ph type="title"/>
          </p:nvPr>
        </p:nvSpPr>
        <p:spPr/>
        <p:txBody>
          <a:bodyPr/>
          <a:lstStyle/>
          <a:p>
            <a:r>
              <a:rPr lang="en-US" dirty="0"/>
              <a:t>Basic operational definitions</a:t>
            </a:r>
          </a:p>
        </p:txBody>
      </p:sp>
      <p:sp>
        <p:nvSpPr>
          <p:cNvPr id="3" name="Content Placeholder 2">
            <a:extLst>
              <a:ext uri="{FF2B5EF4-FFF2-40B4-BE49-F238E27FC236}">
                <a16:creationId xmlns:a16="http://schemas.microsoft.com/office/drawing/2014/main" id="{AE3FBC62-F128-4448-AFDE-610383222821}"/>
              </a:ext>
            </a:extLst>
          </p:cNvPr>
          <p:cNvSpPr>
            <a:spLocks noGrp="1"/>
          </p:cNvSpPr>
          <p:nvPr>
            <p:ph idx="1"/>
          </p:nvPr>
        </p:nvSpPr>
        <p:spPr/>
        <p:txBody>
          <a:bodyPr>
            <a:normAutofit/>
          </a:bodyPr>
          <a:lstStyle/>
          <a:p>
            <a:r>
              <a:rPr lang="en-US" b="1" i="1" dirty="0"/>
              <a:t>Variable</a:t>
            </a:r>
          </a:p>
          <a:p>
            <a:pPr lvl="1"/>
            <a:r>
              <a:rPr lang="en-US" dirty="0"/>
              <a:t>A characteristic of an item or individual.</a:t>
            </a:r>
          </a:p>
          <a:p>
            <a:r>
              <a:rPr lang="en-US" b="1" i="1" dirty="0"/>
              <a:t>Data</a:t>
            </a:r>
          </a:p>
          <a:p>
            <a:pPr lvl="1"/>
            <a:r>
              <a:rPr lang="en-US" dirty="0"/>
              <a:t>The set of individual values associated with one or more variables.</a:t>
            </a:r>
          </a:p>
          <a:p>
            <a:r>
              <a:rPr lang="en-US" b="1" i="1" dirty="0"/>
              <a:t>Statistic</a:t>
            </a:r>
          </a:p>
          <a:p>
            <a:pPr lvl="1"/>
            <a:r>
              <a:rPr lang="en-US" dirty="0"/>
              <a:t>A value that summarizes the data of a particular variable.</a:t>
            </a:r>
          </a:p>
          <a:p>
            <a:endParaRPr lang="en-US" dirty="0"/>
          </a:p>
        </p:txBody>
      </p:sp>
      <p:sp>
        <p:nvSpPr>
          <p:cNvPr id="4" name="Date Placeholder 3">
            <a:extLst>
              <a:ext uri="{FF2B5EF4-FFF2-40B4-BE49-F238E27FC236}">
                <a16:creationId xmlns:a16="http://schemas.microsoft.com/office/drawing/2014/main" id="{CAA9E1DE-7E14-4D42-B69F-354DF668C250}"/>
              </a:ext>
            </a:extLst>
          </p:cNvPr>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a:extLst>
              <a:ext uri="{FF2B5EF4-FFF2-40B4-BE49-F238E27FC236}">
                <a16:creationId xmlns:a16="http://schemas.microsoft.com/office/drawing/2014/main" id="{CED047F3-5073-42D3-9DA3-6B59F69B6C00}"/>
              </a:ext>
            </a:extLst>
          </p:cNvPr>
          <p:cNvSpPr>
            <a:spLocks noGrp="1"/>
          </p:cNvSpPr>
          <p:nvPr>
            <p:ph type="sldNum" sz="quarter" idx="12"/>
          </p:nvPr>
        </p:nvSpPr>
        <p:spPr/>
        <p:txBody>
          <a:bodyPr/>
          <a:lstStyle/>
          <a:p>
            <a:fld id="{5BE6A9D8-6A3B-412E-86BF-9A95CED56509}" type="slidenum">
              <a:rPr lang="en-US" smtClean="0"/>
              <a:t>4</a:t>
            </a:fld>
            <a:endParaRPr lang="en-US"/>
          </a:p>
        </p:txBody>
      </p:sp>
    </p:spTree>
    <p:extLst>
      <p:ext uri="{BB962C8B-B14F-4D97-AF65-F5344CB8AC3E}">
        <p14:creationId xmlns:p14="http://schemas.microsoft.com/office/powerpoint/2010/main" val="2590229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parameters versus sample statistics</a:t>
            </a:r>
            <a:endParaRPr lang="en-US" dirty="0"/>
          </a:p>
        </p:txBody>
      </p:sp>
      <p:sp>
        <p:nvSpPr>
          <p:cNvPr id="3" name="Content Placeholder 2"/>
          <p:cNvSpPr>
            <a:spLocks noGrp="1"/>
          </p:cNvSpPr>
          <p:nvPr>
            <p:ph idx="1"/>
          </p:nvPr>
        </p:nvSpPr>
        <p:spPr/>
        <p:txBody>
          <a:bodyPr/>
          <a:lstStyle/>
          <a:p>
            <a:r>
              <a:rPr lang="en-US" dirty="0" smtClean="0"/>
              <a:t>In general, we are interested in understanding characteristics or trends across a large group of items</a:t>
            </a:r>
          </a:p>
          <a:p>
            <a:pPr lvl="1"/>
            <a:r>
              <a:rPr lang="en-US" dirty="0" smtClean="0"/>
              <a:t> </a:t>
            </a:r>
            <a:r>
              <a:rPr lang="en-US" b="1" dirty="0" smtClean="0"/>
              <a:t>Population parameter: </a:t>
            </a:r>
            <a:r>
              <a:rPr lang="en-US" dirty="0" smtClean="0"/>
              <a:t>e.g., average height of all individuals</a:t>
            </a:r>
          </a:p>
          <a:p>
            <a:r>
              <a:rPr lang="en-US" dirty="0" smtClean="0"/>
              <a:t>We use samples of items and statistics on those samples to draw conclusions and inferences about what the general trends are</a:t>
            </a:r>
          </a:p>
          <a:p>
            <a:pPr lvl="1"/>
            <a:r>
              <a:rPr lang="en-US" b="1" dirty="0" smtClean="0"/>
              <a:t>Sample statistic: </a:t>
            </a:r>
            <a:r>
              <a:rPr lang="en-US" dirty="0" smtClean="0"/>
              <a:t>e.g., average height in a small groups of randomly sampled individuals</a:t>
            </a:r>
          </a:p>
          <a:p>
            <a:r>
              <a:rPr lang="en-US" dirty="0" smtClean="0"/>
              <a:t>The beauty of statistics is that a relatively small sample can give a “mathematically conclusive” understanding of the population</a:t>
            </a:r>
            <a:endParaRPr lang="en-US" dirty="0"/>
          </a:p>
        </p:txBody>
      </p:sp>
      <p:sp>
        <p:nvSpPr>
          <p:cNvPr id="4" name="Date Placeholder 3"/>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p:cNvSpPr>
            <a:spLocks noGrp="1"/>
          </p:cNvSpPr>
          <p:nvPr>
            <p:ph type="sldNum" sz="quarter" idx="12"/>
          </p:nvPr>
        </p:nvSpPr>
        <p:spPr/>
        <p:txBody>
          <a:bodyPr/>
          <a:lstStyle/>
          <a:p>
            <a:fld id="{5BE6A9D8-6A3B-412E-86BF-9A95CED56509}" type="slidenum">
              <a:rPr lang="en-US" smtClean="0"/>
              <a:t>5</a:t>
            </a:fld>
            <a:endParaRPr lang="en-US"/>
          </a:p>
        </p:txBody>
      </p:sp>
    </p:spTree>
    <p:extLst>
      <p:ext uri="{BB962C8B-B14F-4D97-AF65-F5344CB8AC3E}">
        <p14:creationId xmlns:p14="http://schemas.microsoft.com/office/powerpoint/2010/main" val="3953102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5662-4794-4E3D-B725-5A7B61A1B1C6}"/>
              </a:ext>
            </a:extLst>
          </p:cNvPr>
          <p:cNvSpPr>
            <a:spLocks noGrp="1"/>
          </p:cNvSpPr>
          <p:nvPr>
            <p:ph type="title"/>
          </p:nvPr>
        </p:nvSpPr>
        <p:spPr/>
        <p:txBody>
          <a:bodyPr/>
          <a:lstStyle/>
          <a:p>
            <a:r>
              <a:rPr lang="en-US" dirty="0"/>
              <a:t>Classifying variables by types</a:t>
            </a:r>
          </a:p>
        </p:txBody>
      </p:sp>
      <p:sp>
        <p:nvSpPr>
          <p:cNvPr id="3" name="Content Placeholder 2">
            <a:extLst>
              <a:ext uri="{FF2B5EF4-FFF2-40B4-BE49-F238E27FC236}">
                <a16:creationId xmlns:a16="http://schemas.microsoft.com/office/drawing/2014/main" id="{065E4498-7370-49C7-BB8D-B82CF6434D7C}"/>
              </a:ext>
            </a:extLst>
          </p:cNvPr>
          <p:cNvSpPr>
            <a:spLocks noGrp="1"/>
          </p:cNvSpPr>
          <p:nvPr>
            <p:ph idx="1"/>
          </p:nvPr>
        </p:nvSpPr>
        <p:spPr/>
        <p:txBody>
          <a:bodyPr/>
          <a:lstStyle/>
          <a:p>
            <a:r>
              <a:rPr lang="en-US" dirty="0"/>
              <a:t>Categorical (</a:t>
            </a:r>
            <a:r>
              <a:rPr lang="en-US" b="1" i="1" dirty="0"/>
              <a:t>qualitative</a:t>
            </a:r>
            <a:r>
              <a:rPr lang="en-US" dirty="0"/>
              <a:t>) variables take categories as their values</a:t>
            </a:r>
          </a:p>
          <a:p>
            <a:pPr lvl="1"/>
            <a:r>
              <a:rPr lang="en-US" dirty="0"/>
              <a:t>Such as “yes”, “no”, or “blue”, “brown”,  “green”. </a:t>
            </a:r>
          </a:p>
          <a:p>
            <a:r>
              <a:rPr lang="en-US" dirty="0"/>
              <a:t>Numerical (</a:t>
            </a:r>
            <a:r>
              <a:rPr lang="en-US" b="1" i="1" dirty="0"/>
              <a:t>quantitative</a:t>
            </a:r>
            <a:r>
              <a:rPr lang="en-US" dirty="0"/>
              <a:t>) variables have values that represent a counted or measured quantity.</a:t>
            </a:r>
          </a:p>
          <a:p>
            <a:pPr lvl="1"/>
            <a:r>
              <a:rPr lang="en-US" b="1" i="1" dirty="0"/>
              <a:t>Discrete variables </a:t>
            </a:r>
            <a:r>
              <a:rPr lang="en-US" dirty="0"/>
              <a:t>arise from a counting process.</a:t>
            </a:r>
          </a:p>
          <a:p>
            <a:pPr lvl="1"/>
            <a:r>
              <a:rPr lang="en-US" b="1" i="1" dirty="0"/>
              <a:t>Continuous variables </a:t>
            </a:r>
            <a:r>
              <a:rPr lang="en-US" dirty="0"/>
              <a:t>arise from a measuring process</a:t>
            </a:r>
          </a:p>
        </p:txBody>
      </p:sp>
      <p:sp>
        <p:nvSpPr>
          <p:cNvPr id="4" name="Date Placeholder 3">
            <a:extLst>
              <a:ext uri="{FF2B5EF4-FFF2-40B4-BE49-F238E27FC236}">
                <a16:creationId xmlns:a16="http://schemas.microsoft.com/office/drawing/2014/main" id="{EE02C1AB-D797-45E8-ABC3-3D70F91B5464}"/>
              </a:ext>
            </a:extLst>
          </p:cNvPr>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a:extLst>
              <a:ext uri="{FF2B5EF4-FFF2-40B4-BE49-F238E27FC236}">
                <a16:creationId xmlns:a16="http://schemas.microsoft.com/office/drawing/2014/main" id="{6ABF4ED7-9F2C-4608-B640-7F3662987126}"/>
              </a:ext>
            </a:extLst>
          </p:cNvPr>
          <p:cNvSpPr>
            <a:spLocks noGrp="1"/>
          </p:cNvSpPr>
          <p:nvPr>
            <p:ph type="sldNum" sz="quarter" idx="12"/>
          </p:nvPr>
        </p:nvSpPr>
        <p:spPr/>
        <p:txBody>
          <a:bodyPr/>
          <a:lstStyle/>
          <a:p>
            <a:fld id="{5BE6A9D8-6A3B-412E-86BF-9A95CED56509}" type="slidenum">
              <a:rPr lang="en-US" smtClean="0"/>
              <a:t>6</a:t>
            </a:fld>
            <a:endParaRPr lang="en-US"/>
          </a:p>
        </p:txBody>
      </p:sp>
      <p:graphicFrame>
        <p:nvGraphicFramePr>
          <p:cNvPr id="6" name="Table 5">
            <a:extLst>
              <a:ext uri="{FF2B5EF4-FFF2-40B4-BE49-F238E27FC236}">
                <a16:creationId xmlns:a16="http://schemas.microsoft.com/office/drawing/2014/main" id="{E8EEB0D6-AA70-403A-A948-2CC15A11F09D}"/>
              </a:ext>
            </a:extLst>
          </p:cNvPr>
          <p:cNvGraphicFramePr>
            <a:graphicFrameLocks noGrp="1"/>
          </p:cNvGraphicFramePr>
          <p:nvPr>
            <p:extLst>
              <p:ext uri="{D42A27DB-BD31-4B8C-83A1-F6EECF244321}">
                <p14:modId xmlns:p14="http://schemas.microsoft.com/office/powerpoint/2010/main" val="295125523"/>
              </p:ext>
            </p:extLst>
          </p:nvPr>
        </p:nvGraphicFramePr>
        <p:xfrm>
          <a:off x="2541601" y="3723978"/>
          <a:ext cx="7177221" cy="2997497"/>
        </p:xfrm>
        <a:graphic>
          <a:graphicData uri="http://schemas.openxmlformats.org/drawingml/2006/table">
            <a:tbl>
              <a:tblPr firstRow="1" bandRow="1">
                <a:tableStyleId>{EB344D84-9AFB-497E-A393-DC336BA19D2E}</a:tableStyleId>
              </a:tblPr>
              <a:tblGrid>
                <a:gridCol w="3049543">
                  <a:extLst>
                    <a:ext uri="{9D8B030D-6E8A-4147-A177-3AD203B41FA5}">
                      <a16:colId xmlns:a16="http://schemas.microsoft.com/office/drawing/2014/main" val="20000"/>
                    </a:ext>
                  </a:extLst>
                </a:gridCol>
                <a:gridCol w="1735271">
                  <a:extLst>
                    <a:ext uri="{9D8B030D-6E8A-4147-A177-3AD203B41FA5}">
                      <a16:colId xmlns:a16="http://schemas.microsoft.com/office/drawing/2014/main" val="20001"/>
                    </a:ext>
                  </a:extLst>
                </a:gridCol>
                <a:gridCol w="2392407">
                  <a:extLst>
                    <a:ext uri="{9D8B030D-6E8A-4147-A177-3AD203B41FA5}">
                      <a16:colId xmlns:a16="http://schemas.microsoft.com/office/drawing/2014/main" val="20002"/>
                    </a:ext>
                  </a:extLst>
                </a:gridCol>
              </a:tblGrid>
              <a:tr h="390793">
                <a:tc>
                  <a:txBody>
                    <a:bodyPr/>
                    <a:lstStyle/>
                    <a:p>
                      <a:r>
                        <a:rPr lang="en-US" sz="2000" dirty="0">
                          <a:solidFill>
                            <a:schemeClr val="tx1"/>
                          </a:solidFill>
                        </a:rPr>
                        <a:t>Question</a:t>
                      </a:r>
                    </a:p>
                  </a:txBody>
                  <a:tcPr marT="45695" marB="45695"/>
                </a:tc>
                <a:tc>
                  <a:txBody>
                    <a:bodyPr/>
                    <a:lstStyle/>
                    <a:p>
                      <a:r>
                        <a:rPr lang="en-US" sz="2000" dirty="0">
                          <a:solidFill>
                            <a:schemeClr val="tx1"/>
                          </a:solidFill>
                        </a:rPr>
                        <a:t>Responses</a:t>
                      </a:r>
                    </a:p>
                  </a:txBody>
                  <a:tcPr marT="45695" marB="45695"/>
                </a:tc>
                <a:tc>
                  <a:txBody>
                    <a:bodyPr/>
                    <a:lstStyle/>
                    <a:p>
                      <a:r>
                        <a:rPr lang="en-US" sz="2000" dirty="0">
                          <a:solidFill>
                            <a:schemeClr val="tx1"/>
                          </a:solidFill>
                        </a:rPr>
                        <a:t>Variable Type</a:t>
                      </a:r>
                    </a:p>
                  </a:txBody>
                  <a:tcPr marT="45695" marB="45695"/>
                </a:tc>
                <a:extLst>
                  <a:ext uri="{0D108BD9-81ED-4DB2-BD59-A6C34878D82A}">
                    <a16:rowId xmlns:a16="http://schemas.microsoft.com/office/drawing/2014/main" val="10000"/>
                  </a:ext>
                </a:extLst>
              </a:tr>
              <a:tr h="772607">
                <a:tc>
                  <a:txBody>
                    <a:bodyPr/>
                    <a:lstStyle/>
                    <a:p>
                      <a:r>
                        <a:rPr lang="en-US" sz="1800" dirty="0">
                          <a:solidFill>
                            <a:schemeClr val="tx1"/>
                          </a:solidFill>
                        </a:rPr>
                        <a:t>Do you have a Facebook profile?</a:t>
                      </a:r>
                    </a:p>
                    <a:p>
                      <a:endParaRPr lang="en-US" sz="1800" dirty="0">
                        <a:solidFill>
                          <a:schemeClr val="tx1"/>
                        </a:solidFill>
                      </a:endParaRPr>
                    </a:p>
                  </a:txBody>
                  <a:tcPr marT="45695" marB="45695"/>
                </a:tc>
                <a:tc>
                  <a:txBody>
                    <a:bodyPr/>
                    <a:lstStyle/>
                    <a:p>
                      <a:endParaRPr lang="en-US" sz="1800" dirty="0">
                        <a:solidFill>
                          <a:schemeClr val="tx1"/>
                        </a:solidFill>
                      </a:endParaRPr>
                    </a:p>
                    <a:p>
                      <a:r>
                        <a:rPr lang="en-US" sz="1800" dirty="0">
                          <a:solidFill>
                            <a:schemeClr val="tx1"/>
                          </a:solidFill>
                        </a:rPr>
                        <a:t>Yes or No</a:t>
                      </a:r>
                    </a:p>
                  </a:txBody>
                  <a:tcPr marT="45695" marB="45695"/>
                </a:tc>
                <a:tc>
                  <a:txBody>
                    <a:bodyPr/>
                    <a:lstStyle/>
                    <a:p>
                      <a:endParaRPr lang="en-US" sz="1800" dirty="0">
                        <a:solidFill>
                          <a:schemeClr val="tx1"/>
                        </a:solidFill>
                      </a:endParaRPr>
                    </a:p>
                    <a:p>
                      <a:r>
                        <a:rPr lang="en-US" sz="1800" dirty="0">
                          <a:solidFill>
                            <a:schemeClr val="tx1"/>
                          </a:solidFill>
                        </a:rPr>
                        <a:t>Categorical</a:t>
                      </a:r>
                    </a:p>
                  </a:txBody>
                  <a:tcPr marT="45695" marB="45695"/>
                </a:tc>
                <a:extLst>
                  <a:ext uri="{0D108BD9-81ED-4DB2-BD59-A6C34878D82A}">
                    <a16:rowId xmlns:a16="http://schemas.microsoft.com/office/drawing/2014/main" val="10001"/>
                  </a:ext>
                </a:extLst>
              </a:tr>
              <a:tr h="772607">
                <a:tc>
                  <a:txBody>
                    <a:bodyPr/>
                    <a:lstStyle/>
                    <a:p>
                      <a:r>
                        <a:rPr lang="en-US" sz="1800" dirty="0">
                          <a:solidFill>
                            <a:schemeClr val="tx1"/>
                          </a:solidFill>
                        </a:rPr>
                        <a:t>How</a:t>
                      </a:r>
                      <a:r>
                        <a:rPr lang="en-US" sz="1800" baseline="0" dirty="0">
                          <a:solidFill>
                            <a:schemeClr val="tx1"/>
                          </a:solidFill>
                        </a:rPr>
                        <a:t> many text messages have you sent in the past three days?</a:t>
                      </a:r>
                      <a:endParaRPr lang="en-US" sz="1800" dirty="0">
                        <a:solidFill>
                          <a:schemeClr val="tx1"/>
                        </a:solidFill>
                      </a:endParaRPr>
                    </a:p>
                  </a:txBody>
                  <a:tcPr marT="45695" marB="45695"/>
                </a:tc>
                <a:tc>
                  <a:txBody>
                    <a:bodyPr/>
                    <a:lstStyle/>
                    <a:p>
                      <a:endParaRPr lang="en-US" sz="1800" dirty="0">
                        <a:solidFill>
                          <a:schemeClr val="tx1"/>
                        </a:solidFill>
                      </a:endParaRPr>
                    </a:p>
                    <a:p>
                      <a:r>
                        <a:rPr lang="en-US" sz="1800" dirty="0">
                          <a:solidFill>
                            <a:schemeClr val="tx1"/>
                          </a:solidFill>
                        </a:rPr>
                        <a:t>---------------</a:t>
                      </a:r>
                    </a:p>
                  </a:txBody>
                  <a:tcPr marT="45695" marB="45695"/>
                </a:tc>
                <a:tc>
                  <a:txBody>
                    <a:bodyPr/>
                    <a:lstStyle/>
                    <a:p>
                      <a:r>
                        <a:rPr lang="en-US" sz="1800" dirty="0">
                          <a:solidFill>
                            <a:schemeClr val="tx1"/>
                          </a:solidFill>
                        </a:rPr>
                        <a:t>Numerical</a:t>
                      </a:r>
                    </a:p>
                    <a:p>
                      <a:r>
                        <a:rPr lang="en-US" sz="1800" dirty="0">
                          <a:solidFill>
                            <a:schemeClr val="tx1"/>
                          </a:solidFill>
                        </a:rPr>
                        <a:t>(discrete)</a:t>
                      </a:r>
                    </a:p>
                  </a:txBody>
                  <a:tcPr marT="45695" marB="45695"/>
                </a:tc>
                <a:extLst>
                  <a:ext uri="{0D108BD9-81ED-4DB2-BD59-A6C34878D82A}">
                    <a16:rowId xmlns:a16="http://schemas.microsoft.com/office/drawing/2014/main" val="10002"/>
                  </a:ext>
                </a:extLst>
              </a:tr>
              <a:tr h="772607">
                <a:tc>
                  <a:txBody>
                    <a:bodyPr/>
                    <a:lstStyle/>
                    <a:p>
                      <a:r>
                        <a:rPr lang="en-US" sz="1800" dirty="0">
                          <a:solidFill>
                            <a:schemeClr val="tx1"/>
                          </a:solidFill>
                        </a:rPr>
                        <a:t>How long did the mobile app update take to download?</a:t>
                      </a:r>
                    </a:p>
                  </a:txBody>
                  <a:tcPr marT="45695" marB="45695"/>
                </a:tc>
                <a:tc>
                  <a:txBody>
                    <a:bodyPr/>
                    <a:lstStyle/>
                    <a:p>
                      <a:endParaRPr lang="en-US" sz="1800" dirty="0">
                        <a:solidFill>
                          <a:schemeClr val="tx1"/>
                        </a:solidFill>
                      </a:endParaRPr>
                    </a:p>
                    <a:p>
                      <a:r>
                        <a:rPr lang="en-US" sz="1800" dirty="0">
                          <a:solidFill>
                            <a:schemeClr val="tx1"/>
                          </a:solidFill>
                        </a:rPr>
                        <a:t>---------------</a:t>
                      </a:r>
                    </a:p>
                  </a:txBody>
                  <a:tcPr marT="45695" marB="45695"/>
                </a:tc>
                <a:tc>
                  <a:txBody>
                    <a:bodyPr/>
                    <a:lstStyle/>
                    <a:p>
                      <a:r>
                        <a:rPr lang="en-US" sz="1800" dirty="0">
                          <a:solidFill>
                            <a:schemeClr val="tx1"/>
                          </a:solidFill>
                        </a:rPr>
                        <a:t>Numerical</a:t>
                      </a:r>
                    </a:p>
                    <a:p>
                      <a:r>
                        <a:rPr lang="en-US" sz="1800" dirty="0">
                          <a:solidFill>
                            <a:schemeClr val="tx1"/>
                          </a:solidFill>
                        </a:rPr>
                        <a:t>(continuous)</a:t>
                      </a:r>
                    </a:p>
                  </a:txBody>
                  <a:tcPr marT="45695" marB="4569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22160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15578-C8A6-4106-A379-4FE751094437}"/>
              </a:ext>
            </a:extLst>
          </p:cNvPr>
          <p:cNvSpPr>
            <a:spLocks noGrp="1"/>
          </p:cNvSpPr>
          <p:nvPr>
            <p:ph type="title"/>
          </p:nvPr>
        </p:nvSpPr>
        <p:spPr/>
        <p:txBody>
          <a:bodyPr/>
          <a:lstStyle/>
          <a:p>
            <a:r>
              <a:rPr lang="en-US" dirty="0"/>
              <a:t>Types of variables</a:t>
            </a:r>
          </a:p>
        </p:txBody>
      </p:sp>
      <p:sp>
        <p:nvSpPr>
          <p:cNvPr id="4" name="Date Placeholder 3">
            <a:extLst>
              <a:ext uri="{FF2B5EF4-FFF2-40B4-BE49-F238E27FC236}">
                <a16:creationId xmlns:a16="http://schemas.microsoft.com/office/drawing/2014/main" id="{23818ABE-26B6-412E-92A2-83F0805691AA}"/>
              </a:ext>
            </a:extLst>
          </p:cNvPr>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a:extLst>
              <a:ext uri="{FF2B5EF4-FFF2-40B4-BE49-F238E27FC236}">
                <a16:creationId xmlns:a16="http://schemas.microsoft.com/office/drawing/2014/main" id="{16DF9A81-F1B8-4021-AEBC-0E35FE588FD4}"/>
              </a:ext>
            </a:extLst>
          </p:cNvPr>
          <p:cNvSpPr>
            <a:spLocks noGrp="1"/>
          </p:cNvSpPr>
          <p:nvPr>
            <p:ph type="sldNum" sz="quarter" idx="12"/>
          </p:nvPr>
        </p:nvSpPr>
        <p:spPr/>
        <p:txBody>
          <a:bodyPr/>
          <a:lstStyle/>
          <a:p>
            <a:fld id="{5BE6A9D8-6A3B-412E-86BF-9A95CED56509}" type="slidenum">
              <a:rPr lang="en-US" smtClean="0"/>
              <a:t>7</a:t>
            </a:fld>
            <a:endParaRPr lang="en-US"/>
          </a:p>
        </p:txBody>
      </p:sp>
      <p:grpSp>
        <p:nvGrpSpPr>
          <p:cNvPr id="6" name="Group 14">
            <a:extLst>
              <a:ext uri="{FF2B5EF4-FFF2-40B4-BE49-F238E27FC236}">
                <a16:creationId xmlns:a16="http://schemas.microsoft.com/office/drawing/2014/main" id="{0472ABBD-70F0-44CB-B0DB-1123920699C7}"/>
              </a:ext>
            </a:extLst>
          </p:cNvPr>
          <p:cNvGrpSpPr>
            <a:grpSpLocks/>
          </p:cNvGrpSpPr>
          <p:nvPr/>
        </p:nvGrpSpPr>
        <p:grpSpPr bwMode="auto">
          <a:xfrm>
            <a:off x="1828800" y="1143000"/>
            <a:ext cx="8534400" cy="5064788"/>
            <a:chOff x="76200" y="1073943"/>
            <a:chExt cx="8534400" cy="5064220"/>
          </a:xfrm>
        </p:grpSpPr>
        <p:grpSp>
          <p:nvGrpSpPr>
            <p:cNvPr id="7" name="Group 1">
              <a:extLst>
                <a:ext uri="{FF2B5EF4-FFF2-40B4-BE49-F238E27FC236}">
                  <a16:creationId xmlns:a16="http://schemas.microsoft.com/office/drawing/2014/main" id="{3DE4875D-31DC-4AE0-97FE-C345971A3323}"/>
                </a:ext>
              </a:extLst>
            </p:cNvPr>
            <p:cNvGrpSpPr>
              <a:grpSpLocks/>
            </p:cNvGrpSpPr>
            <p:nvPr/>
          </p:nvGrpSpPr>
          <p:grpSpPr bwMode="auto">
            <a:xfrm>
              <a:off x="5181601" y="3608388"/>
              <a:ext cx="2552700" cy="380999"/>
              <a:chOff x="5257801" y="4187825"/>
              <a:chExt cx="2552700" cy="380999"/>
            </a:xfrm>
          </p:grpSpPr>
          <p:cxnSp>
            <p:nvCxnSpPr>
              <p:cNvPr id="25" name="_s60420">
                <a:extLst>
                  <a:ext uri="{FF2B5EF4-FFF2-40B4-BE49-F238E27FC236}">
                    <a16:creationId xmlns:a16="http://schemas.microsoft.com/office/drawing/2014/main" id="{B3A853B1-10D2-469E-9725-0BF861CA6CC4}"/>
                  </a:ext>
                </a:extLst>
              </p:cNvPr>
              <p:cNvCxnSpPr>
                <a:cxnSpLocks noChangeShapeType="1"/>
                <a:stCxn id="14" idx="0"/>
                <a:endCxn id="12" idx="2"/>
              </p:cNvCxnSpPr>
              <p:nvPr/>
            </p:nvCxnSpPr>
            <p:spPr bwMode="auto">
              <a:xfrm rot="16200000" flipV="1">
                <a:off x="6858001" y="3616325"/>
                <a:ext cx="380999" cy="1524000"/>
              </a:xfrm>
              <a:prstGeom prst="bentConnector3">
                <a:avLst>
                  <a:gd name="adj1" fmla="val 50000"/>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26" name="_s60421">
                <a:extLst>
                  <a:ext uri="{FF2B5EF4-FFF2-40B4-BE49-F238E27FC236}">
                    <a16:creationId xmlns:a16="http://schemas.microsoft.com/office/drawing/2014/main" id="{B5B37BD1-6461-4F75-B32C-E4881595E2F5}"/>
                  </a:ext>
                </a:extLst>
              </p:cNvPr>
              <p:cNvCxnSpPr>
                <a:cxnSpLocks noChangeShapeType="1"/>
                <a:stCxn id="13" idx="0"/>
                <a:endCxn id="12" idx="2"/>
              </p:cNvCxnSpPr>
              <p:nvPr/>
            </p:nvCxnSpPr>
            <p:spPr bwMode="auto">
              <a:xfrm rot="5400000" flipH="1" flipV="1">
                <a:off x="5581651" y="3863975"/>
                <a:ext cx="380999" cy="1028700"/>
              </a:xfrm>
              <a:prstGeom prst="bentConnector3">
                <a:avLst>
                  <a:gd name="adj1" fmla="val 50000"/>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grpSp>
        <p:cxnSp>
          <p:nvCxnSpPr>
            <p:cNvPr id="8" name="_s60422">
              <a:extLst>
                <a:ext uri="{FF2B5EF4-FFF2-40B4-BE49-F238E27FC236}">
                  <a16:creationId xmlns:a16="http://schemas.microsoft.com/office/drawing/2014/main" id="{7EFDEE61-F002-45A0-A33E-58B544D388DB}"/>
                </a:ext>
              </a:extLst>
            </p:cNvPr>
            <p:cNvCxnSpPr>
              <a:cxnSpLocks noChangeShapeType="1"/>
            </p:cNvCxnSpPr>
            <p:nvPr/>
          </p:nvCxnSpPr>
          <p:spPr bwMode="auto">
            <a:xfrm rot="16200000" flipV="1">
              <a:off x="4683918" y="2089944"/>
              <a:ext cx="1033462" cy="1943099"/>
            </a:xfrm>
            <a:prstGeom prst="bentConnector2">
              <a:avLst/>
            </a:prstGeom>
            <a:noFill/>
            <a:ln w="22225">
              <a:solidFill>
                <a:srgbClr val="000000"/>
              </a:solidFill>
              <a:miter lim="800000"/>
              <a:headEnd/>
              <a:tailEnd/>
            </a:ln>
            <a:extLst>
              <a:ext uri="{909E8E84-426E-40DD-AFC4-6F175D3DCCD1}">
                <a14:hiddenFill xmlns:a14="http://schemas.microsoft.com/office/drawing/2010/main">
                  <a:noFill/>
                </a14:hiddenFill>
              </a:ext>
            </a:extLst>
          </p:spPr>
        </p:cxnSp>
        <p:cxnSp>
          <p:nvCxnSpPr>
            <p:cNvPr id="9" name="_s60423">
              <a:extLst>
                <a:ext uri="{FF2B5EF4-FFF2-40B4-BE49-F238E27FC236}">
                  <a16:creationId xmlns:a16="http://schemas.microsoft.com/office/drawing/2014/main" id="{31B42330-7FD8-4118-85A7-77B255645FAE}"/>
                </a:ext>
              </a:extLst>
            </p:cNvPr>
            <p:cNvCxnSpPr>
              <a:cxnSpLocks noChangeShapeType="1"/>
            </p:cNvCxnSpPr>
            <p:nvPr/>
          </p:nvCxnSpPr>
          <p:spPr bwMode="auto">
            <a:xfrm flipV="1">
              <a:off x="2590800" y="2544763"/>
              <a:ext cx="1676400" cy="192088"/>
            </a:xfrm>
            <a:prstGeom prst="bentConnector3">
              <a:avLst>
                <a:gd name="adj1" fmla="val -38773"/>
              </a:avLst>
            </a:prstGeom>
            <a:noFill/>
            <a:ln w="22225">
              <a:solidFill>
                <a:srgbClr val="000000"/>
              </a:solidFill>
              <a:miter lim="800000"/>
              <a:headEnd/>
              <a:tailEnd/>
            </a:ln>
            <a:extLst>
              <a:ext uri="{909E8E84-426E-40DD-AFC4-6F175D3DCCD1}">
                <a14:hiddenFill xmlns:a14="http://schemas.microsoft.com/office/drawing/2010/main">
                  <a:noFill/>
                </a14:hiddenFill>
              </a:ext>
            </a:extLst>
          </p:spPr>
        </p:cxnSp>
        <p:sp>
          <p:nvSpPr>
            <p:cNvPr id="10" name="_s60424">
              <a:extLst>
                <a:ext uri="{FF2B5EF4-FFF2-40B4-BE49-F238E27FC236}">
                  <a16:creationId xmlns:a16="http://schemas.microsoft.com/office/drawing/2014/main" id="{6BD63E72-C74C-4F84-90B0-3E6399D4B42E}"/>
                </a:ext>
              </a:extLst>
            </p:cNvPr>
            <p:cNvSpPr>
              <a:spLocks noChangeArrowheads="1"/>
            </p:cNvSpPr>
            <p:nvPr/>
          </p:nvSpPr>
          <p:spPr bwMode="auto">
            <a:xfrm>
              <a:off x="3124200" y="1073943"/>
              <a:ext cx="1905000" cy="954088"/>
            </a:xfrm>
            <a:prstGeom prst="rect">
              <a:avLst/>
            </a:prstGeom>
            <a:solidFill>
              <a:srgbClr val="00E200">
                <a:alpha val="50195"/>
              </a:srgbClr>
            </a:solidFill>
            <a:ln w="12700">
              <a:solidFill>
                <a:srgbClr val="474747"/>
              </a:solidFill>
              <a:miter lim="800000"/>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2400" b="1">
                  <a:solidFill>
                    <a:srgbClr val="000000"/>
                  </a:solidFill>
                </a:rPr>
                <a:t>Variables</a:t>
              </a:r>
              <a:endParaRPr lang="en-US" altLang="en-US" sz="2400"/>
            </a:p>
          </p:txBody>
        </p:sp>
        <p:sp>
          <p:nvSpPr>
            <p:cNvPr id="11" name="_s60425">
              <a:extLst>
                <a:ext uri="{FF2B5EF4-FFF2-40B4-BE49-F238E27FC236}">
                  <a16:creationId xmlns:a16="http://schemas.microsoft.com/office/drawing/2014/main" id="{10A453BC-78BF-451D-A559-CE5113741C95}"/>
                </a:ext>
              </a:extLst>
            </p:cNvPr>
            <p:cNvSpPr>
              <a:spLocks noChangeArrowheads="1"/>
            </p:cNvSpPr>
            <p:nvPr/>
          </p:nvSpPr>
          <p:spPr bwMode="auto">
            <a:xfrm>
              <a:off x="921841" y="2697163"/>
              <a:ext cx="2008188" cy="911225"/>
            </a:xfrm>
            <a:prstGeom prst="rect">
              <a:avLst/>
            </a:prstGeom>
            <a:solidFill>
              <a:srgbClr val="FDE0BD"/>
            </a:solidFill>
            <a:ln w="12700">
              <a:solidFill>
                <a:srgbClr val="474747"/>
              </a:solidFill>
              <a:miter lim="800000"/>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1800" b="1">
                <a:solidFill>
                  <a:srgbClr val="000000"/>
                </a:solidFill>
              </a:endParaRPr>
            </a:p>
            <a:p>
              <a:pPr algn="ctr" eaLnBrk="1" hangingPunct="1">
                <a:spcBef>
                  <a:spcPct val="0"/>
                </a:spcBef>
                <a:buClrTx/>
                <a:buSzTx/>
                <a:buFontTx/>
                <a:buNone/>
              </a:pPr>
              <a:r>
                <a:rPr lang="en-US" altLang="en-US" sz="2400" b="1">
                  <a:solidFill>
                    <a:srgbClr val="000000"/>
                  </a:solidFill>
                </a:rPr>
                <a:t>Categorical</a:t>
              </a:r>
            </a:p>
            <a:p>
              <a:pPr algn="ctr" eaLnBrk="1" hangingPunct="1">
                <a:spcBef>
                  <a:spcPct val="0"/>
                </a:spcBef>
                <a:buClrTx/>
                <a:buSzTx/>
                <a:buFontTx/>
                <a:buNone/>
              </a:pPr>
              <a:endParaRPr lang="en-US" altLang="en-US" sz="2400" b="1">
                <a:solidFill>
                  <a:srgbClr val="000000"/>
                </a:solidFill>
              </a:endParaRPr>
            </a:p>
          </p:txBody>
        </p:sp>
        <p:sp>
          <p:nvSpPr>
            <p:cNvPr id="12" name="_s60426">
              <a:extLst>
                <a:ext uri="{FF2B5EF4-FFF2-40B4-BE49-F238E27FC236}">
                  <a16:creationId xmlns:a16="http://schemas.microsoft.com/office/drawing/2014/main" id="{FA640E05-7DC9-485D-88E4-738E757E8036}"/>
                </a:ext>
              </a:extLst>
            </p:cNvPr>
            <p:cNvSpPr>
              <a:spLocks noChangeArrowheads="1"/>
            </p:cNvSpPr>
            <p:nvPr/>
          </p:nvSpPr>
          <p:spPr bwMode="auto">
            <a:xfrm>
              <a:off x="5181600" y="2697163"/>
              <a:ext cx="2057400" cy="911225"/>
            </a:xfrm>
            <a:prstGeom prst="rect">
              <a:avLst/>
            </a:prstGeom>
            <a:solidFill>
              <a:srgbClr val="FF9BAE"/>
            </a:solidFill>
            <a:ln w="12700">
              <a:solidFill>
                <a:schemeClr val="tx1"/>
              </a:solidFill>
              <a:miter lim="800000"/>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1800" b="1">
                <a:solidFill>
                  <a:srgbClr val="474747"/>
                </a:solidFill>
              </a:endParaRPr>
            </a:p>
            <a:p>
              <a:pPr algn="ctr" eaLnBrk="1" hangingPunct="1">
                <a:spcBef>
                  <a:spcPct val="0"/>
                </a:spcBef>
                <a:buClrTx/>
                <a:buSzTx/>
                <a:buFontTx/>
                <a:buNone/>
              </a:pPr>
              <a:r>
                <a:rPr lang="en-US" altLang="en-US" sz="2400" b="1">
                  <a:solidFill>
                    <a:srgbClr val="474747"/>
                  </a:solidFill>
                </a:rPr>
                <a:t>Numerical</a:t>
              </a:r>
              <a:r>
                <a:rPr lang="en-US" altLang="en-US" sz="1800" b="1">
                  <a:solidFill>
                    <a:srgbClr val="474747"/>
                  </a:solidFill>
                </a:rPr>
                <a:t> </a:t>
              </a:r>
            </a:p>
            <a:p>
              <a:pPr algn="ctr" eaLnBrk="1" hangingPunct="1">
                <a:spcBef>
                  <a:spcPct val="0"/>
                </a:spcBef>
                <a:buClrTx/>
                <a:buSzTx/>
                <a:buFontTx/>
                <a:buNone/>
              </a:pPr>
              <a:endParaRPr lang="en-US" altLang="en-US" sz="1800" b="1">
                <a:solidFill>
                  <a:srgbClr val="474747"/>
                </a:solidFill>
              </a:endParaRPr>
            </a:p>
          </p:txBody>
        </p:sp>
        <p:sp>
          <p:nvSpPr>
            <p:cNvPr id="13" name="_s60427">
              <a:extLst>
                <a:ext uri="{FF2B5EF4-FFF2-40B4-BE49-F238E27FC236}">
                  <a16:creationId xmlns:a16="http://schemas.microsoft.com/office/drawing/2014/main" id="{0CEC69B5-58E3-4D0C-90EA-85B44B3D546E}"/>
                </a:ext>
              </a:extLst>
            </p:cNvPr>
            <p:cNvSpPr>
              <a:spLocks noChangeArrowheads="1"/>
            </p:cNvSpPr>
            <p:nvPr/>
          </p:nvSpPr>
          <p:spPr bwMode="auto">
            <a:xfrm>
              <a:off x="4410075" y="3989387"/>
              <a:ext cx="1543050" cy="609600"/>
            </a:xfrm>
            <a:prstGeom prst="rect">
              <a:avLst/>
            </a:prstGeom>
            <a:solidFill>
              <a:srgbClr val="FF9BAE"/>
            </a:solidFill>
            <a:ln w="12700">
              <a:solidFill>
                <a:schemeClr val="tx1"/>
              </a:solidFill>
              <a:miter lim="800000"/>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2400" b="1">
                  <a:solidFill>
                    <a:srgbClr val="474747"/>
                  </a:solidFill>
                </a:rPr>
                <a:t>Discrete</a:t>
              </a:r>
              <a:endParaRPr lang="en-US" altLang="en-US" sz="2400"/>
            </a:p>
          </p:txBody>
        </p:sp>
        <p:sp>
          <p:nvSpPr>
            <p:cNvPr id="14" name="_s60428">
              <a:extLst>
                <a:ext uri="{FF2B5EF4-FFF2-40B4-BE49-F238E27FC236}">
                  <a16:creationId xmlns:a16="http://schemas.microsoft.com/office/drawing/2014/main" id="{917CFADE-8AA6-473A-B83E-E05DF0B54CF6}"/>
                </a:ext>
              </a:extLst>
            </p:cNvPr>
            <p:cNvSpPr>
              <a:spLocks noChangeArrowheads="1"/>
            </p:cNvSpPr>
            <p:nvPr/>
          </p:nvSpPr>
          <p:spPr bwMode="auto">
            <a:xfrm>
              <a:off x="6858000" y="3989387"/>
              <a:ext cx="1752600" cy="609600"/>
            </a:xfrm>
            <a:prstGeom prst="rect">
              <a:avLst/>
            </a:prstGeom>
            <a:solidFill>
              <a:srgbClr val="FF9BAE"/>
            </a:solidFill>
            <a:ln w="12700">
              <a:solidFill>
                <a:schemeClr val="tx1"/>
              </a:solidFill>
              <a:miter lim="800000"/>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2400" b="1">
                  <a:solidFill>
                    <a:srgbClr val="474747"/>
                  </a:solidFill>
                </a:rPr>
                <a:t>Continuous</a:t>
              </a:r>
              <a:endParaRPr lang="en-US" altLang="en-US" sz="2400"/>
            </a:p>
          </p:txBody>
        </p:sp>
        <p:sp>
          <p:nvSpPr>
            <p:cNvPr id="15" name="Text Box 14">
              <a:extLst>
                <a:ext uri="{FF2B5EF4-FFF2-40B4-BE49-F238E27FC236}">
                  <a16:creationId xmlns:a16="http://schemas.microsoft.com/office/drawing/2014/main" id="{166C550B-4765-4A99-9F68-83C69828B091}"/>
                </a:ext>
              </a:extLst>
            </p:cNvPr>
            <p:cNvSpPr txBox="1">
              <a:spLocks noChangeArrowheads="1"/>
            </p:cNvSpPr>
            <p:nvPr/>
          </p:nvSpPr>
          <p:spPr bwMode="auto">
            <a:xfrm>
              <a:off x="76200" y="4802563"/>
              <a:ext cx="1981200" cy="129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5342" tIns="42672" rIns="85342" bIns="42672">
              <a:spAutoFit/>
            </a:bodyPr>
            <a:lstStyle>
              <a:lvl1pPr marL="342900" indent="-342900">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r>
                <a:rPr lang="en-US" altLang="en-US" sz="1400" b="1">
                  <a:solidFill>
                    <a:srgbClr val="008000"/>
                  </a:solidFill>
                </a:rPr>
                <a:t>Examples:</a:t>
              </a:r>
            </a:p>
            <a:p>
              <a:pPr eaLnBrk="1" hangingPunct="1">
                <a:spcBef>
                  <a:spcPct val="50000"/>
                </a:spcBef>
              </a:pPr>
              <a:r>
                <a:rPr lang="en-US" altLang="en-US" sz="1400" b="1">
                  <a:solidFill>
                    <a:srgbClr val="008000"/>
                  </a:solidFill>
                </a:rPr>
                <a:t>Marital Status</a:t>
              </a:r>
            </a:p>
            <a:p>
              <a:pPr eaLnBrk="1" hangingPunct="1">
                <a:spcBef>
                  <a:spcPct val="10000"/>
                </a:spcBef>
              </a:pPr>
              <a:r>
                <a:rPr lang="en-US" altLang="en-US" sz="1400" b="1">
                  <a:solidFill>
                    <a:srgbClr val="008000"/>
                  </a:solidFill>
                </a:rPr>
                <a:t>Political Party</a:t>
              </a:r>
            </a:p>
            <a:p>
              <a:pPr eaLnBrk="1" hangingPunct="1">
                <a:spcBef>
                  <a:spcPct val="0"/>
                </a:spcBef>
              </a:pPr>
              <a:r>
                <a:rPr lang="en-US" altLang="en-US" sz="1400" b="1">
                  <a:solidFill>
                    <a:srgbClr val="008000"/>
                  </a:solidFill>
                </a:rPr>
                <a:t>Eye Color</a:t>
              </a:r>
            </a:p>
            <a:p>
              <a:pPr eaLnBrk="1" hangingPunct="1">
                <a:spcBef>
                  <a:spcPct val="0"/>
                </a:spcBef>
                <a:buFont typeface="Wingdings" panose="05000000000000000000" pitchFamily="2" charset="2"/>
                <a:buNone/>
              </a:pPr>
              <a:r>
                <a:rPr lang="en-US" altLang="en-US" sz="1400" b="1"/>
                <a:t>(Defined Categories)</a:t>
              </a:r>
            </a:p>
          </p:txBody>
        </p:sp>
        <p:sp>
          <p:nvSpPr>
            <p:cNvPr id="16" name="Text Box 15">
              <a:extLst>
                <a:ext uri="{FF2B5EF4-FFF2-40B4-BE49-F238E27FC236}">
                  <a16:creationId xmlns:a16="http://schemas.microsoft.com/office/drawing/2014/main" id="{1E26384C-C2DA-45B3-9321-D08904C4B471}"/>
                </a:ext>
              </a:extLst>
            </p:cNvPr>
            <p:cNvSpPr txBox="1">
              <a:spLocks noChangeArrowheads="1"/>
            </p:cNvSpPr>
            <p:nvPr/>
          </p:nvSpPr>
          <p:spPr bwMode="auto">
            <a:xfrm>
              <a:off x="4419600" y="4802563"/>
              <a:ext cx="2286000" cy="109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5342" tIns="42672" rIns="85342" bIns="42672">
              <a:spAutoFit/>
            </a:bodyPr>
            <a:lstStyle>
              <a:lvl1pPr marL="342900" indent="-342900">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r>
                <a:rPr lang="en-US" altLang="en-US" sz="1400" b="1">
                  <a:solidFill>
                    <a:srgbClr val="008000"/>
                  </a:solidFill>
                </a:rPr>
                <a:t>Examples:</a:t>
              </a:r>
            </a:p>
            <a:p>
              <a:pPr eaLnBrk="1" hangingPunct="1">
                <a:spcBef>
                  <a:spcPct val="50000"/>
                </a:spcBef>
              </a:pPr>
              <a:r>
                <a:rPr lang="en-US" altLang="en-US" sz="1400" b="1">
                  <a:solidFill>
                    <a:srgbClr val="008000"/>
                  </a:solidFill>
                </a:rPr>
                <a:t>Number of Children</a:t>
              </a:r>
            </a:p>
            <a:p>
              <a:pPr eaLnBrk="1" hangingPunct="1">
                <a:spcBef>
                  <a:spcPct val="10000"/>
                </a:spcBef>
              </a:pPr>
              <a:r>
                <a:rPr lang="en-US" altLang="en-US" sz="1400" b="1">
                  <a:solidFill>
                    <a:srgbClr val="008000"/>
                  </a:solidFill>
                </a:rPr>
                <a:t>Defects per hour</a:t>
              </a:r>
            </a:p>
            <a:p>
              <a:pPr eaLnBrk="1" hangingPunct="1">
                <a:spcBef>
                  <a:spcPct val="10000"/>
                </a:spcBef>
                <a:buFont typeface="Wingdings" panose="05000000000000000000" pitchFamily="2" charset="2"/>
                <a:buNone/>
              </a:pPr>
              <a:r>
                <a:rPr lang="en-US" altLang="en-US" sz="1400" b="1"/>
                <a:t>(Counted items)</a:t>
              </a:r>
            </a:p>
          </p:txBody>
        </p:sp>
        <p:sp>
          <p:nvSpPr>
            <p:cNvPr id="17" name="Text Box 16">
              <a:extLst>
                <a:ext uri="{FF2B5EF4-FFF2-40B4-BE49-F238E27FC236}">
                  <a16:creationId xmlns:a16="http://schemas.microsoft.com/office/drawing/2014/main" id="{496B2B63-C2B0-46D3-AA55-0BAA6D8A2446}"/>
                </a:ext>
              </a:extLst>
            </p:cNvPr>
            <p:cNvSpPr txBox="1">
              <a:spLocks noChangeArrowheads="1"/>
            </p:cNvSpPr>
            <p:nvPr/>
          </p:nvSpPr>
          <p:spPr bwMode="auto">
            <a:xfrm>
              <a:off x="6927850" y="4802563"/>
              <a:ext cx="1606550" cy="13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5342" tIns="42672" rIns="85342" bIns="42672">
              <a:spAutoFit/>
            </a:bodyPr>
            <a:lstStyle>
              <a:lvl1pPr marL="342900" indent="-342900">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r>
                <a:rPr lang="en-US" altLang="en-US" sz="1400" b="1">
                  <a:solidFill>
                    <a:srgbClr val="008000"/>
                  </a:solidFill>
                </a:rPr>
                <a:t>Examples:</a:t>
              </a:r>
            </a:p>
            <a:p>
              <a:pPr eaLnBrk="1" hangingPunct="1">
                <a:spcBef>
                  <a:spcPct val="50000"/>
                </a:spcBef>
              </a:pPr>
              <a:r>
                <a:rPr lang="en-US" altLang="en-US" sz="1400" b="1">
                  <a:solidFill>
                    <a:srgbClr val="008000"/>
                  </a:solidFill>
                </a:rPr>
                <a:t>Weight</a:t>
              </a:r>
            </a:p>
            <a:p>
              <a:pPr eaLnBrk="1" hangingPunct="1">
                <a:spcBef>
                  <a:spcPct val="10000"/>
                </a:spcBef>
              </a:pPr>
              <a:r>
                <a:rPr lang="en-US" altLang="en-US" sz="1400" b="1">
                  <a:solidFill>
                    <a:srgbClr val="008000"/>
                  </a:solidFill>
                </a:rPr>
                <a:t>Voltage</a:t>
              </a:r>
            </a:p>
            <a:p>
              <a:pPr eaLnBrk="1" hangingPunct="1">
                <a:spcBef>
                  <a:spcPct val="10000"/>
                </a:spcBef>
                <a:buFont typeface="Wingdings" panose="05000000000000000000" pitchFamily="2" charset="2"/>
                <a:buNone/>
              </a:pPr>
              <a:r>
                <a:rPr lang="en-US" altLang="en-US" sz="1400" b="1"/>
                <a:t>(Measured</a:t>
              </a:r>
            </a:p>
            <a:p>
              <a:pPr eaLnBrk="1" hangingPunct="1">
                <a:spcBef>
                  <a:spcPct val="10000"/>
                </a:spcBef>
                <a:buFont typeface="Wingdings" panose="05000000000000000000" pitchFamily="2" charset="2"/>
                <a:buNone/>
              </a:pPr>
              <a:r>
                <a:rPr lang="en-US" altLang="en-US" sz="1400" b="1"/>
                <a:t>characteristics)</a:t>
              </a:r>
            </a:p>
          </p:txBody>
        </p:sp>
        <p:sp>
          <p:nvSpPr>
            <p:cNvPr id="18" name="_s60425">
              <a:extLst>
                <a:ext uri="{FF2B5EF4-FFF2-40B4-BE49-F238E27FC236}">
                  <a16:creationId xmlns:a16="http://schemas.microsoft.com/office/drawing/2014/main" id="{BF03D16E-93E9-4D01-BD1B-270562EBB208}"/>
                </a:ext>
              </a:extLst>
            </p:cNvPr>
            <p:cNvSpPr>
              <a:spLocks noChangeArrowheads="1"/>
            </p:cNvSpPr>
            <p:nvPr/>
          </p:nvSpPr>
          <p:spPr bwMode="auto">
            <a:xfrm>
              <a:off x="86337" y="3976877"/>
              <a:ext cx="1714501" cy="609600"/>
            </a:xfrm>
            <a:prstGeom prst="rect">
              <a:avLst/>
            </a:prstGeom>
            <a:solidFill>
              <a:srgbClr val="FDE0BD"/>
            </a:solidFill>
            <a:ln w="12700">
              <a:solidFill>
                <a:srgbClr val="474747"/>
              </a:solidFill>
              <a:miter lim="800000"/>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b="1">
                <a:solidFill>
                  <a:srgbClr val="000000"/>
                </a:solidFill>
              </a:endParaRPr>
            </a:p>
            <a:p>
              <a:pPr algn="ctr" eaLnBrk="1" hangingPunct="1">
                <a:spcBef>
                  <a:spcPct val="0"/>
                </a:spcBef>
                <a:buClrTx/>
                <a:buSzTx/>
                <a:buFontTx/>
                <a:buNone/>
              </a:pPr>
              <a:r>
                <a:rPr lang="en-US" altLang="en-US" sz="2400" b="1">
                  <a:solidFill>
                    <a:srgbClr val="000000"/>
                  </a:solidFill>
                </a:rPr>
                <a:t>Nominal</a:t>
              </a:r>
            </a:p>
            <a:p>
              <a:pPr algn="ctr" eaLnBrk="1" hangingPunct="1">
                <a:spcBef>
                  <a:spcPct val="0"/>
                </a:spcBef>
                <a:buClrTx/>
                <a:buSzTx/>
                <a:buFontTx/>
                <a:buNone/>
              </a:pPr>
              <a:endParaRPr lang="en-US" altLang="en-US" sz="2400" b="1">
                <a:solidFill>
                  <a:srgbClr val="000000"/>
                </a:solidFill>
              </a:endParaRPr>
            </a:p>
          </p:txBody>
        </p:sp>
        <p:sp>
          <p:nvSpPr>
            <p:cNvPr id="19" name="_s60425">
              <a:extLst>
                <a:ext uri="{FF2B5EF4-FFF2-40B4-BE49-F238E27FC236}">
                  <a16:creationId xmlns:a16="http://schemas.microsoft.com/office/drawing/2014/main" id="{94676D04-8816-4EF5-A5E3-33625FE2A676}"/>
                </a:ext>
              </a:extLst>
            </p:cNvPr>
            <p:cNvSpPr>
              <a:spLocks noChangeArrowheads="1"/>
            </p:cNvSpPr>
            <p:nvPr/>
          </p:nvSpPr>
          <p:spPr bwMode="auto">
            <a:xfrm>
              <a:off x="2190863" y="3989387"/>
              <a:ext cx="1714501" cy="609600"/>
            </a:xfrm>
            <a:prstGeom prst="rect">
              <a:avLst/>
            </a:prstGeom>
            <a:solidFill>
              <a:srgbClr val="FDE0BD"/>
            </a:solidFill>
            <a:ln w="12700">
              <a:solidFill>
                <a:srgbClr val="474747"/>
              </a:solidFill>
              <a:miter lim="800000"/>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b="1">
                <a:solidFill>
                  <a:srgbClr val="000000"/>
                </a:solidFill>
              </a:endParaRPr>
            </a:p>
            <a:p>
              <a:pPr algn="ctr" eaLnBrk="1" hangingPunct="1">
                <a:spcBef>
                  <a:spcPct val="0"/>
                </a:spcBef>
                <a:buClrTx/>
                <a:buSzTx/>
                <a:buFontTx/>
                <a:buNone/>
              </a:pPr>
              <a:r>
                <a:rPr lang="en-US" altLang="en-US" sz="2400" b="1">
                  <a:solidFill>
                    <a:srgbClr val="000000"/>
                  </a:solidFill>
                </a:rPr>
                <a:t>Ordinal</a:t>
              </a:r>
            </a:p>
            <a:p>
              <a:pPr algn="ctr" eaLnBrk="1" hangingPunct="1">
                <a:spcBef>
                  <a:spcPct val="0"/>
                </a:spcBef>
                <a:buClrTx/>
                <a:buSzTx/>
                <a:buFontTx/>
                <a:buNone/>
              </a:pPr>
              <a:endParaRPr lang="en-US" altLang="en-US" sz="2400" b="1">
                <a:solidFill>
                  <a:srgbClr val="000000"/>
                </a:solidFill>
              </a:endParaRPr>
            </a:p>
          </p:txBody>
        </p:sp>
        <p:grpSp>
          <p:nvGrpSpPr>
            <p:cNvPr id="20" name="Group 19">
              <a:extLst>
                <a:ext uri="{FF2B5EF4-FFF2-40B4-BE49-F238E27FC236}">
                  <a16:creationId xmlns:a16="http://schemas.microsoft.com/office/drawing/2014/main" id="{1C74787B-7825-44C4-B258-B3803A732FA4}"/>
                </a:ext>
              </a:extLst>
            </p:cNvPr>
            <p:cNvGrpSpPr>
              <a:grpSpLocks/>
            </p:cNvGrpSpPr>
            <p:nvPr/>
          </p:nvGrpSpPr>
          <p:grpSpPr bwMode="auto">
            <a:xfrm>
              <a:off x="932568" y="3608387"/>
              <a:ext cx="2085975" cy="381001"/>
              <a:chOff x="4886325" y="4187825"/>
              <a:chExt cx="2085975" cy="381001"/>
            </a:xfrm>
          </p:grpSpPr>
          <p:cxnSp>
            <p:nvCxnSpPr>
              <p:cNvPr id="23" name="_s60420">
                <a:extLst>
                  <a:ext uri="{FF2B5EF4-FFF2-40B4-BE49-F238E27FC236}">
                    <a16:creationId xmlns:a16="http://schemas.microsoft.com/office/drawing/2014/main" id="{703D9D55-3B21-44A8-847E-9B91E7EF44B1}"/>
                  </a:ext>
                </a:extLst>
              </p:cNvPr>
              <p:cNvCxnSpPr>
                <a:cxnSpLocks noChangeShapeType="1"/>
              </p:cNvCxnSpPr>
              <p:nvPr/>
            </p:nvCxnSpPr>
            <p:spPr bwMode="auto">
              <a:xfrm rot="5400000" flipH="1">
                <a:off x="6210300" y="3806825"/>
                <a:ext cx="381000" cy="1143000"/>
              </a:xfrm>
              <a:prstGeom prst="bentConnector3">
                <a:avLst>
                  <a:gd name="adj1" fmla="val 30000"/>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24" name="_s60421">
                <a:extLst>
                  <a:ext uri="{FF2B5EF4-FFF2-40B4-BE49-F238E27FC236}">
                    <a16:creationId xmlns:a16="http://schemas.microsoft.com/office/drawing/2014/main" id="{E95EDF15-E1C9-4F5B-BAB0-73558CB8A907}"/>
                  </a:ext>
                </a:extLst>
              </p:cNvPr>
              <p:cNvCxnSpPr>
                <a:cxnSpLocks noChangeShapeType="1"/>
              </p:cNvCxnSpPr>
              <p:nvPr/>
            </p:nvCxnSpPr>
            <p:spPr bwMode="auto">
              <a:xfrm rot="-5400000">
                <a:off x="5167313" y="3906838"/>
                <a:ext cx="381000" cy="942975"/>
              </a:xfrm>
              <a:prstGeom prst="bentConnector3">
                <a:avLst>
                  <a:gd name="adj1" fmla="val 30000"/>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grpSp>
        <p:cxnSp>
          <p:nvCxnSpPr>
            <p:cNvPr id="21" name="Straight Connector 20">
              <a:extLst>
                <a:ext uri="{FF2B5EF4-FFF2-40B4-BE49-F238E27FC236}">
                  <a16:creationId xmlns:a16="http://schemas.microsoft.com/office/drawing/2014/main" id="{3527FE7F-4157-4156-8ABF-6A66E3923795}"/>
                </a:ext>
              </a:extLst>
            </p:cNvPr>
            <p:cNvCxnSpPr>
              <a:stCxn id="10" idx="2"/>
            </p:cNvCxnSpPr>
            <p:nvPr/>
          </p:nvCxnSpPr>
          <p:spPr>
            <a:xfrm>
              <a:off x="4076700" y="2027924"/>
              <a:ext cx="0" cy="51746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Box 14">
              <a:extLst>
                <a:ext uri="{FF2B5EF4-FFF2-40B4-BE49-F238E27FC236}">
                  <a16:creationId xmlns:a16="http://schemas.microsoft.com/office/drawing/2014/main" id="{81243F0B-20AA-47F7-9263-0E60998E7513}"/>
                </a:ext>
              </a:extLst>
            </p:cNvPr>
            <p:cNvSpPr txBox="1">
              <a:spLocks noChangeArrowheads="1"/>
            </p:cNvSpPr>
            <p:nvPr/>
          </p:nvSpPr>
          <p:spPr bwMode="auto">
            <a:xfrm>
              <a:off x="2133600" y="4802563"/>
              <a:ext cx="2063750" cy="1077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5342" tIns="42672" rIns="85342" bIns="42672">
              <a:spAutoFit/>
            </a:bodyPr>
            <a:lstStyle>
              <a:lvl1pPr marL="342900" indent="-342900">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r>
                <a:rPr lang="en-US" altLang="en-US" sz="1400" b="1">
                  <a:solidFill>
                    <a:srgbClr val="008000"/>
                  </a:solidFill>
                </a:rPr>
                <a:t>Examples:  Ratings</a:t>
              </a:r>
            </a:p>
            <a:p>
              <a:pPr eaLnBrk="1" hangingPunct="1">
                <a:spcBef>
                  <a:spcPct val="50000"/>
                </a:spcBef>
              </a:pPr>
              <a:r>
                <a:rPr lang="en-US" altLang="en-US" sz="1400" b="1">
                  <a:solidFill>
                    <a:srgbClr val="008000"/>
                  </a:solidFill>
                </a:rPr>
                <a:t>Good, Better, Best</a:t>
              </a:r>
            </a:p>
            <a:p>
              <a:pPr eaLnBrk="1" hangingPunct="1">
                <a:spcBef>
                  <a:spcPct val="10000"/>
                </a:spcBef>
              </a:pPr>
              <a:r>
                <a:rPr lang="en-US" altLang="en-US" sz="1400" b="1">
                  <a:solidFill>
                    <a:srgbClr val="008000"/>
                  </a:solidFill>
                </a:rPr>
                <a:t>Low, Med, High</a:t>
              </a:r>
            </a:p>
            <a:p>
              <a:pPr eaLnBrk="1" hangingPunct="1">
                <a:spcBef>
                  <a:spcPct val="0"/>
                </a:spcBef>
                <a:buFont typeface="Wingdings" panose="05000000000000000000" pitchFamily="2" charset="2"/>
                <a:buNone/>
              </a:pPr>
              <a:r>
                <a:rPr lang="en-US" altLang="en-US" sz="1400" b="1"/>
                <a:t>(Ordered Categories)</a:t>
              </a:r>
            </a:p>
          </p:txBody>
        </p:sp>
      </p:grpSp>
    </p:spTree>
    <p:extLst>
      <p:ext uri="{BB962C8B-B14F-4D97-AF65-F5344CB8AC3E}">
        <p14:creationId xmlns:p14="http://schemas.microsoft.com/office/powerpoint/2010/main" val="3803021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a:extLst>
              <a:ext uri="{FF2B5EF4-FFF2-40B4-BE49-F238E27FC236}">
                <a16:creationId xmlns:a16="http://schemas.microsoft.com/office/drawing/2014/main" id="{5AE57E1B-4BA0-46F8-B196-108CEB08D6D4}"/>
              </a:ext>
            </a:extLst>
          </p:cNvPr>
          <p:cNvSpPr txBox="1">
            <a:spLocks noChangeArrowheads="1"/>
          </p:cNvSpPr>
          <p:nvPr/>
        </p:nvSpPr>
        <p:spPr bwMode="auto">
          <a:xfrm>
            <a:off x="1022260" y="3887956"/>
            <a:ext cx="9963419" cy="2354538"/>
          </a:xfrm>
          <a:prstGeom prst="rect">
            <a:avLst/>
          </a:prstGeom>
          <a:solidFill>
            <a:srgbClr val="FEEEC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576" tIns="0" rIns="36576" bIns="0"/>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 name="Content Placeholder 2">
            <a:extLst>
              <a:ext uri="{FF2B5EF4-FFF2-40B4-BE49-F238E27FC236}">
                <a16:creationId xmlns:a16="http://schemas.microsoft.com/office/drawing/2014/main" id="{3C3BB569-12C0-4CBD-957B-68D0AC467451}"/>
              </a:ext>
            </a:extLst>
          </p:cNvPr>
          <p:cNvSpPr>
            <a:spLocks noGrp="1"/>
          </p:cNvSpPr>
          <p:nvPr>
            <p:ph idx="1"/>
          </p:nvPr>
        </p:nvSpPr>
        <p:spPr>
          <a:xfrm>
            <a:off x="317241" y="841618"/>
            <a:ext cx="11625943" cy="5058456"/>
          </a:xfrm>
        </p:spPr>
        <p:txBody>
          <a:bodyPr/>
          <a:lstStyle/>
          <a:p>
            <a:r>
              <a:rPr lang="en-US" sz="2400" dirty="0"/>
              <a:t>A </a:t>
            </a:r>
            <a:r>
              <a:rPr lang="en-US" sz="2400" b="1" i="1" dirty="0"/>
              <a:t>nominal </a:t>
            </a:r>
            <a:r>
              <a:rPr lang="en-US" sz="2400" dirty="0"/>
              <a:t>scale classifies data into distinct categories in which no ranking is implied</a:t>
            </a:r>
          </a:p>
          <a:p>
            <a:endParaRPr lang="en-US" dirty="0"/>
          </a:p>
          <a:p>
            <a:endParaRPr lang="en-US" dirty="0"/>
          </a:p>
          <a:p>
            <a:pPr marL="0" indent="0">
              <a:buNone/>
            </a:pPr>
            <a:endParaRPr lang="en-US" dirty="0"/>
          </a:p>
          <a:p>
            <a:pPr marL="0" indent="0">
              <a:buNone/>
            </a:pPr>
            <a:endParaRPr lang="en-US" dirty="0"/>
          </a:p>
          <a:p>
            <a:r>
              <a:rPr lang="en-US" sz="2400" dirty="0"/>
              <a:t>An </a:t>
            </a:r>
            <a:r>
              <a:rPr lang="en-US" sz="2400" b="1" i="1" dirty="0"/>
              <a:t>ordinal</a:t>
            </a:r>
            <a:r>
              <a:rPr lang="en-US" sz="2400" dirty="0"/>
              <a:t> scale classifies data into distinct categories in which ranking is implied.</a:t>
            </a:r>
          </a:p>
          <a:p>
            <a:endParaRPr lang="en-US" dirty="0"/>
          </a:p>
          <a:p>
            <a:endParaRPr lang="en-US" dirty="0"/>
          </a:p>
        </p:txBody>
      </p:sp>
      <p:sp>
        <p:nvSpPr>
          <p:cNvPr id="39" name="Line 11">
            <a:extLst>
              <a:ext uri="{FF2B5EF4-FFF2-40B4-BE49-F238E27FC236}">
                <a16:creationId xmlns:a16="http://schemas.microsoft.com/office/drawing/2014/main" id="{AE441451-7D69-430F-BBDD-8E4E157E89A9}"/>
              </a:ext>
            </a:extLst>
          </p:cNvPr>
          <p:cNvSpPr>
            <a:spLocks noChangeShapeType="1"/>
          </p:cNvSpPr>
          <p:nvPr/>
        </p:nvSpPr>
        <p:spPr bwMode="auto">
          <a:xfrm>
            <a:off x="1189038" y="6460157"/>
            <a:ext cx="691991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Line 7">
            <a:extLst>
              <a:ext uri="{FF2B5EF4-FFF2-40B4-BE49-F238E27FC236}">
                <a16:creationId xmlns:a16="http://schemas.microsoft.com/office/drawing/2014/main" id="{598EF487-AD1B-44B4-9566-091C75BFEB9B}"/>
              </a:ext>
            </a:extLst>
          </p:cNvPr>
          <p:cNvSpPr>
            <a:spLocks noChangeShapeType="1"/>
          </p:cNvSpPr>
          <p:nvPr/>
        </p:nvSpPr>
        <p:spPr bwMode="auto">
          <a:xfrm>
            <a:off x="1320800" y="4339944"/>
            <a:ext cx="6788150" cy="0"/>
          </a:xfrm>
          <a:prstGeom prst="line">
            <a:avLst/>
          </a:prstGeom>
          <a:noFill/>
          <a:ln w="24130">
            <a:solidFill>
              <a:srgbClr val="ED1B2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Rectangle 8">
            <a:extLst>
              <a:ext uri="{FF2B5EF4-FFF2-40B4-BE49-F238E27FC236}">
                <a16:creationId xmlns:a16="http://schemas.microsoft.com/office/drawing/2014/main" id="{FCA1DD90-3893-4297-B8CC-463726C86519}"/>
              </a:ext>
            </a:extLst>
          </p:cNvPr>
          <p:cNvSpPr>
            <a:spLocks noChangeArrowheads="1"/>
          </p:cNvSpPr>
          <p:nvPr/>
        </p:nvSpPr>
        <p:spPr bwMode="auto">
          <a:xfrm>
            <a:off x="1281090" y="3905896"/>
            <a:ext cx="6553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600" b="1" i="1" dirty="0">
                <a:solidFill>
                  <a:srgbClr val="000000"/>
                </a:solidFill>
              </a:rPr>
              <a:t>Categorical Variable            		Ordered Categories</a:t>
            </a:r>
            <a:endParaRPr lang="en-US" altLang="en-US" sz="1600" b="1" dirty="0">
              <a:solidFill>
                <a:schemeClr val="tx2"/>
              </a:solidFill>
            </a:endParaRPr>
          </a:p>
          <a:p>
            <a:pPr>
              <a:spcBef>
                <a:spcPct val="0"/>
              </a:spcBef>
              <a:buClrTx/>
              <a:buSzTx/>
              <a:buFontTx/>
              <a:buNone/>
            </a:pPr>
            <a:endParaRPr lang="en-US" altLang="en-US" sz="1600" b="1" dirty="0"/>
          </a:p>
        </p:txBody>
      </p:sp>
      <p:graphicFrame>
        <p:nvGraphicFramePr>
          <p:cNvPr id="42" name="Group 14">
            <a:extLst>
              <a:ext uri="{FF2B5EF4-FFF2-40B4-BE49-F238E27FC236}">
                <a16:creationId xmlns:a16="http://schemas.microsoft.com/office/drawing/2014/main" id="{9029C428-35A6-45B1-97DB-CBDF5CF68120}"/>
              </a:ext>
            </a:extLst>
          </p:cNvPr>
          <p:cNvGraphicFramePr>
            <a:graphicFrameLocks noGrp="1"/>
          </p:cNvGraphicFramePr>
          <p:nvPr>
            <p:extLst>
              <p:ext uri="{D42A27DB-BD31-4B8C-83A1-F6EECF244321}">
                <p14:modId xmlns:p14="http://schemas.microsoft.com/office/powerpoint/2010/main" val="3223834367"/>
              </p:ext>
            </p:extLst>
          </p:nvPr>
        </p:nvGraphicFramePr>
        <p:xfrm>
          <a:off x="1142999" y="4388334"/>
          <a:ext cx="9842680" cy="1854160"/>
        </p:xfrm>
        <a:graphic>
          <a:graphicData uri="http://schemas.openxmlformats.org/drawingml/2006/table">
            <a:tbl>
              <a:tblPr/>
              <a:tblGrid>
                <a:gridCol w="2971801">
                  <a:extLst>
                    <a:ext uri="{9D8B030D-6E8A-4147-A177-3AD203B41FA5}">
                      <a16:colId xmlns:a16="http://schemas.microsoft.com/office/drawing/2014/main" val="20000"/>
                    </a:ext>
                  </a:extLst>
                </a:gridCol>
                <a:gridCol w="6870879">
                  <a:extLst>
                    <a:ext uri="{9D8B030D-6E8A-4147-A177-3AD203B41FA5}">
                      <a16:colId xmlns:a16="http://schemas.microsoft.com/office/drawing/2014/main" val="20001"/>
                    </a:ext>
                  </a:extLst>
                </a:gridCol>
              </a:tblGrid>
              <a:tr h="383839">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Student class designation</a:t>
                      </a:r>
                    </a:p>
                  </a:txBody>
                  <a:tcPr marT="45715" marB="45715" horzOverflow="overflow">
                    <a:lnL>
                      <a:noFill/>
                    </a:lnL>
                    <a:lnR>
                      <a:noFill/>
                    </a:lnR>
                    <a:lnT>
                      <a:noFill/>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Freshman, Sophomore, Junior, Senior</a:t>
                      </a:r>
                    </a:p>
                  </a:txBody>
                  <a:tcPr marT="45715" marB="4571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67373">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Product satisfaction</a:t>
                      </a:r>
                    </a:p>
                  </a:txBody>
                  <a:tcPr marT="45715" marB="45715" horzOverflow="overflow">
                    <a:lnL>
                      <a:noFill/>
                    </a:lnL>
                    <a:lnR>
                      <a:noFill/>
                    </a:lnR>
                    <a:lnT>
                      <a:noFill/>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Very unsatisfied, Fairly unsatisfied, Neutral, Fairly satisfied, Very satisfied</a:t>
                      </a:r>
                    </a:p>
                  </a:txBody>
                  <a:tcPr marT="45715" marB="4571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83839">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Faculty rank</a:t>
                      </a:r>
                    </a:p>
                  </a:txBody>
                  <a:tcPr marT="45715" marB="45715" horzOverflow="overflow">
                    <a:lnL>
                      <a:noFill/>
                    </a:lnL>
                    <a:lnR>
                      <a:noFill/>
                    </a:lnR>
                    <a:lnT>
                      <a:noFill/>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Professor, Associate Professor, Assistant Professor, Instructor</a:t>
                      </a:r>
                    </a:p>
                  </a:txBody>
                  <a:tcPr marT="45715" marB="4571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83839">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S&amp;P’s bond ratings</a:t>
                      </a:r>
                    </a:p>
                  </a:txBody>
                  <a:tcPr marT="45715" marB="45715" horzOverflow="overflow">
                    <a:lnL>
                      <a:noFill/>
                    </a:lnL>
                    <a:lnR>
                      <a:noFill/>
                    </a:lnR>
                    <a:lnT>
                      <a:noFill/>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AAA, AA, A, BBB, BB, B, CCC, CC, C, DDD, DD, D</a:t>
                      </a:r>
                    </a:p>
                  </a:txBody>
                  <a:tcPr marT="45715" marB="4571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27221">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Student Grades</a:t>
                      </a:r>
                    </a:p>
                  </a:txBody>
                  <a:tcPr marT="45715" marB="45715" horzOverflow="overflow">
                    <a:lnL>
                      <a:noFill/>
                    </a:lnL>
                    <a:lnR>
                      <a:noFill/>
                    </a:lnR>
                    <a:lnT>
                      <a:noFill/>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 B, C, D, F</a:t>
                      </a:r>
                    </a:p>
                  </a:txBody>
                  <a:tcPr marT="45715" marB="4571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Title 1">
            <a:extLst>
              <a:ext uri="{FF2B5EF4-FFF2-40B4-BE49-F238E27FC236}">
                <a16:creationId xmlns:a16="http://schemas.microsoft.com/office/drawing/2014/main" id="{9A762DC8-8834-447D-A63E-B9F47CE29A18}"/>
              </a:ext>
            </a:extLst>
          </p:cNvPr>
          <p:cNvSpPr>
            <a:spLocks noGrp="1"/>
          </p:cNvSpPr>
          <p:nvPr>
            <p:ph type="title"/>
          </p:nvPr>
        </p:nvSpPr>
        <p:spPr/>
        <p:txBody>
          <a:bodyPr/>
          <a:lstStyle/>
          <a:p>
            <a:r>
              <a:rPr lang="en-US" dirty="0"/>
              <a:t>Levels of measurement</a:t>
            </a:r>
          </a:p>
        </p:txBody>
      </p:sp>
      <p:sp>
        <p:nvSpPr>
          <p:cNvPr id="4" name="Date Placeholder 3">
            <a:extLst>
              <a:ext uri="{FF2B5EF4-FFF2-40B4-BE49-F238E27FC236}">
                <a16:creationId xmlns:a16="http://schemas.microsoft.com/office/drawing/2014/main" id="{8EA6C791-BD60-421A-8D23-D1B1FD0A604A}"/>
              </a:ext>
            </a:extLst>
          </p:cNvPr>
          <p:cNvSpPr>
            <a:spLocks noGrp="1"/>
          </p:cNvSpPr>
          <p:nvPr>
            <p:ph type="dt" sz="half" idx="10"/>
          </p:nvPr>
        </p:nvSpPr>
        <p:spPr/>
        <p:txBody>
          <a:bodyPr/>
          <a:lstStyle/>
          <a:p>
            <a:fld id="{DC40F0FC-C4CD-4F1D-80FB-CED0D430B43A}" type="datetime1">
              <a:rPr lang="en-US" smtClean="0"/>
              <a:t>8/29/2019</a:t>
            </a:fld>
            <a:endParaRPr lang="en-US"/>
          </a:p>
        </p:txBody>
      </p:sp>
      <p:sp>
        <p:nvSpPr>
          <p:cNvPr id="5" name="Slide Number Placeholder 4">
            <a:extLst>
              <a:ext uri="{FF2B5EF4-FFF2-40B4-BE49-F238E27FC236}">
                <a16:creationId xmlns:a16="http://schemas.microsoft.com/office/drawing/2014/main" id="{40DB868B-A972-4E47-81FC-1236C51F6497}"/>
              </a:ext>
            </a:extLst>
          </p:cNvPr>
          <p:cNvSpPr>
            <a:spLocks noGrp="1"/>
          </p:cNvSpPr>
          <p:nvPr>
            <p:ph type="sldNum" sz="quarter" idx="12"/>
          </p:nvPr>
        </p:nvSpPr>
        <p:spPr/>
        <p:txBody>
          <a:bodyPr/>
          <a:lstStyle/>
          <a:p>
            <a:fld id="{5BE6A9D8-6A3B-412E-86BF-9A95CED56509}" type="slidenum">
              <a:rPr lang="en-US" smtClean="0"/>
              <a:t>8</a:t>
            </a:fld>
            <a:endParaRPr lang="en-US"/>
          </a:p>
        </p:txBody>
      </p:sp>
      <p:sp>
        <p:nvSpPr>
          <p:cNvPr id="20" name="Text Box 8">
            <a:extLst>
              <a:ext uri="{FF2B5EF4-FFF2-40B4-BE49-F238E27FC236}">
                <a16:creationId xmlns:a16="http://schemas.microsoft.com/office/drawing/2014/main" id="{E17F011B-3E56-42AC-B503-A7C7D3749F00}"/>
              </a:ext>
            </a:extLst>
          </p:cNvPr>
          <p:cNvSpPr txBox="1">
            <a:spLocks noChangeArrowheads="1"/>
          </p:cNvSpPr>
          <p:nvPr/>
        </p:nvSpPr>
        <p:spPr bwMode="auto">
          <a:xfrm>
            <a:off x="2514600" y="1499672"/>
            <a:ext cx="7391400" cy="1793874"/>
          </a:xfrm>
          <a:prstGeom prst="rect">
            <a:avLst/>
          </a:prstGeom>
          <a:solidFill>
            <a:srgbClr val="FEEEC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endParaRPr lang="en-US" altLang="en-US" dirty="0"/>
          </a:p>
        </p:txBody>
      </p:sp>
      <p:sp>
        <p:nvSpPr>
          <p:cNvPr id="21" name="Text Box 9">
            <a:extLst>
              <a:ext uri="{FF2B5EF4-FFF2-40B4-BE49-F238E27FC236}">
                <a16:creationId xmlns:a16="http://schemas.microsoft.com/office/drawing/2014/main" id="{3ED25C18-39C3-4185-B95C-6697E285416D}"/>
              </a:ext>
            </a:extLst>
          </p:cNvPr>
          <p:cNvSpPr txBox="1">
            <a:spLocks noChangeArrowheads="1"/>
          </p:cNvSpPr>
          <p:nvPr/>
        </p:nvSpPr>
        <p:spPr bwMode="auto">
          <a:xfrm>
            <a:off x="3429000" y="1617146"/>
            <a:ext cx="5937250" cy="606425"/>
          </a:xfrm>
          <a:prstGeom prst="rect">
            <a:avLst/>
          </a:prstGeom>
          <a:solidFill>
            <a:srgbClr val="FEEEC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tabLst>
                <a:tab pos="3989388" algn="l"/>
              </a:tabLst>
              <a:defRPr sz="2400">
                <a:solidFill>
                  <a:schemeClr val="tx1"/>
                </a:solidFill>
                <a:latin typeface="Arial" panose="020B0604020202020204" pitchFamily="34" charset="0"/>
                <a:cs typeface="Arial" panose="020B0604020202020204" pitchFamily="34" charset="0"/>
              </a:defRPr>
            </a:lvl1pPr>
            <a:lvl2pPr marL="742950" indent="-285750" algn="ctr">
              <a:tabLst>
                <a:tab pos="3989388" algn="l"/>
              </a:tabLst>
              <a:defRPr sz="2400">
                <a:solidFill>
                  <a:schemeClr val="tx1"/>
                </a:solidFill>
                <a:latin typeface="Arial" panose="020B0604020202020204" pitchFamily="34" charset="0"/>
                <a:cs typeface="Arial" panose="020B0604020202020204" pitchFamily="34" charset="0"/>
              </a:defRPr>
            </a:lvl2pPr>
            <a:lvl3pPr marL="1143000" indent="-228600" algn="ctr">
              <a:tabLst>
                <a:tab pos="3989388" algn="l"/>
              </a:tabLst>
              <a:defRPr sz="2400">
                <a:solidFill>
                  <a:schemeClr val="tx1"/>
                </a:solidFill>
                <a:latin typeface="Arial" panose="020B0604020202020204" pitchFamily="34" charset="0"/>
                <a:cs typeface="Arial" panose="020B0604020202020204" pitchFamily="34" charset="0"/>
              </a:defRPr>
            </a:lvl3pPr>
            <a:lvl4pPr marL="1600200" indent="-228600" algn="ctr">
              <a:tabLst>
                <a:tab pos="3989388" algn="l"/>
              </a:tabLst>
              <a:defRPr sz="2400">
                <a:solidFill>
                  <a:schemeClr val="tx1"/>
                </a:solidFill>
                <a:latin typeface="Arial" panose="020B0604020202020204" pitchFamily="34" charset="0"/>
                <a:cs typeface="Arial" panose="020B0604020202020204" pitchFamily="34" charset="0"/>
              </a:defRPr>
            </a:lvl4pPr>
            <a:lvl5pPr marL="2057400" indent="-228600" algn="ctr">
              <a:tabLst>
                <a:tab pos="3989388" algn="l"/>
              </a:tabLst>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tabLst>
                <a:tab pos="3989388" algn="l"/>
              </a:tabLs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tabLst>
                <a:tab pos="3989388" algn="l"/>
              </a:tabLs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tabLst>
                <a:tab pos="3989388" algn="l"/>
              </a:tabLs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tabLst>
                <a:tab pos="3989388" algn="l"/>
              </a:tabLst>
              <a:defRPr sz="2400">
                <a:solidFill>
                  <a:schemeClr val="tx1"/>
                </a:solidFill>
                <a:latin typeface="Arial" panose="020B0604020202020204" pitchFamily="34" charset="0"/>
                <a:cs typeface="Arial" panose="020B0604020202020204" pitchFamily="34" charset="0"/>
              </a:defRPr>
            </a:lvl9pPr>
          </a:lstStyle>
          <a:p>
            <a:pPr algn="l"/>
            <a:r>
              <a:rPr lang="en-US" altLang="en-US" sz="1400" b="1" i="1" dirty="0">
                <a:solidFill>
                  <a:srgbClr val="000000"/>
                </a:solidFill>
              </a:rPr>
              <a:t>Categorical Variables                                          Categories</a:t>
            </a:r>
            <a:endParaRPr lang="en-US" altLang="en-US" sz="1400" b="1" dirty="0"/>
          </a:p>
        </p:txBody>
      </p:sp>
      <p:sp>
        <p:nvSpPr>
          <p:cNvPr id="22" name="Text Box 10">
            <a:extLst>
              <a:ext uri="{FF2B5EF4-FFF2-40B4-BE49-F238E27FC236}">
                <a16:creationId xmlns:a16="http://schemas.microsoft.com/office/drawing/2014/main" id="{E32646E9-4EDC-459C-8397-07FA89F4E020}"/>
              </a:ext>
            </a:extLst>
          </p:cNvPr>
          <p:cNvSpPr txBox="1">
            <a:spLocks noChangeArrowheads="1"/>
          </p:cNvSpPr>
          <p:nvPr/>
        </p:nvSpPr>
        <p:spPr bwMode="auto">
          <a:xfrm>
            <a:off x="3389314" y="2102922"/>
            <a:ext cx="1920875" cy="1190624"/>
          </a:xfrm>
          <a:prstGeom prst="rect">
            <a:avLst/>
          </a:prstGeom>
          <a:solidFill>
            <a:srgbClr val="FEEEC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l"/>
            <a:r>
              <a:rPr lang="en-US" altLang="en-US" sz="1200" dirty="0">
                <a:solidFill>
                  <a:srgbClr val="000000"/>
                </a:solidFill>
              </a:rPr>
              <a:t>Personal Computer Ownership </a:t>
            </a:r>
          </a:p>
          <a:p>
            <a:pPr algn="l"/>
            <a:endParaRPr lang="en-US" altLang="en-US" sz="1200" dirty="0">
              <a:solidFill>
                <a:srgbClr val="000000"/>
              </a:solidFill>
            </a:endParaRPr>
          </a:p>
          <a:p>
            <a:pPr algn="l"/>
            <a:r>
              <a:rPr lang="en-US" altLang="en-US" sz="1200" dirty="0">
                <a:solidFill>
                  <a:srgbClr val="000000"/>
                </a:solidFill>
              </a:rPr>
              <a:t>Type of Stocks Owned</a:t>
            </a:r>
          </a:p>
          <a:p>
            <a:pPr algn="l"/>
            <a:endParaRPr lang="en-US" altLang="en-US" sz="1200" dirty="0">
              <a:solidFill>
                <a:srgbClr val="000000"/>
              </a:solidFill>
            </a:endParaRPr>
          </a:p>
          <a:p>
            <a:pPr algn="l"/>
            <a:r>
              <a:rPr lang="en-US" altLang="en-US" sz="1200" dirty="0">
                <a:solidFill>
                  <a:srgbClr val="000000"/>
                </a:solidFill>
              </a:rPr>
              <a:t>Internet Provider</a:t>
            </a:r>
          </a:p>
        </p:txBody>
      </p:sp>
      <p:sp>
        <p:nvSpPr>
          <p:cNvPr id="23" name="Text Box 11">
            <a:extLst>
              <a:ext uri="{FF2B5EF4-FFF2-40B4-BE49-F238E27FC236}">
                <a16:creationId xmlns:a16="http://schemas.microsoft.com/office/drawing/2014/main" id="{4E4E2A89-9D8C-4EA9-A7EB-712EB3182B85}"/>
              </a:ext>
            </a:extLst>
          </p:cNvPr>
          <p:cNvSpPr txBox="1">
            <a:spLocks noChangeArrowheads="1"/>
          </p:cNvSpPr>
          <p:nvPr/>
        </p:nvSpPr>
        <p:spPr bwMode="auto">
          <a:xfrm>
            <a:off x="7315200" y="2150545"/>
            <a:ext cx="889000" cy="260350"/>
          </a:xfrm>
          <a:prstGeom prst="rect">
            <a:avLst/>
          </a:prstGeom>
          <a:solidFill>
            <a:srgbClr val="FEEEC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a:r>
              <a:rPr lang="en-US" altLang="en-US" sz="1200" dirty="0">
                <a:solidFill>
                  <a:srgbClr val="000000"/>
                </a:solidFill>
              </a:rPr>
              <a:t>Yes / No </a:t>
            </a:r>
            <a:endParaRPr lang="en-US" altLang="en-US" sz="1200" dirty="0"/>
          </a:p>
        </p:txBody>
      </p:sp>
      <p:sp>
        <p:nvSpPr>
          <p:cNvPr id="26" name="Text Box 15">
            <a:extLst>
              <a:ext uri="{FF2B5EF4-FFF2-40B4-BE49-F238E27FC236}">
                <a16:creationId xmlns:a16="http://schemas.microsoft.com/office/drawing/2014/main" id="{BAE1AFDA-467B-408E-8D5E-0D377785C7A4}"/>
              </a:ext>
            </a:extLst>
          </p:cNvPr>
          <p:cNvSpPr txBox="1">
            <a:spLocks noChangeArrowheads="1"/>
          </p:cNvSpPr>
          <p:nvPr/>
        </p:nvSpPr>
        <p:spPr bwMode="auto">
          <a:xfrm>
            <a:off x="8039101" y="4529915"/>
            <a:ext cx="111125"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endParaRPr lang="en-US" altLang="en-US" dirty="0"/>
          </a:p>
        </p:txBody>
      </p:sp>
      <p:sp>
        <p:nvSpPr>
          <p:cNvPr id="27" name="Text Box 16">
            <a:extLst>
              <a:ext uri="{FF2B5EF4-FFF2-40B4-BE49-F238E27FC236}">
                <a16:creationId xmlns:a16="http://schemas.microsoft.com/office/drawing/2014/main" id="{4DFBE8FA-3AB8-4F9E-8099-AFD4F17E2429}"/>
              </a:ext>
            </a:extLst>
          </p:cNvPr>
          <p:cNvSpPr txBox="1">
            <a:spLocks noChangeArrowheads="1"/>
          </p:cNvSpPr>
          <p:nvPr/>
        </p:nvSpPr>
        <p:spPr bwMode="auto">
          <a:xfrm>
            <a:off x="8620126" y="4055252"/>
            <a:ext cx="111125"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sz="2400">
                <a:solidFill>
                  <a:schemeClr val="tx1"/>
                </a:solidFill>
                <a:latin typeface="Arial" panose="020B0604020202020204" pitchFamily="34" charset="0"/>
                <a:cs typeface="Arial" panose="020B0604020202020204" pitchFamily="34" charset="0"/>
              </a:defRPr>
            </a:lvl1pPr>
            <a:lvl2pPr marL="742950" indent="-285750" algn="ctr">
              <a:defRPr sz="2400">
                <a:solidFill>
                  <a:schemeClr val="tx1"/>
                </a:solidFill>
                <a:latin typeface="Arial" panose="020B0604020202020204" pitchFamily="34" charset="0"/>
                <a:cs typeface="Arial" panose="020B0604020202020204" pitchFamily="34" charset="0"/>
              </a:defRPr>
            </a:lvl2pPr>
            <a:lvl3pPr marL="1143000" indent="-228600" algn="ctr">
              <a:defRPr sz="2400">
                <a:solidFill>
                  <a:schemeClr val="tx1"/>
                </a:solidFill>
                <a:latin typeface="Arial" panose="020B0604020202020204" pitchFamily="34" charset="0"/>
                <a:cs typeface="Arial" panose="020B0604020202020204" pitchFamily="34" charset="0"/>
              </a:defRPr>
            </a:lvl3pPr>
            <a:lvl4pPr marL="1600200" indent="-228600" algn="ctr">
              <a:defRPr sz="2400">
                <a:solidFill>
                  <a:schemeClr val="tx1"/>
                </a:solidFill>
                <a:latin typeface="Arial" panose="020B0604020202020204" pitchFamily="34" charset="0"/>
                <a:cs typeface="Arial" panose="020B0604020202020204" pitchFamily="34" charset="0"/>
              </a:defRPr>
            </a:lvl4pPr>
            <a:lvl5pPr marL="2057400" indent="-228600" algn="ctr">
              <a:defRPr sz="2400">
                <a:solidFill>
                  <a:schemeClr val="tx1"/>
                </a:solidFill>
                <a:latin typeface="Arial" panose="020B0604020202020204" pitchFamily="34" charset="0"/>
                <a:cs typeface="Arial" panose="020B0604020202020204" pitchFamily="34" charset="0"/>
              </a:defRPr>
            </a:lvl5pPr>
            <a:lvl6pPr marL="25146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fontAlgn="base">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endParaRPr lang="en-US" altLang="en-US" dirty="0"/>
          </a:p>
        </p:txBody>
      </p:sp>
      <p:sp>
        <p:nvSpPr>
          <p:cNvPr id="28" name="Line 18">
            <a:extLst>
              <a:ext uri="{FF2B5EF4-FFF2-40B4-BE49-F238E27FC236}">
                <a16:creationId xmlns:a16="http://schemas.microsoft.com/office/drawing/2014/main" id="{2F1A4658-C9C9-423D-8648-2C52CB38F3F2}"/>
              </a:ext>
            </a:extLst>
          </p:cNvPr>
          <p:cNvSpPr>
            <a:spLocks noChangeShapeType="1"/>
          </p:cNvSpPr>
          <p:nvPr/>
        </p:nvSpPr>
        <p:spPr bwMode="auto">
          <a:xfrm>
            <a:off x="3429000" y="1921945"/>
            <a:ext cx="5716588" cy="0"/>
          </a:xfrm>
          <a:prstGeom prst="line">
            <a:avLst/>
          </a:prstGeom>
          <a:noFill/>
          <a:ln w="24130">
            <a:solidFill>
              <a:srgbClr val="F4846A"/>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9" name="Line 23">
            <a:extLst>
              <a:ext uri="{FF2B5EF4-FFF2-40B4-BE49-F238E27FC236}">
                <a16:creationId xmlns:a16="http://schemas.microsoft.com/office/drawing/2014/main" id="{FA378AFE-3FC7-4FA9-B593-5AF5E3A6CDA8}"/>
              </a:ext>
            </a:extLst>
          </p:cNvPr>
          <p:cNvSpPr>
            <a:spLocks noChangeShapeType="1"/>
          </p:cNvSpPr>
          <p:nvPr/>
        </p:nvSpPr>
        <p:spPr bwMode="auto">
          <a:xfrm>
            <a:off x="5105400" y="2302945"/>
            <a:ext cx="1752600" cy="0"/>
          </a:xfrm>
          <a:prstGeom prst="line">
            <a:avLst/>
          </a:prstGeom>
          <a:noFill/>
          <a:ln w="24130">
            <a:solidFill>
              <a:srgbClr val="C66657"/>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37" name="Rectangle 9">
            <a:extLst>
              <a:ext uri="{FF2B5EF4-FFF2-40B4-BE49-F238E27FC236}">
                <a16:creationId xmlns:a16="http://schemas.microsoft.com/office/drawing/2014/main" id="{129B9B70-0CE4-4240-93F9-0D9C41866C9B}"/>
              </a:ext>
            </a:extLst>
          </p:cNvPr>
          <p:cNvSpPr>
            <a:spLocks noChangeArrowheads="1"/>
          </p:cNvSpPr>
          <p:nvPr/>
        </p:nvSpPr>
        <p:spPr bwMode="auto">
          <a:xfrm>
            <a:off x="3048000" y="5039344"/>
            <a:ext cx="619125"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endParaRPr lang="en-US" altLang="en-US" sz="2400"/>
          </a:p>
        </p:txBody>
      </p:sp>
      <p:sp>
        <p:nvSpPr>
          <p:cNvPr id="38" name="Line 10">
            <a:extLst>
              <a:ext uri="{FF2B5EF4-FFF2-40B4-BE49-F238E27FC236}">
                <a16:creationId xmlns:a16="http://schemas.microsoft.com/office/drawing/2014/main" id="{84A933BC-F068-4768-93C9-C2765101EBEC}"/>
              </a:ext>
            </a:extLst>
          </p:cNvPr>
          <p:cNvSpPr>
            <a:spLocks noChangeShapeType="1"/>
          </p:cNvSpPr>
          <p:nvPr/>
        </p:nvSpPr>
        <p:spPr bwMode="auto">
          <a:xfrm>
            <a:off x="1189038" y="4859044"/>
            <a:ext cx="691991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Line 12">
            <a:extLst>
              <a:ext uri="{FF2B5EF4-FFF2-40B4-BE49-F238E27FC236}">
                <a16:creationId xmlns:a16="http://schemas.microsoft.com/office/drawing/2014/main" id="{4466189C-ACE5-4D28-B0D5-C740D862FA6E}"/>
              </a:ext>
            </a:extLst>
          </p:cNvPr>
          <p:cNvSpPr>
            <a:spLocks noChangeShapeType="1"/>
          </p:cNvSpPr>
          <p:nvPr/>
        </p:nvSpPr>
        <p:spPr bwMode="auto">
          <a:xfrm>
            <a:off x="1189038" y="5039344"/>
            <a:ext cx="0" cy="14208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Line 13">
            <a:extLst>
              <a:ext uri="{FF2B5EF4-FFF2-40B4-BE49-F238E27FC236}">
                <a16:creationId xmlns:a16="http://schemas.microsoft.com/office/drawing/2014/main" id="{CB1DD680-A779-4619-BD7A-21B2EC1493D6}"/>
              </a:ext>
            </a:extLst>
          </p:cNvPr>
          <p:cNvSpPr>
            <a:spLocks noChangeShapeType="1"/>
          </p:cNvSpPr>
          <p:nvPr/>
        </p:nvSpPr>
        <p:spPr bwMode="auto">
          <a:xfrm>
            <a:off x="8108950" y="5039344"/>
            <a:ext cx="0" cy="14208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206249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nodePh="1">
                                  <p:stCondLst>
                                    <p:cond delay="0"/>
                                  </p:stCondLst>
                                  <p:endCondLst>
                                    <p:cond evt="begin" delay="0">
                                      <p:tn val="17"/>
                                    </p:cond>
                                  </p:end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nodePh="1">
                                  <p:stCondLst>
                                    <p:cond delay="0"/>
                                  </p:stCondLst>
                                  <p:endCondLst>
                                    <p:cond evt="begin" delay="0">
                                      <p:tn val="21"/>
                                    </p:cond>
                                  </p:end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nodePh="1">
                                  <p:stCondLst>
                                    <p:cond delay="0"/>
                                  </p:stCondLst>
                                  <p:endCondLst>
                                    <p:cond evt="begin" delay="0">
                                      <p:tn val="25"/>
                                    </p:cond>
                                  </p:end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nodePh="1">
                                  <p:stCondLst>
                                    <p:cond delay="0"/>
                                  </p:stCondLst>
                                  <p:endCondLst>
                                    <p:cond evt="begin" delay="0">
                                      <p:tn val="27"/>
                                    </p:cond>
                                  </p:end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9" grpId="0"/>
      <p:bldP spid="35" grpId="0" animBg="1"/>
      <p:bldP spid="36" grpId="0"/>
      <p:bldP spid="26" grpId="0"/>
      <p:bldP spid="27" grpId="0"/>
      <p:bldP spid="37" grpId="0"/>
      <p:bldP spid="38" grpId="0"/>
      <p:bldP spid="40" grpId="0"/>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AA05-985E-401B-94C5-78E490399420}"/>
              </a:ext>
            </a:extLst>
          </p:cNvPr>
          <p:cNvSpPr>
            <a:spLocks noGrp="1"/>
          </p:cNvSpPr>
          <p:nvPr>
            <p:ph type="title"/>
          </p:nvPr>
        </p:nvSpPr>
        <p:spPr/>
        <p:txBody>
          <a:bodyPr/>
          <a:lstStyle/>
          <a:p>
            <a:r>
              <a:rPr lang="en-US" dirty="0"/>
              <a:t>Level of measurement</a:t>
            </a:r>
          </a:p>
        </p:txBody>
      </p:sp>
      <p:sp>
        <p:nvSpPr>
          <p:cNvPr id="3" name="Content Placeholder 2">
            <a:extLst>
              <a:ext uri="{FF2B5EF4-FFF2-40B4-BE49-F238E27FC236}">
                <a16:creationId xmlns:a16="http://schemas.microsoft.com/office/drawing/2014/main" id="{C2237C15-96B2-4B65-AE18-2661E3F189BB}"/>
              </a:ext>
            </a:extLst>
          </p:cNvPr>
          <p:cNvSpPr>
            <a:spLocks noGrp="1"/>
          </p:cNvSpPr>
          <p:nvPr>
            <p:ph idx="1"/>
          </p:nvPr>
        </p:nvSpPr>
        <p:spPr/>
        <p:txBody>
          <a:bodyPr/>
          <a:lstStyle/>
          <a:p>
            <a:r>
              <a:rPr lang="en-US" dirty="0"/>
              <a:t>An </a:t>
            </a:r>
            <a:r>
              <a:rPr lang="en-US" b="1" i="1" dirty="0"/>
              <a:t>interval</a:t>
            </a:r>
            <a:r>
              <a:rPr lang="en-US" dirty="0"/>
              <a:t> scale is an ordered scale in which the difference between measurements is a meaningful quantity but the measurements do not have a true zero point.</a:t>
            </a:r>
          </a:p>
          <a:p>
            <a:r>
              <a:rPr lang="en-US" dirty="0"/>
              <a:t>A </a:t>
            </a:r>
            <a:r>
              <a:rPr lang="en-US" b="1" i="1" dirty="0"/>
              <a:t>ratio</a:t>
            </a:r>
            <a:r>
              <a:rPr lang="en-US" dirty="0"/>
              <a:t> scale is an ordered scale in which the difference between the measurements is a meaningful quantity and the measurements have a true zero point. </a:t>
            </a:r>
          </a:p>
          <a:p>
            <a:endParaRPr lang="en-US" dirty="0"/>
          </a:p>
        </p:txBody>
      </p:sp>
      <p:sp>
        <p:nvSpPr>
          <p:cNvPr id="4" name="Date Placeholder 3">
            <a:extLst>
              <a:ext uri="{FF2B5EF4-FFF2-40B4-BE49-F238E27FC236}">
                <a16:creationId xmlns:a16="http://schemas.microsoft.com/office/drawing/2014/main" id="{0E167F85-B0C2-4978-889F-2E0CA9ABCD29}"/>
              </a:ext>
            </a:extLst>
          </p:cNvPr>
          <p:cNvSpPr>
            <a:spLocks noGrp="1"/>
          </p:cNvSpPr>
          <p:nvPr>
            <p:ph type="dt" sz="half" idx="10"/>
          </p:nvPr>
        </p:nvSpPr>
        <p:spPr/>
        <p:txBody>
          <a:bodyPr/>
          <a:lstStyle/>
          <a:p>
            <a:fld id="{DC40F0FC-C4CD-4F1D-80FB-CED0D430B43A}" type="datetime1">
              <a:rPr lang="en-US" smtClean="0"/>
              <a:t>8/29/2019</a:t>
            </a:fld>
            <a:endParaRPr lang="en-US" dirty="0"/>
          </a:p>
        </p:txBody>
      </p:sp>
      <p:sp>
        <p:nvSpPr>
          <p:cNvPr id="5" name="Slide Number Placeholder 4">
            <a:extLst>
              <a:ext uri="{FF2B5EF4-FFF2-40B4-BE49-F238E27FC236}">
                <a16:creationId xmlns:a16="http://schemas.microsoft.com/office/drawing/2014/main" id="{E57AF2A5-DA24-4874-BD9D-DE6E80EE95AE}"/>
              </a:ext>
            </a:extLst>
          </p:cNvPr>
          <p:cNvSpPr>
            <a:spLocks noGrp="1"/>
          </p:cNvSpPr>
          <p:nvPr>
            <p:ph type="sldNum" sz="quarter" idx="12"/>
          </p:nvPr>
        </p:nvSpPr>
        <p:spPr/>
        <p:txBody>
          <a:bodyPr/>
          <a:lstStyle/>
          <a:p>
            <a:fld id="{5BE6A9D8-6A3B-412E-86BF-9A95CED56509}" type="slidenum">
              <a:rPr lang="en-US" smtClean="0"/>
              <a:t>9</a:t>
            </a:fld>
            <a:endParaRPr lang="en-US"/>
          </a:p>
        </p:txBody>
      </p:sp>
      <p:pic>
        <p:nvPicPr>
          <p:cNvPr id="6" name="Picture 4" descr="_Pic91">
            <a:extLst>
              <a:ext uri="{FF2B5EF4-FFF2-40B4-BE49-F238E27FC236}">
                <a16:creationId xmlns:a16="http://schemas.microsoft.com/office/drawing/2014/main" id="{06BE5CD4-7AFD-46EC-A286-D5C4891D4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181" y="3681413"/>
            <a:ext cx="8783638"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474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2143</Words>
  <Application>Microsoft Office PowerPoint</Application>
  <PresentationFormat>Widescreen</PresentationFormat>
  <Paragraphs>408</Paragraphs>
  <Slides>32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Courier New</vt:lpstr>
      <vt:lpstr>Times New Roman</vt:lpstr>
      <vt:lpstr>Wingdings</vt:lpstr>
      <vt:lpstr>Office Theme</vt:lpstr>
      <vt:lpstr>Lecture 1 – Introduction to statistics, R basics</vt:lpstr>
      <vt:lpstr>Outline</vt:lpstr>
      <vt:lpstr>What is statistics?</vt:lpstr>
      <vt:lpstr>Basic operational definitions</vt:lpstr>
      <vt:lpstr>Population parameters versus sample statistics</vt:lpstr>
      <vt:lpstr>Classifying variables by types</vt:lpstr>
      <vt:lpstr>Types of variables</vt:lpstr>
      <vt:lpstr>Levels of measurement</vt:lpstr>
      <vt:lpstr>Level of measurement</vt:lpstr>
      <vt:lpstr>An illustrative example of interval variables</vt:lpstr>
      <vt:lpstr>Data is collected from either a population or sample</vt:lpstr>
      <vt:lpstr>Sampling</vt:lpstr>
      <vt:lpstr>Probability versus non-probability samples</vt:lpstr>
      <vt:lpstr>Probability Sample: Simple Random</vt:lpstr>
      <vt:lpstr>Probability Sample: Systematic Sample</vt:lpstr>
      <vt:lpstr>Probability Sample: Stratified Sample</vt:lpstr>
      <vt:lpstr>Probability Sample: Cluster Sample</vt:lpstr>
      <vt:lpstr>Stratified versus cluster sampling</vt:lpstr>
      <vt:lpstr>Sampling in a nutshell</vt:lpstr>
      <vt:lpstr>Errors to watch out for in surveys</vt:lpstr>
      <vt:lpstr>Types of survey errors</vt:lpstr>
      <vt:lpstr>What is R? </vt:lpstr>
      <vt:lpstr>What is R?</vt:lpstr>
      <vt:lpstr>History of R</vt:lpstr>
      <vt:lpstr>Why R?</vt:lpstr>
      <vt:lpstr>Other R Limitations</vt:lpstr>
      <vt:lpstr>Resources</vt:lpstr>
      <vt:lpstr>The basic structure of R</vt:lpstr>
      <vt:lpstr>What Exactly Is a Package?</vt:lpstr>
      <vt:lpstr>R base packages</vt:lpstr>
      <vt:lpstr>The R recommended packages</vt:lpstr>
      <vt:lpstr>Let’s fire up R and learn!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2019-08-29T12:51:51Z</dcterms:created>
  <dcterms:modified xsi:type="dcterms:W3CDTF">2019-08-29T12:52:00Z</dcterms:modified>
</cp:coreProperties>
</file>