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6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7" r:id="rId18"/>
    <p:sldId id="308" r:id="rId19"/>
    <p:sldId id="310" r:id="rId20"/>
    <p:sldId id="309" r:id="rId21"/>
    <p:sldId id="311" r:id="rId22"/>
    <p:sldId id="316" r:id="rId23"/>
    <p:sldId id="313" r:id="rId24"/>
    <p:sldId id="314" r:id="rId25"/>
    <p:sldId id="315" r:id="rId26"/>
    <p:sldId id="318" r:id="rId27"/>
    <p:sldId id="319" r:id="rId28"/>
    <p:sldId id="320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8" r:id="rId43"/>
    <p:sldId id="337" r:id="rId44"/>
    <p:sldId id="33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FF"/>
    <a:srgbClr val="0070BC"/>
    <a:srgbClr val="6600FF"/>
    <a:srgbClr val="4D4D4D"/>
    <a:srgbClr val="EDE1FF"/>
    <a:srgbClr val="3F3F3F"/>
    <a:srgbClr val="0033CC"/>
    <a:srgbClr val="191919"/>
    <a:srgbClr val="944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38" autoAdjust="0"/>
  </p:normalViewPr>
  <p:slideViewPr>
    <p:cSldViewPr snapToGrid="0">
      <p:cViewPr varScale="1">
        <p:scale>
          <a:sx n="64" d="100"/>
          <a:sy n="64" d="100"/>
        </p:scale>
        <p:origin x="74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620BA-D657-4E65-8FB0-D287763D371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40BE8-C57E-4656-BED5-37E853DA8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7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5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9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0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1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3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04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45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15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3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4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B6-BE5E-48AA-8610-9EF5943AA745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3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5D0E-33D4-4888-B287-16DD87AE7074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F10-BB38-4F0B-A9B6-B7B7712D610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4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41" y="1118507"/>
            <a:ext cx="11625943" cy="5058456"/>
          </a:xfrm>
        </p:spPr>
        <p:txBody>
          <a:bodyPr/>
          <a:lstStyle>
            <a:lvl1pPr>
              <a:defRPr b="0" i="0">
                <a:solidFill>
                  <a:srgbClr val="0033CC"/>
                </a:solidFill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§"/>
              <a:defRPr b="0" i="0">
                <a:solidFill>
                  <a:srgbClr val="3F3F3F"/>
                </a:solidFill>
                <a:latin typeface="+mn-lt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6600FF"/>
                </a:solidFill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3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F72-7919-4673-8921-CF25C28868A6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3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87FD-9D17-496F-BEB1-CACDDFA48B0E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5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A6BA-8532-45F7-9099-BDF73DA65B60}" type="datetime1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ED86-5535-45C1-9A03-1E3E3FBF2DD1}" type="datetime1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891E-C171-4ED7-A94A-B03EBFE98A09}" type="datetime1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4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72F2-5A5D-4809-9612-2277443D52FA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FEA4-0E7D-403C-A221-B778584B2749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0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2032"/>
            <a:ext cx="10515600" cy="83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18507"/>
            <a:ext cx="10515600" cy="505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4584-F477-4EA8-BD37-7881719DA38E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2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B0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wardtufte.com/tufte/index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950" y="1122363"/>
            <a:ext cx="999502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2 – More on R, descriptive measures, visualizing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OPIM 5603 – Statistics in Business Analytics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90F4-E64C-4C04-9859-3E968940CBBF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379-A00E-4685-A254-E525B1BA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7715-126B-4364-B351-EAA762D0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33CC">
                    <a:alpha val="20000"/>
                  </a:srgbClr>
                </a:solidFill>
              </a:rPr>
              <a:t>The </a:t>
            </a:r>
            <a:r>
              <a:rPr lang="en-US" b="1" i="1" dirty="0">
                <a:solidFill>
                  <a:srgbClr val="0033CC">
                    <a:alpha val="20000"/>
                  </a:srgbClr>
                </a:solidFill>
              </a:rPr>
              <a:t>central tendency </a:t>
            </a:r>
            <a:r>
              <a:rPr lang="en-US" dirty="0">
                <a:solidFill>
                  <a:srgbClr val="0033CC">
                    <a:alpha val="20000"/>
                  </a:srgbClr>
                </a:solidFill>
              </a:rPr>
              <a:t>is the extent to which the values of a numerical variable group around a typical or central value.</a:t>
            </a:r>
          </a:p>
          <a:p>
            <a:pPr lvl="1"/>
            <a:r>
              <a:rPr lang="en-US" dirty="0">
                <a:solidFill>
                  <a:srgbClr val="3F3F3F">
                    <a:alpha val="20000"/>
                  </a:srgbClr>
                </a:solidFill>
              </a:rPr>
              <a:t>Mean, Median, Mode, Geometric Mean</a:t>
            </a:r>
          </a:p>
          <a:p>
            <a:r>
              <a:rPr lang="en-US" dirty="0"/>
              <a:t>The </a:t>
            </a:r>
            <a:r>
              <a:rPr lang="en-US" b="1" i="1" dirty="0"/>
              <a:t>variation</a:t>
            </a:r>
            <a:r>
              <a:rPr lang="en-US" dirty="0"/>
              <a:t> is the amount of dispersion or scattering away from a central value that the values of a numerical variable show.</a:t>
            </a:r>
          </a:p>
          <a:p>
            <a:pPr lvl="1"/>
            <a:r>
              <a:rPr lang="en-US" dirty="0"/>
              <a:t>Range, Variance, Standard </a:t>
            </a:r>
            <a:r>
              <a:rPr lang="en-US" dirty="0" smtClean="0"/>
              <a:t>Deviation</a:t>
            </a:r>
            <a:endParaRPr lang="en-US" dirty="0"/>
          </a:p>
          <a:p>
            <a:r>
              <a:rPr lang="en-US" dirty="0">
                <a:solidFill>
                  <a:srgbClr val="0033CC">
                    <a:alpha val="20000"/>
                  </a:srgbClr>
                </a:solidFill>
              </a:rPr>
              <a:t>The </a:t>
            </a:r>
            <a:r>
              <a:rPr lang="en-US" b="1" i="1" dirty="0">
                <a:solidFill>
                  <a:srgbClr val="0033CC">
                    <a:alpha val="20000"/>
                  </a:srgbClr>
                </a:solidFill>
              </a:rPr>
              <a:t>shape</a:t>
            </a:r>
            <a:r>
              <a:rPr lang="en-US" dirty="0">
                <a:solidFill>
                  <a:srgbClr val="0033CC">
                    <a:alpha val="20000"/>
                  </a:srgbClr>
                </a:solidFill>
              </a:rPr>
              <a:t> is the pattern of the distribution of values from the lowest value to the highest value.</a:t>
            </a:r>
          </a:p>
          <a:p>
            <a:pPr lvl="1"/>
            <a:r>
              <a:rPr lang="en-US" dirty="0">
                <a:solidFill>
                  <a:srgbClr val="3F3F3F">
                    <a:alpha val="20000"/>
                  </a:srgbClr>
                </a:solidFill>
              </a:rPr>
              <a:t>Skewness, Kurtosis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EC0E-5005-4E65-9E81-6CDB93D6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12BB2-B58C-4096-BAA5-DC3FD640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normalcurves">
            <a:extLst>
              <a:ext uri="{FF2B5EF4-FFF2-40B4-BE49-F238E27FC236}">
                <a16:creationId xmlns:a16="http://schemas.microsoft.com/office/drawing/2014/main" id="{F26BF317-B5DC-42D3-8357-FB09B2782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55" y="2862263"/>
            <a:ext cx="4419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5FFDF4-8445-417C-8035-BD3308C3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3DA9-8041-4EB5-BF71-294DFA7A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of variation give information on the </a:t>
            </a:r>
            <a:r>
              <a:rPr lang="en-US" b="1" i="1" dirty="0"/>
              <a:t>spread</a:t>
            </a:r>
            <a:r>
              <a:rPr lang="en-US" dirty="0"/>
              <a:t> or </a:t>
            </a:r>
            <a:r>
              <a:rPr lang="en-US" b="1" i="1" dirty="0"/>
              <a:t>variability </a:t>
            </a:r>
            <a:r>
              <a:rPr lang="en-US" dirty="0"/>
              <a:t>or </a:t>
            </a:r>
            <a:r>
              <a:rPr lang="en-US" b="1" i="1" dirty="0"/>
              <a:t>dispersion</a:t>
            </a:r>
            <a:r>
              <a:rPr lang="en-US" dirty="0"/>
              <a:t> of the data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14BA-7AC7-49BE-B1D6-EAD1AA76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FC4D7-4591-4DDE-BBBB-1EB6BAFB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22CB541-2517-4859-8FC4-227F0D0D6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167" y="5784469"/>
            <a:ext cx="2362200" cy="711200"/>
          </a:xfrm>
          <a:prstGeom prst="rect">
            <a:avLst/>
          </a:prstGeom>
          <a:solidFill>
            <a:srgbClr val="00E2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/>
              <a:t>Same center,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/>
              <a:t>different variation</a:t>
            </a:r>
            <a:endParaRPr lang="en-US" altLang="en-US" sz="2000" dirty="0"/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id="{C4866094-696C-4829-A588-AEDA751D32B0}"/>
              </a:ext>
            </a:extLst>
          </p:cNvPr>
          <p:cNvGrpSpPr>
            <a:grpSpLocks/>
          </p:cNvGrpSpPr>
          <p:nvPr/>
        </p:nvGrpSpPr>
        <p:grpSpPr bwMode="auto">
          <a:xfrm>
            <a:off x="1942006" y="1921670"/>
            <a:ext cx="8380413" cy="1701800"/>
            <a:chOff x="144" y="1056"/>
            <a:chExt cx="5279" cy="1072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F7029568-7A12-4AE6-ADE7-39FBA6B5D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488"/>
              <a:ext cx="4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24DA9830-4F2F-4BA2-86E4-1CF07D701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F1EBC900-FC55-4303-B932-09C1E9014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56"/>
              <a:ext cx="1152" cy="294"/>
            </a:xfrm>
            <a:prstGeom prst="rect">
              <a:avLst/>
            </a:prstGeom>
            <a:solidFill>
              <a:srgbClr val="FF9BA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Variation</a:t>
              </a:r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id="{D3F61664-49AA-43E9-A914-6BFCD71CA9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2" y="1488"/>
              <a:ext cx="960" cy="640"/>
              <a:chOff x="3168" y="1488"/>
              <a:chExt cx="960" cy="640"/>
            </a:xfrm>
          </p:grpSpPr>
          <p:sp>
            <p:nvSpPr>
              <p:cNvPr id="24" name="Line 4">
                <a:extLst>
                  <a:ext uri="{FF2B5EF4-FFF2-40B4-BE49-F238E27FC236}">
                    <a16:creationId xmlns:a16="http://schemas.microsoft.com/office/drawing/2014/main" id="{5BE50953-2282-4634-A52A-F89119ACD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60CD5818-F3BB-4D3D-92CE-AA6F7F0FA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960" cy="448"/>
              </a:xfrm>
              <a:prstGeom prst="rect">
                <a:avLst/>
              </a:prstGeom>
              <a:solidFill>
                <a:srgbClr val="FF9BA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00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6699"/>
                  </a:buClr>
                  <a:buSzPct val="5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 b="1"/>
                  <a:t>Standard Deviation</a:t>
                </a:r>
              </a:p>
            </p:txBody>
          </p:sp>
        </p:grp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A396CFD0-F32E-450E-B0B3-74F4FF3AD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487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32FE3F9D-61CB-464A-A672-D7F0B1919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680"/>
              <a:ext cx="1055" cy="448"/>
            </a:xfrm>
            <a:prstGeom prst="rect">
              <a:avLst/>
            </a:prstGeom>
            <a:solidFill>
              <a:srgbClr val="FF9BA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Coefficient of Variation</a:t>
              </a:r>
            </a:p>
          </p:txBody>
        </p: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53154982-01FA-4B07-8D78-03223361B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488"/>
              <a:ext cx="766" cy="448"/>
              <a:chOff x="144" y="1488"/>
              <a:chExt cx="766" cy="448"/>
            </a:xfrm>
          </p:grpSpPr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FCE9AA00-1244-4614-A54D-BAA619DC1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8D965C7F-38C7-45AC-864A-651307CCC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766" cy="256"/>
              </a:xfrm>
              <a:prstGeom prst="rect">
                <a:avLst/>
              </a:prstGeom>
              <a:solidFill>
                <a:srgbClr val="FF9BA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00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6699"/>
                  </a:buClr>
                  <a:buSzPct val="5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 b="1"/>
                  <a:t>Range</a:t>
                </a:r>
              </a:p>
            </p:txBody>
          </p:sp>
        </p:grpSp>
        <p:grpSp>
          <p:nvGrpSpPr>
            <p:cNvPr id="19" name="Group 20">
              <a:extLst>
                <a:ext uri="{FF2B5EF4-FFF2-40B4-BE49-F238E27FC236}">
                  <a16:creationId xmlns:a16="http://schemas.microsoft.com/office/drawing/2014/main" id="{CAC92461-D2DA-461C-BB59-1BAF6B9CB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1488"/>
              <a:ext cx="864" cy="448"/>
              <a:chOff x="1632" y="1488"/>
              <a:chExt cx="864" cy="448"/>
            </a:xfrm>
          </p:grpSpPr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1E9237E8-0292-4B52-8B6F-0EF657731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864" cy="256"/>
              </a:xfrm>
              <a:prstGeom prst="rect">
                <a:avLst/>
              </a:prstGeom>
              <a:solidFill>
                <a:srgbClr val="FF9BA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00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6699"/>
                  </a:buClr>
                  <a:buSzPct val="5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 b="1"/>
                  <a:t>Variance</a:t>
                </a:r>
              </a:p>
            </p:txBody>
          </p:sp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BDFC4519-DBBA-40AC-87DA-DAF649873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148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41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3F5C-F28E-47D9-91C4-E59A291A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ACCA-11B9-4878-A21B-9B856694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118507"/>
            <a:ext cx="11625943" cy="5058456"/>
          </a:xfrm>
        </p:spPr>
        <p:txBody>
          <a:bodyPr/>
          <a:lstStyle/>
          <a:p>
            <a:r>
              <a:rPr lang="en-US" dirty="0"/>
              <a:t>Difference between the </a:t>
            </a:r>
            <a:r>
              <a:rPr lang="en-US" b="1" i="1" dirty="0"/>
              <a:t>largest</a:t>
            </a:r>
            <a:r>
              <a:rPr lang="en-US" dirty="0"/>
              <a:t> and the </a:t>
            </a:r>
            <a:r>
              <a:rPr lang="en-US" b="1" i="1" dirty="0"/>
              <a:t>smallest</a:t>
            </a:r>
            <a:r>
              <a:rPr lang="en-US" dirty="0"/>
              <a:t> values: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i="1" dirty="0"/>
              <a:t>Simplest</a:t>
            </a:r>
            <a:r>
              <a:rPr lang="en-US" dirty="0"/>
              <a:t> measure of variation, but already gives some information</a:t>
            </a:r>
          </a:p>
          <a:p>
            <a:pPr lvl="1"/>
            <a:r>
              <a:rPr lang="en-US" dirty="0"/>
              <a:t>Very sensitive to outliers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E1DC5-00DC-4A95-97E7-AF92625A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6FE3A-E074-4E7E-998C-D903CA9B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2633C8-91FA-4996-898E-B306593C4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470" y="1878594"/>
            <a:ext cx="44958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Range = </a:t>
            </a:r>
            <a:r>
              <a:rPr lang="en-US" altLang="en-US" dirty="0" err="1">
                <a:latin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</a:rPr>
              <a:t>largest</a:t>
            </a:r>
            <a:r>
              <a:rPr lang="en-US" altLang="en-US" dirty="0">
                <a:latin typeface="Times New Roman" panose="02020603050405020304" pitchFamily="18" charset="0"/>
              </a:rPr>
              <a:t> –  </a:t>
            </a:r>
            <a:r>
              <a:rPr lang="en-US" altLang="en-US" dirty="0" err="1">
                <a:latin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</a:rPr>
              <a:t>smallest</a:t>
            </a:r>
            <a:endParaRPr lang="en-US" altLang="en-US" baseline="-25000" dirty="0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CAF05762-0C9E-4BED-9AD7-3A23B0214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1870" y="3869319"/>
            <a:ext cx="3100388" cy="1588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2C96CED0-758F-48AF-B5EC-7FBD8E1D5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70" y="3631194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4C79133C-1A5F-40EA-8AED-0331BB6F0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670" y="3631194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280B8009-09D8-4FD2-BC07-1BD9CD9B6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070" y="3631194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69E08ECB-433D-49F0-878D-4D49D1F4C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670" y="3631194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CB17B162-1558-48A8-A1A5-E96E05CC3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070" y="3402594"/>
            <a:ext cx="211138" cy="2095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1FBCCA4C-999C-42C6-BCF8-CDD8ED16E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245" y="3658182"/>
            <a:ext cx="211138" cy="2111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5D53D500-CEB0-407C-AA86-E2766773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245" y="3448632"/>
            <a:ext cx="211138" cy="2095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3F87AC3B-258C-4B3F-A6B0-131B4970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245" y="3237494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8F4E3A0-372F-4472-A79D-FA87060A5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3631194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EB573DF3-2A94-43B3-88C2-7AC3C7885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9383" y="3869319"/>
            <a:ext cx="1200150" cy="1588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54973DA4-A639-4F78-A71A-45F78EE85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933" y="3658182"/>
            <a:ext cx="211137" cy="2111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8ACE2A49-C82E-4A72-BB14-3CD77394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933" y="3448632"/>
            <a:ext cx="211137" cy="2095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2E8C0118-676D-4090-944D-984277E17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870" y="3631194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AE11212D-E62B-4C73-8841-A555DBCED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070" y="3631194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6A765320-736E-4155-899C-AAC35D9C4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070" y="3935994"/>
            <a:ext cx="52181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0   1   2   3   4   5   6   7   8   9   10   11   12    13   14   </a:t>
            </a: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06006212-1036-42ED-B8D8-2C1931C7C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570" y="4429707"/>
            <a:ext cx="387191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C5532136-1078-4CC3-8D0D-56C3ACE361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570" y="4290007"/>
            <a:ext cx="0" cy="139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59BD6796-FEC8-445C-81D6-F7A232AC7A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0483" y="4290007"/>
            <a:ext cx="0" cy="139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29D2E013-6898-4C7A-AB74-8FFC1EB93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133" y="4429707"/>
            <a:ext cx="3802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/>
              <a:t>Range = 13 - 1 = 12</a:t>
            </a:r>
            <a:endParaRPr lang="en-US" altLang="en-US" sz="2400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9363C00B-5AB0-4607-9392-E5785D629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95" y="3939169"/>
            <a:ext cx="4576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836E2437-8F6E-4F80-91F5-7B64D09CC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470" y="3097794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440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5638-3C46-422D-ABC6-9B41F32D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230C-5A4B-4E8E-9116-1893FB70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118507"/>
            <a:ext cx="11625943" cy="5058456"/>
          </a:xfrm>
        </p:spPr>
        <p:txBody>
          <a:bodyPr/>
          <a:lstStyle/>
          <a:p>
            <a:r>
              <a:rPr lang="en-US" dirty="0"/>
              <a:t>Average (approximately) of </a:t>
            </a:r>
            <a:r>
              <a:rPr lang="en-US" b="1" i="1" dirty="0"/>
              <a:t>squared deviations of values from the mean</a:t>
            </a:r>
          </a:p>
          <a:p>
            <a:pPr lvl="1"/>
            <a:r>
              <a:rPr lang="en-US" b="1" i="1" dirty="0"/>
              <a:t>Sample variance:</a:t>
            </a:r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r>
              <a:rPr lang="en-US" b="1" i="1" dirty="0"/>
              <a:t>Why do you think we square the terms?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73E0-72F6-49CA-BEEE-798BAA0B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A55BA-3095-4EAF-8633-C8F1B918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FD826FC3-7D1A-4012-A1C4-20BBF9219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587281"/>
              </p:ext>
            </p:extLst>
          </p:nvPr>
        </p:nvGraphicFramePr>
        <p:xfrm>
          <a:off x="4462543" y="1907269"/>
          <a:ext cx="33353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4" imgW="1129810" imgH="609336" progId="Equation.3">
                  <p:embed/>
                </p:oleObj>
              </mc:Choice>
              <mc:Fallback>
                <p:oleObj name="Equation" r:id="rId4" imgW="1129810" imgH="609336" progId="Equation.3">
                  <p:embed/>
                  <p:pic>
                    <p:nvPicPr>
                      <p:cNvPr id="21508" name="Object 6">
                        <a:extLst>
                          <a:ext uri="{FF2B5EF4-FFF2-40B4-BE49-F238E27FC236}">
                            <a16:creationId xmlns:a16="http://schemas.microsoft.com/office/drawing/2014/main" id="{7B3AF3D9-7226-48A8-8057-D42BB003E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543" y="1907269"/>
                        <a:ext cx="3335338" cy="1800225"/>
                      </a:xfrm>
                      <a:prstGeom prst="rect">
                        <a:avLst/>
                      </a:prstGeom>
                      <a:solidFill>
                        <a:srgbClr val="FF9BAE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998C816C-615B-4E2A-84C3-84AA1F8E4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7894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Where</a:t>
            </a:r>
            <a:r>
              <a:rPr lang="en-US" altLang="en-US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>
                <a:extLst>
                  <a:ext uri="{FF2B5EF4-FFF2-40B4-BE49-F238E27FC236}">
                    <a16:creationId xmlns:a16="http://schemas.microsoft.com/office/drawing/2014/main" id="{00D3F6CB-839F-4B37-B743-506B1452A3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0" y="3964607"/>
                <a:ext cx="4038600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00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6699"/>
                  </a:buClr>
                  <a:buSzPct val="5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sz="2000" dirty="0"/>
                  <a:t>  =  arithmetic mean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/>
                  <a:t>= sample size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dirty="0"/>
                  <a:t> = </a:t>
                </a:r>
                <a:r>
                  <a:rPr lang="en-US" altLang="en-US" sz="2000" dirty="0" err="1"/>
                  <a:t>i</a:t>
                </a:r>
                <a:r>
                  <a:rPr lang="en-US" altLang="en-US" sz="2000" baseline="30000" dirty="0" err="1"/>
                  <a:t>th</a:t>
                </a:r>
                <a:r>
                  <a:rPr lang="en-US" altLang="en-US" sz="2000" dirty="0"/>
                  <a:t> value of the variable X</a:t>
                </a:r>
              </a:p>
            </p:txBody>
          </p:sp>
        </mc:Choice>
        <mc:Fallback xmlns="">
          <p:sp>
            <p:nvSpPr>
              <p:cNvPr id="8" name="Text Box 6">
                <a:extLst>
                  <a:ext uri="{FF2B5EF4-FFF2-40B4-BE49-F238E27FC236}">
                    <a16:creationId xmlns:a16="http://schemas.microsoft.com/office/drawing/2014/main" id="{00D3F6CB-839F-4B37-B743-506B1452A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964607"/>
                <a:ext cx="4038600" cy="1323439"/>
              </a:xfrm>
              <a:prstGeom prst="rect">
                <a:avLst/>
              </a:prstGeom>
              <a:blipFill>
                <a:blip r:embed="rId6"/>
                <a:stretch>
                  <a:fillRect t="-1843" b="-78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32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94AF-431D-46B2-95B4-D3A24BCE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C1BA-9DD2-4BC8-BD2F-A9E3193EE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</a:t>
            </a:r>
            <a:r>
              <a:rPr lang="en-US" b="1" i="1" dirty="0"/>
              <a:t>square root of the variance	</a:t>
            </a:r>
            <a:endParaRPr lang="en-US" dirty="0"/>
          </a:p>
          <a:p>
            <a:pPr lvl="1"/>
            <a:r>
              <a:rPr lang="en-US" b="1" i="1" dirty="0"/>
              <a:t>Sample standard deviation</a:t>
            </a:r>
          </a:p>
          <a:p>
            <a:pPr lvl="1"/>
            <a:r>
              <a:rPr lang="en-US" dirty="0"/>
              <a:t>Has the </a:t>
            </a:r>
            <a:r>
              <a:rPr lang="en-US" b="1" i="1" dirty="0"/>
              <a:t>same units </a:t>
            </a:r>
            <a:r>
              <a:rPr lang="en-US" dirty="0"/>
              <a:t>as the data</a:t>
            </a:r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r>
              <a:rPr lang="en-US" dirty="0"/>
              <a:t>Most commonly used measure of dispersion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B5843-9DF1-4DA1-892C-DF3B2D4B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418C4-0F06-40AF-89A6-0D3B0463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26D42100-CA32-4FFA-B611-833A498F4B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248933"/>
              </p:ext>
            </p:extLst>
          </p:nvPr>
        </p:nvGraphicFramePr>
        <p:xfrm>
          <a:off x="4457700" y="2731747"/>
          <a:ext cx="32766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3" imgW="1180588" imgH="660113" progId="Equation.3">
                  <p:embed/>
                </p:oleObj>
              </mc:Choice>
              <mc:Fallback>
                <p:oleObj name="Equation" r:id="rId3" imgW="1180588" imgH="660113" progId="Equation.3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70630154-9178-4C44-AB35-EA4FEB5456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731747"/>
                        <a:ext cx="3276600" cy="1831975"/>
                      </a:xfrm>
                      <a:prstGeom prst="rect">
                        <a:avLst/>
                      </a:prstGeom>
                      <a:solidFill>
                        <a:srgbClr val="FF9BAE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6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22F3-D3CC-4957-8C23-0CF41142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2DEC-AE00-49D9-AA39-E3B26C58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54" y="947057"/>
            <a:ext cx="11625943" cy="50584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the difference between each value and the mean.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Square each difference.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squared differences.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this total by n-1 to get the sample variance.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the square root of the sample variance to get the sample standard deviation.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1E3F0-1DBB-417A-8FF0-BFAF7558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A9460-FC5F-4C3D-9036-F3BAA919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Object 4">
            <a:hlinkClick r:id="" action="ppaction://ole?verb=0"/>
            <a:extLst>
              <a:ext uri="{FF2B5EF4-FFF2-40B4-BE49-F238E27FC236}">
                <a16:creationId xmlns:a16="http://schemas.microsoft.com/office/drawing/2014/main" id="{700B25B6-43D0-4CA0-B4EB-4523379A51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105562"/>
              </p:ext>
            </p:extLst>
          </p:nvPr>
        </p:nvGraphicFramePr>
        <p:xfrm>
          <a:off x="6001881" y="4136286"/>
          <a:ext cx="5217437" cy="222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Equation" r:id="rId4" imgW="114249960" imgH="59254920" progId="Equation.DSMT4">
                  <p:embed/>
                </p:oleObj>
              </mc:Choice>
              <mc:Fallback>
                <p:oleObj name="Equation" r:id="rId4" imgW="114249960" imgH="59254920" progId="Equation.DSMT4">
                  <p:embed/>
                  <p:pic>
                    <p:nvPicPr>
                      <p:cNvPr id="24579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2C9C196-5B16-4C9C-87A8-7DADC3BDF49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881" y="4136286"/>
                        <a:ext cx="5217437" cy="2220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AAF5DFD-765B-4BBA-9B8F-85BC8811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95035"/>
            <a:ext cx="3521044" cy="542897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highlight>
                <a:srgbClr val="FF00FF"/>
              </a:highlight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9059EAC-FC0E-4B34-8C3A-4CE87EE3E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4163085"/>
            <a:ext cx="5562600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/>
              <a:t>Sample </a:t>
            </a:r>
            <a:br>
              <a:rPr lang="en-US" altLang="en-US" sz="2400" b="1" dirty="0"/>
            </a:br>
            <a:r>
              <a:rPr lang="en-US" altLang="en-US" sz="2400" b="1" dirty="0"/>
              <a:t>Data  (X</a:t>
            </a:r>
            <a:r>
              <a:rPr lang="en-US" altLang="en-US" sz="2400" b="1" baseline="-25000" dirty="0"/>
              <a:t>i</a:t>
            </a:r>
            <a:r>
              <a:rPr lang="en-US" altLang="en-US" sz="2400" b="1" dirty="0"/>
              <a:t>) :     10 12 14 15 17 18 18 24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6B7A6B2-7090-4335-AF4B-61792A427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83" y="5455445"/>
            <a:ext cx="4343400" cy="417512"/>
          </a:xfrm>
          <a:prstGeom prst="rect">
            <a:avLst/>
          </a:prstGeom>
          <a:solidFill>
            <a:srgbClr val="00E2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 n = 8            Mean = X = 16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6EBC0380-36E5-40F5-9B65-D1AC9BF74C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108926"/>
              </p:ext>
            </p:extLst>
          </p:nvPr>
        </p:nvGraphicFramePr>
        <p:xfrm>
          <a:off x="8993674" y="1489817"/>
          <a:ext cx="2368613" cy="132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Equation" r:id="rId6" imgW="1180588" imgH="660113" progId="Equation.3">
                  <p:embed/>
                </p:oleObj>
              </mc:Choice>
              <mc:Fallback>
                <p:oleObj name="Equation" r:id="rId6" imgW="1180588" imgH="660113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26D42100-CA32-4FFA-B611-833A498F4B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3674" y="1489817"/>
                        <a:ext cx="2368613" cy="1324312"/>
                      </a:xfrm>
                      <a:prstGeom prst="rect">
                        <a:avLst/>
                      </a:prstGeom>
                      <a:solidFill>
                        <a:srgbClr val="FF9BAE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89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normalcurves">
            <a:extLst>
              <a:ext uri="{FF2B5EF4-FFF2-40B4-BE49-F238E27FC236}">
                <a16:creationId xmlns:a16="http://schemas.microsoft.com/office/drawing/2014/main" id="{8213FB4A-74C5-478B-B285-702FDC936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146" y="4254294"/>
            <a:ext cx="3999625" cy="259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8B29C1D9-F55E-4A8C-876C-4C190FC01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552" y="3937794"/>
            <a:ext cx="4038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Smaller standard deviation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Larger standard deviation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E1093-EEF6-43CE-AC97-259284C5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92E0-B14F-40D5-AEAB-4FA5B61B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more the data are spread out, the greater the range, variance, and standard deviation.</a:t>
            </a:r>
          </a:p>
          <a:p>
            <a:r>
              <a:rPr lang="en-US" dirty="0"/>
              <a:t>The more the data are concentrated, the smaller the range, variance, and standard deviation.</a:t>
            </a:r>
          </a:p>
          <a:p>
            <a:r>
              <a:rPr lang="en-US" dirty="0"/>
              <a:t>If the values are all the same (no variation), all these measures will be zero.</a:t>
            </a:r>
          </a:p>
          <a:p>
            <a:r>
              <a:rPr lang="en-US" dirty="0"/>
              <a:t>None of these measures are ever negative.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A62B-0503-4027-B5C1-32CF7455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F0B48-7D22-4A32-A44B-F2208FA2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16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48A44A9E-D80B-4847-87D9-6ABEBE966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1316" y="5468293"/>
            <a:ext cx="1365429" cy="5520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32E73E7C-41EE-442B-BFC8-AEC87840E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4428" y="4354717"/>
            <a:ext cx="1421394" cy="46769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379-A00E-4685-A254-E525B1BA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7715-126B-4364-B351-EAA762D0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33CC">
                    <a:alpha val="20000"/>
                  </a:srgbClr>
                </a:solidFill>
              </a:rPr>
              <a:t>The </a:t>
            </a:r>
            <a:r>
              <a:rPr lang="en-US" b="1" i="1" dirty="0">
                <a:solidFill>
                  <a:srgbClr val="0033CC">
                    <a:alpha val="20000"/>
                  </a:srgbClr>
                </a:solidFill>
              </a:rPr>
              <a:t>central tendency </a:t>
            </a:r>
            <a:r>
              <a:rPr lang="en-US" dirty="0">
                <a:solidFill>
                  <a:srgbClr val="0033CC">
                    <a:alpha val="20000"/>
                  </a:srgbClr>
                </a:solidFill>
              </a:rPr>
              <a:t>is the extent to which the values of a numerical variable group around a typical or central value.</a:t>
            </a:r>
          </a:p>
          <a:p>
            <a:pPr lvl="1"/>
            <a:r>
              <a:rPr lang="en-US" dirty="0">
                <a:solidFill>
                  <a:srgbClr val="3F3F3F">
                    <a:alpha val="20000"/>
                  </a:srgbClr>
                </a:solidFill>
              </a:rPr>
              <a:t>Mean, Median, Mode, Geometric Mean</a:t>
            </a:r>
          </a:p>
          <a:p>
            <a:r>
              <a:rPr lang="en-US" dirty="0">
                <a:solidFill>
                  <a:srgbClr val="0033CC">
                    <a:alpha val="20000"/>
                  </a:srgbClr>
                </a:solidFill>
              </a:rPr>
              <a:t>The </a:t>
            </a:r>
            <a:r>
              <a:rPr lang="en-US" b="1" i="1" dirty="0">
                <a:solidFill>
                  <a:srgbClr val="0033CC">
                    <a:alpha val="20000"/>
                  </a:srgbClr>
                </a:solidFill>
              </a:rPr>
              <a:t>variation</a:t>
            </a:r>
            <a:r>
              <a:rPr lang="en-US" dirty="0">
                <a:solidFill>
                  <a:srgbClr val="0033CC">
                    <a:alpha val="20000"/>
                  </a:srgbClr>
                </a:solidFill>
              </a:rPr>
              <a:t> is the amount of dispersion or scattering away from a central value that the values of a numerical variable show.</a:t>
            </a:r>
          </a:p>
          <a:p>
            <a:pPr lvl="1"/>
            <a:r>
              <a:rPr lang="en-US" dirty="0">
                <a:solidFill>
                  <a:srgbClr val="3F3F3F">
                    <a:alpha val="20000"/>
                  </a:srgbClr>
                </a:solidFill>
              </a:rPr>
              <a:t>Range, Variance, Standard </a:t>
            </a:r>
            <a:r>
              <a:rPr lang="en-US" dirty="0" smtClean="0">
                <a:solidFill>
                  <a:srgbClr val="3F3F3F">
                    <a:alpha val="20000"/>
                  </a:srgbClr>
                </a:solidFill>
              </a:rPr>
              <a:t>Deviation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shape</a:t>
            </a:r>
            <a:r>
              <a:rPr lang="en-US" dirty="0" smtClean="0"/>
              <a:t> is the pattern of the distribution of values from the lowest value to the highest value.</a:t>
            </a:r>
          </a:p>
          <a:p>
            <a:pPr lvl="1"/>
            <a:r>
              <a:rPr lang="en-US" dirty="0" smtClean="0"/>
              <a:t>Skewness</a:t>
            </a:r>
            <a:r>
              <a:rPr lang="en-US" dirty="0"/>
              <a:t>, Kurtosis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EC0E-5005-4E65-9E81-6CDB93D6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12BB2-B58C-4096-BAA5-DC3FD640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0CC7-5A50-4327-AB00-76BE756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of 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1D6D-B457-4BBF-B06A-0610C42A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2" y="1118507"/>
            <a:ext cx="6122470" cy="5058456"/>
          </a:xfrm>
        </p:spPr>
        <p:txBody>
          <a:bodyPr>
            <a:normAutofit/>
          </a:bodyPr>
          <a:lstStyle/>
          <a:p>
            <a:r>
              <a:rPr lang="en-US" dirty="0"/>
              <a:t>Describes how data is </a:t>
            </a:r>
            <a:r>
              <a:rPr lang="en-US" b="1" i="1" dirty="0"/>
              <a:t>distributed</a:t>
            </a:r>
          </a:p>
          <a:p>
            <a:r>
              <a:rPr lang="en-US" dirty="0"/>
              <a:t>Two useful shape related statistics are:</a:t>
            </a:r>
          </a:p>
          <a:p>
            <a:pPr lvl="1"/>
            <a:r>
              <a:rPr lang="en-US" dirty="0"/>
              <a:t>Skewness:</a:t>
            </a:r>
          </a:p>
          <a:p>
            <a:pPr lvl="2"/>
            <a:r>
              <a:rPr lang="en-US" dirty="0"/>
              <a:t>Measures the extent to which data values are </a:t>
            </a:r>
            <a:r>
              <a:rPr lang="en-US" b="1" i="1" dirty="0"/>
              <a:t>not symmetrical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Kurtosis:</a:t>
            </a:r>
          </a:p>
          <a:p>
            <a:pPr lvl="2"/>
            <a:r>
              <a:rPr lang="en-US" dirty="0"/>
              <a:t>Kurtosis measures the </a:t>
            </a:r>
            <a:r>
              <a:rPr lang="en-US" b="1" i="1" dirty="0" err="1"/>
              <a:t>peakedness</a:t>
            </a:r>
            <a:r>
              <a:rPr lang="en-US" dirty="0"/>
              <a:t> of the curve of the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08C8-9093-40B5-98AA-1DD061EF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3C35F-DB07-4EE6-9166-293FEF7A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18</a:t>
            </a:fld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645EF8C-AC5D-44B7-85B0-880023C7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15" y="2253032"/>
            <a:ext cx="4415685" cy="1738819"/>
          </a:xfrm>
          <a:prstGeom prst="rect">
            <a:avLst/>
          </a:prstGeom>
        </p:spPr>
      </p:pic>
      <p:pic>
        <p:nvPicPr>
          <p:cNvPr id="6" name="Picture 2" descr="Image result for same variance different kurto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09" y="4283384"/>
            <a:ext cx="2707546" cy="225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5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769A-AD59-4873-A42E-25DD61F2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AA00-538F-4C53-8908-7143DE358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B382D-59D7-4310-89D0-5B942DCA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D79C8-DC87-4B02-A554-5420A287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241606"/>
            <a:ext cx="35052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Descriptive measures</a:t>
            </a:r>
          </a:p>
          <a:p>
            <a:r>
              <a:rPr lang="en-US" dirty="0"/>
              <a:t>Organizing categorical data</a:t>
            </a:r>
          </a:p>
          <a:p>
            <a:r>
              <a:rPr lang="en-US" dirty="0"/>
              <a:t>Descriptive measure summaries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R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Loading data from your computer</a:t>
            </a:r>
          </a:p>
          <a:p>
            <a:pPr lvl="1"/>
            <a:r>
              <a:rPr lang="en-US" dirty="0"/>
              <a:t>Creating sequences and repetitions</a:t>
            </a:r>
          </a:p>
          <a:p>
            <a:pPr lvl="1"/>
            <a:r>
              <a:rPr lang="en-US" dirty="0"/>
              <a:t>Central Tendencies and distribution measures</a:t>
            </a:r>
          </a:p>
          <a:p>
            <a:pPr lvl="1"/>
            <a:r>
              <a:rPr lang="en-US" dirty="0"/>
              <a:t>Plotting and Tables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Data Frames</a:t>
            </a:r>
          </a:p>
          <a:p>
            <a:pPr lvl="1"/>
            <a:r>
              <a:rPr lang="en-US" dirty="0"/>
              <a:t>Lists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19A2-BA93-4355-BBFA-C71458E1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5A2F-386D-44CE-BE7D-A2AFE4FA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8" y="1221439"/>
            <a:ext cx="11625943" cy="505845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about Kurtosis:</a:t>
            </a:r>
          </a:p>
          <a:p>
            <a:pPr lvl="1"/>
            <a:r>
              <a:rPr lang="en-US" dirty="0"/>
              <a:t>A normal curve has kurtosis exactly equal to </a:t>
            </a:r>
            <a:r>
              <a:rPr lang="en-US" dirty="0" smtClean="0"/>
              <a:t>3 - </a:t>
            </a:r>
            <a:r>
              <a:rPr lang="en-US" b="1" i="1" dirty="0" err="1" smtClean="0"/>
              <a:t>mesokurtic</a:t>
            </a:r>
            <a:endParaRPr lang="en-US" dirty="0"/>
          </a:p>
          <a:p>
            <a:pPr lvl="1"/>
            <a:r>
              <a:rPr lang="en-US" dirty="0"/>
              <a:t>A kurtosis less than 3 (negative excess) indicates that the distribution has fewer outliers, so that its tail would be </a:t>
            </a:r>
            <a:r>
              <a:rPr lang="en-US" dirty="0" smtClean="0"/>
              <a:t>flatter - </a:t>
            </a:r>
            <a:r>
              <a:rPr lang="en-US" b="1" i="1" dirty="0" err="1" smtClean="0"/>
              <a:t>playtkurtic</a:t>
            </a:r>
            <a:endParaRPr lang="en-US" dirty="0"/>
          </a:p>
          <a:p>
            <a:pPr lvl="1"/>
            <a:r>
              <a:rPr lang="en-US" dirty="0"/>
              <a:t>A kurtosis more than 3 (positive excess) is the opposite </a:t>
            </a:r>
            <a:r>
              <a:rPr lang="en-US" dirty="0" smtClean="0"/>
              <a:t>situation - </a:t>
            </a:r>
            <a:r>
              <a:rPr lang="en-US" b="1" i="1" dirty="0" smtClean="0"/>
              <a:t>leptokurtic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385B-AFF4-436B-8938-F9428DC6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8D209-8299-46B9-A89A-45A15FAF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86" y="1548749"/>
            <a:ext cx="28670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4E21-5E82-4A99-AFC9-47686776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8E6E-4EF7-4199-B138-DA9CAAB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summary table </a:t>
            </a:r>
            <a:r>
              <a:rPr lang="en-US" dirty="0"/>
              <a:t>tallies the frequencies or percentages of items in a set of categories so that you can see differences between categories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CC703-B8EE-4AA4-BBBD-4DA03B5D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952A7-F78C-41F6-864A-F7731FF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9DF41C55-D3E8-4A28-91D0-74568FB6F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771188"/>
              </p:ext>
            </p:extLst>
          </p:nvPr>
        </p:nvGraphicFramePr>
        <p:xfrm>
          <a:off x="2569724" y="3360130"/>
          <a:ext cx="7010400" cy="2225673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Banking Preference?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Percent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ATM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16%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Automated or live telephone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2%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Drive-through service at branch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17%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 person at branch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41%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Internet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24%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8">
            <a:extLst>
              <a:ext uri="{FF2B5EF4-FFF2-40B4-BE49-F238E27FC236}">
                <a16:creationId xmlns:a16="http://schemas.microsoft.com/office/drawing/2014/main" id="{D28118DB-282B-425A-9338-8A3280A92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24" y="2714017"/>
            <a:ext cx="7399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u="sng" dirty="0"/>
              <a:t>Summary Table From A Survey of 1000 Banking Customers</a:t>
            </a:r>
          </a:p>
        </p:txBody>
      </p:sp>
    </p:spTree>
    <p:extLst>
      <p:ext uri="{BB962C8B-B14F-4D97-AF65-F5344CB8AC3E}">
        <p14:creationId xmlns:p14="http://schemas.microsoft.com/office/powerpoint/2010/main" val="28860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C218-8251-4AD2-B0E0-16C68A90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0549-EC22-4EA6-8C3A-3D13DBCF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83" y="1297894"/>
            <a:ext cx="7941541" cy="50584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Helps organize two or more categorical variables</a:t>
            </a:r>
          </a:p>
          <a:p>
            <a:pPr lvl="1"/>
            <a:r>
              <a:rPr lang="en-US" dirty="0"/>
              <a:t>Used to study patterns that may exist between the responses of two or more categorical variables</a:t>
            </a:r>
          </a:p>
          <a:p>
            <a:pPr lvl="1"/>
            <a:r>
              <a:rPr lang="en-US" dirty="0"/>
              <a:t>Cross tabulates or tallies jointly the responses of the categorical variables</a:t>
            </a:r>
          </a:p>
          <a:p>
            <a:pPr lvl="1"/>
            <a:r>
              <a:rPr lang="en-US" dirty="0"/>
              <a:t>For two variables the tallies for one variable are located in the rows and the tallies for the second variable are located in the columns</a:t>
            </a:r>
          </a:p>
          <a:p>
            <a:r>
              <a:rPr lang="en-US" dirty="0"/>
              <a:t>A random sample of 400 invoices is drawn.</a:t>
            </a:r>
          </a:p>
          <a:p>
            <a:pPr lvl="1"/>
            <a:r>
              <a:rPr lang="en-US" dirty="0"/>
              <a:t>Each invoice is categorized as a small, medium, or large amount.</a:t>
            </a:r>
          </a:p>
          <a:p>
            <a:pPr lvl="1"/>
            <a:r>
              <a:rPr lang="en-US" dirty="0"/>
              <a:t>Each invoice is also examined to identify if there are any errors.</a:t>
            </a:r>
          </a:p>
          <a:p>
            <a:pPr lvl="1"/>
            <a:r>
              <a:rPr lang="en-US" dirty="0"/>
              <a:t>This data are then organized in the contingency table to the right.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611F-2FF4-43D4-A9B3-1033B7BF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628B4-5A97-419A-A15E-52737DDC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6A57CA-49B2-4422-8471-126A002AB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99120"/>
              </p:ext>
            </p:extLst>
          </p:nvPr>
        </p:nvGraphicFramePr>
        <p:xfrm>
          <a:off x="8174172" y="2717259"/>
          <a:ext cx="3810304" cy="3474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2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73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73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0">
            <a:extLst>
              <a:ext uri="{FF2B5EF4-FFF2-40B4-BE49-F238E27FC236}">
                <a16:creationId xmlns:a16="http://schemas.microsoft.com/office/drawing/2014/main" id="{77D30474-03D2-433A-A315-A52B9B7DF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471" y="1040443"/>
            <a:ext cx="4143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dirty="0"/>
              <a:t>Contingency Table Showing</a:t>
            </a:r>
          </a:p>
          <a:p>
            <a:pPr algn="ctr"/>
            <a:r>
              <a:rPr lang="en-US" altLang="en-US" sz="2000" b="1" dirty="0"/>
              <a:t>Frequency of Invoices Categorized</a:t>
            </a:r>
          </a:p>
          <a:p>
            <a:pPr algn="ctr"/>
            <a:r>
              <a:rPr lang="en-US" altLang="en-US" sz="2000" b="1" dirty="0"/>
              <a:t>By Size and The Presence Of Errors</a:t>
            </a:r>
          </a:p>
        </p:txBody>
      </p:sp>
    </p:spTree>
    <p:extLst>
      <p:ext uri="{BB962C8B-B14F-4D97-AF65-F5344CB8AC3E}">
        <p14:creationId xmlns:p14="http://schemas.microsoft.com/office/powerpoint/2010/main" val="346702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956E391-8242-4D1B-AC3F-BF73C419F8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62200" y="304800"/>
            <a:ext cx="8305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Contingency Table Based On Percentage Of Overall Total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A3D53C-E304-40E0-9ED9-158CC7C3FBED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447800"/>
          <a:ext cx="4191000" cy="335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3CC15B-9D39-410F-AE6D-BA8115DD0EBF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3124200"/>
          <a:ext cx="4191000" cy="335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47.50%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332" name="TextBox 7">
            <a:extLst>
              <a:ext uri="{FF2B5EF4-FFF2-40B4-BE49-F238E27FC236}">
                <a16:creationId xmlns:a16="http://schemas.microsoft.com/office/drawing/2014/main" id="{DB468647-AB85-4F25-A1AE-B3076E01C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600201"/>
            <a:ext cx="2846388" cy="1196975"/>
          </a:xfrm>
          <a:prstGeom prst="rect">
            <a:avLst/>
          </a:prstGeom>
          <a:solidFill>
            <a:srgbClr val="00E2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42.50% = 170 / 400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25.00% = 100 / 400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16.25% =   65 / 400</a:t>
            </a:r>
          </a:p>
        </p:txBody>
      </p:sp>
      <p:cxnSp>
        <p:nvCxnSpPr>
          <p:cNvPr id="11333" name="Straight Arrow Connector 11">
            <a:extLst>
              <a:ext uri="{FF2B5EF4-FFF2-40B4-BE49-F238E27FC236}">
                <a16:creationId xmlns:a16="http://schemas.microsoft.com/office/drawing/2014/main" id="{394822EC-DEBC-4093-98C9-BA7F839198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67400" y="2286000"/>
            <a:ext cx="990600" cy="1588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4" name="Straight Arrow Connector 12">
            <a:extLst>
              <a:ext uri="{FF2B5EF4-FFF2-40B4-BE49-F238E27FC236}">
                <a16:creationId xmlns:a16="http://schemas.microsoft.com/office/drawing/2014/main" id="{3E1B265A-04D0-4E0B-B433-ED3550C18053}"/>
              </a:ext>
            </a:extLst>
          </p:cNvPr>
          <p:cNvCxnSpPr>
            <a:cxnSpLocks noChangeShapeType="1"/>
            <a:stCxn id="11332" idx="2"/>
          </p:cNvCxnSpPr>
          <p:nvPr/>
        </p:nvCxnSpPr>
        <p:spPr bwMode="auto">
          <a:xfrm rot="5400000">
            <a:off x="8166101" y="2928938"/>
            <a:ext cx="323850" cy="60325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35" name="TextBox 19">
            <a:extLst>
              <a:ext uri="{FF2B5EF4-FFF2-40B4-BE49-F238E27FC236}">
                <a16:creationId xmlns:a16="http://schemas.microsoft.com/office/drawing/2014/main" id="{FA8BB4D7-54FE-44DD-AD31-21D34474D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76800"/>
            <a:ext cx="4038600" cy="1562100"/>
          </a:xfrm>
          <a:prstGeom prst="rect">
            <a:avLst/>
          </a:prstGeom>
          <a:solidFill>
            <a:srgbClr val="00E2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83.75% of sampled invoices have no errors and 47.50% of sampled invoices are for small amounts.</a:t>
            </a:r>
          </a:p>
        </p:txBody>
      </p:sp>
      <p:cxnSp>
        <p:nvCxnSpPr>
          <p:cNvPr id="11336" name="Straight Arrow Connector 20">
            <a:extLst>
              <a:ext uri="{FF2B5EF4-FFF2-40B4-BE49-F238E27FC236}">
                <a16:creationId xmlns:a16="http://schemas.microsoft.com/office/drawing/2014/main" id="{0162B255-D4EB-4AE6-8A4A-545908986D9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76900" y="4762500"/>
            <a:ext cx="609600" cy="53340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796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C45541A-1C5C-4FB3-B1C7-D6DDACCD85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62200" y="304800"/>
            <a:ext cx="8305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Contingency Table Based On Percentage of Row Totals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FDEFAB-9123-4646-8457-C29C5CEC63D3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447800"/>
          <a:ext cx="4191000" cy="335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84653D-15D5-4616-AA8D-200EEBDC79AD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3124200"/>
          <a:ext cx="4191000" cy="335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89.47%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71.43%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92.86%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56" name="TextBox 7">
            <a:extLst>
              <a:ext uri="{FF2B5EF4-FFF2-40B4-BE49-F238E27FC236}">
                <a16:creationId xmlns:a16="http://schemas.microsoft.com/office/drawing/2014/main" id="{7B72BC72-4089-409E-BE9A-C4CF384F2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600201"/>
            <a:ext cx="2846388" cy="1196975"/>
          </a:xfrm>
          <a:prstGeom prst="rect">
            <a:avLst/>
          </a:prstGeom>
          <a:solidFill>
            <a:srgbClr val="00E2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89.47% = 170 / 190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71.43% = 100 / 140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92.86% =   65 / 70</a:t>
            </a:r>
          </a:p>
        </p:txBody>
      </p:sp>
      <p:cxnSp>
        <p:nvCxnSpPr>
          <p:cNvPr id="12357" name="Straight Arrow Connector 11">
            <a:extLst>
              <a:ext uri="{FF2B5EF4-FFF2-40B4-BE49-F238E27FC236}">
                <a16:creationId xmlns:a16="http://schemas.microsoft.com/office/drawing/2014/main" id="{7C094194-8B3B-4F53-AB22-6E5BE6BC20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67400" y="2286000"/>
            <a:ext cx="990600" cy="1588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58" name="Straight Arrow Connector 12">
            <a:extLst>
              <a:ext uri="{FF2B5EF4-FFF2-40B4-BE49-F238E27FC236}">
                <a16:creationId xmlns:a16="http://schemas.microsoft.com/office/drawing/2014/main" id="{67D1078A-BB17-4A0B-9640-FF405FAE72FC}"/>
              </a:ext>
            </a:extLst>
          </p:cNvPr>
          <p:cNvCxnSpPr>
            <a:cxnSpLocks noChangeShapeType="1"/>
            <a:stCxn id="12356" idx="2"/>
          </p:cNvCxnSpPr>
          <p:nvPr/>
        </p:nvCxnSpPr>
        <p:spPr bwMode="auto">
          <a:xfrm rot="5400000">
            <a:off x="8166101" y="2928938"/>
            <a:ext cx="323850" cy="60325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59" name="TextBox 19">
            <a:extLst>
              <a:ext uri="{FF2B5EF4-FFF2-40B4-BE49-F238E27FC236}">
                <a16:creationId xmlns:a16="http://schemas.microsoft.com/office/drawing/2014/main" id="{2C5BD19E-0DD8-435B-A2F6-2783C6B13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76800"/>
            <a:ext cx="4343400" cy="1562100"/>
          </a:xfrm>
          <a:prstGeom prst="rect">
            <a:avLst/>
          </a:prstGeom>
          <a:solidFill>
            <a:srgbClr val="00E2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Medium invoices have a larger chance (28.57%) of having errors than small (10.53%) or large (7.14%) invoices.</a:t>
            </a:r>
          </a:p>
        </p:txBody>
      </p:sp>
      <p:cxnSp>
        <p:nvCxnSpPr>
          <p:cNvPr id="12360" name="Straight Arrow Connector 20">
            <a:extLst>
              <a:ext uri="{FF2B5EF4-FFF2-40B4-BE49-F238E27FC236}">
                <a16:creationId xmlns:a16="http://schemas.microsoft.com/office/drawing/2014/main" id="{9C4F2506-AF96-40EE-A1F2-5DA55CAA4A4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943600" y="4724400"/>
            <a:ext cx="304800" cy="22860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06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4B029C9-D023-4AA7-A972-DC4E715E57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62200" y="304800"/>
            <a:ext cx="8305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Contingency Table Based On Percentage Of Column Totals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9F9012-D186-4C80-932A-4010C7A38133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447800"/>
          <a:ext cx="4191000" cy="335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7DD675-0F7C-4AD5-85CF-6F4B596EE216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3124200"/>
          <a:ext cx="4191000" cy="335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47.50%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80" name="TextBox 7">
            <a:extLst>
              <a:ext uri="{FF2B5EF4-FFF2-40B4-BE49-F238E27FC236}">
                <a16:creationId xmlns:a16="http://schemas.microsoft.com/office/drawing/2014/main" id="{BFF33BBA-5960-4547-B1FF-CA3C2F70E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684338"/>
            <a:ext cx="2846388" cy="831850"/>
          </a:xfrm>
          <a:prstGeom prst="rect">
            <a:avLst/>
          </a:prstGeom>
          <a:solidFill>
            <a:srgbClr val="00E2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50.75% = 170 / 335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30.77% =   20 / 65</a:t>
            </a:r>
          </a:p>
        </p:txBody>
      </p:sp>
      <p:cxnSp>
        <p:nvCxnSpPr>
          <p:cNvPr id="13381" name="Straight Arrow Connector 11">
            <a:extLst>
              <a:ext uri="{FF2B5EF4-FFF2-40B4-BE49-F238E27FC236}">
                <a16:creationId xmlns:a16="http://schemas.microsoft.com/office/drawing/2014/main" id="{9009B554-2EFB-4CA8-B38F-D7BA74BDEE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67400" y="2286000"/>
            <a:ext cx="990600" cy="1588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82" name="Straight Arrow Connector 12">
            <a:extLst>
              <a:ext uri="{FF2B5EF4-FFF2-40B4-BE49-F238E27FC236}">
                <a16:creationId xmlns:a16="http://schemas.microsoft.com/office/drawing/2014/main" id="{BBD4065A-403A-42B2-8BC2-36A8E6B636D4}"/>
              </a:ext>
            </a:extLst>
          </p:cNvPr>
          <p:cNvCxnSpPr>
            <a:cxnSpLocks noChangeShapeType="1"/>
            <a:stCxn id="13380" idx="2"/>
          </p:cNvCxnSpPr>
          <p:nvPr/>
        </p:nvCxnSpPr>
        <p:spPr bwMode="auto">
          <a:xfrm rot="16200000" flipH="1">
            <a:off x="8061326" y="2813051"/>
            <a:ext cx="609600" cy="15875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83" name="TextBox 19">
            <a:extLst>
              <a:ext uri="{FF2B5EF4-FFF2-40B4-BE49-F238E27FC236}">
                <a16:creationId xmlns:a16="http://schemas.microsoft.com/office/drawing/2014/main" id="{90A028EB-2436-48A3-9C09-32E27C83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76801"/>
            <a:ext cx="4038600" cy="1196975"/>
          </a:xfrm>
          <a:prstGeom prst="rect">
            <a:avLst/>
          </a:prstGeom>
          <a:solidFill>
            <a:srgbClr val="00E2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There is a 61.54% chance that invoices with errors are of medium size.</a:t>
            </a:r>
          </a:p>
        </p:txBody>
      </p:sp>
      <p:cxnSp>
        <p:nvCxnSpPr>
          <p:cNvPr id="13384" name="Straight Arrow Connector 20">
            <a:extLst>
              <a:ext uri="{FF2B5EF4-FFF2-40B4-BE49-F238E27FC236}">
                <a16:creationId xmlns:a16="http://schemas.microsoft.com/office/drawing/2014/main" id="{20FFD060-94D5-4163-9383-BB9C586472C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76900" y="4762500"/>
            <a:ext cx="609600" cy="53340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477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41A718-15BF-46B8-975A-9E7F8C8D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A763D-FEBC-4EFE-B66D-75A28D63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118506"/>
            <a:ext cx="11625943" cy="53547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Quartiles split the ranked data into 4 segments with an equal number of values per segment.</a:t>
            </a:r>
          </a:p>
          <a:p>
            <a:pPr lvl="1"/>
            <a:r>
              <a:rPr lang="en-US" dirty="0"/>
              <a:t>The first quartile, Q1, is the value for which 25% of the observations are smaller and 75% are larger</a:t>
            </a:r>
          </a:p>
          <a:p>
            <a:pPr lvl="1"/>
            <a:r>
              <a:rPr lang="en-US" dirty="0"/>
              <a:t>Q2 is the same as the median (50% of the observations are smaller and 50% are larger)</a:t>
            </a:r>
          </a:p>
          <a:p>
            <a:pPr lvl="1"/>
            <a:r>
              <a:rPr lang="en-US" dirty="0"/>
              <a:t>Only 25% of the observations are greater than the third quartile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Find a quartile by determining the value in the appropriate position in the ranked data, where</a:t>
            </a:r>
          </a:p>
          <a:p>
            <a:pPr lvl="1"/>
            <a:r>
              <a:rPr lang="en-US" dirty="0"/>
              <a:t>First quartile position:  	Q1 = (n+1)/4    ranked value</a:t>
            </a:r>
          </a:p>
          <a:p>
            <a:pPr lvl="1"/>
            <a:r>
              <a:rPr lang="en-US" dirty="0"/>
              <a:t>Second quartile position:       Q2 = (n+1)/2    ranked value</a:t>
            </a:r>
          </a:p>
          <a:p>
            <a:pPr lvl="1"/>
            <a:r>
              <a:rPr lang="en-US" dirty="0"/>
              <a:t>Third quartile position:   	Q3 = 3(n+1)/4  ranked value</a:t>
            </a:r>
          </a:p>
          <a:p>
            <a:pPr lvl="1"/>
            <a:r>
              <a:rPr lang="en-US" dirty="0"/>
              <a:t>When calculating the ranked position use the following rules</a:t>
            </a:r>
          </a:p>
          <a:p>
            <a:pPr lvl="2"/>
            <a:r>
              <a:rPr lang="en-US" dirty="0"/>
              <a:t>If the result is a whole number then it is the ranked position to us</a:t>
            </a:r>
          </a:p>
          <a:p>
            <a:pPr lvl="2"/>
            <a:r>
              <a:rPr lang="en-US" dirty="0"/>
              <a:t>If the result is a fractional half (e.g. 2.5, 7.5, 8.5, etc.) then average the two corresponding data values.</a:t>
            </a:r>
          </a:p>
          <a:p>
            <a:pPr lvl="2"/>
            <a:r>
              <a:rPr lang="en-US" dirty="0"/>
              <a:t>If the result is not a whole number or a fractional half then round the result to the nearest integer to find the ranked position.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33361-7DD5-4818-857D-CD511D50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891E-C171-4ED7-A94A-B03EBFE98A09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8C9A8-10A4-46DA-9268-35ADF4F5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7" name="Group 26">
            <a:extLst>
              <a:ext uri="{FF2B5EF4-FFF2-40B4-BE49-F238E27FC236}">
                <a16:creationId xmlns:a16="http://schemas.microsoft.com/office/drawing/2014/main" id="{3FDD94CD-4636-4E20-9BBB-C3550421F6E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670628"/>
            <a:ext cx="1219200" cy="457200"/>
            <a:chOff x="1008" y="1776"/>
            <a:chExt cx="768" cy="288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1D2D8C9-567B-460A-9923-BCC321735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76"/>
              <a:ext cx="768" cy="288"/>
            </a:xfrm>
            <a:prstGeom prst="rect">
              <a:avLst/>
            </a:prstGeom>
            <a:solidFill>
              <a:srgbClr val="B9B9E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50C9250D-0B37-45CE-A676-86F8ABBD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1777"/>
              <a:ext cx="58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en-US" b="1"/>
                <a:t>25%</a:t>
              </a:r>
            </a:p>
          </p:txBody>
        </p:sp>
      </p:grpSp>
      <p:sp>
        <p:nvSpPr>
          <p:cNvPr id="10" name="AutoShape 15">
            <a:extLst>
              <a:ext uri="{FF2B5EF4-FFF2-40B4-BE49-F238E27FC236}">
                <a16:creationId xmlns:a16="http://schemas.microsoft.com/office/drawing/2014/main" id="{40C59DD3-6B3F-499E-A1DE-B680B291195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86300" y="3242128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AutoShape 18">
            <a:extLst>
              <a:ext uri="{FF2B5EF4-FFF2-40B4-BE49-F238E27FC236}">
                <a16:creationId xmlns:a16="http://schemas.microsoft.com/office/drawing/2014/main" id="{85C592CC-BB8C-484C-8349-0FC1CE33C1D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905500" y="3242128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AutoShape 19">
            <a:extLst>
              <a:ext uri="{FF2B5EF4-FFF2-40B4-BE49-F238E27FC236}">
                <a16:creationId xmlns:a16="http://schemas.microsoft.com/office/drawing/2014/main" id="{7AE21E5F-867F-4728-9876-4F1579FC108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124700" y="3242128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EC054C35-E148-478A-B51E-5F743EE62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43262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20675" indent="-320675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300"/>
              <a:t>Q1</a:t>
            </a: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79913934-4D86-47B1-A5EE-CB8E078D1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3262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20675" indent="-320675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300"/>
              <a:t>Q2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3E5E2CC9-4D2D-4DB6-AE2B-B78D8D80E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43262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20675" indent="-320675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300"/>
              <a:t>Q3</a:t>
            </a:r>
          </a:p>
        </p:txBody>
      </p:sp>
      <p:grpSp>
        <p:nvGrpSpPr>
          <p:cNvPr id="16" name="Group 27">
            <a:extLst>
              <a:ext uri="{FF2B5EF4-FFF2-40B4-BE49-F238E27FC236}">
                <a16:creationId xmlns:a16="http://schemas.microsoft.com/office/drawing/2014/main" id="{CDC7237C-CD37-455F-AD02-7324F62D3DF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670628"/>
            <a:ext cx="1219200" cy="457200"/>
            <a:chOff x="1008" y="1776"/>
            <a:chExt cx="768" cy="288"/>
          </a:xfrm>
        </p:grpSpPr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6BE222D-FA96-4F4E-A54A-8A608D8BD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76"/>
              <a:ext cx="768" cy="288"/>
            </a:xfrm>
            <a:prstGeom prst="rect">
              <a:avLst/>
            </a:prstGeom>
            <a:solidFill>
              <a:srgbClr val="B9B9E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430066F-33BD-465E-BA8A-2C3DD58D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1777"/>
              <a:ext cx="58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en-US" b="1"/>
                <a:t>25%</a:t>
              </a:r>
            </a:p>
          </p:txBody>
        </p:sp>
      </p:grpSp>
      <p:grpSp>
        <p:nvGrpSpPr>
          <p:cNvPr id="19" name="Group 30">
            <a:extLst>
              <a:ext uri="{FF2B5EF4-FFF2-40B4-BE49-F238E27FC236}">
                <a16:creationId xmlns:a16="http://schemas.microsoft.com/office/drawing/2014/main" id="{E8DF25F2-A9A9-4B18-B198-9D9B64B533C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670628"/>
            <a:ext cx="1219200" cy="457200"/>
            <a:chOff x="1008" y="1776"/>
            <a:chExt cx="768" cy="288"/>
          </a:xfrm>
        </p:grpSpPr>
        <p:sp>
          <p:nvSpPr>
            <p:cNvPr id="20" name="Rectangle 31">
              <a:extLst>
                <a:ext uri="{FF2B5EF4-FFF2-40B4-BE49-F238E27FC236}">
                  <a16:creationId xmlns:a16="http://schemas.microsoft.com/office/drawing/2014/main" id="{18AB28E9-1415-4A62-8277-D90258C1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76"/>
              <a:ext cx="768" cy="288"/>
            </a:xfrm>
            <a:prstGeom prst="rect">
              <a:avLst/>
            </a:prstGeom>
            <a:solidFill>
              <a:srgbClr val="B9B9E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Rectangle 32">
              <a:extLst>
                <a:ext uri="{FF2B5EF4-FFF2-40B4-BE49-F238E27FC236}">
                  <a16:creationId xmlns:a16="http://schemas.microsoft.com/office/drawing/2014/main" id="{3432155A-C128-40D1-8D90-C0F49FAD8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1777"/>
              <a:ext cx="58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en-US" b="1"/>
                <a:t>25%</a:t>
              </a:r>
            </a:p>
          </p:txBody>
        </p:sp>
      </p:grpSp>
      <p:grpSp>
        <p:nvGrpSpPr>
          <p:cNvPr id="22" name="Group 33">
            <a:extLst>
              <a:ext uri="{FF2B5EF4-FFF2-40B4-BE49-F238E27FC236}">
                <a16:creationId xmlns:a16="http://schemas.microsoft.com/office/drawing/2014/main" id="{E9C14448-1967-4F2E-A278-41B1269DB442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670628"/>
            <a:ext cx="1219200" cy="457200"/>
            <a:chOff x="1008" y="1776"/>
            <a:chExt cx="768" cy="288"/>
          </a:xfrm>
        </p:grpSpPr>
        <p:sp>
          <p:nvSpPr>
            <p:cNvPr id="23" name="Rectangle 34">
              <a:extLst>
                <a:ext uri="{FF2B5EF4-FFF2-40B4-BE49-F238E27FC236}">
                  <a16:creationId xmlns:a16="http://schemas.microsoft.com/office/drawing/2014/main" id="{B1F8E8BA-A86B-4918-B237-CED29C053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76"/>
              <a:ext cx="768" cy="288"/>
            </a:xfrm>
            <a:prstGeom prst="rect">
              <a:avLst/>
            </a:prstGeom>
            <a:solidFill>
              <a:srgbClr val="B9B9E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F97A5C2B-E497-41B8-A53C-1C55360EA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1777"/>
              <a:ext cx="58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en-US" b="1" dirty="0"/>
                <a:t>25%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38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D6B4-64A7-4087-A522-797791FC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Interquartile Range and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5B15-5E89-4FF0-9CAD-0E9AE033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i="1" dirty="0"/>
              <a:t>IQR</a:t>
            </a:r>
            <a:r>
              <a:rPr lang="en-US" dirty="0"/>
              <a:t> is Q3 – Q1 and measures the spread in the middle 50% of the data</a:t>
            </a:r>
          </a:p>
          <a:p>
            <a:pPr lvl="1"/>
            <a:r>
              <a:rPr lang="en-US" dirty="0"/>
              <a:t>The IQR is also called the </a:t>
            </a:r>
            <a:r>
              <a:rPr lang="en-US" b="1" i="1" dirty="0" err="1"/>
              <a:t>midspread</a:t>
            </a:r>
            <a:r>
              <a:rPr lang="en-US" dirty="0"/>
              <a:t> because it covers the middle 50% of the data</a:t>
            </a:r>
          </a:p>
          <a:p>
            <a:pPr lvl="1"/>
            <a:r>
              <a:rPr lang="en-US" dirty="0"/>
              <a:t>The IQR is a measure of variability that is </a:t>
            </a:r>
            <a:r>
              <a:rPr lang="en-US" b="1" i="1" dirty="0"/>
              <a:t>not influenced by outliers or extreme values</a:t>
            </a:r>
          </a:p>
          <a:p>
            <a:pPr lvl="1"/>
            <a:r>
              <a:rPr lang="en-US" dirty="0"/>
              <a:t>Measures like Q1, Q3, and IQR that are not influenced by outliers are called resistant measures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Q1 is in the  (9+1)/4 = 2.5 position of the ranked data </a:t>
            </a:r>
          </a:p>
          <a:p>
            <a:pPr lvl="1"/>
            <a:r>
              <a:rPr lang="en-US" dirty="0"/>
              <a:t>Q1 = (12+13)/2 = 12.5</a:t>
            </a:r>
          </a:p>
          <a:p>
            <a:r>
              <a:rPr lang="en-US" dirty="0"/>
              <a:t>Q2 is in the  (9+1)/2 = 5th position of the ranked data</a:t>
            </a:r>
          </a:p>
          <a:p>
            <a:pPr lvl="1"/>
            <a:r>
              <a:rPr lang="en-US" dirty="0"/>
              <a:t>Q2 = median = 16</a:t>
            </a:r>
          </a:p>
          <a:p>
            <a:r>
              <a:rPr lang="en-US" dirty="0"/>
              <a:t>Q3 is in the  3(9+1)/4 = 7.5 position of the ranked data</a:t>
            </a:r>
          </a:p>
          <a:p>
            <a:pPr lvl="1"/>
            <a:r>
              <a:rPr lang="en-US" dirty="0"/>
              <a:t>Q3 = (18+21)/2 = 19.5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884B5-ABAB-4391-9161-1DADD881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8B248-6723-4F00-BA8F-4677E171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12E30D4D-4271-40E7-885C-A7C3976EF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642" y="2923529"/>
            <a:ext cx="8310563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2000" b="1" dirty="0"/>
              <a:t>Sample Data in Ordered Array:  </a:t>
            </a:r>
            <a:r>
              <a:rPr lang="en-US" altLang="en-US" sz="2000" b="1" dirty="0">
                <a:solidFill>
                  <a:schemeClr val="tx2"/>
                </a:solidFill>
              </a:rPr>
              <a:t>11   12   13   16   16   17   18   21   22</a:t>
            </a:r>
            <a:r>
              <a:rPr lang="en-US" altLang="en-US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710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9021-0411-427E-B2A7-74564EB0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Number Summary and Box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9554-E9E9-4B71-829D-EEC9A3B2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85" y="914762"/>
            <a:ext cx="11625943" cy="5058456"/>
          </a:xfrm>
        </p:spPr>
        <p:txBody>
          <a:bodyPr/>
          <a:lstStyle/>
          <a:p>
            <a:r>
              <a:rPr lang="en-US" dirty="0"/>
              <a:t>The five numbers that help describe the center, spread and shape of data are:</a:t>
            </a:r>
          </a:p>
          <a:p>
            <a:pPr lvl="1"/>
            <a:r>
              <a:rPr lang="en-US" dirty="0" err="1"/>
              <a:t>Xsmallest</a:t>
            </a:r>
            <a:endParaRPr lang="en-US" dirty="0"/>
          </a:p>
          <a:p>
            <a:pPr lvl="1"/>
            <a:r>
              <a:rPr lang="en-US" dirty="0"/>
              <a:t>First Quartile (Q1)</a:t>
            </a:r>
          </a:p>
          <a:p>
            <a:pPr lvl="1"/>
            <a:r>
              <a:rPr lang="en-US" dirty="0"/>
              <a:t>Median (Q2)</a:t>
            </a:r>
          </a:p>
          <a:p>
            <a:pPr lvl="1"/>
            <a:r>
              <a:rPr lang="en-US" dirty="0"/>
              <a:t>Third Quartile (Q3)</a:t>
            </a:r>
          </a:p>
          <a:p>
            <a:pPr lvl="1"/>
            <a:r>
              <a:rPr lang="en-US" dirty="0" err="1"/>
              <a:t>Xlargest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Boxplot</a:t>
            </a:r>
            <a:r>
              <a:rPr lang="en-US" dirty="0"/>
              <a:t>: A Graphical display of the data based on the five-number summary: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5C70-19F8-4A67-92BE-1B23AB4A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43B6F-43AA-45B4-8429-3D2D0260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B12BC8ED-664A-44B7-BCE4-FAC7311F4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957" y="5399898"/>
            <a:ext cx="2514600" cy="838200"/>
          </a:xfrm>
          <a:prstGeom prst="rect">
            <a:avLst/>
          </a:prstGeom>
          <a:solidFill>
            <a:srgbClr val="00B0F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C371AB1-0B48-46E9-B96F-A96A856D2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357" y="4637898"/>
            <a:ext cx="1455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hlink"/>
                </a:solidFill>
              </a:rPr>
              <a:t>Example</a:t>
            </a:r>
            <a:r>
              <a:rPr lang="en-US" altLang="en-US">
                <a:solidFill>
                  <a:srgbClr val="FF6600"/>
                </a:solidFill>
              </a:rPr>
              <a:t>: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4F22546C-E96B-4C33-A6CD-FE0B699FA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557" y="4104498"/>
            <a:ext cx="67056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065EEE-A858-4CFB-805A-3218FA463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757" y="4104498"/>
            <a:ext cx="678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X</a:t>
            </a:r>
            <a:r>
              <a:rPr lang="en-US" altLang="en-US" baseline="-25000">
                <a:solidFill>
                  <a:schemeClr val="folHlink"/>
                </a:solidFill>
              </a:rPr>
              <a:t>smallest</a:t>
            </a:r>
            <a:r>
              <a:rPr lang="en-US" altLang="en-US">
                <a:solidFill>
                  <a:schemeClr val="folHlink"/>
                </a:solidFill>
              </a:rPr>
              <a:t>   </a:t>
            </a:r>
            <a:r>
              <a:rPr lang="en-US" altLang="en-US"/>
              <a:t>--</a:t>
            </a:r>
            <a:r>
              <a:rPr lang="en-US" altLang="en-US">
                <a:solidFill>
                  <a:schemeClr val="folHlink"/>
                </a:solidFill>
              </a:rPr>
              <a:t>   Q</a:t>
            </a:r>
            <a:r>
              <a:rPr lang="en-US" altLang="en-US" baseline="-25000">
                <a:solidFill>
                  <a:schemeClr val="folHlink"/>
                </a:solidFill>
              </a:rPr>
              <a:t>1</a:t>
            </a:r>
            <a:r>
              <a:rPr lang="en-US" altLang="en-US">
                <a:solidFill>
                  <a:schemeClr val="folHlink"/>
                </a:solidFill>
              </a:rPr>
              <a:t>   </a:t>
            </a:r>
            <a:r>
              <a:rPr lang="en-US" altLang="en-US"/>
              <a:t>--</a:t>
            </a:r>
            <a:r>
              <a:rPr lang="en-US" altLang="en-US">
                <a:solidFill>
                  <a:schemeClr val="folHlink"/>
                </a:solidFill>
              </a:rPr>
              <a:t>   Median   </a:t>
            </a:r>
            <a:r>
              <a:rPr lang="en-US" altLang="en-US"/>
              <a:t>--</a:t>
            </a:r>
            <a:r>
              <a:rPr lang="en-US" altLang="en-US">
                <a:solidFill>
                  <a:schemeClr val="folHlink"/>
                </a:solidFill>
              </a:rPr>
              <a:t>   Q</a:t>
            </a:r>
            <a:r>
              <a:rPr lang="en-US" altLang="en-US" baseline="-25000">
                <a:solidFill>
                  <a:schemeClr val="folHlink"/>
                </a:solidFill>
              </a:rPr>
              <a:t>3</a:t>
            </a:r>
            <a:r>
              <a:rPr lang="en-US" altLang="en-US">
                <a:solidFill>
                  <a:schemeClr val="folHlink"/>
                </a:solidFill>
              </a:rPr>
              <a:t>   </a:t>
            </a:r>
            <a:r>
              <a:rPr lang="en-US" altLang="en-US"/>
              <a:t>--  </a:t>
            </a:r>
            <a:r>
              <a:rPr lang="en-US" altLang="en-US">
                <a:solidFill>
                  <a:schemeClr val="folHlink"/>
                </a:solidFill>
              </a:rPr>
              <a:t> X</a:t>
            </a:r>
            <a:r>
              <a:rPr lang="en-US" altLang="en-US" baseline="-25000">
                <a:solidFill>
                  <a:schemeClr val="folHlink"/>
                </a:solidFill>
              </a:rPr>
              <a:t>largest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B2CD31B8-6A31-440A-AC6F-E57C3A54A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57" y="5476098"/>
            <a:ext cx="617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   25% of data                 25%             25%        25% of data</a:t>
            </a:r>
          </a:p>
          <a:p>
            <a:r>
              <a:rPr lang="en-US" altLang="en-US" sz="1800"/>
              <a:t>		        of data          of data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794E15-F076-45E7-9868-56AF951AE848}"/>
              </a:ext>
            </a:extLst>
          </p:cNvPr>
          <p:cNvCxnSpPr/>
          <p:nvPr/>
        </p:nvCxnSpPr>
        <p:spPr bwMode="auto">
          <a:xfrm rot="5400000">
            <a:off x="2322445" y="5818998"/>
            <a:ext cx="989012" cy="1588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EB9487-9CAB-4E31-A2D7-6866CD23393A}"/>
              </a:ext>
            </a:extLst>
          </p:cNvPr>
          <p:cNvCxnSpPr/>
          <p:nvPr/>
        </p:nvCxnSpPr>
        <p:spPr bwMode="auto">
          <a:xfrm rot="5400000">
            <a:off x="9028045" y="5818998"/>
            <a:ext cx="989012" cy="1588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AA0FDDF0-493C-4CB4-AE2F-48A131FBC6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6157" y="5857098"/>
            <a:ext cx="25908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56120F9E-C9EE-4812-8C77-065F9CD04C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21557" y="5857098"/>
            <a:ext cx="16002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22">
            <a:extLst>
              <a:ext uri="{FF2B5EF4-FFF2-40B4-BE49-F238E27FC236}">
                <a16:creationId xmlns:a16="http://schemas.microsoft.com/office/drawing/2014/main" id="{E3B4FAA2-D81B-4D2E-9F73-D3973CF5D10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435658" y="5818998"/>
            <a:ext cx="838200" cy="3175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11">
            <a:extLst>
              <a:ext uri="{FF2B5EF4-FFF2-40B4-BE49-F238E27FC236}">
                <a16:creationId xmlns:a16="http://schemas.microsoft.com/office/drawing/2014/main" id="{274F7B2A-2D8E-4F6D-9E3B-7F4D0F21D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57" y="6390498"/>
            <a:ext cx="794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X</a:t>
            </a:r>
            <a:r>
              <a:rPr lang="en-US" altLang="en-US" baseline="-25000"/>
              <a:t>smallest</a:t>
            </a:r>
            <a:r>
              <a:rPr lang="en-US" altLang="en-US"/>
              <a:t>	             Q</a:t>
            </a:r>
            <a:r>
              <a:rPr lang="en-US" altLang="en-US" baseline="-25000"/>
              <a:t>1</a:t>
            </a:r>
            <a:r>
              <a:rPr lang="en-US" altLang="en-US"/>
              <a:t>	  Median      Q</a:t>
            </a:r>
            <a:r>
              <a:rPr lang="en-US" altLang="en-US" baseline="-25000"/>
              <a:t>3</a:t>
            </a:r>
            <a:r>
              <a:rPr lang="en-US" altLang="en-US"/>
              <a:t>	    X</a:t>
            </a:r>
            <a:r>
              <a:rPr lang="en-US" altLang="en-US" baseline="-25000"/>
              <a:t>largest</a:t>
            </a:r>
          </a:p>
        </p:txBody>
      </p:sp>
    </p:spTree>
    <p:extLst>
      <p:ext uri="{BB962C8B-B14F-4D97-AF65-F5344CB8AC3E}">
        <p14:creationId xmlns:p14="http://schemas.microsoft.com/office/powerpoint/2010/main" val="28784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EAF4-0556-408C-8566-4F5F5FA5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a Boxplot Gives Insights into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33FF-AC29-412B-BE56-D564721D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data are symmetric around the median then the box and central line are centered between the endpoints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inform whether or not data is skewed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AB59-3A71-4F33-B22D-5BAA6159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D5FCC-C1EF-46C6-B5C9-FE9111F7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EF2A3-4821-4277-896E-80C3E6D8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44" y="2056691"/>
            <a:ext cx="4123312" cy="1183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C3EA3D-9E87-40B8-BB22-C67D1156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531" y="4712765"/>
            <a:ext cx="3248330" cy="146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8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379-A00E-4685-A254-E525B1BA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7715-126B-4364-B351-EAA762D0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central tendency </a:t>
            </a:r>
            <a:r>
              <a:rPr lang="en-US" dirty="0"/>
              <a:t>is the extent to which the values of a numerical variable group around a typical or central value.</a:t>
            </a:r>
          </a:p>
          <a:p>
            <a:pPr lvl="1"/>
            <a:r>
              <a:rPr lang="en-US" dirty="0"/>
              <a:t>Mean, Median, Mode, Geometric Mean</a:t>
            </a:r>
          </a:p>
          <a:p>
            <a:r>
              <a:rPr lang="en-US" dirty="0"/>
              <a:t>The </a:t>
            </a:r>
            <a:r>
              <a:rPr lang="en-US" b="1" i="1" dirty="0"/>
              <a:t>variation</a:t>
            </a:r>
            <a:r>
              <a:rPr lang="en-US" dirty="0"/>
              <a:t> is the amount of dispersion or scattering away from a central value that the values of a numerical variable show.</a:t>
            </a:r>
          </a:p>
          <a:p>
            <a:pPr lvl="1"/>
            <a:r>
              <a:rPr lang="en-US" dirty="0"/>
              <a:t>Range, Variance, Standard </a:t>
            </a:r>
            <a:r>
              <a:rPr lang="en-US" dirty="0" smtClean="0"/>
              <a:t>Deviation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shape</a:t>
            </a:r>
            <a:r>
              <a:rPr lang="en-US" dirty="0"/>
              <a:t> is the pattern of the distribution of values from the lowest value to the highest value.</a:t>
            </a:r>
          </a:p>
          <a:p>
            <a:pPr lvl="1"/>
            <a:r>
              <a:rPr lang="en-US" dirty="0"/>
              <a:t>Skewness, Kurtosis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EC0E-5005-4E65-9E81-6CDB93D6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12BB2-B58C-4096-BAA5-DC3FD640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C09C-2CCB-48C5-8141-CBCC5763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 for a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E1E52-F2E9-4AE9-969F-1DBC0DAB3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general, we will not know the population parameters of interest</a:t>
                </a:r>
              </a:p>
              <a:p>
                <a:pPr lvl="1"/>
                <a:r>
                  <a:rPr lang="en-US" dirty="0"/>
                  <a:t>Mean, expected distance from mean, etc.</a:t>
                </a:r>
              </a:p>
              <a:p>
                <a:r>
                  <a:rPr lang="en-US" dirty="0"/>
                  <a:t>We will use a sample to infer information about the population parameters</a:t>
                </a:r>
              </a:p>
              <a:p>
                <a:pPr lvl="1"/>
                <a:r>
                  <a:rPr lang="en-US" dirty="0"/>
                  <a:t>Summary measures describing a population, called </a:t>
                </a:r>
                <a:r>
                  <a:rPr lang="en-US" b="1" i="1" dirty="0"/>
                  <a:t>parameters</a:t>
                </a:r>
                <a:r>
                  <a:rPr lang="en-US" dirty="0"/>
                  <a:t>, are denoted with Greek letters.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i="1" dirty="0"/>
                  <a:t>population mean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i="1" dirty="0"/>
                  <a:t>population standard deviation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b="1" i="1" dirty="0"/>
                  <a:t>population variance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E1E52-F2E9-4AE9-969F-1DBC0DAB3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B3581-ED7A-42B8-8B20-CFCEE8AE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F335A-CABD-4F9F-B4BB-C528E84E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4EF8-5067-4302-A9FF-8F43A5C3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C25FB-7D0B-44D6-8AE3-66C9E3760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b="1" i="1" dirty="0"/>
                  <a:t>population mean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is the sum of the values in the population divided by the population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is the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baseline="30000" dirty="0" err="1">
                    <a:latin typeface="Cambria Math" panose="02040503050406030204" pitchFamily="18" charset="0"/>
                  </a:rPr>
                  <a:t>th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 measurement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sz="3200" dirty="0"/>
                  <a:t>What would you use from the sample to estimate the population mean?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C25FB-7D0B-44D6-8AE3-66C9E3760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1928" r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0373-0C21-4A83-9B5A-53C8E8CB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E96DB-817C-41A0-AC1F-3DC2B991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0CF6-E561-48CA-8C27-B0D35A93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5E6C7-A3AA-4B29-82F8-FDAA4F5D0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b="1" i="1" dirty="0"/>
                  <a:t>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is the average (actual average!) of squared deviations of values from the mean.</a:t>
                </a:r>
              </a:p>
              <a:p>
                <a:pPr marL="0" indent="0">
                  <a:buNone/>
                </a:pPr>
                <a:endParaRPr lang="en-US" sz="32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would you use to estimate the population variance/standard deviation?</a:t>
                </a:r>
              </a:p>
              <a:p>
                <a:r>
                  <a:rPr lang="en-US" dirty="0"/>
                  <a:t>Do you notice a </a:t>
                </a:r>
                <a:r>
                  <a:rPr lang="en-US" b="1" i="1" dirty="0"/>
                  <a:t>key difference</a:t>
                </a:r>
                <a:r>
                  <a:rPr lang="en-US" dirty="0"/>
                  <a:t> in the population variance/standard deviation and the sample variance/standard deviation?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5E6C7-A3AA-4B29-82F8-FDAA4F5D0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82" t="-2169" b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5C7BE-D96C-477A-9B42-C7B627A7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E67-D863-4F12-8A8E-E84754E0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54E7-8DB4-4EC6-857C-19CB99C5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versus Sample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BE427-D9C7-4130-8287-6BA8AA679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Population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in the sample variance (and standard deviation) is called the </a:t>
                </a:r>
                <a:r>
                  <a:rPr lang="en-US" b="1" i="1" dirty="0"/>
                  <a:t>Bessel Correction </a:t>
                </a:r>
                <a:r>
                  <a:rPr lang="en-US" dirty="0"/>
                  <a:t>and makes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an </a:t>
                </a:r>
                <a:r>
                  <a:rPr lang="en-US" b="1" i="1" dirty="0"/>
                  <a:t>unbiased estimator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1" i="1" dirty="0"/>
              </a:p>
              <a:p>
                <a:pPr lvl="1"/>
                <a:r>
                  <a:rPr lang="en-US" dirty="0"/>
                  <a:t>More later!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BE427-D9C7-4130-8287-6BA8AA679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84C8-BEC1-4A68-B698-5524CAF4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D57AC-0FFB-424A-B0D5-B6AB7071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C95A-EBFE-44EB-AF34-1E8E4993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A0D5-C242-4FE9-9412-7EBC66AF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critical element</a:t>
            </a:r>
            <a:r>
              <a:rPr lang="en-US" dirty="0"/>
              <a:t> of displaying data</a:t>
            </a:r>
          </a:p>
          <a:p>
            <a:pPr lvl="1"/>
            <a:r>
              <a:rPr lang="en-US" dirty="0"/>
              <a:t>We already saw a few examples in Boxplots</a:t>
            </a:r>
          </a:p>
          <a:p>
            <a:r>
              <a:rPr lang="en-US" dirty="0"/>
              <a:t>Enough material to fill an entire course</a:t>
            </a:r>
          </a:p>
          <a:p>
            <a:pPr lvl="1"/>
            <a:r>
              <a:rPr lang="en-US" dirty="0"/>
              <a:t>Exciting new technology (Tableau)</a:t>
            </a:r>
          </a:p>
          <a:p>
            <a:pPr lvl="1"/>
            <a:r>
              <a:rPr lang="en-US" dirty="0"/>
              <a:t>Different ways of displaying data can change the way we think</a:t>
            </a:r>
          </a:p>
          <a:p>
            <a:pPr lvl="1"/>
            <a:r>
              <a:rPr lang="en-US" dirty="0"/>
              <a:t>People devote their careers to the study of visualization</a:t>
            </a:r>
          </a:p>
          <a:p>
            <a:pPr lvl="2"/>
            <a:r>
              <a:rPr lang="en-US" dirty="0">
                <a:hlinkClick r:id="rId2"/>
              </a:rPr>
              <a:t>https://www.edwardtufte.com/tufte/index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147DB-7282-49C3-BF01-28037169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7484F-D36C-4ECA-971C-0625D9D6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1B37-8AEF-453F-BD5E-E24D789F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can be Tricky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636CD-A152-47CC-97F6-1A537F38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square is darker?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9A75-E8DD-463C-AE79-EB7E9123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E099A-E20A-4D5C-BF33-4A9A98B6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35</a:t>
            </a:fld>
            <a:endParaRPr lang="en-US"/>
          </a:p>
        </p:txBody>
      </p:sp>
      <p:pic>
        <p:nvPicPr>
          <p:cNvPr id="13314" name="Picture 2" descr="Related image">
            <a:extLst>
              <a:ext uri="{FF2B5EF4-FFF2-40B4-BE49-F238E27FC236}">
                <a16:creationId xmlns:a16="http://schemas.microsoft.com/office/drawing/2014/main" id="{E0A11F7F-E8CE-475C-94B8-E40B8C648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11" y="2545373"/>
            <a:ext cx="4700789" cy="36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9ED4-2AE4-426F-9322-4CFAE5CC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can be Tricky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6025-761C-4F08-AC2C-E213E3CA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ACA26-B4FB-4FBF-91B1-07676F03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4E24F-018F-4BE3-9D92-3E19F10B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EE1FA-7A4E-41C2-8036-1E0991F5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71" y="1757362"/>
            <a:ext cx="6135114" cy="306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24E7-7A81-4378-B147-CC344FBC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can be Tricky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AA32-C273-483D-B25D-D9C0B2A8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D036-4651-4AC8-B32F-11D1336D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31BA3-6669-4690-875C-2F497336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37</a:t>
            </a:fld>
            <a:endParaRPr lang="en-US"/>
          </a:p>
        </p:txBody>
      </p:sp>
      <p:pic>
        <p:nvPicPr>
          <p:cNvPr id="24578" name="Picture 2" descr="Related image">
            <a:extLst>
              <a:ext uri="{FF2B5EF4-FFF2-40B4-BE49-F238E27FC236}">
                <a16:creationId xmlns:a16="http://schemas.microsoft.com/office/drawing/2014/main" id="{921EE8FA-B139-4044-9692-963519D7D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554" y="1547912"/>
            <a:ext cx="6406170" cy="49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0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13E7-15D8-4D99-BBE2-7B32ADAD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can be Tricky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B366-6EF9-452A-9D96-E5A8C19C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ACCA3-F8D4-4657-9364-42061A30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5CD9A-C311-4FA1-A90D-6B3294AE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4A73D-01D5-4F04-9067-966AC6A5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918" y="1608913"/>
            <a:ext cx="4612937" cy="42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981A-35F2-49AF-8B15-FE3BD127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can be Tricky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EE52-3F81-4906-AC8C-FCA7B17F1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47E1-8BC9-46C4-A76D-CEB70D5A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C8714-6277-4F0B-B6FC-40C31C0D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39</a:t>
            </a:fld>
            <a:endParaRPr lang="en-US"/>
          </a:p>
        </p:txBody>
      </p:sp>
      <p:pic>
        <p:nvPicPr>
          <p:cNvPr id="26626" name="Picture 2" descr="Image result for dress color illusion">
            <a:extLst>
              <a:ext uri="{FF2B5EF4-FFF2-40B4-BE49-F238E27FC236}">
                <a16:creationId xmlns:a16="http://schemas.microsoft.com/office/drawing/2014/main" id="{0AAACA24-B41E-4099-9B2C-DCFF4575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2" y="1345891"/>
            <a:ext cx="10063099" cy="50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5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119B-9E07-4480-8BD5-CDFB12C0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(Arithmetic Mean)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AA49-80EC-4817-9E95-68C6073C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118507"/>
            <a:ext cx="11625943" cy="5058456"/>
          </a:xfrm>
        </p:spPr>
        <p:txBody>
          <a:bodyPr/>
          <a:lstStyle/>
          <a:p>
            <a:r>
              <a:rPr lang="en-US" dirty="0"/>
              <a:t>Most common measure of central tendency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affected by </a:t>
            </a:r>
            <a:r>
              <a:rPr lang="en-US" b="1" i="1" dirty="0"/>
              <a:t>outliers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1747-CD26-4A92-83CF-A154E389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877FC-7BE1-4315-9EC2-7B0F6EEF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4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F0B3004-D5B4-4730-8F1F-96E4C3B2E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465" y="4043410"/>
            <a:ext cx="1905000" cy="466725"/>
          </a:xfrm>
          <a:prstGeom prst="rect">
            <a:avLst/>
          </a:prstGeom>
          <a:solidFill>
            <a:srgbClr val="00E2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Sample size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34AE6949-C120-44DA-BD7C-26D2658D6E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4465" y="1843135"/>
            <a:ext cx="1981200" cy="9144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BA2B134C-C7FC-4470-8791-1113F3ED8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632397"/>
              </p:ext>
            </p:extLst>
          </p:nvPr>
        </p:nvGraphicFramePr>
        <p:xfrm>
          <a:off x="3948065" y="2300335"/>
          <a:ext cx="4975225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3" imgW="1930400" imgH="609600" progId="Equation.3">
                  <p:embed/>
                </p:oleObj>
              </mc:Choice>
              <mc:Fallback>
                <p:oleObj name="Equation" r:id="rId3" imgW="1930400" imgH="609600" progId="Equation.3">
                  <p:embed/>
                  <p:pic>
                    <p:nvPicPr>
                      <p:cNvPr id="7174" name="Object 4">
                        <a:extLst>
                          <a:ext uri="{FF2B5EF4-FFF2-40B4-BE49-F238E27FC236}">
                            <a16:creationId xmlns:a16="http://schemas.microsoft.com/office/drawing/2014/main" id="{0D984499-DEFA-4999-9F97-440D61B26C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065" y="2300335"/>
                        <a:ext cx="4975225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>
            <a:extLst>
              <a:ext uri="{FF2B5EF4-FFF2-40B4-BE49-F238E27FC236}">
                <a16:creationId xmlns:a16="http://schemas.microsoft.com/office/drawing/2014/main" id="{886E4579-6B06-4751-AA69-3764561D7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665" y="4052935"/>
            <a:ext cx="2514600" cy="466725"/>
          </a:xfrm>
          <a:prstGeom prst="rect">
            <a:avLst/>
          </a:prstGeom>
          <a:solidFill>
            <a:srgbClr val="00E2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Observed values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FB9F6B8A-762A-4B33-AC05-F5C3E59B45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01065" y="3062335"/>
            <a:ext cx="5334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849509B0-2EB8-47AD-9D06-26E611BE5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4465" y="3062335"/>
            <a:ext cx="0" cy="9906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60008AA4-F493-416E-8509-B9EACC2E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665" y="1614535"/>
            <a:ext cx="1846263" cy="457200"/>
          </a:xfrm>
          <a:prstGeom prst="rect">
            <a:avLst/>
          </a:prstGeom>
          <a:solidFill>
            <a:srgbClr val="00E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i</a:t>
            </a:r>
            <a:r>
              <a:rPr lang="en-US" altLang="en-US" sz="2400" baseline="30000" dirty="0" err="1"/>
              <a:t>th</a:t>
            </a:r>
            <a:r>
              <a:rPr lang="en-US" altLang="en-US" sz="2400" dirty="0"/>
              <a:t> value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B4993EF8-3578-4722-A7B7-2E4F2C39A6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1465" y="3824335"/>
            <a:ext cx="533400" cy="2286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4A013C3A-259E-4F31-8BE1-1EC28D885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665" y="1843135"/>
            <a:ext cx="2286000" cy="376238"/>
          </a:xfrm>
          <a:prstGeom prst="rect">
            <a:avLst/>
          </a:prstGeom>
          <a:solidFill>
            <a:srgbClr val="00E2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Pronounced x-bar</a:t>
            </a: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6F9FCE36-8070-4F68-8D46-EF5B94722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3665" y="2224135"/>
            <a:ext cx="990600" cy="6858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FD62-4E4B-4AAB-A794-11E191D8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 are the main mechanism for displaying quantitative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EC39-7858-4411-B1A7-2E664425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  <a:p>
            <a:r>
              <a:rPr lang="en-US" dirty="0"/>
              <a:t>Scatter plots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Pareto Charts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A9FC1-ACD9-4EDE-B5E6-32485124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7DAFC-80E7-4B4D-A16D-80F5E8F9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7FC9-1196-46C3-9FC9-326CB8AD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8B65-958F-4E80-B37C-04504584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a 2D distribution of two variables, with a single dot per instance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7F16E-F9C5-44D7-8CA8-F9FF5AE9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17F9C-A5B9-4AA9-B234-60B07DAD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BCE0B-30E7-4525-BE92-008018043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74" y="1641056"/>
            <a:ext cx="6765852" cy="47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2657-7783-4C7B-9AD1-4C63D3F3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03C6-5AD2-48D2-8D95-08E18B22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vertical bar chart of the data in a frequency distribution is called a histogram</a:t>
            </a:r>
          </a:p>
          <a:p>
            <a:pPr lvl="1"/>
            <a:r>
              <a:rPr lang="en-US" dirty="0"/>
              <a:t>In a histogram there are no gaps between adjacent bars </a:t>
            </a:r>
          </a:p>
          <a:p>
            <a:pPr lvl="1"/>
            <a:r>
              <a:rPr lang="en-US" dirty="0"/>
              <a:t>The class boundaries (or class midpoints) are shown on the horizontal axis</a:t>
            </a:r>
          </a:p>
          <a:p>
            <a:pPr lvl="1"/>
            <a:r>
              <a:rPr lang="en-US" dirty="0"/>
              <a:t>The vertical axis is either frequency, relative frequency, or percentage</a:t>
            </a:r>
          </a:p>
          <a:p>
            <a:pPr lvl="1"/>
            <a:r>
              <a:rPr lang="en-US" dirty="0"/>
              <a:t>The height of the bars represent the frequency, relative frequency, or percentage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89DE8-9FB6-4316-AC8F-31C21F81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815E7-3C7B-455D-869E-660EF399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0FE09-942D-47C4-891C-6FB29371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440" y="3647735"/>
            <a:ext cx="6178279" cy="30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0C90-1872-40CC-AFC8-A65FE750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be absolute values or relative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2FD4-CFC1-4885-8DA4-B5961671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118507"/>
            <a:ext cx="11625943" cy="5058456"/>
          </a:xfrm>
        </p:spPr>
        <p:txBody>
          <a:bodyPr/>
          <a:lstStyle/>
          <a:p>
            <a:r>
              <a:rPr lang="en-US" dirty="0"/>
              <a:t>Can be </a:t>
            </a:r>
            <a:r>
              <a:rPr lang="en-US" b="1" i="1" dirty="0"/>
              <a:t>frequency</a:t>
            </a:r>
            <a:r>
              <a:rPr lang="en-US" dirty="0"/>
              <a:t> or </a:t>
            </a:r>
            <a:r>
              <a:rPr lang="en-US" b="1" i="1" dirty="0"/>
              <a:t>density </a:t>
            </a:r>
            <a:r>
              <a:rPr lang="en-US" dirty="0"/>
              <a:t>histogram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79A1C-FB3B-4B82-B333-84EE78E4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17BCE-C04F-421C-A885-A5B0429F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B1D50-7F58-4059-B86B-CBB94DD6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471" y="2377207"/>
            <a:ext cx="5257643" cy="3664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05017-6F55-4D72-8984-842C9DA7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01" y="2514873"/>
            <a:ext cx="4862578" cy="338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800-38C2-4D24-84BD-DE9D8BA0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2BB76-8C71-43F5-8063-DA9FA316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portray categorical data (nominal scale).</a:t>
            </a:r>
          </a:p>
          <a:p>
            <a:pPr lvl="1"/>
            <a:r>
              <a:rPr lang="en-US" dirty="0"/>
              <a:t>A vertical bar chart, where categories are shown in descending order of frequency.</a:t>
            </a:r>
          </a:p>
          <a:p>
            <a:pPr lvl="1"/>
            <a:r>
              <a:rPr lang="en-US" dirty="0"/>
              <a:t>A cumulative polygon is shown in the same graph.</a:t>
            </a:r>
          </a:p>
          <a:p>
            <a:pPr lvl="1"/>
            <a:r>
              <a:rPr lang="en-US" dirty="0"/>
              <a:t>Used to separate the “vital few” from the “trivial many.”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A048-C487-4C60-BE1C-7A014D6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689E2-CA27-4A85-86CD-B43D691C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5230568-A9EE-402D-87B8-349EEDD76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94" y="2944372"/>
            <a:ext cx="6640749" cy="344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E1E5FFA6-E659-4C9C-A97A-C31D46A17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144" y="6389005"/>
            <a:ext cx="47503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The “Vital Few”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15C9D28-7066-4B0E-ADD5-E9342D421ED0}"/>
              </a:ext>
            </a:extLst>
          </p:cNvPr>
          <p:cNvSpPr/>
          <p:nvPr/>
        </p:nvSpPr>
        <p:spPr>
          <a:xfrm rot="16200000">
            <a:off x="4053811" y="5322300"/>
            <a:ext cx="296018" cy="174991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9CCB-A6B8-499A-B9B7-36E30482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27850-4DF7-4F0E-96B4-83609AF7F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it measures central tendency, it doesn’t tell the whole story</a:t>
            </a:r>
          </a:p>
          <a:p>
            <a:r>
              <a:rPr lang="en-US" b="1" i="1" dirty="0"/>
              <a:t>Outliers</a:t>
            </a:r>
            <a:r>
              <a:rPr lang="en-US" dirty="0"/>
              <a:t> can have significant impact on this measure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7B0BF-3050-42C5-84F5-49025538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6FA73-6265-4E82-9B9B-6FCACCE9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5</a:t>
            </a:fld>
            <a:endParaRPr lang="en-US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A5182392-111B-4A39-8DC9-F6F93A2A37E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381215" y="3581023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0CBA672-AF9D-4FB9-9D2F-7D30A5CC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3" y="3074611"/>
            <a:ext cx="3984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11  12  13  14  15  16  17  18  19 20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4D6F96-106E-468C-BAF8-3041ADA70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315" y="2933323"/>
            <a:ext cx="314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BD91E39D-F7F4-47FE-947F-6F6D1682A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315" y="293332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36F451B9-3FF4-472A-A7FD-E1496379D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965" y="293332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A50C3878-10DC-487E-A9C3-6D09C82A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490" y="293332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CD98A89A-68C0-4E95-8C74-D2C60AA22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790" y="293332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F1649483-5A8C-42F5-8DFA-BC071619B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965" y="293332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7D15F861-5DFC-4ABC-BABB-1A1EEA2A445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733015" y="3581023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956B3C69-B292-4337-A1FE-DEFB88181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515" y="4076323"/>
            <a:ext cx="1752600" cy="466725"/>
          </a:xfrm>
          <a:prstGeom prst="rect">
            <a:avLst/>
          </a:prstGeom>
          <a:solidFill>
            <a:srgbClr val="00E2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/>
              <a:t>Mean = 13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333B803A-6E6A-4E0A-BE68-C355CC68E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115" y="3085723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  11  12  13  14  15  16  17  18  19 20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B86CDF63-5E03-4027-BC72-39CF017DE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715" y="2933323"/>
            <a:ext cx="314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id="{4FD09B69-FAC4-46B0-9D66-97355C03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253" y="293332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BD6B6F7E-CA35-4850-A934-5DFF9D9A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715" y="293332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B88B9BCA-9013-4694-89A7-AEF3EE4D2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715" y="293332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1D4885E6-6AF6-40FC-AD51-A57ACA1F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253" y="293332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" name="Oval 23">
            <a:extLst>
              <a:ext uri="{FF2B5EF4-FFF2-40B4-BE49-F238E27FC236}">
                <a16:creationId xmlns:a16="http://schemas.microsoft.com/office/drawing/2014/main" id="{D49E2734-6EED-4A25-8818-9EB19280A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990" y="293332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B309FCB7-45A4-47E4-B5C8-2F4440AE7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515" y="4076323"/>
            <a:ext cx="1676400" cy="466725"/>
          </a:xfrm>
          <a:prstGeom prst="rect">
            <a:avLst/>
          </a:prstGeom>
          <a:solidFill>
            <a:srgbClr val="00E2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/>
              <a:t>Mean = 14</a:t>
            </a:r>
          </a:p>
        </p:txBody>
      </p:sp>
      <p:graphicFrame>
        <p:nvGraphicFramePr>
          <p:cNvPr id="24" name="Object 6">
            <a:extLst>
              <a:ext uri="{FF2B5EF4-FFF2-40B4-BE49-F238E27FC236}">
                <a16:creationId xmlns:a16="http://schemas.microsoft.com/office/drawing/2014/main" id="{20AEB228-902A-47B8-9246-27A2B2511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256953"/>
              </p:ext>
            </p:extLst>
          </p:nvPr>
        </p:nvGraphicFramePr>
        <p:xfrm>
          <a:off x="1856715" y="4762123"/>
          <a:ext cx="34940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Equation" r:id="rId4" imgW="1879600" imgH="393700" progId="Equation.3">
                  <p:embed/>
                </p:oleObj>
              </mc:Choice>
              <mc:Fallback>
                <p:oleObj name="Equation" r:id="rId4" imgW="1879600" imgH="393700" progId="Equation.3">
                  <p:embed/>
                  <p:pic>
                    <p:nvPicPr>
                      <p:cNvPr id="8214" name="Object 6">
                        <a:extLst>
                          <a:ext uri="{FF2B5EF4-FFF2-40B4-BE49-F238E27FC236}">
                            <a16:creationId xmlns:a16="http://schemas.microsoft.com/office/drawing/2014/main" id="{8AAEB028-41C1-4759-9C4A-118C5D95EF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715" y="4762123"/>
                        <a:ext cx="349408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>
            <a:extLst>
              <a:ext uri="{FF2B5EF4-FFF2-40B4-BE49-F238E27FC236}">
                <a16:creationId xmlns:a16="http://schemas.microsoft.com/office/drawing/2014/main" id="{0AC4B74A-F6CA-4CFC-A936-249DE8FAF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43419"/>
              </p:ext>
            </p:extLst>
          </p:nvPr>
        </p:nvGraphicFramePr>
        <p:xfrm>
          <a:off x="6428715" y="4685923"/>
          <a:ext cx="35417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Equation" r:id="rId6" imgW="1905000" imgH="393700" progId="Equation.3">
                  <p:embed/>
                </p:oleObj>
              </mc:Choice>
              <mc:Fallback>
                <p:oleObj name="Equation" r:id="rId6" imgW="1905000" imgH="393700" progId="Equation.3">
                  <p:embed/>
                  <p:pic>
                    <p:nvPicPr>
                      <p:cNvPr id="8215" name="Object 7">
                        <a:extLst>
                          <a:ext uri="{FF2B5EF4-FFF2-40B4-BE49-F238E27FC236}">
                            <a16:creationId xmlns:a16="http://schemas.microsoft.com/office/drawing/2014/main" id="{55DB096F-A8AC-49B8-9EC3-93536BB7F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715" y="4685923"/>
                        <a:ext cx="3541713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id="{C434ACC2-CF44-48AC-94B5-D9D15D0E41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8715" y="3171448"/>
            <a:ext cx="3581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31">
            <a:extLst>
              <a:ext uri="{FF2B5EF4-FFF2-40B4-BE49-F238E27FC236}">
                <a16:creationId xmlns:a16="http://schemas.microsoft.com/office/drawing/2014/main" id="{7415B631-A33F-4F10-8823-5B190285B8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85315" y="3161923"/>
            <a:ext cx="3581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7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AB11-6280-4CC9-A890-AD77B7E0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6EE-9A12-4CB6-844F-E5E3728D5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an ordered array, the median is the </a:t>
            </a:r>
            <a:r>
              <a:rPr lang="en-US" altLang="en-US" b="1" i="1" dirty="0"/>
              <a:t>middle </a:t>
            </a:r>
            <a:r>
              <a:rPr lang="en-US" altLang="en-US" dirty="0"/>
              <a:t>number (50% above, 50% below).</a:t>
            </a:r>
          </a:p>
          <a:p>
            <a:pPr lvl="1"/>
            <a:r>
              <a:rPr lang="en-US" dirty="0"/>
              <a:t>If there is an even number of observations, typically taken as the mean of the two central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Less sensitive to outliers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C9BD-BBB8-419E-9434-29107806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15C40-0542-4938-B4FE-EE2E2171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6</a:t>
            </a:fld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DBE5B7A-A846-49A4-9D36-E363F3FEA0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07759" y="3526702"/>
            <a:ext cx="457200" cy="228600"/>
          </a:xfrm>
          <a:prstGeom prst="rightArrow">
            <a:avLst>
              <a:gd name="adj1" fmla="val 50000"/>
              <a:gd name="adj2" fmla="val 5037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AutoShape 13">
            <a:extLst>
              <a:ext uri="{FF2B5EF4-FFF2-40B4-BE49-F238E27FC236}">
                <a16:creationId xmlns:a16="http://schemas.microsoft.com/office/drawing/2014/main" id="{5A9C1B8F-AB6E-45EA-89C8-F4AF665DEC2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64359" y="3526702"/>
            <a:ext cx="457200" cy="228600"/>
          </a:xfrm>
          <a:prstGeom prst="rightArrow">
            <a:avLst>
              <a:gd name="adj1" fmla="val 50000"/>
              <a:gd name="adj2" fmla="val 5037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FB7DFAA-4905-4FA6-B487-A63C756AA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659" y="3945802"/>
            <a:ext cx="1981200" cy="466725"/>
          </a:xfrm>
          <a:prstGeom prst="rect">
            <a:avLst/>
          </a:prstGeom>
          <a:solidFill>
            <a:srgbClr val="00E2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/>
              <a:t>Median = 13</a:t>
            </a:r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65643EBE-6330-4ABB-BCBC-0E23BB8C9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059" y="3945802"/>
            <a:ext cx="2057400" cy="466725"/>
          </a:xfrm>
          <a:prstGeom prst="rect">
            <a:avLst/>
          </a:prstGeom>
          <a:solidFill>
            <a:srgbClr val="00E2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/>
              <a:t>Median = 13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837881D-F7A6-4768-A98E-3C6DF97BF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147" y="3020290"/>
            <a:ext cx="3984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11  12  13  14  15  16  17  18  19 20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9D7CD87-5F46-465C-A95C-33CE283D4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59" y="2879002"/>
            <a:ext cx="314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31EF22D8-AFFB-406E-A04C-5A9F2BACC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59" y="2879002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82F95829-FF6A-48BB-B137-3CAC928D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109" y="2879002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EFE26180-2F60-4F16-9EDE-9F516D796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634" y="2879002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D15E03F7-555A-4E51-ACA3-8CEB295B5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934" y="2879002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31EB02A3-EFFA-4859-B6DF-F85E9F290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109" y="2879002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C3430E7A-1EFC-42FF-BE4C-743B94984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259" y="3031402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  11  12  13  14  15  16  17  18  19 20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3F817C2-B36A-4206-9556-A05382CF7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859" y="2879002"/>
            <a:ext cx="314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FA13ED4C-BFAB-411B-913A-B7782B2C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397" y="2879002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2BE3DB51-8467-4126-AF91-3EC2E278B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859" y="2879002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C83E446C-5914-47FF-844F-B1CE62C08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859" y="2879002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" name="Oval 22">
            <a:extLst>
              <a:ext uri="{FF2B5EF4-FFF2-40B4-BE49-F238E27FC236}">
                <a16:creationId xmlns:a16="http://schemas.microsoft.com/office/drawing/2014/main" id="{51F34850-8BD2-435C-9816-23A597214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397" y="2879002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BDB32CDE-705E-47EF-841C-9E7E24583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7134" y="2879002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4" name="Straight Connector 40">
            <a:extLst>
              <a:ext uri="{FF2B5EF4-FFF2-40B4-BE49-F238E27FC236}">
                <a16:creationId xmlns:a16="http://schemas.microsoft.com/office/drawing/2014/main" id="{52324BE5-0386-4FA6-9F2D-468FA2A540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83859" y="3117127"/>
            <a:ext cx="3581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41">
            <a:extLst>
              <a:ext uri="{FF2B5EF4-FFF2-40B4-BE49-F238E27FC236}">
                <a16:creationId xmlns:a16="http://schemas.microsoft.com/office/drawing/2014/main" id="{9810251D-7005-40EB-BD49-36A3B9FD15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40459" y="3107602"/>
            <a:ext cx="3581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589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D0F1-46DD-4963-9E84-A0DC7F5E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4719-7A0E-46C7-B4D6-2DD6803D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location of the median </a:t>
            </a:r>
            <a:r>
              <a:rPr lang="en-US" dirty="0"/>
              <a:t>when the values are in numerical order (smallest to largest):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the number of values is odd, the median is the middle number</a:t>
            </a:r>
          </a:p>
          <a:p>
            <a:pPr lvl="1"/>
            <a:r>
              <a:rPr lang="en-US" dirty="0"/>
              <a:t>If the number of values is even, the median is the average of the two middle numbers</a:t>
            </a:r>
          </a:p>
          <a:p>
            <a:pPr lvl="1"/>
            <a:r>
              <a:rPr lang="en-US" dirty="0"/>
              <a:t>Note that it isn’t the value (n+1)/2, but the value that is sitting in the (n+1)/2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DD0C1-2E22-4CF8-9A57-BB400D3A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5B5C8-D9CA-4901-AC0B-A07A0FD8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F2FB00D1-713F-4D09-B393-9B60B6883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15257"/>
              </p:ext>
            </p:extLst>
          </p:nvPr>
        </p:nvGraphicFramePr>
        <p:xfrm>
          <a:off x="2552700" y="2183394"/>
          <a:ext cx="7086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3" imgW="3543300" imgH="393700" progId="Equation.3">
                  <p:embed/>
                </p:oleObj>
              </mc:Choice>
              <mc:Fallback>
                <p:oleObj name="Equation" r:id="rId3" imgW="3543300" imgH="393700" progId="Equation.3">
                  <p:embed/>
                  <p:pic>
                    <p:nvPicPr>
                      <p:cNvPr id="10244" name="Object 6">
                        <a:extLst>
                          <a:ext uri="{FF2B5EF4-FFF2-40B4-BE49-F238E27FC236}">
                            <a16:creationId xmlns:a16="http://schemas.microsoft.com/office/drawing/2014/main" id="{4C04BB85-57ED-43BB-9CEF-8D85416FE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183394"/>
                        <a:ext cx="7086600" cy="787400"/>
                      </a:xfrm>
                      <a:prstGeom prst="rect">
                        <a:avLst/>
                      </a:prstGeom>
                      <a:solidFill>
                        <a:srgbClr val="00E2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76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1029-D94F-41E2-9715-B8F579F2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5180-B7A6-43AA-9B1F-ECC68D06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Value that occurs most often</a:t>
            </a:r>
          </a:p>
          <a:p>
            <a:pPr lvl="1"/>
            <a:r>
              <a:rPr lang="en-US" dirty="0"/>
              <a:t>Not affected by extreme values</a:t>
            </a:r>
          </a:p>
          <a:p>
            <a:pPr lvl="1"/>
            <a:r>
              <a:rPr lang="en-US" dirty="0"/>
              <a:t>Used for either numerical or categorical data</a:t>
            </a:r>
          </a:p>
          <a:p>
            <a:pPr lvl="1"/>
            <a:r>
              <a:rPr lang="en-US" dirty="0"/>
              <a:t>There may be no mode</a:t>
            </a:r>
          </a:p>
          <a:p>
            <a:pPr lvl="1"/>
            <a:r>
              <a:rPr lang="en-US" dirty="0"/>
              <a:t>There may be several modes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09331-0D4F-4D9D-AF88-AE261E2B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C69FC-6C3E-4891-BFC4-CBB8B7C7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8</a:t>
            </a:fld>
            <a:endParaRPr 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81BDD78-85CC-4B31-8B88-AAEA89BCF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7728" y="4559301"/>
            <a:ext cx="3354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6DA04ED-16C3-4CF1-911F-F74FFFE88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78" y="4552951"/>
            <a:ext cx="54102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/>
              <a:t>0   1   2   3   4   5   6   7   8   9   10   11   12   13   14</a:t>
            </a:r>
            <a:r>
              <a:rPr lang="en-US" altLang="en-US" sz="1800" b="1"/>
              <a:t>   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4577A36B-D988-4F7E-94A8-D753D5798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78" y="43307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4188546D-C230-4025-9C74-3A73F696D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66" y="43307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FD098CB8-D2D4-426B-80C2-0FF57B2F6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66" y="43307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C3B521D1-89BC-4A4D-AD33-68FF6AF1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66" y="43307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EEA1BF81-0EB4-40F7-A74A-161BD6CC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66" y="41021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EA65FD0A-5407-41AF-9590-D663CB4E9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66" y="43307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B5D83D38-AF03-42AC-AD34-F0888D2CD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66" y="41021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0F817085-044C-4A59-B9C3-44F59DF6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66" y="38735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0932F6D-80B3-42D8-A0D1-4C49E2192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53" y="5002213"/>
            <a:ext cx="1698625" cy="466725"/>
          </a:xfrm>
          <a:prstGeom prst="rect">
            <a:avLst/>
          </a:prstGeom>
          <a:solidFill>
            <a:srgbClr val="00E2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/>
              <a:t>Mode = 9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9E719E69-A888-4B7B-891F-EA07FF7C7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66" y="43307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1F9E39FA-1F3C-4855-90A1-B4DEEA60DD4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8010" y="4955381"/>
            <a:ext cx="609600" cy="398463"/>
          </a:xfrm>
          <a:prstGeom prst="rightArrow">
            <a:avLst>
              <a:gd name="adj1" fmla="val 31481"/>
              <a:gd name="adj2" fmla="val 38651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B21CC544-DC3E-4E32-8AC9-1FBB4E5FB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8128" y="4559301"/>
            <a:ext cx="1296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8EB298A4-2846-449C-9209-8A8AA2C6C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66" y="43307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47C41FEA-6895-45B6-93C8-19A1124DE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66" y="41021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9C6B8EA4-D70A-4D72-BEDB-8B36D7F54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66" y="43307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1E0E7683-33CF-4436-B43C-1E7955A02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66" y="43307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661933D0-DE24-4F71-A1C7-871F142F68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6378" y="4559301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FAEEA1A0-E82B-417B-975A-803AC5D2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78" y="4486276"/>
            <a:ext cx="25368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0   1   2   3   4   5   6</a:t>
            </a:r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73CEAF0D-7D59-4593-AC41-F7436AE1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578" y="43307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E295EAF1-939F-4170-ACDF-DD2D24A81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378" y="43307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" name="Oval 26">
            <a:extLst>
              <a:ext uri="{FF2B5EF4-FFF2-40B4-BE49-F238E27FC236}">
                <a16:creationId xmlns:a16="http://schemas.microsoft.com/office/drawing/2014/main" id="{462AC089-C5B8-4EC0-983E-A1CCDB74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178" y="43307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" name="Oval 27">
            <a:extLst>
              <a:ext uri="{FF2B5EF4-FFF2-40B4-BE49-F238E27FC236}">
                <a16:creationId xmlns:a16="http://schemas.microsoft.com/office/drawing/2014/main" id="{BF487F4C-B98E-4439-BE4A-B4D033903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978" y="43307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" name="Oval 28">
            <a:extLst>
              <a:ext uri="{FF2B5EF4-FFF2-40B4-BE49-F238E27FC236}">
                <a16:creationId xmlns:a16="http://schemas.microsoft.com/office/drawing/2014/main" id="{13164F9E-BE83-4B07-8165-2D5A97DF3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5466" y="43307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866B09FB-AF77-423C-921D-F4BCFB173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6" y="433070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6CA3707A-BD36-4D77-B930-D7E9F9ABD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378" y="4992688"/>
            <a:ext cx="1622425" cy="466725"/>
          </a:xfrm>
          <a:prstGeom prst="rect">
            <a:avLst/>
          </a:prstGeom>
          <a:solidFill>
            <a:srgbClr val="00E2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/>
              <a:t>No Mode</a:t>
            </a:r>
          </a:p>
        </p:txBody>
      </p:sp>
    </p:spTree>
    <p:extLst>
      <p:ext uri="{BB962C8B-B14F-4D97-AF65-F5344CB8AC3E}">
        <p14:creationId xmlns:p14="http://schemas.microsoft.com/office/powerpoint/2010/main" val="18198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2372-03F2-4849-B5ED-3014DBC2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70007-25AD-431C-8952-9C6BF654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the </a:t>
            </a:r>
            <a:r>
              <a:rPr lang="en-US" b="1" i="1" dirty="0"/>
              <a:t>product of values </a:t>
            </a:r>
            <a:r>
              <a:rPr lang="en-US" dirty="0"/>
              <a:t>as opposed to the sum of values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Useful in the following situations:</a:t>
            </a:r>
          </a:p>
          <a:p>
            <a:pPr lvl="1"/>
            <a:r>
              <a:rPr lang="en-US" dirty="0"/>
              <a:t>To measure the rate of change of a variable over time</a:t>
            </a:r>
          </a:p>
          <a:p>
            <a:pPr lvl="1"/>
            <a:r>
              <a:rPr lang="en-US" dirty="0"/>
              <a:t>Population growth</a:t>
            </a:r>
          </a:p>
          <a:p>
            <a:pPr lvl="1"/>
            <a:r>
              <a:rPr lang="en-US" dirty="0"/>
              <a:t>Comparing items on a different scale</a:t>
            </a:r>
          </a:p>
          <a:p>
            <a:r>
              <a:rPr lang="en-US" dirty="0"/>
              <a:t>Ex: Suppose that an investment earns 10% in year 1, 35% in year 2, and 6% in year 3</a:t>
            </a:r>
          </a:p>
          <a:p>
            <a:pPr lvl="1"/>
            <a:r>
              <a:rPr lang="en-US" dirty="0"/>
              <a:t>Would you say that the mean rate of return is 17%? (the arithmetic mean)</a:t>
            </a:r>
          </a:p>
          <a:p>
            <a:pPr lvl="1"/>
            <a:r>
              <a:rPr lang="en-US" dirty="0"/>
              <a:t>Would you say that the mean rate of return is 16.3%? (the geometric mean)</a:t>
            </a:r>
          </a:p>
          <a:p>
            <a:pPr lvl="1"/>
            <a:r>
              <a:rPr lang="en-US" dirty="0"/>
              <a:t>This is actually the </a:t>
            </a:r>
            <a:r>
              <a:rPr lang="en-US" b="1" i="1" dirty="0"/>
              <a:t>Geometric Mean Rate of Return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EE3B-EAB5-43CC-AFE8-C43FB0BD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2E52E-24BE-4C30-B4FC-5CB9C635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1D643B5-3B0A-450C-BA18-09A3D4BD9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42493"/>
              </p:ext>
            </p:extLst>
          </p:nvPr>
        </p:nvGraphicFramePr>
        <p:xfrm>
          <a:off x="3738562" y="1711105"/>
          <a:ext cx="48720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" name="Equation" r:id="rId4" imgW="1625600" imgH="241300" progId="Equation.3">
                  <p:embed/>
                </p:oleObj>
              </mc:Choice>
              <mc:Fallback>
                <p:oleObj name="Equation" r:id="rId4" imgW="1625600" imgH="241300" progId="Equation.3">
                  <p:embed/>
                  <p:pic>
                    <p:nvPicPr>
                      <p:cNvPr id="14340" name="Object 6">
                        <a:extLst>
                          <a:ext uri="{FF2B5EF4-FFF2-40B4-BE49-F238E27FC236}">
                            <a16:creationId xmlns:a16="http://schemas.microsoft.com/office/drawing/2014/main" id="{8A4619C5-F1ED-4A7D-ABD7-54462F58653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2" y="1711105"/>
                        <a:ext cx="48720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567828B8-C137-461E-9032-EDB2CDB1B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768265"/>
              </p:ext>
            </p:extLst>
          </p:nvPr>
        </p:nvGraphicFramePr>
        <p:xfrm>
          <a:off x="2667660" y="5883275"/>
          <a:ext cx="65849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" name="Equation" r:id="rId6" imgW="2730500" imgH="241300" progId="Equation.3">
                  <p:embed/>
                </p:oleObj>
              </mc:Choice>
              <mc:Fallback>
                <p:oleObj name="Equation" r:id="rId6" imgW="2730500" imgH="241300" progId="Equation.3">
                  <p:embed/>
                  <p:pic>
                    <p:nvPicPr>
                      <p:cNvPr id="14341" name="Object 7">
                        <a:extLst>
                          <a:ext uri="{FF2B5EF4-FFF2-40B4-BE49-F238E27FC236}">
                            <a16:creationId xmlns:a16="http://schemas.microsoft.com/office/drawing/2014/main" id="{DB379B31-EDC7-468D-A175-93A8295B8CC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660" y="5883275"/>
                        <a:ext cx="65849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60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2350</Words>
  <Application>Microsoft Office PowerPoint</Application>
  <PresentationFormat>Widescreen</PresentationFormat>
  <Paragraphs>634</Paragraphs>
  <Slides>44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Equation</vt:lpstr>
      <vt:lpstr>Lecture 2 – More on R, descriptive measures, visualizing data</vt:lpstr>
      <vt:lpstr>Outline</vt:lpstr>
      <vt:lpstr>Descriptive Measures</vt:lpstr>
      <vt:lpstr>Mean (Arithmetic Mean)</vt:lpstr>
      <vt:lpstr>Mean</vt:lpstr>
      <vt:lpstr>Median</vt:lpstr>
      <vt:lpstr>Median</vt:lpstr>
      <vt:lpstr>Mode</vt:lpstr>
      <vt:lpstr>Geometric Mean</vt:lpstr>
      <vt:lpstr>Descriptive Measures</vt:lpstr>
      <vt:lpstr>Variation </vt:lpstr>
      <vt:lpstr>Range</vt:lpstr>
      <vt:lpstr>Variance</vt:lpstr>
      <vt:lpstr>Standard Deviation</vt:lpstr>
      <vt:lpstr>Calculating Standard Deviation</vt:lpstr>
      <vt:lpstr>Characteristics of Standard Deviation</vt:lpstr>
      <vt:lpstr>Descriptive Measures</vt:lpstr>
      <vt:lpstr>Shape of a Distribution</vt:lpstr>
      <vt:lpstr>Skewness formula</vt:lpstr>
      <vt:lpstr>Kurtosis Formula</vt:lpstr>
      <vt:lpstr>Frequency Tables</vt:lpstr>
      <vt:lpstr>Contingency Tables</vt:lpstr>
      <vt:lpstr>Contingency Table Based On Percentage Of Overall Total</vt:lpstr>
      <vt:lpstr>Contingency Table Based On Percentage of Row Totals</vt:lpstr>
      <vt:lpstr>Contingency Table Based On Percentage Of Column Totals</vt:lpstr>
      <vt:lpstr>Quartiles</vt:lpstr>
      <vt:lpstr>Interquartile Range and an Example</vt:lpstr>
      <vt:lpstr>5 Number Summary and Box Plots</vt:lpstr>
      <vt:lpstr>The Shape of a Boxplot Gives Insights into Data</vt:lpstr>
      <vt:lpstr>Measures of Central Tendency for a Population</vt:lpstr>
      <vt:lpstr>Population Mean</vt:lpstr>
      <vt:lpstr>Population Variance</vt:lpstr>
      <vt:lpstr>Population versus Sample Variance</vt:lpstr>
      <vt:lpstr>Data Visualization</vt:lpstr>
      <vt:lpstr>Visualization can be Tricky</vt:lpstr>
      <vt:lpstr>Visualization can be Tricky</vt:lpstr>
      <vt:lpstr>Visualization can be Tricky</vt:lpstr>
      <vt:lpstr>Visualization can be Tricky</vt:lpstr>
      <vt:lpstr>Visualization can be Tricky</vt:lpstr>
      <vt:lpstr>Graphs are the main mechanism for displaying quantitative data</vt:lpstr>
      <vt:lpstr>Scatter plot</vt:lpstr>
      <vt:lpstr>Histogram</vt:lpstr>
      <vt:lpstr>Can be absolute values or relative numbers</vt:lpstr>
      <vt:lpstr>Pareto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2018-09-07T03:11:05Z</dcterms:created>
  <dcterms:modified xsi:type="dcterms:W3CDTF">2018-09-07T03:11:17Z</dcterms:modified>
</cp:coreProperties>
</file>