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20" r:id="rId28"/>
    <p:sldId id="321" r:id="rId29"/>
    <p:sldId id="322" r:id="rId30"/>
    <p:sldId id="323" r:id="rId31"/>
    <p:sldId id="32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9933FF"/>
    <a:srgbClr val="3399FF"/>
    <a:srgbClr val="0070BC"/>
    <a:srgbClr val="6600FF"/>
    <a:srgbClr val="4D4D4D"/>
    <a:srgbClr val="EDE1FF"/>
    <a:srgbClr val="3F3F3F"/>
    <a:srgbClr val="191919"/>
    <a:srgbClr val="944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38" autoAdjust="0"/>
  </p:normalViewPr>
  <p:slideViewPr>
    <p:cSldViewPr snapToGrid="0">
      <p:cViewPr varScale="1">
        <p:scale>
          <a:sx n="94" d="100"/>
          <a:sy n="94" d="100"/>
        </p:scale>
        <p:origin x="1194" y="78"/>
      </p:cViewPr>
      <p:guideLst/>
    </p:cSldViewPr>
  </p:slideViewPr>
  <p:notesTextViewPr>
    <p:cViewPr>
      <p:scale>
        <a:sx n="1" d="1"/>
        <a:sy n="1" d="1"/>
      </p:scale>
      <p:origin x="0" y="0"/>
    </p:cViewPr>
  </p:notesTextViewPr>
  <p:notesViewPr>
    <p:cSldViewPr snapToGrid="0">
      <p:cViewPr varScale="1">
        <p:scale>
          <a:sx n="68" d="100"/>
          <a:sy n="68" d="100"/>
        </p:scale>
        <p:origin x="328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620BA-D657-4E65-8FB0-D287763D3715}"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40BE8-C57E-4656-BED5-37E853DA8D1E}" type="slidenum">
              <a:rPr lang="en-US" smtClean="0"/>
              <a:t>‹#›</a:t>
            </a:fld>
            <a:endParaRPr lang="en-US"/>
          </a:p>
        </p:txBody>
      </p:sp>
    </p:spTree>
    <p:extLst>
      <p:ext uri="{BB962C8B-B14F-4D97-AF65-F5344CB8AC3E}">
        <p14:creationId xmlns:p14="http://schemas.microsoft.com/office/powerpoint/2010/main" val="164872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40BE8-C57E-4656-BED5-37E853DA8D1E}" type="slidenum">
              <a:rPr lang="en-US" smtClean="0"/>
              <a:t>1</a:t>
            </a:fld>
            <a:endParaRPr lang="en-US"/>
          </a:p>
        </p:txBody>
      </p:sp>
    </p:spTree>
    <p:extLst>
      <p:ext uri="{BB962C8B-B14F-4D97-AF65-F5344CB8AC3E}">
        <p14:creationId xmlns:p14="http://schemas.microsoft.com/office/powerpoint/2010/main" val="13846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13</a:t>
            </a:fld>
            <a:endParaRPr lang="en-US"/>
          </a:p>
        </p:txBody>
      </p:sp>
    </p:spTree>
    <p:extLst>
      <p:ext uri="{BB962C8B-B14F-4D97-AF65-F5344CB8AC3E}">
        <p14:creationId xmlns:p14="http://schemas.microsoft.com/office/powerpoint/2010/main" val="357744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14</a:t>
            </a:fld>
            <a:endParaRPr lang="en-US"/>
          </a:p>
        </p:txBody>
      </p:sp>
    </p:spTree>
    <p:extLst>
      <p:ext uri="{BB962C8B-B14F-4D97-AF65-F5344CB8AC3E}">
        <p14:creationId xmlns:p14="http://schemas.microsoft.com/office/powerpoint/2010/main" val="107554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15</a:t>
            </a:fld>
            <a:endParaRPr lang="en-US"/>
          </a:p>
        </p:txBody>
      </p:sp>
    </p:spTree>
    <p:extLst>
      <p:ext uri="{BB962C8B-B14F-4D97-AF65-F5344CB8AC3E}">
        <p14:creationId xmlns:p14="http://schemas.microsoft.com/office/powerpoint/2010/main" val="1841708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40BE8-C57E-4656-BED5-37E853DA8D1E}" type="slidenum">
              <a:rPr lang="en-US" smtClean="0"/>
              <a:t>17</a:t>
            </a:fld>
            <a:endParaRPr lang="en-US"/>
          </a:p>
        </p:txBody>
      </p:sp>
    </p:spTree>
    <p:extLst>
      <p:ext uri="{BB962C8B-B14F-4D97-AF65-F5344CB8AC3E}">
        <p14:creationId xmlns:p14="http://schemas.microsoft.com/office/powerpoint/2010/main" val="95452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840BE8-C57E-4656-BED5-37E853DA8D1E}" type="slidenum">
              <a:rPr lang="en-US" smtClean="0"/>
              <a:t>25</a:t>
            </a:fld>
            <a:endParaRPr lang="en-US"/>
          </a:p>
        </p:txBody>
      </p:sp>
    </p:spTree>
    <p:extLst>
      <p:ext uri="{BB962C8B-B14F-4D97-AF65-F5344CB8AC3E}">
        <p14:creationId xmlns:p14="http://schemas.microsoft.com/office/powerpoint/2010/main" val="63721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nchorCtr="0"/>
          <a:lstStyle>
            <a:lvl1pPr algn="ctr">
              <a:defRPr sz="6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59F3B6-BE5E-48AA-8610-9EF5943AA745}"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5743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85D0E-33D4-4888-B287-16DD87AE7074}"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52055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743F10-BB38-4F0B-A9B6-B7B7712D610A}"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369284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latin typeface="+mj-lt"/>
              </a:defRPr>
            </a:lvl1pPr>
          </a:lstStyle>
          <a:p>
            <a:r>
              <a:rPr lang="en-US" dirty="0"/>
              <a:t>Click to edit Master title style</a:t>
            </a:r>
          </a:p>
        </p:txBody>
      </p:sp>
      <p:sp>
        <p:nvSpPr>
          <p:cNvPr id="3" name="Content Placeholder 2"/>
          <p:cNvSpPr>
            <a:spLocks noGrp="1"/>
          </p:cNvSpPr>
          <p:nvPr>
            <p:ph idx="1"/>
          </p:nvPr>
        </p:nvSpPr>
        <p:spPr>
          <a:xfrm>
            <a:off x="317241" y="1118507"/>
            <a:ext cx="11625943" cy="5058456"/>
          </a:xfrm>
        </p:spPr>
        <p:txBody>
          <a:bodyPr/>
          <a:lstStyle>
            <a:lvl1pPr>
              <a:defRPr b="0" i="0">
                <a:solidFill>
                  <a:srgbClr val="0033CC"/>
                </a:solidFill>
                <a:latin typeface="+mn-lt"/>
              </a:defRPr>
            </a:lvl1pPr>
            <a:lvl2pPr marL="685800" indent="-228600">
              <a:buFont typeface="Wingdings" panose="05000000000000000000" pitchFamily="2" charset="2"/>
              <a:buChar char="§"/>
              <a:defRPr b="0" i="0">
                <a:solidFill>
                  <a:srgbClr val="3F3F3F"/>
                </a:solidFill>
                <a:latin typeface="+mn-lt"/>
              </a:defRPr>
            </a:lvl2pPr>
            <a:lvl3pPr marL="1143000" indent="-228600">
              <a:buFont typeface="Courier New" panose="02070309020205020404" pitchFamily="49" charset="0"/>
              <a:buChar char="o"/>
              <a:defRPr b="0" i="0">
                <a:solidFill>
                  <a:srgbClr val="6600FF"/>
                </a:solidFill>
                <a:latin typeface="+mn-lt"/>
              </a:defRPr>
            </a:lvl3pPr>
            <a:lvl4pPr>
              <a:defRPr b="0" i="0">
                <a:latin typeface="+mn-lt"/>
              </a:defRPr>
            </a:lvl4pPr>
            <a:lvl5pPr>
              <a:defRPr b="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40F0FC-C4CD-4F1D-80FB-CED0D430B43A}"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92233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06F72-7919-4673-8921-CF25C28868A6}"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173933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E687FD-9D17-496F-BEB1-CACDDFA48B0E}"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79035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89A6BA-8532-45F7-9099-BDF73DA65B60}" type="datetime1">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396976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A1ED86-5535-45C1-9A03-1E3E3FBF2DD1}" type="datetime1">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659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1891E-C171-4ED7-A94A-B03EBFE98A09}" type="datetime1">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22614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A72F2-5A5D-4809-9612-2277443D52FA}"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15602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4CFEA4-0E7D-403C-A221-B778584B2749}"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6A9D8-6A3B-412E-86BF-9A95CED56509}" type="slidenum">
              <a:rPr lang="en-US" smtClean="0"/>
              <a:t>‹#›</a:t>
            </a:fld>
            <a:endParaRPr lang="en-US"/>
          </a:p>
        </p:txBody>
      </p:sp>
    </p:spTree>
    <p:extLst>
      <p:ext uri="{BB962C8B-B14F-4D97-AF65-F5344CB8AC3E}">
        <p14:creationId xmlns:p14="http://schemas.microsoft.com/office/powerpoint/2010/main" val="424410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2032"/>
            <a:ext cx="10515600" cy="8350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18507"/>
            <a:ext cx="10515600" cy="50584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14584-F477-4EA8-BD37-7881719DA38E}" type="datetime1">
              <a:rPr lang="en-US" smtClean="0"/>
              <a:t>9/12/2019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6A9D8-6A3B-412E-86BF-9A95CED56509}" type="slidenum">
              <a:rPr lang="en-US" smtClean="0"/>
              <a:t>‹#›</a:t>
            </a:fld>
            <a:endParaRPr lang="en-US"/>
          </a:p>
        </p:txBody>
      </p:sp>
    </p:spTree>
    <p:extLst>
      <p:ext uri="{BB962C8B-B14F-4D97-AF65-F5344CB8AC3E}">
        <p14:creationId xmlns:p14="http://schemas.microsoft.com/office/powerpoint/2010/main" val="16937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lnSpc>
          <a:spcPct val="90000"/>
        </a:lnSpc>
        <a:spcBef>
          <a:spcPct val="0"/>
        </a:spcBef>
        <a:buNone/>
        <a:defRPr sz="4400" b="1" kern="1200">
          <a:solidFill>
            <a:srgbClr val="7030A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B05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950" y="1122363"/>
            <a:ext cx="9995026" cy="2387600"/>
          </a:xfrm>
        </p:spPr>
        <p:txBody>
          <a:bodyPr>
            <a:normAutofit/>
          </a:bodyPr>
          <a:lstStyle/>
          <a:p>
            <a:r>
              <a:rPr lang="en-US" dirty="0"/>
              <a:t>Lecture 3 – Introduction to probability</a:t>
            </a:r>
          </a:p>
        </p:txBody>
      </p:sp>
      <p:sp>
        <p:nvSpPr>
          <p:cNvPr id="3" name="Subtitle 2"/>
          <p:cNvSpPr>
            <a:spLocks noGrp="1"/>
          </p:cNvSpPr>
          <p:nvPr>
            <p:ph type="subTitle" idx="1"/>
          </p:nvPr>
        </p:nvSpPr>
        <p:spPr/>
        <p:txBody>
          <a:bodyPr/>
          <a:lstStyle/>
          <a:p>
            <a:r>
              <a:rPr lang="en-US" dirty="0"/>
              <a:t>OPIM 5603 – Statistics in Business Analytics</a:t>
            </a:r>
          </a:p>
        </p:txBody>
      </p:sp>
      <p:sp>
        <p:nvSpPr>
          <p:cNvPr id="4" name="Date Placeholder 3"/>
          <p:cNvSpPr>
            <a:spLocks noGrp="1"/>
          </p:cNvSpPr>
          <p:nvPr>
            <p:ph type="dt" sz="half" idx="10"/>
          </p:nvPr>
        </p:nvSpPr>
        <p:spPr/>
        <p:txBody>
          <a:bodyPr/>
          <a:lstStyle/>
          <a:p>
            <a:fld id="{165990F4-E64C-4C04-9859-3E968940CBBF}" type="datetime1">
              <a:rPr lang="en-US" smtClean="0"/>
              <a:t>9/12/2019</a:t>
            </a:fld>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1</a:t>
            </a:fld>
            <a:endParaRPr lang="en-US"/>
          </a:p>
        </p:txBody>
      </p:sp>
    </p:spTree>
    <p:extLst>
      <p:ext uri="{BB962C8B-B14F-4D97-AF65-F5344CB8AC3E}">
        <p14:creationId xmlns:p14="http://schemas.microsoft.com/office/powerpoint/2010/main" val="3741170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8C92-D868-41FE-A69A-19B2DB2E85FB}"/>
              </a:ext>
            </a:extLst>
          </p:cNvPr>
          <p:cNvSpPr>
            <a:spLocks noGrp="1"/>
          </p:cNvSpPr>
          <p:nvPr>
            <p:ph type="title"/>
          </p:nvPr>
        </p:nvSpPr>
        <p:spPr/>
        <p:txBody>
          <a:bodyPr/>
          <a:lstStyle/>
          <a:p>
            <a:r>
              <a:rPr lang="en-US" dirty="0"/>
              <a:t>Two important definitions</a:t>
            </a:r>
          </a:p>
        </p:txBody>
      </p:sp>
      <p:sp>
        <p:nvSpPr>
          <p:cNvPr id="3" name="Content Placeholder 2">
            <a:extLst>
              <a:ext uri="{FF2B5EF4-FFF2-40B4-BE49-F238E27FC236}">
                <a16:creationId xmlns:a16="http://schemas.microsoft.com/office/drawing/2014/main" id="{4D211F3A-DF50-4B9A-8EE3-E04D0BA747C5}"/>
              </a:ext>
            </a:extLst>
          </p:cNvPr>
          <p:cNvSpPr>
            <a:spLocks noGrp="1"/>
          </p:cNvSpPr>
          <p:nvPr>
            <p:ph idx="1"/>
          </p:nvPr>
        </p:nvSpPr>
        <p:spPr/>
        <p:txBody>
          <a:bodyPr>
            <a:normAutofit fontScale="92500" lnSpcReduction="20000"/>
          </a:bodyPr>
          <a:lstStyle/>
          <a:p>
            <a:r>
              <a:rPr lang="en-US" dirty="0"/>
              <a:t>A family of events is </a:t>
            </a:r>
            <a:r>
              <a:rPr lang="en-US" b="1" i="1" dirty="0"/>
              <a:t>mutually exclusive </a:t>
            </a:r>
            <a:r>
              <a:rPr lang="en-US" dirty="0"/>
              <a:t>if no two of the events can occur simultaneously</a:t>
            </a:r>
          </a:p>
          <a:p>
            <a:pPr lvl="1"/>
            <a:r>
              <a:rPr lang="en-US" dirty="0"/>
              <a:t>Let </a:t>
            </a:r>
            <a:r>
              <a:rPr lang="en-US" i="1" dirty="0"/>
              <a:t>A </a:t>
            </a:r>
            <a:r>
              <a:rPr lang="en-US" dirty="0"/>
              <a:t>be the event that a randomly chosen person has a birthday in January</a:t>
            </a:r>
          </a:p>
          <a:p>
            <a:pPr lvl="1"/>
            <a:r>
              <a:rPr lang="en-US" dirty="0"/>
              <a:t>Let </a:t>
            </a:r>
            <a:r>
              <a:rPr lang="en-US" i="1" dirty="0"/>
              <a:t>B </a:t>
            </a:r>
            <a:r>
              <a:rPr lang="en-US" dirty="0"/>
              <a:t>be the event that a randomly chosen person has a birthday in February</a:t>
            </a:r>
          </a:p>
          <a:p>
            <a:pPr lvl="1"/>
            <a:r>
              <a:rPr lang="en-US" b="1" i="1" dirty="0"/>
              <a:t>A and B are mutually exclusive</a:t>
            </a:r>
          </a:p>
          <a:p>
            <a:pPr lvl="1"/>
            <a:r>
              <a:rPr lang="en-US" dirty="0"/>
              <a:t>How would you draw this in a Venn diagram?</a:t>
            </a:r>
          </a:p>
          <a:p>
            <a:r>
              <a:rPr lang="en-US" dirty="0"/>
              <a:t>A family of events is </a:t>
            </a:r>
            <a:r>
              <a:rPr lang="en-US" b="1" i="1" dirty="0"/>
              <a:t>collectively exhaustive </a:t>
            </a:r>
            <a:r>
              <a:rPr lang="en-US" dirty="0"/>
              <a:t>if one of the events must occur</a:t>
            </a:r>
          </a:p>
          <a:p>
            <a:pPr lvl="1"/>
            <a:r>
              <a:rPr lang="en-US" dirty="0"/>
              <a:t>Suppose you throw a die</a:t>
            </a:r>
          </a:p>
          <a:p>
            <a:pPr lvl="1"/>
            <a:r>
              <a:rPr lang="en-US" dirty="0"/>
              <a:t>Let </a:t>
            </a:r>
            <a:r>
              <a:rPr lang="en-US" i="1" dirty="0"/>
              <a:t>A </a:t>
            </a:r>
            <a:r>
              <a:rPr lang="en-US" dirty="0"/>
              <a:t>be the event that the result is an even number</a:t>
            </a:r>
          </a:p>
          <a:p>
            <a:pPr lvl="1"/>
            <a:r>
              <a:rPr lang="en-US" dirty="0"/>
              <a:t>Let </a:t>
            </a:r>
            <a:r>
              <a:rPr lang="en-US" i="1" dirty="0"/>
              <a:t>B</a:t>
            </a:r>
            <a:r>
              <a:rPr lang="en-US" b="1" i="1" dirty="0"/>
              <a:t> </a:t>
            </a:r>
            <a:r>
              <a:rPr lang="en-US" dirty="0"/>
              <a:t>be the event that the result is less than or equal to 4</a:t>
            </a:r>
          </a:p>
          <a:p>
            <a:pPr lvl="1"/>
            <a:r>
              <a:rPr lang="en-US" dirty="0"/>
              <a:t>Let </a:t>
            </a:r>
            <a:r>
              <a:rPr lang="en-US" i="1" dirty="0"/>
              <a:t>C </a:t>
            </a:r>
            <a:r>
              <a:rPr lang="en-US" dirty="0"/>
              <a:t>be the event that the result is a prime number</a:t>
            </a:r>
          </a:p>
          <a:p>
            <a:pPr lvl="1"/>
            <a:r>
              <a:rPr lang="en-US" b="1" i="1" dirty="0"/>
              <a:t>A, B, and C are collectively exhaustive</a:t>
            </a:r>
          </a:p>
          <a:p>
            <a:pPr lvl="1"/>
            <a:r>
              <a:rPr lang="en-US" dirty="0"/>
              <a:t>How would you draw this in a Venn diagram?	</a:t>
            </a:r>
          </a:p>
          <a:p>
            <a:r>
              <a:rPr lang="en-US" dirty="0"/>
              <a:t>Can you describe an experiment together with a set of events which are both mutually exclusive and collectively exhaustive?  - </a:t>
            </a:r>
            <a:r>
              <a:rPr lang="en-US" b="1" dirty="0">
                <a:solidFill>
                  <a:srgbClr val="FF0000"/>
                </a:solidFill>
              </a:rPr>
              <a:t>Complements(A and Not A)</a:t>
            </a:r>
          </a:p>
          <a:p>
            <a:pPr lvl="1"/>
            <a:r>
              <a:rPr lang="en-US" dirty="0"/>
              <a:t>How would you dram this in a Venn diagram?</a:t>
            </a:r>
          </a:p>
        </p:txBody>
      </p:sp>
      <p:sp>
        <p:nvSpPr>
          <p:cNvPr id="4" name="Date Placeholder 3">
            <a:extLst>
              <a:ext uri="{FF2B5EF4-FFF2-40B4-BE49-F238E27FC236}">
                <a16:creationId xmlns:a16="http://schemas.microsoft.com/office/drawing/2014/main" id="{DF89D289-ED96-4D79-BD1D-2271FD1E64C2}"/>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D4DA747A-D279-4D05-A3E6-B328862651FE}"/>
              </a:ext>
            </a:extLst>
          </p:cNvPr>
          <p:cNvSpPr>
            <a:spLocks noGrp="1"/>
          </p:cNvSpPr>
          <p:nvPr>
            <p:ph type="sldNum" sz="quarter" idx="12"/>
          </p:nvPr>
        </p:nvSpPr>
        <p:spPr/>
        <p:txBody>
          <a:bodyPr/>
          <a:lstStyle/>
          <a:p>
            <a:fld id="{5BE6A9D8-6A3B-412E-86BF-9A95CED56509}" type="slidenum">
              <a:rPr lang="en-US" smtClean="0"/>
              <a:t>10</a:t>
            </a:fld>
            <a:endParaRPr lang="en-US"/>
          </a:p>
        </p:txBody>
      </p:sp>
    </p:spTree>
    <p:extLst>
      <p:ext uri="{BB962C8B-B14F-4D97-AF65-F5344CB8AC3E}">
        <p14:creationId xmlns:p14="http://schemas.microsoft.com/office/powerpoint/2010/main" val="308847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74A3-B852-4834-B5E2-081DD3D9EC73}"/>
              </a:ext>
            </a:extLst>
          </p:cNvPr>
          <p:cNvSpPr>
            <a:spLocks noGrp="1"/>
          </p:cNvSpPr>
          <p:nvPr>
            <p:ph type="title"/>
          </p:nvPr>
        </p:nvSpPr>
        <p:spPr/>
        <p:txBody>
          <a:bodyPr/>
          <a:lstStyle/>
          <a:p>
            <a:r>
              <a:rPr lang="en-US" dirty="0"/>
              <a:t>Computing Joint and Marginal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D8F225-F029-4449-9566-880C3D44BA79}"/>
                  </a:ext>
                </a:extLst>
              </p:cNvPr>
              <p:cNvSpPr>
                <a:spLocks noGrp="1"/>
              </p:cNvSpPr>
              <p:nvPr>
                <p:ph idx="1"/>
              </p:nvPr>
            </p:nvSpPr>
            <p:spPr>
              <a:xfrm>
                <a:off x="356152" y="1116936"/>
                <a:ext cx="11625943" cy="5058456"/>
              </a:xfrm>
            </p:spPr>
            <p:txBody>
              <a:bodyPr>
                <a:normAutofit lnSpcReduction="10000"/>
              </a:bodyPr>
              <a:lstStyle/>
              <a:p>
                <a:r>
                  <a:rPr lang="en-US" dirty="0"/>
                  <a:t>The probability of a joint event, A and B:</a:t>
                </a:r>
              </a:p>
              <a:p>
                <a:endParaRPr lang="en-US" dirty="0"/>
              </a:p>
              <a:p>
                <a:endParaRPr lang="en-US" dirty="0"/>
              </a:p>
              <a:p>
                <a:endParaRPr lang="en-US" dirty="0"/>
              </a:p>
              <a:p>
                <a:r>
                  <a:rPr lang="en-US" dirty="0"/>
                  <a:t>Computing a marginal (or simple) probability:</a:t>
                </a:r>
              </a:p>
              <a:p>
                <a:endParaRPr lang="en-US" dirty="0"/>
              </a:p>
              <a:p>
                <a:endParaRPr lang="en-US" dirty="0"/>
              </a:p>
              <a:p>
                <a:pPr lvl="1"/>
                <a:r>
                  <a:rPr lang="en-US" dirty="0"/>
                  <a:t>where the collection of events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𝑘</m:t>
                        </m:r>
                      </m:sub>
                    </m:sSub>
                  </m:oMath>
                </a14:m>
                <a:r>
                  <a:rPr lang="en-US" dirty="0"/>
                  <a:t> are mutually exclusive and collectively exhaustive</a:t>
                </a:r>
              </a:p>
              <a:p>
                <a:pPr lvl="1"/>
                <a:endParaRPr lang="en-US" dirty="0"/>
              </a:p>
              <a:p>
                <a:r>
                  <a:rPr lang="en-US" dirty="0"/>
                  <a:t>Let’s try to draw a Venn Diagram to depict this</a:t>
                </a:r>
              </a:p>
              <a:p>
                <a:pPr lvl="1"/>
                <a:endParaRPr lang="en-US" dirty="0"/>
              </a:p>
            </p:txBody>
          </p:sp>
        </mc:Choice>
        <mc:Fallback xmlns="">
          <p:sp>
            <p:nvSpPr>
              <p:cNvPr id="3" name="Content Placeholder 2">
                <a:extLst>
                  <a:ext uri="{FF2B5EF4-FFF2-40B4-BE49-F238E27FC236}">
                    <a16:creationId xmlns:a16="http://schemas.microsoft.com/office/drawing/2014/main" id="{9FD8F225-F029-4449-9566-880C3D44BA79}"/>
                  </a:ext>
                </a:extLst>
              </p:cNvPr>
              <p:cNvSpPr>
                <a:spLocks noGrp="1" noRot="1" noChangeAspect="1" noMove="1" noResize="1" noEditPoints="1" noAdjustHandles="1" noChangeArrowheads="1" noChangeShapeType="1" noTextEdit="1"/>
              </p:cNvSpPr>
              <p:nvPr>
                <p:ph idx="1"/>
              </p:nvPr>
            </p:nvSpPr>
            <p:spPr>
              <a:xfrm>
                <a:off x="356152" y="1116936"/>
                <a:ext cx="11625943" cy="5058456"/>
              </a:xfrm>
              <a:blipFill>
                <a:blip r:embed="rId3"/>
                <a:stretch>
                  <a:fillRect l="-943" t="-265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2A6A94-3A17-4E52-9FB7-6FE1F4050EFE}"/>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76B47005-1DC5-462E-8F1B-1AC0DA27CBDD}"/>
              </a:ext>
            </a:extLst>
          </p:cNvPr>
          <p:cNvSpPr>
            <a:spLocks noGrp="1"/>
          </p:cNvSpPr>
          <p:nvPr>
            <p:ph type="sldNum" sz="quarter" idx="12"/>
          </p:nvPr>
        </p:nvSpPr>
        <p:spPr/>
        <p:txBody>
          <a:bodyPr/>
          <a:lstStyle/>
          <a:p>
            <a:fld id="{5BE6A9D8-6A3B-412E-86BF-9A95CED56509}" type="slidenum">
              <a:rPr lang="en-US" smtClean="0"/>
              <a:t>11</a:t>
            </a:fld>
            <a:endParaRPr lang="en-US" dirty="0"/>
          </a:p>
        </p:txBody>
      </p:sp>
      <p:sp>
        <p:nvSpPr>
          <p:cNvPr id="6" name="Rectangle 9">
            <a:extLst>
              <a:ext uri="{FF2B5EF4-FFF2-40B4-BE49-F238E27FC236}">
                <a16:creationId xmlns:a16="http://schemas.microsoft.com/office/drawing/2014/main" id="{2F636A73-CCB7-49E4-83A4-3773A44BBD5C}"/>
              </a:ext>
            </a:extLst>
          </p:cNvPr>
          <p:cNvSpPr>
            <a:spLocks noChangeArrowheads="1"/>
          </p:cNvSpPr>
          <p:nvPr/>
        </p:nvSpPr>
        <p:spPr bwMode="auto">
          <a:xfrm>
            <a:off x="2590800" y="1684574"/>
            <a:ext cx="7391400" cy="917575"/>
          </a:xfrm>
          <a:prstGeom prst="rect">
            <a:avLst/>
          </a:prstGeom>
          <a:solidFill>
            <a:srgbClr val="00E200"/>
          </a:solidFill>
          <a:ln w="9525">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aphicFrame>
        <p:nvGraphicFramePr>
          <p:cNvPr id="7" name="Object 6">
            <a:extLst>
              <a:ext uri="{FF2B5EF4-FFF2-40B4-BE49-F238E27FC236}">
                <a16:creationId xmlns:a16="http://schemas.microsoft.com/office/drawing/2014/main" id="{19140031-FC0B-48D4-9799-9AC86DE91EA9}"/>
              </a:ext>
            </a:extLst>
          </p:cNvPr>
          <p:cNvGraphicFramePr>
            <a:graphicFrameLocks noChangeAspect="1"/>
          </p:cNvGraphicFramePr>
          <p:nvPr>
            <p:extLst>
              <p:ext uri="{D42A27DB-BD31-4B8C-83A1-F6EECF244321}">
                <p14:modId xmlns:p14="http://schemas.microsoft.com/office/powerpoint/2010/main" val="980427227"/>
              </p:ext>
            </p:extLst>
          </p:nvPr>
        </p:nvGraphicFramePr>
        <p:xfrm>
          <a:off x="2743200" y="1790937"/>
          <a:ext cx="7050088" cy="811212"/>
        </p:xfrm>
        <a:graphic>
          <a:graphicData uri="http://schemas.openxmlformats.org/presentationml/2006/ole">
            <mc:AlternateContent xmlns:mc="http://schemas.openxmlformats.org/markup-compatibility/2006">
              <mc:Choice xmlns:v="urn:schemas-microsoft-com:vml" Requires="v">
                <p:oleObj spid="_x0000_s13398" name="Equation" r:id="rId4" imgW="3632200" imgH="419100" progId="Equation.3">
                  <p:embed/>
                </p:oleObj>
              </mc:Choice>
              <mc:Fallback>
                <p:oleObj name="Equation" r:id="rId4" imgW="3632200" imgH="419100" progId="Equation.3">
                  <p:embed/>
                  <p:pic>
                    <p:nvPicPr>
                      <p:cNvPr id="22533" name="Object 6">
                        <a:extLst>
                          <a:ext uri="{FF2B5EF4-FFF2-40B4-BE49-F238E27FC236}">
                            <a16:creationId xmlns:a16="http://schemas.microsoft.com/office/drawing/2014/main" id="{284F727E-C275-4D7A-A7B3-C4265F65DF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790937"/>
                        <a:ext cx="7050088"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Object 7">
            <a:extLst>
              <a:ext uri="{FF2B5EF4-FFF2-40B4-BE49-F238E27FC236}">
                <a16:creationId xmlns:a16="http://schemas.microsoft.com/office/drawing/2014/main" id="{C7358346-39EE-4630-8E4F-8586B6B610E5}"/>
              </a:ext>
            </a:extLst>
          </p:cNvPr>
          <p:cNvGraphicFramePr>
            <a:graphicFrameLocks noChangeAspect="1"/>
          </p:cNvGraphicFramePr>
          <p:nvPr>
            <p:extLst>
              <p:ext uri="{D42A27DB-BD31-4B8C-83A1-F6EECF244321}">
                <p14:modId xmlns:p14="http://schemas.microsoft.com/office/powerpoint/2010/main" val="933019261"/>
              </p:ext>
            </p:extLst>
          </p:nvPr>
        </p:nvGraphicFramePr>
        <p:xfrm>
          <a:off x="2495648" y="3646164"/>
          <a:ext cx="7346950" cy="465137"/>
        </p:xfrm>
        <a:graphic>
          <a:graphicData uri="http://schemas.openxmlformats.org/presentationml/2006/ole">
            <mc:AlternateContent xmlns:mc="http://schemas.openxmlformats.org/markup-compatibility/2006">
              <mc:Choice xmlns:v="urn:schemas-microsoft-com:vml" Requires="v">
                <p:oleObj spid="_x0000_s13399" name="Equation" r:id="rId6" imgW="3416300" imgH="215900" progId="Equation.3">
                  <p:embed/>
                </p:oleObj>
              </mc:Choice>
              <mc:Fallback>
                <p:oleObj name="Equation" r:id="rId6" imgW="3416300" imgH="215900" progId="Equation.3">
                  <p:embed/>
                  <p:pic>
                    <p:nvPicPr>
                      <p:cNvPr id="22534" name="Object 7">
                        <a:extLst>
                          <a:ext uri="{FF2B5EF4-FFF2-40B4-BE49-F238E27FC236}">
                            <a16:creationId xmlns:a16="http://schemas.microsoft.com/office/drawing/2014/main" id="{13B870ED-A6A5-4759-974E-7B478853D4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5648" y="3646164"/>
                        <a:ext cx="7346950" cy="465137"/>
                      </a:xfrm>
                      <a:prstGeom prst="rect">
                        <a:avLst/>
                      </a:prstGeom>
                      <a:solidFill>
                        <a:srgbClr val="FF9BAE"/>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77603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01DD-46A9-40E4-A961-5803C7D35416}"/>
              </a:ext>
            </a:extLst>
          </p:cNvPr>
          <p:cNvSpPr>
            <a:spLocks noGrp="1"/>
          </p:cNvSpPr>
          <p:nvPr>
            <p:ph type="title"/>
          </p:nvPr>
        </p:nvSpPr>
        <p:spPr/>
        <p:txBody>
          <a:bodyPr/>
          <a:lstStyle/>
          <a:p>
            <a:r>
              <a:rPr lang="en-US" dirty="0"/>
              <a:t>Joint Probability Example</a:t>
            </a:r>
          </a:p>
        </p:txBody>
      </p:sp>
      <p:sp>
        <p:nvSpPr>
          <p:cNvPr id="3" name="Content Placeholder 2">
            <a:extLst>
              <a:ext uri="{FF2B5EF4-FFF2-40B4-BE49-F238E27FC236}">
                <a16:creationId xmlns:a16="http://schemas.microsoft.com/office/drawing/2014/main" id="{743F369E-788E-4A52-8CB8-CD8DFFBDD4E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E087A6F-83D4-4EC9-AE6A-81E3F847A459}"/>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C6B01FC1-DCF5-4FE6-B8A3-4F9131D97016}"/>
              </a:ext>
            </a:extLst>
          </p:cNvPr>
          <p:cNvSpPr>
            <a:spLocks noGrp="1"/>
          </p:cNvSpPr>
          <p:nvPr>
            <p:ph type="sldNum" sz="quarter" idx="12"/>
          </p:nvPr>
        </p:nvSpPr>
        <p:spPr/>
        <p:txBody>
          <a:bodyPr/>
          <a:lstStyle/>
          <a:p>
            <a:fld id="{5BE6A9D8-6A3B-412E-86BF-9A95CED56509}" type="slidenum">
              <a:rPr lang="en-US" smtClean="0"/>
              <a:t>12</a:t>
            </a:fld>
            <a:endParaRPr lang="en-US"/>
          </a:p>
        </p:txBody>
      </p:sp>
      <p:sp>
        <p:nvSpPr>
          <p:cNvPr id="6" name="Rectangle 9">
            <a:extLst>
              <a:ext uri="{FF2B5EF4-FFF2-40B4-BE49-F238E27FC236}">
                <a16:creationId xmlns:a16="http://schemas.microsoft.com/office/drawing/2014/main" id="{8E69FD1D-9AE7-4E44-A035-7A9E884AEDE5}"/>
              </a:ext>
            </a:extLst>
          </p:cNvPr>
          <p:cNvSpPr>
            <a:spLocks noChangeArrowheads="1"/>
          </p:cNvSpPr>
          <p:nvPr/>
        </p:nvSpPr>
        <p:spPr bwMode="auto">
          <a:xfrm>
            <a:off x="4957864" y="1692613"/>
            <a:ext cx="28194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P(Jan. and Wed.)</a:t>
            </a:r>
          </a:p>
        </p:txBody>
      </p:sp>
      <p:graphicFrame>
        <p:nvGraphicFramePr>
          <p:cNvPr id="7" name="Object 4">
            <a:extLst>
              <a:ext uri="{FF2B5EF4-FFF2-40B4-BE49-F238E27FC236}">
                <a16:creationId xmlns:a16="http://schemas.microsoft.com/office/drawing/2014/main" id="{BD39CF5E-B5B0-4AF8-8C7B-E0B33B60178D}"/>
              </a:ext>
            </a:extLst>
          </p:cNvPr>
          <p:cNvGraphicFramePr>
            <a:graphicFrameLocks noChangeAspect="1"/>
          </p:cNvGraphicFramePr>
          <p:nvPr>
            <p:extLst>
              <p:ext uri="{D42A27DB-BD31-4B8C-83A1-F6EECF244321}">
                <p14:modId xmlns:p14="http://schemas.microsoft.com/office/powerpoint/2010/main" val="1239037742"/>
              </p:ext>
            </p:extLst>
          </p:nvPr>
        </p:nvGraphicFramePr>
        <p:xfrm>
          <a:off x="3368777" y="2305388"/>
          <a:ext cx="5845175" cy="758825"/>
        </p:xfrm>
        <a:graphic>
          <a:graphicData uri="http://schemas.openxmlformats.org/presentationml/2006/ole">
            <mc:AlternateContent xmlns:mc="http://schemas.openxmlformats.org/markup-compatibility/2006">
              <mc:Choice xmlns:v="urn:schemas-microsoft-com:vml" Requires="v">
                <p:oleObj spid="_x0000_s14377" name="Equation" r:id="rId3" imgW="3238500" imgH="419100" progId="Equation.3">
                  <p:embed/>
                </p:oleObj>
              </mc:Choice>
              <mc:Fallback>
                <p:oleObj name="Equation" r:id="rId3" imgW="3238500" imgH="419100" progId="Equation.3">
                  <p:embed/>
                  <p:pic>
                    <p:nvPicPr>
                      <p:cNvPr id="23556" name="Object 4">
                        <a:extLst>
                          <a:ext uri="{FF2B5EF4-FFF2-40B4-BE49-F238E27FC236}">
                            <a16:creationId xmlns:a16="http://schemas.microsoft.com/office/drawing/2014/main" id="{C6896A18-7067-4F36-B0C8-B7D629940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777" y="2305388"/>
                        <a:ext cx="5845175" cy="758825"/>
                      </a:xfrm>
                      <a:prstGeom prst="rect">
                        <a:avLst/>
                      </a:prstGeom>
                      <a:noFill/>
                      <a:ln>
                        <a:noFill/>
                      </a:ln>
                      <a:extLst>
                        <a:ext uri="{909E8E84-426E-40DD-AFC4-6F175D3DCCD1}">
                          <a14:hiddenFill xmlns:a14="http://schemas.microsoft.com/office/drawing/2010/main">
                            <a:solidFill>
                              <a:srgbClr val="FFFFD5"/>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 name="Rectangle 44">
            <a:extLst>
              <a:ext uri="{FF2B5EF4-FFF2-40B4-BE49-F238E27FC236}">
                <a16:creationId xmlns:a16="http://schemas.microsoft.com/office/drawing/2014/main" id="{AC9B1071-A8E2-4335-9C4F-DD441B290FC2}"/>
              </a:ext>
            </a:extLst>
          </p:cNvPr>
          <p:cNvSpPr>
            <a:spLocks noChangeArrowheads="1"/>
          </p:cNvSpPr>
          <p:nvPr/>
        </p:nvSpPr>
        <p:spPr bwMode="auto">
          <a:xfrm>
            <a:off x="3052864" y="1540213"/>
            <a:ext cx="64770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pSp>
        <p:nvGrpSpPr>
          <p:cNvPr id="9" name="Group 56">
            <a:extLst>
              <a:ext uri="{FF2B5EF4-FFF2-40B4-BE49-F238E27FC236}">
                <a16:creationId xmlns:a16="http://schemas.microsoft.com/office/drawing/2014/main" id="{F0D1C969-C56C-49F8-98B8-BE5B45728E1C}"/>
              </a:ext>
            </a:extLst>
          </p:cNvPr>
          <p:cNvGrpSpPr>
            <a:grpSpLocks/>
          </p:cNvGrpSpPr>
          <p:nvPr/>
        </p:nvGrpSpPr>
        <p:grpSpPr bwMode="auto">
          <a:xfrm>
            <a:off x="3738664" y="3902413"/>
            <a:ext cx="5300663" cy="1906588"/>
            <a:chOff x="1676400" y="4038600"/>
            <a:chExt cx="5301342" cy="1906900"/>
          </a:xfrm>
        </p:grpSpPr>
        <p:sp>
          <p:nvSpPr>
            <p:cNvPr id="10" name="Rectangle 2">
              <a:extLst>
                <a:ext uri="{FF2B5EF4-FFF2-40B4-BE49-F238E27FC236}">
                  <a16:creationId xmlns:a16="http://schemas.microsoft.com/office/drawing/2014/main" id="{F589A167-DFB3-483F-9120-57705DB881B4}"/>
                </a:ext>
              </a:extLst>
            </p:cNvPr>
            <p:cNvSpPr>
              <a:spLocks noChangeArrowheads="1"/>
            </p:cNvSpPr>
            <p:nvPr/>
          </p:nvSpPr>
          <p:spPr bwMode="auto">
            <a:xfrm>
              <a:off x="2862942" y="4038600"/>
              <a:ext cx="2438400" cy="533400"/>
            </a:xfrm>
            <a:prstGeom prst="rect">
              <a:avLst/>
            </a:prstGeom>
            <a:solidFill>
              <a:srgbClr val="FDE0BD"/>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1" name="Rectangle 3">
              <a:extLst>
                <a:ext uri="{FF2B5EF4-FFF2-40B4-BE49-F238E27FC236}">
                  <a16:creationId xmlns:a16="http://schemas.microsoft.com/office/drawing/2014/main" id="{65F5A564-8B39-4E9C-AE80-54F4747934ED}"/>
                </a:ext>
              </a:extLst>
            </p:cNvPr>
            <p:cNvSpPr>
              <a:spLocks noChangeArrowheads="1"/>
            </p:cNvSpPr>
            <p:nvPr/>
          </p:nvSpPr>
          <p:spPr bwMode="auto">
            <a:xfrm>
              <a:off x="1719942" y="4572000"/>
              <a:ext cx="1143000" cy="914400"/>
            </a:xfrm>
            <a:prstGeom prst="rect">
              <a:avLst/>
            </a:prstGeom>
            <a:solidFill>
              <a:srgbClr val="CBDDF7"/>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 name="Rectangle 8">
              <a:extLst>
                <a:ext uri="{FF2B5EF4-FFF2-40B4-BE49-F238E27FC236}">
                  <a16:creationId xmlns:a16="http://schemas.microsoft.com/office/drawing/2014/main" id="{C1C9A2CB-5453-4C15-91F4-639A57728AD5}"/>
                </a:ext>
              </a:extLst>
            </p:cNvPr>
            <p:cNvSpPr>
              <a:spLocks noChangeArrowheads="1"/>
            </p:cNvSpPr>
            <p:nvPr/>
          </p:nvSpPr>
          <p:spPr bwMode="auto">
            <a:xfrm>
              <a:off x="1719942" y="4038600"/>
              <a:ext cx="5105400" cy="1905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 name="Rectangle 9">
              <a:extLst>
                <a:ext uri="{FF2B5EF4-FFF2-40B4-BE49-F238E27FC236}">
                  <a16:creationId xmlns:a16="http://schemas.microsoft.com/office/drawing/2014/main" id="{1D4EB4D4-ACED-45A9-B037-51AC542A2EB3}"/>
                </a:ext>
              </a:extLst>
            </p:cNvPr>
            <p:cNvSpPr>
              <a:spLocks noChangeArrowheads="1"/>
            </p:cNvSpPr>
            <p:nvPr/>
          </p:nvSpPr>
          <p:spPr bwMode="auto">
            <a:xfrm>
              <a:off x="1676400" y="4946650"/>
              <a:ext cx="46545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Not Wed.</a:t>
              </a:r>
              <a:r>
                <a:rPr lang="en-US" altLang="en-US" sz="2000" b="1">
                  <a:solidFill>
                    <a:schemeClr val="hlink"/>
                  </a:solidFill>
                </a:rPr>
                <a:t>      </a:t>
              </a:r>
              <a:r>
                <a:rPr lang="en-US" altLang="en-US" sz="2000" b="1"/>
                <a:t>27          287               314</a:t>
              </a:r>
              <a:r>
                <a:rPr lang="en-US" altLang="en-US" sz="2400" b="1"/>
                <a:t>  </a:t>
              </a:r>
            </a:p>
          </p:txBody>
        </p:sp>
        <p:sp>
          <p:nvSpPr>
            <p:cNvPr id="14" name="Rectangle 10">
              <a:extLst>
                <a:ext uri="{FF2B5EF4-FFF2-40B4-BE49-F238E27FC236}">
                  <a16:creationId xmlns:a16="http://schemas.microsoft.com/office/drawing/2014/main" id="{434AC41F-62AD-4048-9ADE-2E1F6D5607DC}"/>
                </a:ext>
              </a:extLst>
            </p:cNvPr>
            <p:cNvSpPr>
              <a:spLocks noChangeArrowheads="1"/>
            </p:cNvSpPr>
            <p:nvPr/>
          </p:nvSpPr>
          <p:spPr bwMode="auto">
            <a:xfrm>
              <a:off x="1789792" y="4565650"/>
              <a:ext cx="4660900" cy="39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Wed.             4            48                 52</a:t>
              </a:r>
            </a:p>
          </p:txBody>
        </p:sp>
        <p:sp>
          <p:nvSpPr>
            <p:cNvPr id="15" name="Line 11">
              <a:extLst>
                <a:ext uri="{FF2B5EF4-FFF2-40B4-BE49-F238E27FC236}">
                  <a16:creationId xmlns:a16="http://schemas.microsoft.com/office/drawing/2014/main" id="{0BCC3AD3-5C4E-471E-8CBE-3867AE29ADB4}"/>
                </a:ext>
              </a:extLst>
            </p:cNvPr>
            <p:cNvSpPr>
              <a:spLocks noChangeShapeType="1"/>
            </p:cNvSpPr>
            <p:nvPr/>
          </p:nvSpPr>
          <p:spPr bwMode="auto">
            <a:xfrm>
              <a:off x="1719942" y="4572000"/>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2">
              <a:extLst>
                <a:ext uri="{FF2B5EF4-FFF2-40B4-BE49-F238E27FC236}">
                  <a16:creationId xmlns:a16="http://schemas.microsoft.com/office/drawing/2014/main" id="{6B978EC9-2EEE-4E69-B799-C9B91DCEFA78}"/>
                </a:ext>
              </a:extLst>
            </p:cNvPr>
            <p:cNvSpPr>
              <a:spLocks noChangeShapeType="1"/>
            </p:cNvSpPr>
            <p:nvPr/>
          </p:nvSpPr>
          <p:spPr bwMode="auto">
            <a:xfrm>
              <a:off x="1719942" y="5486400"/>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Rectangle 13">
              <a:extLst>
                <a:ext uri="{FF2B5EF4-FFF2-40B4-BE49-F238E27FC236}">
                  <a16:creationId xmlns:a16="http://schemas.microsoft.com/office/drawing/2014/main" id="{480126BA-F6BE-4CF4-81EC-53AAE31805C6}"/>
                </a:ext>
              </a:extLst>
            </p:cNvPr>
            <p:cNvSpPr>
              <a:spLocks noChangeArrowheads="1"/>
            </p:cNvSpPr>
            <p:nvPr/>
          </p:nvSpPr>
          <p:spPr bwMode="auto">
            <a:xfrm>
              <a:off x="1796142" y="5486400"/>
              <a:ext cx="48895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solidFill>
                    <a:schemeClr val="tx2"/>
                  </a:solidFill>
                </a:rPr>
                <a:t>Total            31          335               366</a:t>
              </a:r>
              <a:r>
                <a:rPr lang="en-US" altLang="en-US" sz="2400" b="1">
                  <a:solidFill>
                    <a:schemeClr val="tx2"/>
                  </a:solidFill>
                </a:rPr>
                <a:t>           </a:t>
              </a:r>
              <a:r>
                <a:rPr lang="en-US" altLang="en-US" sz="2000" b="1">
                  <a:solidFill>
                    <a:schemeClr val="tx2"/>
                  </a:solidFill>
                </a:rPr>
                <a:t>             </a:t>
              </a:r>
            </a:p>
          </p:txBody>
        </p:sp>
        <p:sp>
          <p:nvSpPr>
            <p:cNvPr id="18" name="Rectangle 14">
              <a:extLst>
                <a:ext uri="{FF2B5EF4-FFF2-40B4-BE49-F238E27FC236}">
                  <a16:creationId xmlns:a16="http://schemas.microsoft.com/office/drawing/2014/main" id="{1E1B9DA9-C162-40D2-823A-C5E47DC7431D}"/>
                </a:ext>
              </a:extLst>
            </p:cNvPr>
            <p:cNvSpPr>
              <a:spLocks noChangeArrowheads="1"/>
            </p:cNvSpPr>
            <p:nvPr/>
          </p:nvSpPr>
          <p:spPr bwMode="auto">
            <a:xfrm>
              <a:off x="1796142" y="4038600"/>
              <a:ext cx="518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                  </a:t>
              </a:r>
              <a:r>
                <a:rPr lang="en-US" altLang="en-US" sz="2000" b="1">
                  <a:solidFill>
                    <a:schemeClr val="tx2"/>
                  </a:solidFill>
                </a:rPr>
                <a:t>Jan.        Not Jan.       Total</a:t>
              </a:r>
            </a:p>
          </p:txBody>
        </p:sp>
        <p:sp>
          <p:nvSpPr>
            <p:cNvPr id="19" name="Line 28">
              <a:extLst>
                <a:ext uri="{FF2B5EF4-FFF2-40B4-BE49-F238E27FC236}">
                  <a16:creationId xmlns:a16="http://schemas.microsoft.com/office/drawing/2014/main" id="{32B5FFA8-F99A-4155-99AA-EF5C91E87A82}"/>
                </a:ext>
              </a:extLst>
            </p:cNvPr>
            <p:cNvSpPr>
              <a:spLocks noChangeShapeType="1"/>
            </p:cNvSpPr>
            <p:nvPr/>
          </p:nvSpPr>
          <p:spPr bwMode="auto">
            <a:xfrm>
              <a:off x="2862942" y="4038600"/>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0" name="Line 29">
              <a:extLst>
                <a:ext uri="{FF2B5EF4-FFF2-40B4-BE49-F238E27FC236}">
                  <a16:creationId xmlns:a16="http://schemas.microsoft.com/office/drawing/2014/main" id="{106C699E-6D55-4DF6-A828-343A5EE24C6D}"/>
                </a:ext>
              </a:extLst>
            </p:cNvPr>
            <p:cNvSpPr>
              <a:spLocks noChangeShapeType="1"/>
            </p:cNvSpPr>
            <p:nvPr/>
          </p:nvSpPr>
          <p:spPr bwMode="auto">
            <a:xfrm>
              <a:off x="3929742" y="4038600"/>
              <a:ext cx="0" cy="1905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Line 30">
              <a:extLst>
                <a:ext uri="{FF2B5EF4-FFF2-40B4-BE49-F238E27FC236}">
                  <a16:creationId xmlns:a16="http://schemas.microsoft.com/office/drawing/2014/main" id="{392D361C-3A91-4E8B-92B6-FBFDC6282B3C}"/>
                </a:ext>
              </a:extLst>
            </p:cNvPr>
            <p:cNvSpPr>
              <a:spLocks noChangeShapeType="1"/>
            </p:cNvSpPr>
            <p:nvPr/>
          </p:nvSpPr>
          <p:spPr bwMode="auto">
            <a:xfrm>
              <a:off x="5301342" y="4038600"/>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Oval 34">
              <a:extLst>
                <a:ext uri="{FF2B5EF4-FFF2-40B4-BE49-F238E27FC236}">
                  <a16:creationId xmlns:a16="http://schemas.microsoft.com/office/drawing/2014/main" id="{03F226AC-FA05-4AC9-A4DE-99B668B60D3F}"/>
                </a:ext>
              </a:extLst>
            </p:cNvPr>
            <p:cNvSpPr>
              <a:spLocks noChangeArrowheads="1"/>
            </p:cNvSpPr>
            <p:nvPr/>
          </p:nvSpPr>
          <p:spPr bwMode="auto">
            <a:xfrm>
              <a:off x="3167744" y="4528456"/>
              <a:ext cx="533400" cy="5334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3" name="Line 36">
              <a:extLst>
                <a:ext uri="{FF2B5EF4-FFF2-40B4-BE49-F238E27FC236}">
                  <a16:creationId xmlns:a16="http://schemas.microsoft.com/office/drawing/2014/main" id="{46DF291F-991D-402E-A410-2E672F6CE2B8}"/>
                </a:ext>
              </a:extLst>
            </p:cNvPr>
            <p:cNvSpPr>
              <a:spLocks noChangeShapeType="1"/>
            </p:cNvSpPr>
            <p:nvPr/>
          </p:nvSpPr>
          <p:spPr bwMode="auto">
            <a:xfrm>
              <a:off x="1719942" y="5029200"/>
              <a:ext cx="5105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4" name="Line 6">
            <a:extLst>
              <a:ext uri="{FF2B5EF4-FFF2-40B4-BE49-F238E27FC236}">
                <a16:creationId xmlns:a16="http://schemas.microsoft.com/office/drawing/2014/main" id="{7BCF1E82-B033-4C89-91F0-A1509C64A55E}"/>
              </a:ext>
            </a:extLst>
          </p:cNvPr>
          <p:cNvSpPr>
            <a:spLocks noChangeShapeType="1"/>
          </p:cNvSpPr>
          <p:nvPr/>
        </p:nvSpPr>
        <p:spPr bwMode="auto">
          <a:xfrm flipH="1">
            <a:off x="5719864" y="2607013"/>
            <a:ext cx="3048000" cy="1905000"/>
          </a:xfrm>
          <a:prstGeom prst="line">
            <a:avLst/>
          </a:prstGeom>
          <a:noFill/>
          <a:ln w="19050">
            <a:solidFill>
              <a:schemeClr val="hlink"/>
            </a:solidFill>
            <a:round/>
            <a:headEnd/>
            <a:tailEnd type="triangle" w="lg" len="me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5" name="Line 6">
            <a:extLst>
              <a:ext uri="{FF2B5EF4-FFF2-40B4-BE49-F238E27FC236}">
                <a16:creationId xmlns:a16="http://schemas.microsoft.com/office/drawing/2014/main" id="{76B7D259-B3BB-41AD-9E3D-ACBE1F605B28}"/>
              </a:ext>
            </a:extLst>
          </p:cNvPr>
          <p:cNvSpPr>
            <a:spLocks noChangeShapeType="1"/>
          </p:cNvSpPr>
          <p:nvPr/>
        </p:nvSpPr>
        <p:spPr bwMode="auto">
          <a:xfrm flipH="1">
            <a:off x="8310664" y="3064213"/>
            <a:ext cx="685800" cy="2514600"/>
          </a:xfrm>
          <a:prstGeom prst="line">
            <a:avLst/>
          </a:prstGeom>
          <a:noFill/>
          <a:ln w="19050">
            <a:solidFill>
              <a:schemeClr val="hlink"/>
            </a:solidFill>
            <a:round/>
            <a:headEnd/>
            <a:tailEnd type="triangle" w="lg" len="me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6" name="Oval 34">
            <a:extLst>
              <a:ext uri="{FF2B5EF4-FFF2-40B4-BE49-F238E27FC236}">
                <a16:creationId xmlns:a16="http://schemas.microsoft.com/office/drawing/2014/main" id="{6DE53456-F2E2-4F95-B814-EB038B41D2CC}"/>
              </a:ext>
            </a:extLst>
          </p:cNvPr>
          <p:cNvSpPr>
            <a:spLocks noChangeArrowheads="1"/>
          </p:cNvSpPr>
          <p:nvPr/>
        </p:nvSpPr>
        <p:spPr bwMode="auto">
          <a:xfrm>
            <a:off x="7755039" y="5316876"/>
            <a:ext cx="533400" cy="5334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1814098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505F-0308-4CEE-9E46-EEF3BD3A1735}"/>
              </a:ext>
            </a:extLst>
          </p:cNvPr>
          <p:cNvSpPr>
            <a:spLocks noGrp="1"/>
          </p:cNvSpPr>
          <p:nvPr>
            <p:ph type="title"/>
          </p:nvPr>
        </p:nvSpPr>
        <p:spPr/>
        <p:txBody>
          <a:bodyPr/>
          <a:lstStyle/>
          <a:p>
            <a:r>
              <a:rPr lang="en-US" dirty="0"/>
              <a:t>Marginal Probability Example</a:t>
            </a:r>
          </a:p>
        </p:txBody>
      </p:sp>
      <p:sp>
        <p:nvSpPr>
          <p:cNvPr id="3" name="Content Placeholder 2">
            <a:extLst>
              <a:ext uri="{FF2B5EF4-FFF2-40B4-BE49-F238E27FC236}">
                <a16:creationId xmlns:a16="http://schemas.microsoft.com/office/drawing/2014/main" id="{87AD7517-4A6F-4550-B12F-25DE6A081CC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68E08D4-F72B-448B-B4B2-C50853A27682}"/>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0E321827-3C5A-4237-B4BB-F1E471555037}"/>
              </a:ext>
            </a:extLst>
          </p:cNvPr>
          <p:cNvSpPr>
            <a:spLocks noGrp="1"/>
          </p:cNvSpPr>
          <p:nvPr>
            <p:ph type="sldNum" sz="quarter" idx="12"/>
          </p:nvPr>
        </p:nvSpPr>
        <p:spPr/>
        <p:txBody>
          <a:bodyPr/>
          <a:lstStyle/>
          <a:p>
            <a:fld id="{5BE6A9D8-6A3B-412E-86BF-9A95CED56509}" type="slidenum">
              <a:rPr lang="en-US" smtClean="0"/>
              <a:t>13</a:t>
            </a:fld>
            <a:endParaRPr lang="en-US"/>
          </a:p>
        </p:txBody>
      </p:sp>
      <p:sp>
        <p:nvSpPr>
          <p:cNvPr id="6" name="Line 5">
            <a:extLst>
              <a:ext uri="{FF2B5EF4-FFF2-40B4-BE49-F238E27FC236}">
                <a16:creationId xmlns:a16="http://schemas.microsoft.com/office/drawing/2014/main" id="{60FD16D7-D4CF-431D-8EE4-0EB277E9452E}"/>
              </a:ext>
            </a:extLst>
          </p:cNvPr>
          <p:cNvSpPr>
            <a:spLocks noChangeShapeType="1"/>
          </p:cNvSpPr>
          <p:nvPr/>
        </p:nvSpPr>
        <p:spPr bwMode="auto">
          <a:xfrm flipH="1">
            <a:off x="8125838" y="3135549"/>
            <a:ext cx="1524000" cy="1752600"/>
          </a:xfrm>
          <a:prstGeom prst="line">
            <a:avLst/>
          </a:prstGeom>
          <a:noFill/>
          <a:ln w="19050">
            <a:solidFill>
              <a:schemeClr val="hlink"/>
            </a:solidFill>
            <a:round/>
            <a:headEnd/>
            <a:tailEnd type="triangle" w="lg" len="me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7" name="Rectangle 7">
            <a:extLst>
              <a:ext uri="{FF2B5EF4-FFF2-40B4-BE49-F238E27FC236}">
                <a16:creationId xmlns:a16="http://schemas.microsoft.com/office/drawing/2014/main" id="{8CAD0F58-1001-4055-B4F2-9BCB2BB476A2}"/>
              </a:ext>
            </a:extLst>
          </p:cNvPr>
          <p:cNvSpPr>
            <a:spLocks noChangeArrowheads="1"/>
          </p:cNvSpPr>
          <p:nvPr/>
        </p:nvSpPr>
        <p:spPr bwMode="auto">
          <a:xfrm>
            <a:off x="3401438" y="1916349"/>
            <a:ext cx="2514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P(Wed.)</a:t>
            </a:r>
          </a:p>
        </p:txBody>
      </p:sp>
      <p:graphicFrame>
        <p:nvGraphicFramePr>
          <p:cNvPr id="8" name="Object 4">
            <a:extLst>
              <a:ext uri="{FF2B5EF4-FFF2-40B4-BE49-F238E27FC236}">
                <a16:creationId xmlns:a16="http://schemas.microsoft.com/office/drawing/2014/main" id="{676275B7-2B8D-494D-8B03-B070538A3920}"/>
              </a:ext>
            </a:extLst>
          </p:cNvPr>
          <p:cNvGraphicFramePr>
            <a:graphicFrameLocks noChangeAspect="1"/>
          </p:cNvGraphicFramePr>
          <p:nvPr>
            <p:extLst>
              <p:ext uri="{D42A27DB-BD31-4B8C-83A1-F6EECF244321}">
                <p14:modId xmlns:p14="http://schemas.microsoft.com/office/powerpoint/2010/main" val="2221587356"/>
              </p:ext>
            </p:extLst>
          </p:nvPr>
        </p:nvGraphicFramePr>
        <p:xfrm>
          <a:off x="3120451" y="2429112"/>
          <a:ext cx="6821487" cy="712787"/>
        </p:xfrm>
        <a:graphic>
          <a:graphicData uri="http://schemas.openxmlformats.org/presentationml/2006/ole">
            <mc:AlternateContent xmlns:mc="http://schemas.openxmlformats.org/markup-compatibility/2006">
              <mc:Choice xmlns:v="urn:schemas-microsoft-com:vml" Requires="v">
                <p:oleObj spid="_x0000_s15408" name="Equation" r:id="rId4" imgW="3822700" imgH="393700" progId="Equation.3">
                  <p:embed/>
                </p:oleObj>
              </mc:Choice>
              <mc:Fallback>
                <p:oleObj name="Equation" r:id="rId4" imgW="3822700" imgH="393700" progId="Equation.3">
                  <p:embed/>
                  <p:pic>
                    <p:nvPicPr>
                      <p:cNvPr id="24581" name="Object 4">
                        <a:extLst>
                          <a:ext uri="{FF2B5EF4-FFF2-40B4-BE49-F238E27FC236}">
                            <a16:creationId xmlns:a16="http://schemas.microsoft.com/office/drawing/2014/main" id="{1D271CED-9663-4B06-BD76-8208C8685C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451" y="2429112"/>
                        <a:ext cx="6821487" cy="712787"/>
                      </a:xfrm>
                      <a:prstGeom prst="rect">
                        <a:avLst/>
                      </a:prstGeom>
                      <a:noFill/>
                      <a:ln>
                        <a:noFill/>
                      </a:ln>
                      <a:extLst>
                        <a:ext uri="{909E8E84-426E-40DD-AFC4-6F175D3DCCD1}">
                          <a14:hiddenFill xmlns:a14="http://schemas.microsoft.com/office/drawing/2010/main">
                            <a:solidFill>
                              <a:srgbClr val="FFFFD5"/>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38">
            <a:extLst>
              <a:ext uri="{FF2B5EF4-FFF2-40B4-BE49-F238E27FC236}">
                <a16:creationId xmlns:a16="http://schemas.microsoft.com/office/drawing/2014/main" id="{030EEB4A-C85D-4129-AC98-5BB9872DBC94}"/>
              </a:ext>
            </a:extLst>
          </p:cNvPr>
          <p:cNvSpPr>
            <a:spLocks noChangeArrowheads="1"/>
          </p:cNvSpPr>
          <p:nvPr/>
        </p:nvSpPr>
        <p:spPr bwMode="auto">
          <a:xfrm>
            <a:off x="2868038" y="1763949"/>
            <a:ext cx="76200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pSp>
        <p:nvGrpSpPr>
          <p:cNvPr id="10" name="Group 43">
            <a:extLst>
              <a:ext uri="{FF2B5EF4-FFF2-40B4-BE49-F238E27FC236}">
                <a16:creationId xmlns:a16="http://schemas.microsoft.com/office/drawing/2014/main" id="{80F482E0-73A4-480A-97F2-DE810C47AC9A}"/>
              </a:ext>
            </a:extLst>
          </p:cNvPr>
          <p:cNvGrpSpPr>
            <a:grpSpLocks/>
          </p:cNvGrpSpPr>
          <p:nvPr/>
        </p:nvGrpSpPr>
        <p:grpSpPr bwMode="auto">
          <a:xfrm>
            <a:off x="3553838" y="4126149"/>
            <a:ext cx="5300663" cy="1906588"/>
            <a:chOff x="1676400" y="4038600"/>
            <a:chExt cx="5301342" cy="1906900"/>
          </a:xfrm>
        </p:grpSpPr>
        <p:sp>
          <p:nvSpPr>
            <p:cNvPr id="11" name="Rectangle 2">
              <a:extLst>
                <a:ext uri="{FF2B5EF4-FFF2-40B4-BE49-F238E27FC236}">
                  <a16:creationId xmlns:a16="http://schemas.microsoft.com/office/drawing/2014/main" id="{85133025-C531-490D-A86F-6E6BD26A641D}"/>
                </a:ext>
              </a:extLst>
            </p:cNvPr>
            <p:cNvSpPr>
              <a:spLocks noChangeArrowheads="1"/>
            </p:cNvSpPr>
            <p:nvPr/>
          </p:nvSpPr>
          <p:spPr bwMode="auto">
            <a:xfrm>
              <a:off x="2862942" y="4038600"/>
              <a:ext cx="2438400" cy="533400"/>
            </a:xfrm>
            <a:prstGeom prst="rect">
              <a:avLst/>
            </a:prstGeom>
            <a:solidFill>
              <a:srgbClr val="FDE0BD"/>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2" name="Rectangle 3">
              <a:extLst>
                <a:ext uri="{FF2B5EF4-FFF2-40B4-BE49-F238E27FC236}">
                  <a16:creationId xmlns:a16="http://schemas.microsoft.com/office/drawing/2014/main" id="{74BA500A-6215-4BD5-AE96-98D699790E4F}"/>
                </a:ext>
              </a:extLst>
            </p:cNvPr>
            <p:cNvSpPr>
              <a:spLocks noChangeArrowheads="1"/>
            </p:cNvSpPr>
            <p:nvPr/>
          </p:nvSpPr>
          <p:spPr bwMode="auto">
            <a:xfrm>
              <a:off x="1719942" y="4572000"/>
              <a:ext cx="1143000" cy="914400"/>
            </a:xfrm>
            <a:prstGeom prst="rect">
              <a:avLst/>
            </a:prstGeom>
            <a:solidFill>
              <a:srgbClr val="CBDDF7"/>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 name="Rectangle 8">
              <a:extLst>
                <a:ext uri="{FF2B5EF4-FFF2-40B4-BE49-F238E27FC236}">
                  <a16:creationId xmlns:a16="http://schemas.microsoft.com/office/drawing/2014/main" id="{98D27406-DF62-4283-B63C-38E2758636A1}"/>
                </a:ext>
              </a:extLst>
            </p:cNvPr>
            <p:cNvSpPr>
              <a:spLocks noChangeArrowheads="1"/>
            </p:cNvSpPr>
            <p:nvPr/>
          </p:nvSpPr>
          <p:spPr bwMode="auto">
            <a:xfrm>
              <a:off x="1719942" y="4038600"/>
              <a:ext cx="5105400" cy="1905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4" name="Rectangle 9">
              <a:extLst>
                <a:ext uri="{FF2B5EF4-FFF2-40B4-BE49-F238E27FC236}">
                  <a16:creationId xmlns:a16="http://schemas.microsoft.com/office/drawing/2014/main" id="{E3357804-C286-430F-AF46-CD1A2318F82A}"/>
                </a:ext>
              </a:extLst>
            </p:cNvPr>
            <p:cNvSpPr>
              <a:spLocks noChangeArrowheads="1"/>
            </p:cNvSpPr>
            <p:nvPr/>
          </p:nvSpPr>
          <p:spPr bwMode="auto">
            <a:xfrm>
              <a:off x="1676400" y="4946650"/>
              <a:ext cx="46545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Not Wed.</a:t>
              </a:r>
              <a:r>
                <a:rPr lang="en-US" altLang="en-US" sz="2000" b="1">
                  <a:solidFill>
                    <a:schemeClr val="hlink"/>
                  </a:solidFill>
                </a:rPr>
                <a:t>      </a:t>
              </a:r>
              <a:r>
                <a:rPr lang="en-US" altLang="en-US" sz="2000" b="1"/>
                <a:t>27          287               314</a:t>
              </a:r>
              <a:r>
                <a:rPr lang="en-US" altLang="en-US" sz="2400" b="1"/>
                <a:t>  </a:t>
              </a:r>
            </a:p>
          </p:txBody>
        </p:sp>
        <p:sp>
          <p:nvSpPr>
            <p:cNvPr id="15" name="Rectangle 10">
              <a:extLst>
                <a:ext uri="{FF2B5EF4-FFF2-40B4-BE49-F238E27FC236}">
                  <a16:creationId xmlns:a16="http://schemas.microsoft.com/office/drawing/2014/main" id="{3D31D98F-855C-43F2-A274-8528F3B8B217}"/>
                </a:ext>
              </a:extLst>
            </p:cNvPr>
            <p:cNvSpPr>
              <a:spLocks noChangeArrowheads="1"/>
            </p:cNvSpPr>
            <p:nvPr/>
          </p:nvSpPr>
          <p:spPr bwMode="auto">
            <a:xfrm>
              <a:off x="1789792" y="4565650"/>
              <a:ext cx="4660900" cy="39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Wed.             4            48                 52</a:t>
              </a:r>
            </a:p>
          </p:txBody>
        </p:sp>
        <p:sp>
          <p:nvSpPr>
            <p:cNvPr id="16" name="Line 11">
              <a:extLst>
                <a:ext uri="{FF2B5EF4-FFF2-40B4-BE49-F238E27FC236}">
                  <a16:creationId xmlns:a16="http://schemas.microsoft.com/office/drawing/2014/main" id="{30F940A9-AF8E-43CB-972E-8073CA794909}"/>
                </a:ext>
              </a:extLst>
            </p:cNvPr>
            <p:cNvSpPr>
              <a:spLocks noChangeShapeType="1"/>
            </p:cNvSpPr>
            <p:nvPr/>
          </p:nvSpPr>
          <p:spPr bwMode="auto">
            <a:xfrm>
              <a:off x="1719942" y="4572000"/>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a:extLst>
                <a:ext uri="{FF2B5EF4-FFF2-40B4-BE49-F238E27FC236}">
                  <a16:creationId xmlns:a16="http://schemas.microsoft.com/office/drawing/2014/main" id="{F07C6941-0128-47C3-9BBF-6AE95BCC9880}"/>
                </a:ext>
              </a:extLst>
            </p:cNvPr>
            <p:cNvSpPr>
              <a:spLocks noChangeShapeType="1"/>
            </p:cNvSpPr>
            <p:nvPr/>
          </p:nvSpPr>
          <p:spPr bwMode="auto">
            <a:xfrm>
              <a:off x="1719942" y="5486400"/>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Rectangle 13">
              <a:extLst>
                <a:ext uri="{FF2B5EF4-FFF2-40B4-BE49-F238E27FC236}">
                  <a16:creationId xmlns:a16="http://schemas.microsoft.com/office/drawing/2014/main" id="{B9DB622D-CB73-4566-BD09-3ECAFCDCC342}"/>
                </a:ext>
              </a:extLst>
            </p:cNvPr>
            <p:cNvSpPr>
              <a:spLocks noChangeArrowheads="1"/>
            </p:cNvSpPr>
            <p:nvPr/>
          </p:nvSpPr>
          <p:spPr bwMode="auto">
            <a:xfrm>
              <a:off x="1796142" y="5486400"/>
              <a:ext cx="48895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solidFill>
                    <a:schemeClr val="tx2"/>
                  </a:solidFill>
                </a:rPr>
                <a:t>Total            31          335               366</a:t>
              </a:r>
              <a:r>
                <a:rPr lang="en-US" altLang="en-US" sz="2400" b="1">
                  <a:solidFill>
                    <a:schemeClr val="tx2"/>
                  </a:solidFill>
                </a:rPr>
                <a:t>           </a:t>
              </a:r>
              <a:r>
                <a:rPr lang="en-US" altLang="en-US" sz="2000" b="1">
                  <a:solidFill>
                    <a:schemeClr val="tx2"/>
                  </a:solidFill>
                </a:rPr>
                <a:t>             </a:t>
              </a:r>
            </a:p>
          </p:txBody>
        </p:sp>
        <p:sp>
          <p:nvSpPr>
            <p:cNvPr id="19" name="Rectangle 14">
              <a:extLst>
                <a:ext uri="{FF2B5EF4-FFF2-40B4-BE49-F238E27FC236}">
                  <a16:creationId xmlns:a16="http://schemas.microsoft.com/office/drawing/2014/main" id="{3E658737-C6E0-44BE-9FCC-A80D0F8D4D4D}"/>
                </a:ext>
              </a:extLst>
            </p:cNvPr>
            <p:cNvSpPr>
              <a:spLocks noChangeArrowheads="1"/>
            </p:cNvSpPr>
            <p:nvPr/>
          </p:nvSpPr>
          <p:spPr bwMode="auto">
            <a:xfrm>
              <a:off x="1796142" y="4038600"/>
              <a:ext cx="518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                  </a:t>
              </a:r>
              <a:r>
                <a:rPr lang="en-US" altLang="en-US" sz="2000" b="1">
                  <a:solidFill>
                    <a:schemeClr val="tx2"/>
                  </a:solidFill>
                </a:rPr>
                <a:t>Jan.        Not Jan.       Total</a:t>
              </a:r>
            </a:p>
          </p:txBody>
        </p:sp>
        <p:sp>
          <p:nvSpPr>
            <p:cNvPr id="20" name="Line 28">
              <a:extLst>
                <a:ext uri="{FF2B5EF4-FFF2-40B4-BE49-F238E27FC236}">
                  <a16:creationId xmlns:a16="http://schemas.microsoft.com/office/drawing/2014/main" id="{E43457B6-224D-42FC-9A8F-E660AB93A37B}"/>
                </a:ext>
              </a:extLst>
            </p:cNvPr>
            <p:cNvSpPr>
              <a:spLocks noChangeShapeType="1"/>
            </p:cNvSpPr>
            <p:nvPr/>
          </p:nvSpPr>
          <p:spPr bwMode="auto">
            <a:xfrm>
              <a:off x="2862942" y="4038600"/>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Line 29">
              <a:extLst>
                <a:ext uri="{FF2B5EF4-FFF2-40B4-BE49-F238E27FC236}">
                  <a16:creationId xmlns:a16="http://schemas.microsoft.com/office/drawing/2014/main" id="{B7840DA3-4999-46E9-8AC4-A6F84BF9B313}"/>
                </a:ext>
              </a:extLst>
            </p:cNvPr>
            <p:cNvSpPr>
              <a:spLocks noChangeShapeType="1"/>
            </p:cNvSpPr>
            <p:nvPr/>
          </p:nvSpPr>
          <p:spPr bwMode="auto">
            <a:xfrm>
              <a:off x="3929742" y="4038600"/>
              <a:ext cx="0" cy="1905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30">
              <a:extLst>
                <a:ext uri="{FF2B5EF4-FFF2-40B4-BE49-F238E27FC236}">
                  <a16:creationId xmlns:a16="http://schemas.microsoft.com/office/drawing/2014/main" id="{3DB758ED-B6D8-49B5-B410-12531C06F26B}"/>
                </a:ext>
              </a:extLst>
            </p:cNvPr>
            <p:cNvSpPr>
              <a:spLocks noChangeShapeType="1"/>
            </p:cNvSpPr>
            <p:nvPr/>
          </p:nvSpPr>
          <p:spPr bwMode="auto">
            <a:xfrm>
              <a:off x="5301342" y="4038600"/>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Oval 34">
              <a:extLst>
                <a:ext uri="{FF2B5EF4-FFF2-40B4-BE49-F238E27FC236}">
                  <a16:creationId xmlns:a16="http://schemas.microsoft.com/office/drawing/2014/main" id="{22C922DC-F5D5-407F-A32D-31C771D546ED}"/>
                </a:ext>
              </a:extLst>
            </p:cNvPr>
            <p:cNvSpPr>
              <a:spLocks noChangeArrowheads="1"/>
            </p:cNvSpPr>
            <p:nvPr/>
          </p:nvSpPr>
          <p:spPr bwMode="auto">
            <a:xfrm>
              <a:off x="3167744" y="4528456"/>
              <a:ext cx="533400" cy="5334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4" name="Line 36">
              <a:extLst>
                <a:ext uri="{FF2B5EF4-FFF2-40B4-BE49-F238E27FC236}">
                  <a16:creationId xmlns:a16="http://schemas.microsoft.com/office/drawing/2014/main" id="{240A41B6-E8A6-4D55-83A8-468D3634E6E3}"/>
                </a:ext>
              </a:extLst>
            </p:cNvPr>
            <p:cNvSpPr>
              <a:spLocks noChangeShapeType="1"/>
            </p:cNvSpPr>
            <p:nvPr/>
          </p:nvSpPr>
          <p:spPr bwMode="auto">
            <a:xfrm>
              <a:off x="1719942" y="5029200"/>
              <a:ext cx="5105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5" name="Line 5">
            <a:extLst>
              <a:ext uri="{FF2B5EF4-FFF2-40B4-BE49-F238E27FC236}">
                <a16:creationId xmlns:a16="http://schemas.microsoft.com/office/drawing/2014/main" id="{E8D2A798-1BA7-4E7D-97F8-821AD4285C35}"/>
              </a:ext>
            </a:extLst>
          </p:cNvPr>
          <p:cNvSpPr>
            <a:spLocks noChangeShapeType="1"/>
          </p:cNvSpPr>
          <p:nvPr/>
        </p:nvSpPr>
        <p:spPr bwMode="auto">
          <a:xfrm flipH="1">
            <a:off x="6754238" y="3135549"/>
            <a:ext cx="2209800" cy="1676400"/>
          </a:xfrm>
          <a:prstGeom prst="line">
            <a:avLst/>
          </a:prstGeom>
          <a:noFill/>
          <a:ln w="19050">
            <a:solidFill>
              <a:schemeClr val="hlink"/>
            </a:solidFill>
            <a:round/>
            <a:headEnd/>
            <a:tailEnd type="triangle" w="lg" len="me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6" name="Line 5">
            <a:extLst>
              <a:ext uri="{FF2B5EF4-FFF2-40B4-BE49-F238E27FC236}">
                <a16:creationId xmlns:a16="http://schemas.microsoft.com/office/drawing/2014/main" id="{B1D870DE-EEBB-4B52-B84A-96BE02B01391}"/>
              </a:ext>
            </a:extLst>
          </p:cNvPr>
          <p:cNvSpPr>
            <a:spLocks noChangeShapeType="1"/>
          </p:cNvSpPr>
          <p:nvPr/>
        </p:nvSpPr>
        <p:spPr bwMode="auto">
          <a:xfrm flipH="1">
            <a:off x="5535038" y="3211749"/>
            <a:ext cx="2743200" cy="1371600"/>
          </a:xfrm>
          <a:prstGeom prst="line">
            <a:avLst/>
          </a:prstGeom>
          <a:noFill/>
          <a:ln w="19050">
            <a:solidFill>
              <a:schemeClr val="hlink"/>
            </a:solidFill>
            <a:round/>
            <a:headEnd/>
            <a:tailEnd type="triangle" w="lg" len="me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7" name="Oval 34">
            <a:extLst>
              <a:ext uri="{FF2B5EF4-FFF2-40B4-BE49-F238E27FC236}">
                <a16:creationId xmlns:a16="http://schemas.microsoft.com/office/drawing/2014/main" id="{236DE147-6EA1-46F3-A59A-D61691E41F64}"/>
              </a:ext>
            </a:extLst>
          </p:cNvPr>
          <p:cNvSpPr>
            <a:spLocks noChangeArrowheads="1"/>
          </p:cNvSpPr>
          <p:nvPr/>
        </p:nvSpPr>
        <p:spPr bwMode="auto">
          <a:xfrm>
            <a:off x="6101776" y="4616687"/>
            <a:ext cx="533400" cy="5334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 name="Oval 34">
            <a:extLst>
              <a:ext uri="{FF2B5EF4-FFF2-40B4-BE49-F238E27FC236}">
                <a16:creationId xmlns:a16="http://schemas.microsoft.com/office/drawing/2014/main" id="{34AD6131-3A27-4E0E-B9BB-562EF21EC787}"/>
              </a:ext>
            </a:extLst>
          </p:cNvPr>
          <p:cNvSpPr>
            <a:spLocks noChangeArrowheads="1"/>
          </p:cNvSpPr>
          <p:nvPr/>
        </p:nvSpPr>
        <p:spPr bwMode="auto">
          <a:xfrm>
            <a:off x="7592438" y="4583349"/>
            <a:ext cx="533400" cy="5334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42256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2A6-ED53-4E87-8BF9-7B1C90D7A464}"/>
              </a:ext>
            </a:extLst>
          </p:cNvPr>
          <p:cNvSpPr>
            <a:spLocks noGrp="1"/>
          </p:cNvSpPr>
          <p:nvPr>
            <p:ph type="title"/>
          </p:nvPr>
        </p:nvSpPr>
        <p:spPr/>
        <p:txBody>
          <a:bodyPr/>
          <a:lstStyle/>
          <a:p>
            <a:r>
              <a:rPr lang="en-US" dirty="0"/>
              <a:t>Contingency Tables</a:t>
            </a:r>
          </a:p>
        </p:txBody>
      </p:sp>
      <p:sp>
        <p:nvSpPr>
          <p:cNvPr id="3" name="Content Placeholder 2">
            <a:extLst>
              <a:ext uri="{FF2B5EF4-FFF2-40B4-BE49-F238E27FC236}">
                <a16:creationId xmlns:a16="http://schemas.microsoft.com/office/drawing/2014/main" id="{04706474-3076-4316-82AD-0F47F507DA0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0894951-777D-4491-B0A5-770329F516F0}"/>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57B83496-EE2A-4BA1-91F7-49DE1DBF0D18}"/>
              </a:ext>
            </a:extLst>
          </p:cNvPr>
          <p:cNvSpPr>
            <a:spLocks noGrp="1"/>
          </p:cNvSpPr>
          <p:nvPr>
            <p:ph type="sldNum" sz="quarter" idx="12"/>
          </p:nvPr>
        </p:nvSpPr>
        <p:spPr/>
        <p:txBody>
          <a:bodyPr/>
          <a:lstStyle/>
          <a:p>
            <a:fld id="{5BE6A9D8-6A3B-412E-86BF-9A95CED56509}" type="slidenum">
              <a:rPr lang="en-US" smtClean="0"/>
              <a:t>14</a:t>
            </a:fld>
            <a:endParaRPr lang="en-US"/>
          </a:p>
        </p:txBody>
      </p:sp>
      <p:sp>
        <p:nvSpPr>
          <p:cNvPr id="6" name="Rectangle 110">
            <a:extLst>
              <a:ext uri="{FF2B5EF4-FFF2-40B4-BE49-F238E27FC236}">
                <a16:creationId xmlns:a16="http://schemas.microsoft.com/office/drawing/2014/main" id="{82D6186E-7368-4088-B297-97D8C871DE0C}"/>
              </a:ext>
            </a:extLst>
          </p:cNvPr>
          <p:cNvSpPr>
            <a:spLocks noChangeArrowheads="1"/>
          </p:cNvSpPr>
          <p:nvPr/>
        </p:nvSpPr>
        <p:spPr bwMode="auto">
          <a:xfrm>
            <a:off x="3041515" y="1499394"/>
            <a:ext cx="6172200" cy="2819400"/>
          </a:xfrm>
          <a:prstGeom prst="rect">
            <a:avLst/>
          </a:prstGeom>
          <a:solidFill>
            <a:srgbClr val="FDE0BD"/>
          </a:solidFill>
          <a:ln w="9525">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7" name="Rectangle 124">
            <a:extLst>
              <a:ext uri="{FF2B5EF4-FFF2-40B4-BE49-F238E27FC236}">
                <a16:creationId xmlns:a16="http://schemas.microsoft.com/office/drawing/2014/main" id="{BEB20372-6D0F-4344-A15A-B89EEFD2F54E}"/>
              </a:ext>
            </a:extLst>
          </p:cNvPr>
          <p:cNvSpPr>
            <a:spLocks noChangeArrowheads="1"/>
          </p:cNvSpPr>
          <p:nvPr/>
        </p:nvSpPr>
        <p:spPr bwMode="auto">
          <a:xfrm>
            <a:off x="4108315" y="3709194"/>
            <a:ext cx="3962400" cy="609600"/>
          </a:xfrm>
          <a:prstGeom prst="rect">
            <a:avLst/>
          </a:prstGeom>
          <a:solidFill>
            <a:srgbClr val="85E5C3"/>
          </a:solidFill>
          <a:ln w="9525">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 name="Rectangle 123">
            <a:extLst>
              <a:ext uri="{FF2B5EF4-FFF2-40B4-BE49-F238E27FC236}">
                <a16:creationId xmlns:a16="http://schemas.microsoft.com/office/drawing/2014/main" id="{A82DCFFF-123F-4310-9E84-D6EC373A3E08}"/>
              </a:ext>
            </a:extLst>
          </p:cNvPr>
          <p:cNvSpPr>
            <a:spLocks noChangeArrowheads="1"/>
          </p:cNvSpPr>
          <p:nvPr/>
        </p:nvSpPr>
        <p:spPr bwMode="auto">
          <a:xfrm>
            <a:off x="8070715" y="2413794"/>
            <a:ext cx="1143000" cy="1295400"/>
          </a:xfrm>
          <a:prstGeom prst="rect">
            <a:avLst/>
          </a:prstGeom>
          <a:solidFill>
            <a:srgbClr val="85E5C3"/>
          </a:solidFill>
          <a:ln w="9525">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 name="Rectangle 122">
            <a:extLst>
              <a:ext uri="{FF2B5EF4-FFF2-40B4-BE49-F238E27FC236}">
                <a16:creationId xmlns:a16="http://schemas.microsoft.com/office/drawing/2014/main" id="{B47B5E76-7906-44CD-96E9-43C304928C26}"/>
              </a:ext>
            </a:extLst>
          </p:cNvPr>
          <p:cNvSpPr>
            <a:spLocks noChangeArrowheads="1"/>
          </p:cNvSpPr>
          <p:nvPr/>
        </p:nvSpPr>
        <p:spPr bwMode="auto">
          <a:xfrm>
            <a:off x="4108315" y="2413794"/>
            <a:ext cx="3962400" cy="1295400"/>
          </a:xfrm>
          <a:prstGeom prst="rect">
            <a:avLst/>
          </a:prstGeom>
          <a:solidFill>
            <a:srgbClr val="CBDDF7"/>
          </a:solidFill>
          <a:ln w="9525">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2400"/>
              <a:t>        </a:t>
            </a:r>
          </a:p>
        </p:txBody>
      </p:sp>
      <p:sp>
        <p:nvSpPr>
          <p:cNvPr id="10" name="Rectangle 101">
            <a:extLst>
              <a:ext uri="{FF2B5EF4-FFF2-40B4-BE49-F238E27FC236}">
                <a16:creationId xmlns:a16="http://schemas.microsoft.com/office/drawing/2014/main" id="{6127B0F3-A765-4754-9448-1DC2C22F4F88}"/>
              </a:ext>
            </a:extLst>
          </p:cNvPr>
          <p:cNvSpPr>
            <a:spLocks noChangeArrowheads="1"/>
          </p:cNvSpPr>
          <p:nvPr/>
        </p:nvSpPr>
        <p:spPr bwMode="auto">
          <a:xfrm>
            <a:off x="6089515" y="2567782"/>
            <a:ext cx="20574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P(A</a:t>
            </a:r>
            <a:r>
              <a:rPr lang="en-US" altLang="en-US" sz="2400" b="1" baseline="-25000"/>
              <a:t>1</a:t>
            </a:r>
            <a:r>
              <a:rPr lang="en-US" altLang="en-US" sz="2400" b="1"/>
              <a:t> and B</a:t>
            </a:r>
            <a:r>
              <a:rPr lang="en-US" altLang="en-US" sz="2400" b="1" baseline="-25000"/>
              <a:t>2</a:t>
            </a:r>
            <a:r>
              <a:rPr lang="en-US" altLang="en-US" sz="2400" b="1"/>
              <a:t>)</a:t>
            </a:r>
          </a:p>
        </p:txBody>
      </p:sp>
      <p:sp>
        <p:nvSpPr>
          <p:cNvPr id="11" name="Rectangle 92">
            <a:extLst>
              <a:ext uri="{FF2B5EF4-FFF2-40B4-BE49-F238E27FC236}">
                <a16:creationId xmlns:a16="http://schemas.microsoft.com/office/drawing/2014/main" id="{35B2E3AA-2241-4988-AFEB-148B3347B4F5}"/>
              </a:ext>
            </a:extLst>
          </p:cNvPr>
          <p:cNvSpPr>
            <a:spLocks noChangeArrowheads="1"/>
          </p:cNvSpPr>
          <p:nvPr/>
        </p:nvSpPr>
        <p:spPr bwMode="auto">
          <a:xfrm>
            <a:off x="8223115" y="2567782"/>
            <a:ext cx="9906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P(A</a:t>
            </a:r>
            <a:r>
              <a:rPr lang="en-US" altLang="en-US" sz="2400" b="1" baseline="-25000"/>
              <a:t>1</a:t>
            </a:r>
            <a:r>
              <a:rPr lang="en-US" altLang="en-US" sz="2400" b="1"/>
              <a:t>)</a:t>
            </a:r>
          </a:p>
        </p:txBody>
      </p:sp>
      <p:sp>
        <p:nvSpPr>
          <p:cNvPr id="12" name="Rectangle 35">
            <a:extLst>
              <a:ext uri="{FF2B5EF4-FFF2-40B4-BE49-F238E27FC236}">
                <a16:creationId xmlns:a16="http://schemas.microsoft.com/office/drawing/2014/main" id="{BCC36E3F-795D-48B9-8619-2485249C7A22}"/>
              </a:ext>
            </a:extLst>
          </p:cNvPr>
          <p:cNvSpPr>
            <a:spLocks noChangeArrowheads="1"/>
          </p:cNvSpPr>
          <p:nvPr/>
        </p:nvSpPr>
        <p:spPr bwMode="auto">
          <a:xfrm>
            <a:off x="8140565" y="1950244"/>
            <a:ext cx="10318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b="1"/>
              <a:t>Total</a:t>
            </a:r>
          </a:p>
        </p:txBody>
      </p:sp>
      <p:sp>
        <p:nvSpPr>
          <p:cNvPr id="13" name="Rectangle 34">
            <a:extLst>
              <a:ext uri="{FF2B5EF4-FFF2-40B4-BE49-F238E27FC236}">
                <a16:creationId xmlns:a16="http://schemas.microsoft.com/office/drawing/2014/main" id="{D2FEBC23-7337-4769-B806-9412C6792E21}"/>
              </a:ext>
            </a:extLst>
          </p:cNvPr>
          <p:cNvSpPr>
            <a:spLocks noChangeArrowheads="1"/>
          </p:cNvSpPr>
          <p:nvPr/>
        </p:nvSpPr>
        <p:spPr bwMode="auto">
          <a:xfrm>
            <a:off x="3068503" y="1977232"/>
            <a:ext cx="10445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500" b="1"/>
              <a:t>Event</a:t>
            </a:r>
          </a:p>
        </p:txBody>
      </p:sp>
      <p:sp>
        <p:nvSpPr>
          <p:cNvPr id="14" name="Rectangle 4">
            <a:extLst>
              <a:ext uri="{FF2B5EF4-FFF2-40B4-BE49-F238E27FC236}">
                <a16:creationId xmlns:a16="http://schemas.microsoft.com/office/drawing/2014/main" id="{925DE829-4579-4DC4-8367-A8467CF7DD72}"/>
              </a:ext>
            </a:extLst>
          </p:cNvPr>
          <p:cNvSpPr>
            <a:spLocks noChangeArrowheads="1"/>
          </p:cNvSpPr>
          <p:nvPr/>
        </p:nvSpPr>
        <p:spPr bwMode="auto">
          <a:xfrm>
            <a:off x="4186103" y="3178969"/>
            <a:ext cx="20542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P(A</a:t>
            </a:r>
            <a:r>
              <a:rPr lang="en-US" altLang="en-US" sz="2400" b="1" baseline="-25000"/>
              <a:t>2 </a:t>
            </a:r>
            <a:r>
              <a:rPr lang="en-US" altLang="en-US" sz="2400" b="1"/>
              <a:t>and B</a:t>
            </a:r>
            <a:r>
              <a:rPr lang="en-US" altLang="en-US" sz="2400" b="1" baseline="-25000"/>
              <a:t>1</a:t>
            </a:r>
            <a:r>
              <a:rPr lang="en-US" altLang="en-US" sz="2400" b="1"/>
              <a:t>)</a:t>
            </a:r>
          </a:p>
        </p:txBody>
      </p:sp>
      <p:sp>
        <p:nvSpPr>
          <p:cNvPr id="15" name="Rectangle 5">
            <a:extLst>
              <a:ext uri="{FF2B5EF4-FFF2-40B4-BE49-F238E27FC236}">
                <a16:creationId xmlns:a16="http://schemas.microsoft.com/office/drawing/2014/main" id="{168E8E53-3FAC-40D6-A36F-FAADAEDD272C}"/>
              </a:ext>
            </a:extLst>
          </p:cNvPr>
          <p:cNvSpPr>
            <a:spLocks noChangeArrowheads="1"/>
          </p:cNvSpPr>
          <p:nvPr/>
        </p:nvSpPr>
        <p:spPr bwMode="auto">
          <a:xfrm>
            <a:off x="4186103" y="2567782"/>
            <a:ext cx="21320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P(A</a:t>
            </a:r>
            <a:r>
              <a:rPr lang="en-US" altLang="en-US" sz="2400" b="1" baseline="-25000"/>
              <a:t>1</a:t>
            </a:r>
            <a:r>
              <a:rPr lang="en-US" altLang="en-US" sz="2400" b="1"/>
              <a:t> and B</a:t>
            </a:r>
            <a:r>
              <a:rPr lang="en-US" altLang="en-US" sz="2400" b="1" baseline="-25000"/>
              <a:t>1</a:t>
            </a:r>
            <a:r>
              <a:rPr lang="en-US" altLang="en-US" sz="2400" b="1"/>
              <a:t>)</a:t>
            </a:r>
          </a:p>
        </p:txBody>
      </p:sp>
      <p:sp>
        <p:nvSpPr>
          <p:cNvPr id="16" name="Rectangle 20">
            <a:extLst>
              <a:ext uri="{FF2B5EF4-FFF2-40B4-BE49-F238E27FC236}">
                <a16:creationId xmlns:a16="http://schemas.microsoft.com/office/drawing/2014/main" id="{E42A3FC2-98D4-432F-9F99-594EB2CD9B8A}"/>
              </a:ext>
            </a:extLst>
          </p:cNvPr>
          <p:cNvSpPr>
            <a:spLocks noChangeArrowheads="1"/>
          </p:cNvSpPr>
          <p:nvPr/>
        </p:nvSpPr>
        <p:spPr bwMode="auto">
          <a:xfrm>
            <a:off x="5519603" y="1508919"/>
            <a:ext cx="11509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b="1"/>
              <a:t>Event</a:t>
            </a:r>
          </a:p>
        </p:txBody>
      </p:sp>
      <p:sp>
        <p:nvSpPr>
          <p:cNvPr id="17" name="Rectangle 86">
            <a:extLst>
              <a:ext uri="{FF2B5EF4-FFF2-40B4-BE49-F238E27FC236}">
                <a16:creationId xmlns:a16="http://schemas.microsoft.com/office/drawing/2014/main" id="{533681BF-7759-4708-B5EE-FCC50E2BE140}"/>
              </a:ext>
            </a:extLst>
          </p:cNvPr>
          <p:cNvSpPr>
            <a:spLocks noChangeArrowheads="1"/>
          </p:cNvSpPr>
          <p:nvPr/>
        </p:nvSpPr>
        <p:spPr bwMode="auto">
          <a:xfrm>
            <a:off x="3036753" y="3771107"/>
            <a:ext cx="10318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b="1"/>
              <a:t>Total</a:t>
            </a:r>
          </a:p>
        </p:txBody>
      </p:sp>
      <p:sp>
        <p:nvSpPr>
          <p:cNvPr id="18" name="Rectangle 89">
            <a:extLst>
              <a:ext uri="{FF2B5EF4-FFF2-40B4-BE49-F238E27FC236}">
                <a16:creationId xmlns:a16="http://schemas.microsoft.com/office/drawing/2014/main" id="{F0F99912-E16D-4EC1-8303-6E1BF1FA5904}"/>
              </a:ext>
            </a:extLst>
          </p:cNvPr>
          <p:cNvSpPr>
            <a:spLocks noChangeArrowheads="1"/>
          </p:cNvSpPr>
          <p:nvPr/>
        </p:nvSpPr>
        <p:spPr bwMode="auto">
          <a:xfrm>
            <a:off x="8416790" y="3759994"/>
            <a:ext cx="3794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b="1"/>
              <a:t>1</a:t>
            </a:r>
          </a:p>
        </p:txBody>
      </p:sp>
      <p:sp>
        <p:nvSpPr>
          <p:cNvPr id="19" name="Rectangle 90">
            <a:extLst>
              <a:ext uri="{FF2B5EF4-FFF2-40B4-BE49-F238E27FC236}">
                <a16:creationId xmlns:a16="http://schemas.microsoft.com/office/drawing/2014/main" id="{05B84777-7838-45C0-90E3-8AB6B578E0B4}"/>
              </a:ext>
            </a:extLst>
          </p:cNvPr>
          <p:cNvSpPr>
            <a:spLocks noChangeArrowheads="1"/>
          </p:cNvSpPr>
          <p:nvPr/>
        </p:nvSpPr>
        <p:spPr bwMode="auto">
          <a:xfrm>
            <a:off x="2203315" y="4928394"/>
            <a:ext cx="2895600" cy="466725"/>
          </a:xfrm>
          <a:prstGeom prst="rect">
            <a:avLst/>
          </a:prstGeom>
          <a:solidFill>
            <a:srgbClr val="CBDDF7"/>
          </a:solidFill>
          <a:ln w="12700">
            <a:solidFill>
              <a:schemeClr val="tx1"/>
            </a:solidFill>
            <a:miter lim="800000"/>
            <a:headEnd/>
            <a:tailEnd/>
          </a:ln>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Joint Probabilities</a:t>
            </a:r>
          </a:p>
        </p:txBody>
      </p:sp>
      <p:sp>
        <p:nvSpPr>
          <p:cNvPr id="20" name="Rectangle 91">
            <a:extLst>
              <a:ext uri="{FF2B5EF4-FFF2-40B4-BE49-F238E27FC236}">
                <a16:creationId xmlns:a16="http://schemas.microsoft.com/office/drawing/2014/main" id="{A8E27C54-6B0E-4340-A0C3-1C0F455C8708}"/>
              </a:ext>
            </a:extLst>
          </p:cNvPr>
          <p:cNvSpPr>
            <a:spLocks noChangeArrowheads="1"/>
          </p:cNvSpPr>
          <p:nvPr/>
        </p:nvSpPr>
        <p:spPr bwMode="auto">
          <a:xfrm>
            <a:off x="5675178" y="4845844"/>
            <a:ext cx="4760912" cy="466725"/>
          </a:xfrm>
          <a:prstGeom prst="rect">
            <a:avLst/>
          </a:prstGeom>
          <a:solidFill>
            <a:srgbClr val="85E5C3"/>
          </a:solidFill>
          <a:ln w="12700">
            <a:solidFill>
              <a:schemeClr val="tx1"/>
            </a:solidFill>
            <a:miter lim="800000"/>
            <a:headEnd/>
            <a:tailEnd/>
          </a:ln>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t>Marginal (Simple) Probabilities</a:t>
            </a:r>
          </a:p>
        </p:txBody>
      </p:sp>
      <p:sp>
        <p:nvSpPr>
          <p:cNvPr id="21" name="Rectangle 93">
            <a:extLst>
              <a:ext uri="{FF2B5EF4-FFF2-40B4-BE49-F238E27FC236}">
                <a16:creationId xmlns:a16="http://schemas.microsoft.com/office/drawing/2014/main" id="{7095C002-40BF-47F3-A42A-B5B2731FC53E}"/>
              </a:ext>
            </a:extLst>
          </p:cNvPr>
          <p:cNvSpPr>
            <a:spLocks noChangeArrowheads="1"/>
          </p:cNvSpPr>
          <p:nvPr/>
        </p:nvSpPr>
        <p:spPr bwMode="auto">
          <a:xfrm>
            <a:off x="3119303" y="2567782"/>
            <a:ext cx="9112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  A</a:t>
            </a:r>
            <a:r>
              <a:rPr lang="en-US" altLang="en-US" sz="2400" b="1" baseline="-25000"/>
              <a:t>1</a:t>
            </a:r>
          </a:p>
        </p:txBody>
      </p:sp>
      <p:sp>
        <p:nvSpPr>
          <p:cNvPr id="22" name="Rectangle 94">
            <a:extLst>
              <a:ext uri="{FF2B5EF4-FFF2-40B4-BE49-F238E27FC236}">
                <a16:creationId xmlns:a16="http://schemas.microsoft.com/office/drawing/2014/main" id="{FDA24B31-6807-4AC5-B0AC-9C3B06B3F6E0}"/>
              </a:ext>
            </a:extLst>
          </p:cNvPr>
          <p:cNvSpPr>
            <a:spLocks noChangeArrowheads="1"/>
          </p:cNvSpPr>
          <p:nvPr/>
        </p:nvSpPr>
        <p:spPr bwMode="auto">
          <a:xfrm>
            <a:off x="3119303" y="3177382"/>
            <a:ext cx="835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  A</a:t>
            </a:r>
            <a:r>
              <a:rPr lang="en-US" altLang="en-US" sz="2400" b="1" baseline="-25000"/>
              <a:t>2</a:t>
            </a:r>
          </a:p>
        </p:txBody>
      </p:sp>
      <p:sp>
        <p:nvSpPr>
          <p:cNvPr id="23" name="Rectangle 95">
            <a:extLst>
              <a:ext uri="{FF2B5EF4-FFF2-40B4-BE49-F238E27FC236}">
                <a16:creationId xmlns:a16="http://schemas.microsoft.com/office/drawing/2014/main" id="{E6ADE1EB-E4D9-492C-92B7-5A88D12051CC}"/>
              </a:ext>
            </a:extLst>
          </p:cNvPr>
          <p:cNvSpPr>
            <a:spLocks noChangeArrowheads="1"/>
          </p:cNvSpPr>
          <p:nvPr/>
        </p:nvSpPr>
        <p:spPr bwMode="auto">
          <a:xfrm>
            <a:off x="4870315" y="1956594"/>
            <a:ext cx="11398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B</a:t>
            </a:r>
            <a:r>
              <a:rPr lang="en-US" altLang="en-US" sz="2400" b="1" baseline="-25000"/>
              <a:t>1</a:t>
            </a:r>
          </a:p>
        </p:txBody>
      </p:sp>
      <p:sp>
        <p:nvSpPr>
          <p:cNvPr id="24" name="Rectangle 96">
            <a:extLst>
              <a:ext uri="{FF2B5EF4-FFF2-40B4-BE49-F238E27FC236}">
                <a16:creationId xmlns:a16="http://schemas.microsoft.com/office/drawing/2014/main" id="{A808B619-3DC2-4DB7-9389-263F672E0041}"/>
              </a:ext>
            </a:extLst>
          </p:cNvPr>
          <p:cNvSpPr>
            <a:spLocks noChangeArrowheads="1"/>
          </p:cNvSpPr>
          <p:nvPr/>
        </p:nvSpPr>
        <p:spPr bwMode="auto">
          <a:xfrm>
            <a:off x="6853103" y="1958182"/>
            <a:ext cx="11398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B</a:t>
            </a:r>
            <a:r>
              <a:rPr lang="en-US" altLang="en-US" sz="2400" b="1" baseline="-25000"/>
              <a:t>2</a:t>
            </a:r>
          </a:p>
        </p:txBody>
      </p:sp>
      <p:sp>
        <p:nvSpPr>
          <p:cNvPr id="25" name="Rectangle 97">
            <a:extLst>
              <a:ext uri="{FF2B5EF4-FFF2-40B4-BE49-F238E27FC236}">
                <a16:creationId xmlns:a16="http://schemas.microsoft.com/office/drawing/2014/main" id="{3AE35968-9450-4B06-8A2F-CD168A6212F3}"/>
              </a:ext>
            </a:extLst>
          </p:cNvPr>
          <p:cNvSpPr>
            <a:spLocks noChangeArrowheads="1"/>
          </p:cNvSpPr>
          <p:nvPr/>
        </p:nvSpPr>
        <p:spPr bwMode="auto">
          <a:xfrm>
            <a:off x="4260715" y="3786982"/>
            <a:ext cx="19034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     P(B</a:t>
            </a:r>
            <a:r>
              <a:rPr lang="en-US" altLang="en-US" sz="2400" b="1" baseline="-25000"/>
              <a:t>1</a:t>
            </a:r>
            <a:r>
              <a:rPr lang="en-US" altLang="en-US" sz="2400" b="1"/>
              <a:t>)</a:t>
            </a:r>
          </a:p>
        </p:txBody>
      </p:sp>
      <p:sp>
        <p:nvSpPr>
          <p:cNvPr id="26" name="Rectangle 98">
            <a:extLst>
              <a:ext uri="{FF2B5EF4-FFF2-40B4-BE49-F238E27FC236}">
                <a16:creationId xmlns:a16="http://schemas.microsoft.com/office/drawing/2014/main" id="{F18CCDE7-77AA-44B0-9553-28805555BE89}"/>
              </a:ext>
            </a:extLst>
          </p:cNvPr>
          <p:cNvSpPr>
            <a:spLocks noChangeArrowheads="1"/>
          </p:cNvSpPr>
          <p:nvPr/>
        </p:nvSpPr>
        <p:spPr bwMode="auto">
          <a:xfrm>
            <a:off x="6165715" y="3786982"/>
            <a:ext cx="18272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      P(B</a:t>
            </a:r>
            <a:r>
              <a:rPr lang="en-US" altLang="en-US" sz="2400" b="1" baseline="-25000"/>
              <a:t>2</a:t>
            </a:r>
            <a:r>
              <a:rPr lang="en-US" altLang="en-US" sz="2400" b="1"/>
              <a:t>)</a:t>
            </a:r>
          </a:p>
        </p:txBody>
      </p:sp>
      <p:sp>
        <p:nvSpPr>
          <p:cNvPr id="27" name="Rectangle 102">
            <a:extLst>
              <a:ext uri="{FF2B5EF4-FFF2-40B4-BE49-F238E27FC236}">
                <a16:creationId xmlns:a16="http://schemas.microsoft.com/office/drawing/2014/main" id="{20665B60-47D8-4227-813A-CD27B3206303}"/>
              </a:ext>
            </a:extLst>
          </p:cNvPr>
          <p:cNvSpPr>
            <a:spLocks noChangeArrowheads="1"/>
          </p:cNvSpPr>
          <p:nvPr/>
        </p:nvSpPr>
        <p:spPr bwMode="auto">
          <a:xfrm>
            <a:off x="6167303" y="3175794"/>
            <a:ext cx="22844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P(A</a:t>
            </a:r>
            <a:r>
              <a:rPr lang="en-US" altLang="en-US" sz="2400" b="1" baseline="-25000"/>
              <a:t>2</a:t>
            </a:r>
            <a:r>
              <a:rPr lang="en-US" altLang="en-US" sz="2400" b="1"/>
              <a:t> and B</a:t>
            </a:r>
            <a:r>
              <a:rPr lang="en-US" altLang="en-US" sz="2400" b="1" baseline="-25000"/>
              <a:t>2</a:t>
            </a:r>
            <a:r>
              <a:rPr lang="en-US" altLang="en-US" sz="2400" b="1"/>
              <a:t>)</a:t>
            </a:r>
          </a:p>
        </p:txBody>
      </p:sp>
      <p:sp>
        <p:nvSpPr>
          <p:cNvPr id="28" name="Rectangle 104">
            <a:extLst>
              <a:ext uri="{FF2B5EF4-FFF2-40B4-BE49-F238E27FC236}">
                <a16:creationId xmlns:a16="http://schemas.microsoft.com/office/drawing/2014/main" id="{47949870-C13A-469F-A006-2D107B217E5B}"/>
              </a:ext>
            </a:extLst>
          </p:cNvPr>
          <p:cNvSpPr>
            <a:spLocks noChangeArrowheads="1"/>
          </p:cNvSpPr>
          <p:nvPr/>
        </p:nvSpPr>
        <p:spPr bwMode="auto">
          <a:xfrm>
            <a:off x="8223115" y="3177382"/>
            <a:ext cx="1066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P(A</a:t>
            </a:r>
            <a:r>
              <a:rPr lang="en-US" altLang="en-US" sz="2400" b="1" baseline="-25000"/>
              <a:t>2</a:t>
            </a:r>
            <a:r>
              <a:rPr lang="en-US" altLang="en-US" sz="2400" b="1"/>
              <a:t>)</a:t>
            </a:r>
          </a:p>
        </p:txBody>
      </p:sp>
      <p:sp>
        <p:nvSpPr>
          <p:cNvPr id="29" name="Line 107">
            <a:extLst>
              <a:ext uri="{FF2B5EF4-FFF2-40B4-BE49-F238E27FC236}">
                <a16:creationId xmlns:a16="http://schemas.microsoft.com/office/drawing/2014/main" id="{93649B27-24E8-418E-BC3A-75187CC11912}"/>
              </a:ext>
            </a:extLst>
          </p:cNvPr>
          <p:cNvSpPr>
            <a:spLocks noChangeShapeType="1"/>
          </p:cNvSpPr>
          <p:nvPr/>
        </p:nvSpPr>
        <p:spPr bwMode="auto">
          <a:xfrm flipH="1">
            <a:off x="3651115" y="2947194"/>
            <a:ext cx="685800" cy="19812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08">
            <a:extLst>
              <a:ext uri="{FF2B5EF4-FFF2-40B4-BE49-F238E27FC236}">
                <a16:creationId xmlns:a16="http://schemas.microsoft.com/office/drawing/2014/main" id="{1FF0A260-EEFB-4EA3-8FE9-D8219F71A645}"/>
              </a:ext>
            </a:extLst>
          </p:cNvPr>
          <p:cNvSpPr>
            <a:spLocks noChangeShapeType="1"/>
          </p:cNvSpPr>
          <p:nvPr/>
        </p:nvSpPr>
        <p:spPr bwMode="auto">
          <a:xfrm>
            <a:off x="5932353" y="4090194"/>
            <a:ext cx="614362" cy="3095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triangle" w="med" len="med"/>
                <a:tailEnd/>
              </a14:hiddenLine>
            </a:ext>
          </a:extLst>
        </p:spPr>
        <p:txBody>
          <a:bodyPr wrap="none" anchor="ctr"/>
          <a:lstStyle/>
          <a:p>
            <a:endParaRPr lang="en-US"/>
          </a:p>
        </p:txBody>
      </p:sp>
      <p:sp>
        <p:nvSpPr>
          <p:cNvPr id="31" name="Line 109">
            <a:extLst>
              <a:ext uri="{FF2B5EF4-FFF2-40B4-BE49-F238E27FC236}">
                <a16:creationId xmlns:a16="http://schemas.microsoft.com/office/drawing/2014/main" id="{61F4239C-2422-4610-99B3-ED5271F6B47D}"/>
              </a:ext>
            </a:extLst>
          </p:cNvPr>
          <p:cNvSpPr>
            <a:spLocks noChangeShapeType="1"/>
          </p:cNvSpPr>
          <p:nvPr/>
        </p:nvSpPr>
        <p:spPr bwMode="auto">
          <a:xfrm>
            <a:off x="6927715" y="4166394"/>
            <a:ext cx="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11">
            <a:extLst>
              <a:ext uri="{FF2B5EF4-FFF2-40B4-BE49-F238E27FC236}">
                <a16:creationId xmlns:a16="http://schemas.microsoft.com/office/drawing/2014/main" id="{D08EC3B9-32B0-4BB5-87C9-8A99C05A4027}"/>
              </a:ext>
            </a:extLst>
          </p:cNvPr>
          <p:cNvSpPr>
            <a:spLocks noChangeShapeType="1"/>
          </p:cNvSpPr>
          <p:nvPr/>
        </p:nvSpPr>
        <p:spPr bwMode="auto">
          <a:xfrm>
            <a:off x="3041515" y="1499394"/>
            <a:ext cx="61722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3" name="Line 112">
            <a:extLst>
              <a:ext uri="{FF2B5EF4-FFF2-40B4-BE49-F238E27FC236}">
                <a16:creationId xmlns:a16="http://schemas.microsoft.com/office/drawing/2014/main" id="{AC0C7005-BDBD-4B60-8AE8-A1909B9A07FD}"/>
              </a:ext>
            </a:extLst>
          </p:cNvPr>
          <p:cNvSpPr>
            <a:spLocks noChangeShapeType="1"/>
          </p:cNvSpPr>
          <p:nvPr/>
        </p:nvSpPr>
        <p:spPr bwMode="auto">
          <a:xfrm>
            <a:off x="4108315" y="1956594"/>
            <a:ext cx="3962400"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4" name="Line 113">
            <a:extLst>
              <a:ext uri="{FF2B5EF4-FFF2-40B4-BE49-F238E27FC236}">
                <a16:creationId xmlns:a16="http://schemas.microsoft.com/office/drawing/2014/main" id="{ACB5B000-10A5-49EC-A958-4CF88CA06F42}"/>
              </a:ext>
            </a:extLst>
          </p:cNvPr>
          <p:cNvSpPr>
            <a:spLocks noChangeShapeType="1"/>
          </p:cNvSpPr>
          <p:nvPr/>
        </p:nvSpPr>
        <p:spPr bwMode="auto">
          <a:xfrm>
            <a:off x="3041515" y="3709194"/>
            <a:ext cx="61722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5" name="Line 114">
            <a:extLst>
              <a:ext uri="{FF2B5EF4-FFF2-40B4-BE49-F238E27FC236}">
                <a16:creationId xmlns:a16="http://schemas.microsoft.com/office/drawing/2014/main" id="{5D99040F-154A-4721-B679-84AC1D9EBAF8}"/>
              </a:ext>
            </a:extLst>
          </p:cNvPr>
          <p:cNvSpPr>
            <a:spLocks noChangeShapeType="1"/>
          </p:cNvSpPr>
          <p:nvPr/>
        </p:nvSpPr>
        <p:spPr bwMode="auto">
          <a:xfrm>
            <a:off x="3041515" y="3099594"/>
            <a:ext cx="6172200"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6" name="Line 116">
            <a:extLst>
              <a:ext uri="{FF2B5EF4-FFF2-40B4-BE49-F238E27FC236}">
                <a16:creationId xmlns:a16="http://schemas.microsoft.com/office/drawing/2014/main" id="{FB9F578B-CB36-46B0-874E-9CE68C47056A}"/>
              </a:ext>
            </a:extLst>
          </p:cNvPr>
          <p:cNvSpPr>
            <a:spLocks noChangeShapeType="1"/>
          </p:cNvSpPr>
          <p:nvPr/>
        </p:nvSpPr>
        <p:spPr bwMode="auto">
          <a:xfrm>
            <a:off x="3041515" y="2413794"/>
            <a:ext cx="61722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7" name="Line 117">
            <a:extLst>
              <a:ext uri="{FF2B5EF4-FFF2-40B4-BE49-F238E27FC236}">
                <a16:creationId xmlns:a16="http://schemas.microsoft.com/office/drawing/2014/main" id="{2777F78D-81A4-47B0-99BD-7EDA5E88A6E9}"/>
              </a:ext>
            </a:extLst>
          </p:cNvPr>
          <p:cNvSpPr>
            <a:spLocks noChangeShapeType="1"/>
          </p:cNvSpPr>
          <p:nvPr/>
        </p:nvSpPr>
        <p:spPr bwMode="auto">
          <a:xfrm>
            <a:off x="3041515" y="4318794"/>
            <a:ext cx="61722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8" name="Line 118">
            <a:extLst>
              <a:ext uri="{FF2B5EF4-FFF2-40B4-BE49-F238E27FC236}">
                <a16:creationId xmlns:a16="http://schemas.microsoft.com/office/drawing/2014/main" id="{8E1BEA71-E39A-464A-85B1-8094F46888A6}"/>
              </a:ext>
            </a:extLst>
          </p:cNvPr>
          <p:cNvSpPr>
            <a:spLocks noChangeShapeType="1"/>
          </p:cNvSpPr>
          <p:nvPr/>
        </p:nvSpPr>
        <p:spPr bwMode="auto">
          <a:xfrm>
            <a:off x="3041515" y="1499394"/>
            <a:ext cx="0" cy="2819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9" name="Line 119">
            <a:extLst>
              <a:ext uri="{FF2B5EF4-FFF2-40B4-BE49-F238E27FC236}">
                <a16:creationId xmlns:a16="http://schemas.microsoft.com/office/drawing/2014/main" id="{19766E2B-6E53-42DC-9066-7AD65FCBCB7E}"/>
              </a:ext>
            </a:extLst>
          </p:cNvPr>
          <p:cNvSpPr>
            <a:spLocks noChangeShapeType="1"/>
          </p:cNvSpPr>
          <p:nvPr/>
        </p:nvSpPr>
        <p:spPr bwMode="auto">
          <a:xfrm>
            <a:off x="4108315" y="1499394"/>
            <a:ext cx="0" cy="2819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0" name="Line 120">
            <a:extLst>
              <a:ext uri="{FF2B5EF4-FFF2-40B4-BE49-F238E27FC236}">
                <a16:creationId xmlns:a16="http://schemas.microsoft.com/office/drawing/2014/main" id="{AFF41E4B-FE14-4AB0-906F-C8F28F8B7863}"/>
              </a:ext>
            </a:extLst>
          </p:cNvPr>
          <p:cNvSpPr>
            <a:spLocks noChangeShapeType="1"/>
          </p:cNvSpPr>
          <p:nvPr/>
        </p:nvSpPr>
        <p:spPr bwMode="auto">
          <a:xfrm>
            <a:off x="8070715" y="1499394"/>
            <a:ext cx="0" cy="2819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1" name="Line 121">
            <a:extLst>
              <a:ext uri="{FF2B5EF4-FFF2-40B4-BE49-F238E27FC236}">
                <a16:creationId xmlns:a16="http://schemas.microsoft.com/office/drawing/2014/main" id="{D2FC243E-3EED-46A2-AFE5-85F28C191F41}"/>
              </a:ext>
            </a:extLst>
          </p:cNvPr>
          <p:cNvSpPr>
            <a:spLocks noChangeShapeType="1"/>
          </p:cNvSpPr>
          <p:nvPr/>
        </p:nvSpPr>
        <p:spPr bwMode="auto">
          <a:xfrm>
            <a:off x="6089515" y="1956594"/>
            <a:ext cx="0" cy="23622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2" name="Line 125">
            <a:extLst>
              <a:ext uri="{FF2B5EF4-FFF2-40B4-BE49-F238E27FC236}">
                <a16:creationId xmlns:a16="http://schemas.microsoft.com/office/drawing/2014/main" id="{6B094738-6325-410C-BD25-CB6AB67F78C2}"/>
              </a:ext>
            </a:extLst>
          </p:cNvPr>
          <p:cNvSpPr>
            <a:spLocks noChangeShapeType="1"/>
          </p:cNvSpPr>
          <p:nvPr/>
        </p:nvSpPr>
        <p:spPr bwMode="auto">
          <a:xfrm flipV="1">
            <a:off x="6927715" y="3556794"/>
            <a:ext cx="1371600" cy="12954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 name="Line 126">
            <a:extLst>
              <a:ext uri="{FF2B5EF4-FFF2-40B4-BE49-F238E27FC236}">
                <a16:creationId xmlns:a16="http://schemas.microsoft.com/office/drawing/2014/main" id="{DA69B059-73F8-46FB-815B-C96125E513E0}"/>
              </a:ext>
            </a:extLst>
          </p:cNvPr>
          <p:cNvSpPr>
            <a:spLocks noChangeShapeType="1"/>
          </p:cNvSpPr>
          <p:nvPr/>
        </p:nvSpPr>
        <p:spPr bwMode="auto">
          <a:xfrm flipH="1">
            <a:off x="3651115" y="3480594"/>
            <a:ext cx="2590800" cy="14478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72312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D654-BE28-4032-988B-04D63F8D0CA9}"/>
              </a:ext>
            </a:extLst>
          </p:cNvPr>
          <p:cNvSpPr>
            <a:spLocks noGrp="1"/>
          </p:cNvSpPr>
          <p:nvPr>
            <p:ph type="title"/>
          </p:nvPr>
        </p:nvSpPr>
        <p:spPr/>
        <p:txBody>
          <a:bodyPr/>
          <a:lstStyle/>
          <a:p>
            <a:r>
              <a:rPr lang="en-US" dirty="0"/>
              <a:t>Properties of Probability</a:t>
            </a:r>
          </a:p>
        </p:txBody>
      </p:sp>
      <p:sp>
        <p:nvSpPr>
          <p:cNvPr id="4" name="Date Placeholder 3">
            <a:extLst>
              <a:ext uri="{FF2B5EF4-FFF2-40B4-BE49-F238E27FC236}">
                <a16:creationId xmlns:a16="http://schemas.microsoft.com/office/drawing/2014/main" id="{00F1737D-68A1-46CD-BF46-DCFD54349E5C}"/>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433AC21E-16B2-4092-80DB-A01CE8A28E1B}"/>
              </a:ext>
            </a:extLst>
          </p:cNvPr>
          <p:cNvSpPr>
            <a:spLocks noGrp="1"/>
          </p:cNvSpPr>
          <p:nvPr>
            <p:ph type="sldNum" sz="quarter" idx="12"/>
          </p:nvPr>
        </p:nvSpPr>
        <p:spPr/>
        <p:txBody>
          <a:bodyPr/>
          <a:lstStyle/>
          <a:p>
            <a:fld id="{5BE6A9D8-6A3B-412E-86BF-9A95CED56509}" type="slidenum">
              <a:rPr lang="en-US" smtClean="0"/>
              <a:t>15</a:t>
            </a:fld>
            <a:endParaRPr lang="en-US"/>
          </a:p>
        </p:txBody>
      </p:sp>
      <p:sp>
        <p:nvSpPr>
          <p:cNvPr id="6" name="Rectangle 111">
            <a:extLst>
              <a:ext uri="{FF2B5EF4-FFF2-40B4-BE49-F238E27FC236}">
                <a16:creationId xmlns:a16="http://schemas.microsoft.com/office/drawing/2014/main" id="{89D320DF-BE81-4664-87D9-01E2A95C94A2}"/>
              </a:ext>
            </a:extLst>
          </p:cNvPr>
          <p:cNvSpPr>
            <a:spLocks noChangeArrowheads="1"/>
          </p:cNvSpPr>
          <p:nvPr/>
        </p:nvSpPr>
        <p:spPr bwMode="auto">
          <a:xfrm>
            <a:off x="2522706" y="4815794"/>
            <a:ext cx="4257675" cy="1400179"/>
          </a:xfrm>
          <a:prstGeom prst="rect">
            <a:avLst/>
          </a:prstGeom>
          <a:solidFill>
            <a:srgbClr val="FF9BAE"/>
          </a:solidFill>
          <a:ln w="9525">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7" name="Rectangle 3">
            <a:extLst>
              <a:ext uri="{FF2B5EF4-FFF2-40B4-BE49-F238E27FC236}">
                <a16:creationId xmlns:a16="http://schemas.microsoft.com/office/drawing/2014/main" id="{8D10F3CD-4EEC-4D3B-9320-3808D15D0796}"/>
              </a:ext>
            </a:extLst>
          </p:cNvPr>
          <p:cNvSpPr txBox="1">
            <a:spLocks noChangeArrowheads="1"/>
          </p:cNvSpPr>
          <p:nvPr/>
        </p:nvSpPr>
        <p:spPr>
          <a:xfrm>
            <a:off x="1684506" y="1118507"/>
            <a:ext cx="5562600" cy="4532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B05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en-US" sz="2400"/>
              <a:t>Probability is the numerical measure of the likelihood that an event will occur.</a:t>
            </a:r>
          </a:p>
          <a:p>
            <a:pPr>
              <a:lnSpc>
                <a:spcPct val="110000"/>
              </a:lnSpc>
            </a:pPr>
            <a:r>
              <a:rPr lang="en-US" altLang="en-US" sz="2400"/>
              <a:t>The probability of any event must be between 0 and 1, inclusively.</a:t>
            </a:r>
          </a:p>
          <a:p>
            <a:pPr>
              <a:lnSpc>
                <a:spcPct val="110000"/>
              </a:lnSpc>
            </a:pPr>
            <a:endParaRPr lang="en-US" altLang="en-US" sz="2400"/>
          </a:p>
          <a:p>
            <a:pPr>
              <a:lnSpc>
                <a:spcPct val="110000"/>
              </a:lnSpc>
            </a:pPr>
            <a:r>
              <a:rPr lang="en-US" altLang="en-US" sz="2400"/>
              <a:t>The sum of the probabilities of all mutually exclusive and collectively exhaustive events is 1.</a:t>
            </a:r>
          </a:p>
        </p:txBody>
      </p:sp>
      <p:sp>
        <p:nvSpPr>
          <p:cNvPr id="8" name="Rectangle 97">
            <a:extLst>
              <a:ext uri="{FF2B5EF4-FFF2-40B4-BE49-F238E27FC236}">
                <a16:creationId xmlns:a16="http://schemas.microsoft.com/office/drawing/2014/main" id="{2AFDE9BA-0E05-4FAC-BE9C-CE4FAAEA0A2E}"/>
              </a:ext>
            </a:extLst>
          </p:cNvPr>
          <p:cNvSpPr>
            <a:spLocks noChangeArrowheads="1"/>
          </p:cNvSpPr>
          <p:nvPr/>
        </p:nvSpPr>
        <p:spPr bwMode="auto">
          <a:xfrm>
            <a:off x="8847306" y="1494745"/>
            <a:ext cx="1076325" cy="393700"/>
          </a:xfrm>
          <a:prstGeom prst="rect">
            <a:avLst/>
          </a:prstGeom>
          <a:solidFill>
            <a:srgbClr val="FDE0B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Certain</a:t>
            </a:r>
          </a:p>
        </p:txBody>
      </p:sp>
      <p:sp>
        <p:nvSpPr>
          <p:cNvPr id="9" name="Rectangle 98">
            <a:extLst>
              <a:ext uri="{FF2B5EF4-FFF2-40B4-BE49-F238E27FC236}">
                <a16:creationId xmlns:a16="http://schemas.microsoft.com/office/drawing/2014/main" id="{4A717E74-4FC8-4156-B3E2-AF10EBA31DEB}"/>
              </a:ext>
            </a:extLst>
          </p:cNvPr>
          <p:cNvSpPr>
            <a:spLocks noChangeArrowheads="1"/>
          </p:cNvSpPr>
          <p:nvPr/>
        </p:nvSpPr>
        <p:spPr bwMode="auto">
          <a:xfrm>
            <a:off x="8847306" y="5304745"/>
            <a:ext cx="1524000" cy="393700"/>
          </a:xfrm>
          <a:prstGeom prst="rect">
            <a:avLst/>
          </a:prstGeom>
          <a:solidFill>
            <a:srgbClr val="FDE0B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Impossible</a:t>
            </a:r>
          </a:p>
        </p:txBody>
      </p:sp>
      <p:sp>
        <p:nvSpPr>
          <p:cNvPr id="10" name="Rectangle 99">
            <a:extLst>
              <a:ext uri="{FF2B5EF4-FFF2-40B4-BE49-F238E27FC236}">
                <a16:creationId xmlns:a16="http://schemas.microsoft.com/office/drawing/2014/main" id="{B4CBDB3C-2A5E-4E10-9338-C44FD5A0B184}"/>
              </a:ext>
            </a:extLst>
          </p:cNvPr>
          <p:cNvSpPr>
            <a:spLocks noChangeArrowheads="1"/>
          </p:cNvSpPr>
          <p:nvPr/>
        </p:nvSpPr>
        <p:spPr bwMode="auto">
          <a:xfrm>
            <a:off x="7399506" y="3323545"/>
            <a:ext cx="619125" cy="454025"/>
          </a:xfrm>
          <a:prstGeom prst="rect">
            <a:avLst/>
          </a:prstGeom>
          <a:solidFill>
            <a:srgbClr val="FDE0B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0.5</a:t>
            </a:r>
          </a:p>
        </p:txBody>
      </p:sp>
      <p:sp>
        <p:nvSpPr>
          <p:cNvPr id="11" name="Rectangle 100">
            <a:extLst>
              <a:ext uri="{FF2B5EF4-FFF2-40B4-BE49-F238E27FC236}">
                <a16:creationId xmlns:a16="http://schemas.microsoft.com/office/drawing/2014/main" id="{39589003-28BE-4072-B0FF-222B4061B19C}"/>
              </a:ext>
            </a:extLst>
          </p:cNvPr>
          <p:cNvSpPr>
            <a:spLocks noChangeArrowheads="1"/>
          </p:cNvSpPr>
          <p:nvPr/>
        </p:nvSpPr>
        <p:spPr bwMode="auto">
          <a:xfrm>
            <a:off x="7628106" y="1494745"/>
            <a:ext cx="381000" cy="454025"/>
          </a:xfrm>
          <a:prstGeom prst="rect">
            <a:avLst/>
          </a:prstGeom>
          <a:solidFill>
            <a:srgbClr val="FDE0B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1</a:t>
            </a:r>
          </a:p>
        </p:txBody>
      </p:sp>
      <p:sp>
        <p:nvSpPr>
          <p:cNvPr id="12" name="Rectangle 101">
            <a:extLst>
              <a:ext uri="{FF2B5EF4-FFF2-40B4-BE49-F238E27FC236}">
                <a16:creationId xmlns:a16="http://schemas.microsoft.com/office/drawing/2014/main" id="{99E664A5-5D11-4E37-9DDE-CED597AB8BF5}"/>
              </a:ext>
            </a:extLst>
          </p:cNvPr>
          <p:cNvSpPr>
            <a:spLocks noChangeArrowheads="1"/>
          </p:cNvSpPr>
          <p:nvPr/>
        </p:nvSpPr>
        <p:spPr bwMode="auto">
          <a:xfrm>
            <a:off x="7618581" y="5304745"/>
            <a:ext cx="390525" cy="454025"/>
          </a:xfrm>
          <a:prstGeom prst="rect">
            <a:avLst/>
          </a:prstGeom>
          <a:solidFill>
            <a:srgbClr val="FDE0B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a:t>0</a:t>
            </a:r>
          </a:p>
        </p:txBody>
      </p:sp>
      <p:sp>
        <p:nvSpPr>
          <p:cNvPr id="13" name="Line 102">
            <a:extLst>
              <a:ext uri="{FF2B5EF4-FFF2-40B4-BE49-F238E27FC236}">
                <a16:creationId xmlns:a16="http://schemas.microsoft.com/office/drawing/2014/main" id="{94B63CCE-F451-489C-9C6E-7C4BB5E14531}"/>
              </a:ext>
            </a:extLst>
          </p:cNvPr>
          <p:cNvSpPr>
            <a:spLocks noChangeShapeType="1"/>
          </p:cNvSpPr>
          <p:nvPr/>
        </p:nvSpPr>
        <p:spPr bwMode="auto">
          <a:xfrm>
            <a:off x="8466306" y="1728107"/>
            <a:ext cx="0" cy="381000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 name="Line 103">
            <a:extLst>
              <a:ext uri="{FF2B5EF4-FFF2-40B4-BE49-F238E27FC236}">
                <a16:creationId xmlns:a16="http://schemas.microsoft.com/office/drawing/2014/main" id="{D7A22785-74C5-4F6B-A555-F2DFE714D118}"/>
              </a:ext>
            </a:extLst>
          </p:cNvPr>
          <p:cNvSpPr>
            <a:spLocks noChangeShapeType="1"/>
          </p:cNvSpPr>
          <p:nvPr/>
        </p:nvSpPr>
        <p:spPr bwMode="auto">
          <a:xfrm>
            <a:off x="8180556" y="1728107"/>
            <a:ext cx="590550" cy="0"/>
          </a:xfrm>
          <a:prstGeom prst="line">
            <a:avLst/>
          </a:prstGeom>
          <a:noFill/>
          <a:ln w="38100">
            <a:solidFill>
              <a:srgbClr val="FFCC99"/>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 name="Line 104">
            <a:extLst>
              <a:ext uri="{FF2B5EF4-FFF2-40B4-BE49-F238E27FC236}">
                <a16:creationId xmlns:a16="http://schemas.microsoft.com/office/drawing/2014/main" id="{CE89301B-E281-4B5E-851C-8045BE566471}"/>
              </a:ext>
            </a:extLst>
          </p:cNvPr>
          <p:cNvSpPr>
            <a:spLocks noChangeShapeType="1"/>
          </p:cNvSpPr>
          <p:nvPr/>
        </p:nvSpPr>
        <p:spPr bwMode="auto">
          <a:xfrm>
            <a:off x="8161506" y="5538107"/>
            <a:ext cx="59055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 name="Line 105">
            <a:extLst>
              <a:ext uri="{FF2B5EF4-FFF2-40B4-BE49-F238E27FC236}">
                <a16:creationId xmlns:a16="http://schemas.microsoft.com/office/drawing/2014/main" id="{0BC085B4-7E9C-4C02-B72C-6E310031E1B7}"/>
              </a:ext>
            </a:extLst>
          </p:cNvPr>
          <p:cNvSpPr>
            <a:spLocks noChangeShapeType="1"/>
          </p:cNvSpPr>
          <p:nvPr/>
        </p:nvSpPr>
        <p:spPr bwMode="auto">
          <a:xfrm>
            <a:off x="8180556" y="3556907"/>
            <a:ext cx="590550" cy="0"/>
          </a:xfrm>
          <a:prstGeom prst="line">
            <a:avLst/>
          </a:prstGeom>
          <a:noFill/>
          <a:ln w="38100">
            <a:solidFill>
              <a:srgbClr val="C6A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 name="Rectangle 106">
            <a:extLst>
              <a:ext uri="{FF2B5EF4-FFF2-40B4-BE49-F238E27FC236}">
                <a16:creationId xmlns:a16="http://schemas.microsoft.com/office/drawing/2014/main" id="{62D0E691-9825-463B-8F30-EF9A965AD47E}"/>
              </a:ext>
            </a:extLst>
          </p:cNvPr>
          <p:cNvSpPr>
            <a:spLocks noChangeArrowheads="1"/>
          </p:cNvSpPr>
          <p:nvPr/>
        </p:nvSpPr>
        <p:spPr bwMode="auto">
          <a:xfrm>
            <a:off x="8313906" y="1728107"/>
            <a:ext cx="304800" cy="3810000"/>
          </a:xfrm>
          <a:prstGeom prst="rect">
            <a:avLst/>
          </a:prstGeom>
          <a:gradFill rotWithShape="1">
            <a:gsLst>
              <a:gs pos="0">
                <a:schemeClr val="accent2"/>
              </a:gs>
              <a:gs pos="100000">
                <a:schemeClr val="accent2">
                  <a:gamma/>
                  <a:shade val="46275"/>
                  <a:invGamma/>
                </a:schemeClr>
              </a:gs>
            </a:gsLst>
            <a:lin ang="5400000" scaled="1"/>
          </a:gradFill>
          <a:ln w="9525">
            <a:noFill/>
            <a:miter lim="800000"/>
            <a:headEnd/>
            <a:tailEnd/>
          </a:ln>
          <a:effectLst/>
        </p:spPr>
        <p:txBody>
          <a:bodyPr wrap="none" anchor="ctr"/>
          <a:lstStyle/>
          <a:p>
            <a:pPr eaLnBrk="1" hangingPunct="1">
              <a:defRPr/>
            </a:pPr>
            <a:endParaRPr lang="en-US">
              <a:latin typeface="Arial" charset="0"/>
              <a:cs typeface="+mn-cs"/>
            </a:endParaRPr>
          </a:p>
        </p:txBody>
      </p:sp>
      <p:sp>
        <p:nvSpPr>
          <p:cNvPr id="18" name="Text Box 107">
            <a:extLst>
              <a:ext uri="{FF2B5EF4-FFF2-40B4-BE49-F238E27FC236}">
                <a16:creationId xmlns:a16="http://schemas.microsoft.com/office/drawing/2014/main" id="{968338AD-AA6D-4048-BD84-06A2C28BDE2C}"/>
              </a:ext>
            </a:extLst>
          </p:cNvPr>
          <p:cNvSpPr txBox="1">
            <a:spLocks noChangeArrowheads="1"/>
          </p:cNvSpPr>
          <p:nvPr/>
        </p:nvSpPr>
        <p:spPr bwMode="auto">
          <a:xfrm>
            <a:off x="2497956" y="3083832"/>
            <a:ext cx="4267200" cy="466725"/>
          </a:xfrm>
          <a:prstGeom prst="rect">
            <a:avLst/>
          </a:prstGeom>
          <a:solidFill>
            <a:srgbClr val="FF9BAE"/>
          </a:solidFill>
          <a:ln w="9525">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n-US" altLang="en-US" sz="2400" dirty="0"/>
              <a:t>0 ≤ P(A) ≤ 1   </a:t>
            </a:r>
            <a:r>
              <a:rPr lang="en-US" altLang="en-US" sz="2000" dirty="0"/>
              <a:t>For any event A</a:t>
            </a:r>
            <a:endParaRPr lang="en-US" altLang="en-US" sz="2000" baseline="-25000" dirty="0"/>
          </a:p>
        </p:txBody>
      </p:sp>
      <p:graphicFrame>
        <p:nvGraphicFramePr>
          <p:cNvPr id="19" name="Object 4">
            <a:extLst>
              <a:ext uri="{FF2B5EF4-FFF2-40B4-BE49-F238E27FC236}">
                <a16:creationId xmlns:a16="http://schemas.microsoft.com/office/drawing/2014/main" id="{465044D1-31B2-47C5-9016-D9B1F0C0FA00}"/>
              </a:ext>
            </a:extLst>
          </p:cNvPr>
          <p:cNvGraphicFramePr>
            <a:graphicFrameLocks noChangeAspect="1"/>
          </p:cNvGraphicFramePr>
          <p:nvPr>
            <p:extLst>
              <p:ext uri="{D42A27DB-BD31-4B8C-83A1-F6EECF244321}">
                <p14:modId xmlns:p14="http://schemas.microsoft.com/office/powerpoint/2010/main" val="2650210893"/>
              </p:ext>
            </p:extLst>
          </p:nvPr>
        </p:nvGraphicFramePr>
        <p:xfrm>
          <a:off x="2610019" y="5080907"/>
          <a:ext cx="2808287" cy="395288"/>
        </p:xfrm>
        <a:graphic>
          <a:graphicData uri="http://schemas.openxmlformats.org/presentationml/2006/ole">
            <mc:AlternateContent xmlns:mc="http://schemas.openxmlformats.org/markup-compatibility/2006">
              <mc:Choice xmlns:v="urn:schemas-microsoft-com:vml" Requires="v">
                <p:oleObj spid="_x0000_s16432" name="Equation" r:id="rId4" imgW="1435100" imgH="203200" progId="Equation.3">
                  <p:embed/>
                </p:oleObj>
              </mc:Choice>
              <mc:Fallback>
                <p:oleObj name="Equation" r:id="rId4" imgW="1435100" imgH="203200" progId="Equation.3">
                  <p:embed/>
                  <p:pic>
                    <p:nvPicPr>
                      <p:cNvPr id="26640" name="Object 4">
                        <a:extLst>
                          <a:ext uri="{FF2B5EF4-FFF2-40B4-BE49-F238E27FC236}">
                            <a16:creationId xmlns:a16="http://schemas.microsoft.com/office/drawing/2014/main" id="{73922A12-5F6E-46BF-A1EC-815C2DBDB3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0019" y="5080907"/>
                        <a:ext cx="2808287" cy="395288"/>
                      </a:xfrm>
                      <a:prstGeom prst="rect">
                        <a:avLst/>
                      </a:prstGeom>
                      <a:noFill/>
                      <a:ln>
                        <a:noFill/>
                      </a:ln>
                      <a:extLst>
                        <a:ext uri="{909E8E84-426E-40DD-AFC4-6F175D3DCCD1}">
                          <a14:hiddenFill xmlns:a14="http://schemas.microsoft.com/office/drawing/2010/main">
                            <a:solidFill>
                              <a:srgbClr val="FDE0BD"/>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 name="Text Box 110">
            <a:extLst>
              <a:ext uri="{FF2B5EF4-FFF2-40B4-BE49-F238E27FC236}">
                <a16:creationId xmlns:a16="http://schemas.microsoft.com/office/drawing/2014/main" id="{4E786B28-80EB-4E0A-879E-8DB1CD25CD4D}"/>
              </a:ext>
            </a:extLst>
          </p:cNvPr>
          <p:cNvSpPr txBox="1">
            <a:spLocks noChangeArrowheads="1"/>
          </p:cNvSpPr>
          <p:nvPr/>
        </p:nvSpPr>
        <p:spPr bwMode="auto">
          <a:xfrm>
            <a:off x="2522706" y="5461907"/>
            <a:ext cx="464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t>If A, B, and C are mutually exclusive and collectively exhaustive</a:t>
            </a:r>
          </a:p>
        </p:txBody>
      </p:sp>
    </p:spTree>
    <p:extLst>
      <p:ext uri="{BB962C8B-B14F-4D97-AF65-F5344CB8AC3E}">
        <p14:creationId xmlns:p14="http://schemas.microsoft.com/office/powerpoint/2010/main" val="160838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23AC8-2B53-417F-8BB2-CE4312E9C6D1}"/>
              </a:ext>
            </a:extLst>
          </p:cNvPr>
          <p:cNvSpPr>
            <a:spLocks noGrp="1"/>
          </p:cNvSpPr>
          <p:nvPr>
            <p:ph idx="1"/>
          </p:nvPr>
        </p:nvSpPr>
        <p:spPr/>
        <p:txBody>
          <a:bodyPr/>
          <a:lstStyle/>
          <a:p>
            <a:r>
              <a:rPr lang="en-US" dirty="0"/>
              <a:t>For any two events </a:t>
            </a:r>
            <a:r>
              <a:rPr lang="en-US" i="1" dirty="0"/>
              <a:t>A</a:t>
            </a:r>
            <a:r>
              <a:rPr lang="en-US" dirty="0"/>
              <a:t> and </a:t>
            </a:r>
            <a:r>
              <a:rPr lang="en-US" i="1" dirty="0"/>
              <a:t>B</a:t>
            </a:r>
            <a:r>
              <a:rPr lang="en-US" dirty="0"/>
              <a:t> the following is always true:</a:t>
            </a:r>
          </a:p>
          <a:p>
            <a:pPr marL="0" indent="0">
              <a:buNone/>
            </a:pPr>
            <a:endParaRPr lang="en-US" dirty="0"/>
          </a:p>
          <a:p>
            <a:r>
              <a:rPr lang="en-US" dirty="0"/>
              <a:t>What happens if </a:t>
            </a:r>
            <a:r>
              <a:rPr lang="en-US" i="1" dirty="0"/>
              <a:t>A</a:t>
            </a:r>
            <a:r>
              <a:rPr lang="en-US" dirty="0"/>
              <a:t> and </a:t>
            </a:r>
            <a:r>
              <a:rPr lang="en-US" i="1" dirty="0"/>
              <a:t>B</a:t>
            </a:r>
            <a:r>
              <a:rPr lang="en-US" dirty="0"/>
              <a:t> are mutually exclusive?  Does this simplify?</a:t>
            </a:r>
          </a:p>
          <a:p>
            <a:r>
              <a:rPr lang="en-US" dirty="0"/>
              <a:t>Here is an example:</a:t>
            </a:r>
          </a:p>
        </p:txBody>
      </p:sp>
      <p:sp>
        <p:nvSpPr>
          <p:cNvPr id="2" name="Title 1">
            <a:extLst>
              <a:ext uri="{FF2B5EF4-FFF2-40B4-BE49-F238E27FC236}">
                <a16:creationId xmlns:a16="http://schemas.microsoft.com/office/drawing/2014/main" id="{20200994-13A6-45EC-813F-C970BF644000}"/>
              </a:ext>
            </a:extLst>
          </p:cNvPr>
          <p:cNvSpPr>
            <a:spLocks noGrp="1"/>
          </p:cNvSpPr>
          <p:nvPr>
            <p:ph type="title"/>
          </p:nvPr>
        </p:nvSpPr>
        <p:spPr/>
        <p:txBody>
          <a:bodyPr/>
          <a:lstStyle/>
          <a:p>
            <a:r>
              <a:rPr lang="en-US" dirty="0"/>
              <a:t>Addition Rule</a:t>
            </a:r>
          </a:p>
        </p:txBody>
      </p:sp>
      <p:sp>
        <p:nvSpPr>
          <p:cNvPr id="4" name="Date Placeholder 3">
            <a:extLst>
              <a:ext uri="{FF2B5EF4-FFF2-40B4-BE49-F238E27FC236}">
                <a16:creationId xmlns:a16="http://schemas.microsoft.com/office/drawing/2014/main" id="{54F7AEE5-53E3-4197-99CA-3B39E023B2FB}"/>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74E48B17-4AD3-41FD-833B-42A160FB66A8}"/>
              </a:ext>
            </a:extLst>
          </p:cNvPr>
          <p:cNvSpPr>
            <a:spLocks noGrp="1"/>
          </p:cNvSpPr>
          <p:nvPr>
            <p:ph type="sldNum" sz="quarter" idx="12"/>
          </p:nvPr>
        </p:nvSpPr>
        <p:spPr>
          <a:xfrm>
            <a:off x="8610600" y="5290596"/>
            <a:ext cx="2743200" cy="365125"/>
          </a:xfrm>
        </p:spPr>
        <p:txBody>
          <a:bodyPr/>
          <a:lstStyle/>
          <a:p>
            <a:fld id="{5BE6A9D8-6A3B-412E-86BF-9A95CED56509}" type="slidenum">
              <a:rPr lang="en-US" smtClean="0"/>
              <a:t>16</a:t>
            </a:fld>
            <a:endParaRPr lang="en-US"/>
          </a:p>
        </p:txBody>
      </p:sp>
      <p:sp>
        <p:nvSpPr>
          <p:cNvPr id="6" name="Rectangle 39">
            <a:extLst>
              <a:ext uri="{FF2B5EF4-FFF2-40B4-BE49-F238E27FC236}">
                <a16:creationId xmlns:a16="http://schemas.microsoft.com/office/drawing/2014/main" id="{1CFECB3B-5DBC-4C76-9C00-961C7A1E6D35}"/>
              </a:ext>
            </a:extLst>
          </p:cNvPr>
          <p:cNvSpPr>
            <a:spLocks noChangeArrowheads="1"/>
          </p:cNvSpPr>
          <p:nvPr/>
        </p:nvSpPr>
        <p:spPr bwMode="auto">
          <a:xfrm>
            <a:off x="3039894" y="1622355"/>
            <a:ext cx="6248400" cy="528638"/>
          </a:xfrm>
          <a:prstGeom prst="rect">
            <a:avLst/>
          </a:prstGeom>
          <a:solidFill>
            <a:srgbClr val="FDE0BD"/>
          </a:solidFill>
          <a:ln w="12700">
            <a:solidFill>
              <a:schemeClr val="tx1"/>
            </a:solidFill>
            <a:miter lim="800000"/>
            <a:headEnd/>
            <a:tailEnd/>
          </a:ln>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b="1"/>
              <a:t>P(A or B) = P(A) + P(B) - P(A and B)</a:t>
            </a:r>
          </a:p>
        </p:txBody>
      </p:sp>
      <p:sp>
        <p:nvSpPr>
          <p:cNvPr id="9" name="Rectangle 10">
            <a:extLst>
              <a:ext uri="{FF2B5EF4-FFF2-40B4-BE49-F238E27FC236}">
                <a16:creationId xmlns:a16="http://schemas.microsoft.com/office/drawing/2014/main" id="{A8FDC833-E212-4506-8A64-F2F4AE3A5C07}"/>
              </a:ext>
            </a:extLst>
          </p:cNvPr>
          <p:cNvSpPr>
            <a:spLocks noChangeArrowheads="1"/>
          </p:cNvSpPr>
          <p:nvPr/>
        </p:nvSpPr>
        <p:spPr bwMode="auto">
          <a:xfrm>
            <a:off x="2046251" y="3303486"/>
            <a:ext cx="8229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dirty="0"/>
              <a:t>P(Jan. or Wed.) = P(Jan.) + P(Wed.) - P(Jan.</a:t>
            </a:r>
            <a:r>
              <a:rPr lang="en-US" altLang="en-US" sz="2400" b="1" dirty="0">
                <a:solidFill>
                  <a:srgbClr val="F8F8F8"/>
                </a:solidFill>
              </a:rPr>
              <a:t> </a:t>
            </a:r>
            <a:r>
              <a:rPr lang="en-US" altLang="en-US" sz="2400" b="1" dirty="0"/>
              <a:t>and Wed.)</a:t>
            </a:r>
          </a:p>
        </p:txBody>
      </p:sp>
      <p:sp>
        <p:nvSpPr>
          <p:cNvPr id="10" name="Rectangle 11">
            <a:extLst>
              <a:ext uri="{FF2B5EF4-FFF2-40B4-BE49-F238E27FC236}">
                <a16:creationId xmlns:a16="http://schemas.microsoft.com/office/drawing/2014/main" id="{4117D747-407C-49D2-9535-70FB180E5939}"/>
              </a:ext>
            </a:extLst>
          </p:cNvPr>
          <p:cNvSpPr>
            <a:spLocks noChangeArrowheads="1"/>
          </p:cNvSpPr>
          <p:nvPr/>
        </p:nvSpPr>
        <p:spPr bwMode="auto">
          <a:xfrm>
            <a:off x="3779195" y="3919673"/>
            <a:ext cx="54102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400" b="1" dirty="0"/>
              <a:t>= 31/366 + 52/366 -  4/366  =  79/366</a:t>
            </a:r>
          </a:p>
        </p:txBody>
      </p:sp>
      <p:sp>
        <p:nvSpPr>
          <p:cNvPr id="11" name="Rectangle 12">
            <a:extLst>
              <a:ext uri="{FF2B5EF4-FFF2-40B4-BE49-F238E27FC236}">
                <a16:creationId xmlns:a16="http://schemas.microsoft.com/office/drawing/2014/main" id="{7F16A47A-79AF-41DE-BF41-522C6B613DF2}"/>
              </a:ext>
            </a:extLst>
          </p:cNvPr>
          <p:cNvSpPr>
            <a:spLocks noChangeArrowheads="1"/>
          </p:cNvSpPr>
          <p:nvPr/>
        </p:nvSpPr>
        <p:spPr bwMode="auto">
          <a:xfrm>
            <a:off x="9067216" y="4492053"/>
            <a:ext cx="1752600" cy="1625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dirty="0">
                <a:solidFill>
                  <a:srgbClr val="008000"/>
                </a:solidFill>
              </a:rPr>
              <a:t>Don’t count the four Wednesdays in January twice!</a:t>
            </a:r>
          </a:p>
        </p:txBody>
      </p:sp>
      <p:sp>
        <p:nvSpPr>
          <p:cNvPr id="12" name="Rectangle 42">
            <a:extLst>
              <a:ext uri="{FF2B5EF4-FFF2-40B4-BE49-F238E27FC236}">
                <a16:creationId xmlns:a16="http://schemas.microsoft.com/office/drawing/2014/main" id="{48D71531-0A7D-41FB-8D3C-24D1FB8E6C86}"/>
              </a:ext>
            </a:extLst>
          </p:cNvPr>
          <p:cNvSpPr>
            <a:spLocks noChangeArrowheads="1"/>
          </p:cNvSpPr>
          <p:nvPr/>
        </p:nvSpPr>
        <p:spPr bwMode="auto">
          <a:xfrm>
            <a:off x="6598595" y="3919673"/>
            <a:ext cx="914400" cy="457200"/>
          </a:xfrm>
          <a:prstGeom prst="rect">
            <a:avLst/>
          </a:prstGeom>
          <a:noFill/>
          <a:ln w="19050" algn="ctr">
            <a:solidFill>
              <a:schemeClr val="fo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 name="Line 45">
            <a:extLst>
              <a:ext uri="{FF2B5EF4-FFF2-40B4-BE49-F238E27FC236}">
                <a16:creationId xmlns:a16="http://schemas.microsoft.com/office/drawing/2014/main" id="{8384D1D4-44C5-4FFF-B05A-EEE7532E5F8B}"/>
              </a:ext>
            </a:extLst>
          </p:cNvPr>
          <p:cNvSpPr>
            <a:spLocks noChangeShapeType="1"/>
          </p:cNvSpPr>
          <p:nvPr/>
        </p:nvSpPr>
        <p:spPr bwMode="auto">
          <a:xfrm flipH="1" flipV="1">
            <a:off x="7663835" y="4461721"/>
            <a:ext cx="1219200" cy="228600"/>
          </a:xfrm>
          <a:prstGeom prst="line">
            <a:avLst/>
          </a:prstGeom>
          <a:noFill/>
          <a:ln w="38100">
            <a:solidFill>
              <a:schemeClr val="folHlink"/>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 name="Group 44">
            <a:extLst>
              <a:ext uri="{FF2B5EF4-FFF2-40B4-BE49-F238E27FC236}">
                <a16:creationId xmlns:a16="http://schemas.microsoft.com/office/drawing/2014/main" id="{9BB87229-358A-40DB-BDB0-9108ABE42F7D}"/>
              </a:ext>
            </a:extLst>
          </p:cNvPr>
          <p:cNvGrpSpPr>
            <a:grpSpLocks/>
          </p:cNvGrpSpPr>
          <p:nvPr/>
        </p:nvGrpSpPr>
        <p:grpSpPr bwMode="auto">
          <a:xfrm>
            <a:off x="3398195" y="4751387"/>
            <a:ext cx="5300663" cy="1906588"/>
            <a:chOff x="1676400" y="4038600"/>
            <a:chExt cx="5301342" cy="1906900"/>
          </a:xfrm>
        </p:grpSpPr>
        <p:sp>
          <p:nvSpPr>
            <p:cNvPr id="15" name="Rectangle 2">
              <a:extLst>
                <a:ext uri="{FF2B5EF4-FFF2-40B4-BE49-F238E27FC236}">
                  <a16:creationId xmlns:a16="http://schemas.microsoft.com/office/drawing/2014/main" id="{6FAB9D0D-D69C-43FF-A78D-601487FFC534}"/>
                </a:ext>
              </a:extLst>
            </p:cNvPr>
            <p:cNvSpPr>
              <a:spLocks noChangeArrowheads="1"/>
            </p:cNvSpPr>
            <p:nvPr/>
          </p:nvSpPr>
          <p:spPr bwMode="auto">
            <a:xfrm>
              <a:off x="2862942" y="4038600"/>
              <a:ext cx="2438400" cy="533400"/>
            </a:xfrm>
            <a:prstGeom prst="rect">
              <a:avLst/>
            </a:prstGeom>
            <a:solidFill>
              <a:srgbClr val="FDE0BD"/>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6" name="Rectangle 3">
              <a:extLst>
                <a:ext uri="{FF2B5EF4-FFF2-40B4-BE49-F238E27FC236}">
                  <a16:creationId xmlns:a16="http://schemas.microsoft.com/office/drawing/2014/main" id="{C234C138-79A3-46D8-A046-4E27BDD583E1}"/>
                </a:ext>
              </a:extLst>
            </p:cNvPr>
            <p:cNvSpPr>
              <a:spLocks noChangeArrowheads="1"/>
            </p:cNvSpPr>
            <p:nvPr/>
          </p:nvSpPr>
          <p:spPr bwMode="auto">
            <a:xfrm>
              <a:off x="1719942" y="4572000"/>
              <a:ext cx="1143000" cy="914400"/>
            </a:xfrm>
            <a:prstGeom prst="rect">
              <a:avLst/>
            </a:prstGeom>
            <a:solidFill>
              <a:srgbClr val="CBDDF7"/>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7" name="Rectangle 8">
              <a:extLst>
                <a:ext uri="{FF2B5EF4-FFF2-40B4-BE49-F238E27FC236}">
                  <a16:creationId xmlns:a16="http://schemas.microsoft.com/office/drawing/2014/main" id="{BFBD2A16-9834-4432-8FFB-98942F786AB8}"/>
                </a:ext>
              </a:extLst>
            </p:cNvPr>
            <p:cNvSpPr>
              <a:spLocks noChangeArrowheads="1"/>
            </p:cNvSpPr>
            <p:nvPr/>
          </p:nvSpPr>
          <p:spPr bwMode="auto">
            <a:xfrm>
              <a:off x="1719942" y="4038600"/>
              <a:ext cx="5105400" cy="1905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8" name="Rectangle 9">
              <a:extLst>
                <a:ext uri="{FF2B5EF4-FFF2-40B4-BE49-F238E27FC236}">
                  <a16:creationId xmlns:a16="http://schemas.microsoft.com/office/drawing/2014/main" id="{E7619E6B-3557-4808-AA8A-C7F061BE42CB}"/>
                </a:ext>
              </a:extLst>
            </p:cNvPr>
            <p:cNvSpPr>
              <a:spLocks noChangeArrowheads="1"/>
            </p:cNvSpPr>
            <p:nvPr/>
          </p:nvSpPr>
          <p:spPr bwMode="auto">
            <a:xfrm>
              <a:off x="1676400" y="4946650"/>
              <a:ext cx="46545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Not Wed.</a:t>
              </a:r>
              <a:r>
                <a:rPr lang="en-US" altLang="en-US" sz="2000" b="1">
                  <a:solidFill>
                    <a:schemeClr val="hlink"/>
                  </a:solidFill>
                </a:rPr>
                <a:t>      </a:t>
              </a:r>
              <a:r>
                <a:rPr lang="en-US" altLang="en-US" sz="2000" b="1"/>
                <a:t>27          287               314</a:t>
              </a:r>
              <a:r>
                <a:rPr lang="en-US" altLang="en-US" sz="2400" b="1"/>
                <a:t>  </a:t>
              </a:r>
            </a:p>
          </p:txBody>
        </p:sp>
        <p:sp>
          <p:nvSpPr>
            <p:cNvPr id="19" name="Rectangle 10">
              <a:extLst>
                <a:ext uri="{FF2B5EF4-FFF2-40B4-BE49-F238E27FC236}">
                  <a16:creationId xmlns:a16="http://schemas.microsoft.com/office/drawing/2014/main" id="{2FE99DB9-BFA9-4551-9CFE-5571D6B74C15}"/>
                </a:ext>
              </a:extLst>
            </p:cNvPr>
            <p:cNvSpPr>
              <a:spLocks noChangeArrowheads="1"/>
            </p:cNvSpPr>
            <p:nvPr/>
          </p:nvSpPr>
          <p:spPr bwMode="auto">
            <a:xfrm>
              <a:off x="1789792" y="4565650"/>
              <a:ext cx="4660900" cy="39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Wed.             4            48                 52</a:t>
              </a:r>
            </a:p>
          </p:txBody>
        </p:sp>
        <p:sp>
          <p:nvSpPr>
            <p:cNvPr id="20" name="Line 11">
              <a:extLst>
                <a:ext uri="{FF2B5EF4-FFF2-40B4-BE49-F238E27FC236}">
                  <a16:creationId xmlns:a16="http://schemas.microsoft.com/office/drawing/2014/main" id="{320D34B8-BAD4-4A2C-BB13-11DE799F1747}"/>
                </a:ext>
              </a:extLst>
            </p:cNvPr>
            <p:cNvSpPr>
              <a:spLocks noChangeShapeType="1"/>
            </p:cNvSpPr>
            <p:nvPr/>
          </p:nvSpPr>
          <p:spPr bwMode="auto">
            <a:xfrm>
              <a:off x="1719942" y="4572000"/>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2">
              <a:extLst>
                <a:ext uri="{FF2B5EF4-FFF2-40B4-BE49-F238E27FC236}">
                  <a16:creationId xmlns:a16="http://schemas.microsoft.com/office/drawing/2014/main" id="{F62C568B-A54C-4E5C-8F58-37A4A9F15C6B}"/>
                </a:ext>
              </a:extLst>
            </p:cNvPr>
            <p:cNvSpPr>
              <a:spLocks noChangeShapeType="1"/>
            </p:cNvSpPr>
            <p:nvPr/>
          </p:nvSpPr>
          <p:spPr bwMode="auto">
            <a:xfrm>
              <a:off x="1719942" y="5486400"/>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13">
              <a:extLst>
                <a:ext uri="{FF2B5EF4-FFF2-40B4-BE49-F238E27FC236}">
                  <a16:creationId xmlns:a16="http://schemas.microsoft.com/office/drawing/2014/main" id="{2F6015B0-837F-4E5A-8F81-098B93DDB074}"/>
                </a:ext>
              </a:extLst>
            </p:cNvPr>
            <p:cNvSpPr>
              <a:spLocks noChangeArrowheads="1"/>
            </p:cNvSpPr>
            <p:nvPr/>
          </p:nvSpPr>
          <p:spPr bwMode="auto">
            <a:xfrm>
              <a:off x="1796142" y="5486400"/>
              <a:ext cx="48895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solidFill>
                    <a:schemeClr val="tx2"/>
                  </a:solidFill>
                </a:rPr>
                <a:t>Total            31          335               366</a:t>
              </a:r>
              <a:r>
                <a:rPr lang="en-US" altLang="en-US" sz="2400" b="1">
                  <a:solidFill>
                    <a:schemeClr val="tx2"/>
                  </a:solidFill>
                </a:rPr>
                <a:t>           </a:t>
              </a:r>
              <a:r>
                <a:rPr lang="en-US" altLang="en-US" sz="2000" b="1">
                  <a:solidFill>
                    <a:schemeClr val="tx2"/>
                  </a:solidFill>
                </a:rPr>
                <a:t>             </a:t>
              </a:r>
            </a:p>
          </p:txBody>
        </p:sp>
        <p:sp>
          <p:nvSpPr>
            <p:cNvPr id="23" name="Rectangle 14">
              <a:extLst>
                <a:ext uri="{FF2B5EF4-FFF2-40B4-BE49-F238E27FC236}">
                  <a16:creationId xmlns:a16="http://schemas.microsoft.com/office/drawing/2014/main" id="{B80A20C4-ABDC-4827-9FF7-80E7238755FB}"/>
                </a:ext>
              </a:extLst>
            </p:cNvPr>
            <p:cNvSpPr>
              <a:spLocks noChangeArrowheads="1"/>
            </p:cNvSpPr>
            <p:nvPr/>
          </p:nvSpPr>
          <p:spPr bwMode="auto">
            <a:xfrm>
              <a:off x="1796142" y="4038600"/>
              <a:ext cx="518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                  </a:t>
              </a:r>
              <a:r>
                <a:rPr lang="en-US" altLang="en-US" sz="2000" b="1">
                  <a:solidFill>
                    <a:schemeClr val="tx2"/>
                  </a:solidFill>
                </a:rPr>
                <a:t>Jan.        Not Jan.       Total</a:t>
              </a:r>
            </a:p>
          </p:txBody>
        </p:sp>
        <p:sp>
          <p:nvSpPr>
            <p:cNvPr id="24" name="Line 28">
              <a:extLst>
                <a:ext uri="{FF2B5EF4-FFF2-40B4-BE49-F238E27FC236}">
                  <a16:creationId xmlns:a16="http://schemas.microsoft.com/office/drawing/2014/main" id="{905AEAAC-1FF8-417C-B34D-A6B756491F8C}"/>
                </a:ext>
              </a:extLst>
            </p:cNvPr>
            <p:cNvSpPr>
              <a:spLocks noChangeShapeType="1"/>
            </p:cNvSpPr>
            <p:nvPr/>
          </p:nvSpPr>
          <p:spPr bwMode="auto">
            <a:xfrm>
              <a:off x="2862942" y="4038600"/>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5" name="Line 29">
              <a:extLst>
                <a:ext uri="{FF2B5EF4-FFF2-40B4-BE49-F238E27FC236}">
                  <a16:creationId xmlns:a16="http://schemas.microsoft.com/office/drawing/2014/main" id="{A7CCE38A-80F0-44A6-AF4E-0CE52DB39AEE}"/>
                </a:ext>
              </a:extLst>
            </p:cNvPr>
            <p:cNvSpPr>
              <a:spLocks noChangeShapeType="1"/>
            </p:cNvSpPr>
            <p:nvPr/>
          </p:nvSpPr>
          <p:spPr bwMode="auto">
            <a:xfrm>
              <a:off x="3929742" y="4038600"/>
              <a:ext cx="0" cy="1905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 name="Line 30">
              <a:extLst>
                <a:ext uri="{FF2B5EF4-FFF2-40B4-BE49-F238E27FC236}">
                  <a16:creationId xmlns:a16="http://schemas.microsoft.com/office/drawing/2014/main" id="{2370A251-2F55-4C15-859C-1D253979A3AC}"/>
                </a:ext>
              </a:extLst>
            </p:cNvPr>
            <p:cNvSpPr>
              <a:spLocks noChangeShapeType="1"/>
            </p:cNvSpPr>
            <p:nvPr/>
          </p:nvSpPr>
          <p:spPr bwMode="auto">
            <a:xfrm>
              <a:off x="5301342" y="4038600"/>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 name="Oval 34">
              <a:extLst>
                <a:ext uri="{FF2B5EF4-FFF2-40B4-BE49-F238E27FC236}">
                  <a16:creationId xmlns:a16="http://schemas.microsoft.com/office/drawing/2014/main" id="{13F55703-B8FA-4F0B-8988-2289959D6274}"/>
                </a:ext>
              </a:extLst>
            </p:cNvPr>
            <p:cNvSpPr>
              <a:spLocks noChangeArrowheads="1"/>
            </p:cNvSpPr>
            <p:nvPr/>
          </p:nvSpPr>
          <p:spPr bwMode="auto">
            <a:xfrm>
              <a:off x="3167744" y="4528456"/>
              <a:ext cx="533400" cy="5334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28" name="Line 36">
              <a:extLst>
                <a:ext uri="{FF2B5EF4-FFF2-40B4-BE49-F238E27FC236}">
                  <a16:creationId xmlns:a16="http://schemas.microsoft.com/office/drawing/2014/main" id="{697028BC-62A7-4B3B-86A0-5C2A6A42972F}"/>
                </a:ext>
              </a:extLst>
            </p:cNvPr>
            <p:cNvSpPr>
              <a:spLocks noChangeShapeType="1"/>
            </p:cNvSpPr>
            <p:nvPr/>
          </p:nvSpPr>
          <p:spPr bwMode="auto">
            <a:xfrm>
              <a:off x="1719942" y="5029200"/>
              <a:ext cx="5105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9" name="Oval 34">
            <a:extLst>
              <a:ext uri="{FF2B5EF4-FFF2-40B4-BE49-F238E27FC236}">
                <a16:creationId xmlns:a16="http://schemas.microsoft.com/office/drawing/2014/main" id="{32C50B26-2E40-4A48-8AD4-4270D72B6B13}"/>
              </a:ext>
            </a:extLst>
          </p:cNvPr>
          <p:cNvSpPr>
            <a:spLocks noChangeArrowheads="1"/>
          </p:cNvSpPr>
          <p:nvPr/>
        </p:nvSpPr>
        <p:spPr bwMode="auto">
          <a:xfrm>
            <a:off x="4879333" y="6188075"/>
            <a:ext cx="533400" cy="5334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0" name="Oval 34">
            <a:extLst>
              <a:ext uri="{FF2B5EF4-FFF2-40B4-BE49-F238E27FC236}">
                <a16:creationId xmlns:a16="http://schemas.microsoft.com/office/drawing/2014/main" id="{D255BDB6-120E-4EB1-8F27-4C90129DD389}"/>
              </a:ext>
            </a:extLst>
          </p:cNvPr>
          <p:cNvSpPr>
            <a:spLocks noChangeArrowheads="1"/>
          </p:cNvSpPr>
          <p:nvPr/>
        </p:nvSpPr>
        <p:spPr bwMode="auto">
          <a:xfrm>
            <a:off x="7436795" y="5208587"/>
            <a:ext cx="533400" cy="5334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1" name="Line 13">
            <a:extLst>
              <a:ext uri="{FF2B5EF4-FFF2-40B4-BE49-F238E27FC236}">
                <a16:creationId xmlns:a16="http://schemas.microsoft.com/office/drawing/2014/main" id="{3FABB4D6-D1DB-4339-96EE-044804A4BB2B}"/>
              </a:ext>
            </a:extLst>
          </p:cNvPr>
          <p:cNvSpPr>
            <a:spLocks noChangeShapeType="1"/>
          </p:cNvSpPr>
          <p:nvPr/>
        </p:nvSpPr>
        <p:spPr bwMode="auto">
          <a:xfrm flipH="1">
            <a:off x="5363554" y="4459409"/>
            <a:ext cx="1594995" cy="1011165"/>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wrap="square" lIns="90488" tIns="44450" rIns="90488" bIns="44450">
            <a:spAutoFit/>
          </a:bodyPr>
          <a:lstStyle/>
          <a:p>
            <a:endParaRPr lang="en-US"/>
          </a:p>
        </p:txBody>
      </p:sp>
      <p:sp>
        <p:nvSpPr>
          <p:cNvPr id="8" name="Line 9">
            <a:extLst>
              <a:ext uri="{FF2B5EF4-FFF2-40B4-BE49-F238E27FC236}">
                <a16:creationId xmlns:a16="http://schemas.microsoft.com/office/drawing/2014/main" id="{E7233B70-3E66-4B66-A0DA-7F06A8C07C9A}"/>
              </a:ext>
            </a:extLst>
          </p:cNvPr>
          <p:cNvSpPr>
            <a:spLocks noChangeShapeType="1"/>
          </p:cNvSpPr>
          <p:nvPr/>
        </p:nvSpPr>
        <p:spPr bwMode="auto">
          <a:xfrm>
            <a:off x="5703681" y="4376873"/>
            <a:ext cx="1733113" cy="984114"/>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wrap="square" lIns="90488" tIns="44450" rIns="90488" bIns="44450">
            <a:spAutoFit/>
          </a:bodyPr>
          <a:lstStyle/>
          <a:p>
            <a:endParaRPr lang="en-US"/>
          </a:p>
        </p:txBody>
      </p:sp>
      <p:sp>
        <p:nvSpPr>
          <p:cNvPr id="7" name="Line 8">
            <a:extLst>
              <a:ext uri="{FF2B5EF4-FFF2-40B4-BE49-F238E27FC236}">
                <a16:creationId xmlns:a16="http://schemas.microsoft.com/office/drawing/2014/main" id="{AEAA80DE-E6DD-4FC0-B1C8-EDD8442A3BBC}"/>
              </a:ext>
            </a:extLst>
          </p:cNvPr>
          <p:cNvSpPr>
            <a:spLocks noChangeShapeType="1"/>
          </p:cNvSpPr>
          <p:nvPr/>
        </p:nvSpPr>
        <p:spPr bwMode="auto">
          <a:xfrm>
            <a:off x="4560827" y="4492053"/>
            <a:ext cx="285168" cy="1935734"/>
          </a:xfrm>
          <a:prstGeom prst="line">
            <a:avLst/>
          </a:prstGeom>
          <a:noFill/>
          <a:ln w="38100">
            <a:solidFill>
              <a:schemeClr val="hlink"/>
            </a:solidFill>
            <a:round/>
            <a:headEnd/>
            <a:tailEnd type="triangle" w="lg" len="med"/>
          </a:ln>
          <a:extLst>
            <a:ext uri="{909E8E84-426E-40DD-AFC4-6F175D3DCCD1}">
              <a14:hiddenFill xmlns:a14="http://schemas.microsoft.com/office/drawing/2010/main">
                <a:noFill/>
              </a14:hiddenFill>
            </a:ext>
          </a:extLst>
        </p:spPr>
        <p:txBody>
          <a:bodyPr wrap="square" lIns="90488" tIns="44450" rIns="90488" bIns="44450">
            <a:spAutoFit/>
          </a:bodyPr>
          <a:lstStyle/>
          <a:p>
            <a:endParaRPr lang="en-US"/>
          </a:p>
        </p:txBody>
      </p:sp>
    </p:spTree>
    <p:extLst>
      <p:ext uri="{BB962C8B-B14F-4D97-AF65-F5344CB8AC3E}">
        <p14:creationId xmlns:p14="http://schemas.microsoft.com/office/powerpoint/2010/main" val="109186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3D24-6787-4B28-AF5B-E4D6EFBC04C8}"/>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7494AF74-EA46-45D1-9B2A-2F0655CAD05D}"/>
              </a:ext>
            </a:extLst>
          </p:cNvPr>
          <p:cNvSpPr>
            <a:spLocks noGrp="1"/>
          </p:cNvSpPr>
          <p:nvPr>
            <p:ph idx="1"/>
          </p:nvPr>
        </p:nvSpPr>
        <p:spPr>
          <a:xfrm>
            <a:off x="317241" y="855860"/>
            <a:ext cx="11625943" cy="5758950"/>
          </a:xfrm>
        </p:spPr>
        <p:txBody>
          <a:bodyPr/>
          <a:lstStyle/>
          <a:p>
            <a:r>
              <a:rPr lang="en-US" dirty="0"/>
              <a:t>A </a:t>
            </a:r>
            <a:r>
              <a:rPr lang="en-US" b="1" i="1" dirty="0"/>
              <a:t>conditional probability </a:t>
            </a:r>
            <a:r>
              <a:rPr lang="en-US" dirty="0"/>
              <a:t>is the probability of one event, given that another event has occurred</a:t>
            </a:r>
          </a:p>
          <a:p>
            <a:pPr lvl="1"/>
            <a:r>
              <a:rPr lang="en-US" dirty="0" err="1"/>
              <a:t>Eg</a:t>
            </a:r>
            <a:r>
              <a:rPr lang="en-US" dirty="0"/>
              <a:t>: Let </a:t>
            </a:r>
            <a:r>
              <a:rPr lang="en-US" i="1" dirty="0"/>
              <a:t>A</a:t>
            </a:r>
            <a:r>
              <a:rPr lang="en-US" dirty="0"/>
              <a:t> be the event that a clothing company will have revenue exceeding 1 million dollars next month</a:t>
            </a:r>
          </a:p>
          <a:p>
            <a:pPr lvl="1"/>
            <a:r>
              <a:rPr lang="en-US" dirty="0"/>
              <a:t>Consider </a:t>
            </a:r>
            <a:r>
              <a:rPr lang="en-US" i="1" dirty="0"/>
              <a:t>P(A). </a:t>
            </a:r>
            <a:r>
              <a:rPr lang="en-US" dirty="0"/>
              <a:t>Will this probability depend on what month of the year you choose?</a:t>
            </a:r>
          </a:p>
          <a:p>
            <a:pPr lvl="2"/>
            <a:r>
              <a:rPr lang="en-US" dirty="0"/>
              <a:t>If I tell you that you are in February or if I tell you that you are in November, will this probability change?</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r>
              <a:rPr lang="en-US" dirty="0"/>
              <a:t>This yields the </a:t>
            </a:r>
            <a:r>
              <a:rPr lang="en-US" b="1" i="1" dirty="0"/>
              <a:t>multiplication rule </a:t>
            </a:r>
            <a:endParaRPr lang="en-US" dirty="0"/>
          </a:p>
          <a:p>
            <a:endParaRPr lang="en-US" dirty="0"/>
          </a:p>
        </p:txBody>
      </p:sp>
      <p:sp>
        <p:nvSpPr>
          <p:cNvPr id="4" name="Date Placeholder 3">
            <a:extLst>
              <a:ext uri="{FF2B5EF4-FFF2-40B4-BE49-F238E27FC236}">
                <a16:creationId xmlns:a16="http://schemas.microsoft.com/office/drawing/2014/main" id="{D890AD16-4B28-44E9-B26B-487329238B35}"/>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14DF2E85-7CC0-40D2-8A55-B3226D1CE567}"/>
              </a:ext>
            </a:extLst>
          </p:cNvPr>
          <p:cNvSpPr>
            <a:spLocks noGrp="1"/>
          </p:cNvSpPr>
          <p:nvPr>
            <p:ph type="sldNum" sz="quarter" idx="12"/>
          </p:nvPr>
        </p:nvSpPr>
        <p:spPr/>
        <p:txBody>
          <a:bodyPr/>
          <a:lstStyle/>
          <a:p>
            <a:fld id="{5BE6A9D8-6A3B-412E-86BF-9A95CED56509}" type="slidenum">
              <a:rPr lang="en-US" smtClean="0"/>
              <a:t>17</a:t>
            </a:fld>
            <a:endParaRPr lang="en-US"/>
          </a:p>
        </p:txBody>
      </p:sp>
      <p:graphicFrame>
        <p:nvGraphicFramePr>
          <p:cNvPr id="6" name="Object 6">
            <a:extLst>
              <a:ext uri="{FF2B5EF4-FFF2-40B4-BE49-F238E27FC236}">
                <a16:creationId xmlns:a16="http://schemas.microsoft.com/office/drawing/2014/main" id="{DE5555D1-41E9-48CE-8FF7-44CB7C9F6A24}"/>
              </a:ext>
            </a:extLst>
          </p:cNvPr>
          <p:cNvGraphicFramePr>
            <a:graphicFrameLocks noChangeAspect="1"/>
          </p:cNvGraphicFramePr>
          <p:nvPr>
            <p:extLst>
              <p:ext uri="{D42A27DB-BD31-4B8C-83A1-F6EECF244321}">
                <p14:modId xmlns:p14="http://schemas.microsoft.com/office/powerpoint/2010/main" val="3657276988"/>
              </p:ext>
            </p:extLst>
          </p:nvPr>
        </p:nvGraphicFramePr>
        <p:xfrm>
          <a:off x="3011116" y="3245795"/>
          <a:ext cx="3371850" cy="995363"/>
        </p:xfrm>
        <a:graphic>
          <a:graphicData uri="http://schemas.openxmlformats.org/presentationml/2006/ole">
            <mc:AlternateContent xmlns:mc="http://schemas.openxmlformats.org/markup-compatibility/2006">
              <mc:Choice xmlns:v="urn:schemas-microsoft-com:vml" Requires="v">
                <p:oleObj spid="_x0000_s17536" name="Equation" r:id="rId4" imgW="1422400" imgH="419100" progId="Equation.3">
                  <p:embed/>
                </p:oleObj>
              </mc:Choice>
              <mc:Fallback>
                <p:oleObj name="Equation" r:id="rId4" imgW="1422400" imgH="419100" progId="Equation.3">
                  <p:embed/>
                  <p:pic>
                    <p:nvPicPr>
                      <p:cNvPr id="29700" name="Object 6">
                        <a:extLst>
                          <a:ext uri="{FF2B5EF4-FFF2-40B4-BE49-F238E27FC236}">
                            <a16:creationId xmlns:a16="http://schemas.microsoft.com/office/drawing/2014/main" id="{E3588998-8D23-480A-9D12-F6E040137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116" y="3245795"/>
                        <a:ext cx="3371850" cy="995363"/>
                      </a:xfrm>
                      <a:prstGeom prst="rect">
                        <a:avLst/>
                      </a:prstGeom>
                      <a:solidFill>
                        <a:srgbClr val="00E200"/>
                      </a:solidFill>
                      <a:ln w="9525">
                        <a:solidFill>
                          <a:schemeClr val="tx1"/>
                        </a:solidFill>
                        <a:miter lim="800000"/>
                        <a:headEnd/>
                        <a:tailEnd/>
                      </a:ln>
                    </p:spPr>
                  </p:pic>
                </p:oleObj>
              </mc:Fallback>
            </mc:AlternateContent>
          </a:graphicData>
        </a:graphic>
      </p:graphicFrame>
      <p:graphicFrame>
        <p:nvGraphicFramePr>
          <p:cNvPr id="7" name="Object 7">
            <a:extLst>
              <a:ext uri="{FF2B5EF4-FFF2-40B4-BE49-F238E27FC236}">
                <a16:creationId xmlns:a16="http://schemas.microsoft.com/office/drawing/2014/main" id="{B682848A-9BDF-4CF9-883F-54E312D776EF}"/>
              </a:ext>
            </a:extLst>
          </p:cNvPr>
          <p:cNvGraphicFramePr>
            <a:graphicFrameLocks noChangeAspect="1"/>
          </p:cNvGraphicFramePr>
          <p:nvPr>
            <p:extLst>
              <p:ext uri="{D42A27DB-BD31-4B8C-83A1-F6EECF244321}">
                <p14:modId xmlns:p14="http://schemas.microsoft.com/office/powerpoint/2010/main" val="2538578146"/>
              </p:ext>
            </p:extLst>
          </p:nvPr>
        </p:nvGraphicFramePr>
        <p:xfrm>
          <a:off x="2992066" y="4617395"/>
          <a:ext cx="3371850" cy="995363"/>
        </p:xfrm>
        <a:graphic>
          <a:graphicData uri="http://schemas.openxmlformats.org/presentationml/2006/ole">
            <mc:AlternateContent xmlns:mc="http://schemas.openxmlformats.org/markup-compatibility/2006">
              <mc:Choice xmlns:v="urn:schemas-microsoft-com:vml" Requires="v">
                <p:oleObj spid="_x0000_s17537" name="Equation" r:id="rId6" imgW="1422400" imgH="419100" progId="Equation.3">
                  <p:embed/>
                </p:oleObj>
              </mc:Choice>
              <mc:Fallback>
                <p:oleObj name="Equation" r:id="rId6" imgW="1422400" imgH="419100" progId="Equation.3">
                  <p:embed/>
                  <p:pic>
                    <p:nvPicPr>
                      <p:cNvPr id="29701" name="Object 7">
                        <a:extLst>
                          <a:ext uri="{FF2B5EF4-FFF2-40B4-BE49-F238E27FC236}">
                            <a16:creationId xmlns:a16="http://schemas.microsoft.com/office/drawing/2014/main" id="{E6C426C5-5877-46CD-B0E1-22CC394FC5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2066" y="4617395"/>
                        <a:ext cx="3371850" cy="995363"/>
                      </a:xfrm>
                      <a:prstGeom prst="rect">
                        <a:avLst/>
                      </a:prstGeom>
                      <a:solidFill>
                        <a:srgbClr val="00E200"/>
                      </a:solidFill>
                      <a:ln w="9525">
                        <a:solidFill>
                          <a:schemeClr val="tx1"/>
                        </a:solidFill>
                        <a:miter lim="800000"/>
                        <a:headEnd/>
                        <a:tailEnd/>
                      </a:ln>
                    </p:spPr>
                  </p:pic>
                </p:oleObj>
              </mc:Fallback>
            </mc:AlternateContent>
          </a:graphicData>
        </a:graphic>
      </p:graphicFrame>
      <p:sp>
        <p:nvSpPr>
          <p:cNvPr id="8" name="Text Box 10">
            <a:extLst>
              <a:ext uri="{FF2B5EF4-FFF2-40B4-BE49-F238E27FC236}">
                <a16:creationId xmlns:a16="http://schemas.microsoft.com/office/drawing/2014/main" id="{06C729D8-C08A-4584-9383-6F86E7EB8D98}"/>
              </a:ext>
            </a:extLst>
          </p:cNvPr>
          <p:cNvSpPr txBox="1">
            <a:spLocks noChangeArrowheads="1"/>
          </p:cNvSpPr>
          <p:nvPr/>
        </p:nvSpPr>
        <p:spPr bwMode="auto">
          <a:xfrm>
            <a:off x="7411666" y="3321995"/>
            <a:ext cx="2514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dirty="0"/>
              <a:t>The conditional probability of A given that B has occurred.</a:t>
            </a:r>
          </a:p>
        </p:txBody>
      </p:sp>
      <p:sp>
        <p:nvSpPr>
          <p:cNvPr id="9" name="AutoShape 11">
            <a:extLst>
              <a:ext uri="{FF2B5EF4-FFF2-40B4-BE49-F238E27FC236}">
                <a16:creationId xmlns:a16="http://schemas.microsoft.com/office/drawing/2014/main" id="{48EEB493-C24A-4008-8F57-3F63D686A8EC}"/>
              </a:ext>
            </a:extLst>
          </p:cNvPr>
          <p:cNvSpPr>
            <a:spLocks noChangeArrowheads="1"/>
          </p:cNvSpPr>
          <p:nvPr/>
        </p:nvSpPr>
        <p:spPr bwMode="auto">
          <a:xfrm>
            <a:off x="6573466" y="3702995"/>
            <a:ext cx="685800" cy="152400"/>
          </a:xfrm>
          <a:prstGeom prst="rightArrow">
            <a:avLst>
              <a:gd name="adj1" fmla="val 50000"/>
              <a:gd name="adj2" fmla="val 112500"/>
            </a:avLst>
          </a:prstGeom>
          <a:solidFill>
            <a:srgbClr val="FF9BAE"/>
          </a:solidFill>
          <a:ln w="9525">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0" name="Text Box 12">
            <a:extLst>
              <a:ext uri="{FF2B5EF4-FFF2-40B4-BE49-F238E27FC236}">
                <a16:creationId xmlns:a16="http://schemas.microsoft.com/office/drawing/2014/main" id="{452598E3-4DF6-4390-9B6D-4CB801F24695}"/>
              </a:ext>
            </a:extLst>
          </p:cNvPr>
          <p:cNvSpPr txBox="1">
            <a:spLocks noChangeArrowheads="1"/>
          </p:cNvSpPr>
          <p:nvPr/>
        </p:nvSpPr>
        <p:spPr bwMode="auto">
          <a:xfrm>
            <a:off x="7411666" y="4617395"/>
            <a:ext cx="2514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t>The conditional probability of B given that A has occurred.</a:t>
            </a:r>
          </a:p>
        </p:txBody>
      </p:sp>
      <p:sp>
        <p:nvSpPr>
          <p:cNvPr id="11" name="AutoShape 13">
            <a:extLst>
              <a:ext uri="{FF2B5EF4-FFF2-40B4-BE49-F238E27FC236}">
                <a16:creationId xmlns:a16="http://schemas.microsoft.com/office/drawing/2014/main" id="{9974D47A-5B8F-41BC-887C-401445D0D5D1}"/>
              </a:ext>
            </a:extLst>
          </p:cNvPr>
          <p:cNvSpPr>
            <a:spLocks noChangeArrowheads="1"/>
          </p:cNvSpPr>
          <p:nvPr/>
        </p:nvSpPr>
        <p:spPr bwMode="auto">
          <a:xfrm>
            <a:off x="6573466" y="4996808"/>
            <a:ext cx="685800" cy="152400"/>
          </a:xfrm>
          <a:prstGeom prst="rightArrow">
            <a:avLst>
              <a:gd name="adj1" fmla="val 50000"/>
              <a:gd name="adj2" fmla="val 112500"/>
            </a:avLst>
          </a:prstGeom>
          <a:solidFill>
            <a:srgbClr val="FF9BAE"/>
          </a:solidFill>
          <a:ln w="9525">
            <a:solidFill>
              <a:schemeClr val="tx1"/>
            </a:solidFill>
            <a:miter lim="800000"/>
            <a:headEnd/>
            <a:tailEnd/>
          </a:ln>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aphicFrame>
        <p:nvGraphicFramePr>
          <p:cNvPr id="12" name="Object 8">
            <a:extLst>
              <a:ext uri="{FF2B5EF4-FFF2-40B4-BE49-F238E27FC236}">
                <a16:creationId xmlns:a16="http://schemas.microsoft.com/office/drawing/2014/main" id="{F789060D-3A24-41D1-A6B2-F257CF13E339}"/>
              </a:ext>
            </a:extLst>
          </p:cNvPr>
          <p:cNvGraphicFramePr>
            <a:graphicFrameLocks noChangeAspect="1"/>
          </p:cNvGraphicFramePr>
          <p:nvPr>
            <p:extLst>
              <p:ext uri="{D42A27DB-BD31-4B8C-83A1-F6EECF244321}">
                <p14:modId xmlns:p14="http://schemas.microsoft.com/office/powerpoint/2010/main" val="1950513197"/>
              </p:ext>
            </p:extLst>
          </p:nvPr>
        </p:nvGraphicFramePr>
        <p:xfrm>
          <a:off x="5962616" y="5912795"/>
          <a:ext cx="4647828" cy="551218"/>
        </p:xfrm>
        <a:graphic>
          <a:graphicData uri="http://schemas.openxmlformats.org/presentationml/2006/ole">
            <mc:AlternateContent xmlns:mc="http://schemas.openxmlformats.org/markup-compatibility/2006">
              <mc:Choice xmlns:v="urn:schemas-microsoft-com:vml" Requires="v">
                <p:oleObj spid="_x0000_s17538" name="Equation" r:id="rId8" imgW="1714500" imgH="203200" progId="Equation.3">
                  <p:embed/>
                </p:oleObj>
              </mc:Choice>
              <mc:Fallback>
                <p:oleObj name="Equation" r:id="rId8" imgW="1714500" imgH="203200" progId="Equation.3">
                  <p:embed/>
                  <p:pic>
                    <p:nvPicPr>
                      <p:cNvPr id="36869" name="Object 8">
                        <a:extLst>
                          <a:ext uri="{FF2B5EF4-FFF2-40B4-BE49-F238E27FC236}">
                            <a16:creationId xmlns:a16="http://schemas.microsoft.com/office/drawing/2014/main" id="{C558CFCE-8E0D-47A4-9533-5D614A591B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2616" y="5912795"/>
                        <a:ext cx="4647828" cy="551218"/>
                      </a:xfrm>
                      <a:prstGeom prst="rect">
                        <a:avLst/>
                      </a:prstGeom>
                      <a:solidFill>
                        <a:srgbClr val="00E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59262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3757-17B9-4D5E-AF81-59C92EAB277E}"/>
              </a:ext>
            </a:extLst>
          </p:cNvPr>
          <p:cNvSpPr>
            <a:spLocks noGrp="1"/>
          </p:cNvSpPr>
          <p:nvPr>
            <p:ph type="title"/>
          </p:nvPr>
        </p:nvSpPr>
        <p:spPr/>
        <p:txBody>
          <a:bodyPr/>
          <a:lstStyle/>
          <a:p>
            <a:r>
              <a:rPr lang="en-US" dirty="0"/>
              <a:t>Conditional Probability Examples</a:t>
            </a:r>
          </a:p>
        </p:txBody>
      </p:sp>
      <p:sp>
        <p:nvSpPr>
          <p:cNvPr id="3" name="Content Placeholder 2">
            <a:extLst>
              <a:ext uri="{FF2B5EF4-FFF2-40B4-BE49-F238E27FC236}">
                <a16:creationId xmlns:a16="http://schemas.microsoft.com/office/drawing/2014/main" id="{64ED9A4F-DDBD-440A-B611-B79D38078F9B}"/>
              </a:ext>
            </a:extLst>
          </p:cNvPr>
          <p:cNvSpPr>
            <a:spLocks noGrp="1"/>
          </p:cNvSpPr>
          <p:nvPr>
            <p:ph idx="1"/>
          </p:nvPr>
        </p:nvSpPr>
        <p:spPr/>
        <p:txBody>
          <a:bodyPr/>
          <a:lstStyle/>
          <a:p>
            <a:r>
              <a:rPr lang="en-US" dirty="0"/>
              <a:t>Of the cars on a used car lot, 70% have air conditioning (AC) and 40% have a GPS.  20% of the cars have both.</a:t>
            </a:r>
          </a:p>
          <a:p>
            <a:pPr lvl="1"/>
            <a:r>
              <a:rPr lang="en-US" dirty="0"/>
              <a:t>What is the probability that a car has a GPS, given that it has AC ?</a:t>
            </a:r>
          </a:p>
          <a:p>
            <a:pPr lvl="1"/>
            <a:r>
              <a:rPr lang="en-US" dirty="0"/>
              <a:t>How can we solve this problem? What is the problem asking for?</a:t>
            </a:r>
          </a:p>
        </p:txBody>
      </p:sp>
      <p:sp>
        <p:nvSpPr>
          <p:cNvPr id="4" name="Date Placeholder 3">
            <a:extLst>
              <a:ext uri="{FF2B5EF4-FFF2-40B4-BE49-F238E27FC236}">
                <a16:creationId xmlns:a16="http://schemas.microsoft.com/office/drawing/2014/main" id="{0F000F48-2B1C-4D59-AE90-454E945A5623}"/>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2621F5D1-85D1-4D47-ADCB-E7A3F1C80518}"/>
              </a:ext>
            </a:extLst>
          </p:cNvPr>
          <p:cNvSpPr>
            <a:spLocks noGrp="1"/>
          </p:cNvSpPr>
          <p:nvPr>
            <p:ph type="sldNum" sz="quarter" idx="12"/>
          </p:nvPr>
        </p:nvSpPr>
        <p:spPr/>
        <p:txBody>
          <a:bodyPr/>
          <a:lstStyle/>
          <a:p>
            <a:fld id="{5BE6A9D8-6A3B-412E-86BF-9A95CED56509}" type="slidenum">
              <a:rPr lang="en-US" smtClean="0"/>
              <a:t>18</a:t>
            </a:fld>
            <a:endParaRPr lang="en-US"/>
          </a:p>
        </p:txBody>
      </p:sp>
    </p:spTree>
    <p:extLst>
      <p:ext uri="{BB962C8B-B14F-4D97-AF65-F5344CB8AC3E}">
        <p14:creationId xmlns:p14="http://schemas.microsoft.com/office/powerpoint/2010/main" val="3948031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4E11-FD22-46A7-B838-FCE00B45D3F5}"/>
              </a:ext>
            </a:extLst>
          </p:cNvPr>
          <p:cNvSpPr>
            <a:spLocks noGrp="1"/>
          </p:cNvSpPr>
          <p:nvPr>
            <p:ph type="title"/>
          </p:nvPr>
        </p:nvSpPr>
        <p:spPr/>
        <p:txBody>
          <a:bodyPr/>
          <a:lstStyle/>
          <a:p>
            <a:r>
              <a:rPr lang="en-US" dirty="0"/>
              <a:t>Calculating Conditional Probability </a:t>
            </a:r>
          </a:p>
        </p:txBody>
      </p:sp>
      <p:sp>
        <p:nvSpPr>
          <p:cNvPr id="3" name="Content Placeholder 2">
            <a:extLst>
              <a:ext uri="{FF2B5EF4-FFF2-40B4-BE49-F238E27FC236}">
                <a16:creationId xmlns:a16="http://schemas.microsoft.com/office/drawing/2014/main" id="{1593C80F-B76D-4053-AACE-A922351DF559}"/>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27D1A7B-7DC5-4478-ACB4-E6B46CF33A53}"/>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BF966C32-A224-46F5-914F-4FF2328355E9}"/>
              </a:ext>
            </a:extLst>
          </p:cNvPr>
          <p:cNvSpPr>
            <a:spLocks noGrp="1"/>
          </p:cNvSpPr>
          <p:nvPr>
            <p:ph type="sldNum" sz="quarter" idx="12"/>
          </p:nvPr>
        </p:nvSpPr>
        <p:spPr/>
        <p:txBody>
          <a:bodyPr/>
          <a:lstStyle/>
          <a:p>
            <a:fld id="{5BE6A9D8-6A3B-412E-86BF-9A95CED56509}" type="slidenum">
              <a:rPr lang="en-US" smtClean="0"/>
              <a:t>19</a:t>
            </a:fld>
            <a:endParaRPr lang="en-US"/>
          </a:p>
        </p:txBody>
      </p:sp>
      <p:sp>
        <p:nvSpPr>
          <p:cNvPr id="6" name="Rectangle 2">
            <a:extLst>
              <a:ext uri="{FF2B5EF4-FFF2-40B4-BE49-F238E27FC236}">
                <a16:creationId xmlns:a16="http://schemas.microsoft.com/office/drawing/2014/main" id="{5022294E-ED8E-480E-8256-D9A12C37C31C}"/>
              </a:ext>
            </a:extLst>
          </p:cNvPr>
          <p:cNvSpPr>
            <a:spLocks noChangeArrowheads="1"/>
          </p:cNvSpPr>
          <p:nvPr/>
        </p:nvSpPr>
        <p:spPr bwMode="auto">
          <a:xfrm>
            <a:off x="5029200" y="2554288"/>
            <a:ext cx="2514600" cy="1066800"/>
          </a:xfrm>
          <a:prstGeom prst="rect">
            <a:avLst/>
          </a:prstGeom>
          <a:solidFill>
            <a:srgbClr val="FDE0BD"/>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7" name="Rectangle 3">
            <a:extLst>
              <a:ext uri="{FF2B5EF4-FFF2-40B4-BE49-F238E27FC236}">
                <a16:creationId xmlns:a16="http://schemas.microsoft.com/office/drawing/2014/main" id="{A7750D94-6FDB-4556-A7C4-3F91AB0970A7}"/>
              </a:ext>
            </a:extLst>
          </p:cNvPr>
          <p:cNvSpPr>
            <a:spLocks noChangeArrowheads="1"/>
          </p:cNvSpPr>
          <p:nvPr/>
        </p:nvSpPr>
        <p:spPr bwMode="auto">
          <a:xfrm>
            <a:off x="5029200" y="2097088"/>
            <a:ext cx="3581400" cy="457200"/>
          </a:xfrm>
          <a:prstGeom prst="rect">
            <a:avLst/>
          </a:prstGeom>
          <a:solidFill>
            <a:srgbClr val="CBDDF7"/>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8" name="Rectangle 4">
            <a:extLst>
              <a:ext uri="{FF2B5EF4-FFF2-40B4-BE49-F238E27FC236}">
                <a16:creationId xmlns:a16="http://schemas.microsoft.com/office/drawing/2014/main" id="{51C16961-C876-4314-8050-DD1AA7C9DB2C}"/>
              </a:ext>
            </a:extLst>
          </p:cNvPr>
          <p:cNvSpPr>
            <a:spLocks noChangeArrowheads="1"/>
          </p:cNvSpPr>
          <p:nvPr/>
        </p:nvSpPr>
        <p:spPr bwMode="auto">
          <a:xfrm>
            <a:off x="3276600" y="2554288"/>
            <a:ext cx="1752600" cy="1676400"/>
          </a:xfrm>
          <a:prstGeom prst="rect">
            <a:avLst/>
          </a:prstGeom>
          <a:solidFill>
            <a:srgbClr val="CBDDF7"/>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9" name="Rectangle 6">
            <a:extLst>
              <a:ext uri="{FF2B5EF4-FFF2-40B4-BE49-F238E27FC236}">
                <a16:creationId xmlns:a16="http://schemas.microsoft.com/office/drawing/2014/main" id="{39723D59-6833-4FD8-AED4-D0D86A6EA534}"/>
              </a:ext>
            </a:extLst>
          </p:cNvPr>
          <p:cNvSpPr>
            <a:spLocks noChangeArrowheads="1"/>
          </p:cNvSpPr>
          <p:nvPr/>
        </p:nvSpPr>
        <p:spPr bwMode="auto">
          <a:xfrm>
            <a:off x="6324600" y="2097088"/>
            <a:ext cx="13271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t>No GPS</a:t>
            </a:r>
          </a:p>
        </p:txBody>
      </p:sp>
      <p:sp>
        <p:nvSpPr>
          <p:cNvPr id="10" name="Rectangle 7">
            <a:extLst>
              <a:ext uri="{FF2B5EF4-FFF2-40B4-BE49-F238E27FC236}">
                <a16:creationId xmlns:a16="http://schemas.microsoft.com/office/drawing/2014/main" id="{BA6A41E6-A3C9-4FD3-95B6-56CFA5724952}"/>
              </a:ext>
            </a:extLst>
          </p:cNvPr>
          <p:cNvSpPr>
            <a:spLocks noChangeArrowheads="1"/>
          </p:cNvSpPr>
          <p:nvPr/>
        </p:nvSpPr>
        <p:spPr bwMode="auto">
          <a:xfrm>
            <a:off x="6248400" y="3087688"/>
            <a:ext cx="12065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1" name="Rectangle 8">
            <a:extLst>
              <a:ext uri="{FF2B5EF4-FFF2-40B4-BE49-F238E27FC236}">
                <a16:creationId xmlns:a16="http://schemas.microsoft.com/office/drawing/2014/main" id="{006C9668-CDA9-45E2-901B-507FE47BB13A}"/>
              </a:ext>
            </a:extLst>
          </p:cNvPr>
          <p:cNvSpPr>
            <a:spLocks noChangeArrowheads="1"/>
          </p:cNvSpPr>
          <p:nvPr/>
        </p:nvSpPr>
        <p:spPr bwMode="auto">
          <a:xfrm>
            <a:off x="5257800" y="2097088"/>
            <a:ext cx="8318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t>GPS</a:t>
            </a:r>
          </a:p>
        </p:txBody>
      </p:sp>
      <p:sp>
        <p:nvSpPr>
          <p:cNvPr id="12" name="Rectangle 9">
            <a:extLst>
              <a:ext uri="{FF2B5EF4-FFF2-40B4-BE49-F238E27FC236}">
                <a16:creationId xmlns:a16="http://schemas.microsoft.com/office/drawing/2014/main" id="{84F35E46-FC1D-40D8-AF71-AE2B61ED0B0C}"/>
              </a:ext>
            </a:extLst>
          </p:cNvPr>
          <p:cNvSpPr>
            <a:spLocks noChangeArrowheads="1"/>
          </p:cNvSpPr>
          <p:nvPr/>
        </p:nvSpPr>
        <p:spPr bwMode="auto">
          <a:xfrm>
            <a:off x="7620000" y="2097088"/>
            <a:ext cx="9080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b="1"/>
              <a:t>Total</a:t>
            </a:r>
          </a:p>
        </p:txBody>
      </p:sp>
      <p:sp>
        <p:nvSpPr>
          <p:cNvPr id="13" name="Rectangle 10">
            <a:extLst>
              <a:ext uri="{FF2B5EF4-FFF2-40B4-BE49-F238E27FC236}">
                <a16:creationId xmlns:a16="http://schemas.microsoft.com/office/drawing/2014/main" id="{4D015C3B-B7A0-4719-8040-501603DC4393}"/>
              </a:ext>
            </a:extLst>
          </p:cNvPr>
          <p:cNvSpPr>
            <a:spLocks noChangeArrowheads="1"/>
          </p:cNvSpPr>
          <p:nvPr/>
        </p:nvSpPr>
        <p:spPr bwMode="auto">
          <a:xfrm>
            <a:off x="3330575" y="2589213"/>
            <a:ext cx="6762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t>AC</a:t>
            </a:r>
          </a:p>
        </p:txBody>
      </p:sp>
      <p:sp>
        <p:nvSpPr>
          <p:cNvPr id="14" name="Rectangle 11">
            <a:extLst>
              <a:ext uri="{FF2B5EF4-FFF2-40B4-BE49-F238E27FC236}">
                <a16:creationId xmlns:a16="http://schemas.microsoft.com/office/drawing/2014/main" id="{515999BA-21CC-48D8-ABE4-51A2710A5E33}"/>
              </a:ext>
            </a:extLst>
          </p:cNvPr>
          <p:cNvSpPr>
            <a:spLocks noChangeArrowheads="1"/>
          </p:cNvSpPr>
          <p:nvPr/>
        </p:nvSpPr>
        <p:spPr bwMode="auto">
          <a:xfrm>
            <a:off x="5410200" y="2554288"/>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solidFill>
                  <a:schemeClr val="folHlink"/>
                </a:solidFill>
              </a:rPr>
              <a:t>0.2</a:t>
            </a:r>
          </a:p>
        </p:txBody>
      </p:sp>
      <p:sp>
        <p:nvSpPr>
          <p:cNvPr id="15" name="Rectangle 12">
            <a:extLst>
              <a:ext uri="{FF2B5EF4-FFF2-40B4-BE49-F238E27FC236}">
                <a16:creationId xmlns:a16="http://schemas.microsoft.com/office/drawing/2014/main" id="{874E26FF-AFEB-413E-9763-CF65C200C8CF}"/>
              </a:ext>
            </a:extLst>
          </p:cNvPr>
          <p:cNvSpPr>
            <a:spLocks noChangeArrowheads="1"/>
          </p:cNvSpPr>
          <p:nvPr/>
        </p:nvSpPr>
        <p:spPr bwMode="auto">
          <a:xfrm>
            <a:off x="6284913" y="2560638"/>
            <a:ext cx="12065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6" name="Rectangle 13">
            <a:extLst>
              <a:ext uri="{FF2B5EF4-FFF2-40B4-BE49-F238E27FC236}">
                <a16:creationId xmlns:a16="http://schemas.microsoft.com/office/drawing/2014/main" id="{8295AC4F-1582-47E7-BC36-9D9B33C10AC6}"/>
              </a:ext>
            </a:extLst>
          </p:cNvPr>
          <p:cNvSpPr>
            <a:spLocks noChangeArrowheads="1"/>
          </p:cNvSpPr>
          <p:nvPr/>
        </p:nvSpPr>
        <p:spPr bwMode="auto">
          <a:xfrm>
            <a:off x="6629400" y="2554288"/>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t>0.5</a:t>
            </a:r>
          </a:p>
        </p:txBody>
      </p:sp>
      <p:sp>
        <p:nvSpPr>
          <p:cNvPr id="17" name="Rectangle 14">
            <a:extLst>
              <a:ext uri="{FF2B5EF4-FFF2-40B4-BE49-F238E27FC236}">
                <a16:creationId xmlns:a16="http://schemas.microsoft.com/office/drawing/2014/main" id="{588E9469-1FC8-4FD2-996A-F8232160BD17}"/>
              </a:ext>
            </a:extLst>
          </p:cNvPr>
          <p:cNvSpPr>
            <a:spLocks noChangeArrowheads="1"/>
          </p:cNvSpPr>
          <p:nvPr/>
        </p:nvSpPr>
        <p:spPr bwMode="auto">
          <a:xfrm>
            <a:off x="7848600" y="2554288"/>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solidFill>
                  <a:schemeClr val="folHlink"/>
                </a:solidFill>
              </a:rPr>
              <a:t>0.7</a:t>
            </a:r>
          </a:p>
        </p:txBody>
      </p:sp>
      <p:sp>
        <p:nvSpPr>
          <p:cNvPr id="18" name="Rectangle 15">
            <a:extLst>
              <a:ext uri="{FF2B5EF4-FFF2-40B4-BE49-F238E27FC236}">
                <a16:creationId xmlns:a16="http://schemas.microsoft.com/office/drawing/2014/main" id="{2999CBAC-E4E4-4D35-A8E8-DCFB60D95025}"/>
              </a:ext>
            </a:extLst>
          </p:cNvPr>
          <p:cNvSpPr>
            <a:spLocks noChangeArrowheads="1"/>
          </p:cNvSpPr>
          <p:nvPr/>
        </p:nvSpPr>
        <p:spPr bwMode="auto">
          <a:xfrm>
            <a:off x="3330575" y="3146426"/>
            <a:ext cx="12287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t>No AC</a:t>
            </a:r>
          </a:p>
        </p:txBody>
      </p:sp>
      <p:sp>
        <p:nvSpPr>
          <p:cNvPr id="19" name="Rectangle 16">
            <a:extLst>
              <a:ext uri="{FF2B5EF4-FFF2-40B4-BE49-F238E27FC236}">
                <a16:creationId xmlns:a16="http://schemas.microsoft.com/office/drawing/2014/main" id="{F54A6EC9-685F-46C8-A5B5-D362FAF214DA}"/>
              </a:ext>
            </a:extLst>
          </p:cNvPr>
          <p:cNvSpPr>
            <a:spLocks noChangeArrowheads="1"/>
          </p:cNvSpPr>
          <p:nvPr/>
        </p:nvSpPr>
        <p:spPr bwMode="auto">
          <a:xfrm>
            <a:off x="5373688" y="3135313"/>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t>0.2</a:t>
            </a:r>
          </a:p>
        </p:txBody>
      </p:sp>
      <p:sp>
        <p:nvSpPr>
          <p:cNvPr id="20" name="Rectangle 17">
            <a:extLst>
              <a:ext uri="{FF2B5EF4-FFF2-40B4-BE49-F238E27FC236}">
                <a16:creationId xmlns:a16="http://schemas.microsoft.com/office/drawing/2014/main" id="{FBD8F457-9505-45C2-8B23-DCF44D93ED3F}"/>
              </a:ext>
            </a:extLst>
          </p:cNvPr>
          <p:cNvSpPr>
            <a:spLocks noChangeArrowheads="1"/>
          </p:cNvSpPr>
          <p:nvPr/>
        </p:nvSpPr>
        <p:spPr bwMode="auto">
          <a:xfrm>
            <a:off x="6604000" y="3135313"/>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t>0.1</a:t>
            </a:r>
          </a:p>
        </p:txBody>
      </p:sp>
      <p:sp>
        <p:nvSpPr>
          <p:cNvPr id="21" name="Rectangle 18">
            <a:extLst>
              <a:ext uri="{FF2B5EF4-FFF2-40B4-BE49-F238E27FC236}">
                <a16:creationId xmlns:a16="http://schemas.microsoft.com/office/drawing/2014/main" id="{DB77F205-22F8-4254-BD63-DC73E47E3CCA}"/>
              </a:ext>
            </a:extLst>
          </p:cNvPr>
          <p:cNvSpPr>
            <a:spLocks noChangeArrowheads="1"/>
          </p:cNvSpPr>
          <p:nvPr/>
        </p:nvSpPr>
        <p:spPr bwMode="auto">
          <a:xfrm>
            <a:off x="7848600" y="3163888"/>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t>0.3</a:t>
            </a:r>
          </a:p>
        </p:txBody>
      </p:sp>
      <p:sp>
        <p:nvSpPr>
          <p:cNvPr id="22" name="Rectangle 19">
            <a:extLst>
              <a:ext uri="{FF2B5EF4-FFF2-40B4-BE49-F238E27FC236}">
                <a16:creationId xmlns:a16="http://schemas.microsoft.com/office/drawing/2014/main" id="{0D7FC2CE-FE2D-4CC0-9A2A-0618881E8202}"/>
              </a:ext>
            </a:extLst>
          </p:cNvPr>
          <p:cNvSpPr>
            <a:spLocks noChangeArrowheads="1"/>
          </p:cNvSpPr>
          <p:nvPr/>
        </p:nvSpPr>
        <p:spPr bwMode="auto">
          <a:xfrm>
            <a:off x="3330575" y="3705226"/>
            <a:ext cx="10001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t>Total</a:t>
            </a:r>
          </a:p>
        </p:txBody>
      </p:sp>
      <p:sp>
        <p:nvSpPr>
          <p:cNvPr id="23" name="Rectangle 20">
            <a:extLst>
              <a:ext uri="{FF2B5EF4-FFF2-40B4-BE49-F238E27FC236}">
                <a16:creationId xmlns:a16="http://schemas.microsoft.com/office/drawing/2014/main" id="{3B4793B2-876C-4C68-84D5-AD6651301DC5}"/>
              </a:ext>
            </a:extLst>
          </p:cNvPr>
          <p:cNvSpPr>
            <a:spLocks noChangeArrowheads="1"/>
          </p:cNvSpPr>
          <p:nvPr/>
        </p:nvSpPr>
        <p:spPr bwMode="auto">
          <a:xfrm>
            <a:off x="5373688" y="3694113"/>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solidFill>
                  <a:schemeClr val="folHlink"/>
                </a:solidFill>
              </a:rPr>
              <a:t>0.4</a:t>
            </a:r>
          </a:p>
        </p:txBody>
      </p:sp>
      <p:sp>
        <p:nvSpPr>
          <p:cNvPr id="24" name="Rectangle 21">
            <a:extLst>
              <a:ext uri="{FF2B5EF4-FFF2-40B4-BE49-F238E27FC236}">
                <a16:creationId xmlns:a16="http://schemas.microsoft.com/office/drawing/2014/main" id="{29894774-A60C-4242-8635-D158B3FE0976}"/>
              </a:ext>
            </a:extLst>
          </p:cNvPr>
          <p:cNvSpPr>
            <a:spLocks noChangeArrowheads="1"/>
          </p:cNvSpPr>
          <p:nvPr/>
        </p:nvSpPr>
        <p:spPr bwMode="auto">
          <a:xfrm>
            <a:off x="6604000" y="3694113"/>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t>0.6</a:t>
            </a:r>
          </a:p>
        </p:txBody>
      </p:sp>
      <p:sp>
        <p:nvSpPr>
          <p:cNvPr id="25" name="Rectangle 22">
            <a:extLst>
              <a:ext uri="{FF2B5EF4-FFF2-40B4-BE49-F238E27FC236}">
                <a16:creationId xmlns:a16="http://schemas.microsoft.com/office/drawing/2014/main" id="{E752DC17-2A93-49D7-A947-01D2BB857C0D}"/>
              </a:ext>
            </a:extLst>
          </p:cNvPr>
          <p:cNvSpPr>
            <a:spLocks noChangeArrowheads="1"/>
          </p:cNvSpPr>
          <p:nvPr/>
        </p:nvSpPr>
        <p:spPr bwMode="auto">
          <a:xfrm>
            <a:off x="7751763" y="3694113"/>
            <a:ext cx="7524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700" b="1"/>
              <a:t> 1.0</a:t>
            </a:r>
          </a:p>
        </p:txBody>
      </p:sp>
      <p:sp>
        <p:nvSpPr>
          <p:cNvPr id="26" name="Line 23">
            <a:extLst>
              <a:ext uri="{FF2B5EF4-FFF2-40B4-BE49-F238E27FC236}">
                <a16:creationId xmlns:a16="http://schemas.microsoft.com/office/drawing/2014/main" id="{19BF307E-38C2-4D29-9634-C5376CDCBF3D}"/>
              </a:ext>
            </a:extLst>
          </p:cNvPr>
          <p:cNvSpPr>
            <a:spLocks noChangeShapeType="1"/>
          </p:cNvSpPr>
          <p:nvPr/>
        </p:nvSpPr>
        <p:spPr bwMode="auto">
          <a:xfrm>
            <a:off x="6248400" y="2097088"/>
            <a:ext cx="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4">
            <a:extLst>
              <a:ext uri="{FF2B5EF4-FFF2-40B4-BE49-F238E27FC236}">
                <a16:creationId xmlns:a16="http://schemas.microsoft.com/office/drawing/2014/main" id="{2A67944A-0A0C-43C2-ABD1-2086E8B2EB4C}"/>
              </a:ext>
            </a:extLst>
          </p:cNvPr>
          <p:cNvSpPr>
            <a:spLocks noChangeShapeType="1"/>
          </p:cNvSpPr>
          <p:nvPr/>
        </p:nvSpPr>
        <p:spPr bwMode="auto">
          <a:xfrm>
            <a:off x="3276600" y="2554288"/>
            <a:ext cx="53149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5">
            <a:extLst>
              <a:ext uri="{FF2B5EF4-FFF2-40B4-BE49-F238E27FC236}">
                <a16:creationId xmlns:a16="http://schemas.microsoft.com/office/drawing/2014/main" id="{C49B5827-5EAF-42A1-AD5C-9A48CE84203C}"/>
              </a:ext>
            </a:extLst>
          </p:cNvPr>
          <p:cNvSpPr>
            <a:spLocks noChangeShapeType="1"/>
          </p:cNvSpPr>
          <p:nvPr/>
        </p:nvSpPr>
        <p:spPr bwMode="auto">
          <a:xfrm>
            <a:off x="7543800" y="2097088"/>
            <a:ext cx="0" cy="2114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6">
            <a:extLst>
              <a:ext uri="{FF2B5EF4-FFF2-40B4-BE49-F238E27FC236}">
                <a16:creationId xmlns:a16="http://schemas.microsoft.com/office/drawing/2014/main" id="{545D85C8-1E0E-4C3A-8CC2-D26C609D3CCA}"/>
              </a:ext>
            </a:extLst>
          </p:cNvPr>
          <p:cNvSpPr>
            <a:spLocks noChangeShapeType="1"/>
          </p:cNvSpPr>
          <p:nvPr/>
        </p:nvSpPr>
        <p:spPr bwMode="auto">
          <a:xfrm>
            <a:off x="5029200" y="2097088"/>
            <a:ext cx="0" cy="213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487" tIns="44450" rIns="90487" bIns="44450"/>
          <a:lstStyle/>
          <a:p>
            <a:endParaRPr lang="en-US"/>
          </a:p>
        </p:txBody>
      </p:sp>
      <p:sp>
        <p:nvSpPr>
          <p:cNvPr id="30" name="Line 27">
            <a:extLst>
              <a:ext uri="{FF2B5EF4-FFF2-40B4-BE49-F238E27FC236}">
                <a16:creationId xmlns:a16="http://schemas.microsoft.com/office/drawing/2014/main" id="{C657F20C-8AA8-43D3-AE2A-B6A4C0742896}"/>
              </a:ext>
            </a:extLst>
          </p:cNvPr>
          <p:cNvSpPr>
            <a:spLocks noChangeShapeType="1"/>
          </p:cNvSpPr>
          <p:nvPr/>
        </p:nvSpPr>
        <p:spPr bwMode="auto">
          <a:xfrm>
            <a:off x="3276600" y="3621088"/>
            <a:ext cx="533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8">
            <a:extLst>
              <a:ext uri="{FF2B5EF4-FFF2-40B4-BE49-F238E27FC236}">
                <a16:creationId xmlns:a16="http://schemas.microsoft.com/office/drawing/2014/main" id="{D3C4185F-F5FE-4442-BCC4-D67B673BADDA}"/>
              </a:ext>
            </a:extLst>
          </p:cNvPr>
          <p:cNvSpPr>
            <a:spLocks noChangeShapeType="1"/>
          </p:cNvSpPr>
          <p:nvPr/>
        </p:nvSpPr>
        <p:spPr bwMode="auto">
          <a:xfrm>
            <a:off x="3276600" y="3087688"/>
            <a:ext cx="533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7" tIns="44450" rIns="90487" bIns="44450"/>
          <a:lstStyle/>
          <a:p>
            <a:endParaRPr lang="en-US"/>
          </a:p>
        </p:txBody>
      </p:sp>
      <p:sp>
        <p:nvSpPr>
          <p:cNvPr id="32" name="Rectangle 29">
            <a:extLst>
              <a:ext uri="{FF2B5EF4-FFF2-40B4-BE49-F238E27FC236}">
                <a16:creationId xmlns:a16="http://schemas.microsoft.com/office/drawing/2014/main" id="{6A1D5CEC-519D-490C-A942-88B21FA9FDA5}"/>
              </a:ext>
            </a:extLst>
          </p:cNvPr>
          <p:cNvSpPr>
            <a:spLocks noChangeArrowheads="1"/>
          </p:cNvSpPr>
          <p:nvPr/>
        </p:nvSpPr>
        <p:spPr bwMode="auto">
          <a:xfrm>
            <a:off x="3276600" y="2097088"/>
            <a:ext cx="5334000" cy="2133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33" name="Oval 30">
            <a:extLst>
              <a:ext uri="{FF2B5EF4-FFF2-40B4-BE49-F238E27FC236}">
                <a16:creationId xmlns:a16="http://schemas.microsoft.com/office/drawing/2014/main" id="{5405942E-030D-4229-80D4-A42CFD91A97A}"/>
              </a:ext>
            </a:extLst>
          </p:cNvPr>
          <p:cNvSpPr>
            <a:spLocks noChangeArrowheads="1"/>
          </p:cNvSpPr>
          <p:nvPr/>
        </p:nvSpPr>
        <p:spPr bwMode="auto">
          <a:xfrm>
            <a:off x="5334000" y="3697288"/>
            <a:ext cx="6096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graphicFrame>
        <p:nvGraphicFramePr>
          <p:cNvPr id="36" name="Object 4">
            <a:extLst>
              <a:ext uri="{FF2B5EF4-FFF2-40B4-BE49-F238E27FC236}">
                <a16:creationId xmlns:a16="http://schemas.microsoft.com/office/drawing/2014/main" id="{21879DA9-49E4-429C-8C7A-3F4B48857AA5}"/>
              </a:ext>
            </a:extLst>
          </p:cNvPr>
          <p:cNvGraphicFramePr>
            <a:graphicFrameLocks noChangeAspect="1"/>
          </p:cNvGraphicFramePr>
          <p:nvPr>
            <p:extLst>
              <p:ext uri="{D42A27DB-BD31-4B8C-83A1-F6EECF244321}">
                <p14:modId xmlns:p14="http://schemas.microsoft.com/office/powerpoint/2010/main" val="2113509259"/>
              </p:ext>
            </p:extLst>
          </p:nvPr>
        </p:nvGraphicFramePr>
        <p:xfrm>
          <a:off x="2133600" y="4519613"/>
          <a:ext cx="7697788" cy="1116013"/>
        </p:xfrm>
        <a:graphic>
          <a:graphicData uri="http://schemas.openxmlformats.org/presentationml/2006/ole">
            <mc:AlternateContent xmlns:mc="http://schemas.openxmlformats.org/markup-compatibility/2006">
              <mc:Choice xmlns:v="urn:schemas-microsoft-com:vml" Requires="v">
                <p:oleObj spid="_x0000_s18470" name="Equation" r:id="rId3" imgW="2984500" imgH="431800" progId="Equation.3">
                  <p:embed/>
                </p:oleObj>
              </mc:Choice>
              <mc:Fallback>
                <p:oleObj name="Equation" r:id="rId3" imgW="2984500" imgH="431800" progId="Equation.3">
                  <p:embed/>
                  <p:pic>
                    <p:nvPicPr>
                      <p:cNvPr id="31779" name="Object 4">
                        <a:extLst>
                          <a:ext uri="{FF2B5EF4-FFF2-40B4-BE49-F238E27FC236}">
                            <a16:creationId xmlns:a16="http://schemas.microsoft.com/office/drawing/2014/main" id="{AE1800CB-8853-4290-A6EE-F0831BBBD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19613"/>
                        <a:ext cx="7697788" cy="1116013"/>
                      </a:xfrm>
                      <a:prstGeom prst="rect">
                        <a:avLst/>
                      </a:prstGeom>
                      <a:solidFill>
                        <a:srgbClr val="FDE0BD"/>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38342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92500" lnSpcReduction="10000"/>
          </a:bodyPr>
          <a:lstStyle/>
          <a:p>
            <a:r>
              <a:rPr lang="en-US" dirty="0"/>
              <a:t>Introduction to Probability </a:t>
            </a:r>
          </a:p>
          <a:p>
            <a:pPr lvl="1"/>
            <a:r>
              <a:rPr lang="en-US" dirty="0"/>
              <a:t>Basic probability definitions</a:t>
            </a:r>
          </a:p>
          <a:p>
            <a:pPr lvl="1"/>
            <a:r>
              <a:rPr lang="en-US" dirty="0"/>
              <a:t>Marginal and joint probabilities </a:t>
            </a:r>
          </a:p>
          <a:p>
            <a:pPr lvl="1"/>
            <a:r>
              <a:rPr lang="en-US" dirty="0"/>
              <a:t>Addition and multiplication rules</a:t>
            </a:r>
          </a:p>
          <a:p>
            <a:pPr lvl="1"/>
            <a:r>
              <a:rPr lang="en-US" dirty="0"/>
              <a:t>Conditional probability </a:t>
            </a:r>
          </a:p>
          <a:p>
            <a:pPr lvl="1"/>
            <a:r>
              <a:rPr lang="en-US" dirty="0"/>
              <a:t>Bayes Theorem</a:t>
            </a:r>
          </a:p>
          <a:p>
            <a:pPr lvl="1"/>
            <a:r>
              <a:rPr lang="en-US" dirty="0"/>
              <a:t>Counting Rules (combinatorics)</a:t>
            </a:r>
          </a:p>
          <a:p>
            <a:r>
              <a:rPr lang="en-US" dirty="0"/>
              <a:t>R</a:t>
            </a:r>
          </a:p>
          <a:p>
            <a:pPr lvl="1"/>
            <a:r>
              <a:rPr lang="en-US" dirty="0"/>
              <a:t>Rep and </a:t>
            </a:r>
            <a:r>
              <a:rPr lang="en-US" dirty="0" err="1"/>
              <a:t>seq</a:t>
            </a:r>
            <a:endParaRPr lang="en-US" dirty="0"/>
          </a:p>
          <a:p>
            <a:pPr lvl="1"/>
            <a:r>
              <a:rPr lang="en-US" dirty="0"/>
              <a:t>Reading data from file</a:t>
            </a:r>
          </a:p>
          <a:p>
            <a:pPr lvl="1"/>
            <a:r>
              <a:rPr lang="en-US" dirty="0"/>
              <a:t>Plotting and tables</a:t>
            </a:r>
          </a:p>
          <a:p>
            <a:pPr lvl="1"/>
            <a:r>
              <a:rPr lang="en-US" dirty="0"/>
              <a:t>Data Frames</a:t>
            </a:r>
          </a:p>
          <a:p>
            <a:pPr lvl="1"/>
            <a:r>
              <a:rPr lang="en-US" dirty="0"/>
              <a:t>Lists</a:t>
            </a:r>
          </a:p>
          <a:p>
            <a:pPr lvl="1"/>
            <a:r>
              <a:rPr lang="en-US" dirty="0"/>
              <a:t>Functions</a:t>
            </a:r>
          </a:p>
          <a:p>
            <a:pPr lvl="1"/>
            <a:endParaRPr lang="en-US" dirty="0"/>
          </a:p>
          <a:p>
            <a:pPr lvl="1"/>
            <a:endParaRPr lang="en-US" dirty="0"/>
          </a:p>
        </p:txBody>
      </p:sp>
      <p:sp>
        <p:nvSpPr>
          <p:cNvPr id="4" name="Date Placeholder 3"/>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p:cNvSpPr>
            <a:spLocks noGrp="1"/>
          </p:cNvSpPr>
          <p:nvPr>
            <p:ph type="sldNum" sz="quarter" idx="12"/>
          </p:nvPr>
        </p:nvSpPr>
        <p:spPr/>
        <p:txBody>
          <a:bodyPr/>
          <a:lstStyle/>
          <a:p>
            <a:fld id="{5BE6A9D8-6A3B-412E-86BF-9A95CED56509}" type="slidenum">
              <a:rPr lang="en-US" smtClean="0"/>
              <a:t>2</a:t>
            </a:fld>
            <a:endParaRPr lang="en-US"/>
          </a:p>
        </p:txBody>
      </p:sp>
    </p:spTree>
    <p:extLst>
      <p:ext uri="{BB962C8B-B14F-4D97-AF65-F5344CB8AC3E}">
        <p14:creationId xmlns:p14="http://schemas.microsoft.com/office/powerpoint/2010/main" val="428307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408-C04F-4AA8-AF69-DC776064E650}"/>
              </a:ext>
            </a:extLst>
          </p:cNvPr>
          <p:cNvSpPr>
            <a:spLocks noGrp="1"/>
          </p:cNvSpPr>
          <p:nvPr>
            <p:ph type="title"/>
          </p:nvPr>
        </p:nvSpPr>
        <p:spPr/>
        <p:txBody>
          <a:bodyPr/>
          <a:lstStyle/>
          <a:p>
            <a:r>
              <a:rPr lang="en-US" dirty="0"/>
              <a:t>Independence of Events</a:t>
            </a:r>
          </a:p>
        </p:txBody>
      </p:sp>
      <p:sp>
        <p:nvSpPr>
          <p:cNvPr id="3" name="Content Placeholder 2">
            <a:extLst>
              <a:ext uri="{FF2B5EF4-FFF2-40B4-BE49-F238E27FC236}">
                <a16:creationId xmlns:a16="http://schemas.microsoft.com/office/drawing/2014/main" id="{5D6906BD-6B2E-43A5-B45F-A627C3982C79}"/>
              </a:ext>
            </a:extLst>
          </p:cNvPr>
          <p:cNvSpPr>
            <a:spLocks noGrp="1"/>
          </p:cNvSpPr>
          <p:nvPr>
            <p:ph idx="1"/>
          </p:nvPr>
        </p:nvSpPr>
        <p:spPr/>
        <p:txBody>
          <a:bodyPr/>
          <a:lstStyle/>
          <a:p>
            <a:r>
              <a:rPr lang="en-US" dirty="0"/>
              <a:t>Two events are said to be </a:t>
            </a:r>
            <a:r>
              <a:rPr lang="en-US" b="1" i="1" dirty="0"/>
              <a:t>independent</a:t>
            </a:r>
            <a:r>
              <a:rPr lang="en-US" dirty="0"/>
              <a:t> if and only if</a:t>
            </a:r>
          </a:p>
          <a:p>
            <a:endParaRPr lang="en-US" dirty="0"/>
          </a:p>
          <a:p>
            <a:endParaRPr lang="en-US" dirty="0"/>
          </a:p>
          <a:p>
            <a:endParaRPr lang="en-US" dirty="0"/>
          </a:p>
          <a:p>
            <a:pPr lvl="1"/>
            <a:r>
              <a:rPr lang="en-US" dirty="0"/>
              <a:t>Events A and B are independent when the probability of one event is not affected by the fact that the other event has occurred.</a:t>
            </a:r>
          </a:p>
          <a:p>
            <a:r>
              <a:rPr lang="en-US" dirty="0"/>
              <a:t>When two events are independent, the </a:t>
            </a:r>
            <a:r>
              <a:rPr lang="en-US" b="1" i="1" dirty="0"/>
              <a:t>multiplication rule </a:t>
            </a:r>
            <a:r>
              <a:rPr lang="en-US" dirty="0"/>
              <a:t>simplifies</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69715D39-1CB1-4528-A9DF-4A7243D453DC}"/>
              </a:ext>
            </a:extLst>
          </p:cNvPr>
          <p:cNvSpPr>
            <a:spLocks noGrp="1"/>
          </p:cNvSpPr>
          <p:nvPr>
            <p:ph type="dt" sz="half" idx="10"/>
          </p:nvPr>
        </p:nvSpPr>
        <p:spPr/>
        <p:txBody>
          <a:bodyPr/>
          <a:lstStyle/>
          <a:p>
            <a:fld id="{DC40F0FC-C4CD-4F1D-80FB-CED0D430B43A}" type="datetime1">
              <a:rPr lang="en-US" smtClean="0"/>
              <a:t>9/12/2019</a:t>
            </a:fld>
            <a:endParaRPr lang="en-US" dirty="0"/>
          </a:p>
        </p:txBody>
      </p:sp>
      <p:sp>
        <p:nvSpPr>
          <p:cNvPr id="5" name="Slide Number Placeholder 4">
            <a:extLst>
              <a:ext uri="{FF2B5EF4-FFF2-40B4-BE49-F238E27FC236}">
                <a16:creationId xmlns:a16="http://schemas.microsoft.com/office/drawing/2014/main" id="{AE7AAEDE-A221-44D2-8A82-DBA825FA0B75}"/>
              </a:ext>
            </a:extLst>
          </p:cNvPr>
          <p:cNvSpPr>
            <a:spLocks noGrp="1"/>
          </p:cNvSpPr>
          <p:nvPr>
            <p:ph type="sldNum" sz="quarter" idx="12"/>
          </p:nvPr>
        </p:nvSpPr>
        <p:spPr/>
        <p:txBody>
          <a:bodyPr/>
          <a:lstStyle/>
          <a:p>
            <a:fld id="{5BE6A9D8-6A3B-412E-86BF-9A95CED56509}" type="slidenum">
              <a:rPr lang="en-US" smtClean="0"/>
              <a:t>20</a:t>
            </a:fld>
            <a:endParaRPr lang="en-US"/>
          </a:p>
        </p:txBody>
      </p:sp>
      <p:graphicFrame>
        <p:nvGraphicFramePr>
          <p:cNvPr id="6" name="Object 4">
            <a:extLst>
              <a:ext uri="{FF2B5EF4-FFF2-40B4-BE49-F238E27FC236}">
                <a16:creationId xmlns:a16="http://schemas.microsoft.com/office/drawing/2014/main" id="{579F88AE-6EF4-45D2-A045-E58113FD2B81}"/>
              </a:ext>
            </a:extLst>
          </p:cNvPr>
          <p:cNvGraphicFramePr>
            <a:graphicFrameLocks noChangeAspect="1"/>
          </p:cNvGraphicFramePr>
          <p:nvPr>
            <p:extLst>
              <p:ext uri="{D42A27DB-BD31-4B8C-83A1-F6EECF244321}">
                <p14:modId xmlns:p14="http://schemas.microsoft.com/office/powerpoint/2010/main" val="2642097184"/>
              </p:ext>
            </p:extLst>
          </p:nvPr>
        </p:nvGraphicFramePr>
        <p:xfrm>
          <a:off x="4114800" y="1893651"/>
          <a:ext cx="4495800" cy="919163"/>
        </p:xfrm>
        <a:graphic>
          <a:graphicData uri="http://schemas.openxmlformats.org/presentationml/2006/ole">
            <mc:AlternateContent xmlns:mc="http://schemas.openxmlformats.org/markup-compatibility/2006">
              <mc:Choice xmlns:v="urn:schemas-microsoft-com:vml" Requires="v">
                <p:oleObj spid="_x0000_s19559" name="Equation" r:id="rId3" imgW="990170" imgH="203112" progId="Equation.3">
                  <p:embed/>
                </p:oleObj>
              </mc:Choice>
              <mc:Fallback>
                <p:oleObj name="Equation" r:id="rId3" imgW="990170" imgH="203112" progId="Equation.3">
                  <p:embed/>
                  <p:pic>
                    <p:nvPicPr>
                      <p:cNvPr id="35844" name="Object 4">
                        <a:extLst>
                          <a:ext uri="{FF2B5EF4-FFF2-40B4-BE49-F238E27FC236}">
                            <a16:creationId xmlns:a16="http://schemas.microsoft.com/office/drawing/2014/main" id="{A50B5995-E739-4CA5-983E-BD89B39206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893651"/>
                        <a:ext cx="4495800" cy="919163"/>
                      </a:xfrm>
                      <a:prstGeom prst="rect">
                        <a:avLst/>
                      </a:prstGeom>
                      <a:solidFill>
                        <a:srgbClr val="00E200"/>
                      </a:solidFill>
                      <a:ln w="9525">
                        <a:solidFill>
                          <a:schemeClr val="tx1"/>
                        </a:solidFill>
                        <a:miter lim="800000"/>
                        <a:headEnd/>
                        <a:tailEnd/>
                      </a:ln>
                    </p:spPr>
                  </p:pic>
                </p:oleObj>
              </mc:Fallback>
            </mc:AlternateContent>
          </a:graphicData>
        </a:graphic>
      </p:graphicFrame>
      <p:sp>
        <p:nvSpPr>
          <p:cNvPr id="7" name="Rectangle 10">
            <a:extLst>
              <a:ext uri="{FF2B5EF4-FFF2-40B4-BE49-F238E27FC236}">
                <a16:creationId xmlns:a16="http://schemas.microsoft.com/office/drawing/2014/main" id="{74F5000E-27B6-4143-8D7B-72BDBE37FCD3}"/>
              </a:ext>
            </a:extLst>
          </p:cNvPr>
          <p:cNvSpPr>
            <a:spLocks noChangeArrowheads="1"/>
          </p:cNvSpPr>
          <p:nvPr/>
        </p:nvSpPr>
        <p:spPr bwMode="auto">
          <a:xfrm>
            <a:off x="2380034" y="4576763"/>
            <a:ext cx="7620000" cy="1600200"/>
          </a:xfrm>
          <a:prstGeom prst="rect">
            <a:avLst/>
          </a:prstGeom>
          <a:solidFill>
            <a:srgbClr val="FF9BA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endParaRPr lang="en-US" altLang="en-US"/>
          </a:p>
        </p:txBody>
      </p:sp>
      <p:graphicFrame>
        <p:nvGraphicFramePr>
          <p:cNvPr id="8" name="Object 9">
            <a:extLst>
              <a:ext uri="{FF2B5EF4-FFF2-40B4-BE49-F238E27FC236}">
                <a16:creationId xmlns:a16="http://schemas.microsoft.com/office/drawing/2014/main" id="{45B69611-DE41-485D-B0E6-D288C272C5D4}"/>
              </a:ext>
            </a:extLst>
          </p:cNvPr>
          <p:cNvGraphicFramePr>
            <a:graphicFrameLocks noChangeAspect="1"/>
          </p:cNvGraphicFramePr>
          <p:nvPr>
            <p:extLst>
              <p:ext uri="{D42A27DB-BD31-4B8C-83A1-F6EECF244321}">
                <p14:modId xmlns:p14="http://schemas.microsoft.com/office/powerpoint/2010/main" val="1601617514"/>
              </p:ext>
            </p:extLst>
          </p:nvPr>
        </p:nvGraphicFramePr>
        <p:xfrm>
          <a:off x="7804522" y="4586288"/>
          <a:ext cx="2181225" cy="447675"/>
        </p:xfrm>
        <a:graphic>
          <a:graphicData uri="http://schemas.openxmlformats.org/presentationml/2006/ole">
            <mc:AlternateContent xmlns:mc="http://schemas.openxmlformats.org/markup-compatibility/2006">
              <mc:Choice xmlns:v="urn:schemas-microsoft-com:vml" Requires="v">
                <p:oleObj spid="_x0000_s19560" name="Equation" r:id="rId5" imgW="990170" imgH="203112" progId="Equation.3">
                  <p:embed/>
                </p:oleObj>
              </mc:Choice>
              <mc:Fallback>
                <p:oleObj name="Equation" r:id="rId5" imgW="990170" imgH="203112" progId="Equation.3">
                  <p:embed/>
                  <p:pic>
                    <p:nvPicPr>
                      <p:cNvPr id="36870" name="Object 9">
                        <a:extLst>
                          <a:ext uri="{FF2B5EF4-FFF2-40B4-BE49-F238E27FC236}">
                            <a16:creationId xmlns:a16="http://schemas.microsoft.com/office/drawing/2014/main" id="{C99AA335-C06E-4FCA-8F16-330EFBE7B9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4522" y="4586288"/>
                        <a:ext cx="21812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7">
            <a:extLst>
              <a:ext uri="{FF2B5EF4-FFF2-40B4-BE49-F238E27FC236}">
                <a16:creationId xmlns:a16="http://schemas.microsoft.com/office/drawing/2014/main" id="{D95C2538-74B7-46BE-8546-6BD43F25E4CE}"/>
              </a:ext>
            </a:extLst>
          </p:cNvPr>
          <p:cNvSpPr>
            <a:spLocks noChangeArrowheads="1"/>
          </p:cNvSpPr>
          <p:nvPr/>
        </p:nvSpPr>
        <p:spPr bwMode="auto">
          <a:xfrm>
            <a:off x="2380034" y="4500563"/>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lnSpc>
                <a:spcPct val="110000"/>
              </a:lnSpc>
              <a:buFont typeface="Wingdings" panose="05000000000000000000" pitchFamily="2" charset="2"/>
              <a:buNone/>
            </a:pPr>
            <a:r>
              <a:rPr lang="en-US" altLang="en-US" sz="2400" b="1" dirty="0"/>
              <a:t>Note:</a:t>
            </a:r>
            <a:r>
              <a:rPr lang="en-US" altLang="en-US" sz="2400" dirty="0"/>
              <a:t> </a:t>
            </a:r>
            <a:r>
              <a:rPr lang="en-US" altLang="en-US" sz="2400" dirty="0">
                <a:solidFill>
                  <a:srgbClr val="A50021"/>
                </a:solidFill>
              </a:rPr>
              <a:t>If A and B are independent</a:t>
            </a:r>
            <a:r>
              <a:rPr lang="en-US" altLang="en-US" sz="2400" dirty="0"/>
              <a:t>, then</a:t>
            </a:r>
          </a:p>
        </p:txBody>
      </p:sp>
      <p:sp>
        <p:nvSpPr>
          <p:cNvPr id="10" name="Rectangle 8">
            <a:extLst>
              <a:ext uri="{FF2B5EF4-FFF2-40B4-BE49-F238E27FC236}">
                <a16:creationId xmlns:a16="http://schemas.microsoft.com/office/drawing/2014/main" id="{5EFAE557-0F15-4FF4-9F25-A432A523D4EA}"/>
              </a:ext>
            </a:extLst>
          </p:cNvPr>
          <p:cNvSpPr>
            <a:spLocks noChangeArrowheads="1"/>
          </p:cNvSpPr>
          <p:nvPr/>
        </p:nvSpPr>
        <p:spPr bwMode="auto">
          <a:xfrm>
            <a:off x="2456234" y="4881563"/>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en-US" sz="2400"/>
              <a:t>and the multiplication rule simplifies to:</a:t>
            </a:r>
          </a:p>
        </p:txBody>
      </p:sp>
      <p:graphicFrame>
        <p:nvGraphicFramePr>
          <p:cNvPr id="11" name="Object 10">
            <a:extLst>
              <a:ext uri="{FF2B5EF4-FFF2-40B4-BE49-F238E27FC236}">
                <a16:creationId xmlns:a16="http://schemas.microsoft.com/office/drawing/2014/main" id="{E6537A34-C30D-4C9C-A1BE-ACE92C82943F}"/>
              </a:ext>
            </a:extLst>
          </p:cNvPr>
          <p:cNvGraphicFramePr>
            <a:graphicFrameLocks noChangeAspect="1"/>
          </p:cNvGraphicFramePr>
          <p:nvPr>
            <p:extLst>
              <p:ext uri="{D42A27DB-BD31-4B8C-83A1-F6EECF244321}">
                <p14:modId xmlns:p14="http://schemas.microsoft.com/office/powerpoint/2010/main" val="3408513376"/>
              </p:ext>
            </p:extLst>
          </p:nvPr>
        </p:nvGraphicFramePr>
        <p:xfrm>
          <a:off x="4361234" y="5567363"/>
          <a:ext cx="4476750" cy="593725"/>
        </p:xfrm>
        <a:graphic>
          <a:graphicData uri="http://schemas.openxmlformats.org/presentationml/2006/ole">
            <mc:AlternateContent xmlns:mc="http://schemas.openxmlformats.org/markup-compatibility/2006">
              <mc:Choice xmlns:v="urn:schemas-microsoft-com:vml" Requires="v">
                <p:oleObj spid="_x0000_s19561" name="Equation" r:id="rId7" imgW="1536033" imgH="203112" progId="Equation.3">
                  <p:embed/>
                </p:oleObj>
              </mc:Choice>
              <mc:Fallback>
                <p:oleObj name="Equation" r:id="rId7" imgW="1536033" imgH="203112" progId="Equation.3">
                  <p:embed/>
                  <p:pic>
                    <p:nvPicPr>
                      <p:cNvPr id="36873" name="Object 10">
                        <a:extLst>
                          <a:ext uri="{FF2B5EF4-FFF2-40B4-BE49-F238E27FC236}">
                            <a16:creationId xmlns:a16="http://schemas.microsoft.com/office/drawing/2014/main" id="{4A792BDF-0014-4600-8298-B9D515A4FF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1234" y="5567363"/>
                        <a:ext cx="44767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152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35F7-8775-45C6-923E-EDAA87D9D1C8}"/>
              </a:ext>
            </a:extLst>
          </p:cNvPr>
          <p:cNvSpPr>
            <a:spLocks noGrp="1"/>
          </p:cNvSpPr>
          <p:nvPr>
            <p:ph type="title"/>
          </p:nvPr>
        </p:nvSpPr>
        <p:spPr/>
        <p:txBody>
          <a:bodyPr/>
          <a:lstStyle/>
          <a:p>
            <a:r>
              <a:rPr lang="en-US" dirty="0"/>
              <a:t>The Return of Marginal Probability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46A5E0-6075-4F59-8EDF-25DF56CC6298}"/>
                  </a:ext>
                </a:extLst>
              </p:cNvPr>
              <p:cNvSpPr>
                <a:spLocks noGrp="1"/>
              </p:cNvSpPr>
              <p:nvPr>
                <p:ph idx="1"/>
              </p:nvPr>
            </p:nvSpPr>
            <p:spPr/>
            <p:txBody>
              <a:bodyPr/>
              <a:lstStyle/>
              <a:p>
                <a:r>
                  <a:rPr lang="en-US" dirty="0"/>
                  <a:t>Computing a marginal (or simple) probability:</a:t>
                </a:r>
              </a:p>
              <a:p>
                <a:endParaRPr lang="en-US" dirty="0"/>
              </a:p>
              <a:p>
                <a:endParaRPr lang="en-US" dirty="0"/>
              </a:p>
              <a:p>
                <a:pPr lvl="1"/>
                <a:r>
                  <a:rPr lang="en-US" dirty="0"/>
                  <a:t>where the collection of events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𝑘</m:t>
                        </m:r>
                      </m:sub>
                    </m:sSub>
                  </m:oMath>
                </a14:m>
                <a:r>
                  <a:rPr lang="en-US" dirty="0"/>
                  <a:t> are mutually exclusive and collectively exhaustive</a:t>
                </a:r>
              </a:p>
              <a:p>
                <a:r>
                  <a:rPr lang="en-US" dirty="0"/>
                  <a:t>Again, assuming of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𝑘</m:t>
                        </m:r>
                      </m:sub>
                    </m:sSub>
                  </m:oMath>
                </a14:m>
                <a:r>
                  <a:rPr lang="en-US" dirty="0"/>
                  <a:t> are mutually exclusive and collectively exhaustive</a:t>
                </a:r>
              </a:p>
              <a:p>
                <a:endParaRPr lang="en-US" dirty="0"/>
              </a:p>
            </p:txBody>
          </p:sp>
        </mc:Choice>
        <mc:Fallback xmlns="">
          <p:sp>
            <p:nvSpPr>
              <p:cNvPr id="3" name="Content Placeholder 2">
                <a:extLst>
                  <a:ext uri="{FF2B5EF4-FFF2-40B4-BE49-F238E27FC236}">
                    <a16:creationId xmlns:a16="http://schemas.microsoft.com/office/drawing/2014/main" id="{D246A5E0-6075-4F59-8EDF-25DF56CC6298}"/>
                  </a:ext>
                </a:extLst>
              </p:cNvPr>
              <p:cNvSpPr>
                <a:spLocks noGrp="1" noRot="1" noChangeAspect="1" noMove="1" noResize="1" noEditPoints="1" noAdjustHandles="1" noChangeArrowheads="1" noChangeShapeType="1" noTextEdit="1"/>
              </p:cNvSpPr>
              <p:nvPr>
                <p:ph idx="1"/>
              </p:nvPr>
            </p:nvSpPr>
            <p:spPr>
              <a:blipFill>
                <a:blip r:embed="rId3"/>
                <a:stretch>
                  <a:fillRect l="-944" t="-1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47537EE-D9CC-4A71-BD4F-6E2BE2FDECD3}"/>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F4D305D0-CEC3-4730-9653-D1D22EB47E3B}"/>
              </a:ext>
            </a:extLst>
          </p:cNvPr>
          <p:cNvSpPr>
            <a:spLocks noGrp="1"/>
          </p:cNvSpPr>
          <p:nvPr>
            <p:ph type="sldNum" sz="quarter" idx="12"/>
          </p:nvPr>
        </p:nvSpPr>
        <p:spPr/>
        <p:txBody>
          <a:bodyPr/>
          <a:lstStyle/>
          <a:p>
            <a:fld id="{5BE6A9D8-6A3B-412E-86BF-9A95CED56509}" type="slidenum">
              <a:rPr lang="en-US" smtClean="0"/>
              <a:t>21</a:t>
            </a:fld>
            <a:endParaRPr lang="en-US"/>
          </a:p>
        </p:txBody>
      </p:sp>
      <p:graphicFrame>
        <p:nvGraphicFramePr>
          <p:cNvPr id="6" name="Object 5">
            <a:extLst>
              <a:ext uri="{FF2B5EF4-FFF2-40B4-BE49-F238E27FC236}">
                <a16:creationId xmlns:a16="http://schemas.microsoft.com/office/drawing/2014/main" id="{B9CBBF7A-B719-474D-AEC5-A7DC91844486}"/>
              </a:ext>
            </a:extLst>
          </p:cNvPr>
          <p:cNvGraphicFramePr>
            <a:graphicFrameLocks noChangeAspect="1"/>
          </p:cNvGraphicFramePr>
          <p:nvPr>
            <p:extLst>
              <p:ext uri="{D42A27DB-BD31-4B8C-83A1-F6EECF244321}">
                <p14:modId xmlns:p14="http://schemas.microsoft.com/office/powerpoint/2010/main" val="3924527069"/>
              </p:ext>
            </p:extLst>
          </p:nvPr>
        </p:nvGraphicFramePr>
        <p:xfrm>
          <a:off x="2456737" y="1778453"/>
          <a:ext cx="7346950" cy="465137"/>
        </p:xfrm>
        <a:graphic>
          <a:graphicData uri="http://schemas.openxmlformats.org/presentationml/2006/ole">
            <mc:AlternateContent xmlns:mc="http://schemas.openxmlformats.org/markup-compatibility/2006">
              <mc:Choice xmlns:v="urn:schemas-microsoft-com:vml" Requires="v">
                <p:oleObj spid="_x0000_s20546" name="Equation" r:id="rId4" imgW="3416300" imgH="215900" progId="Equation.3">
                  <p:embed/>
                </p:oleObj>
              </mc:Choice>
              <mc:Fallback>
                <p:oleObj name="Equation" r:id="rId4" imgW="3416300" imgH="215900" progId="Equation.3">
                  <p:embed/>
                  <p:pic>
                    <p:nvPicPr>
                      <p:cNvPr id="8" name="Object 7">
                        <a:extLst>
                          <a:ext uri="{FF2B5EF4-FFF2-40B4-BE49-F238E27FC236}">
                            <a16:creationId xmlns:a16="http://schemas.microsoft.com/office/drawing/2014/main" id="{C7358346-39EE-4630-8E4F-8586B6B61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6737" y="1778453"/>
                        <a:ext cx="7346950" cy="465137"/>
                      </a:xfrm>
                      <a:prstGeom prst="rect">
                        <a:avLst/>
                      </a:prstGeom>
                      <a:solidFill>
                        <a:srgbClr val="FF9BAE"/>
                      </a:solidFill>
                      <a:ln w="9525">
                        <a:solidFill>
                          <a:schemeClr val="tx1"/>
                        </a:solidFill>
                        <a:miter lim="800000"/>
                        <a:headEnd/>
                        <a:tailEnd/>
                      </a:ln>
                    </p:spPr>
                  </p:pic>
                </p:oleObj>
              </mc:Fallback>
            </mc:AlternateContent>
          </a:graphicData>
        </a:graphic>
      </p:graphicFrame>
      <p:graphicFrame>
        <p:nvGraphicFramePr>
          <p:cNvPr id="7" name="Object 4">
            <a:extLst>
              <a:ext uri="{FF2B5EF4-FFF2-40B4-BE49-F238E27FC236}">
                <a16:creationId xmlns:a16="http://schemas.microsoft.com/office/drawing/2014/main" id="{18F6F43C-30D4-49D6-93CB-B734377BD902}"/>
              </a:ext>
            </a:extLst>
          </p:cNvPr>
          <p:cNvGraphicFramePr>
            <a:graphicFrameLocks noChangeAspect="1"/>
          </p:cNvGraphicFramePr>
          <p:nvPr>
            <p:extLst>
              <p:ext uri="{D42A27DB-BD31-4B8C-83A1-F6EECF244321}">
                <p14:modId xmlns:p14="http://schemas.microsoft.com/office/powerpoint/2010/main" val="698761101"/>
              </p:ext>
            </p:extLst>
          </p:nvPr>
        </p:nvGraphicFramePr>
        <p:xfrm>
          <a:off x="2091612" y="4306111"/>
          <a:ext cx="8077200" cy="450850"/>
        </p:xfrm>
        <a:graphic>
          <a:graphicData uri="http://schemas.openxmlformats.org/presentationml/2006/ole">
            <mc:AlternateContent xmlns:mc="http://schemas.openxmlformats.org/markup-compatibility/2006">
              <mc:Choice xmlns:v="urn:schemas-microsoft-com:vml" Requires="v">
                <p:oleObj spid="_x0000_s20547" name="Equation" r:id="rId6" imgW="3860800" imgH="215900" progId="Equation.3">
                  <p:embed/>
                </p:oleObj>
              </mc:Choice>
              <mc:Fallback>
                <p:oleObj name="Equation" r:id="rId6" imgW="3860800" imgH="215900" progId="Equation.3">
                  <p:embed/>
                  <p:pic>
                    <p:nvPicPr>
                      <p:cNvPr id="37892" name="Object 4">
                        <a:extLst>
                          <a:ext uri="{FF2B5EF4-FFF2-40B4-BE49-F238E27FC236}">
                            <a16:creationId xmlns:a16="http://schemas.microsoft.com/office/drawing/2014/main" id="{A0532924-F395-40BC-8578-CA8BA16A32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1612" y="4306111"/>
                        <a:ext cx="8077200" cy="450850"/>
                      </a:xfrm>
                      <a:prstGeom prst="rect">
                        <a:avLst/>
                      </a:prstGeom>
                      <a:solidFill>
                        <a:srgbClr val="00E200"/>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92052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46E1-A66F-4A0C-9E09-F7009EDE0EEA}"/>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3AEE79CB-8FFE-4185-A22F-4542F0455D88}"/>
              </a:ext>
            </a:extLst>
          </p:cNvPr>
          <p:cNvSpPr>
            <a:spLocks noGrp="1"/>
          </p:cNvSpPr>
          <p:nvPr>
            <p:ph idx="1"/>
          </p:nvPr>
        </p:nvSpPr>
        <p:spPr/>
        <p:txBody>
          <a:bodyPr>
            <a:normAutofit lnSpcReduction="10000"/>
          </a:bodyPr>
          <a:lstStyle/>
          <a:p>
            <a:r>
              <a:rPr lang="en-US" dirty="0"/>
              <a:t>Bayes’ Theorem is used to revise previously calculated probabilities based on new information.</a:t>
            </a:r>
          </a:p>
          <a:p>
            <a:pPr lvl="1"/>
            <a:r>
              <a:rPr lang="en-US" dirty="0"/>
              <a:t>Developed by Thomas Bayes in the 18th Century</a:t>
            </a:r>
          </a:p>
          <a:p>
            <a:pPr lvl="1"/>
            <a:r>
              <a:rPr lang="en-US" dirty="0"/>
              <a:t>One of the most famous and widely used formula in probability and statistics</a:t>
            </a:r>
          </a:p>
          <a:p>
            <a:pPr lvl="1"/>
            <a:r>
              <a:rPr lang="en-US" dirty="0"/>
              <a:t>An extension from the previous slide</a:t>
            </a:r>
          </a:p>
          <a:p>
            <a:pPr lvl="1"/>
            <a:endParaRPr lang="en-US" dirty="0"/>
          </a:p>
          <a:p>
            <a:pPr lvl="1"/>
            <a:endParaRPr lang="en-US" dirty="0"/>
          </a:p>
          <a:p>
            <a:pPr lvl="1"/>
            <a:endParaRPr lang="en-US" dirty="0"/>
          </a:p>
          <a:p>
            <a:pPr lvl="1"/>
            <a:endParaRPr lang="en-US" dirty="0"/>
          </a:p>
          <a:p>
            <a:pPr lvl="1"/>
            <a:endParaRPr lang="en-US" dirty="0"/>
          </a:p>
          <a:p>
            <a:r>
              <a:rPr lang="en-US" dirty="0"/>
              <a:t>where:</a:t>
            </a:r>
          </a:p>
          <a:p>
            <a:pPr lvl="1"/>
            <a:r>
              <a:rPr lang="en-US" i="1" dirty="0"/>
              <a:t>B</a:t>
            </a:r>
            <a:r>
              <a:rPr lang="en-US" i="1" baseline="-25000" dirty="0"/>
              <a:t>i</a:t>
            </a:r>
            <a:r>
              <a:rPr lang="en-US" dirty="0"/>
              <a:t> = </a:t>
            </a:r>
            <a:r>
              <a:rPr lang="en-US" dirty="0" err="1"/>
              <a:t>ith</a:t>
            </a:r>
            <a:r>
              <a:rPr lang="en-US" dirty="0"/>
              <a:t> event of</a:t>
            </a:r>
            <a:r>
              <a:rPr lang="en-US" i="1" dirty="0"/>
              <a:t> k </a:t>
            </a:r>
            <a:r>
              <a:rPr lang="en-US" dirty="0"/>
              <a:t>mutually exclusive and collectively exhaustive events</a:t>
            </a:r>
          </a:p>
          <a:p>
            <a:pPr lvl="1"/>
            <a:r>
              <a:rPr lang="en-US" i="1" dirty="0"/>
              <a:t>A</a:t>
            </a:r>
            <a:r>
              <a:rPr lang="en-US" dirty="0"/>
              <a:t> = new event that might impact P(Bi)</a:t>
            </a:r>
          </a:p>
          <a:p>
            <a:pPr lvl="1"/>
            <a:endParaRPr lang="en-US" dirty="0"/>
          </a:p>
          <a:p>
            <a:endParaRPr lang="en-US" dirty="0"/>
          </a:p>
        </p:txBody>
      </p:sp>
      <p:sp>
        <p:nvSpPr>
          <p:cNvPr id="4" name="Date Placeholder 3">
            <a:extLst>
              <a:ext uri="{FF2B5EF4-FFF2-40B4-BE49-F238E27FC236}">
                <a16:creationId xmlns:a16="http://schemas.microsoft.com/office/drawing/2014/main" id="{4C8A6FC3-A07E-455A-8CC6-35F44490E651}"/>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57C30B88-836B-413C-8721-9E4D4BF212F3}"/>
              </a:ext>
            </a:extLst>
          </p:cNvPr>
          <p:cNvSpPr>
            <a:spLocks noGrp="1"/>
          </p:cNvSpPr>
          <p:nvPr>
            <p:ph type="sldNum" sz="quarter" idx="12"/>
          </p:nvPr>
        </p:nvSpPr>
        <p:spPr/>
        <p:txBody>
          <a:bodyPr/>
          <a:lstStyle/>
          <a:p>
            <a:fld id="{5BE6A9D8-6A3B-412E-86BF-9A95CED56509}" type="slidenum">
              <a:rPr lang="en-US" smtClean="0"/>
              <a:t>22</a:t>
            </a:fld>
            <a:endParaRPr lang="en-US"/>
          </a:p>
        </p:txBody>
      </p:sp>
      <p:graphicFrame>
        <p:nvGraphicFramePr>
          <p:cNvPr id="6" name="Object 4">
            <a:extLst>
              <a:ext uri="{FF2B5EF4-FFF2-40B4-BE49-F238E27FC236}">
                <a16:creationId xmlns:a16="http://schemas.microsoft.com/office/drawing/2014/main" id="{9AA87F50-0377-4F12-8C45-A7FF11B33F2E}"/>
              </a:ext>
            </a:extLst>
          </p:cNvPr>
          <p:cNvGraphicFramePr>
            <a:graphicFrameLocks noChangeAspect="1"/>
          </p:cNvGraphicFramePr>
          <p:nvPr>
            <p:extLst>
              <p:ext uri="{D42A27DB-BD31-4B8C-83A1-F6EECF244321}">
                <p14:modId xmlns:p14="http://schemas.microsoft.com/office/powerpoint/2010/main" val="1120881490"/>
              </p:ext>
            </p:extLst>
          </p:nvPr>
        </p:nvGraphicFramePr>
        <p:xfrm>
          <a:off x="1881187" y="3544110"/>
          <a:ext cx="8429625" cy="952500"/>
        </p:xfrm>
        <a:graphic>
          <a:graphicData uri="http://schemas.openxmlformats.org/presentationml/2006/ole">
            <mc:AlternateContent xmlns:mc="http://schemas.openxmlformats.org/markup-compatibility/2006">
              <mc:Choice xmlns:v="urn:schemas-microsoft-com:vml" Requires="v">
                <p:oleObj spid="_x0000_s21538" name="Equation" r:id="rId3" imgW="4140200" imgH="431800" progId="Equation.3">
                  <p:embed/>
                </p:oleObj>
              </mc:Choice>
              <mc:Fallback>
                <p:oleObj name="Equation" r:id="rId3" imgW="4140200" imgH="431800" progId="Equation.3">
                  <p:embed/>
                  <p:pic>
                    <p:nvPicPr>
                      <p:cNvPr id="7172" name="Object 4">
                        <a:extLst>
                          <a:ext uri="{FF2B5EF4-FFF2-40B4-BE49-F238E27FC236}">
                            <a16:creationId xmlns:a16="http://schemas.microsoft.com/office/drawing/2014/main" id="{3E769838-DCE4-4631-A240-FCD48A477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7" y="3544110"/>
                        <a:ext cx="8429625" cy="952500"/>
                      </a:xfrm>
                      <a:prstGeom prst="rect">
                        <a:avLst/>
                      </a:prstGeom>
                      <a:solidFill>
                        <a:srgbClr val="FDE0BD"/>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01732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8FCB-465E-436E-8EF0-E3683F0C7CBA}"/>
              </a:ext>
            </a:extLst>
          </p:cNvPr>
          <p:cNvSpPr>
            <a:spLocks noGrp="1"/>
          </p:cNvSpPr>
          <p:nvPr>
            <p:ph type="title"/>
          </p:nvPr>
        </p:nvSpPr>
        <p:spPr/>
        <p:txBody>
          <a:bodyPr/>
          <a:lstStyle/>
          <a:p>
            <a:r>
              <a:rPr lang="en-US" dirty="0"/>
              <a:t>Bayes Theorem Example</a:t>
            </a:r>
          </a:p>
        </p:txBody>
      </p:sp>
      <p:sp>
        <p:nvSpPr>
          <p:cNvPr id="3" name="Content Placeholder 2">
            <a:extLst>
              <a:ext uri="{FF2B5EF4-FFF2-40B4-BE49-F238E27FC236}">
                <a16:creationId xmlns:a16="http://schemas.microsoft.com/office/drawing/2014/main" id="{5D49EFA7-ED0D-462B-947C-5A0A75BE6C02}"/>
              </a:ext>
            </a:extLst>
          </p:cNvPr>
          <p:cNvSpPr>
            <a:spLocks noGrp="1"/>
          </p:cNvSpPr>
          <p:nvPr>
            <p:ph idx="1"/>
          </p:nvPr>
        </p:nvSpPr>
        <p:spPr/>
        <p:txBody>
          <a:bodyPr>
            <a:normAutofit/>
          </a:bodyPr>
          <a:lstStyle/>
          <a:p>
            <a:r>
              <a:rPr lang="en-US" dirty="0"/>
              <a:t>A drilling company has a 40% chance of striking oil when they lay a new well in a given region.  They ran a preliminary test to see if the new well will strike oil. The test concluded that the well will strike oil, but the test is not completely conclusive</a:t>
            </a:r>
          </a:p>
          <a:p>
            <a:pPr lvl="1"/>
            <a:r>
              <a:rPr lang="en-US" dirty="0"/>
              <a:t>Historically, when the well is successful, the test indicates that it will be successful 80% of the time</a:t>
            </a:r>
          </a:p>
          <a:p>
            <a:pPr lvl="1"/>
            <a:r>
              <a:rPr lang="en-US" dirty="0"/>
              <a:t>Historically, when the well is unsuccessful, the test indicates that it will be successful 30% of the time</a:t>
            </a:r>
          </a:p>
          <a:p>
            <a:pPr marL="514350" indent="-514350">
              <a:buFont typeface="+mj-lt"/>
              <a:buAutoNum type="arabicPeriod"/>
            </a:pPr>
            <a:r>
              <a:rPr lang="en-US" dirty="0"/>
              <a:t>What is the probability that a well is successful if the test indicates that it will be successful?</a:t>
            </a:r>
          </a:p>
          <a:p>
            <a:pPr marL="514350" indent="-514350">
              <a:buFont typeface="+mj-lt"/>
              <a:buAutoNum type="arabicPeriod"/>
            </a:pPr>
            <a:r>
              <a:rPr lang="en-US" dirty="0"/>
              <a:t>What is the probability that a well will be unsuccessful if the test indicates that it will be successful?</a:t>
            </a:r>
          </a:p>
        </p:txBody>
      </p:sp>
      <p:sp>
        <p:nvSpPr>
          <p:cNvPr id="4" name="Date Placeholder 3">
            <a:extLst>
              <a:ext uri="{FF2B5EF4-FFF2-40B4-BE49-F238E27FC236}">
                <a16:creationId xmlns:a16="http://schemas.microsoft.com/office/drawing/2014/main" id="{7CA0E0DA-0103-480C-B0DB-F064D11DEA2B}"/>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80E2531B-FB3B-4E0F-AC03-DAECBA499786}"/>
              </a:ext>
            </a:extLst>
          </p:cNvPr>
          <p:cNvSpPr>
            <a:spLocks noGrp="1"/>
          </p:cNvSpPr>
          <p:nvPr>
            <p:ph type="sldNum" sz="quarter" idx="12"/>
          </p:nvPr>
        </p:nvSpPr>
        <p:spPr/>
        <p:txBody>
          <a:bodyPr/>
          <a:lstStyle/>
          <a:p>
            <a:fld id="{5BE6A9D8-6A3B-412E-86BF-9A95CED56509}" type="slidenum">
              <a:rPr lang="en-US" smtClean="0"/>
              <a:t>23</a:t>
            </a:fld>
            <a:endParaRPr lang="en-US"/>
          </a:p>
        </p:txBody>
      </p:sp>
    </p:spTree>
    <p:extLst>
      <p:ext uri="{BB962C8B-B14F-4D97-AF65-F5344CB8AC3E}">
        <p14:creationId xmlns:p14="http://schemas.microsoft.com/office/powerpoint/2010/main" val="21925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1424-F848-43A3-B41E-B8309962478C}"/>
              </a:ext>
            </a:extLst>
          </p:cNvPr>
          <p:cNvSpPr>
            <a:spLocks noGrp="1"/>
          </p:cNvSpPr>
          <p:nvPr>
            <p:ph type="title"/>
          </p:nvPr>
        </p:nvSpPr>
        <p:spPr/>
        <p:txBody>
          <a:bodyPr/>
          <a:lstStyle/>
          <a:p>
            <a:r>
              <a:rPr lang="en-US" dirty="0"/>
              <a:t>Birthday Problem</a:t>
            </a:r>
          </a:p>
        </p:txBody>
      </p:sp>
      <p:sp>
        <p:nvSpPr>
          <p:cNvPr id="3" name="Content Placeholder 2">
            <a:extLst>
              <a:ext uri="{FF2B5EF4-FFF2-40B4-BE49-F238E27FC236}">
                <a16:creationId xmlns:a16="http://schemas.microsoft.com/office/drawing/2014/main" id="{189A4D3B-7E7A-4962-875D-6A5D2EB4A862}"/>
              </a:ext>
            </a:extLst>
          </p:cNvPr>
          <p:cNvSpPr>
            <a:spLocks noGrp="1"/>
          </p:cNvSpPr>
          <p:nvPr>
            <p:ph idx="1"/>
          </p:nvPr>
        </p:nvSpPr>
        <p:spPr/>
        <p:txBody>
          <a:bodyPr/>
          <a:lstStyle/>
          <a:p>
            <a:r>
              <a:rPr lang="en-US" dirty="0"/>
              <a:t>We have approximately 65 people in this class.  What is the probability that at least 2 people share a birthday?</a:t>
            </a:r>
          </a:p>
        </p:txBody>
      </p:sp>
      <p:sp>
        <p:nvSpPr>
          <p:cNvPr id="4" name="Date Placeholder 3">
            <a:extLst>
              <a:ext uri="{FF2B5EF4-FFF2-40B4-BE49-F238E27FC236}">
                <a16:creationId xmlns:a16="http://schemas.microsoft.com/office/drawing/2014/main" id="{135C9DB6-C728-4E8A-A5B7-FF3E5893B9D6}"/>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24FA8357-4060-45AA-B4D1-AA50477F7F8C}"/>
              </a:ext>
            </a:extLst>
          </p:cNvPr>
          <p:cNvSpPr>
            <a:spLocks noGrp="1"/>
          </p:cNvSpPr>
          <p:nvPr>
            <p:ph type="sldNum" sz="quarter" idx="12"/>
          </p:nvPr>
        </p:nvSpPr>
        <p:spPr/>
        <p:txBody>
          <a:bodyPr/>
          <a:lstStyle/>
          <a:p>
            <a:fld id="{5BE6A9D8-6A3B-412E-86BF-9A95CED56509}" type="slidenum">
              <a:rPr lang="en-US" smtClean="0"/>
              <a:t>24</a:t>
            </a:fld>
            <a:endParaRPr lang="en-US"/>
          </a:p>
        </p:txBody>
      </p:sp>
    </p:spTree>
    <p:extLst>
      <p:ext uri="{BB962C8B-B14F-4D97-AF65-F5344CB8AC3E}">
        <p14:creationId xmlns:p14="http://schemas.microsoft.com/office/powerpoint/2010/main" val="50795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F581-9BEB-434F-9063-81989103244A}"/>
              </a:ext>
            </a:extLst>
          </p:cNvPr>
          <p:cNvSpPr>
            <a:spLocks noGrp="1"/>
          </p:cNvSpPr>
          <p:nvPr>
            <p:ph type="title"/>
          </p:nvPr>
        </p:nvSpPr>
        <p:spPr/>
        <p:txBody>
          <a:bodyPr/>
          <a:lstStyle/>
          <a:p>
            <a:r>
              <a:rPr lang="en-US" dirty="0"/>
              <a:t>Monty Hall Problem</a:t>
            </a:r>
          </a:p>
        </p:txBody>
      </p:sp>
      <p:sp>
        <p:nvSpPr>
          <p:cNvPr id="3" name="Content Placeholder 2">
            <a:extLst>
              <a:ext uri="{FF2B5EF4-FFF2-40B4-BE49-F238E27FC236}">
                <a16:creationId xmlns:a16="http://schemas.microsoft.com/office/drawing/2014/main" id="{D358164A-B341-47AA-834E-99D2507A45A6}"/>
              </a:ext>
            </a:extLst>
          </p:cNvPr>
          <p:cNvSpPr>
            <a:spLocks noGrp="1"/>
          </p:cNvSpPr>
          <p:nvPr>
            <p:ph idx="1"/>
          </p:nvPr>
        </p:nvSpPr>
        <p:spPr/>
        <p:txBody>
          <a:bodyPr/>
          <a:lstStyle/>
          <a:p>
            <a:r>
              <a:rPr lang="en-US" dirty="0"/>
              <a:t>Game show</a:t>
            </a:r>
          </a:p>
          <a:p>
            <a:pPr lvl="1"/>
            <a:r>
              <a:rPr lang="en-US" dirty="0"/>
              <a:t>3 doors. 2 have goats behind them, 1 has a car. </a:t>
            </a:r>
          </a:p>
          <a:p>
            <a:pPr lvl="1"/>
            <a:r>
              <a:rPr lang="en-US" dirty="0"/>
              <a:t>You pick 1 door, and the game show host opens one of the other doors which has a goat (note that this is always possible)</a:t>
            </a:r>
          </a:p>
          <a:p>
            <a:pPr lvl="1"/>
            <a:r>
              <a:rPr lang="en-US" dirty="0"/>
              <a:t>Your decision: stick with your original door, or switch doors</a:t>
            </a:r>
          </a:p>
          <a:p>
            <a:pPr lvl="2"/>
            <a:r>
              <a:rPr lang="en-US" dirty="0"/>
              <a:t>You get the “prize” behind the door that you choose</a:t>
            </a:r>
          </a:p>
          <a:p>
            <a:pPr lvl="2"/>
            <a:endParaRPr lang="en-US" dirty="0"/>
          </a:p>
          <a:p>
            <a:r>
              <a:rPr lang="en-US" dirty="0"/>
              <a:t>Should you switch or stick with your original choice? </a:t>
            </a:r>
          </a:p>
        </p:txBody>
      </p:sp>
      <p:sp>
        <p:nvSpPr>
          <p:cNvPr id="4" name="Date Placeholder 3">
            <a:extLst>
              <a:ext uri="{FF2B5EF4-FFF2-40B4-BE49-F238E27FC236}">
                <a16:creationId xmlns:a16="http://schemas.microsoft.com/office/drawing/2014/main" id="{FE04CE36-2F50-4852-A3E6-7E7FF8AA9A41}"/>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7D6A393A-0D35-4490-920F-F8912209C881}"/>
              </a:ext>
            </a:extLst>
          </p:cNvPr>
          <p:cNvSpPr>
            <a:spLocks noGrp="1"/>
          </p:cNvSpPr>
          <p:nvPr>
            <p:ph type="sldNum" sz="quarter" idx="12"/>
          </p:nvPr>
        </p:nvSpPr>
        <p:spPr/>
        <p:txBody>
          <a:bodyPr/>
          <a:lstStyle/>
          <a:p>
            <a:fld id="{5BE6A9D8-6A3B-412E-86BF-9A95CED56509}" type="slidenum">
              <a:rPr lang="en-US" smtClean="0"/>
              <a:t>25</a:t>
            </a:fld>
            <a:endParaRPr lang="en-US"/>
          </a:p>
        </p:txBody>
      </p:sp>
    </p:spTree>
    <p:extLst>
      <p:ext uri="{BB962C8B-B14F-4D97-AF65-F5344CB8AC3E}">
        <p14:creationId xmlns:p14="http://schemas.microsoft.com/office/powerpoint/2010/main" val="234545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3843-4551-4907-BFD7-BE91F4388235}"/>
              </a:ext>
            </a:extLst>
          </p:cNvPr>
          <p:cNvSpPr>
            <a:spLocks noGrp="1"/>
          </p:cNvSpPr>
          <p:nvPr>
            <p:ph type="title"/>
          </p:nvPr>
        </p:nvSpPr>
        <p:spPr/>
        <p:txBody>
          <a:bodyPr/>
          <a:lstStyle/>
          <a:p>
            <a:r>
              <a:rPr lang="en-US" dirty="0"/>
              <a:t>Counting Rules</a:t>
            </a:r>
          </a:p>
        </p:txBody>
      </p:sp>
      <p:sp>
        <p:nvSpPr>
          <p:cNvPr id="3" name="Content Placeholder 2">
            <a:extLst>
              <a:ext uri="{FF2B5EF4-FFF2-40B4-BE49-F238E27FC236}">
                <a16:creationId xmlns:a16="http://schemas.microsoft.com/office/drawing/2014/main" id="{126769CD-C944-4B4B-BE9C-B9DC73B95C75}"/>
              </a:ext>
            </a:extLst>
          </p:cNvPr>
          <p:cNvSpPr>
            <a:spLocks noGrp="1"/>
          </p:cNvSpPr>
          <p:nvPr>
            <p:ph idx="1"/>
          </p:nvPr>
        </p:nvSpPr>
        <p:spPr/>
        <p:txBody>
          <a:bodyPr/>
          <a:lstStyle/>
          <a:p>
            <a:r>
              <a:rPr lang="en-US" dirty="0"/>
              <a:t>Counting and probability goes hand-in-hand</a:t>
            </a:r>
          </a:p>
          <a:p>
            <a:pPr lvl="1"/>
            <a:r>
              <a:rPr lang="en-US" dirty="0"/>
              <a:t>Suppose an airline estimates that on a given route, there is a 5% chance of a customer cancelling their flight</a:t>
            </a:r>
          </a:p>
          <a:p>
            <a:pPr lvl="1"/>
            <a:r>
              <a:rPr lang="en-US" dirty="0"/>
              <a:t>What is the probability that at least 3 out of the 65 customers will cancel?	</a:t>
            </a:r>
          </a:p>
          <a:p>
            <a:r>
              <a:rPr lang="en-US" dirty="0"/>
              <a:t>There a several </a:t>
            </a:r>
            <a:r>
              <a:rPr lang="en-US" b="1" i="1" dirty="0"/>
              <a:t>counting rules</a:t>
            </a:r>
            <a:r>
              <a:rPr lang="en-US" dirty="0"/>
              <a:t> that allow you to understand the number of possibilities</a:t>
            </a:r>
          </a:p>
        </p:txBody>
      </p:sp>
      <p:sp>
        <p:nvSpPr>
          <p:cNvPr id="4" name="Date Placeholder 3">
            <a:extLst>
              <a:ext uri="{FF2B5EF4-FFF2-40B4-BE49-F238E27FC236}">
                <a16:creationId xmlns:a16="http://schemas.microsoft.com/office/drawing/2014/main" id="{1942BF18-B909-4448-B812-860393805157}"/>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3B2B10DB-BC8F-4CB3-AEA1-2EF4A597ABEE}"/>
              </a:ext>
            </a:extLst>
          </p:cNvPr>
          <p:cNvSpPr>
            <a:spLocks noGrp="1"/>
          </p:cNvSpPr>
          <p:nvPr>
            <p:ph type="sldNum" sz="quarter" idx="12"/>
          </p:nvPr>
        </p:nvSpPr>
        <p:spPr/>
        <p:txBody>
          <a:bodyPr/>
          <a:lstStyle/>
          <a:p>
            <a:fld id="{5BE6A9D8-6A3B-412E-86BF-9A95CED56509}" type="slidenum">
              <a:rPr lang="en-US" smtClean="0"/>
              <a:t>26</a:t>
            </a:fld>
            <a:endParaRPr lang="en-US"/>
          </a:p>
        </p:txBody>
      </p:sp>
    </p:spTree>
    <p:extLst>
      <p:ext uri="{BB962C8B-B14F-4D97-AF65-F5344CB8AC3E}">
        <p14:creationId xmlns:p14="http://schemas.microsoft.com/office/powerpoint/2010/main" val="382190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738E-AC54-43E7-A06A-8AD294F406FF}"/>
              </a:ext>
            </a:extLst>
          </p:cNvPr>
          <p:cNvSpPr>
            <a:spLocks noGrp="1"/>
          </p:cNvSpPr>
          <p:nvPr>
            <p:ph type="title"/>
          </p:nvPr>
        </p:nvSpPr>
        <p:spPr/>
        <p:txBody>
          <a:bodyPr/>
          <a:lstStyle/>
          <a:p>
            <a:r>
              <a:rPr lang="en-US" dirty="0"/>
              <a:t>Counting Rule 1</a:t>
            </a:r>
          </a:p>
        </p:txBody>
      </p:sp>
      <p:sp>
        <p:nvSpPr>
          <p:cNvPr id="3" name="Content Placeholder 2">
            <a:extLst>
              <a:ext uri="{FF2B5EF4-FFF2-40B4-BE49-F238E27FC236}">
                <a16:creationId xmlns:a16="http://schemas.microsoft.com/office/drawing/2014/main" id="{F71FA2F8-58D6-4AD7-9FEF-E60781FA48CC}"/>
              </a:ext>
            </a:extLst>
          </p:cNvPr>
          <p:cNvSpPr>
            <a:spLocks noGrp="1"/>
          </p:cNvSpPr>
          <p:nvPr>
            <p:ph idx="1"/>
          </p:nvPr>
        </p:nvSpPr>
        <p:spPr/>
        <p:txBody>
          <a:bodyPr/>
          <a:lstStyle/>
          <a:p>
            <a:r>
              <a:rPr lang="en-US" altLang="en-US" dirty="0">
                <a:solidFill>
                  <a:srgbClr val="008000"/>
                </a:solidFill>
              </a:rPr>
              <a:t>Counting Rule 1:</a:t>
            </a:r>
          </a:p>
          <a:p>
            <a:pPr lvl="1"/>
            <a:r>
              <a:rPr lang="en-US" altLang="en-US" dirty="0"/>
              <a:t>If any one of  k  different mutually exclusive and collectively exhaustive events can occur on each of  n  trials, the number of possible outcomes is equal to</a:t>
            </a:r>
          </a:p>
          <a:p>
            <a:pPr lvl="1"/>
            <a:endParaRPr lang="en-US" altLang="en-US" dirty="0"/>
          </a:p>
          <a:p>
            <a:pPr lvl="1"/>
            <a:endParaRPr lang="en-US" altLang="en-US" dirty="0"/>
          </a:p>
          <a:p>
            <a:pPr lvl="1"/>
            <a:r>
              <a:rPr lang="en-US" altLang="en-US" dirty="0"/>
              <a:t>Example</a:t>
            </a:r>
          </a:p>
          <a:p>
            <a:pPr lvl="2"/>
            <a:r>
              <a:rPr lang="en-US" altLang="en-US" dirty="0"/>
              <a:t>Every bond is rated AAA, AA, A, BBB, BB, B, CCC, CC, C, or D by S&amp;P.  How many different ways can 4 bonds be rated?</a:t>
            </a:r>
            <a:endParaRPr lang="en-US" dirty="0"/>
          </a:p>
        </p:txBody>
      </p:sp>
      <p:sp>
        <p:nvSpPr>
          <p:cNvPr id="4" name="Date Placeholder 3">
            <a:extLst>
              <a:ext uri="{FF2B5EF4-FFF2-40B4-BE49-F238E27FC236}">
                <a16:creationId xmlns:a16="http://schemas.microsoft.com/office/drawing/2014/main" id="{74979333-0733-4BF8-B3C2-D896E8B130B3}"/>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BD01F971-032B-42B0-9B32-83B48567951A}"/>
              </a:ext>
            </a:extLst>
          </p:cNvPr>
          <p:cNvSpPr>
            <a:spLocks noGrp="1"/>
          </p:cNvSpPr>
          <p:nvPr>
            <p:ph type="sldNum" sz="quarter" idx="12"/>
          </p:nvPr>
        </p:nvSpPr>
        <p:spPr/>
        <p:txBody>
          <a:bodyPr/>
          <a:lstStyle/>
          <a:p>
            <a:fld id="{5BE6A9D8-6A3B-412E-86BF-9A95CED56509}" type="slidenum">
              <a:rPr lang="en-US" smtClean="0"/>
              <a:t>27</a:t>
            </a:fld>
            <a:endParaRPr lang="en-US"/>
          </a:p>
        </p:txBody>
      </p:sp>
      <p:sp>
        <p:nvSpPr>
          <p:cNvPr id="7" name="Text Box 4">
            <a:extLst>
              <a:ext uri="{FF2B5EF4-FFF2-40B4-BE49-F238E27FC236}">
                <a16:creationId xmlns:a16="http://schemas.microsoft.com/office/drawing/2014/main" id="{CFD3E281-0599-4C00-B7CF-2B37A3E9D421}"/>
              </a:ext>
            </a:extLst>
          </p:cNvPr>
          <p:cNvSpPr txBox="1">
            <a:spLocks noChangeArrowheads="1"/>
          </p:cNvSpPr>
          <p:nvPr/>
        </p:nvSpPr>
        <p:spPr bwMode="auto">
          <a:xfrm>
            <a:off x="5787312" y="2415704"/>
            <a:ext cx="685800" cy="531813"/>
          </a:xfrm>
          <a:prstGeom prst="rect">
            <a:avLst/>
          </a:prstGeom>
          <a:solidFill>
            <a:srgbClr val="00EA00"/>
          </a:solidFill>
          <a:ln w="12700">
            <a:solidFill>
              <a:schemeClr val="tx1"/>
            </a:solidFill>
            <a:miter lim="800000"/>
            <a:headEnd/>
            <a:tailEnd/>
          </a:ln>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a:t>K</a:t>
            </a:r>
            <a:r>
              <a:rPr lang="en-US" altLang="en-US" sz="2800" baseline="30000"/>
              <a:t>n</a:t>
            </a:r>
            <a:r>
              <a:rPr lang="en-US" altLang="en-US" sz="2800"/>
              <a:t>.</a:t>
            </a:r>
            <a:endParaRPr lang="en-US" altLang="en-US" sz="2800" baseline="30000"/>
          </a:p>
        </p:txBody>
      </p:sp>
    </p:spTree>
    <p:extLst>
      <p:ext uri="{BB962C8B-B14F-4D97-AF65-F5344CB8AC3E}">
        <p14:creationId xmlns:p14="http://schemas.microsoft.com/office/powerpoint/2010/main" val="296156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93F7-B46D-4A0C-BF1C-8C6EB6F54ACF}"/>
              </a:ext>
            </a:extLst>
          </p:cNvPr>
          <p:cNvSpPr>
            <a:spLocks noGrp="1"/>
          </p:cNvSpPr>
          <p:nvPr>
            <p:ph type="title"/>
          </p:nvPr>
        </p:nvSpPr>
        <p:spPr/>
        <p:txBody>
          <a:bodyPr/>
          <a:lstStyle/>
          <a:p>
            <a:r>
              <a:rPr lang="en-US" dirty="0"/>
              <a:t>Counting Rule 2</a:t>
            </a:r>
          </a:p>
        </p:txBody>
      </p:sp>
      <p:sp>
        <p:nvSpPr>
          <p:cNvPr id="3" name="Content Placeholder 2">
            <a:extLst>
              <a:ext uri="{FF2B5EF4-FFF2-40B4-BE49-F238E27FC236}">
                <a16:creationId xmlns:a16="http://schemas.microsoft.com/office/drawing/2014/main" id="{CEBFE730-6282-4FAC-A782-95EE0AF39680}"/>
              </a:ext>
            </a:extLst>
          </p:cNvPr>
          <p:cNvSpPr>
            <a:spLocks noGrp="1"/>
          </p:cNvSpPr>
          <p:nvPr>
            <p:ph idx="1"/>
          </p:nvPr>
        </p:nvSpPr>
        <p:spPr/>
        <p:txBody>
          <a:bodyPr/>
          <a:lstStyle/>
          <a:p>
            <a:r>
              <a:rPr lang="en-US" altLang="en-US" dirty="0">
                <a:solidFill>
                  <a:srgbClr val="008000"/>
                </a:solidFill>
              </a:rPr>
              <a:t>Counting Rule 2:</a:t>
            </a:r>
          </a:p>
          <a:p>
            <a:pPr lvl="1"/>
            <a:r>
              <a:rPr lang="en-US" altLang="en-US" dirty="0"/>
              <a:t>If there are k</a:t>
            </a:r>
            <a:r>
              <a:rPr lang="en-US" altLang="en-US" baseline="-25000" dirty="0"/>
              <a:t>1</a:t>
            </a:r>
            <a:r>
              <a:rPr lang="en-US" altLang="en-US" dirty="0"/>
              <a:t> events on the first trial, k</a:t>
            </a:r>
            <a:r>
              <a:rPr lang="en-US" altLang="en-US" baseline="-25000" dirty="0"/>
              <a:t>2</a:t>
            </a:r>
            <a:r>
              <a:rPr lang="en-US" altLang="en-US" dirty="0"/>
              <a:t> events on the second trial, … and </a:t>
            </a:r>
            <a:r>
              <a:rPr lang="en-US" altLang="en-US" dirty="0" err="1"/>
              <a:t>k</a:t>
            </a:r>
            <a:r>
              <a:rPr lang="en-US" altLang="en-US" baseline="-25000" dirty="0" err="1"/>
              <a:t>n</a:t>
            </a:r>
            <a:r>
              <a:rPr lang="en-US" altLang="en-US" dirty="0"/>
              <a:t> events on the n</a:t>
            </a:r>
            <a:r>
              <a:rPr lang="en-US" altLang="en-US" baseline="30000" dirty="0"/>
              <a:t>th</a:t>
            </a:r>
            <a:r>
              <a:rPr lang="en-US" altLang="en-US" dirty="0"/>
              <a:t> trial, the number of possible outcomes is</a:t>
            </a:r>
          </a:p>
          <a:p>
            <a:pPr lvl="1"/>
            <a:endParaRPr lang="en-US" altLang="en-US" dirty="0"/>
          </a:p>
          <a:p>
            <a:pPr lvl="1"/>
            <a:endParaRPr lang="en-US" altLang="en-US" dirty="0"/>
          </a:p>
          <a:p>
            <a:pPr lvl="1"/>
            <a:r>
              <a:rPr lang="en-US" altLang="en-US" dirty="0"/>
              <a:t>Example:</a:t>
            </a:r>
          </a:p>
          <a:p>
            <a:pPr lvl="2"/>
            <a:r>
              <a:rPr lang="en-US" altLang="en-US" dirty="0"/>
              <a:t>A manufacturing company has to select vendors for three components of a widget that it is manufacturing.  There are 3, 2, and 6 unique vendors, respectively, that sell these components. How many combinations of vendors can the company choose from to source the components?</a:t>
            </a:r>
          </a:p>
        </p:txBody>
      </p:sp>
      <p:sp>
        <p:nvSpPr>
          <p:cNvPr id="4" name="Date Placeholder 3">
            <a:extLst>
              <a:ext uri="{FF2B5EF4-FFF2-40B4-BE49-F238E27FC236}">
                <a16:creationId xmlns:a16="http://schemas.microsoft.com/office/drawing/2014/main" id="{0399CD4D-D0BC-4CEC-90B2-91B754651466}"/>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F19B6FEF-EDE6-4200-894D-1C0AC239619C}"/>
              </a:ext>
            </a:extLst>
          </p:cNvPr>
          <p:cNvSpPr>
            <a:spLocks noGrp="1"/>
          </p:cNvSpPr>
          <p:nvPr>
            <p:ph type="sldNum" sz="quarter" idx="12"/>
          </p:nvPr>
        </p:nvSpPr>
        <p:spPr/>
        <p:txBody>
          <a:bodyPr/>
          <a:lstStyle/>
          <a:p>
            <a:fld id="{5BE6A9D8-6A3B-412E-86BF-9A95CED56509}" type="slidenum">
              <a:rPr lang="en-US" smtClean="0"/>
              <a:t>28</a:t>
            </a:fld>
            <a:endParaRPr lang="en-US"/>
          </a:p>
        </p:txBody>
      </p:sp>
      <p:sp>
        <p:nvSpPr>
          <p:cNvPr id="7" name="Text Box 4">
            <a:extLst>
              <a:ext uri="{FF2B5EF4-FFF2-40B4-BE49-F238E27FC236}">
                <a16:creationId xmlns:a16="http://schemas.microsoft.com/office/drawing/2014/main" id="{F49194E1-5EB0-4CA3-98DF-87F545846E05}"/>
              </a:ext>
            </a:extLst>
          </p:cNvPr>
          <p:cNvSpPr txBox="1">
            <a:spLocks noChangeArrowheads="1"/>
          </p:cNvSpPr>
          <p:nvPr/>
        </p:nvSpPr>
        <p:spPr bwMode="auto">
          <a:xfrm>
            <a:off x="5299953" y="2490282"/>
            <a:ext cx="2209800" cy="531813"/>
          </a:xfrm>
          <a:prstGeom prst="rect">
            <a:avLst/>
          </a:prstGeom>
          <a:solidFill>
            <a:srgbClr val="00EA00"/>
          </a:solidFill>
          <a:ln w="12700">
            <a:solidFill>
              <a:schemeClr val="tx1"/>
            </a:solidFill>
            <a:miter lim="800000"/>
            <a:headEnd/>
            <a:tailEnd/>
          </a:ln>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dirty="0"/>
              <a:t>(k</a:t>
            </a:r>
            <a:r>
              <a:rPr lang="en-US" altLang="en-US" sz="2800" baseline="-25000" dirty="0"/>
              <a:t>1</a:t>
            </a:r>
            <a:r>
              <a:rPr lang="en-US" altLang="en-US" sz="2800" dirty="0"/>
              <a:t>)(k</a:t>
            </a:r>
            <a:r>
              <a:rPr lang="en-US" altLang="en-US" sz="2800" baseline="-25000" dirty="0"/>
              <a:t>2</a:t>
            </a:r>
            <a:r>
              <a:rPr lang="en-US" altLang="en-US" sz="2800" dirty="0"/>
              <a:t>)</a:t>
            </a:r>
            <a:r>
              <a:rPr lang="en-US" altLang="en-US" sz="2800" baseline="30000" dirty="0"/>
              <a:t>…</a:t>
            </a:r>
            <a:r>
              <a:rPr lang="en-US" altLang="en-US" sz="2800" dirty="0"/>
              <a:t>(</a:t>
            </a:r>
            <a:r>
              <a:rPr lang="en-US" altLang="en-US" sz="2800" dirty="0" err="1"/>
              <a:t>k</a:t>
            </a:r>
            <a:r>
              <a:rPr lang="en-US" altLang="en-US" sz="2800" baseline="-25000" dirty="0" err="1"/>
              <a:t>n</a:t>
            </a:r>
            <a:r>
              <a:rPr lang="en-US" altLang="en-US" sz="2800" dirty="0"/>
              <a:t>).</a:t>
            </a:r>
          </a:p>
        </p:txBody>
      </p:sp>
    </p:spTree>
    <p:extLst>
      <p:ext uri="{BB962C8B-B14F-4D97-AF65-F5344CB8AC3E}">
        <p14:creationId xmlns:p14="http://schemas.microsoft.com/office/powerpoint/2010/main" val="3000571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6DA6-1B44-4D8C-A5FB-ED1E636B40C3}"/>
              </a:ext>
            </a:extLst>
          </p:cNvPr>
          <p:cNvSpPr>
            <a:spLocks noGrp="1"/>
          </p:cNvSpPr>
          <p:nvPr>
            <p:ph type="title"/>
          </p:nvPr>
        </p:nvSpPr>
        <p:spPr/>
        <p:txBody>
          <a:bodyPr/>
          <a:lstStyle/>
          <a:p>
            <a:r>
              <a:rPr lang="en-US" dirty="0"/>
              <a:t>Counting Rule 3</a:t>
            </a:r>
          </a:p>
        </p:txBody>
      </p:sp>
      <p:sp>
        <p:nvSpPr>
          <p:cNvPr id="3" name="Content Placeholder 2">
            <a:extLst>
              <a:ext uri="{FF2B5EF4-FFF2-40B4-BE49-F238E27FC236}">
                <a16:creationId xmlns:a16="http://schemas.microsoft.com/office/drawing/2014/main" id="{417010CD-0F67-4D02-990B-7F3AA5F78C50}"/>
              </a:ext>
            </a:extLst>
          </p:cNvPr>
          <p:cNvSpPr>
            <a:spLocks noGrp="1"/>
          </p:cNvSpPr>
          <p:nvPr>
            <p:ph idx="1"/>
          </p:nvPr>
        </p:nvSpPr>
        <p:spPr/>
        <p:txBody>
          <a:bodyPr/>
          <a:lstStyle/>
          <a:p>
            <a:r>
              <a:rPr lang="en-US" altLang="en-US" dirty="0">
                <a:solidFill>
                  <a:srgbClr val="008000"/>
                </a:solidFill>
              </a:rPr>
              <a:t>Counting Rule 3:</a:t>
            </a:r>
          </a:p>
          <a:p>
            <a:pPr lvl="1"/>
            <a:r>
              <a:rPr lang="en-US" altLang="en-US" dirty="0"/>
              <a:t>The number of ways that n items can be arranged in order is</a:t>
            </a:r>
          </a:p>
          <a:p>
            <a:pPr lvl="1"/>
            <a:endParaRPr lang="en-US" altLang="en-US" dirty="0"/>
          </a:p>
          <a:p>
            <a:pPr lvl="1"/>
            <a:endParaRPr lang="en-US" altLang="en-US" dirty="0"/>
          </a:p>
          <a:p>
            <a:pPr lvl="1"/>
            <a:r>
              <a:rPr lang="en-US" altLang="en-US" dirty="0"/>
              <a:t>Example:</a:t>
            </a:r>
          </a:p>
          <a:p>
            <a:pPr lvl="2"/>
            <a:r>
              <a:rPr lang="en-US" altLang="en-US" dirty="0"/>
              <a:t>Your company’s homepage has four main links to display on its front page.  How many ways can they order the links, from left to right?</a:t>
            </a:r>
          </a:p>
          <a:p>
            <a:endParaRPr lang="en-US" dirty="0"/>
          </a:p>
        </p:txBody>
      </p:sp>
      <p:sp>
        <p:nvSpPr>
          <p:cNvPr id="4" name="Date Placeholder 3">
            <a:extLst>
              <a:ext uri="{FF2B5EF4-FFF2-40B4-BE49-F238E27FC236}">
                <a16:creationId xmlns:a16="http://schemas.microsoft.com/office/drawing/2014/main" id="{79FCD203-E642-4278-8EF5-94C10AAF37A8}"/>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73E73DD0-0F23-41DD-8026-68E215184E01}"/>
              </a:ext>
            </a:extLst>
          </p:cNvPr>
          <p:cNvSpPr>
            <a:spLocks noGrp="1"/>
          </p:cNvSpPr>
          <p:nvPr>
            <p:ph type="sldNum" sz="quarter" idx="12"/>
          </p:nvPr>
        </p:nvSpPr>
        <p:spPr/>
        <p:txBody>
          <a:bodyPr/>
          <a:lstStyle/>
          <a:p>
            <a:fld id="{5BE6A9D8-6A3B-412E-86BF-9A95CED56509}" type="slidenum">
              <a:rPr lang="en-US" smtClean="0"/>
              <a:t>29</a:t>
            </a:fld>
            <a:endParaRPr lang="en-US"/>
          </a:p>
        </p:txBody>
      </p:sp>
      <p:sp>
        <p:nvSpPr>
          <p:cNvPr id="7" name="Text Box 4">
            <a:extLst>
              <a:ext uri="{FF2B5EF4-FFF2-40B4-BE49-F238E27FC236}">
                <a16:creationId xmlns:a16="http://schemas.microsoft.com/office/drawing/2014/main" id="{07EDD032-1123-463A-AEB2-B36380B23761}"/>
              </a:ext>
            </a:extLst>
          </p:cNvPr>
          <p:cNvSpPr txBox="1">
            <a:spLocks noChangeArrowheads="1"/>
          </p:cNvSpPr>
          <p:nvPr/>
        </p:nvSpPr>
        <p:spPr bwMode="auto">
          <a:xfrm>
            <a:off x="4491912" y="2178997"/>
            <a:ext cx="3276600" cy="531813"/>
          </a:xfrm>
          <a:prstGeom prst="rect">
            <a:avLst/>
          </a:prstGeom>
          <a:solidFill>
            <a:srgbClr val="00EA00"/>
          </a:solidFill>
          <a:ln w="12700">
            <a:solidFill>
              <a:schemeClr val="tx1"/>
            </a:solidFill>
            <a:miter lim="800000"/>
            <a:headEnd/>
            <a:tailEnd/>
          </a:ln>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dirty="0"/>
              <a:t>n! = (n)(n – 1)</a:t>
            </a:r>
            <a:r>
              <a:rPr lang="en-US" altLang="en-US" sz="2800" baseline="30000" dirty="0"/>
              <a:t>…</a:t>
            </a:r>
            <a:r>
              <a:rPr lang="en-US" altLang="en-US" sz="2800" dirty="0"/>
              <a:t>(1).</a:t>
            </a:r>
            <a:endParaRPr lang="en-US" altLang="en-US" sz="2800" baseline="30000" dirty="0"/>
          </a:p>
        </p:txBody>
      </p:sp>
    </p:spTree>
    <p:extLst>
      <p:ext uri="{BB962C8B-B14F-4D97-AF65-F5344CB8AC3E}">
        <p14:creationId xmlns:p14="http://schemas.microsoft.com/office/powerpoint/2010/main" val="44297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93F1-9640-4E2C-8D14-B8B07223230A}"/>
              </a:ext>
            </a:extLst>
          </p:cNvPr>
          <p:cNvSpPr>
            <a:spLocks noGrp="1"/>
          </p:cNvSpPr>
          <p:nvPr>
            <p:ph type="title"/>
          </p:nvPr>
        </p:nvSpPr>
        <p:spPr/>
        <p:txBody>
          <a:bodyPr/>
          <a:lstStyle/>
          <a:p>
            <a:r>
              <a:rPr lang="en-US" dirty="0"/>
              <a:t>What is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7295C8-7896-4596-8795-172386713CFC}"/>
                  </a:ext>
                </a:extLst>
              </p:cNvPr>
              <p:cNvSpPr>
                <a:spLocks noGrp="1"/>
              </p:cNvSpPr>
              <p:nvPr>
                <p:ph idx="1"/>
              </p:nvPr>
            </p:nvSpPr>
            <p:spPr>
              <a:xfrm>
                <a:off x="317241" y="1118506"/>
                <a:ext cx="11625943" cy="5309453"/>
              </a:xfrm>
            </p:spPr>
            <p:txBody>
              <a:bodyPr>
                <a:normAutofit fontScale="92500" lnSpcReduction="20000"/>
              </a:bodyPr>
              <a:lstStyle/>
              <a:p>
                <a:r>
                  <a:rPr lang="en-US" b="1" i="1" dirty="0"/>
                  <a:t>Probability </a:t>
                </a:r>
                <a:r>
                  <a:rPr lang="en-US" dirty="0"/>
                  <a:t>– the numerical value representing the chance, likelihood, or possibility that a certain event will occur (always between 0 and 1).</a:t>
                </a:r>
              </a:p>
              <a:p>
                <a:pPr lvl="1"/>
                <a:r>
                  <a:rPr lang="en-US" dirty="0"/>
                  <a:t>Each possible outcome of a variable is an </a:t>
                </a:r>
                <a:r>
                  <a:rPr lang="en-US" b="1" i="1" dirty="0"/>
                  <a:t>event</a:t>
                </a:r>
                <a:endParaRPr lang="en-US" dirty="0"/>
              </a:p>
              <a:p>
                <a:pPr lvl="1"/>
                <a:r>
                  <a:rPr lang="en-US" b="1" i="1" dirty="0"/>
                  <a:t>Impossible Event </a:t>
                </a:r>
                <a:r>
                  <a:rPr lang="en-US" dirty="0"/>
                  <a:t>– an event that has no chance of occurring (probability = 0).</a:t>
                </a:r>
              </a:p>
              <a:p>
                <a:pPr lvl="1"/>
                <a:r>
                  <a:rPr lang="en-US" b="1" i="1" dirty="0"/>
                  <a:t>Certain Event </a:t>
                </a:r>
                <a:r>
                  <a:rPr lang="en-US" dirty="0"/>
                  <a:t>– an event that is sure to occur (probability = 1).</a:t>
                </a:r>
              </a:p>
              <a:p>
                <a:pPr lvl="1"/>
                <a:r>
                  <a:rPr lang="en-US" b="1" i="1" dirty="0"/>
                  <a:t>Any Event</a:t>
                </a:r>
                <a:r>
                  <a:rPr lang="en-US" dirty="0"/>
                  <a:t> – has a probability of occurring between 0 and 1 </a:t>
                </a:r>
                <a:endParaRPr lang="en-US" b="1" i="1" dirty="0"/>
              </a:p>
              <a:p>
                <a:r>
                  <a:rPr lang="en-US" dirty="0"/>
                  <a:t>The mathematics behind probability is </a:t>
                </a:r>
                <a:r>
                  <a:rPr lang="en-US" b="1" i="1" dirty="0"/>
                  <a:t>complex and beautiful </a:t>
                </a:r>
                <a:r>
                  <a:rPr lang="en-US" dirty="0"/>
                  <a:t>(at least to me!) – We will not study this formally, but for the interested student … </a:t>
                </a:r>
              </a:p>
              <a:p>
                <a:pPr lvl="1"/>
                <a:r>
                  <a:rPr lang="en-US" dirty="0"/>
                  <a:t>To define probability, you need a </a:t>
                </a:r>
                <a:r>
                  <a:rPr lang="en-US" b="1" i="1" dirty="0"/>
                  <a:t>probability space </a:t>
                </a:r>
                <a14:m>
                  <m:oMath xmlns:m="http://schemas.openxmlformats.org/officeDocument/2006/math">
                    <m:r>
                      <a:rPr lang="en-US" b="1" i="1" smtClean="0">
                        <a:latin typeface="Cambria Math" panose="02040503050406030204" pitchFamily="18" charset="0"/>
                      </a:rPr>
                      <m:t>(</m:t>
                    </m:r>
                    <m:r>
                      <a:rPr lang="en-US" b="1" i="0" smtClean="0">
                        <a:latin typeface="Cambria Math" panose="02040503050406030204" pitchFamily="18" charset="0"/>
                      </a:rPr>
                      <m:t>𝛀</m:t>
                    </m:r>
                    <m:r>
                      <a:rPr lang="en-US" b="1" i="1" smtClean="0">
                        <a:latin typeface="Cambria Math" panose="02040503050406030204" pitchFamily="18" charset="0"/>
                      </a:rPr>
                      <m:t>, </m:t>
                    </m:r>
                    <m:r>
                      <a:rPr lang="en-US" b="1" i="1" smtClean="0">
                        <a:latin typeface="Cambria Math" panose="02040503050406030204" pitchFamily="18" charset="0"/>
                      </a:rPr>
                      <m:t>𝑭</m:t>
                    </m:r>
                    <m:r>
                      <a:rPr lang="en-US" b="1" i="1" smtClean="0">
                        <a:latin typeface="Cambria Math" panose="02040503050406030204" pitchFamily="18" charset="0"/>
                      </a:rPr>
                      <m:t>, </m:t>
                    </m:r>
                    <m:r>
                      <a:rPr lang="en-US" b="1" i="1" smtClean="0">
                        <a:latin typeface="Cambria Math" panose="02040503050406030204" pitchFamily="18" charset="0"/>
                      </a:rPr>
                      <m:t>𝑷</m:t>
                    </m:r>
                    <m:r>
                      <a:rPr lang="en-US" b="1" i="1" smtClean="0">
                        <a:latin typeface="Cambria Math" panose="02040503050406030204" pitchFamily="18" charset="0"/>
                      </a:rPr>
                      <m:t>)</m:t>
                    </m:r>
                  </m:oMath>
                </a14:m>
                <a:endParaRPr lang="en-US" dirty="0"/>
              </a:p>
              <a:p>
                <a:pPr lvl="2"/>
                <a14:m>
                  <m:oMath xmlns:m="http://schemas.openxmlformats.org/officeDocument/2006/math">
                    <m:r>
                      <m:rPr>
                        <m:sty m:val="p"/>
                      </m:rPr>
                      <a:rPr lang="en-US" b="0" i="0" smtClean="0">
                        <a:latin typeface="Cambria Math" panose="02040503050406030204" pitchFamily="18" charset="0"/>
                      </a:rPr>
                      <m:t>Ω</m:t>
                    </m:r>
                  </m:oMath>
                </a14:m>
                <a:r>
                  <a:rPr lang="en-US" dirty="0"/>
                  <a:t>: the </a:t>
                </a:r>
                <a:r>
                  <a:rPr lang="en-US" b="1" i="1" dirty="0"/>
                  <a:t>sample space </a:t>
                </a:r>
                <a:r>
                  <a:rPr lang="en-US" dirty="0"/>
                  <a:t>– a non-empty set</a:t>
                </a:r>
              </a:p>
              <a:p>
                <a:pPr lvl="2"/>
                <a14:m>
                  <m:oMath xmlns:m="http://schemas.openxmlformats.org/officeDocument/2006/math">
                    <m:r>
                      <a:rPr lang="en-US" b="0" i="1" smtClean="0">
                        <a:latin typeface="Cambria Math" panose="02040503050406030204" pitchFamily="18" charset="0"/>
                      </a:rPr>
                      <m:t>𝐹</m:t>
                    </m:r>
                  </m:oMath>
                </a14:m>
                <a:r>
                  <a:rPr lang="en-US" dirty="0"/>
                  <a:t>: a </a:t>
                </a:r>
                <a14:m>
                  <m:oMath xmlns:m="http://schemas.openxmlformats.org/officeDocument/2006/math">
                    <m:r>
                      <a:rPr lang="en-US" b="1" i="1" smtClean="0">
                        <a:latin typeface="Cambria Math" panose="02040503050406030204" pitchFamily="18" charset="0"/>
                      </a:rPr>
                      <m:t>𝝈</m:t>
                    </m:r>
                  </m:oMath>
                </a14:m>
                <a:r>
                  <a:rPr lang="en-US" b="1" i="1" dirty="0"/>
                  <a:t>-algebra </a:t>
                </a:r>
                <a:r>
                  <a:rPr lang="en-US" dirty="0"/>
                  <a:t>– a family of subsets of the sample space which:</a:t>
                </a:r>
              </a:p>
              <a:p>
                <a:pPr lvl="3"/>
                <a:r>
                  <a:rPr lang="en-US" dirty="0"/>
                  <a:t>Contains the </a:t>
                </a:r>
                <a:r>
                  <a:rPr lang="en-US" b="1" i="1" dirty="0"/>
                  <a:t>sample space</a:t>
                </a:r>
              </a:p>
              <a:p>
                <a:pPr lvl="3"/>
                <a:r>
                  <a:rPr lang="en-US" dirty="0"/>
                  <a:t>Is closed under </a:t>
                </a:r>
                <a:r>
                  <a:rPr lang="en-US" b="1" i="1" dirty="0"/>
                  <a:t>complements</a:t>
                </a:r>
              </a:p>
              <a:p>
                <a:pPr lvl="3"/>
                <a:r>
                  <a:rPr lang="en-US" dirty="0"/>
                  <a:t>Is closed under </a:t>
                </a:r>
                <a:r>
                  <a:rPr lang="en-US" b="1" i="1" dirty="0"/>
                  <a:t>countable unions</a:t>
                </a:r>
                <a:r>
                  <a:rPr lang="en-US" dirty="0"/>
                  <a:t> </a:t>
                </a:r>
              </a:p>
              <a:p>
                <a:pPr lvl="2"/>
                <a14:m>
                  <m:oMath xmlns:m="http://schemas.openxmlformats.org/officeDocument/2006/math">
                    <m:r>
                      <a:rPr lang="en-US" b="0" i="1" smtClean="0">
                        <a:latin typeface="Cambria Math" panose="02040503050406030204" pitchFamily="18" charset="0"/>
                      </a:rPr>
                      <m:t>𝑃</m:t>
                    </m:r>
                  </m:oMath>
                </a14:m>
                <a:r>
                  <a:rPr lang="en-US" dirty="0"/>
                  <a:t>: the </a:t>
                </a:r>
                <a:r>
                  <a:rPr lang="en-US" b="1" i="1" dirty="0"/>
                  <a:t>probability measure</a:t>
                </a:r>
                <a:r>
                  <a:rPr lang="en-US" dirty="0"/>
                  <a:t> – a function from </a:t>
                </a:r>
                <a14:m>
                  <m:oMath xmlns:m="http://schemas.openxmlformats.org/officeDocument/2006/math">
                    <m:r>
                      <a:rPr lang="en-US" b="0" i="1" smtClean="0">
                        <a:latin typeface="Cambria Math" panose="02040503050406030204" pitchFamily="18" charset="0"/>
                      </a:rPr>
                      <m:t>𝐹</m:t>
                    </m:r>
                  </m:oMath>
                </a14:m>
                <a:r>
                  <a:rPr lang="en-US" dirty="0"/>
                  <a:t> into </a:t>
                </a:r>
                <a14:m>
                  <m:oMath xmlns:m="http://schemas.openxmlformats.org/officeDocument/2006/math">
                    <m:r>
                      <a:rPr lang="en-US" b="0" i="1" smtClean="0">
                        <a:latin typeface="Cambria Math" panose="02040503050406030204" pitchFamily="18" charset="0"/>
                      </a:rPr>
                      <m:t>[0,1]</m:t>
                    </m:r>
                  </m:oMath>
                </a14:m>
                <a:r>
                  <a:rPr lang="en-US" dirty="0"/>
                  <a:t> for which:</a:t>
                </a:r>
              </a:p>
              <a:p>
                <a:pPr lvl="3"/>
                <a14:m>
                  <m:oMath xmlns:m="http://schemas.openxmlformats.org/officeDocument/2006/math">
                    <m:r>
                      <a:rPr lang="en-US" b="0" i="1" smtClean="0">
                        <a:latin typeface="Cambria Math" panose="02040503050406030204" pitchFamily="18" charset="0"/>
                      </a:rPr>
                      <m:t>𝑃</m:t>
                    </m:r>
                  </m:oMath>
                </a14:m>
                <a:r>
                  <a:rPr lang="en-US" dirty="0"/>
                  <a:t> is </a:t>
                </a:r>
                <a:r>
                  <a:rPr lang="en-US" b="1" i="1" dirty="0"/>
                  <a:t>countably additive</a:t>
                </a:r>
              </a:p>
              <a:p>
                <a:pPr lvl="3"/>
                <a:r>
                  <a:rPr lang="en-US" dirty="0"/>
                  <a:t>The </a:t>
                </a:r>
                <a:r>
                  <a:rPr lang="en-US" b="1" i="1" dirty="0"/>
                  <a:t>measure</a:t>
                </a:r>
                <a:r>
                  <a:rPr lang="en-US" dirty="0"/>
                  <a:t> of the entire sample space is 1</a:t>
                </a:r>
              </a:p>
            </p:txBody>
          </p:sp>
        </mc:Choice>
        <mc:Fallback xmlns="">
          <p:sp>
            <p:nvSpPr>
              <p:cNvPr id="3" name="Content Placeholder 2">
                <a:extLst>
                  <a:ext uri="{FF2B5EF4-FFF2-40B4-BE49-F238E27FC236}">
                    <a16:creationId xmlns:a16="http://schemas.microsoft.com/office/drawing/2014/main" id="{1B7295C8-7896-4596-8795-172386713CFC}"/>
                  </a:ext>
                </a:extLst>
              </p:cNvPr>
              <p:cNvSpPr>
                <a:spLocks noGrp="1" noRot="1" noChangeAspect="1" noMove="1" noResize="1" noEditPoints="1" noAdjustHandles="1" noChangeArrowheads="1" noChangeShapeType="1" noTextEdit="1"/>
              </p:cNvSpPr>
              <p:nvPr>
                <p:ph idx="1"/>
              </p:nvPr>
            </p:nvSpPr>
            <p:spPr>
              <a:xfrm>
                <a:off x="317241" y="1118506"/>
                <a:ext cx="11625943" cy="5309453"/>
              </a:xfrm>
              <a:blipFill>
                <a:blip r:embed="rId2"/>
                <a:stretch>
                  <a:fillRect l="-787" t="-2870" r="-73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017CBE6-AC7A-4FF7-8EDA-B96FD2DA72F6}"/>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3A15F6C6-E406-44DF-B1BB-1E9DE233E3D2}"/>
              </a:ext>
            </a:extLst>
          </p:cNvPr>
          <p:cNvSpPr>
            <a:spLocks noGrp="1"/>
          </p:cNvSpPr>
          <p:nvPr>
            <p:ph type="sldNum" sz="quarter" idx="12"/>
          </p:nvPr>
        </p:nvSpPr>
        <p:spPr/>
        <p:txBody>
          <a:bodyPr/>
          <a:lstStyle/>
          <a:p>
            <a:fld id="{5BE6A9D8-6A3B-412E-86BF-9A95CED56509}" type="slidenum">
              <a:rPr lang="en-US" smtClean="0"/>
              <a:t>3</a:t>
            </a:fld>
            <a:endParaRPr lang="en-US"/>
          </a:p>
        </p:txBody>
      </p:sp>
    </p:spTree>
    <p:extLst>
      <p:ext uri="{BB962C8B-B14F-4D97-AF65-F5344CB8AC3E}">
        <p14:creationId xmlns:p14="http://schemas.microsoft.com/office/powerpoint/2010/main" val="7714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E33E-5838-4FEE-9AF1-B046FAB25030}"/>
              </a:ext>
            </a:extLst>
          </p:cNvPr>
          <p:cNvSpPr>
            <a:spLocks noGrp="1"/>
          </p:cNvSpPr>
          <p:nvPr>
            <p:ph type="title"/>
          </p:nvPr>
        </p:nvSpPr>
        <p:spPr/>
        <p:txBody>
          <a:bodyPr/>
          <a:lstStyle/>
          <a:p>
            <a:r>
              <a:rPr lang="en-US" dirty="0"/>
              <a:t>Counting Rule 4</a:t>
            </a:r>
          </a:p>
        </p:txBody>
      </p:sp>
      <p:sp>
        <p:nvSpPr>
          <p:cNvPr id="3" name="Content Placeholder 2">
            <a:extLst>
              <a:ext uri="{FF2B5EF4-FFF2-40B4-BE49-F238E27FC236}">
                <a16:creationId xmlns:a16="http://schemas.microsoft.com/office/drawing/2014/main" id="{5090CF28-66C5-4CAD-80C4-EC85EDB638F4}"/>
              </a:ext>
            </a:extLst>
          </p:cNvPr>
          <p:cNvSpPr>
            <a:spLocks noGrp="1"/>
          </p:cNvSpPr>
          <p:nvPr>
            <p:ph idx="1"/>
          </p:nvPr>
        </p:nvSpPr>
        <p:spPr/>
        <p:txBody>
          <a:bodyPr/>
          <a:lstStyle/>
          <a:p>
            <a:r>
              <a:rPr lang="en-US" altLang="en-US" dirty="0">
                <a:solidFill>
                  <a:srgbClr val="008000"/>
                </a:solidFill>
              </a:rPr>
              <a:t>Counting Rule 4:</a:t>
            </a:r>
          </a:p>
          <a:p>
            <a:pPr lvl="1"/>
            <a:r>
              <a:rPr lang="en-US" altLang="en-US" dirty="0">
                <a:solidFill>
                  <a:srgbClr val="008000"/>
                </a:solidFill>
              </a:rPr>
              <a:t>Permutations:</a:t>
            </a:r>
            <a:r>
              <a:rPr lang="en-US" altLang="en-US" dirty="0"/>
              <a:t> The number of ways of arranging X objects selected from n objects in order is</a:t>
            </a:r>
          </a:p>
          <a:p>
            <a:pPr lvl="1"/>
            <a:endParaRPr lang="en-US" altLang="en-US" dirty="0"/>
          </a:p>
          <a:p>
            <a:pPr lvl="1"/>
            <a:endParaRPr lang="en-US" altLang="en-US" dirty="0"/>
          </a:p>
          <a:p>
            <a:pPr lvl="1"/>
            <a:endParaRPr lang="en-US" altLang="en-US" sz="1200" dirty="0"/>
          </a:p>
          <a:p>
            <a:pPr lvl="1"/>
            <a:r>
              <a:rPr lang="en-US" altLang="en-US" dirty="0"/>
              <a:t>Example:</a:t>
            </a:r>
          </a:p>
          <a:p>
            <a:pPr lvl="2"/>
            <a:r>
              <a:rPr lang="en-US" altLang="en-US" dirty="0"/>
              <a:t>A jewelry store has five types of gems that they can put on display in their central display case to show to customers.  It is known that the closer the gems are to the entrance to the store, the higher the expected sales, but there is only room to display three of the gems.  How many different ways can the store choose to display the gems in the three slots?</a:t>
            </a:r>
            <a:endParaRPr lang="en-US" altLang="en-US" sz="900" dirty="0"/>
          </a:p>
          <a:p>
            <a:pPr lvl="2">
              <a:lnSpc>
                <a:spcPct val="115000"/>
              </a:lnSpc>
            </a:pPr>
            <a:r>
              <a:rPr lang="en-US" altLang="en-US" dirty="0"/>
              <a:t>Answer:  				</a:t>
            </a:r>
            <a:endParaRPr lang="en-US" dirty="0"/>
          </a:p>
        </p:txBody>
      </p:sp>
      <p:sp>
        <p:nvSpPr>
          <p:cNvPr id="4" name="Date Placeholder 3">
            <a:extLst>
              <a:ext uri="{FF2B5EF4-FFF2-40B4-BE49-F238E27FC236}">
                <a16:creationId xmlns:a16="http://schemas.microsoft.com/office/drawing/2014/main" id="{9EDBA877-C2FB-4BCA-81A9-BFE10F48AA7F}"/>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62953BA3-2D50-4D3B-BCF8-269EC709A6D8}"/>
              </a:ext>
            </a:extLst>
          </p:cNvPr>
          <p:cNvSpPr>
            <a:spLocks noGrp="1"/>
          </p:cNvSpPr>
          <p:nvPr>
            <p:ph type="sldNum" sz="quarter" idx="12"/>
          </p:nvPr>
        </p:nvSpPr>
        <p:spPr/>
        <p:txBody>
          <a:bodyPr/>
          <a:lstStyle/>
          <a:p>
            <a:fld id="{5BE6A9D8-6A3B-412E-86BF-9A95CED56509}" type="slidenum">
              <a:rPr lang="en-US" smtClean="0"/>
              <a:t>30</a:t>
            </a:fld>
            <a:endParaRPr lang="en-US"/>
          </a:p>
        </p:txBody>
      </p:sp>
      <p:graphicFrame>
        <p:nvGraphicFramePr>
          <p:cNvPr id="7" name="Object 6">
            <a:extLst>
              <a:ext uri="{FF2B5EF4-FFF2-40B4-BE49-F238E27FC236}">
                <a16:creationId xmlns:a16="http://schemas.microsoft.com/office/drawing/2014/main" id="{2031E7CC-B2D3-4463-A478-36E5C46EAC24}"/>
              </a:ext>
            </a:extLst>
          </p:cNvPr>
          <p:cNvGraphicFramePr>
            <a:graphicFrameLocks noChangeAspect="1"/>
          </p:cNvGraphicFramePr>
          <p:nvPr>
            <p:extLst>
              <p:ext uri="{D42A27DB-BD31-4B8C-83A1-F6EECF244321}">
                <p14:modId xmlns:p14="http://schemas.microsoft.com/office/powerpoint/2010/main" val="804728317"/>
              </p:ext>
            </p:extLst>
          </p:nvPr>
        </p:nvGraphicFramePr>
        <p:xfrm>
          <a:off x="5222955" y="2245469"/>
          <a:ext cx="1814513" cy="855663"/>
        </p:xfrm>
        <a:graphic>
          <a:graphicData uri="http://schemas.openxmlformats.org/presentationml/2006/ole">
            <mc:AlternateContent xmlns:mc="http://schemas.openxmlformats.org/markup-compatibility/2006">
              <mc:Choice xmlns:v="urn:schemas-microsoft-com:vml" Requires="v">
                <p:oleObj spid="_x0000_s24632" name="Equation" r:id="rId3" imgW="889000" imgH="419100" progId="Equation.3">
                  <p:embed/>
                </p:oleObj>
              </mc:Choice>
              <mc:Fallback>
                <p:oleObj name="Equation" r:id="rId3" imgW="889000" imgH="419100" progId="Equation.3">
                  <p:embed/>
                  <p:pic>
                    <p:nvPicPr>
                      <p:cNvPr id="9221" name="Object 6">
                        <a:extLst>
                          <a:ext uri="{FF2B5EF4-FFF2-40B4-BE49-F238E27FC236}">
                            <a16:creationId xmlns:a16="http://schemas.microsoft.com/office/drawing/2014/main" id="{A4B9E710-50DC-491B-A37D-CDE4FCDA5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955" y="2245469"/>
                        <a:ext cx="1814513" cy="855663"/>
                      </a:xfrm>
                      <a:prstGeom prst="rect">
                        <a:avLst/>
                      </a:prstGeom>
                      <a:solidFill>
                        <a:srgbClr val="00EA00"/>
                      </a:solidFill>
                      <a:ln w="12700">
                        <a:solidFill>
                          <a:schemeClr val="tx1"/>
                        </a:solidFill>
                        <a:miter lim="800000"/>
                        <a:headEnd/>
                        <a:tailEnd/>
                      </a:ln>
                    </p:spPr>
                  </p:pic>
                </p:oleObj>
              </mc:Fallback>
            </mc:AlternateContent>
          </a:graphicData>
        </a:graphic>
      </p:graphicFrame>
      <p:graphicFrame>
        <p:nvGraphicFramePr>
          <p:cNvPr id="8" name="Object 7">
            <a:extLst>
              <a:ext uri="{FF2B5EF4-FFF2-40B4-BE49-F238E27FC236}">
                <a16:creationId xmlns:a16="http://schemas.microsoft.com/office/drawing/2014/main" id="{71DD5058-015C-4780-949F-A238A59B9317}"/>
              </a:ext>
            </a:extLst>
          </p:cNvPr>
          <p:cNvGraphicFramePr>
            <a:graphicFrameLocks noChangeAspect="1"/>
          </p:cNvGraphicFramePr>
          <p:nvPr/>
        </p:nvGraphicFramePr>
        <p:xfrm>
          <a:off x="4343400" y="5456238"/>
          <a:ext cx="3779838" cy="704850"/>
        </p:xfrm>
        <a:graphic>
          <a:graphicData uri="http://schemas.openxmlformats.org/presentationml/2006/ole">
            <mc:AlternateContent xmlns:mc="http://schemas.openxmlformats.org/markup-compatibility/2006">
              <mc:Choice xmlns:v="urn:schemas-microsoft-com:vml" Requires="v">
                <p:oleObj spid="_x0000_s24633" name="Equation" r:id="rId5" imgW="2590800" imgH="482600" progId="Equation.3">
                  <p:embed/>
                </p:oleObj>
              </mc:Choice>
              <mc:Fallback>
                <p:oleObj name="Equation" r:id="rId5" imgW="2590800" imgH="482600" progId="Equation.3">
                  <p:embed/>
                  <p:pic>
                    <p:nvPicPr>
                      <p:cNvPr id="9222" name="Object 7">
                        <a:extLst>
                          <a:ext uri="{FF2B5EF4-FFF2-40B4-BE49-F238E27FC236}">
                            <a16:creationId xmlns:a16="http://schemas.microsoft.com/office/drawing/2014/main" id="{4CA4ADE6-9FCB-4F33-96BF-1AE3FE4EC2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5456238"/>
                        <a:ext cx="3779838" cy="704850"/>
                      </a:xfrm>
                      <a:prstGeom prst="rect">
                        <a:avLst/>
                      </a:prstGeom>
                      <a:noFill/>
                      <a:ln>
                        <a:noFill/>
                      </a:ln>
                      <a:extLst>
                        <a:ext uri="{909E8E84-426E-40DD-AFC4-6F175D3DCCD1}">
                          <a14:hiddenFill xmlns:a14="http://schemas.microsoft.com/office/drawing/2010/main">
                            <a:solidFill>
                              <a:srgbClr val="FDE0BD"/>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1037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D9A6-048D-42C9-BC1F-9E4A40678245}"/>
              </a:ext>
            </a:extLst>
          </p:cNvPr>
          <p:cNvSpPr>
            <a:spLocks noGrp="1"/>
          </p:cNvSpPr>
          <p:nvPr>
            <p:ph type="title"/>
          </p:nvPr>
        </p:nvSpPr>
        <p:spPr/>
        <p:txBody>
          <a:bodyPr/>
          <a:lstStyle/>
          <a:p>
            <a:r>
              <a:rPr lang="en-US" dirty="0"/>
              <a:t>Counting Rule 5</a:t>
            </a:r>
          </a:p>
        </p:txBody>
      </p:sp>
      <p:sp>
        <p:nvSpPr>
          <p:cNvPr id="3" name="Content Placeholder 2">
            <a:extLst>
              <a:ext uri="{FF2B5EF4-FFF2-40B4-BE49-F238E27FC236}">
                <a16:creationId xmlns:a16="http://schemas.microsoft.com/office/drawing/2014/main" id="{6A787DA5-B549-4DB7-A0E5-532BBB090C9A}"/>
              </a:ext>
            </a:extLst>
          </p:cNvPr>
          <p:cNvSpPr>
            <a:spLocks noGrp="1"/>
          </p:cNvSpPr>
          <p:nvPr>
            <p:ph idx="1"/>
          </p:nvPr>
        </p:nvSpPr>
        <p:spPr/>
        <p:txBody>
          <a:bodyPr/>
          <a:lstStyle/>
          <a:p>
            <a:r>
              <a:rPr lang="en-US" altLang="en-US" dirty="0">
                <a:solidFill>
                  <a:srgbClr val="008000"/>
                </a:solidFill>
              </a:rPr>
              <a:t>Counting Rule 5:</a:t>
            </a:r>
          </a:p>
          <a:p>
            <a:pPr lvl="1"/>
            <a:r>
              <a:rPr lang="en-US" altLang="en-US" dirty="0">
                <a:solidFill>
                  <a:srgbClr val="008000"/>
                </a:solidFill>
              </a:rPr>
              <a:t>Combinations:</a:t>
            </a:r>
            <a:r>
              <a:rPr lang="en-US" altLang="en-US" dirty="0"/>
              <a:t> The number of ways of selecting X objects from n objects, irrespective of order, is</a:t>
            </a:r>
          </a:p>
          <a:p>
            <a:pPr lvl="1"/>
            <a:endParaRPr lang="en-US" altLang="en-US" dirty="0"/>
          </a:p>
          <a:p>
            <a:pPr lvl="1"/>
            <a:endParaRPr lang="en-US" altLang="en-US" dirty="0"/>
          </a:p>
          <a:p>
            <a:pPr lvl="1"/>
            <a:endParaRPr lang="en-US" altLang="en-US" sz="1400" dirty="0"/>
          </a:p>
          <a:p>
            <a:pPr lvl="1"/>
            <a:r>
              <a:rPr lang="en-US" altLang="en-US" dirty="0"/>
              <a:t>Example:</a:t>
            </a:r>
          </a:p>
          <a:p>
            <a:pPr lvl="2"/>
            <a:r>
              <a:rPr lang="en-US" altLang="en-US" dirty="0"/>
              <a:t>How many ways are there to select the three gems, if there is no difference where they are displayed, and we only care </a:t>
            </a:r>
            <a:r>
              <a:rPr lang="en-US" altLang="en-US" i="1" dirty="0"/>
              <a:t>if</a:t>
            </a:r>
            <a:r>
              <a:rPr lang="en-US" altLang="en-US" dirty="0"/>
              <a:t> a particular gem is chosen to be displayed?</a:t>
            </a:r>
          </a:p>
          <a:p>
            <a:endParaRPr lang="en-US" dirty="0"/>
          </a:p>
        </p:txBody>
      </p:sp>
      <p:sp>
        <p:nvSpPr>
          <p:cNvPr id="4" name="Date Placeholder 3">
            <a:extLst>
              <a:ext uri="{FF2B5EF4-FFF2-40B4-BE49-F238E27FC236}">
                <a16:creationId xmlns:a16="http://schemas.microsoft.com/office/drawing/2014/main" id="{1F7D0244-7A22-4B71-A872-35B685AA06A5}"/>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1132B0A8-DDD3-409D-92F0-FE2B06ED4D02}"/>
              </a:ext>
            </a:extLst>
          </p:cNvPr>
          <p:cNvSpPr>
            <a:spLocks noGrp="1"/>
          </p:cNvSpPr>
          <p:nvPr>
            <p:ph type="sldNum" sz="quarter" idx="12"/>
          </p:nvPr>
        </p:nvSpPr>
        <p:spPr/>
        <p:txBody>
          <a:bodyPr/>
          <a:lstStyle/>
          <a:p>
            <a:fld id="{5BE6A9D8-6A3B-412E-86BF-9A95CED56509}" type="slidenum">
              <a:rPr lang="en-US" smtClean="0"/>
              <a:t>31</a:t>
            </a:fld>
            <a:endParaRPr lang="en-US"/>
          </a:p>
        </p:txBody>
      </p:sp>
      <p:graphicFrame>
        <p:nvGraphicFramePr>
          <p:cNvPr id="6" name="Object 5">
            <a:extLst>
              <a:ext uri="{FF2B5EF4-FFF2-40B4-BE49-F238E27FC236}">
                <a16:creationId xmlns:a16="http://schemas.microsoft.com/office/drawing/2014/main" id="{1E211598-5B59-4E5F-84F5-4CDC21652203}"/>
              </a:ext>
            </a:extLst>
          </p:cNvPr>
          <p:cNvGraphicFramePr>
            <a:graphicFrameLocks noChangeAspect="1"/>
          </p:cNvGraphicFramePr>
          <p:nvPr>
            <p:extLst>
              <p:ext uri="{D42A27DB-BD31-4B8C-83A1-F6EECF244321}">
                <p14:modId xmlns:p14="http://schemas.microsoft.com/office/powerpoint/2010/main" val="434881797"/>
              </p:ext>
            </p:extLst>
          </p:nvPr>
        </p:nvGraphicFramePr>
        <p:xfrm>
          <a:off x="5122693" y="2484891"/>
          <a:ext cx="2205038" cy="855663"/>
        </p:xfrm>
        <a:graphic>
          <a:graphicData uri="http://schemas.openxmlformats.org/presentationml/2006/ole">
            <mc:AlternateContent xmlns:mc="http://schemas.openxmlformats.org/markup-compatibility/2006">
              <mc:Choice xmlns:v="urn:schemas-microsoft-com:vml" Requires="v">
                <p:oleObj spid="_x0000_s26674" name="Equation" r:id="rId3" imgW="1079500" imgH="419100" progId="Equation.3">
                  <p:embed/>
                </p:oleObj>
              </mc:Choice>
              <mc:Fallback>
                <p:oleObj name="Equation" r:id="rId3" imgW="1079500" imgH="419100" progId="Equation.3">
                  <p:embed/>
                  <p:pic>
                    <p:nvPicPr>
                      <p:cNvPr id="7" name="Object 6">
                        <a:extLst>
                          <a:ext uri="{FF2B5EF4-FFF2-40B4-BE49-F238E27FC236}">
                            <a16:creationId xmlns:a16="http://schemas.microsoft.com/office/drawing/2014/main" id="{7628D889-DB10-4064-9F72-5F436923D0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693" y="2484891"/>
                        <a:ext cx="2205038" cy="855663"/>
                      </a:xfrm>
                      <a:prstGeom prst="rect">
                        <a:avLst/>
                      </a:prstGeom>
                      <a:solidFill>
                        <a:srgbClr val="00EA00"/>
                      </a:solidFill>
                      <a:ln w="12700">
                        <a:solidFill>
                          <a:schemeClr val="tx1"/>
                        </a:solidFill>
                        <a:miter lim="800000"/>
                        <a:headEnd/>
                        <a:tailEnd/>
                      </a:ln>
                    </p:spPr>
                  </p:pic>
                </p:oleObj>
              </mc:Fallback>
            </mc:AlternateContent>
          </a:graphicData>
        </a:graphic>
      </p:graphicFrame>
      <p:graphicFrame>
        <p:nvGraphicFramePr>
          <p:cNvPr id="7" name="Object 6">
            <a:extLst>
              <a:ext uri="{FF2B5EF4-FFF2-40B4-BE49-F238E27FC236}">
                <a16:creationId xmlns:a16="http://schemas.microsoft.com/office/drawing/2014/main" id="{D63B0B8F-4D28-490C-BDCD-B5DF36172BC1}"/>
              </a:ext>
            </a:extLst>
          </p:cNvPr>
          <p:cNvGraphicFramePr>
            <a:graphicFrameLocks noChangeAspect="1"/>
          </p:cNvGraphicFramePr>
          <p:nvPr>
            <p:extLst>
              <p:ext uri="{D42A27DB-BD31-4B8C-83A1-F6EECF244321}">
                <p14:modId xmlns:p14="http://schemas.microsoft.com/office/powerpoint/2010/main" val="2886357383"/>
              </p:ext>
            </p:extLst>
          </p:nvPr>
        </p:nvGraphicFramePr>
        <p:xfrm>
          <a:off x="3521498" y="4851198"/>
          <a:ext cx="5089102" cy="858939"/>
        </p:xfrm>
        <a:graphic>
          <a:graphicData uri="http://schemas.openxmlformats.org/presentationml/2006/ole">
            <mc:AlternateContent xmlns:mc="http://schemas.openxmlformats.org/markup-compatibility/2006">
              <mc:Choice xmlns:v="urn:schemas-microsoft-com:vml" Requires="v">
                <p:oleObj spid="_x0000_s26675" name="Equation" r:id="rId5" imgW="2489040" imgH="419040" progId="Equation.3">
                  <p:embed/>
                </p:oleObj>
              </mc:Choice>
              <mc:Fallback>
                <p:oleObj name="Equation" r:id="rId5" imgW="2489040" imgH="419040" progId="Equation.3">
                  <p:embed/>
                  <p:pic>
                    <p:nvPicPr>
                      <p:cNvPr id="8" name="Object 7">
                        <a:extLst>
                          <a:ext uri="{FF2B5EF4-FFF2-40B4-BE49-F238E27FC236}">
                            <a16:creationId xmlns:a16="http://schemas.microsoft.com/office/drawing/2014/main" id="{71DD5058-015C-4780-949F-A238A59B9317}"/>
                          </a:ext>
                        </a:extLst>
                      </p:cNvPr>
                      <p:cNvPicPr>
                        <a:picLocks noChangeAspect="1" noChangeArrowheads="1"/>
                      </p:cNvPicPr>
                      <p:nvPr/>
                    </p:nvPicPr>
                    <p:blipFill>
                      <a:blip r:embed="rId6"/>
                      <a:srcRect/>
                      <a:stretch>
                        <a:fillRect/>
                      </a:stretch>
                    </p:blipFill>
                    <p:spPr bwMode="auto">
                      <a:xfrm>
                        <a:off x="3521498" y="4851198"/>
                        <a:ext cx="5089102" cy="8589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869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83C1-1EF7-4AB4-BA8C-A81CC58C0120}"/>
              </a:ext>
            </a:extLst>
          </p:cNvPr>
          <p:cNvSpPr>
            <a:spLocks noGrp="1"/>
          </p:cNvSpPr>
          <p:nvPr>
            <p:ph type="title"/>
          </p:nvPr>
        </p:nvSpPr>
        <p:spPr/>
        <p:txBody>
          <a:bodyPr/>
          <a:lstStyle/>
          <a:p>
            <a:r>
              <a:rPr lang="en-US" dirty="0"/>
              <a:t>Basic Definitions</a:t>
            </a:r>
          </a:p>
        </p:txBody>
      </p:sp>
      <p:sp>
        <p:nvSpPr>
          <p:cNvPr id="3" name="Content Placeholder 2">
            <a:extLst>
              <a:ext uri="{FF2B5EF4-FFF2-40B4-BE49-F238E27FC236}">
                <a16:creationId xmlns:a16="http://schemas.microsoft.com/office/drawing/2014/main" id="{8815C134-918C-41C8-B756-1698F6374DE8}"/>
              </a:ext>
            </a:extLst>
          </p:cNvPr>
          <p:cNvSpPr>
            <a:spLocks noGrp="1"/>
          </p:cNvSpPr>
          <p:nvPr>
            <p:ph idx="1"/>
          </p:nvPr>
        </p:nvSpPr>
        <p:spPr/>
        <p:txBody>
          <a:bodyPr>
            <a:normAutofit lnSpcReduction="10000"/>
          </a:bodyPr>
          <a:lstStyle/>
          <a:p>
            <a:r>
              <a:rPr lang="en-US" dirty="0"/>
              <a:t>An </a:t>
            </a:r>
            <a:r>
              <a:rPr lang="en-US" b="1" i="1" dirty="0"/>
              <a:t>outcome</a:t>
            </a:r>
            <a:r>
              <a:rPr lang="en-US" dirty="0"/>
              <a:t> is a simple, atomic, result of an experiment.  Every possible result of an experiment is an outcome</a:t>
            </a:r>
          </a:p>
          <a:p>
            <a:pPr lvl="1"/>
            <a:r>
              <a:rPr lang="en-US" dirty="0"/>
              <a:t>Ex: You toss a coin.  There are two </a:t>
            </a:r>
            <a:r>
              <a:rPr lang="en-US" b="1" i="1" dirty="0"/>
              <a:t>outcomes</a:t>
            </a:r>
            <a:endParaRPr lang="en-US" dirty="0"/>
          </a:p>
          <a:p>
            <a:pPr lvl="2"/>
            <a:r>
              <a:rPr lang="en-US" dirty="0"/>
              <a:t>Heads or Tails</a:t>
            </a:r>
          </a:p>
          <a:p>
            <a:pPr lvl="1"/>
            <a:r>
              <a:rPr lang="en-US" dirty="0"/>
              <a:t>Ex: You toss a die.  There are six </a:t>
            </a:r>
            <a:r>
              <a:rPr lang="en-US" b="1" i="1" dirty="0"/>
              <a:t>outcomes</a:t>
            </a:r>
          </a:p>
          <a:p>
            <a:pPr lvl="2"/>
            <a:r>
              <a:rPr lang="en-US" dirty="0"/>
              <a:t>1, 2, 3, 4, 5, 6</a:t>
            </a:r>
          </a:p>
          <a:p>
            <a:r>
              <a:rPr lang="en-US" dirty="0"/>
              <a:t>An </a:t>
            </a:r>
            <a:r>
              <a:rPr lang="en-US" b="1" i="1" dirty="0"/>
              <a:t>event</a:t>
            </a:r>
            <a:r>
              <a:rPr lang="en-US" dirty="0"/>
              <a:t> is a set of outcomes of an experiment (note: each outcome is also an event)</a:t>
            </a:r>
          </a:p>
          <a:p>
            <a:pPr lvl="1"/>
            <a:r>
              <a:rPr lang="en-US" dirty="0"/>
              <a:t>Ex: You toss a die. Here are possible events:</a:t>
            </a:r>
          </a:p>
          <a:p>
            <a:pPr lvl="2"/>
            <a:r>
              <a:rPr lang="en-US" dirty="0"/>
              <a:t>The result is even</a:t>
            </a:r>
          </a:p>
          <a:p>
            <a:pPr lvl="2"/>
            <a:r>
              <a:rPr lang="en-US" dirty="0"/>
              <a:t>The result is odd</a:t>
            </a:r>
          </a:p>
          <a:p>
            <a:pPr lvl="2"/>
            <a:r>
              <a:rPr lang="en-US" dirty="0"/>
              <a:t>The result is divisible by 3</a:t>
            </a:r>
          </a:p>
          <a:p>
            <a:pPr lvl="2"/>
            <a:r>
              <a:rPr lang="en-US" dirty="0"/>
              <a:t>The result is greater than or equal to 6</a:t>
            </a:r>
          </a:p>
          <a:p>
            <a:r>
              <a:rPr lang="en-US" dirty="0"/>
              <a:t>The collection of every possible event is the </a:t>
            </a:r>
            <a:r>
              <a:rPr lang="en-US" b="1" i="1" dirty="0"/>
              <a:t>sample space</a:t>
            </a:r>
            <a:endParaRPr lang="en-US" dirty="0"/>
          </a:p>
          <a:p>
            <a:pPr lvl="1"/>
            <a:endParaRPr lang="en-US" b="1" i="1" dirty="0"/>
          </a:p>
          <a:p>
            <a:pPr lvl="1"/>
            <a:endParaRPr lang="en-US" b="1" i="1" dirty="0"/>
          </a:p>
          <a:p>
            <a:endParaRPr lang="en-US" dirty="0"/>
          </a:p>
        </p:txBody>
      </p:sp>
      <p:sp>
        <p:nvSpPr>
          <p:cNvPr id="4" name="Date Placeholder 3">
            <a:extLst>
              <a:ext uri="{FF2B5EF4-FFF2-40B4-BE49-F238E27FC236}">
                <a16:creationId xmlns:a16="http://schemas.microsoft.com/office/drawing/2014/main" id="{33C3568B-FC04-440B-BD9B-7F7630485B60}"/>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7F556C48-E3A7-42A5-9AED-2828A7863CA5}"/>
              </a:ext>
            </a:extLst>
          </p:cNvPr>
          <p:cNvSpPr>
            <a:spLocks noGrp="1"/>
          </p:cNvSpPr>
          <p:nvPr>
            <p:ph type="sldNum" sz="quarter" idx="12"/>
          </p:nvPr>
        </p:nvSpPr>
        <p:spPr/>
        <p:txBody>
          <a:bodyPr/>
          <a:lstStyle/>
          <a:p>
            <a:fld id="{5BE6A9D8-6A3B-412E-86BF-9A95CED56509}" type="slidenum">
              <a:rPr lang="en-US" smtClean="0"/>
              <a:t>4</a:t>
            </a:fld>
            <a:endParaRPr lang="en-US"/>
          </a:p>
        </p:txBody>
      </p:sp>
    </p:spTree>
    <p:extLst>
      <p:ext uri="{BB962C8B-B14F-4D97-AF65-F5344CB8AC3E}">
        <p14:creationId xmlns:p14="http://schemas.microsoft.com/office/powerpoint/2010/main" val="204452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5FA1-B89D-49C5-B492-5A4514FBE2D7}"/>
              </a:ext>
            </a:extLst>
          </p:cNvPr>
          <p:cNvSpPr>
            <a:spLocks noGrp="1"/>
          </p:cNvSpPr>
          <p:nvPr>
            <p:ph type="title"/>
          </p:nvPr>
        </p:nvSpPr>
        <p:spPr/>
        <p:txBody>
          <a:bodyPr/>
          <a:lstStyle/>
          <a:p>
            <a:r>
              <a:rPr lang="en-US" dirty="0"/>
              <a:t>Measuring Probability</a:t>
            </a:r>
          </a:p>
        </p:txBody>
      </p:sp>
      <p:sp>
        <p:nvSpPr>
          <p:cNvPr id="3" name="Content Placeholder 2">
            <a:extLst>
              <a:ext uri="{FF2B5EF4-FFF2-40B4-BE49-F238E27FC236}">
                <a16:creationId xmlns:a16="http://schemas.microsoft.com/office/drawing/2014/main" id="{17E18A19-789D-4063-B9D5-FEAB93DAB339}"/>
              </a:ext>
            </a:extLst>
          </p:cNvPr>
          <p:cNvSpPr>
            <a:spLocks noGrp="1"/>
          </p:cNvSpPr>
          <p:nvPr>
            <p:ph idx="1"/>
          </p:nvPr>
        </p:nvSpPr>
        <p:spPr>
          <a:xfrm>
            <a:off x="317241" y="1118507"/>
            <a:ext cx="11625943" cy="5058456"/>
          </a:xfrm>
        </p:spPr>
        <p:txBody>
          <a:bodyPr/>
          <a:lstStyle/>
          <a:p>
            <a:r>
              <a:rPr lang="en-US" dirty="0"/>
              <a:t>The </a:t>
            </a:r>
            <a:r>
              <a:rPr lang="en-US" b="1" i="1" dirty="0"/>
              <a:t>probability</a:t>
            </a:r>
            <a:r>
              <a:rPr lang="en-US" dirty="0"/>
              <a:t> of an event is:</a:t>
            </a:r>
          </a:p>
          <a:p>
            <a:endParaRPr lang="en-US" dirty="0"/>
          </a:p>
          <a:p>
            <a:endParaRPr lang="en-US" dirty="0"/>
          </a:p>
          <a:p>
            <a:r>
              <a:rPr lang="en-US" dirty="0"/>
              <a:t>This can be measured either </a:t>
            </a:r>
            <a:r>
              <a:rPr lang="en-US" b="1" dirty="0"/>
              <a:t>a </a:t>
            </a:r>
            <a:r>
              <a:rPr lang="en-US" b="1" i="1" dirty="0"/>
              <a:t>priori</a:t>
            </a:r>
            <a:r>
              <a:rPr lang="en-US" dirty="0"/>
              <a:t> or </a:t>
            </a:r>
            <a:r>
              <a:rPr lang="en-US" b="1" i="1" dirty="0"/>
              <a:t>empirically</a:t>
            </a:r>
          </a:p>
          <a:p>
            <a:pPr lvl="1"/>
            <a:r>
              <a:rPr lang="en-US" b="1" i="1" dirty="0"/>
              <a:t>a priori</a:t>
            </a:r>
            <a:r>
              <a:rPr lang="en-US" dirty="0"/>
              <a:t>: Uses prior knowledge</a:t>
            </a:r>
          </a:p>
          <a:p>
            <a:pPr lvl="2"/>
            <a:r>
              <a:rPr lang="en-US" b="1" i="1" dirty="0"/>
              <a:t>Example</a:t>
            </a:r>
            <a:r>
              <a:rPr lang="en-US" dirty="0"/>
              <a:t>: I flip a coin. What is the probability that the coin lands heads up?</a:t>
            </a:r>
          </a:p>
          <a:p>
            <a:pPr lvl="1"/>
            <a:r>
              <a:rPr lang="en-US" b="1" i="1" dirty="0"/>
              <a:t>Empirically</a:t>
            </a:r>
            <a:r>
              <a:rPr lang="en-US" dirty="0"/>
              <a:t>: Uses observed data</a:t>
            </a:r>
          </a:p>
          <a:p>
            <a:pPr lvl="2"/>
            <a:r>
              <a:rPr lang="en-US" b="1" i="1" dirty="0"/>
              <a:t>Example</a:t>
            </a:r>
            <a:r>
              <a:rPr lang="en-US" dirty="0"/>
              <a:t>: I survey 100 people in order to infer the proportion of individuals who purchase a large TV</a:t>
            </a:r>
          </a:p>
          <a:p>
            <a:r>
              <a:rPr lang="en-US" dirty="0"/>
              <a:t>Probability can also be </a:t>
            </a:r>
            <a:r>
              <a:rPr lang="en-US" b="1" i="1" dirty="0"/>
              <a:t>subjective</a:t>
            </a:r>
          </a:p>
          <a:p>
            <a:pPr lvl="1"/>
            <a:r>
              <a:rPr lang="en-US" dirty="0"/>
              <a:t>Might depend on the person asked</a:t>
            </a:r>
          </a:p>
          <a:p>
            <a:pPr lvl="2"/>
            <a:r>
              <a:rPr lang="en-US" b="1" i="1" dirty="0"/>
              <a:t>Example: </a:t>
            </a:r>
            <a:r>
              <a:rPr lang="en-US" dirty="0"/>
              <a:t>What is the probability that the launch of a new product is successful?</a:t>
            </a:r>
            <a:endParaRPr lang="en-US" b="1" i="1" dirty="0"/>
          </a:p>
        </p:txBody>
      </p:sp>
      <p:sp>
        <p:nvSpPr>
          <p:cNvPr id="4" name="Date Placeholder 3">
            <a:extLst>
              <a:ext uri="{FF2B5EF4-FFF2-40B4-BE49-F238E27FC236}">
                <a16:creationId xmlns:a16="http://schemas.microsoft.com/office/drawing/2014/main" id="{2C69D27E-899B-4E6B-AE72-E3042DDFF731}"/>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C72C91F5-9410-4142-A07D-F8E641B5B499}"/>
              </a:ext>
            </a:extLst>
          </p:cNvPr>
          <p:cNvSpPr>
            <a:spLocks noGrp="1"/>
          </p:cNvSpPr>
          <p:nvPr>
            <p:ph type="sldNum" sz="quarter" idx="12"/>
          </p:nvPr>
        </p:nvSpPr>
        <p:spPr/>
        <p:txBody>
          <a:bodyPr/>
          <a:lstStyle/>
          <a:p>
            <a:fld id="{5BE6A9D8-6A3B-412E-86BF-9A95CED56509}" type="slidenum">
              <a:rPr lang="en-US" smtClean="0"/>
              <a:t>5</a:t>
            </a:fld>
            <a:endParaRPr lang="en-US"/>
          </a:p>
        </p:txBody>
      </p:sp>
      <p:graphicFrame>
        <p:nvGraphicFramePr>
          <p:cNvPr id="6" name="Object 6">
            <a:extLst>
              <a:ext uri="{FF2B5EF4-FFF2-40B4-BE49-F238E27FC236}">
                <a16:creationId xmlns:a16="http://schemas.microsoft.com/office/drawing/2014/main" id="{150EC752-155D-421F-ACB3-43D90D83104C}"/>
              </a:ext>
            </a:extLst>
          </p:cNvPr>
          <p:cNvGraphicFramePr>
            <a:graphicFrameLocks noChangeAspect="1"/>
          </p:cNvGraphicFramePr>
          <p:nvPr>
            <p:extLst>
              <p:ext uri="{D42A27DB-BD31-4B8C-83A1-F6EECF244321}">
                <p14:modId xmlns:p14="http://schemas.microsoft.com/office/powerpoint/2010/main" val="1360417147"/>
              </p:ext>
            </p:extLst>
          </p:nvPr>
        </p:nvGraphicFramePr>
        <p:xfrm>
          <a:off x="2576905" y="1807283"/>
          <a:ext cx="6486525" cy="582612"/>
        </p:xfrm>
        <a:graphic>
          <a:graphicData uri="http://schemas.openxmlformats.org/presentationml/2006/ole">
            <mc:AlternateContent xmlns:mc="http://schemas.openxmlformats.org/markup-compatibility/2006">
              <mc:Choice xmlns:v="urn:schemas-microsoft-com:vml" Requires="v">
                <p:oleObj spid="_x0000_s12339" name="Equation" r:id="rId3" imgW="4787640" imgH="431640" progId="Equation.3">
                  <p:embed/>
                </p:oleObj>
              </mc:Choice>
              <mc:Fallback>
                <p:oleObj name="Equation" r:id="rId3" imgW="4787640" imgH="431640" progId="Equation.3">
                  <p:embed/>
                  <p:pic>
                    <p:nvPicPr>
                      <p:cNvPr id="6" name="Object 6">
                        <a:extLst>
                          <a:ext uri="{FF2B5EF4-FFF2-40B4-BE49-F238E27FC236}">
                            <a16:creationId xmlns:a16="http://schemas.microsoft.com/office/drawing/2014/main" id="{3A9D0347-F7C2-4692-82A7-DBAA7AC2894A}"/>
                          </a:ext>
                        </a:extLst>
                      </p:cNvPr>
                      <p:cNvPicPr>
                        <a:picLocks noChangeAspect="1" noChangeArrowheads="1"/>
                      </p:cNvPicPr>
                      <p:nvPr/>
                    </p:nvPicPr>
                    <p:blipFill>
                      <a:blip r:embed="rId4"/>
                      <a:srcRect/>
                      <a:stretch>
                        <a:fillRect/>
                      </a:stretch>
                    </p:blipFill>
                    <p:spPr bwMode="auto">
                      <a:xfrm>
                        <a:off x="2576905" y="1807283"/>
                        <a:ext cx="64865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8417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E872-ED90-40C3-81C8-E254EE4FEB26}"/>
              </a:ext>
            </a:extLst>
          </p:cNvPr>
          <p:cNvSpPr>
            <a:spLocks noGrp="1"/>
          </p:cNvSpPr>
          <p:nvPr>
            <p:ph type="title"/>
          </p:nvPr>
        </p:nvSpPr>
        <p:spPr/>
        <p:txBody>
          <a:bodyPr/>
          <a:lstStyle/>
          <a:p>
            <a:r>
              <a:rPr lang="en-US" dirty="0"/>
              <a:t>Events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35AB8F-5BEB-4B3E-9EFD-8971D1A93BD1}"/>
                  </a:ext>
                </a:extLst>
              </p:cNvPr>
              <p:cNvSpPr>
                <a:spLocks noGrp="1"/>
              </p:cNvSpPr>
              <p:nvPr>
                <p:ph idx="1"/>
              </p:nvPr>
            </p:nvSpPr>
            <p:spPr/>
            <p:txBody>
              <a:bodyPr>
                <a:normAutofit/>
              </a:bodyPr>
              <a:lstStyle/>
              <a:p>
                <a:r>
                  <a:rPr lang="en-US" dirty="0"/>
                  <a:t>Each possible outcome of a variable is an </a:t>
                </a:r>
                <a:r>
                  <a:rPr lang="en-US" b="1" i="1" dirty="0"/>
                  <a:t>event</a:t>
                </a:r>
              </a:p>
              <a:p>
                <a:pPr lvl="1"/>
                <a:r>
                  <a:rPr lang="en-US" b="1" i="1" dirty="0"/>
                  <a:t>Simple event</a:t>
                </a:r>
              </a:p>
              <a:p>
                <a:pPr lvl="2"/>
                <a:r>
                  <a:rPr lang="en-US" dirty="0"/>
                  <a:t>An event described by a single characteristic</a:t>
                </a:r>
              </a:p>
              <a:p>
                <a:pPr lvl="2"/>
                <a:r>
                  <a:rPr lang="en-US" dirty="0"/>
                  <a:t>e.g., A randomly chosen person has a birthday in January</a:t>
                </a:r>
              </a:p>
              <a:p>
                <a:pPr lvl="1"/>
                <a:r>
                  <a:rPr lang="en-US" b="1" i="1" dirty="0"/>
                  <a:t>Joint event</a:t>
                </a:r>
              </a:p>
              <a:p>
                <a:pPr lvl="2"/>
                <a:r>
                  <a:rPr lang="en-US" dirty="0"/>
                  <a:t>An event described by two or more characteristics</a:t>
                </a:r>
              </a:p>
              <a:p>
                <a:pPr lvl="2"/>
                <a:r>
                  <a:rPr lang="en-US" dirty="0"/>
                  <a:t>e.g. A randomly chosen person has a birthday in January and on a Wednesday</a:t>
                </a:r>
              </a:p>
              <a:p>
                <a:pPr lvl="1"/>
                <a:r>
                  <a:rPr lang="en-US" b="1" i="1" dirty="0"/>
                  <a:t>Complement</a:t>
                </a:r>
                <a:r>
                  <a:rPr lang="en-US" dirty="0"/>
                  <a:t> of an event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(denoted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oMath>
                </a14:m>
                <a:r>
                  <a:rPr lang="en-US" dirty="0"/>
                  <a:t>):</a:t>
                </a:r>
              </a:p>
              <a:p>
                <a:pPr lvl="2"/>
                <a:r>
                  <a:rPr lang="en-US" dirty="0"/>
                  <a:t>All events that are </a:t>
                </a:r>
                <a:r>
                  <a:rPr lang="en-US" b="1" i="1" dirty="0"/>
                  <a:t>not part of event A</a:t>
                </a:r>
                <a:endParaRPr lang="en-US" dirty="0"/>
              </a:p>
              <a:p>
                <a:pPr lvl="2"/>
                <a:r>
                  <a:rPr lang="en-US" dirty="0"/>
                  <a:t>e.g., A randomly chosen person does not have a birthday in January</a:t>
                </a:r>
              </a:p>
              <a:p>
                <a:endParaRPr lang="en-US" dirty="0"/>
              </a:p>
            </p:txBody>
          </p:sp>
        </mc:Choice>
        <mc:Fallback xmlns="">
          <p:sp>
            <p:nvSpPr>
              <p:cNvPr id="3" name="Content Placeholder 2">
                <a:extLst>
                  <a:ext uri="{FF2B5EF4-FFF2-40B4-BE49-F238E27FC236}">
                    <a16:creationId xmlns:a16="http://schemas.microsoft.com/office/drawing/2014/main" id="{6035AB8F-5BEB-4B3E-9EFD-8971D1A93BD1}"/>
                  </a:ext>
                </a:extLst>
              </p:cNvPr>
              <p:cNvSpPr>
                <a:spLocks noGrp="1" noRot="1" noChangeAspect="1" noMove="1" noResize="1" noEditPoints="1" noAdjustHandles="1" noChangeArrowheads="1" noChangeShapeType="1" noTextEdit="1"/>
              </p:cNvSpPr>
              <p:nvPr>
                <p:ph idx="1"/>
              </p:nvPr>
            </p:nvSpPr>
            <p:spPr>
              <a:blipFill>
                <a:blip r:embed="rId2"/>
                <a:stretch>
                  <a:fillRect l="-944" t="-1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24358D2-A662-45F3-B69D-FE8C3BF6D430}"/>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B8F1D3DD-EA67-411E-AE35-25ED5EF109D2}"/>
              </a:ext>
            </a:extLst>
          </p:cNvPr>
          <p:cNvSpPr>
            <a:spLocks noGrp="1"/>
          </p:cNvSpPr>
          <p:nvPr>
            <p:ph type="sldNum" sz="quarter" idx="12"/>
          </p:nvPr>
        </p:nvSpPr>
        <p:spPr/>
        <p:txBody>
          <a:bodyPr/>
          <a:lstStyle/>
          <a:p>
            <a:fld id="{5BE6A9D8-6A3B-412E-86BF-9A95CED56509}" type="slidenum">
              <a:rPr lang="en-US" smtClean="0"/>
              <a:t>6</a:t>
            </a:fld>
            <a:endParaRPr lang="en-US"/>
          </a:p>
        </p:txBody>
      </p:sp>
    </p:spTree>
    <p:extLst>
      <p:ext uri="{BB962C8B-B14F-4D97-AF65-F5344CB8AC3E}">
        <p14:creationId xmlns:p14="http://schemas.microsoft.com/office/powerpoint/2010/main" val="171869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769E-3E91-408A-818E-F7E9A15A2F7F}"/>
              </a:ext>
            </a:extLst>
          </p:cNvPr>
          <p:cNvSpPr>
            <a:spLocks noGrp="1"/>
          </p:cNvSpPr>
          <p:nvPr>
            <p:ph type="title"/>
          </p:nvPr>
        </p:nvSpPr>
        <p:spPr/>
        <p:txBody>
          <a:bodyPr/>
          <a:lstStyle/>
          <a:p>
            <a:r>
              <a:rPr lang="en-US" dirty="0"/>
              <a:t>Simple Probability</a:t>
            </a:r>
          </a:p>
        </p:txBody>
      </p:sp>
      <p:sp>
        <p:nvSpPr>
          <p:cNvPr id="3" name="Content Placeholder 2">
            <a:extLst>
              <a:ext uri="{FF2B5EF4-FFF2-40B4-BE49-F238E27FC236}">
                <a16:creationId xmlns:a16="http://schemas.microsoft.com/office/drawing/2014/main" id="{35F4B8CD-8DEC-448C-A642-C85CF7C34481}"/>
              </a:ext>
            </a:extLst>
          </p:cNvPr>
          <p:cNvSpPr>
            <a:spLocks noGrp="1"/>
          </p:cNvSpPr>
          <p:nvPr>
            <p:ph idx="1"/>
          </p:nvPr>
        </p:nvSpPr>
        <p:spPr>
          <a:xfrm>
            <a:off x="317241" y="1118507"/>
            <a:ext cx="11625943" cy="5058456"/>
          </a:xfrm>
        </p:spPr>
        <p:txBody>
          <a:bodyPr/>
          <a:lstStyle/>
          <a:p>
            <a:r>
              <a:rPr lang="en-US" b="1" i="1" dirty="0"/>
              <a:t>Simple Probability </a:t>
            </a:r>
            <a:r>
              <a:rPr lang="en-US" dirty="0"/>
              <a:t>refers to the probability of a simple event, which can be calculated from a </a:t>
            </a:r>
            <a:r>
              <a:rPr lang="en-US" b="1" i="1" dirty="0"/>
              <a:t>contingency table</a:t>
            </a:r>
            <a:endParaRPr lang="en-US" dirty="0"/>
          </a:p>
          <a:p>
            <a:pPr lvl="1"/>
            <a:r>
              <a:rPr lang="en-US" dirty="0"/>
              <a:t>ex. P(Jan.)</a:t>
            </a:r>
          </a:p>
          <a:p>
            <a:pPr lvl="1"/>
            <a:r>
              <a:rPr lang="en-US" dirty="0"/>
              <a:t>ex. P(Wed.)</a:t>
            </a:r>
          </a:p>
          <a:p>
            <a:endParaRPr lang="en-US" dirty="0"/>
          </a:p>
        </p:txBody>
      </p:sp>
      <p:sp>
        <p:nvSpPr>
          <p:cNvPr id="4" name="Date Placeholder 3">
            <a:extLst>
              <a:ext uri="{FF2B5EF4-FFF2-40B4-BE49-F238E27FC236}">
                <a16:creationId xmlns:a16="http://schemas.microsoft.com/office/drawing/2014/main" id="{FFF86BE3-683F-4A3D-AB56-30B091A83660}"/>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8BAA4A89-B0DF-47C0-B895-33B3FE9790E7}"/>
              </a:ext>
            </a:extLst>
          </p:cNvPr>
          <p:cNvSpPr>
            <a:spLocks noGrp="1"/>
          </p:cNvSpPr>
          <p:nvPr>
            <p:ph type="sldNum" sz="quarter" idx="12"/>
          </p:nvPr>
        </p:nvSpPr>
        <p:spPr/>
        <p:txBody>
          <a:bodyPr/>
          <a:lstStyle/>
          <a:p>
            <a:fld id="{5BE6A9D8-6A3B-412E-86BF-9A95CED56509}" type="slidenum">
              <a:rPr lang="en-US" smtClean="0"/>
              <a:t>7</a:t>
            </a:fld>
            <a:endParaRPr lang="en-US"/>
          </a:p>
        </p:txBody>
      </p:sp>
      <p:sp>
        <p:nvSpPr>
          <p:cNvPr id="6" name="TextBox 19">
            <a:extLst>
              <a:ext uri="{FF2B5EF4-FFF2-40B4-BE49-F238E27FC236}">
                <a16:creationId xmlns:a16="http://schemas.microsoft.com/office/drawing/2014/main" id="{4E79DFAC-6388-4A45-B4A9-2AA6DD48F950}"/>
              </a:ext>
            </a:extLst>
          </p:cNvPr>
          <p:cNvSpPr txBox="1">
            <a:spLocks noChangeArrowheads="1"/>
          </p:cNvSpPr>
          <p:nvPr/>
        </p:nvSpPr>
        <p:spPr bwMode="auto">
          <a:xfrm>
            <a:off x="3902043" y="5144066"/>
            <a:ext cx="2638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P(Jan.) = 31 / 366</a:t>
            </a:r>
          </a:p>
        </p:txBody>
      </p:sp>
      <p:cxnSp>
        <p:nvCxnSpPr>
          <p:cNvPr id="7" name="Straight Arrow Connector 21">
            <a:extLst>
              <a:ext uri="{FF2B5EF4-FFF2-40B4-BE49-F238E27FC236}">
                <a16:creationId xmlns:a16="http://schemas.microsoft.com/office/drawing/2014/main" id="{8DE8B7E5-09C2-4E06-8585-3010E9158F60}"/>
              </a:ext>
            </a:extLst>
          </p:cNvPr>
          <p:cNvCxnSpPr>
            <a:cxnSpLocks noChangeShapeType="1"/>
          </p:cNvCxnSpPr>
          <p:nvPr/>
        </p:nvCxnSpPr>
        <p:spPr bwMode="auto">
          <a:xfrm rot="10800000">
            <a:off x="4054443" y="4763066"/>
            <a:ext cx="1295400" cy="457200"/>
          </a:xfrm>
          <a:prstGeom prst="straightConnector1">
            <a:avLst/>
          </a:prstGeom>
          <a:noFill/>
          <a:ln w="38100" algn="ctr">
            <a:solidFill>
              <a:srgbClr val="FF0000"/>
            </a:solidFill>
            <a:miter lim="800000"/>
            <a:headEnd type="triangle" w="med" len="med"/>
            <a:tailEnd/>
          </a:ln>
          <a:extLst>
            <a:ext uri="{909E8E84-426E-40DD-AFC4-6F175D3DCCD1}">
              <a14:hiddenFill xmlns:a14="http://schemas.microsoft.com/office/drawing/2010/main">
                <a:noFill/>
              </a14:hiddenFill>
            </a:ext>
          </a:extLst>
        </p:spPr>
      </p:cxnSp>
      <p:cxnSp>
        <p:nvCxnSpPr>
          <p:cNvPr id="8" name="Straight Arrow Connector 22">
            <a:extLst>
              <a:ext uri="{FF2B5EF4-FFF2-40B4-BE49-F238E27FC236}">
                <a16:creationId xmlns:a16="http://schemas.microsoft.com/office/drawing/2014/main" id="{91568F3D-11AC-4FB5-BB9C-3928EEE9164A}"/>
              </a:ext>
            </a:extLst>
          </p:cNvPr>
          <p:cNvCxnSpPr>
            <a:cxnSpLocks noChangeShapeType="1"/>
          </p:cNvCxnSpPr>
          <p:nvPr/>
        </p:nvCxnSpPr>
        <p:spPr bwMode="auto">
          <a:xfrm rot="5400000" flipH="1" flipV="1">
            <a:off x="6168993" y="4782116"/>
            <a:ext cx="457200" cy="419100"/>
          </a:xfrm>
          <a:prstGeom prst="straightConnector1">
            <a:avLst/>
          </a:prstGeom>
          <a:noFill/>
          <a:ln w="38100" algn="ctr">
            <a:solidFill>
              <a:srgbClr val="FF0000"/>
            </a:solidFill>
            <a:miter lim="800000"/>
            <a:headEnd type="triangle" w="med" len="med"/>
            <a:tailEnd/>
          </a:ln>
          <a:extLst>
            <a:ext uri="{909E8E84-426E-40DD-AFC4-6F175D3DCCD1}">
              <a14:hiddenFill xmlns:a14="http://schemas.microsoft.com/office/drawing/2010/main">
                <a:noFill/>
              </a14:hiddenFill>
            </a:ext>
          </a:extLst>
        </p:spPr>
      </p:cxnSp>
      <p:sp>
        <p:nvSpPr>
          <p:cNvPr id="9" name="TextBox 26">
            <a:extLst>
              <a:ext uri="{FF2B5EF4-FFF2-40B4-BE49-F238E27FC236}">
                <a16:creationId xmlns:a16="http://schemas.microsoft.com/office/drawing/2014/main" id="{8894FE05-181D-4863-B024-68894EC4CCE5}"/>
              </a:ext>
            </a:extLst>
          </p:cNvPr>
          <p:cNvSpPr txBox="1">
            <a:spLocks noChangeArrowheads="1"/>
          </p:cNvSpPr>
          <p:nvPr/>
        </p:nvSpPr>
        <p:spPr bwMode="auto">
          <a:xfrm>
            <a:off x="7940643" y="2934266"/>
            <a:ext cx="2770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P(Wed.) = 52 / 366</a:t>
            </a:r>
          </a:p>
        </p:txBody>
      </p:sp>
      <p:cxnSp>
        <p:nvCxnSpPr>
          <p:cNvPr id="10" name="Elbow Connector 28">
            <a:extLst>
              <a:ext uri="{FF2B5EF4-FFF2-40B4-BE49-F238E27FC236}">
                <a16:creationId xmlns:a16="http://schemas.microsoft.com/office/drawing/2014/main" id="{A618A419-8460-4A53-8DD3-EF3D44529927}"/>
              </a:ext>
            </a:extLst>
          </p:cNvPr>
          <p:cNvCxnSpPr>
            <a:cxnSpLocks noChangeShapeType="1"/>
          </p:cNvCxnSpPr>
          <p:nvPr/>
        </p:nvCxnSpPr>
        <p:spPr bwMode="auto">
          <a:xfrm rot="10800000" flipV="1">
            <a:off x="7102443" y="3391466"/>
            <a:ext cx="3200400" cy="1143000"/>
          </a:xfrm>
          <a:prstGeom prst="bentConnector3">
            <a:avLst>
              <a:gd name="adj1" fmla="val 338"/>
            </a:avLst>
          </a:prstGeom>
          <a:noFill/>
          <a:ln w="38100" algn="ctr">
            <a:solidFill>
              <a:srgbClr val="FF0000"/>
            </a:solidFill>
            <a:miter lim="800000"/>
            <a:headEnd type="triangle" w="med" len="med"/>
            <a:tailEnd/>
          </a:ln>
          <a:extLst>
            <a:ext uri="{909E8E84-426E-40DD-AFC4-6F175D3DCCD1}">
              <a14:hiddenFill xmlns:a14="http://schemas.microsoft.com/office/drawing/2010/main">
                <a:noFill/>
              </a14:hiddenFill>
            </a:ext>
          </a:extLst>
        </p:spPr>
      </p:cxnSp>
      <p:cxnSp>
        <p:nvCxnSpPr>
          <p:cNvPr id="11" name="Elbow Connector 30">
            <a:extLst>
              <a:ext uri="{FF2B5EF4-FFF2-40B4-BE49-F238E27FC236}">
                <a16:creationId xmlns:a16="http://schemas.microsoft.com/office/drawing/2014/main" id="{B4C662BA-F2B5-4623-ADC3-3678B99B8D7E}"/>
              </a:ext>
            </a:extLst>
          </p:cNvPr>
          <p:cNvCxnSpPr>
            <a:cxnSpLocks noChangeShapeType="1"/>
          </p:cNvCxnSpPr>
          <p:nvPr/>
        </p:nvCxnSpPr>
        <p:spPr bwMode="auto">
          <a:xfrm rot="10800000" flipV="1">
            <a:off x="7178643" y="3315266"/>
            <a:ext cx="2514600" cy="381000"/>
          </a:xfrm>
          <a:prstGeom prst="bentConnector3">
            <a:avLst>
              <a:gd name="adj1" fmla="val 218"/>
            </a:avLst>
          </a:prstGeom>
          <a:noFill/>
          <a:ln w="38100" algn="ctr">
            <a:solidFill>
              <a:srgbClr val="FF0000"/>
            </a:solidFill>
            <a:miter lim="800000"/>
            <a:headEnd type="triangle" w="med" len="med"/>
            <a:tailEnd/>
          </a:ln>
          <a:extLst>
            <a:ext uri="{909E8E84-426E-40DD-AFC4-6F175D3DCCD1}">
              <a14:hiddenFill xmlns:a14="http://schemas.microsoft.com/office/drawing/2010/main">
                <a:noFill/>
              </a14:hiddenFill>
            </a:ext>
          </a:extLst>
        </p:spPr>
      </p:cxnSp>
      <p:sp>
        <p:nvSpPr>
          <p:cNvPr id="12" name="Rectangle 2">
            <a:extLst>
              <a:ext uri="{FF2B5EF4-FFF2-40B4-BE49-F238E27FC236}">
                <a16:creationId xmlns:a16="http://schemas.microsoft.com/office/drawing/2014/main" id="{ABF25A88-7946-4BE0-A47B-5148DFB837FD}"/>
              </a:ext>
            </a:extLst>
          </p:cNvPr>
          <p:cNvSpPr>
            <a:spLocks noChangeArrowheads="1"/>
          </p:cNvSpPr>
          <p:nvPr/>
        </p:nvSpPr>
        <p:spPr bwMode="auto">
          <a:xfrm>
            <a:off x="3487706" y="2858066"/>
            <a:ext cx="2438400" cy="533400"/>
          </a:xfrm>
          <a:prstGeom prst="rect">
            <a:avLst/>
          </a:prstGeom>
          <a:solidFill>
            <a:srgbClr val="FDE0BD"/>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 name="Rectangle 3">
            <a:extLst>
              <a:ext uri="{FF2B5EF4-FFF2-40B4-BE49-F238E27FC236}">
                <a16:creationId xmlns:a16="http://schemas.microsoft.com/office/drawing/2014/main" id="{57BE90A0-817B-43E9-88AD-CBA75704ECBB}"/>
              </a:ext>
            </a:extLst>
          </p:cNvPr>
          <p:cNvSpPr>
            <a:spLocks noChangeArrowheads="1"/>
          </p:cNvSpPr>
          <p:nvPr/>
        </p:nvSpPr>
        <p:spPr bwMode="auto">
          <a:xfrm>
            <a:off x="2344706" y="3391466"/>
            <a:ext cx="1143000" cy="914400"/>
          </a:xfrm>
          <a:prstGeom prst="rect">
            <a:avLst/>
          </a:prstGeom>
          <a:solidFill>
            <a:srgbClr val="CBDDF7"/>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4" name="Rectangle 8">
            <a:extLst>
              <a:ext uri="{FF2B5EF4-FFF2-40B4-BE49-F238E27FC236}">
                <a16:creationId xmlns:a16="http://schemas.microsoft.com/office/drawing/2014/main" id="{20F3BE0C-772B-4B49-AF2D-A4F93905CD99}"/>
              </a:ext>
            </a:extLst>
          </p:cNvPr>
          <p:cNvSpPr>
            <a:spLocks noChangeArrowheads="1"/>
          </p:cNvSpPr>
          <p:nvPr/>
        </p:nvSpPr>
        <p:spPr bwMode="auto">
          <a:xfrm>
            <a:off x="2344706" y="2858066"/>
            <a:ext cx="5105400" cy="1905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5" name="Rectangle 9">
            <a:extLst>
              <a:ext uri="{FF2B5EF4-FFF2-40B4-BE49-F238E27FC236}">
                <a16:creationId xmlns:a16="http://schemas.microsoft.com/office/drawing/2014/main" id="{A94A94B4-4F66-4D7E-BC9B-EA246ED3D2CF}"/>
              </a:ext>
            </a:extLst>
          </p:cNvPr>
          <p:cNvSpPr>
            <a:spLocks noChangeArrowheads="1"/>
          </p:cNvSpPr>
          <p:nvPr/>
        </p:nvSpPr>
        <p:spPr bwMode="auto">
          <a:xfrm>
            <a:off x="2301843" y="3766116"/>
            <a:ext cx="4654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Not Wed.</a:t>
            </a:r>
            <a:r>
              <a:rPr lang="en-US" altLang="en-US" sz="2000" b="1">
                <a:solidFill>
                  <a:schemeClr val="hlink"/>
                </a:solidFill>
              </a:rPr>
              <a:t>      </a:t>
            </a:r>
            <a:r>
              <a:rPr lang="en-US" altLang="en-US" sz="2000" b="1"/>
              <a:t>27          287               314</a:t>
            </a:r>
            <a:r>
              <a:rPr lang="en-US" altLang="en-US" sz="2400" b="1"/>
              <a:t>  </a:t>
            </a:r>
          </a:p>
        </p:txBody>
      </p:sp>
      <p:sp>
        <p:nvSpPr>
          <p:cNvPr id="16" name="Rectangle 10">
            <a:extLst>
              <a:ext uri="{FF2B5EF4-FFF2-40B4-BE49-F238E27FC236}">
                <a16:creationId xmlns:a16="http://schemas.microsoft.com/office/drawing/2014/main" id="{74E0C2B6-B287-4DB6-B316-EAABB24C1382}"/>
              </a:ext>
            </a:extLst>
          </p:cNvPr>
          <p:cNvSpPr>
            <a:spLocks noChangeArrowheads="1"/>
          </p:cNvSpPr>
          <p:nvPr/>
        </p:nvSpPr>
        <p:spPr bwMode="auto">
          <a:xfrm>
            <a:off x="2414556" y="3385116"/>
            <a:ext cx="4660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Wed.             4            48                 52</a:t>
            </a:r>
          </a:p>
        </p:txBody>
      </p:sp>
      <p:sp>
        <p:nvSpPr>
          <p:cNvPr id="17" name="Line 11">
            <a:extLst>
              <a:ext uri="{FF2B5EF4-FFF2-40B4-BE49-F238E27FC236}">
                <a16:creationId xmlns:a16="http://schemas.microsoft.com/office/drawing/2014/main" id="{61E8DD3F-19EA-4C3A-ACBE-58402769BCCE}"/>
              </a:ext>
            </a:extLst>
          </p:cNvPr>
          <p:cNvSpPr>
            <a:spLocks noChangeShapeType="1"/>
          </p:cNvSpPr>
          <p:nvPr/>
        </p:nvSpPr>
        <p:spPr bwMode="auto">
          <a:xfrm>
            <a:off x="2344706" y="3391466"/>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2">
            <a:extLst>
              <a:ext uri="{FF2B5EF4-FFF2-40B4-BE49-F238E27FC236}">
                <a16:creationId xmlns:a16="http://schemas.microsoft.com/office/drawing/2014/main" id="{13FCEB6C-92B1-4D83-ADF7-2BE4522FF53B}"/>
              </a:ext>
            </a:extLst>
          </p:cNvPr>
          <p:cNvSpPr>
            <a:spLocks noChangeShapeType="1"/>
          </p:cNvSpPr>
          <p:nvPr/>
        </p:nvSpPr>
        <p:spPr bwMode="auto">
          <a:xfrm>
            <a:off x="2344706" y="4305866"/>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Rectangle 13">
            <a:extLst>
              <a:ext uri="{FF2B5EF4-FFF2-40B4-BE49-F238E27FC236}">
                <a16:creationId xmlns:a16="http://schemas.microsoft.com/office/drawing/2014/main" id="{6C2605BE-BBE7-4BA8-9C76-A071A8ABE1DE}"/>
              </a:ext>
            </a:extLst>
          </p:cNvPr>
          <p:cNvSpPr>
            <a:spLocks noChangeArrowheads="1"/>
          </p:cNvSpPr>
          <p:nvPr/>
        </p:nvSpPr>
        <p:spPr bwMode="auto">
          <a:xfrm>
            <a:off x="2420906" y="4305866"/>
            <a:ext cx="48895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solidFill>
                  <a:schemeClr val="tx2"/>
                </a:solidFill>
              </a:rPr>
              <a:t>Total            31          335               366</a:t>
            </a:r>
            <a:r>
              <a:rPr lang="en-US" altLang="en-US" sz="2400" b="1">
                <a:solidFill>
                  <a:schemeClr val="tx2"/>
                </a:solidFill>
              </a:rPr>
              <a:t>           </a:t>
            </a:r>
            <a:r>
              <a:rPr lang="en-US" altLang="en-US" sz="2000" b="1">
                <a:solidFill>
                  <a:schemeClr val="tx2"/>
                </a:solidFill>
              </a:rPr>
              <a:t>             </a:t>
            </a:r>
          </a:p>
        </p:txBody>
      </p:sp>
      <p:sp>
        <p:nvSpPr>
          <p:cNvPr id="20" name="Rectangle 14">
            <a:extLst>
              <a:ext uri="{FF2B5EF4-FFF2-40B4-BE49-F238E27FC236}">
                <a16:creationId xmlns:a16="http://schemas.microsoft.com/office/drawing/2014/main" id="{E7DCE418-ABCA-4AFB-82B3-13968EF4BCA6}"/>
              </a:ext>
            </a:extLst>
          </p:cNvPr>
          <p:cNvSpPr>
            <a:spLocks noChangeArrowheads="1"/>
          </p:cNvSpPr>
          <p:nvPr/>
        </p:nvSpPr>
        <p:spPr bwMode="auto">
          <a:xfrm>
            <a:off x="2420906" y="2858066"/>
            <a:ext cx="518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dirty="0"/>
              <a:t>                  </a:t>
            </a:r>
            <a:r>
              <a:rPr lang="en-US" altLang="en-US" sz="2000" b="1" dirty="0">
                <a:solidFill>
                  <a:schemeClr val="tx2"/>
                </a:solidFill>
              </a:rPr>
              <a:t>Jan.        Not Jan.       Total</a:t>
            </a:r>
          </a:p>
        </p:txBody>
      </p:sp>
      <p:sp>
        <p:nvSpPr>
          <p:cNvPr id="21" name="Line 28">
            <a:extLst>
              <a:ext uri="{FF2B5EF4-FFF2-40B4-BE49-F238E27FC236}">
                <a16:creationId xmlns:a16="http://schemas.microsoft.com/office/drawing/2014/main" id="{0065B6DB-EE97-4117-ACA0-0736546B0E79}"/>
              </a:ext>
            </a:extLst>
          </p:cNvPr>
          <p:cNvSpPr>
            <a:spLocks noChangeShapeType="1"/>
          </p:cNvSpPr>
          <p:nvPr/>
        </p:nvSpPr>
        <p:spPr bwMode="auto">
          <a:xfrm>
            <a:off x="3487706" y="2858066"/>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29">
            <a:extLst>
              <a:ext uri="{FF2B5EF4-FFF2-40B4-BE49-F238E27FC236}">
                <a16:creationId xmlns:a16="http://schemas.microsoft.com/office/drawing/2014/main" id="{978F0065-74E5-4F47-83AB-D948B8826D82}"/>
              </a:ext>
            </a:extLst>
          </p:cNvPr>
          <p:cNvSpPr>
            <a:spLocks noChangeShapeType="1"/>
          </p:cNvSpPr>
          <p:nvPr/>
        </p:nvSpPr>
        <p:spPr bwMode="auto">
          <a:xfrm>
            <a:off x="4554506" y="2858066"/>
            <a:ext cx="0" cy="1905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Line 30">
            <a:extLst>
              <a:ext uri="{FF2B5EF4-FFF2-40B4-BE49-F238E27FC236}">
                <a16:creationId xmlns:a16="http://schemas.microsoft.com/office/drawing/2014/main" id="{C30242E4-315F-4CE5-9E1C-C31521B5CBFA}"/>
              </a:ext>
            </a:extLst>
          </p:cNvPr>
          <p:cNvSpPr>
            <a:spLocks noChangeShapeType="1"/>
          </p:cNvSpPr>
          <p:nvPr/>
        </p:nvSpPr>
        <p:spPr bwMode="auto">
          <a:xfrm>
            <a:off x="5926106" y="2858066"/>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36">
            <a:extLst>
              <a:ext uri="{FF2B5EF4-FFF2-40B4-BE49-F238E27FC236}">
                <a16:creationId xmlns:a16="http://schemas.microsoft.com/office/drawing/2014/main" id="{BAEA0359-C6CC-4638-A658-8245276D0072}"/>
              </a:ext>
            </a:extLst>
          </p:cNvPr>
          <p:cNvSpPr>
            <a:spLocks noChangeShapeType="1"/>
          </p:cNvSpPr>
          <p:nvPr/>
        </p:nvSpPr>
        <p:spPr bwMode="auto">
          <a:xfrm>
            <a:off x="2344706" y="3848666"/>
            <a:ext cx="5105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93387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D666-EEB5-4853-9006-16B0557FAB5D}"/>
              </a:ext>
            </a:extLst>
          </p:cNvPr>
          <p:cNvSpPr>
            <a:spLocks noGrp="1"/>
          </p:cNvSpPr>
          <p:nvPr>
            <p:ph type="title"/>
          </p:nvPr>
        </p:nvSpPr>
        <p:spPr/>
        <p:txBody>
          <a:bodyPr/>
          <a:lstStyle/>
          <a:p>
            <a:r>
              <a:rPr lang="en-US" dirty="0"/>
              <a:t>Joint Probability </a:t>
            </a:r>
          </a:p>
        </p:txBody>
      </p:sp>
      <p:sp>
        <p:nvSpPr>
          <p:cNvPr id="3" name="Content Placeholder 2">
            <a:extLst>
              <a:ext uri="{FF2B5EF4-FFF2-40B4-BE49-F238E27FC236}">
                <a16:creationId xmlns:a16="http://schemas.microsoft.com/office/drawing/2014/main" id="{FB9F046F-4B33-491F-91A5-51EE8DA53AB1}"/>
              </a:ext>
            </a:extLst>
          </p:cNvPr>
          <p:cNvSpPr>
            <a:spLocks noGrp="1"/>
          </p:cNvSpPr>
          <p:nvPr>
            <p:ph idx="1"/>
          </p:nvPr>
        </p:nvSpPr>
        <p:spPr/>
        <p:txBody>
          <a:bodyPr/>
          <a:lstStyle/>
          <a:p>
            <a:r>
              <a:rPr lang="en-US" altLang="en-US" b="1" i="1" dirty="0"/>
              <a:t>Joint Probability </a:t>
            </a:r>
            <a:r>
              <a:rPr lang="en-US" altLang="en-US" dirty="0"/>
              <a:t>refers to the probability of an occurrence of two or more events (joint event)</a:t>
            </a:r>
          </a:p>
          <a:p>
            <a:pPr lvl="1"/>
            <a:r>
              <a:rPr lang="en-US" altLang="en-US" dirty="0"/>
              <a:t>ex. P(Jan. and Wed.)</a:t>
            </a:r>
          </a:p>
          <a:p>
            <a:pPr lvl="1"/>
            <a:r>
              <a:rPr lang="en-US" altLang="en-US" dirty="0"/>
              <a:t>ex. P(Not Jan. and Not Wed.)</a:t>
            </a:r>
          </a:p>
          <a:p>
            <a:endParaRPr lang="en-US" dirty="0"/>
          </a:p>
        </p:txBody>
      </p:sp>
      <p:sp>
        <p:nvSpPr>
          <p:cNvPr id="4" name="Date Placeholder 3">
            <a:extLst>
              <a:ext uri="{FF2B5EF4-FFF2-40B4-BE49-F238E27FC236}">
                <a16:creationId xmlns:a16="http://schemas.microsoft.com/office/drawing/2014/main" id="{A5DD4F4B-074A-4806-9FED-07F2477EC382}"/>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0D37577E-3E43-49F9-A289-F9C3D42AA7FE}"/>
              </a:ext>
            </a:extLst>
          </p:cNvPr>
          <p:cNvSpPr>
            <a:spLocks noGrp="1"/>
          </p:cNvSpPr>
          <p:nvPr>
            <p:ph type="sldNum" sz="quarter" idx="12"/>
          </p:nvPr>
        </p:nvSpPr>
        <p:spPr/>
        <p:txBody>
          <a:bodyPr/>
          <a:lstStyle/>
          <a:p>
            <a:fld id="{5BE6A9D8-6A3B-412E-86BF-9A95CED56509}" type="slidenum">
              <a:rPr lang="en-US" smtClean="0"/>
              <a:t>8</a:t>
            </a:fld>
            <a:endParaRPr lang="en-US"/>
          </a:p>
        </p:txBody>
      </p:sp>
      <p:sp>
        <p:nvSpPr>
          <p:cNvPr id="6" name="TextBox 20">
            <a:extLst>
              <a:ext uri="{FF2B5EF4-FFF2-40B4-BE49-F238E27FC236}">
                <a16:creationId xmlns:a16="http://schemas.microsoft.com/office/drawing/2014/main" id="{201E04C8-95F9-4050-A874-6EB6E7A59E00}"/>
              </a:ext>
            </a:extLst>
          </p:cNvPr>
          <p:cNvSpPr txBox="1">
            <a:spLocks noChangeArrowheads="1"/>
          </p:cNvSpPr>
          <p:nvPr/>
        </p:nvSpPr>
        <p:spPr bwMode="auto">
          <a:xfrm>
            <a:off x="2554586" y="5423780"/>
            <a:ext cx="3863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P(Jan. and Wed.) = 4 / 366</a:t>
            </a:r>
          </a:p>
        </p:txBody>
      </p:sp>
      <p:sp>
        <p:nvSpPr>
          <p:cNvPr id="7" name="TextBox 21">
            <a:extLst>
              <a:ext uri="{FF2B5EF4-FFF2-40B4-BE49-F238E27FC236}">
                <a16:creationId xmlns:a16="http://schemas.microsoft.com/office/drawing/2014/main" id="{9FBCA803-E3BE-43F5-9874-D953470FC5FD}"/>
              </a:ext>
            </a:extLst>
          </p:cNvPr>
          <p:cNvSpPr txBox="1">
            <a:spLocks noChangeArrowheads="1"/>
          </p:cNvSpPr>
          <p:nvPr/>
        </p:nvSpPr>
        <p:spPr bwMode="auto">
          <a:xfrm>
            <a:off x="7234536" y="3518780"/>
            <a:ext cx="3702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a:t>P(Not Jan. and Not Wed.)</a:t>
            </a:r>
          </a:p>
          <a:p>
            <a:pPr eaLnBrk="1" hangingPunct="1">
              <a:spcBef>
                <a:spcPct val="0"/>
              </a:spcBef>
              <a:buClrTx/>
              <a:buSzTx/>
              <a:buFontTx/>
              <a:buNone/>
            </a:pPr>
            <a:r>
              <a:rPr lang="en-US" altLang="en-US" sz="2400"/>
              <a:t>= 287 / 366</a:t>
            </a:r>
          </a:p>
        </p:txBody>
      </p:sp>
      <p:cxnSp>
        <p:nvCxnSpPr>
          <p:cNvPr id="8" name="Straight Arrow Connector 23">
            <a:extLst>
              <a:ext uri="{FF2B5EF4-FFF2-40B4-BE49-F238E27FC236}">
                <a16:creationId xmlns:a16="http://schemas.microsoft.com/office/drawing/2014/main" id="{1E751BE3-AB6F-4DEB-9699-AC2A8B8901E0}"/>
              </a:ext>
            </a:extLst>
          </p:cNvPr>
          <p:cNvCxnSpPr>
            <a:cxnSpLocks noChangeShapeType="1"/>
          </p:cNvCxnSpPr>
          <p:nvPr/>
        </p:nvCxnSpPr>
        <p:spPr bwMode="auto">
          <a:xfrm flipV="1">
            <a:off x="5297786" y="4280780"/>
            <a:ext cx="2286000" cy="1524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9" name="Straight Arrow Connector 24">
            <a:extLst>
              <a:ext uri="{FF2B5EF4-FFF2-40B4-BE49-F238E27FC236}">
                <a16:creationId xmlns:a16="http://schemas.microsoft.com/office/drawing/2014/main" id="{C51F4A86-B7CD-4BD6-BB41-E95B499EA081}"/>
              </a:ext>
            </a:extLst>
          </p:cNvPr>
          <p:cNvCxnSpPr>
            <a:cxnSpLocks noChangeShapeType="1"/>
          </p:cNvCxnSpPr>
          <p:nvPr/>
        </p:nvCxnSpPr>
        <p:spPr bwMode="auto">
          <a:xfrm flipV="1">
            <a:off x="6897986" y="4280780"/>
            <a:ext cx="1524000" cy="6096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0" name="Straight Arrow Connector 27">
            <a:extLst>
              <a:ext uri="{FF2B5EF4-FFF2-40B4-BE49-F238E27FC236}">
                <a16:creationId xmlns:a16="http://schemas.microsoft.com/office/drawing/2014/main" id="{6184C38F-5447-4FE9-A120-32D6AA4A7F13}"/>
              </a:ext>
            </a:extLst>
          </p:cNvPr>
          <p:cNvCxnSpPr>
            <a:cxnSpLocks noChangeShapeType="1"/>
          </p:cNvCxnSpPr>
          <p:nvPr/>
        </p:nvCxnSpPr>
        <p:spPr bwMode="auto">
          <a:xfrm>
            <a:off x="3773786" y="4128380"/>
            <a:ext cx="1524000" cy="14478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1" name="Straight Arrow Connector 30">
            <a:extLst>
              <a:ext uri="{FF2B5EF4-FFF2-40B4-BE49-F238E27FC236}">
                <a16:creationId xmlns:a16="http://schemas.microsoft.com/office/drawing/2014/main" id="{4DDDF171-4D65-4D50-A9BA-0F710890C983}"/>
              </a:ext>
            </a:extLst>
          </p:cNvPr>
          <p:cNvCxnSpPr>
            <a:cxnSpLocks noChangeShapeType="1"/>
          </p:cNvCxnSpPr>
          <p:nvPr/>
        </p:nvCxnSpPr>
        <p:spPr bwMode="auto">
          <a:xfrm rot="5400000">
            <a:off x="6021686" y="5157080"/>
            <a:ext cx="457200" cy="2286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2" name="Rectangle 2">
            <a:extLst>
              <a:ext uri="{FF2B5EF4-FFF2-40B4-BE49-F238E27FC236}">
                <a16:creationId xmlns:a16="http://schemas.microsoft.com/office/drawing/2014/main" id="{DDD4E30A-59AB-474C-B992-01297C188623}"/>
              </a:ext>
            </a:extLst>
          </p:cNvPr>
          <p:cNvSpPr>
            <a:spLocks noChangeArrowheads="1"/>
          </p:cNvSpPr>
          <p:nvPr/>
        </p:nvSpPr>
        <p:spPr bwMode="auto">
          <a:xfrm>
            <a:off x="3207049" y="3213980"/>
            <a:ext cx="2438400" cy="533400"/>
          </a:xfrm>
          <a:prstGeom prst="rect">
            <a:avLst/>
          </a:prstGeom>
          <a:solidFill>
            <a:srgbClr val="FDE0BD"/>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3" name="Rectangle 3">
            <a:extLst>
              <a:ext uri="{FF2B5EF4-FFF2-40B4-BE49-F238E27FC236}">
                <a16:creationId xmlns:a16="http://schemas.microsoft.com/office/drawing/2014/main" id="{94821223-D68A-4522-BAFF-7EAA355B6DC5}"/>
              </a:ext>
            </a:extLst>
          </p:cNvPr>
          <p:cNvSpPr>
            <a:spLocks noChangeArrowheads="1"/>
          </p:cNvSpPr>
          <p:nvPr/>
        </p:nvSpPr>
        <p:spPr bwMode="auto">
          <a:xfrm>
            <a:off x="2064049" y="3747380"/>
            <a:ext cx="1143000" cy="914400"/>
          </a:xfrm>
          <a:prstGeom prst="rect">
            <a:avLst/>
          </a:prstGeom>
          <a:solidFill>
            <a:srgbClr val="CBDDF7"/>
          </a:solidFill>
          <a:ln w="19050" algn="ctr">
            <a:solidFill>
              <a:schemeClr val="tx1"/>
            </a:solidFill>
            <a:miter lim="800000"/>
            <a:headEnd/>
            <a:tailEnd/>
          </a:ln>
        </p:spPr>
        <p:txBody>
          <a:bodyPr wrap="none" lIns="90488" tIns="44450" rIns="90488" bIns="44450" anchor="ct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4" name="Rectangle 8">
            <a:extLst>
              <a:ext uri="{FF2B5EF4-FFF2-40B4-BE49-F238E27FC236}">
                <a16:creationId xmlns:a16="http://schemas.microsoft.com/office/drawing/2014/main" id="{E012DCBD-0F86-4E74-8912-30851005268D}"/>
              </a:ext>
            </a:extLst>
          </p:cNvPr>
          <p:cNvSpPr>
            <a:spLocks noChangeArrowheads="1"/>
          </p:cNvSpPr>
          <p:nvPr/>
        </p:nvSpPr>
        <p:spPr bwMode="auto">
          <a:xfrm>
            <a:off x="2064049" y="3213980"/>
            <a:ext cx="5105400" cy="1905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p>
        </p:txBody>
      </p:sp>
      <p:sp>
        <p:nvSpPr>
          <p:cNvPr id="15" name="Rectangle 9">
            <a:extLst>
              <a:ext uri="{FF2B5EF4-FFF2-40B4-BE49-F238E27FC236}">
                <a16:creationId xmlns:a16="http://schemas.microsoft.com/office/drawing/2014/main" id="{89122E76-61F9-45B2-8C8E-4C5144831A0D}"/>
              </a:ext>
            </a:extLst>
          </p:cNvPr>
          <p:cNvSpPr>
            <a:spLocks noChangeArrowheads="1"/>
          </p:cNvSpPr>
          <p:nvPr/>
        </p:nvSpPr>
        <p:spPr bwMode="auto">
          <a:xfrm>
            <a:off x="2021186" y="4122030"/>
            <a:ext cx="4654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Not Wed.</a:t>
            </a:r>
            <a:r>
              <a:rPr lang="en-US" altLang="en-US" sz="2000" b="1">
                <a:solidFill>
                  <a:schemeClr val="hlink"/>
                </a:solidFill>
              </a:rPr>
              <a:t>      </a:t>
            </a:r>
            <a:r>
              <a:rPr lang="en-US" altLang="en-US" sz="2000" b="1"/>
              <a:t>27          287               314</a:t>
            </a:r>
            <a:r>
              <a:rPr lang="en-US" altLang="en-US" sz="2400" b="1"/>
              <a:t>  </a:t>
            </a:r>
          </a:p>
        </p:txBody>
      </p:sp>
      <p:sp>
        <p:nvSpPr>
          <p:cNvPr id="16" name="Rectangle 10">
            <a:extLst>
              <a:ext uri="{FF2B5EF4-FFF2-40B4-BE49-F238E27FC236}">
                <a16:creationId xmlns:a16="http://schemas.microsoft.com/office/drawing/2014/main" id="{64DB228E-7AB4-46B0-8697-5D17F4240CB0}"/>
              </a:ext>
            </a:extLst>
          </p:cNvPr>
          <p:cNvSpPr>
            <a:spLocks noChangeArrowheads="1"/>
          </p:cNvSpPr>
          <p:nvPr/>
        </p:nvSpPr>
        <p:spPr bwMode="auto">
          <a:xfrm>
            <a:off x="2133899" y="3741030"/>
            <a:ext cx="4660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Wed.             4            48                 52</a:t>
            </a:r>
          </a:p>
        </p:txBody>
      </p:sp>
      <p:sp>
        <p:nvSpPr>
          <p:cNvPr id="17" name="Line 11">
            <a:extLst>
              <a:ext uri="{FF2B5EF4-FFF2-40B4-BE49-F238E27FC236}">
                <a16:creationId xmlns:a16="http://schemas.microsoft.com/office/drawing/2014/main" id="{50AB387C-7ABC-4C2D-B2B7-F20EC066DA86}"/>
              </a:ext>
            </a:extLst>
          </p:cNvPr>
          <p:cNvSpPr>
            <a:spLocks noChangeShapeType="1"/>
          </p:cNvSpPr>
          <p:nvPr/>
        </p:nvSpPr>
        <p:spPr bwMode="auto">
          <a:xfrm>
            <a:off x="2064049" y="3747380"/>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2">
            <a:extLst>
              <a:ext uri="{FF2B5EF4-FFF2-40B4-BE49-F238E27FC236}">
                <a16:creationId xmlns:a16="http://schemas.microsoft.com/office/drawing/2014/main" id="{1507EE17-764B-457D-BFB5-A0E8F05B1493}"/>
              </a:ext>
            </a:extLst>
          </p:cNvPr>
          <p:cNvSpPr>
            <a:spLocks noChangeShapeType="1"/>
          </p:cNvSpPr>
          <p:nvPr/>
        </p:nvSpPr>
        <p:spPr bwMode="auto">
          <a:xfrm>
            <a:off x="2064049" y="4661780"/>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Rectangle 13">
            <a:extLst>
              <a:ext uri="{FF2B5EF4-FFF2-40B4-BE49-F238E27FC236}">
                <a16:creationId xmlns:a16="http://schemas.microsoft.com/office/drawing/2014/main" id="{D31E6361-A988-4247-B813-A8E4B6307295}"/>
              </a:ext>
            </a:extLst>
          </p:cNvPr>
          <p:cNvSpPr>
            <a:spLocks noChangeArrowheads="1"/>
          </p:cNvSpPr>
          <p:nvPr/>
        </p:nvSpPr>
        <p:spPr bwMode="auto">
          <a:xfrm>
            <a:off x="2140249" y="4661780"/>
            <a:ext cx="48895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solidFill>
                  <a:schemeClr val="tx2"/>
                </a:solidFill>
              </a:rPr>
              <a:t>Total            31          335               366</a:t>
            </a:r>
            <a:r>
              <a:rPr lang="en-US" altLang="en-US" sz="2400" b="1">
                <a:solidFill>
                  <a:schemeClr val="tx2"/>
                </a:solidFill>
              </a:rPr>
              <a:t>           </a:t>
            </a:r>
            <a:r>
              <a:rPr lang="en-US" altLang="en-US" sz="2000" b="1">
                <a:solidFill>
                  <a:schemeClr val="tx2"/>
                </a:solidFill>
              </a:rPr>
              <a:t>             </a:t>
            </a:r>
          </a:p>
        </p:txBody>
      </p:sp>
      <p:sp>
        <p:nvSpPr>
          <p:cNvPr id="20" name="Rectangle 14">
            <a:extLst>
              <a:ext uri="{FF2B5EF4-FFF2-40B4-BE49-F238E27FC236}">
                <a16:creationId xmlns:a16="http://schemas.microsoft.com/office/drawing/2014/main" id="{677D3148-09C1-4BBF-9CAB-B8C81D85D3CC}"/>
              </a:ext>
            </a:extLst>
          </p:cNvPr>
          <p:cNvSpPr>
            <a:spLocks noChangeArrowheads="1"/>
          </p:cNvSpPr>
          <p:nvPr/>
        </p:nvSpPr>
        <p:spPr bwMode="auto">
          <a:xfrm>
            <a:off x="2140249" y="3213980"/>
            <a:ext cx="518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en-US" sz="2000" b="1"/>
              <a:t>                  </a:t>
            </a:r>
            <a:r>
              <a:rPr lang="en-US" altLang="en-US" sz="2000" b="1">
                <a:solidFill>
                  <a:schemeClr val="tx2"/>
                </a:solidFill>
              </a:rPr>
              <a:t>Jan.        Not Jan.       Total</a:t>
            </a:r>
          </a:p>
        </p:txBody>
      </p:sp>
      <p:sp>
        <p:nvSpPr>
          <p:cNvPr id="21" name="Line 28">
            <a:extLst>
              <a:ext uri="{FF2B5EF4-FFF2-40B4-BE49-F238E27FC236}">
                <a16:creationId xmlns:a16="http://schemas.microsoft.com/office/drawing/2014/main" id="{30D5FA9E-F320-4FDA-B4AA-B35DDD51AEC9}"/>
              </a:ext>
            </a:extLst>
          </p:cNvPr>
          <p:cNvSpPr>
            <a:spLocks noChangeShapeType="1"/>
          </p:cNvSpPr>
          <p:nvPr/>
        </p:nvSpPr>
        <p:spPr bwMode="auto">
          <a:xfrm>
            <a:off x="3207049" y="3213980"/>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29">
            <a:extLst>
              <a:ext uri="{FF2B5EF4-FFF2-40B4-BE49-F238E27FC236}">
                <a16:creationId xmlns:a16="http://schemas.microsoft.com/office/drawing/2014/main" id="{E0AE416F-7962-4150-A77A-500D95E9202C}"/>
              </a:ext>
            </a:extLst>
          </p:cNvPr>
          <p:cNvSpPr>
            <a:spLocks noChangeShapeType="1"/>
          </p:cNvSpPr>
          <p:nvPr/>
        </p:nvSpPr>
        <p:spPr bwMode="auto">
          <a:xfrm>
            <a:off x="4273849" y="3213980"/>
            <a:ext cx="0" cy="1905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Line 30">
            <a:extLst>
              <a:ext uri="{FF2B5EF4-FFF2-40B4-BE49-F238E27FC236}">
                <a16:creationId xmlns:a16="http://schemas.microsoft.com/office/drawing/2014/main" id="{80A7D6A1-542C-4FC2-863B-F4CA503EB5D8}"/>
              </a:ext>
            </a:extLst>
          </p:cNvPr>
          <p:cNvSpPr>
            <a:spLocks noChangeShapeType="1"/>
          </p:cNvSpPr>
          <p:nvPr/>
        </p:nvSpPr>
        <p:spPr bwMode="auto">
          <a:xfrm>
            <a:off x="5645449" y="3213980"/>
            <a:ext cx="0" cy="1905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36">
            <a:extLst>
              <a:ext uri="{FF2B5EF4-FFF2-40B4-BE49-F238E27FC236}">
                <a16:creationId xmlns:a16="http://schemas.microsoft.com/office/drawing/2014/main" id="{4FB0CF69-C688-4709-9F39-6D57DE5CEAA8}"/>
              </a:ext>
            </a:extLst>
          </p:cNvPr>
          <p:cNvSpPr>
            <a:spLocks noChangeShapeType="1"/>
          </p:cNvSpPr>
          <p:nvPr/>
        </p:nvSpPr>
        <p:spPr bwMode="auto">
          <a:xfrm>
            <a:off x="2064049" y="4204580"/>
            <a:ext cx="5105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43106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9841BBD-AEE3-4353-9CB0-CFAEA516CE4C}"/>
              </a:ext>
            </a:extLst>
          </p:cNvPr>
          <p:cNvSpPr/>
          <p:nvPr/>
        </p:nvSpPr>
        <p:spPr>
          <a:xfrm>
            <a:off x="1992527" y="3953389"/>
            <a:ext cx="7781443" cy="2201820"/>
          </a:xfrm>
          <a:prstGeom prst="rect">
            <a:avLst/>
          </a:prstGeom>
          <a:ln w="444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175024C-24A6-4A19-850F-6A16AF744CD0}"/>
              </a:ext>
            </a:extLst>
          </p:cNvPr>
          <p:cNvSpPr>
            <a:spLocks noGrp="1"/>
          </p:cNvSpPr>
          <p:nvPr>
            <p:ph type="title"/>
          </p:nvPr>
        </p:nvSpPr>
        <p:spPr/>
        <p:txBody>
          <a:bodyPr/>
          <a:lstStyle/>
          <a:p>
            <a:r>
              <a:rPr lang="en-US" dirty="0"/>
              <a:t>Venn Diagram</a:t>
            </a:r>
          </a:p>
        </p:txBody>
      </p:sp>
      <p:sp>
        <p:nvSpPr>
          <p:cNvPr id="3" name="Content Placeholder 2">
            <a:extLst>
              <a:ext uri="{FF2B5EF4-FFF2-40B4-BE49-F238E27FC236}">
                <a16:creationId xmlns:a16="http://schemas.microsoft.com/office/drawing/2014/main" id="{07A006FA-DE01-44C0-B620-AA27024355CD}"/>
              </a:ext>
            </a:extLst>
          </p:cNvPr>
          <p:cNvSpPr>
            <a:spLocks noGrp="1"/>
          </p:cNvSpPr>
          <p:nvPr>
            <p:ph idx="1"/>
          </p:nvPr>
        </p:nvSpPr>
        <p:spPr>
          <a:xfrm>
            <a:off x="317241" y="1118507"/>
            <a:ext cx="11625943" cy="5058456"/>
          </a:xfrm>
        </p:spPr>
        <p:txBody>
          <a:bodyPr/>
          <a:lstStyle/>
          <a:p>
            <a:r>
              <a:rPr lang="en-US" dirty="0"/>
              <a:t>Provide a </a:t>
            </a:r>
            <a:r>
              <a:rPr lang="en-US" b="1" i="1" dirty="0"/>
              <a:t>graphical depiction</a:t>
            </a:r>
            <a:r>
              <a:rPr lang="en-US" dirty="0"/>
              <a:t> of probability spaces</a:t>
            </a:r>
          </a:p>
          <a:p>
            <a:pPr lvl="1"/>
            <a:r>
              <a:rPr lang="en-US" dirty="0"/>
              <a:t>We think of the area in oval A divided by the area in the entire rectangle as the probability </a:t>
            </a:r>
          </a:p>
          <a:p>
            <a:r>
              <a:rPr lang="en-US" dirty="0"/>
              <a:t>This allows us the reason about </a:t>
            </a:r>
            <a:r>
              <a:rPr lang="en-US" b="1" i="1" dirty="0"/>
              <a:t>joint probabilities </a:t>
            </a:r>
          </a:p>
        </p:txBody>
      </p:sp>
      <p:sp>
        <p:nvSpPr>
          <p:cNvPr id="4" name="Date Placeholder 3">
            <a:extLst>
              <a:ext uri="{FF2B5EF4-FFF2-40B4-BE49-F238E27FC236}">
                <a16:creationId xmlns:a16="http://schemas.microsoft.com/office/drawing/2014/main" id="{6C12A1AE-8537-4A30-A6DB-07462CEA6735}"/>
              </a:ext>
            </a:extLst>
          </p:cNvPr>
          <p:cNvSpPr>
            <a:spLocks noGrp="1"/>
          </p:cNvSpPr>
          <p:nvPr>
            <p:ph type="dt" sz="half" idx="10"/>
          </p:nvPr>
        </p:nvSpPr>
        <p:spPr/>
        <p:txBody>
          <a:bodyPr/>
          <a:lstStyle/>
          <a:p>
            <a:fld id="{DC40F0FC-C4CD-4F1D-80FB-CED0D430B43A}" type="datetime1">
              <a:rPr lang="en-US" smtClean="0"/>
              <a:t>9/12/2019</a:t>
            </a:fld>
            <a:endParaRPr lang="en-US"/>
          </a:p>
        </p:txBody>
      </p:sp>
      <p:sp>
        <p:nvSpPr>
          <p:cNvPr id="5" name="Slide Number Placeholder 4">
            <a:extLst>
              <a:ext uri="{FF2B5EF4-FFF2-40B4-BE49-F238E27FC236}">
                <a16:creationId xmlns:a16="http://schemas.microsoft.com/office/drawing/2014/main" id="{565C5DB3-830D-438D-B1BC-F9A3AF5AFF10}"/>
              </a:ext>
            </a:extLst>
          </p:cNvPr>
          <p:cNvSpPr>
            <a:spLocks noGrp="1"/>
          </p:cNvSpPr>
          <p:nvPr>
            <p:ph type="sldNum" sz="quarter" idx="12"/>
          </p:nvPr>
        </p:nvSpPr>
        <p:spPr/>
        <p:txBody>
          <a:bodyPr/>
          <a:lstStyle/>
          <a:p>
            <a:fld id="{5BE6A9D8-6A3B-412E-86BF-9A95CED56509}" type="slidenum">
              <a:rPr lang="en-US" smtClean="0"/>
              <a:t>9</a:t>
            </a:fld>
            <a:endParaRPr lang="en-US" dirty="0"/>
          </a:p>
        </p:txBody>
      </p:sp>
      <p:sp>
        <p:nvSpPr>
          <p:cNvPr id="7" name="Oval 6">
            <a:extLst>
              <a:ext uri="{FF2B5EF4-FFF2-40B4-BE49-F238E27FC236}">
                <a16:creationId xmlns:a16="http://schemas.microsoft.com/office/drawing/2014/main" id="{BFDFC6C8-00E4-4E80-8914-1ADCD8603D8C}"/>
              </a:ext>
            </a:extLst>
          </p:cNvPr>
          <p:cNvSpPr/>
          <p:nvPr/>
        </p:nvSpPr>
        <p:spPr>
          <a:xfrm>
            <a:off x="2770361" y="4332487"/>
            <a:ext cx="3874883" cy="144362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accent1"/>
                </a:solidFill>
              </a:rPr>
              <a:t>A</a:t>
            </a:r>
          </a:p>
        </p:txBody>
      </p:sp>
      <p:sp>
        <p:nvSpPr>
          <p:cNvPr id="8" name="Oval 7">
            <a:extLst>
              <a:ext uri="{FF2B5EF4-FFF2-40B4-BE49-F238E27FC236}">
                <a16:creationId xmlns:a16="http://schemas.microsoft.com/office/drawing/2014/main" id="{61B02590-5B8A-4B03-BC6D-6672C17451A1}"/>
              </a:ext>
            </a:extLst>
          </p:cNvPr>
          <p:cNvSpPr/>
          <p:nvPr/>
        </p:nvSpPr>
        <p:spPr>
          <a:xfrm>
            <a:off x="5046253" y="4310733"/>
            <a:ext cx="3874883" cy="14436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rgbClr val="FF0000"/>
                </a:solidFill>
              </a:rPr>
              <a:t>B</a:t>
            </a:r>
          </a:p>
        </p:txBody>
      </p:sp>
      <p:cxnSp>
        <p:nvCxnSpPr>
          <p:cNvPr id="10" name="Straight Arrow Connector 9">
            <a:extLst>
              <a:ext uri="{FF2B5EF4-FFF2-40B4-BE49-F238E27FC236}">
                <a16:creationId xmlns:a16="http://schemas.microsoft.com/office/drawing/2014/main" id="{42C405AF-5D3D-4F65-9E0A-441BE30BF91B}"/>
              </a:ext>
            </a:extLst>
          </p:cNvPr>
          <p:cNvCxnSpPr>
            <a:cxnSpLocks/>
          </p:cNvCxnSpPr>
          <p:nvPr/>
        </p:nvCxnSpPr>
        <p:spPr>
          <a:xfrm flipV="1">
            <a:off x="5883248" y="3511685"/>
            <a:ext cx="916386" cy="1520861"/>
          </a:xfrm>
          <a:prstGeom prst="straightConnector1">
            <a:avLst/>
          </a:prstGeom>
          <a:ln w="44450">
            <a:solidFill>
              <a:srgbClr val="7030A0"/>
            </a:solidFill>
            <a:headEnd type="triangle" w="lg"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AD29AD-A092-4E12-8D64-BED189DD9DB3}"/>
                  </a:ext>
                </a:extLst>
              </p:cNvPr>
              <p:cNvSpPr txBox="1"/>
              <p:nvPr/>
            </p:nvSpPr>
            <p:spPr>
              <a:xfrm>
                <a:off x="6130628" y="2885825"/>
                <a:ext cx="1544654" cy="584775"/>
              </a:xfrm>
              <a:prstGeom prst="rect">
                <a:avLst/>
              </a:prstGeom>
              <a:noFill/>
            </p:spPr>
            <p:txBody>
              <a:bodyPr wrap="none" rtlCol="0">
                <a:spAutoFit/>
              </a:bodyPr>
              <a:lstStyle/>
              <a:p>
                <a14:m>
                  <m:oMath xmlns:m="http://schemas.openxmlformats.org/officeDocument/2006/math">
                    <m:r>
                      <a:rPr lang="en-US" sz="3200" b="0" i="1" smtClean="0">
                        <a:solidFill>
                          <a:srgbClr val="7030A0"/>
                        </a:solidFill>
                        <a:latin typeface="Cambria Math" panose="02040503050406030204" pitchFamily="18" charset="0"/>
                      </a:rPr>
                      <m:t>𝐴</m:t>
                    </m:r>
                  </m:oMath>
                </a14:m>
                <a:r>
                  <a:rPr lang="en-US" sz="3200" dirty="0">
                    <a:solidFill>
                      <a:srgbClr val="7030A0"/>
                    </a:solidFill>
                  </a:rPr>
                  <a:t> and </a:t>
                </a:r>
                <a14:m>
                  <m:oMath xmlns:m="http://schemas.openxmlformats.org/officeDocument/2006/math">
                    <m:r>
                      <a:rPr lang="en-US" sz="3200" b="0" i="1" smtClean="0">
                        <a:solidFill>
                          <a:srgbClr val="7030A0"/>
                        </a:solidFill>
                        <a:latin typeface="Cambria Math" panose="02040503050406030204" pitchFamily="18" charset="0"/>
                      </a:rPr>
                      <m:t>𝐵</m:t>
                    </m:r>
                  </m:oMath>
                </a14:m>
                <a:endParaRPr lang="en-US" sz="3200" dirty="0">
                  <a:solidFill>
                    <a:srgbClr val="7030A0"/>
                  </a:solidFill>
                </a:endParaRPr>
              </a:p>
            </p:txBody>
          </p:sp>
        </mc:Choice>
        <mc:Fallback xmlns="">
          <p:sp>
            <p:nvSpPr>
              <p:cNvPr id="12" name="TextBox 11">
                <a:extLst>
                  <a:ext uri="{FF2B5EF4-FFF2-40B4-BE49-F238E27FC236}">
                    <a16:creationId xmlns:a16="http://schemas.microsoft.com/office/drawing/2014/main" id="{20AD29AD-A092-4E12-8D64-BED189DD9DB3}"/>
                  </a:ext>
                </a:extLst>
              </p:cNvPr>
              <p:cNvSpPr txBox="1">
                <a:spLocks noRot="1" noChangeAspect="1" noMove="1" noResize="1" noEditPoints="1" noAdjustHandles="1" noChangeArrowheads="1" noChangeShapeType="1" noTextEdit="1"/>
              </p:cNvSpPr>
              <p:nvPr/>
            </p:nvSpPr>
            <p:spPr>
              <a:xfrm>
                <a:off x="6130628" y="2885825"/>
                <a:ext cx="1544654" cy="584775"/>
              </a:xfrm>
              <a:prstGeom prst="rect">
                <a:avLst/>
              </a:prstGeom>
              <a:blipFill>
                <a:blip r:embed="rId2"/>
                <a:stretch>
                  <a:fillRect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23754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2409</Words>
  <Application>Microsoft Office PowerPoint</Application>
  <PresentationFormat>Widescreen</PresentationFormat>
  <Paragraphs>377</Paragraphs>
  <Slides>31</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Calibri Light</vt:lpstr>
      <vt:lpstr>Cambria Math</vt:lpstr>
      <vt:lpstr>Courier New</vt:lpstr>
      <vt:lpstr>Wingdings</vt:lpstr>
      <vt:lpstr>Office Theme</vt:lpstr>
      <vt:lpstr>Equation</vt:lpstr>
      <vt:lpstr>Lecture 3 – Introduction to probability</vt:lpstr>
      <vt:lpstr>Outline</vt:lpstr>
      <vt:lpstr>What is probability?</vt:lpstr>
      <vt:lpstr>Basic Definitions</vt:lpstr>
      <vt:lpstr>Measuring Probability</vt:lpstr>
      <vt:lpstr>Events</vt:lpstr>
      <vt:lpstr>Simple Probability</vt:lpstr>
      <vt:lpstr>Joint Probability </vt:lpstr>
      <vt:lpstr>Venn Diagram</vt:lpstr>
      <vt:lpstr>Two important definitions</vt:lpstr>
      <vt:lpstr>Computing Joint and Marginal Probabilities</vt:lpstr>
      <vt:lpstr>Joint Probability Example</vt:lpstr>
      <vt:lpstr>Marginal Probability Example</vt:lpstr>
      <vt:lpstr>Contingency Tables</vt:lpstr>
      <vt:lpstr>Properties of Probability</vt:lpstr>
      <vt:lpstr>Addition Rule</vt:lpstr>
      <vt:lpstr>Conditional Probability</vt:lpstr>
      <vt:lpstr>Conditional Probability Examples</vt:lpstr>
      <vt:lpstr>Calculating Conditional Probability </vt:lpstr>
      <vt:lpstr>Independence of Events</vt:lpstr>
      <vt:lpstr>The Return of Marginal Probability </vt:lpstr>
      <vt:lpstr>Bayes Theorem</vt:lpstr>
      <vt:lpstr>Bayes Theorem Example</vt:lpstr>
      <vt:lpstr>Birthday Problem</vt:lpstr>
      <vt:lpstr>Monty Hall Problem</vt:lpstr>
      <vt:lpstr>Counting Rules</vt:lpstr>
      <vt:lpstr>Counting Rule 1</vt:lpstr>
      <vt:lpstr>Counting Rule 2</vt:lpstr>
      <vt:lpstr>Counting Rule 3</vt:lpstr>
      <vt:lpstr>Counting Rule 4</vt:lpstr>
      <vt:lpstr>Counting Rule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2017-09-04T21:20:24Z</dcterms:created>
  <dcterms:modified xsi:type="dcterms:W3CDTF">2019-09-12T15:30:06Z</dcterms:modified>
</cp:coreProperties>
</file>