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64"/>
  </p:notesMasterIdLst>
  <p:sldIdLst>
    <p:sldId id="256" r:id="rId2"/>
    <p:sldId id="290" r:id="rId3"/>
    <p:sldId id="326" r:id="rId4"/>
    <p:sldId id="328" r:id="rId5"/>
    <p:sldId id="327" r:id="rId6"/>
    <p:sldId id="329" r:id="rId7"/>
    <p:sldId id="337" r:id="rId8"/>
    <p:sldId id="342" r:id="rId9"/>
    <p:sldId id="338" r:id="rId10"/>
    <p:sldId id="339" r:id="rId11"/>
    <p:sldId id="340" r:id="rId12"/>
    <p:sldId id="341" r:id="rId13"/>
    <p:sldId id="343" r:id="rId14"/>
    <p:sldId id="344" r:id="rId15"/>
    <p:sldId id="378" r:id="rId16"/>
    <p:sldId id="345" r:id="rId17"/>
    <p:sldId id="346" r:id="rId18"/>
    <p:sldId id="347" r:id="rId19"/>
    <p:sldId id="348" r:id="rId20"/>
    <p:sldId id="349" r:id="rId21"/>
    <p:sldId id="350" r:id="rId22"/>
    <p:sldId id="353" r:id="rId23"/>
    <p:sldId id="351" r:id="rId24"/>
    <p:sldId id="352" r:id="rId25"/>
    <p:sldId id="354" r:id="rId26"/>
    <p:sldId id="365" r:id="rId27"/>
    <p:sldId id="366" r:id="rId28"/>
    <p:sldId id="393" r:id="rId29"/>
    <p:sldId id="355" r:id="rId30"/>
    <p:sldId id="356" r:id="rId31"/>
    <p:sldId id="357" r:id="rId32"/>
    <p:sldId id="358" r:id="rId33"/>
    <p:sldId id="367" r:id="rId34"/>
    <p:sldId id="368" r:id="rId35"/>
    <p:sldId id="369" r:id="rId36"/>
    <p:sldId id="359" r:id="rId37"/>
    <p:sldId id="360" r:id="rId38"/>
    <p:sldId id="364" r:id="rId39"/>
    <p:sldId id="361" r:id="rId40"/>
    <p:sldId id="362" r:id="rId41"/>
    <p:sldId id="363" r:id="rId42"/>
    <p:sldId id="384" r:id="rId43"/>
    <p:sldId id="385" r:id="rId44"/>
    <p:sldId id="382" r:id="rId45"/>
    <p:sldId id="386" r:id="rId46"/>
    <p:sldId id="387" r:id="rId47"/>
    <p:sldId id="388" r:id="rId48"/>
    <p:sldId id="389" r:id="rId49"/>
    <p:sldId id="390" r:id="rId50"/>
    <p:sldId id="383" r:id="rId51"/>
    <p:sldId id="391" r:id="rId52"/>
    <p:sldId id="392" r:id="rId53"/>
    <p:sldId id="371" r:id="rId54"/>
    <p:sldId id="372" r:id="rId55"/>
    <p:sldId id="373" r:id="rId56"/>
    <p:sldId id="374" r:id="rId57"/>
    <p:sldId id="375" r:id="rId58"/>
    <p:sldId id="376" r:id="rId59"/>
    <p:sldId id="377" r:id="rId60"/>
    <p:sldId id="380" r:id="rId61"/>
    <p:sldId id="379" r:id="rId62"/>
    <p:sldId id="381"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1FF"/>
    <a:srgbClr val="0033CC"/>
    <a:srgbClr val="9933FF"/>
    <a:srgbClr val="3399FF"/>
    <a:srgbClr val="0070BC"/>
    <a:srgbClr val="6600FF"/>
    <a:srgbClr val="4D4D4D"/>
    <a:srgbClr val="3F3F3F"/>
    <a:srgbClr val="191919"/>
    <a:srgbClr val="944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038" autoAdjust="0"/>
  </p:normalViewPr>
  <p:slideViewPr>
    <p:cSldViewPr snapToGrid="0">
      <p:cViewPr varScale="1">
        <p:scale>
          <a:sx n="50" d="100"/>
          <a:sy n="50" d="100"/>
        </p:scale>
        <p:origin x="1194" y="27"/>
      </p:cViewPr>
      <p:guideLst/>
    </p:cSldViewPr>
  </p:slideViewPr>
  <p:notesTextViewPr>
    <p:cViewPr>
      <p:scale>
        <a:sx n="1" d="1"/>
        <a:sy n="1" d="1"/>
      </p:scale>
      <p:origin x="0" y="0"/>
    </p:cViewPr>
  </p:notesTextViewPr>
  <p:notesViewPr>
    <p:cSldViewPr snapToGrid="0">
      <p:cViewPr varScale="1">
        <p:scale>
          <a:sx n="68" d="100"/>
          <a:sy n="68" d="100"/>
        </p:scale>
        <p:origin x="3288" y="2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5"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image" Target="../media/image2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2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620BA-D657-4E65-8FB0-D287763D3715}" type="datetimeFigureOut">
              <a:rPr lang="en-US" smtClean="0"/>
              <a:t>9/19/2019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840BE8-C57E-4656-BED5-37E853DA8D1E}" type="slidenum">
              <a:rPr lang="en-US" smtClean="0"/>
              <a:t>‹#›</a:t>
            </a:fld>
            <a:endParaRPr lang="en-US"/>
          </a:p>
        </p:txBody>
      </p:sp>
    </p:spTree>
    <p:extLst>
      <p:ext uri="{BB962C8B-B14F-4D97-AF65-F5344CB8AC3E}">
        <p14:creationId xmlns:p14="http://schemas.microsoft.com/office/powerpoint/2010/main" val="1648721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40BE8-C57E-4656-BED5-37E853DA8D1E}" type="slidenum">
              <a:rPr lang="en-US" smtClean="0"/>
              <a:t>1</a:t>
            </a:fld>
            <a:endParaRPr lang="en-US" dirty="0"/>
          </a:p>
        </p:txBody>
      </p:sp>
    </p:spTree>
    <p:extLst>
      <p:ext uri="{BB962C8B-B14F-4D97-AF65-F5344CB8AC3E}">
        <p14:creationId xmlns:p14="http://schemas.microsoft.com/office/powerpoint/2010/main" val="138465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40BE8-C57E-4656-BED5-37E853DA8D1E}" type="slidenum">
              <a:rPr lang="en-US" smtClean="0"/>
              <a:t>25</a:t>
            </a:fld>
            <a:endParaRPr lang="en-US"/>
          </a:p>
        </p:txBody>
      </p:sp>
    </p:spTree>
    <p:extLst>
      <p:ext uri="{BB962C8B-B14F-4D97-AF65-F5344CB8AC3E}">
        <p14:creationId xmlns:p14="http://schemas.microsoft.com/office/powerpoint/2010/main" val="4258569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ctr" anchorCtr="0"/>
          <a:lstStyle>
            <a:lvl1pPr algn="ctr">
              <a:defRPr sz="60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nchor="ctr" anchorCtr="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859F3B6-BE5E-48AA-8610-9EF5943AA745}" type="datetime1">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45743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85D0E-33D4-4888-B287-16DD87AE7074}" type="datetime1">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520553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743F10-BB38-4F0B-A9B6-B7B7712D610A}" type="datetime1">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3692847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1"/>
                </a:solidFill>
                <a:latin typeface="+mj-lt"/>
              </a:defRPr>
            </a:lvl1pPr>
          </a:lstStyle>
          <a:p>
            <a:r>
              <a:rPr lang="en-US" dirty="0"/>
              <a:t>Click to edit Master title style</a:t>
            </a:r>
          </a:p>
        </p:txBody>
      </p:sp>
      <p:sp>
        <p:nvSpPr>
          <p:cNvPr id="3" name="Content Placeholder 2"/>
          <p:cNvSpPr>
            <a:spLocks noGrp="1"/>
          </p:cNvSpPr>
          <p:nvPr>
            <p:ph idx="1"/>
          </p:nvPr>
        </p:nvSpPr>
        <p:spPr>
          <a:xfrm>
            <a:off x="317241" y="1118507"/>
            <a:ext cx="11625943" cy="5058456"/>
          </a:xfrm>
        </p:spPr>
        <p:txBody>
          <a:bodyPr/>
          <a:lstStyle>
            <a:lvl1pPr>
              <a:defRPr b="0" i="0">
                <a:solidFill>
                  <a:srgbClr val="0033CC"/>
                </a:solidFill>
                <a:latin typeface="+mn-lt"/>
              </a:defRPr>
            </a:lvl1pPr>
            <a:lvl2pPr marL="685800" indent="-228600">
              <a:buFont typeface="Wingdings" panose="05000000000000000000" pitchFamily="2" charset="2"/>
              <a:buChar char="§"/>
              <a:defRPr b="0" i="0">
                <a:solidFill>
                  <a:srgbClr val="3F3F3F"/>
                </a:solidFill>
                <a:latin typeface="+mn-lt"/>
              </a:defRPr>
            </a:lvl2pPr>
            <a:lvl3pPr marL="1143000" indent="-228600">
              <a:buFont typeface="Courier New" panose="02070309020205020404" pitchFamily="49" charset="0"/>
              <a:buChar char="o"/>
              <a:defRPr b="0" i="0">
                <a:solidFill>
                  <a:srgbClr val="6600FF"/>
                </a:solidFill>
                <a:latin typeface="+mn-lt"/>
              </a:defRPr>
            </a:lvl3pPr>
            <a:lvl4pPr>
              <a:defRPr b="0" i="0">
                <a:latin typeface="+mn-lt"/>
              </a:defRPr>
            </a:lvl4pPr>
            <a:lvl5pPr>
              <a:defRPr b="0" i="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C40F0FC-C4CD-4F1D-80FB-CED0D430B43A}" type="datetime1">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922337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706F72-7919-4673-8921-CF25C28868A6}" type="datetime1">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1739333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E687FD-9D17-496F-BEB1-CACDDFA48B0E}" type="datetime1">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790352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89A6BA-8532-45F7-9099-BDF73DA65B60}" type="datetime1">
              <a:rPr lang="en-US" smtClean="0"/>
              <a:t>9/19/2019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3969768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A1ED86-5535-45C1-9A03-1E3E3FBF2DD1}" type="datetime1">
              <a:rPr lang="en-US" smtClean="0"/>
              <a:t>9/19/2019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46598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51891E-C171-4ED7-A94A-B03EBFE98A09}" type="datetime1">
              <a:rPr lang="en-US" smtClean="0"/>
              <a:t>9/19/2019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4226143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8A72F2-5A5D-4809-9612-2277443D52FA}" type="datetime1">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156025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4CFEA4-0E7D-403C-A221-B778584B2749}" type="datetime1">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4244107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12032"/>
            <a:ext cx="10515600" cy="83502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118507"/>
            <a:ext cx="10515600" cy="505845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E14584-F477-4EA8-BD37-7881719DA38E}" type="datetime1">
              <a:rPr lang="en-US" smtClean="0"/>
              <a:t>9/19/2019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E6A9D8-6A3B-412E-86BF-9A95CED56509}" type="slidenum">
              <a:rPr lang="en-US" smtClean="0"/>
              <a:t>‹#›</a:t>
            </a:fld>
            <a:endParaRPr lang="en-US"/>
          </a:p>
        </p:txBody>
      </p:sp>
    </p:spTree>
    <p:extLst>
      <p:ext uri="{BB962C8B-B14F-4D97-AF65-F5344CB8AC3E}">
        <p14:creationId xmlns:p14="http://schemas.microsoft.com/office/powerpoint/2010/main" val="1693725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lnSpc>
          <a:spcPct val="90000"/>
        </a:lnSpc>
        <a:spcBef>
          <a:spcPct val="0"/>
        </a:spcBef>
        <a:buNone/>
        <a:defRPr sz="4400" b="1" kern="1200">
          <a:solidFill>
            <a:srgbClr val="7030A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B05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2.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1.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3.wmf"/></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5.wmf"/><Relationship Id="rId4" Type="http://schemas.openxmlformats.org/officeDocument/2006/relationships/oleObject" Target="../embeddings/oleObject14.bin"/></Relationships>
</file>

<file path=ppt/slides/_rels/slide31.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7.wmf"/><Relationship Id="rId5" Type="http://schemas.openxmlformats.org/officeDocument/2006/relationships/oleObject" Target="../embeddings/oleObject16.bin"/><Relationship Id="rId10" Type="http://schemas.openxmlformats.org/officeDocument/2006/relationships/image" Target="../media/image21.png"/><Relationship Id="rId4" Type="http://schemas.openxmlformats.org/officeDocument/2006/relationships/image" Target="../media/image16.wmf"/><Relationship Id="rId9" Type="http://schemas.openxmlformats.org/officeDocument/2006/relationships/oleObject" Target="../embeddings/oleObject18.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3.png"/><Relationship Id="rId5" Type="http://schemas.openxmlformats.org/officeDocument/2006/relationships/oleObject" Target="../embeddings/oleObject20.bin"/><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6.wmf"/><Relationship Id="rId4" Type="http://schemas.openxmlformats.org/officeDocument/2006/relationships/oleObject" Target="../embeddings/oleObject2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6.wmf"/><Relationship Id="rId5" Type="http://schemas.openxmlformats.org/officeDocument/2006/relationships/oleObject" Target="../embeddings/oleObject23.bin"/><Relationship Id="rId4" Type="http://schemas.openxmlformats.org/officeDocument/2006/relationships/image" Target="../media/image35.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9.wmf"/><Relationship Id="rId5" Type="http://schemas.openxmlformats.org/officeDocument/2006/relationships/oleObject" Target="../embeddings/oleObject26.bin"/><Relationship Id="rId4" Type="http://schemas.openxmlformats.org/officeDocument/2006/relationships/image" Target="../media/image38.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0.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1.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0.bin"/><Relationship Id="rId5" Type="http://schemas.openxmlformats.org/officeDocument/2006/relationships/image" Target="../media/image42.wmf"/><Relationship Id="rId4" Type="http://schemas.openxmlformats.org/officeDocument/2006/relationships/oleObject" Target="../embeddings/oleObject29.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46.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6950" y="1122363"/>
            <a:ext cx="9995026" cy="2387600"/>
          </a:xfrm>
        </p:spPr>
        <p:txBody>
          <a:bodyPr>
            <a:normAutofit/>
          </a:bodyPr>
          <a:lstStyle/>
          <a:p>
            <a:r>
              <a:rPr lang="en-US" dirty="0"/>
              <a:t>Lecture 4 – Probability Distributions</a:t>
            </a:r>
          </a:p>
        </p:txBody>
      </p:sp>
      <p:sp>
        <p:nvSpPr>
          <p:cNvPr id="3" name="Subtitle 2"/>
          <p:cNvSpPr>
            <a:spLocks noGrp="1"/>
          </p:cNvSpPr>
          <p:nvPr>
            <p:ph type="subTitle" idx="1"/>
          </p:nvPr>
        </p:nvSpPr>
        <p:spPr/>
        <p:txBody>
          <a:bodyPr/>
          <a:lstStyle/>
          <a:p>
            <a:r>
              <a:rPr lang="en-US" dirty="0"/>
              <a:t>OPIM 5603 – Statistics in Business Analytics</a:t>
            </a:r>
          </a:p>
        </p:txBody>
      </p:sp>
      <p:sp>
        <p:nvSpPr>
          <p:cNvPr id="4" name="Date Placeholder 3"/>
          <p:cNvSpPr>
            <a:spLocks noGrp="1"/>
          </p:cNvSpPr>
          <p:nvPr>
            <p:ph type="dt" sz="half" idx="10"/>
          </p:nvPr>
        </p:nvSpPr>
        <p:spPr/>
        <p:txBody>
          <a:bodyPr/>
          <a:lstStyle/>
          <a:p>
            <a:fld id="{165990F4-E64C-4C04-9859-3E968940CBBF}" type="datetime1">
              <a:rPr lang="en-US" smtClean="0"/>
              <a:t>9/19/2019</a:t>
            </a:fld>
            <a:endParaRPr lang="en-US" dirty="0"/>
          </a:p>
        </p:txBody>
      </p:sp>
      <p:sp>
        <p:nvSpPr>
          <p:cNvPr id="5" name="Slide Number Placeholder 4"/>
          <p:cNvSpPr>
            <a:spLocks noGrp="1"/>
          </p:cNvSpPr>
          <p:nvPr>
            <p:ph type="sldNum" sz="quarter" idx="12"/>
          </p:nvPr>
        </p:nvSpPr>
        <p:spPr/>
        <p:txBody>
          <a:bodyPr/>
          <a:lstStyle/>
          <a:p>
            <a:fld id="{5BE6A9D8-6A3B-412E-86BF-9A95CED56509}" type="slidenum">
              <a:rPr lang="en-US" smtClean="0"/>
              <a:t>1</a:t>
            </a:fld>
            <a:endParaRPr lang="en-US" dirty="0"/>
          </a:p>
        </p:txBody>
      </p:sp>
    </p:spTree>
    <p:extLst>
      <p:ext uri="{BB962C8B-B14F-4D97-AF65-F5344CB8AC3E}">
        <p14:creationId xmlns:p14="http://schemas.microsoft.com/office/powerpoint/2010/main" val="3741170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75941-36C3-43BE-82CD-DB404F1A1E80}"/>
              </a:ext>
            </a:extLst>
          </p:cNvPr>
          <p:cNvSpPr>
            <a:spLocks noGrp="1"/>
          </p:cNvSpPr>
          <p:nvPr>
            <p:ph type="title"/>
          </p:nvPr>
        </p:nvSpPr>
        <p:spPr/>
        <p:txBody>
          <a:bodyPr/>
          <a:lstStyle/>
          <a:p>
            <a:r>
              <a:rPr lang="en-US" dirty="0"/>
              <a:t>Properties of a distribution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14B992-1A51-43E5-A90F-1511CEE0EF06}"/>
                  </a:ext>
                </a:extLst>
              </p:cNvPr>
              <p:cNvSpPr>
                <a:spLocks noGrp="1"/>
              </p:cNvSpPr>
              <p:nvPr>
                <p:ph idx="1"/>
              </p:nvPr>
            </p:nvSpPr>
            <p:spPr/>
            <p:txBody>
              <a:bodyPr/>
              <a:lstStyle/>
              <a:p>
                <a:r>
                  <a:rPr lang="en-US" dirty="0"/>
                  <a:t>There are properties that are satisfies by every distribution function</a:t>
                </a:r>
              </a:p>
              <a:p>
                <a:pPr lvl="1"/>
                <a14:m>
                  <m:oMath xmlns:m="http://schemas.openxmlformats.org/officeDocument/2006/math">
                    <m:r>
                      <a:rPr lang="en-US" i="1">
                        <a:latin typeface="Cambria Math" panose="02040503050406030204" pitchFamily="18" charset="0"/>
                      </a:rPr>
                      <m:t>0≤</m:t>
                    </m:r>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≤1</m:t>
                    </m:r>
                  </m:oMath>
                </a14:m>
                <a:endParaRPr lang="en-US" dirty="0"/>
              </a:p>
              <a:p>
                <a:pPr lvl="1"/>
                <a14:m>
                  <m:oMath xmlns:m="http://schemas.openxmlformats.org/officeDocument/2006/math">
                    <m:func>
                      <m:funcPr>
                        <m:ctrlPr>
                          <a:rPr lang="en-US" i="1">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a:latin typeface="Cambria Math" panose="02040503050406030204" pitchFamily="18" charset="0"/>
                              </a:rPr>
                              <m:t>lim</m:t>
                            </m:r>
                          </m:e>
                          <m:lim>
                            <m:r>
                              <a:rPr lang="en-US" i="1">
                                <a:latin typeface="Cambria Math" panose="02040503050406030204" pitchFamily="18" charset="0"/>
                              </a:rPr>
                              <m:t>𝑥</m:t>
                            </m:r>
                            <m:r>
                              <a:rPr lang="en-US" i="1">
                                <a:latin typeface="Cambria Math" panose="02040503050406030204" pitchFamily="18" charset="0"/>
                              </a:rPr>
                              <m:t>→∞</m:t>
                            </m:r>
                          </m:lim>
                        </m:limLow>
                      </m:fName>
                      <m:e>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=1</m:t>
                        </m:r>
                      </m:e>
                    </m:func>
                  </m:oMath>
                </a14:m>
                <a:endParaRPr lang="en-US" dirty="0"/>
              </a:p>
              <a:p>
                <a:pPr lvl="1"/>
                <a14:m>
                  <m:oMath xmlns:m="http://schemas.openxmlformats.org/officeDocument/2006/math">
                    <m:func>
                      <m:funcPr>
                        <m:ctrlPr>
                          <a:rPr lang="en-US"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i="1">
                                <a:latin typeface="Cambria Math" panose="02040503050406030204" pitchFamily="18" charset="0"/>
                              </a:rPr>
                              <m:t>𝑥</m:t>
                            </m:r>
                            <m:r>
                              <a:rPr lang="en-US" i="1">
                                <a:latin typeface="Cambria Math" panose="02040503050406030204" pitchFamily="18" charset="0"/>
                              </a:rPr>
                              <m:t>→−∞</m:t>
                            </m:r>
                          </m:lim>
                        </m:limLow>
                      </m:fName>
                      <m:e>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b="0" i="1" smtClean="0">
                            <a:latin typeface="Cambria Math" panose="02040503050406030204" pitchFamily="18" charset="0"/>
                          </a:rPr>
                          <m:t>0</m:t>
                        </m:r>
                      </m:e>
                    </m:func>
                  </m:oMath>
                </a14:m>
                <a:endParaRPr lang="en-US" dirty="0"/>
              </a:p>
              <a:p>
                <a:pPr lvl="1"/>
                <a14:m>
                  <m:oMath xmlns:m="http://schemas.openxmlformats.org/officeDocument/2006/math">
                    <m:r>
                      <a:rPr lang="en-US" i="1">
                        <a:latin typeface="Cambria Math" panose="02040503050406030204" pitchFamily="18" charset="0"/>
                      </a:rPr>
                      <m:t>𝐹</m:t>
                    </m:r>
                  </m:oMath>
                </a14:m>
                <a:r>
                  <a:rPr lang="en-US" dirty="0"/>
                  <a:t> is a </a:t>
                </a:r>
                <a:r>
                  <a:rPr lang="en-US" dirty="0" err="1"/>
                  <a:t>nondecreasing</a:t>
                </a:r>
                <a:r>
                  <a:rPr lang="en-US" dirty="0"/>
                  <a:t> function</a:t>
                </a:r>
              </a:p>
              <a:p>
                <a:pPr lvl="1"/>
                <a14:m>
                  <m:oMath xmlns:m="http://schemas.openxmlformats.org/officeDocument/2006/math">
                    <m:r>
                      <a:rPr lang="en-US" i="1">
                        <a:latin typeface="Cambria Math" panose="02040503050406030204" pitchFamily="18" charset="0"/>
                      </a:rPr>
                      <m:t>𝐹</m:t>
                    </m:r>
                  </m:oMath>
                </a14:m>
                <a:r>
                  <a:rPr lang="en-US" dirty="0"/>
                  <a:t> is right continuous</a:t>
                </a:r>
              </a:p>
              <a:p>
                <a:pPr lvl="1"/>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&lt;</m:t>
                        </m:r>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𝑏</m:t>
                        </m:r>
                      </m:e>
                    </m:d>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𝑎</m:t>
                        </m:r>
                      </m:e>
                    </m:d>
                  </m:oMath>
                </a14:m>
                <a:endParaRPr lang="en-US" dirty="0"/>
              </a:p>
              <a:p>
                <a:pPr lvl="1"/>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&lt;</m:t>
                        </m:r>
                        <m:r>
                          <a:rPr lang="en-US" i="1">
                            <a:latin typeface="Cambria Math" panose="02040503050406030204" pitchFamily="18" charset="0"/>
                          </a:rPr>
                          <m:t>𝑋</m:t>
                        </m:r>
                      </m:e>
                    </m:d>
                    <m:r>
                      <a:rPr lang="en-US" i="1">
                        <a:latin typeface="Cambria Math" panose="02040503050406030204" pitchFamily="18" charset="0"/>
                      </a:rPr>
                      <m:t>=1 −</m:t>
                    </m:r>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1114B992-1A51-43E5-A90F-1511CEE0EF06}"/>
                  </a:ext>
                </a:extLst>
              </p:cNvPr>
              <p:cNvSpPr>
                <a:spLocks noGrp="1" noRot="1" noChangeAspect="1" noMove="1" noResize="1" noEditPoints="1" noAdjustHandles="1" noChangeArrowheads="1" noChangeShapeType="1" noTextEdit="1"/>
              </p:cNvSpPr>
              <p:nvPr>
                <p:ph idx="1"/>
              </p:nvPr>
            </p:nvSpPr>
            <p:spPr>
              <a:blipFill>
                <a:blip r:embed="rId2"/>
                <a:stretch>
                  <a:fillRect l="-944" t="-192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8B43124-16DF-4F18-B027-59654A31B109}"/>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A1983F6D-D827-4369-BD78-F9DFF2CAD468}"/>
              </a:ext>
            </a:extLst>
          </p:cNvPr>
          <p:cNvSpPr>
            <a:spLocks noGrp="1"/>
          </p:cNvSpPr>
          <p:nvPr>
            <p:ph type="sldNum" sz="quarter" idx="12"/>
          </p:nvPr>
        </p:nvSpPr>
        <p:spPr/>
        <p:txBody>
          <a:bodyPr/>
          <a:lstStyle/>
          <a:p>
            <a:fld id="{5BE6A9D8-6A3B-412E-86BF-9A95CED56509}" type="slidenum">
              <a:rPr lang="en-US" smtClean="0"/>
              <a:t>10</a:t>
            </a:fld>
            <a:endParaRPr lang="en-US"/>
          </a:p>
        </p:txBody>
      </p:sp>
    </p:spTree>
    <p:extLst>
      <p:ext uri="{BB962C8B-B14F-4D97-AF65-F5344CB8AC3E}">
        <p14:creationId xmlns:p14="http://schemas.microsoft.com/office/powerpoint/2010/main" val="2229856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5B23-D39B-4A27-A20F-09F70B9597B2}"/>
              </a:ext>
            </a:extLst>
          </p:cNvPr>
          <p:cNvSpPr>
            <a:spLocks noGrp="1"/>
          </p:cNvSpPr>
          <p:nvPr>
            <p:ph type="title"/>
          </p:nvPr>
        </p:nvSpPr>
        <p:spPr/>
        <p:txBody>
          <a:bodyPr/>
          <a:lstStyle/>
          <a:p>
            <a:r>
              <a:rPr lang="en-US" dirty="0"/>
              <a:t>Depiction of PMF and CDF</a:t>
            </a:r>
          </a:p>
        </p:txBody>
      </p:sp>
      <p:sp>
        <p:nvSpPr>
          <p:cNvPr id="3" name="Content Placeholder 2">
            <a:extLst>
              <a:ext uri="{FF2B5EF4-FFF2-40B4-BE49-F238E27FC236}">
                <a16:creationId xmlns:a16="http://schemas.microsoft.com/office/drawing/2014/main" id="{43BDAB1A-50D0-4892-944D-71B66F9F10D3}"/>
              </a:ext>
            </a:extLst>
          </p:cNvPr>
          <p:cNvSpPr>
            <a:spLocks noGrp="1"/>
          </p:cNvSpPr>
          <p:nvPr>
            <p:ph idx="1"/>
          </p:nvPr>
        </p:nvSpPr>
        <p:spPr/>
        <p:txBody>
          <a:bodyPr/>
          <a:lstStyle/>
          <a:p>
            <a:r>
              <a:rPr lang="en-US" dirty="0"/>
              <a:t>Let </a:t>
            </a:r>
            <a:r>
              <a:rPr lang="en-US" i="1" dirty="0"/>
              <a:t>X </a:t>
            </a:r>
            <a:r>
              <a:rPr lang="en-US" dirty="0"/>
              <a:t>be the number of months in the first three months of next year that your stock portfolio increases in worth</a:t>
            </a:r>
          </a:p>
        </p:txBody>
      </p:sp>
      <p:sp>
        <p:nvSpPr>
          <p:cNvPr id="4" name="Date Placeholder 3">
            <a:extLst>
              <a:ext uri="{FF2B5EF4-FFF2-40B4-BE49-F238E27FC236}">
                <a16:creationId xmlns:a16="http://schemas.microsoft.com/office/drawing/2014/main" id="{BB858422-A23D-41D7-8263-7F995B2CCD6B}"/>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323CA970-1BE7-40EC-B968-6C200FB5BCAD}"/>
              </a:ext>
            </a:extLst>
          </p:cNvPr>
          <p:cNvSpPr>
            <a:spLocks noGrp="1"/>
          </p:cNvSpPr>
          <p:nvPr>
            <p:ph type="sldNum" sz="quarter" idx="12"/>
          </p:nvPr>
        </p:nvSpPr>
        <p:spPr/>
        <p:txBody>
          <a:bodyPr/>
          <a:lstStyle/>
          <a:p>
            <a:fld id="{5BE6A9D8-6A3B-412E-86BF-9A95CED56509}" type="slidenum">
              <a:rPr lang="en-US" smtClean="0"/>
              <a:t>11</a:t>
            </a:fld>
            <a:endParaRPr lang="en-US"/>
          </a:p>
        </p:txBody>
      </p:sp>
      <p:pic>
        <p:nvPicPr>
          <p:cNvPr id="29698" name="Picture 2" descr="Image result for picture of pmf and cdf">
            <a:extLst>
              <a:ext uri="{FF2B5EF4-FFF2-40B4-BE49-F238E27FC236}">
                <a16:creationId xmlns:a16="http://schemas.microsoft.com/office/drawing/2014/main" id="{6EA7208B-6599-4B27-BD93-F81655CF4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099" y="2222957"/>
            <a:ext cx="7134225"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341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D1C6-E8E9-463C-8456-FFA0B147602B}"/>
              </a:ext>
            </a:extLst>
          </p:cNvPr>
          <p:cNvSpPr>
            <a:spLocks noGrp="1"/>
          </p:cNvSpPr>
          <p:nvPr>
            <p:ph type="title"/>
          </p:nvPr>
        </p:nvSpPr>
        <p:spPr/>
        <p:txBody>
          <a:bodyPr/>
          <a:lstStyle/>
          <a:p>
            <a:r>
              <a:rPr lang="en-US" dirty="0"/>
              <a:t>Expected value of a discrete random variable</a:t>
            </a:r>
          </a:p>
        </p:txBody>
      </p:sp>
      <p:sp>
        <p:nvSpPr>
          <p:cNvPr id="3" name="Content Placeholder 2">
            <a:extLst>
              <a:ext uri="{FF2B5EF4-FFF2-40B4-BE49-F238E27FC236}">
                <a16:creationId xmlns:a16="http://schemas.microsoft.com/office/drawing/2014/main" id="{450B196A-6C6D-4800-A157-2DC2D0189061}"/>
              </a:ext>
            </a:extLst>
          </p:cNvPr>
          <p:cNvSpPr>
            <a:spLocks noGrp="1"/>
          </p:cNvSpPr>
          <p:nvPr>
            <p:ph idx="1"/>
          </p:nvPr>
        </p:nvSpPr>
        <p:spPr/>
        <p:txBody>
          <a:bodyPr/>
          <a:lstStyle/>
          <a:p>
            <a:r>
              <a:rPr lang="en-US" b="1" i="1" dirty="0"/>
              <a:t>Expected Value (or mean) </a:t>
            </a:r>
            <a:r>
              <a:rPr lang="en-US" dirty="0"/>
              <a:t>of a discrete variable (Weighted Average)</a:t>
            </a:r>
          </a:p>
          <a:p>
            <a:endParaRPr lang="en-US" dirty="0"/>
          </a:p>
        </p:txBody>
      </p:sp>
      <p:sp>
        <p:nvSpPr>
          <p:cNvPr id="4" name="Date Placeholder 3">
            <a:extLst>
              <a:ext uri="{FF2B5EF4-FFF2-40B4-BE49-F238E27FC236}">
                <a16:creationId xmlns:a16="http://schemas.microsoft.com/office/drawing/2014/main" id="{D06340F5-42A0-4748-9076-B0BE3A0C0F87}"/>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CDC51994-D484-4E36-BD49-44AFBAA90797}"/>
              </a:ext>
            </a:extLst>
          </p:cNvPr>
          <p:cNvSpPr>
            <a:spLocks noGrp="1"/>
          </p:cNvSpPr>
          <p:nvPr>
            <p:ph type="sldNum" sz="quarter" idx="12"/>
          </p:nvPr>
        </p:nvSpPr>
        <p:spPr/>
        <p:txBody>
          <a:bodyPr/>
          <a:lstStyle/>
          <a:p>
            <a:fld id="{5BE6A9D8-6A3B-412E-86BF-9A95CED56509}" type="slidenum">
              <a:rPr lang="en-US" smtClean="0"/>
              <a:t>12</a:t>
            </a:fld>
            <a:endParaRPr lang="en-US"/>
          </a:p>
        </p:txBody>
      </p:sp>
      <p:graphicFrame>
        <p:nvGraphicFramePr>
          <p:cNvPr id="8" name="Object 13">
            <a:extLst>
              <a:ext uri="{FF2B5EF4-FFF2-40B4-BE49-F238E27FC236}">
                <a16:creationId xmlns:a16="http://schemas.microsoft.com/office/drawing/2014/main" id="{4E7423C4-B764-45BD-BFFC-66F62E905894}"/>
              </a:ext>
            </a:extLst>
          </p:cNvPr>
          <p:cNvGraphicFramePr>
            <a:graphicFrameLocks noChangeAspect="1"/>
          </p:cNvGraphicFramePr>
          <p:nvPr>
            <p:extLst>
              <p:ext uri="{D42A27DB-BD31-4B8C-83A1-F6EECF244321}">
                <p14:modId xmlns:p14="http://schemas.microsoft.com/office/powerpoint/2010/main" val="3008034832"/>
              </p:ext>
            </p:extLst>
          </p:nvPr>
        </p:nvGraphicFramePr>
        <p:xfrm>
          <a:off x="4187031" y="1650749"/>
          <a:ext cx="3817937" cy="998538"/>
        </p:xfrm>
        <a:graphic>
          <a:graphicData uri="http://schemas.openxmlformats.org/presentationml/2006/ole">
            <mc:AlternateContent xmlns:mc="http://schemas.openxmlformats.org/markup-compatibility/2006">
              <mc:Choice xmlns:v="urn:schemas-microsoft-com:vml" Requires="v">
                <p:oleObj spid="_x0000_s33901" name="Equation" r:id="rId3" imgW="1650960" imgH="431640" progId="Equation.3">
                  <p:embed/>
                </p:oleObj>
              </mc:Choice>
              <mc:Fallback>
                <p:oleObj name="Equation" r:id="rId3" imgW="1650960" imgH="431640" progId="Equation.3">
                  <p:embed/>
                  <p:pic>
                    <p:nvPicPr>
                      <p:cNvPr id="260109" name="Object 13"/>
                      <p:cNvPicPr>
                        <a:picLocks noChangeAspect="1" noChangeArrowheads="1"/>
                      </p:cNvPicPr>
                      <p:nvPr/>
                    </p:nvPicPr>
                    <p:blipFill>
                      <a:blip r:embed="rId4"/>
                      <a:srcRect/>
                      <a:stretch>
                        <a:fillRect/>
                      </a:stretch>
                    </p:blipFill>
                    <p:spPr bwMode="auto">
                      <a:xfrm>
                        <a:off x="4187031" y="1650749"/>
                        <a:ext cx="3817937"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Group 45">
            <a:extLst>
              <a:ext uri="{FF2B5EF4-FFF2-40B4-BE49-F238E27FC236}">
                <a16:creationId xmlns:a16="http://schemas.microsoft.com/office/drawing/2014/main" id="{BACD3BA6-8845-46B4-A93A-1691F5FC6E20}"/>
              </a:ext>
            </a:extLst>
          </p:cNvPr>
          <p:cNvGraphicFramePr>
            <a:graphicFrameLocks noGrp="1"/>
          </p:cNvGraphicFramePr>
          <p:nvPr>
            <p:extLst>
              <p:ext uri="{D42A27DB-BD31-4B8C-83A1-F6EECF244321}">
                <p14:modId xmlns:p14="http://schemas.microsoft.com/office/powerpoint/2010/main" val="39040117"/>
              </p:ext>
            </p:extLst>
          </p:nvPr>
        </p:nvGraphicFramePr>
        <p:xfrm>
          <a:off x="2739312" y="2828674"/>
          <a:ext cx="6781800" cy="3240095"/>
        </p:xfrm>
        <a:graphic>
          <a:graphicData uri="http://schemas.openxmlformats.org/drawingml/2006/table">
            <a:tbl>
              <a:tblPr/>
              <a:tblGrid>
                <a:gridCol w="28194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605117">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rPr>
                        <a:t>Interruptions Per Day In Computer Network (x</a:t>
                      </a:r>
                      <a:r>
                        <a:rPr kumimoji="0" lang="en-US" altLang="en-US" sz="1800" b="1" i="0" u="none" strike="noStrike" cap="none" normalizeH="0" baseline="-25000">
                          <a:ln>
                            <a:noFill/>
                          </a:ln>
                          <a:solidFill>
                            <a:schemeClr val="tx1"/>
                          </a:solidFill>
                          <a:effectLst/>
                          <a:latin typeface="Arial" panose="020B0604020202020204" pitchFamily="34" charset="0"/>
                          <a:cs typeface="Arial" panose="020B0604020202020204" pitchFamily="34" charset="0"/>
                        </a:rPr>
                        <a:t>i</a:t>
                      </a:r>
                      <a:r>
                        <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rPr>
                        <a:t>Probability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rPr>
                        <a:t>P(X = x</a:t>
                      </a:r>
                      <a:r>
                        <a:rPr kumimoji="0" lang="en-US" altLang="en-US" sz="1800" b="1" i="0" u="none" strike="noStrike" cap="none" normalizeH="0" baseline="-25000">
                          <a:ln>
                            <a:noFill/>
                          </a:ln>
                          <a:solidFill>
                            <a:schemeClr val="tx1"/>
                          </a:solidFill>
                          <a:effectLst/>
                          <a:latin typeface="Arial" panose="020B0604020202020204" pitchFamily="34" charset="0"/>
                          <a:cs typeface="Arial" panose="020B0604020202020204" pitchFamily="34" charset="0"/>
                        </a:rPr>
                        <a:t>i</a:t>
                      </a:r>
                      <a:r>
                        <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rgbClr val="FFFFFF"/>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rPr>
                        <a:t>x</a:t>
                      </a:r>
                      <a:r>
                        <a:rPr kumimoji="0" lang="en-US" altLang="en-US" sz="1800" b="1" i="0" u="none" strike="noStrike" cap="none" normalizeH="0" baseline="-25000">
                          <a:ln>
                            <a:noFill/>
                          </a:ln>
                          <a:solidFill>
                            <a:schemeClr val="tx1"/>
                          </a:solidFill>
                          <a:effectLst/>
                          <a:latin typeface="Arial" panose="020B0604020202020204" pitchFamily="34" charset="0"/>
                          <a:cs typeface="Arial" panose="020B0604020202020204" pitchFamily="34" charset="0"/>
                        </a:rPr>
                        <a:t>i</a:t>
                      </a:r>
                      <a:r>
                        <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rPr>
                        <a:t>P(X = x</a:t>
                      </a:r>
                      <a:r>
                        <a:rPr kumimoji="0" lang="en-US" altLang="en-US" sz="1800" b="1" i="0" u="none" strike="noStrike" cap="none" normalizeH="0" baseline="-25000">
                          <a:ln>
                            <a:noFill/>
                          </a:ln>
                          <a:solidFill>
                            <a:schemeClr val="tx1"/>
                          </a:solidFill>
                          <a:effectLst/>
                          <a:latin typeface="Arial" panose="020B0604020202020204" pitchFamily="34" charset="0"/>
                          <a:cs typeface="Arial" panose="020B0604020202020204" pitchFamily="34" charset="0"/>
                        </a:rPr>
                        <a:t>i</a:t>
                      </a:r>
                      <a:r>
                        <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69FF69"/>
                    </a:solidFill>
                  </a:tcPr>
                </a:tc>
                <a:extLst>
                  <a:ext uri="{0D108BD9-81ED-4DB2-BD59-A6C34878D82A}">
                    <a16:rowId xmlns:a16="http://schemas.microsoft.com/office/drawing/2014/main" val="10000"/>
                  </a:ext>
                </a:extLst>
              </a:tr>
              <a:tr h="371435">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0.35</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(0)(0.35) = 0.00</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extLst>
                  <a:ext uri="{0D108BD9-81ED-4DB2-BD59-A6C34878D82A}">
                    <a16:rowId xmlns:a16="http://schemas.microsoft.com/office/drawing/2014/main" val="10001"/>
                  </a:ext>
                </a:extLst>
              </a:tr>
              <a:tr h="371435">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0.25</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(1)(0.25) = 0.25</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extLst>
                  <a:ext uri="{0D108BD9-81ED-4DB2-BD59-A6C34878D82A}">
                    <a16:rowId xmlns:a16="http://schemas.microsoft.com/office/drawing/2014/main" val="10002"/>
                  </a:ext>
                </a:extLst>
              </a:tr>
              <a:tr h="371435">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0.20</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(2)(0.20) = 0.40</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extLst>
                  <a:ext uri="{0D108BD9-81ED-4DB2-BD59-A6C34878D82A}">
                    <a16:rowId xmlns:a16="http://schemas.microsoft.com/office/drawing/2014/main" val="10003"/>
                  </a:ext>
                </a:extLst>
              </a:tr>
              <a:tr h="371435">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0.10</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(3)(0.10) = 0.30</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extLst>
                  <a:ext uri="{0D108BD9-81ED-4DB2-BD59-A6C34878D82A}">
                    <a16:rowId xmlns:a16="http://schemas.microsoft.com/office/drawing/2014/main" val="10004"/>
                  </a:ext>
                </a:extLst>
              </a:tr>
              <a:tr h="371435">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4</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0.05</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(4)(0.05) = 0.20</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extLst>
                  <a:ext uri="{0D108BD9-81ED-4DB2-BD59-A6C34878D82A}">
                    <a16:rowId xmlns:a16="http://schemas.microsoft.com/office/drawing/2014/main" val="10005"/>
                  </a:ext>
                </a:extLst>
              </a:tr>
              <a:tr h="371435">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5</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0.05</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(5)(0.05) = 0.25</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extLst>
                  <a:ext uri="{0D108BD9-81ED-4DB2-BD59-A6C34878D82A}">
                    <a16:rowId xmlns:a16="http://schemas.microsoft.com/office/drawing/2014/main" val="10006"/>
                  </a:ext>
                </a:extLst>
              </a:tr>
              <a:tr h="371435">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1.00</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μ</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E(X) = 1.40</a:t>
                      </a:r>
                    </a:p>
                  </a:txBody>
                  <a:tcPr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55469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2355-5132-4D66-900B-B44610479B9A}"/>
              </a:ext>
            </a:extLst>
          </p:cNvPr>
          <p:cNvSpPr>
            <a:spLocks noGrp="1"/>
          </p:cNvSpPr>
          <p:nvPr>
            <p:ph type="title"/>
          </p:nvPr>
        </p:nvSpPr>
        <p:spPr>
          <a:xfrm>
            <a:off x="461727" y="112032"/>
            <a:ext cx="11126709" cy="835025"/>
          </a:xfrm>
        </p:spPr>
        <p:txBody>
          <a:bodyPr>
            <a:normAutofit fontScale="90000"/>
          </a:bodyPr>
          <a:lstStyle/>
          <a:p>
            <a:r>
              <a:rPr lang="en-US" dirty="0"/>
              <a:t>Measures of dispersion of a discrete random variable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6DB12C-A11E-49D0-9ECB-6101E4D59ECD}"/>
                  </a:ext>
                </a:extLst>
              </p:cNvPr>
              <p:cNvSpPr>
                <a:spLocks noGrp="1"/>
              </p:cNvSpPr>
              <p:nvPr>
                <p:ph idx="1"/>
              </p:nvPr>
            </p:nvSpPr>
            <p:spPr/>
            <p:txBody>
              <a:bodyPr>
                <a:normAutofit fontScale="62500" lnSpcReduction="20000"/>
              </a:bodyPr>
              <a:lstStyle/>
              <a:p>
                <a:r>
                  <a:rPr lang="en-US" sz="5800" b="1" i="1" dirty="0"/>
                  <a:t>Variance</a:t>
                </a:r>
                <a:r>
                  <a:rPr lang="en-US" sz="5800" dirty="0"/>
                  <a:t> of a discrete variable</a:t>
                </a:r>
              </a:p>
              <a:p>
                <a:endParaRPr lang="en-US" sz="5800" dirty="0"/>
              </a:p>
              <a:p>
                <a:pPr marL="0" indent="0">
                  <a:buNone/>
                </a:pPr>
                <a:endParaRPr lang="en-US" sz="5800" dirty="0"/>
              </a:p>
              <a:p>
                <a:r>
                  <a:rPr lang="en-US" sz="5800" b="1" i="1" dirty="0"/>
                  <a:t>Standard Deviation </a:t>
                </a:r>
                <a:r>
                  <a:rPr lang="en-US" sz="5800" dirty="0"/>
                  <a:t>of a discrete variable</a:t>
                </a:r>
              </a:p>
              <a:p>
                <a:pPr marL="0" indent="0">
                  <a:buNone/>
                </a:pPr>
                <a:endParaRPr lang="en-US" sz="5800" dirty="0"/>
              </a:p>
              <a:p>
                <a:endParaRPr lang="en-US" sz="5800" dirty="0"/>
              </a:p>
              <a:p>
                <a:endParaRPr lang="en-US" sz="5800" dirty="0"/>
              </a:p>
              <a:p>
                <a:pPr lvl="1"/>
                <a14:m>
                  <m:oMath xmlns:m="http://schemas.openxmlformats.org/officeDocument/2006/math">
                    <m:r>
                      <a:rPr lang="en-US" sz="5400" b="0" i="1" smtClean="0">
                        <a:latin typeface="Cambria Math" panose="02040503050406030204" pitchFamily="18" charset="0"/>
                      </a:rPr>
                      <m:t>𝐸</m:t>
                    </m:r>
                    <m:d>
                      <m:dPr>
                        <m:ctrlPr>
                          <a:rPr lang="en-US" sz="5400" b="0" i="1" smtClean="0">
                            <a:latin typeface="Cambria Math" panose="02040503050406030204" pitchFamily="18" charset="0"/>
                          </a:rPr>
                        </m:ctrlPr>
                      </m:dPr>
                      <m:e>
                        <m:r>
                          <a:rPr lang="en-US" sz="5400" b="0" i="1" smtClean="0">
                            <a:latin typeface="Cambria Math" panose="02040503050406030204" pitchFamily="18" charset="0"/>
                          </a:rPr>
                          <m:t>𝑥</m:t>
                        </m:r>
                      </m:e>
                    </m:d>
                  </m:oMath>
                </a14:m>
                <a:r>
                  <a:rPr lang="en-US" sz="5400" dirty="0"/>
                  <a:t> is the expected value of </a:t>
                </a:r>
                <a14:m>
                  <m:oMath xmlns:m="http://schemas.openxmlformats.org/officeDocument/2006/math">
                    <m:r>
                      <a:rPr lang="en-US" sz="5400" b="0" i="1" smtClean="0">
                        <a:latin typeface="Cambria Math" panose="02040503050406030204" pitchFamily="18" charset="0"/>
                      </a:rPr>
                      <m:t>𝑋</m:t>
                    </m:r>
                  </m:oMath>
                </a14:m>
                <a:endParaRPr lang="en-US" sz="5400" dirty="0"/>
              </a:p>
              <a:p>
                <a:pPr lvl="1"/>
                <a14:m>
                  <m:oMath xmlns:m="http://schemas.openxmlformats.org/officeDocument/2006/math">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𝑥</m:t>
                        </m:r>
                      </m:e>
                      <m:sub>
                        <m:r>
                          <a:rPr lang="en-US" sz="5400" b="0" i="1" smtClean="0">
                            <a:latin typeface="Cambria Math" panose="02040503050406030204" pitchFamily="18" charset="0"/>
                          </a:rPr>
                          <m:t>𝑖</m:t>
                        </m:r>
                      </m:sub>
                    </m:sSub>
                  </m:oMath>
                </a14:m>
                <a:r>
                  <a:rPr lang="en-US" sz="5400" dirty="0"/>
                  <a:t>is the </a:t>
                </a:r>
                <a14:m>
                  <m:oMath xmlns:m="http://schemas.openxmlformats.org/officeDocument/2006/math">
                    <m:r>
                      <a:rPr lang="en-US" sz="5400" b="0" i="1" smtClean="0">
                        <a:latin typeface="Cambria Math" panose="02040503050406030204" pitchFamily="18" charset="0"/>
                      </a:rPr>
                      <m:t>𝑖</m:t>
                    </m:r>
                  </m:oMath>
                </a14:m>
                <a:r>
                  <a:rPr lang="en-US" sz="5400" dirty="0" err="1"/>
                  <a:t>th</a:t>
                </a:r>
                <a:r>
                  <a:rPr lang="en-US" sz="5400" dirty="0"/>
                  <a:t> outcome of </a:t>
                </a:r>
                <a14:m>
                  <m:oMath xmlns:m="http://schemas.openxmlformats.org/officeDocument/2006/math">
                    <m:r>
                      <a:rPr lang="en-US" sz="5400" b="0" i="1" smtClean="0">
                        <a:latin typeface="Cambria Math" panose="02040503050406030204" pitchFamily="18" charset="0"/>
                      </a:rPr>
                      <m:t>𝑋</m:t>
                    </m:r>
                  </m:oMath>
                </a14:m>
                <a:endParaRPr lang="en-US" sz="5400" dirty="0"/>
              </a:p>
              <a:p>
                <a:pPr lvl="1"/>
                <a14:m>
                  <m:oMath xmlns:m="http://schemas.openxmlformats.org/officeDocument/2006/math">
                    <m:r>
                      <a:rPr lang="en-US" sz="5400" b="0" i="1" smtClean="0">
                        <a:latin typeface="Cambria Math" panose="02040503050406030204" pitchFamily="18" charset="0"/>
                      </a:rPr>
                      <m:t>𝑃</m:t>
                    </m:r>
                    <m:d>
                      <m:dPr>
                        <m:ctrlPr>
                          <a:rPr lang="en-US" sz="5400" b="0" i="1" smtClean="0">
                            <a:latin typeface="Cambria Math" panose="02040503050406030204" pitchFamily="18" charset="0"/>
                          </a:rPr>
                        </m:ctrlPr>
                      </m:dPr>
                      <m:e>
                        <m:r>
                          <a:rPr lang="en-US" sz="5400" b="0" i="1" smtClean="0">
                            <a:latin typeface="Cambria Math" panose="02040503050406030204" pitchFamily="18" charset="0"/>
                          </a:rPr>
                          <m:t>𝑋</m:t>
                        </m:r>
                        <m:r>
                          <a:rPr lang="en-US" sz="5400" b="0" i="1" smtClean="0">
                            <a:latin typeface="Cambria Math" panose="02040503050406030204" pitchFamily="18" charset="0"/>
                          </a:rPr>
                          <m:t>=</m:t>
                        </m:r>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𝑥</m:t>
                            </m:r>
                          </m:e>
                          <m:sub>
                            <m:r>
                              <a:rPr lang="en-US" sz="5400" b="0" i="1" smtClean="0">
                                <a:latin typeface="Cambria Math" panose="02040503050406030204" pitchFamily="18" charset="0"/>
                              </a:rPr>
                              <m:t>𝑖</m:t>
                            </m:r>
                          </m:sub>
                        </m:sSub>
                      </m:e>
                    </m:d>
                  </m:oMath>
                </a14:m>
                <a:r>
                  <a:rPr lang="en-US" sz="5400" dirty="0"/>
                  <a:t> = probability of the </a:t>
                </a:r>
                <a14:m>
                  <m:oMath xmlns:m="http://schemas.openxmlformats.org/officeDocument/2006/math">
                    <m:r>
                      <a:rPr lang="en-US" sz="5400" b="0" i="1" smtClean="0">
                        <a:latin typeface="Cambria Math" panose="02040503050406030204" pitchFamily="18" charset="0"/>
                      </a:rPr>
                      <m:t>𝑖</m:t>
                    </m:r>
                  </m:oMath>
                </a14:m>
                <a:r>
                  <a:rPr lang="en-US" sz="5400" dirty="0" err="1"/>
                  <a:t>th</a:t>
                </a:r>
                <a:r>
                  <a:rPr lang="en-US" sz="5400" dirty="0"/>
                  <a:t> occurrence of  </a:t>
                </a:r>
                <a14:m>
                  <m:oMath xmlns:m="http://schemas.openxmlformats.org/officeDocument/2006/math">
                    <m:r>
                      <a:rPr lang="en-US" sz="5400" b="0" i="1" smtClean="0">
                        <a:latin typeface="Cambria Math" panose="02040503050406030204" pitchFamily="18" charset="0"/>
                      </a:rPr>
                      <m:t>𝑋</m:t>
                    </m:r>
                  </m:oMath>
                </a14:m>
                <a:endParaRPr lang="en-US" sz="5400" dirty="0"/>
              </a:p>
              <a:p>
                <a:endParaRPr lang="en-US" dirty="0"/>
              </a:p>
            </p:txBody>
          </p:sp>
        </mc:Choice>
        <mc:Fallback xmlns="">
          <p:sp>
            <p:nvSpPr>
              <p:cNvPr id="3" name="Content Placeholder 2">
                <a:extLst>
                  <a:ext uri="{FF2B5EF4-FFF2-40B4-BE49-F238E27FC236}">
                    <a16:creationId xmlns:a16="http://schemas.microsoft.com/office/drawing/2014/main" id="{7B6DB12C-A11E-49D0-9ECB-6101E4D59ECD}"/>
                  </a:ext>
                </a:extLst>
              </p:cNvPr>
              <p:cNvSpPr>
                <a:spLocks noGrp="1" noRot="1" noChangeAspect="1" noMove="1" noResize="1" noEditPoints="1" noAdjustHandles="1" noChangeArrowheads="1" noChangeShapeType="1" noTextEdit="1"/>
              </p:cNvSpPr>
              <p:nvPr>
                <p:ph idx="1"/>
              </p:nvPr>
            </p:nvSpPr>
            <p:spPr>
              <a:blipFill>
                <a:blip r:embed="rId3"/>
                <a:stretch>
                  <a:fillRect l="-1416" t="-4578" b="-12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F7D1B57-6778-4458-B7CB-B03A0B6D934B}"/>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425FCCDE-AE16-437F-BBAB-6A6BDC0A4B80}"/>
              </a:ext>
            </a:extLst>
          </p:cNvPr>
          <p:cNvSpPr>
            <a:spLocks noGrp="1"/>
          </p:cNvSpPr>
          <p:nvPr>
            <p:ph type="sldNum" sz="quarter" idx="12"/>
          </p:nvPr>
        </p:nvSpPr>
        <p:spPr/>
        <p:txBody>
          <a:bodyPr/>
          <a:lstStyle/>
          <a:p>
            <a:fld id="{5BE6A9D8-6A3B-412E-86BF-9A95CED56509}" type="slidenum">
              <a:rPr lang="en-US" smtClean="0"/>
              <a:t>13</a:t>
            </a:fld>
            <a:endParaRPr lang="en-US"/>
          </a:p>
        </p:txBody>
      </p:sp>
      <p:graphicFrame>
        <p:nvGraphicFramePr>
          <p:cNvPr id="6" name="Object 11">
            <a:extLst>
              <a:ext uri="{FF2B5EF4-FFF2-40B4-BE49-F238E27FC236}">
                <a16:creationId xmlns:a16="http://schemas.microsoft.com/office/drawing/2014/main" id="{77697945-9161-4AC6-A6F9-EF3A2FE884A0}"/>
              </a:ext>
            </a:extLst>
          </p:cNvPr>
          <p:cNvGraphicFramePr>
            <a:graphicFrameLocks noChangeAspect="1"/>
          </p:cNvGraphicFramePr>
          <p:nvPr>
            <p:extLst>
              <p:ext uri="{D42A27DB-BD31-4B8C-83A1-F6EECF244321}">
                <p14:modId xmlns:p14="http://schemas.microsoft.com/office/powerpoint/2010/main" val="1963255983"/>
              </p:ext>
            </p:extLst>
          </p:nvPr>
        </p:nvGraphicFramePr>
        <p:xfrm>
          <a:off x="4148939" y="1553465"/>
          <a:ext cx="4461661" cy="1034521"/>
        </p:xfrm>
        <a:graphic>
          <a:graphicData uri="http://schemas.openxmlformats.org/presentationml/2006/ole">
            <mc:AlternateContent xmlns:mc="http://schemas.openxmlformats.org/markup-compatibility/2006">
              <mc:Choice xmlns:v="urn:schemas-microsoft-com:vml" Requires="v">
                <p:oleObj spid="_x0000_s35024" name="Equation" r:id="rId4" imgW="1854200" imgH="431800" progId="Equation.3">
                  <p:embed/>
                </p:oleObj>
              </mc:Choice>
              <mc:Fallback>
                <p:oleObj name="Equation" r:id="rId4" imgW="1854200" imgH="431800" progId="Equation.3">
                  <p:embed/>
                  <p:pic>
                    <p:nvPicPr>
                      <p:cNvPr id="13316" name="Object 11">
                        <a:extLst>
                          <a:ext uri="{FF2B5EF4-FFF2-40B4-BE49-F238E27FC236}">
                            <a16:creationId xmlns:a16="http://schemas.microsoft.com/office/drawing/2014/main" id="{7A99EE77-DFB6-416B-87D9-DC8523D92B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8939" y="1553465"/>
                        <a:ext cx="4461661" cy="1034521"/>
                      </a:xfrm>
                      <a:prstGeom prst="rect">
                        <a:avLst/>
                      </a:prstGeom>
                      <a:solidFill>
                        <a:srgbClr val="00E200"/>
                      </a:solidFill>
                      <a:ln w="9525">
                        <a:solidFill>
                          <a:schemeClr val="tx1"/>
                        </a:solidFill>
                        <a:miter lim="800000"/>
                        <a:headEnd/>
                        <a:tailEnd/>
                      </a:ln>
                    </p:spPr>
                  </p:pic>
                </p:oleObj>
              </mc:Fallback>
            </mc:AlternateContent>
          </a:graphicData>
        </a:graphic>
      </p:graphicFrame>
      <p:graphicFrame>
        <p:nvGraphicFramePr>
          <p:cNvPr id="7" name="Object 12">
            <a:extLst>
              <a:ext uri="{FF2B5EF4-FFF2-40B4-BE49-F238E27FC236}">
                <a16:creationId xmlns:a16="http://schemas.microsoft.com/office/drawing/2014/main" id="{B90D0CF8-F046-4FB6-8AE0-ECA9672B0329}"/>
              </a:ext>
            </a:extLst>
          </p:cNvPr>
          <p:cNvGraphicFramePr>
            <a:graphicFrameLocks noChangeAspect="1"/>
          </p:cNvGraphicFramePr>
          <p:nvPr>
            <p:extLst>
              <p:ext uri="{D42A27DB-BD31-4B8C-83A1-F6EECF244321}">
                <p14:modId xmlns:p14="http://schemas.microsoft.com/office/powerpoint/2010/main" val="4063273691"/>
              </p:ext>
            </p:extLst>
          </p:nvPr>
        </p:nvGraphicFramePr>
        <p:xfrm>
          <a:off x="3114399" y="3202961"/>
          <a:ext cx="5821363" cy="1179513"/>
        </p:xfrm>
        <a:graphic>
          <a:graphicData uri="http://schemas.openxmlformats.org/presentationml/2006/ole">
            <mc:AlternateContent xmlns:mc="http://schemas.openxmlformats.org/markup-compatibility/2006">
              <mc:Choice xmlns:v="urn:schemas-microsoft-com:vml" Requires="v">
                <p:oleObj spid="_x0000_s35025" name="Equation" r:id="rId6" imgW="2362200" imgH="482600" progId="Equation.3">
                  <p:embed/>
                </p:oleObj>
              </mc:Choice>
              <mc:Fallback>
                <p:oleObj name="Equation" r:id="rId6" imgW="2362200" imgH="482600" progId="Equation.3">
                  <p:embed/>
                  <p:pic>
                    <p:nvPicPr>
                      <p:cNvPr id="13317" name="Object 12">
                        <a:extLst>
                          <a:ext uri="{FF2B5EF4-FFF2-40B4-BE49-F238E27FC236}">
                            <a16:creationId xmlns:a16="http://schemas.microsoft.com/office/drawing/2014/main" id="{6FD1E301-F9BD-4D3C-B3C0-DB7417AAB9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4399" y="3202961"/>
                        <a:ext cx="5821363" cy="1179513"/>
                      </a:xfrm>
                      <a:prstGeom prst="rect">
                        <a:avLst/>
                      </a:prstGeom>
                      <a:solidFill>
                        <a:srgbClr val="00E200"/>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2744233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0EE63-1A73-45D6-BCEA-6A2AFFB92728}"/>
              </a:ext>
            </a:extLst>
          </p:cNvPr>
          <p:cNvSpPr>
            <a:spLocks noGrp="1"/>
          </p:cNvSpPr>
          <p:nvPr>
            <p:ph type="title"/>
          </p:nvPr>
        </p:nvSpPr>
        <p:spPr/>
        <p:txBody>
          <a:bodyPr/>
          <a:lstStyle/>
          <a:p>
            <a:r>
              <a:rPr lang="en-US" dirty="0"/>
              <a:t>Example calculation</a:t>
            </a:r>
          </a:p>
        </p:txBody>
      </p:sp>
      <p:sp>
        <p:nvSpPr>
          <p:cNvPr id="3" name="Content Placeholder 2">
            <a:extLst>
              <a:ext uri="{FF2B5EF4-FFF2-40B4-BE49-F238E27FC236}">
                <a16:creationId xmlns:a16="http://schemas.microsoft.com/office/drawing/2014/main" id="{E389901B-98DB-43DE-A976-40AFF26FE886}"/>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AADA8157-015C-40BF-B9B3-EA01C83E122A}"/>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5453CE14-CD62-433D-94C1-B649E61D5946}"/>
              </a:ext>
            </a:extLst>
          </p:cNvPr>
          <p:cNvSpPr>
            <a:spLocks noGrp="1"/>
          </p:cNvSpPr>
          <p:nvPr>
            <p:ph type="sldNum" sz="quarter" idx="12"/>
          </p:nvPr>
        </p:nvSpPr>
        <p:spPr/>
        <p:txBody>
          <a:bodyPr/>
          <a:lstStyle/>
          <a:p>
            <a:fld id="{5BE6A9D8-6A3B-412E-86BF-9A95CED56509}" type="slidenum">
              <a:rPr lang="en-US" smtClean="0"/>
              <a:t>14</a:t>
            </a:fld>
            <a:endParaRPr lang="en-US"/>
          </a:p>
        </p:txBody>
      </p:sp>
      <p:graphicFrame>
        <p:nvGraphicFramePr>
          <p:cNvPr id="6" name="Group 53">
            <a:extLst>
              <a:ext uri="{FF2B5EF4-FFF2-40B4-BE49-F238E27FC236}">
                <a16:creationId xmlns:a16="http://schemas.microsoft.com/office/drawing/2014/main" id="{80AFE281-61B6-46A4-B89E-6F4B1B5B07A9}"/>
              </a:ext>
            </a:extLst>
          </p:cNvPr>
          <p:cNvGraphicFramePr>
            <a:graphicFrameLocks noGrp="1"/>
          </p:cNvGraphicFramePr>
          <p:nvPr>
            <p:extLst>
              <p:ext uri="{D42A27DB-BD31-4B8C-83A1-F6EECF244321}">
                <p14:modId xmlns:p14="http://schemas.microsoft.com/office/powerpoint/2010/main" val="1970107467"/>
              </p:ext>
            </p:extLst>
          </p:nvPr>
        </p:nvGraphicFramePr>
        <p:xfrm>
          <a:off x="2021186" y="2140390"/>
          <a:ext cx="8686800" cy="3514725"/>
        </p:xfrm>
        <a:graphic>
          <a:graphicData uri="http://schemas.openxmlformats.org/drawingml/2006/table">
            <a:tbl>
              <a:tblPr/>
              <a:tblGrid>
                <a:gridCol w="2114550">
                  <a:extLst>
                    <a:ext uri="{9D8B030D-6E8A-4147-A177-3AD203B41FA5}">
                      <a16:colId xmlns:a16="http://schemas.microsoft.com/office/drawing/2014/main" val="20000"/>
                    </a:ext>
                  </a:extLst>
                </a:gridCol>
                <a:gridCol w="1449388">
                  <a:extLst>
                    <a:ext uri="{9D8B030D-6E8A-4147-A177-3AD203B41FA5}">
                      <a16:colId xmlns:a16="http://schemas.microsoft.com/office/drawing/2014/main" val="20001"/>
                    </a:ext>
                  </a:extLst>
                </a:gridCol>
                <a:gridCol w="2152650">
                  <a:extLst>
                    <a:ext uri="{9D8B030D-6E8A-4147-A177-3AD203B41FA5}">
                      <a16:colId xmlns:a16="http://schemas.microsoft.com/office/drawing/2014/main" val="20002"/>
                    </a:ext>
                  </a:extLst>
                </a:gridCol>
                <a:gridCol w="2970212">
                  <a:extLst>
                    <a:ext uri="{9D8B030D-6E8A-4147-A177-3AD203B41FA5}">
                      <a16:colId xmlns:a16="http://schemas.microsoft.com/office/drawing/2014/main" val="20003"/>
                    </a:ext>
                  </a:extLst>
                </a:gridCol>
              </a:tblGrid>
              <a:tr h="914400">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rPr>
                        <a:t>Interruptions Per Day In Computer Network (x</a:t>
                      </a:r>
                      <a:r>
                        <a:rPr kumimoji="0" lang="en-US" altLang="en-US" sz="1800" b="1" i="0" u="none" strike="noStrike" cap="none" normalizeH="0" baseline="-25000">
                          <a:ln>
                            <a:noFill/>
                          </a:ln>
                          <a:solidFill>
                            <a:schemeClr val="tx1"/>
                          </a:solidFill>
                          <a:effectLst/>
                          <a:latin typeface="Arial" panose="020B0604020202020204" pitchFamily="34" charset="0"/>
                          <a:cs typeface="Arial" panose="020B0604020202020204" pitchFamily="34" charset="0"/>
                        </a:rPr>
                        <a:t>i</a:t>
                      </a:r>
                      <a:r>
                        <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rPr>
                        <a:t>Probability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rPr>
                        <a:t>P(X = x</a:t>
                      </a:r>
                      <a:r>
                        <a:rPr kumimoji="0" lang="en-US" altLang="en-US" sz="1800" b="1" i="0" u="none" strike="noStrike" cap="none" normalizeH="0" baseline="-25000">
                          <a:ln>
                            <a:noFill/>
                          </a:ln>
                          <a:solidFill>
                            <a:schemeClr val="tx1"/>
                          </a:solidFill>
                          <a:effectLst/>
                          <a:latin typeface="Arial" panose="020B0604020202020204" pitchFamily="34" charset="0"/>
                          <a:cs typeface="Arial" panose="020B0604020202020204" pitchFamily="34" charset="0"/>
                        </a:rPr>
                        <a:t>i</a:t>
                      </a:r>
                      <a:r>
                        <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rgbClr val="FFFFFF"/>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rPr>
                        <a:t>[x</a:t>
                      </a:r>
                      <a:r>
                        <a:rPr kumimoji="0" lang="en-US" altLang="en-US" sz="1800" b="1" i="0" u="none" strike="noStrike" cap="none" normalizeH="0" baseline="-25000">
                          <a:ln>
                            <a:noFill/>
                          </a:ln>
                          <a:solidFill>
                            <a:schemeClr val="tx1"/>
                          </a:solidFill>
                          <a:effectLst/>
                          <a:latin typeface="Arial" panose="020B0604020202020204" pitchFamily="34" charset="0"/>
                          <a:cs typeface="Arial" panose="020B0604020202020204" pitchFamily="34" charset="0"/>
                        </a:rPr>
                        <a:t>i</a:t>
                      </a:r>
                      <a:r>
                        <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rPr>
                        <a:t> – E(X)]</a:t>
                      </a:r>
                      <a:r>
                        <a:rPr kumimoji="0" lang="en-US" altLang="en-US" sz="1800" b="1" i="0" u="none" strike="noStrike" cap="none" normalizeH="0" baseline="30000">
                          <a:ln>
                            <a:noFill/>
                          </a:ln>
                          <a:solidFill>
                            <a:schemeClr val="tx1"/>
                          </a:solidFill>
                          <a:effectLst/>
                          <a:latin typeface="Arial" panose="020B0604020202020204" pitchFamily="34" charset="0"/>
                          <a:cs typeface="Arial" panose="020B0604020202020204" pitchFamily="34" charset="0"/>
                        </a:rPr>
                        <a:t>2</a:t>
                      </a:r>
                      <a:endPar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rPr>
                        <a:t>[x</a:t>
                      </a:r>
                      <a:r>
                        <a:rPr kumimoji="0" lang="en-US" altLang="en-US" sz="1800" b="1" i="0" u="none" strike="noStrike" cap="none" normalizeH="0" baseline="-25000">
                          <a:ln>
                            <a:noFill/>
                          </a:ln>
                          <a:solidFill>
                            <a:schemeClr val="tx1"/>
                          </a:solidFill>
                          <a:effectLst/>
                          <a:latin typeface="Arial" panose="020B0604020202020204" pitchFamily="34" charset="0"/>
                          <a:cs typeface="Arial" panose="020B0604020202020204" pitchFamily="34" charset="0"/>
                        </a:rPr>
                        <a:t>i</a:t>
                      </a:r>
                      <a:r>
                        <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rPr>
                        <a:t> – E(X)]</a:t>
                      </a:r>
                      <a:r>
                        <a:rPr kumimoji="0" lang="en-US" altLang="en-US" sz="1800" b="1" i="0" u="none" strike="noStrike" cap="none" normalizeH="0" baseline="30000">
                          <a:ln>
                            <a:noFill/>
                          </a:ln>
                          <a:solidFill>
                            <a:schemeClr val="tx1"/>
                          </a:solidFill>
                          <a:effectLst/>
                          <a:latin typeface="Arial" panose="020B0604020202020204" pitchFamily="34" charset="0"/>
                          <a:cs typeface="Arial" panose="020B0604020202020204" pitchFamily="34" charset="0"/>
                        </a:rPr>
                        <a:t>2</a:t>
                      </a:r>
                      <a:r>
                        <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rPr>
                        <a:t>P(X = x</a:t>
                      </a:r>
                      <a:r>
                        <a:rPr kumimoji="0" lang="en-US" altLang="en-US" sz="1800" b="1" i="0" u="none" strike="noStrike" cap="none" normalizeH="0" baseline="-25000">
                          <a:ln>
                            <a:noFill/>
                          </a:ln>
                          <a:solidFill>
                            <a:schemeClr val="tx1"/>
                          </a:solidFill>
                          <a:effectLst/>
                          <a:latin typeface="Arial" panose="020B0604020202020204" pitchFamily="34" charset="0"/>
                          <a:cs typeface="Arial" panose="020B0604020202020204" pitchFamily="34" charset="0"/>
                        </a:rPr>
                        <a:t>i</a:t>
                      </a:r>
                      <a:r>
                        <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69FF69"/>
                    </a:solidFill>
                  </a:tcPr>
                </a:tc>
                <a:extLst>
                  <a:ext uri="{0D108BD9-81ED-4DB2-BD59-A6C34878D82A}">
                    <a16:rowId xmlns:a16="http://schemas.microsoft.com/office/drawing/2014/main" val="10000"/>
                  </a:ext>
                </a:extLst>
              </a:tr>
              <a:tr h="371475">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0</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0.35</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(0 – 1.4)</a:t>
                      </a:r>
                      <a:r>
                        <a:rPr kumimoji="0" lang="en-US" altLang="en-US" sz="1800" b="0" i="0" u="none" strike="noStrike" cap="none" normalizeH="0" baseline="30000">
                          <a:ln>
                            <a:noFill/>
                          </a:ln>
                          <a:solidFill>
                            <a:schemeClr val="tx1"/>
                          </a:solidFill>
                          <a:effectLst/>
                          <a:latin typeface="Arial" panose="020B0604020202020204" pitchFamily="34" charset="0"/>
                          <a:cs typeface="Arial" panose="020B0604020202020204" pitchFamily="34" charset="0"/>
                        </a:rPr>
                        <a:t>2</a:t>
                      </a: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    =   1.96</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  (1.96)(0.35) = 0.686</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extLst>
                  <a:ext uri="{0D108BD9-81ED-4DB2-BD59-A6C34878D82A}">
                    <a16:rowId xmlns:a16="http://schemas.microsoft.com/office/drawing/2014/main" val="10001"/>
                  </a:ext>
                </a:extLst>
              </a:tr>
              <a:tr h="371475">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1</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0.25</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(1 – 1.4)</a:t>
                      </a:r>
                      <a:r>
                        <a:rPr kumimoji="0" lang="en-US" altLang="en-US" sz="1800" b="0" i="0" u="none" strike="noStrike" cap="none" normalizeH="0" baseline="30000">
                          <a:ln>
                            <a:noFill/>
                          </a:ln>
                          <a:solidFill>
                            <a:schemeClr val="tx1"/>
                          </a:solidFill>
                          <a:effectLst/>
                          <a:latin typeface="Arial" panose="020B0604020202020204" pitchFamily="34" charset="0"/>
                          <a:cs typeface="Arial" panose="020B0604020202020204" pitchFamily="34" charset="0"/>
                        </a:rPr>
                        <a:t>2</a:t>
                      </a: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    =   0.16</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  (0.16)(0.25) = 0.040</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extLst>
                  <a:ext uri="{0D108BD9-81ED-4DB2-BD59-A6C34878D82A}">
                    <a16:rowId xmlns:a16="http://schemas.microsoft.com/office/drawing/2014/main" val="10002"/>
                  </a:ext>
                </a:extLst>
              </a:tr>
              <a:tr h="371475">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2</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0.20</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(2 – 1.4)</a:t>
                      </a:r>
                      <a:r>
                        <a:rPr kumimoji="0" lang="en-US" altLang="en-US" sz="1800" b="0" i="0" u="none" strike="noStrike" cap="none" normalizeH="0" baseline="30000">
                          <a:ln>
                            <a:noFill/>
                          </a:ln>
                          <a:solidFill>
                            <a:schemeClr val="tx1"/>
                          </a:solidFill>
                          <a:effectLst/>
                          <a:latin typeface="Arial" panose="020B0604020202020204" pitchFamily="34" charset="0"/>
                          <a:cs typeface="Arial" panose="020B0604020202020204" pitchFamily="34" charset="0"/>
                        </a:rPr>
                        <a:t>2</a:t>
                      </a: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    =   0.36</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  (0.36)(0.20) = 0.072</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extLst>
                  <a:ext uri="{0D108BD9-81ED-4DB2-BD59-A6C34878D82A}">
                    <a16:rowId xmlns:a16="http://schemas.microsoft.com/office/drawing/2014/main" val="10003"/>
                  </a:ext>
                </a:extLst>
              </a:tr>
              <a:tr h="371475">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3</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0.10</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(3 – 1.4)</a:t>
                      </a:r>
                      <a:r>
                        <a:rPr kumimoji="0" lang="en-US" altLang="en-US" sz="1800" b="0" i="0" u="none" strike="noStrike" cap="none" normalizeH="0" baseline="30000">
                          <a:ln>
                            <a:noFill/>
                          </a:ln>
                          <a:solidFill>
                            <a:schemeClr val="tx1"/>
                          </a:solidFill>
                          <a:effectLst/>
                          <a:latin typeface="Arial" panose="020B0604020202020204" pitchFamily="34" charset="0"/>
                          <a:cs typeface="Arial" panose="020B0604020202020204" pitchFamily="34" charset="0"/>
                        </a:rPr>
                        <a:t>2</a:t>
                      </a: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   =   2.56</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  (2.56)(0.10) = 0.256</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extLst>
                  <a:ext uri="{0D108BD9-81ED-4DB2-BD59-A6C34878D82A}">
                    <a16:rowId xmlns:a16="http://schemas.microsoft.com/office/drawing/2014/main" val="10004"/>
                  </a:ext>
                </a:extLst>
              </a:tr>
              <a:tr h="371475">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4</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0.05</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 (4 – 1.4)</a:t>
                      </a:r>
                      <a:r>
                        <a:rPr kumimoji="0" lang="en-US" altLang="en-US" sz="1800" b="0" i="0" u="none" strike="noStrike" cap="none" normalizeH="0" baseline="30000">
                          <a:ln>
                            <a:noFill/>
                          </a:ln>
                          <a:solidFill>
                            <a:schemeClr val="tx1"/>
                          </a:solidFill>
                          <a:effectLst/>
                          <a:latin typeface="Arial" panose="020B0604020202020204" pitchFamily="34" charset="0"/>
                          <a:cs typeface="Arial" panose="020B0604020202020204" pitchFamily="34" charset="0"/>
                        </a:rPr>
                        <a:t>2</a:t>
                      </a: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   =   6.76</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  (6.76)(0.05) = 0.338</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extLst>
                  <a:ext uri="{0D108BD9-81ED-4DB2-BD59-A6C34878D82A}">
                    <a16:rowId xmlns:a16="http://schemas.microsoft.com/office/drawing/2014/main" val="10005"/>
                  </a:ext>
                </a:extLst>
              </a:tr>
              <a:tr h="371475">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5</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0.05</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(5 – 1.4)</a:t>
                      </a:r>
                      <a:r>
                        <a:rPr kumimoji="0" lang="en-US" altLang="en-US" sz="1800" b="0" i="0" u="none" strike="noStrike" cap="none" normalizeH="0" baseline="30000">
                          <a:ln>
                            <a:noFill/>
                          </a:ln>
                          <a:solidFill>
                            <a:schemeClr val="tx1"/>
                          </a:solidFill>
                          <a:effectLst/>
                          <a:latin typeface="Arial" panose="020B0604020202020204" pitchFamily="34" charset="0"/>
                          <a:cs typeface="Arial" panose="020B0604020202020204" pitchFamily="34" charset="0"/>
                        </a:rPr>
                        <a:t>2  </a:t>
                      </a: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 = 12.96</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(12.96)(0.05) = 0.648</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extLst>
                  <a:ext uri="{0D108BD9-81ED-4DB2-BD59-A6C34878D82A}">
                    <a16:rowId xmlns:a16="http://schemas.microsoft.com/office/drawing/2014/main" val="10006"/>
                  </a:ext>
                </a:extLst>
              </a:tr>
              <a:tr h="371475">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σ</a:t>
                      </a:r>
                      <a:r>
                        <a:rPr kumimoji="0" lang="en-US" altLang="en-US" sz="1800" b="0" i="0" u="none" strike="noStrike" cap="none" normalizeH="0" baseline="30000" dirty="0">
                          <a:ln>
                            <a:noFill/>
                          </a:ln>
                          <a:solidFill>
                            <a:srgbClr val="000000"/>
                          </a:solidFill>
                          <a:effectLst/>
                          <a:latin typeface="Arial" panose="020B0604020202020204" pitchFamily="34" charset="0"/>
                          <a:cs typeface="Arial" panose="020B0604020202020204" pitchFamily="34" charset="0"/>
                        </a:rPr>
                        <a:t>2 </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2.04, </a:t>
                      </a:r>
                      <a:r>
                        <a:rPr kumimoji="0" lang="el-GR"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σ</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1.4283</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9FF69"/>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565565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B501B-5FD3-4032-A18A-BBDEC3F6A8B9}"/>
              </a:ext>
            </a:extLst>
          </p:cNvPr>
          <p:cNvSpPr>
            <a:spLocks noGrp="1"/>
          </p:cNvSpPr>
          <p:nvPr>
            <p:ph type="title"/>
          </p:nvPr>
        </p:nvSpPr>
        <p:spPr/>
        <p:txBody>
          <a:bodyPr/>
          <a:lstStyle/>
          <a:p>
            <a:r>
              <a:rPr lang="en-US" dirty="0"/>
              <a:t>Reading Data into R</a:t>
            </a:r>
          </a:p>
        </p:txBody>
      </p:sp>
      <p:sp>
        <p:nvSpPr>
          <p:cNvPr id="3" name="Content Placeholder 2">
            <a:extLst>
              <a:ext uri="{FF2B5EF4-FFF2-40B4-BE49-F238E27FC236}">
                <a16:creationId xmlns:a16="http://schemas.microsoft.com/office/drawing/2014/main" id="{0BD57149-B504-4669-B19A-51CF6CC4029D}"/>
              </a:ext>
            </a:extLst>
          </p:cNvPr>
          <p:cNvSpPr>
            <a:spLocks noGrp="1"/>
          </p:cNvSpPr>
          <p:nvPr>
            <p:ph idx="1"/>
          </p:nvPr>
        </p:nvSpPr>
        <p:spPr/>
        <p:txBody>
          <a:bodyPr/>
          <a:lstStyle/>
          <a:p>
            <a:r>
              <a:rPr lang="en-US" dirty="0" smtClean="0"/>
              <a:t>Let’s </a:t>
            </a:r>
            <a:r>
              <a:rPr lang="en-US" dirty="0"/>
              <a:t>calculate the mean, variance, and standard deviation of the random variable from the previous slide</a:t>
            </a:r>
          </a:p>
        </p:txBody>
      </p:sp>
      <p:sp>
        <p:nvSpPr>
          <p:cNvPr id="4" name="Date Placeholder 3">
            <a:extLst>
              <a:ext uri="{FF2B5EF4-FFF2-40B4-BE49-F238E27FC236}">
                <a16:creationId xmlns:a16="http://schemas.microsoft.com/office/drawing/2014/main" id="{9FF4E3AD-DCD4-44C9-8325-E81E89E725DD}"/>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A599E345-E6DA-43DF-A70C-7A9DB12B10C9}"/>
              </a:ext>
            </a:extLst>
          </p:cNvPr>
          <p:cNvSpPr>
            <a:spLocks noGrp="1"/>
          </p:cNvSpPr>
          <p:nvPr>
            <p:ph type="sldNum" sz="quarter" idx="12"/>
          </p:nvPr>
        </p:nvSpPr>
        <p:spPr/>
        <p:txBody>
          <a:bodyPr/>
          <a:lstStyle/>
          <a:p>
            <a:fld id="{5BE6A9D8-6A3B-412E-86BF-9A95CED56509}" type="slidenum">
              <a:rPr lang="en-US" smtClean="0"/>
              <a:t>15</a:t>
            </a:fld>
            <a:endParaRPr lang="en-US"/>
          </a:p>
        </p:txBody>
      </p:sp>
    </p:spTree>
    <p:extLst>
      <p:ext uri="{BB962C8B-B14F-4D97-AF65-F5344CB8AC3E}">
        <p14:creationId xmlns:p14="http://schemas.microsoft.com/office/powerpoint/2010/main" val="39601423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607B2-84A6-4D16-9D2E-1B810EC64301}"/>
              </a:ext>
            </a:extLst>
          </p:cNvPr>
          <p:cNvSpPr>
            <a:spLocks noGrp="1"/>
          </p:cNvSpPr>
          <p:nvPr>
            <p:ph type="title"/>
          </p:nvPr>
        </p:nvSpPr>
        <p:spPr/>
        <p:txBody>
          <a:bodyPr/>
          <a:lstStyle/>
          <a:p>
            <a:r>
              <a:rPr lang="en-US" dirty="0"/>
              <a:t>Probability distribution families</a:t>
            </a:r>
          </a:p>
        </p:txBody>
      </p:sp>
      <p:sp>
        <p:nvSpPr>
          <p:cNvPr id="3" name="Content Placeholder 2">
            <a:extLst>
              <a:ext uri="{FF2B5EF4-FFF2-40B4-BE49-F238E27FC236}">
                <a16:creationId xmlns:a16="http://schemas.microsoft.com/office/drawing/2014/main" id="{D362C778-BEFE-41D8-8BEB-90D766BD8DEE}"/>
              </a:ext>
            </a:extLst>
          </p:cNvPr>
          <p:cNvSpPr>
            <a:spLocks noGrp="1"/>
          </p:cNvSpPr>
          <p:nvPr>
            <p:ph idx="1"/>
          </p:nvPr>
        </p:nvSpPr>
        <p:spPr/>
        <p:txBody>
          <a:bodyPr/>
          <a:lstStyle/>
          <a:p>
            <a:r>
              <a:rPr lang="en-US" dirty="0"/>
              <a:t>Due to the </a:t>
            </a:r>
            <a:r>
              <a:rPr lang="en-US" b="1" i="1" dirty="0"/>
              <a:t>commonality</a:t>
            </a:r>
            <a:r>
              <a:rPr lang="en-US" dirty="0"/>
              <a:t> of certain probability distributions, mathematicians and statisticians have defined and studied families of distributions </a:t>
            </a:r>
          </a:p>
          <a:p>
            <a:pPr lvl="1"/>
            <a:r>
              <a:rPr lang="en-US" dirty="0"/>
              <a:t>This allows practitioners to easily sample or calculate central tendency and measures of dispersion</a:t>
            </a:r>
          </a:p>
          <a:p>
            <a:pPr lvl="1"/>
            <a:r>
              <a:rPr lang="en-US" dirty="0"/>
              <a:t>This also allows for easily modelling a variety of situations</a:t>
            </a:r>
          </a:p>
          <a:p>
            <a:r>
              <a:rPr lang="en-US" dirty="0"/>
              <a:t>We may see more throughout the semester, but two common discrete distributions are the </a:t>
            </a:r>
            <a:r>
              <a:rPr lang="en-US" b="1" i="1" dirty="0"/>
              <a:t>binomial distribution</a:t>
            </a:r>
            <a:r>
              <a:rPr lang="en-US" dirty="0"/>
              <a:t> and the </a:t>
            </a:r>
            <a:r>
              <a:rPr lang="en-US" b="1" i="1" dirty="0"/>
              <a:t>Poisson </a:t>
            </a:r>
            <a:r>
              <a:rPr lang="en-US" b="1" i="1" dirty="0" smtClean="0"/>
              <a:t>distribution</a:t>
            </a:r>
          </a:p>
          <a:p>
            <a:r>
              <a:rPr lang="en-US" dirty="0" smtClean="0"/>
              <a:t>Probability distributions will be used to describe, model, and approximate real-life phenomenon</a:t>
            </a:r>
          </a:p>
          <a:p>
            <a:pPr lvl="1"/>
            <a:r>
              <a:rPr lang="en-US" dirty="0" smtClean="0"/>
              <a:t>“All models are wrong, but some are useful” – George Box</a:t>
            </a:r>
            <a:endParaRPr lang="en-US" dirty="0"/>
          </a:p>
        </p:txBody>
      </p:sp>
      <p:sp>
        <p:nvSpPr>
          <p:cNvPr id="4" name="Date Placeholder 3">
            <a:extLst>
              <a:ext uri="{FF2B5EF4-FFF2-40B4-BE49-F238E27FC236}">
                <a16:creationId xmlns:a16="http://schemas.microsoft.com/office/drawing/2014/main" id="{47CE09F4-4CC9-4B43-AC60-D1A24BAD9A58}"/>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36602E30-1A7A-4842-9327-70C4F301514A}"/>
              </a:ext>
            </a:extLst>
          </p:cNvPr>
          <p:cNvSpPr>
            <a:spLocks noGrp="1"/>
          </p:cNvSpPr>
          <p:nvPr>
            <p:ph type="sldNum" sz="quarter" idx="12"/>
          </p:nvPr>
        </p:nvSpPr>
        <p:spPr/>
        <p:txBody>
          <a:bodyPr/>
          <a:lstStyle/>
          <a:p>
            <a:fld id="{5BE6A9D8-6A3B-412E-86BF-9A95CED56509}" type="slidenum">
              <a:rPr lang="en-US" smtClean="0"/>
              <a:t>16</a:t>
            </a:fld>
            <a:endParaRPr lang="en-US"/>
          </a:p>
        </p:txBody>
      </p:sp>
    </p:spTree>
    <p:extLst>
      <p:ext uri="{BB962C8B-B14F-4D97-AF65-F5344CB8AC3E}">
        <p14:creationId xmlns:p14="http://schemas.microsoft.com/office/powerpoint/2010/main" val="331215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C5BD-3E19-4EA6-A18F-18D54770A723}"/>
              </a:ext>
            </a:extLst>
          </p:cNvPr>
          <p:cNvSpPr>
            <a:spLocks noGrp="1"/>
          </p:cNvSpPr>
          <p:nvPr>
            <p:ph type="title"/>
          </p:nvPr>
        </p:nvSpPr>
        <p:spPr/>
        <p:txBody>
          <a:bodyPr/>
          <a:lstStyle/>
          <a:p>
            <a:r>
              <a:rPr lang="en-US" dirty="0"/>
              <a:t>Binomial Distribution</a:t>
            </a:r>
          </a:p>
        </p:txBody>
      </p:sp>
      <p:sp>
        <p:nvSpPr>
          <p:cNvPr id="3" name="Content Placeholder 2">
            <a:extLst>
              <a:ext uri="{FF2B5EF4-FFF2-40B4-BE49-F238E27FC236}">
                <a16:creationId xmlns:a16="http://schemas.microsoft.com/office/drawing/2014/main" id="{5F3F60D8-4AEC-47AA-B01D-8B498242ACE4}"/>
              </a:ext>
            </a:extLst>
          </p:cNvPr>
          <p:cNvSpPr>
            <a:spLocks noGrp="1"/>
          </p:cNvSpPr>
          <p:nvPr>
            <p:ph idx="1"/>
          </p:nvPr>
        </p:nvSpPr>
        <p:spPr/>
        <p:txBody>
          <a:bodyPr>
            <a:normAutofit fontScale="92500"/>
          </a:bodyPr>
          <a:lstStyle/>
          <a:p>
            <a:r>
              <a:rPr lang="en-US" dirty="0"/>
              <a:t>A fixed number of observations, n.</a:t>
            </a:r>
          </a:p>
          <a:p>
            <a:pPr lvl="1"/>
            <a:r>
              <a:rPr lang="en-US" dirty="0"/>
              <a:t>e.g., 15 tosses of a coin; ten light bulbs taken from a warehouse.</a:t>
            </a:r>
          </a:p>
          <a:p>
            <a:r>
              <a:rPr lang="en-US" dirty="0"/>
              <a:t>Each observation is classified into one of two mutually exclusive &amp; collectively exhaustive categories.</a:t>
            </a:r>
          </a:p>
          <a:p>
            <a:pPr lvl="1"/>
            <a:r>
              <a:rPr lang="en-US" dirty="0"/>
              <a:t>e.g., head or tail in each toss of a coin; defective or not defective light bulb.</a:t>
            </a:r>
          </a:p>
          <a:p>
            <a:r>
              <a:rPr lang="en-US" dirty="0"/>
              <a:t>The probability of being classified as the event of interest, π, is constant from observation to observation.</a:t>
            </a:r>
          </a:p>
          <a:p>
            <a:pPr lvl="1"/>
            <a:r>
              <a:rPr lang="en-US" dirty="0"/>
              <a:t>Probability of getting a tail is the same each time we toss the coin.</a:t>
            </a:r>
          </a:p>
          <a:p>
            <a:r>
              <a:rPr lang="en-US" dirty="0"/>
              <a:t>Since the two categories are mutually exclusive and collectively exhaustive, when the probability of the event of interest is π, the probability of the event of interest not occurring is 1 – π.</a:t>
            </a:r>
          </a:p>
          <a:p>
            <a:r>
              <a:rPr lang="en-US" dirty="0"/>
              <a:t>The value of any observation is independent of the value of any other observation.</a:t>
            </a:r>
          </a:p>
          <a:p>
            <a:endParaRPr lang="en-US" dirty="0"/>
          </a:p>
        </p:txBody>
      </p:sp>
      <p:sp>
        <p:nvSpPr>
          <p:cNvPr id="4" name="Date Placeholder 3">
            <a:extLst>
              <a:ext uri="{FF2B5EF4-FFF2-40B4-BE49-F238E27FC236}">
                <a16:creationId xmlns:a16="http://schemas.microsoft.com/office/drawing/2014/main" id="{F57D0B49-F98B-4340-BEA5-FFFE97D816C8}"/>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6D18E379-A27F-45F9-B266-866D27951CB9}"/>
              </a:ext>
            </a:extLst>
          </p:cNvPr>
          <p:cNvSpPr>
            <a:spLocks noGrp="1"/>
          </p:cNvSpPr>
          <p:nvPr>
            <p:ph type="sldNum" sz="quarter" idx="12"/>
          </p:nvPr>
        </p:nvSpPr>
        <p:spPr/>
        <p:txBody>
          <a:bodyPr/>
          <a:lstStyle/>
          <a:p>
            <a:fld id="{5BE6A9D8-6A3B-412E-86BF-9A95CED56509}" type="slidenum">
              <a:rPr lang="en-US" smtClean="0"/>
              <a:t>17</a:t>
            </a:fld>
            <a:endParaRPr lang="en-US"/>
          </a:p>
        </p:txBody>
      </p:sp>
    </p:spTree>
    <p:extLst>
      <p:ext uri="{BB962C8B-B14F-4D97-AF65-F5344CB8AC3E}">
        <p14:creationId xmlns:p14="http://schemas.microsoft.com/office/powerpoint/2010/main" val="68191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368E0-F112-4510-B81B-604F10562781}"/>
              </a:ext>
            </a:extLst>
          </p:cNvPr>
          <p:cNvSpPr>
            <a:spLocks noGrp="1"/>
          </p:cNvSpPr>
          <p:nvPr>
            <p:ph type="title"/>
          </p:nvPr>
        </p:nvSpPr>
        <p:spPr/>
        <p:txBody>
          <a:bodyPr/>
          <a:lstStyle/>
          <a:p>
            <a:r>
              <a:rPr lang="en-US" dirty="0"/>
              <a:t>Business applications</a:t>
            </a:r>
          </a:p>
        </p:txBody>
      </p:sp>
      <p:sp>
        <p:nvSpPr>
          <p:cNvPr id="3" name="Content Placeholder 2">
            <a:extLst>
              <a:ext uri="{FF2B5EF4-FFF2-40B4-BE49-F238E27FC236}">
                <a16:creationId xmlns:a16="http://schemas.microsoft.com/office/drawing/2014/main" id="{FC244663-C600-425F-AC2A-46BE754D6E04}"/>
              </a:ext>
            </a:extLst>
          </p:cNvPr>
          <p:cNvSpPr>
            <a:spLocks noGrp="1"/>
          </p:cNvSpPr>
          <p:nvPr>
            <p:ph idx="1"/>
          </p:nvPr>
        </p:nvSpPr>
        <p:spPr/>
        <p:txBody>
          <a:bodyPr/>
          <a:lstStyle/>
          <a:p>
            <a:r>
              <a:rPr lang="en-US" dirty="0"/>
              <a:t>A manufacturing plant labels items as either defective or acceptable.</a:t>
            </a:r>
          </a:p>
          <a:p>
            <a:r>
              <a:rPr lang="en-US" dirty="0"/>
              <a:t>A firm bidding for contracts will either get a contract or not.</a:t>
            </a:r>
          </a:p>
          <a:p>
            <a:r>
              <a:rPr lang="en-US" dirty="0"/>
              <a:t>A marketing research firm receives survey responses of “yes I will buy” or “no I will not.”</a:t>
            </a:r>
          </a:p>
          <a:p>
            <a:r>
              <a:rPr lang="en-US" dirty="0"/>
              <a:t>New job applicants either accept an offer or reject it.</a:t>
            </a:r>
          </a:p>
          <a:p>
            <a:endParaRPr lang="en-US" dirty="0"/>
          </a:p>
        </p:txBody>
      </p:sp>
      <p:sp>
        <p:nvSpPr>
          <p:cNvPr id="4" name="Date Placeholder 3">
            <a:extLst>
              <a:ext uri="{FF2B5EF4-FFF2-40B4-BE49-F238E27FC236}">
                <a16:creationId xmlns:a16="http://schemas.microsoft.com/office/drawing/2014/main" id="{CEF06AE7-5FD2-4DA4-8777-A7B204E6F98B}"/>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9DE31DA8-B13F-4D89-BF83-8683C24CD2EA}"/>
              </a:ext>
            </a:extLst>
          </p:cNvPr>
          <p:cNvSpPr>
            <a:spLocks noGrp="1"/>
          </p:cNvSpPr>
          <p:nvPr>
            <p:ph type="sldNum" sz="quarter" idx="12"/>
          </p:nvPr>
        </p:nvSpPr>
        <p:spPr/>
        <p:txBody>
          <a:bodyPr/>
          <a:lstStyle/>
          <a:p>
            <a:fld id="{5BE6A9D8-6A3B-412E-86BF-9A95CED56509}" type="slidenum">
              <a:rPr lang="en-US" smtClean="0"/>
              <a:t>18</a:t>
            </a:fld>
            <a:endParaRPr lang="en-US"/>
          </a:p>
        </p:txBody>
      </p:sp>
    </p:spTree>
    <p:extLst>
      <p:ext uri="{BB962C8B-B14F-4D97-AF65-F5344CB8AC3E}">
        <p14:creationId xmlns:p14="http://schemas.microsoft.com/office/powerpoint/2010/main" val="3653705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C925-88A6-4D90-80D6-49D071BE48A8}"/>
              </a:ext>
            </a:extLst>
          </p:cNvPr>
          <p:cNvSpPr>
            <a:spLocks noGrp="1"/>
          </p:cNvSpPr>
          <p:nvPr>
            <p:ph type="title"/>
          </p:nvPr>
        </p:nvSpPr>
        <p:spPr>
          <a:xfrm>
            <a:off x="253497" y="112032"/>
            <a:ext cx="11689687" cy="835025"/>
          </a:xfrm>
        </p:spPr>
        <p:txBody>
          <a:bodyPr>
            <a:normAutofit/>
          </a:bodyPr>
          <a:lstStyle/>
          <a:p>
            <a:r>
              <a:rPr lang="en-US" dirty="0"/>
              <a:t>Counting techniques for a binomial random variable</a:t>
            </a:r>
          </a:p>
        </p:txBody>
      </p:sp>
      <p:sp>
        <p:nvSpPr>
          <p:cNvPr id="3" name="Content Placeholder 2">
            <a:extLst>
              <a:ext uri="{FF2B5EF4-FFF2-40B4-BE49-F238E27FC236}">
                <a16:creationId xmlns:a16="http://schemas.microsoft.com/office/drawing/2014/main" id="{1161A12D-66A4-405C-980F-8CB355828D0C}"/>
              </a:ext>
            </a:extLst>
          </p:cNvPr>
          <p:cNvSpPr>
            <a:spLocks noGrp="1"/>
          </p:cNvSpPr>
          <p:nvPr>
            <p:ph idx="1"/>
          </p:nvPr>
        </p:nvSpPr>
        <p:spPr/>
        <p:txBody>
          <a:bodyPr/>
          <a:lstStyle/>
          <a:p>
            <a:r>
              <a:rPr lang="en-US" dirty="0"/>
              <a:t>Suppose the event of interest is obtaining heads on the toss of a fair coin.  You are to toss the coin three times.  In how many ways can you get two heads?</a:t>
            </a:r>
          </a:p>
          <a:p>
            <a:pPr lvl="1"/>
            <a:r>
              <a:rPr lang="en-US" dirty="0"/>
              <a:t>Possible ways: HHT, HTH, THH, so there are three ways you can getting two heads.</a:t>
            </a:r>
          </a:p>
          <a:p>
            <a:pPr lvl="1"/>
            <a:r>
              <a:rPr lang="en-US" dirty="0"/>
              <a:t>This situation is fairly simple.  We need to be able to count the number of ways for more complicated situations</a:t>
            </a:r>
          </a:p>
          <a:p>
            <a:r>
              <a:rPr lang="en-US" dirty="0"/>
              <a:t>The number of combinations of selecting </a:t>
            </a:r>
            <a:r>
              <a:rPr lang="en-US" i="1" dirty="0"/>
              <a:t>X</a:t>
            </a:r>
            <a:r>
              <a:rPr lang="en-US" dirty="0"/>
              <a:t> objects out of </a:t>
            </a:r>
            <a:r>
              <a:rPr lang="en-US" i="1" dirty="0"/>
              <a:t>n</a:t>
            </a:r>
            <a:r>
              <a:rPr lang="en-US" dirty="0"/>
              <a:t> objects is</a:t>
            </a:r>
          </a:p>
          <a:p>
            <a:endParaRPr lang="en-US" dirty="0"/>
          </a:p>
        </p:txBody>
      </p:sp>
      <p:sp>
        <p:nvSpPr>
          <p:cNvPr id="4" name="Date Placeholder 3">
            <a:extLst>
              <a:ext uri="{FF2B5EF4-FFF2-40B4-BE49-F238E27FC236}">
                <a16:creationId xmlns:a16="http://schemas.microsoft.com/office/drawing/2014/main" id="{BD5B48BF-D759-4E2D-99D2-2815BB24AA8D}"/>
              </a:ext>
            </a:extLst>
          </p:cNvPr>
          <p:cNvSpPr>
            <a:spLocks noGrp="1"/>
          </p:cNvSpPr>
          <p:nvPr>
            <p:ph type="dt" sz="half" idx="10"/>
          </p:nvPr>
        </p:nvSpPr>
        <p:spPr/>
        <p:txBody>
          <a:bodyPr/>
          <a:lstStyle/>
          <a:p>
            <a:fld id="{DC40F0FC-C4CD-4F1D-80FB-CED0D430B43A}" type="datetime1">
              <a:rPr lang="en-US" smtClean="0"/>
              <a:t>9/19/2019</a:t>
            </a:fld>
            <a:endParaRPr lang="en-US" dirty="0"/>
          </a:p>
        </p:txBody>
      </p:sp>
      <p:sp>
        <p:nvSpPr>
          <p:cNvPr id="5" name="Slide Number Placeholder 4">
            <a:extLst>
              <a:ext uri="{FF2B5EF4-FFF2-40B4-BE49-F238E27FC236}">
                <a16:creationId xmlns:a16="http://schemas.microsoft.com/office/drawing/2014/main" id="{58D6E2D9-B651-42F4-9D15-33CD4EE7A291}"/>
              </a:ext>
            </a:extLst>
          </p:cNvPr>
          <p:cNvSpPr>
            <a:spLocks noGrp="1"/>
          </p:cNvSpPr>
          <p:nvPr>
            <p:ph type="sldNum" sz="quarter" idx="12"/>
          </p:nvPr>
        </p:nvSpPr>
        <p:spPr/>
        <p:txBody>
          <a:bodyPr/>
          <a:lstStyle/>
          <a:p>
            <a:fld id="{5BE6A9D8-6A3B-412E-86BF-9A95CED56509}" type="slidenum">
              <a:rPr lang="en-US" smtClean="0"/>
              <a:t>19</a:t>
            </a:fld>
            <a:endParaRPr lang="en-US" dirty="0"/>
          </a:p>
        </p:txBody>
      </p:sp>
      <p:graphicFrame>
        <p:nvGraphicFramePr>
          <p:cNvPr id="6" name="Object 7">
            <a:extLst>
              <a:ext uri="{FF2B5EF4-FFF2-40B4-BE49-F238E27FC236}">
                <a16:creationId xmlns:a16="http://schemas.microsoft.com/office/drawing/2014/main" id="{7A4E8E9B-563C-4D8A-B83C-22594DD0EE17}"/>
              </a:ext>
            </a:extLst>
          </p:cNvPr>
          <p:cNvGraphicFramePr>
            <a:graphicFrameLocks noChangeAspect="1"/>
          </p:cNvGraphicFramePr>
          <p:nvPr>
            <p:extLst>
              <p:ext uri="{D42A27DB-BD31-4B8C-83A1-F6EECF244321}">
                <p14:modId xmlns:p14="http://schemas.microsoft.com/office/powerpoint/2010/main" val="987842059"/>
              </p:ext>
            </p:extLst>
          </p:nvPr>
        </p:nvGraphicFramePr>
        <p:xfrm>
          <a:off x="4695783" y="4336029"/>
          <a:ext cx="2805113" cy="1090612"/>
        </p:xfrm>
        <a:graphic>
          <a:graphicData uri="http://schemas.openxmlformats.org/presentationml/2006/ole">
            <mc:AlternateContent xmlns:mc="http://schemas.openxmlformats.org/markup-compatibility/2006">
              <mc:Choice xmlns:v="urn:schemas-microsoft-com:vml" Requires="v">
                <p:oleObj spid="_x0000_s35943" name="Equation" r:id="rId3" imgW="1079500" imgH="419100" progId="Equation.3">
                  <p:embed/>
                </p:oleObj>
              </mc:Choice>
              <mc:Fallback>
                <p:oleObj name="Equation" r:id="rId3" imgW="1079500" imgH="419100" progId="Equation.3">
                  <p:embed/>
                  <p:pic>
                    <p:nvPicPr>
                      <p:cNvPr id="278535"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5783" y="4336029"/>
                        <a:ext cx="2805113" cy="1090612"/>
                      </a:xfrm>
                      <a:prstGeom prst="rect">
                        <a:avLst/>
                      </a:prstGeom>
                      <a:solidFill>
                        <a:srgbClr val="FDE0BD"/>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3381214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smtClean="0"/>
              <a:t>Random </a:t>
            </a:r>
            <a:r>
              <a:rPr lang="en-US" dirty="0"/>
              <a:t>variables</a:t>
            </a:r>
          </a:p>
          <a:p>
            <a:r>
              <a:rPr lang="en-US" dirty="0"/>
              <a:t>Discrete distributions</a:t>
            </a:r>
          </a:p>
          <a:p>
            <a:r>
              <a:rPr lang="en-US" dirty="0"/>
              <a:t>Continuous distributions</a:t>
            </a:r>
          </a:p>
          <a:p>
            <a:r>
              <a:rPr lang="en-US" dirty="0"/>
              <a:t>Linear combinations of random variables and Covariance</a:t>
            </a:r>
          </a:p>
          <a:p>
            <a:r>
              <a:rPr lang="en-US" dirty="0" err="1"/>
              <a:t>Chebychev’s</a:t>
            </a:r>
            <a:r>
              <a:rPr lang="en-US" dirty="0"/>
              <a:t> rule</a:t>
            </a:r>
          </a:p>
          <a:p>
            <a:pPr lvl="1"/>
            <a:endParaRPr lang="en-US" dirty="0"/>
          </a:p>
          <a:p>
            <a:pPr lvl="1"/>
            <a:endParaRPr lang="en-US" dirty="0"/>
          </a:p>
        </p:txBody>
      </p:sp>
      <p:sp>
        <p:nvSpPr>
          <p:cNvPr id="4" name="Date Placeholder 3"/>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p:cNvSpPr>
            <a:spLocks noGrp="1"/>
          </p:cNvSpPr>
          <p:nvPr>
            <p:ph type="sldNum" sz="quarter" idx="12"/>
          </p:nvPr>
        </p:nvSpPr>
        <p:spPr/>
        <p:txBody>
          <a:bodyPr/>
          <a:lstStyle/>
          <a:p>
            <a:fld id="{5BE6A9D8-6A3B-412E-86BF-9A95CED56509}" type="slidenum">
              <a:rPr lang="en-US" smtClean="0"/>
              <a:t>2</a:t>
            </a:fld>
            <a:endParaRPr lang="en-US"/>
          </a:p>
        </p:txBody>
      </p:sp>
    </p:spTree>
    <p:extLst>
      <p:ext uri="{BB962C8B-B14F-4D97-AF65-F5344CB8AC3E}">
        <p14:creationId xmlns:p14="http://schemas.microsoft.com/office/powerpoint/2010/main" val="42830740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2E78-AA3C-44CD-994C-DB00DB8C5416}"/>
              </a:ext>
            </a:extLst>
          </p:cNvPr>
          <p:cNvSpPr>
            <a:spLocks noGrp="1"/>
          </p:cNvSpPr>
          <p:nvPr>
            <p:ph type="title"/>
          </p:nvPr>
        </p:nvSpPr>
        <p:spPr>
          <a:xfrm>
            <a:off x="570368" y="112032"/>
            <a:ext cx="11280618" cy="835025"/>
          </a:xfrm>
        </p:spPr>
        <p:txBody>
          <a:bodyPr>
            <a:normAutofit/>
          </a:bodyPr>
          <a:lstStyle/>
          <a:p>
            <a:r>
              <a:rPr lang="en-US" dirty="0"/>
              <a:t>Binomial Distribution Function</a:t>
            </a:r>
          </a:p>
        </p:txBody>
      </p:sp>
      <p:sp>
        <p:nvSpPr>
          <p:cNvPr id="3" name="Content Placeholder 2">
            <a:extLst>
              <a:ext uri="{FF2B5EF4-FFF2-40B4-BE49-F238E27FC236}">
                <a16:creationId xmlns:a16="http://schemas.microsoft.com/office/drawing/2014/main" id="{B6095E22-248B-4364-9287-1E5A966B65C7}"/>
              </a:ext>
            </a:extLst>
          </p:cNvPr>
          <p:cNvSpPr>
            <a:spLocks noGrp="1"/>
          </p:cNvSpPr>
          <p:nvPr>
            <p:ph idx="1"/>
          </p:nvPr>
        </p:nvSpPr>
        <p:spPr/>
        <p:txBody>
          <a:bodyPr>
            <a:normAutofit/>
          </a:bodyPr>
          <a:lstStyle/>
          <a:p>
            <a:endParaRPr lang="en-US" dirty="0"/>
          </a:p>
          <a:p>
            <a:endParaRPr lang="en-US" dirty="0"/>
          </a:p>
          <a:p>
            <a:endParaRPr lang="en-US" dirty="0"/>
          </a:p>
          <a:p>
            <a:endParaRPr lang="en-US" dirty="0"/>
          </a:p>
          <a:p>
            <a:r>
              <a:rPr lang="en-US" i="1" dirty="0"/>
              <a:t>P(X=</a:t>
            </a:r>
            <a:r>
              <a:rPr lang="en-US" i="1" dirty="0" err="1"/>
              <a:t>x|n</a:t>
            </a:r>
            <a:r>
              <a:rPr lang="en-US" i="1" dirty="0"/>
              <a:t>,π) </a:t>
            </a:r>
            <a:r>
              <a:rPr lang="en-US" dirty="0"/>
              <a:t>= probability that </a:t>
            </a:r>
            <a:r>
              <a:rPr lang="en-US" i="1" dirty="0"/>
              <a:t>X = x </a:t>
            </a:r>
            <a:r>
              <a:rPr lang="en-US" dirty="0"/>
              <a:t>events of interest, given </a:t>
            </a:r>
            <a:r>
              <a:rPr lang="en-US" i="1" dirty="0"/>
              <a:t>n</a:t>
            </a:r>
            <a:r>
              <a:rPr lang="en-US" dirty="0"/>
              <a:t> and </a:t>
            </a:r>
            <a:r>
              <a:rPr lang="en-US" i="1" dirty="0"/>
              <a:t>π</a:t>
            </a:r>
          </a:p>
          <a:p>
            <a:pPr lvl="1"/>
            <a:r>
              <a:rPr lang="en-US" dirty="0"/>
              <a:t>x   =  number of “events of interest” in sample, </a:t>
            </a:r>
          </a:p>
          <a:p>
            <a:pPr lvl="1"/>
            <a:r>
              <a:rPr lang="en-US" dirty="0"/>
              <a:t>(x = 0, 1, 2, ..., n)</a:t>
            </a:r>
          </a:p>
          <a:p>
            <a:r>
              <a:rPr lang="en-US" i="1" dirty="0"/>
              <a:t>n</a:t>
            </a:r>
            <a:r>
              <a:rPr lang="en-US" dirty="0"/>
              <a:t> = sample size (number of trials or observations)</a:t>
            </a:r>
          </a:p>
          <a:p>
            <a:r>
              <a:rPr lang="en-US" i="1" dirty="0"/>
              <a:t>π</a:t>
            </a:r>
            <a:r>
              <a:rPr lang="en-US" dirty="0"/>
              <a:t>    =   probability of “event of interest” </a:t>
            </a:r>
          </a:p>
          <a:p>
            <a:r>
              <a:rPr lang="en-US" dirty="0"/>
              <a:t>1 – </a:t>
            </a:r>
            <a:r>
              <a:rPr lang="en-US" i="1" dirty="0"/>
              <a:t>π</a:t>
            </a:r>
            <a:r>
              <a:rPr lang="en-US" dirty="0"/>
              <a:t> =   probability of not having an event of interest</a:t>
            </a:r>
          </a:p>
          <a:p>
            <a:endParaRPr lang="en-US" dirty="0"/>
          </a:p>
        </p:txBody>
      </p:sp>
      <p:sp>
        <p:nvSpPr>
          <p:cNvPr id="4" name="Date Placeholder 3">
            <a:extLst>
              <a:ext uri="{FF2B5EF4-FFF2-40B4-BE49-F238E27FC236}">
                <a16:creationId xmlns:a16="http://schemas.microsoft.com/office/drawing/2014/main" id="{D2BBFCA8-2514-4FE4-9D04-6946AF45BBD7}"/>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E62259C9-2D19-4725-A20D-F0857537C102}"/>
              </a:ext>
            </a:extLst>
          </p:cNvPr>
          <p:cNvSpPr>
            <a:spLocks noGrp="1"/>
          </p:cNvSpPr>
          <p:nvPr>
            <p:ph type="sldNum" sz="quarter" idx="12"/>
          </p:nvPr>
        </p:nvSpPr>
        <p:spPr/>
        <p:txBody>
          <a:bodyPr/>
          <a:lstStyle/>
          <a:p>
            <a:fld id="{5BE6A9D8-6A3B-412E-86BF-9A95CED56509}" type="slidenum">
              <a:rPr lang="en-US" smtClean="0"/>
              <a:t>20</a:t>
            </a:fld>
            <a:endParaRPr lang="en-US"/>
          </a:p>
        </p:txBody>
      </p:sp>
      <p:sp>
        <p:nvSpPr>
          <p:cNvPr id="8" name="Rectangle 2">
            <a:extLst>
              <a:ext uri="{FF2B5EF4-FFF2-40B4-BE49-F238E27FC236}">
                <a16:creationId xmlns:a16="http://schemas.microsoft.com/office/drawing/2014/main" id="{19DB96C1-5898-40A4-9896-066200C3131B}"/>
              </a:ext>
            </a:extLst>
          </p:cNvPr>
          <p:cNvSpPr>
            <a:spLocks noChangeArrowheads="1"/>
          </p:cNvSpPr>
          <p:nvPr/>
        </p:nvSpPr>
        <p:spPr bwMode="auto">
          <a:xfrm>
            <a:off x="2335794" y="1118507"/>
            <a:ext cx="7162800" cy="1371600"/>
          </a:xfrm>
          <a:prstGeom prst="rect">
            <a:avLst/>
          </a:prstGeom>
          <a:solidFill>
            <a:srgbClr val="00E200"/>
          </a:solidFill>
          <a:ln w="9525" algn="ctr">
            <a:solidFill>
              <a:schemeClr val="tx1"/>
            </a:solidFill>
            <a:miter lim="800000"/>
            <a:headEnd/>
            <a:tailEnd/>
          </a:ln>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4000"/>
          </a:p>
        </p:txBody>
      </p:sp>
      <p:sp>
        <p:nvSpPr>
          <p:cNvPr id="9" name="Line 4">
            <a:extLst>
              <a:ext uri="{FF2B5EF4-FFF2-40B4-BE49-F238E27FC236}">
                <a16:creationId xmlns:a16="http://schemas.microsoft.com/office/drawing/2014/main" id="{A3DCD57D-BC5E-4CCC-B1C4-0FFE72D5D066}"/>
              </a:ext>
            </a:extLst>
          </p:cNvPr>
          <p:cNvSpPr>
            <a:spLocks noChangeShapeType="1"/>
          </p:cNvSpPr>
          <p:nvPr/>
        </p:nvSpPr>
        <p:spPr bwMode="auto">
          <a:xfrm>
            <a:off x="5363157" y="1721757"/>
            <a:ext cx="15303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Rectangle 5">
            <a:extLst>
              <a:ext uri="{FF2B5EF4-FFF2-40B4-BE49-F238E27FC236}">
                <a16:creationId xmlns:a16="http://schemas.microsoft.com/office/drawing/2014/main" id="{71D35F73-E06B-4071-9D6D-31334661647F}"/>
              </a:ext>
            </a:extLst>
          </p:cNvPr>
          <p:cNvSpPr>
            <a:spLocks noChangeArrowheads="1"/>
          </p:cNvSpPr>
          <p:nvPr/>
        </p:nvSpPr>
        <p:spPr bwMode="auto">
          <a:xfrm>
            <a:off x="2488194" y="1423307"/>
            <a:ext cx="229552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3200"/>
              <a:t>P(X=x |n,</a:t>
            </a:r>
            <a:r>
              <a:rPr lang="el-GR" altLang="en-US" sz="3200"/>
              <a:t>π</a:t>
            </a:r>
            <a:r>
              <a:rPr lang="en-US" altLang="en-US" sz="3200"/>
              <a:t>)</a:t>
            </a:r>
          </a:p>
        </p:txBody>
      </p:sp>
      <p:sp>
        <p:nvSpPr>
          <p:cNvPr id="11" name="Rectangle 6">
            <a:extLst>
              <a:ext uri="{FF2B5EF4-FFF2-40B4-BE49-F238E27FC236}">
                <a16:creationId xmlns:a16="http://schemas.microsoft.com/office/drawing/2014/main" id="{BB89AE01-E376-4232-B01F-6BFB62D4E1C9}"/>
              </a:ext>
            </a:extLst>
          </p:cNvPr>
          <p:cNvSpPr>
            <a:spLocks noChangeArrowheads="1"/>
          </p:cNvSpPr>
          <p:nvPr/>
        </p:nvSpPr>
        <p:spPr bwMode="auto">
          <a:xfrm>
            <a:off x="5917194" y="1118507"/>
            <a:ext cx="4064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3200">
                <a:solidFill>
                  <a:srgbClr val="FF3300"/>
                </a:solidFill>
              </a:rPr>
              <a:t>n</a:t>
            </a:r>
          </a:p>
        </p:txBody>
      </p:sp>
      <p:sp>
        <p:nvSpPr>
          <p:cNvPr id="12" name="Rectangle 7">
            <a:extLst>
              <a:ext uri="{FF2B5EF4-FFF2-40B4-BE49-F238E27FC236}">
                <a16:creationId xmlns:a16="http://schemas.microsoft.com/office/drawing/2014/main" id="{7D505786-A26C-437E-A3E8-E3C64E63B9B7}"/>
              </a:ext>
            </a:extLst>
          </p:cNvPr>
          <p:cNvSpPr>
            <a:spLocks noChangeArrowheads="1"/>
          </p:cNvSpPr>
          <p:nvPr/>
        </p:nvSpPr>
        <p:spPr bwMode="auto">
          <a:xfrm>
            <a:off x="5128207" y="1721757"/>
            <a:ext cx="50165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3200"/>
              <a:t>x!</a:t>
            </a:r>
          </a:p>
        </p:txBody>
      </p:sp>
      <p:sp>
        <p:nvSpPr>
          <p:cNvPr id="13" name="Rectangle 8">
            <a:extLst>
              <a:ext uri="{FF2B5EF4-FFF2-40B4-BE49-F238E27FC236}">
                <a16:creationId xmlns:a16="http://schemas.microsoft.com/office/drawing/2014/main" id="{C9C402A8-4B5E-48F6-8270-D34C17612AB4}"/>
              </a:ext>
            </a:extLst>
          </p:cNvPr>
          <p:cNvSpPr>
            <a:spLocks noChangeArrowheads="1"/>
          </p:cNvSpPr>
          <p:nvPr/>
        </p:nvSpPr>
        <p:spPr bwMode="auto">
          <a:xfrm>
            <a:off x="5801307" y="1737632"/>
            <a:ext cx="4064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3200">
                <a:solidFill>
                  <a:srgbClr val="FF3300"/>
                </a:solidFill>
              </a:rPr>
              <a:t>n</a:t>
            </a:r>
          </a:p>
        </p:txBody>
      </p:sp>
      <p:sp>
        <p:nvSpPr>
          <p:cNvPr id="14" name="Rectangle 9">
            <a:extLst>
              <a:ext uri="{FF2B5EF4-FFF2-40B4-BE49-F238E27FC236}">
                <a16:creationId xmlns:a16="http://schemas.microsoft.com/office/drawing/2014/main" id="{B476593E-2FCD-4A67-9697-4E0E3ADF705F}"/>
              </a:ext>
            </a:extLst>
          </p:cNvPr>
          <p:cNvSpPr>
            <a:spLocks noChangeArrowheads="1"/>
          </p:cNvSpPr>
          <p:nvPr/>
        </p:nvSpPr>
        <p:spPr bwMode="auto">
          <a:xfrm>
            <a:off x="6453769" y="1737632"/>
            <a:ext cx="38735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3200"/>
              <a:t>x</a:t>
            </a:r>
          </a:p>
        </p:txBody>
      </p:sp>
      <p:sp>
        <p:nvSpPr>
          <p:cNvPr id="15" name="Rectangle 10">
            <a:extLst>
              <a:ext uri="{FF2B5EF4-FFF2-40B4-BE49-F238E27FC236}">
                <a16:creationId xmlns:a16="http://schemas.microsoft.com/office/drawing/2014/main" id="{5FF13677-4403-493F-964F-D9E2600EBF30}"/>
              </a:ext>
            </a:extLst>
          </p:cNvPr>
          <p:cNvSpPr>
            <a:spLocks noChangeArrowheads="1"/>
          </p:cNvSpPr>
          <p:nvPr/>
        </p:nvSpPr>
        <p:spPr bwMode="auto">
          <a:xfrm>
            <a:off x="7060194" y="1423307"/>
            <a:ext cx="46196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l-GR" altLang="en-US" sz="3200">
                <a:solidFill>
                  <a:schemeClr val="folHlink"/>
                </a:solidFill>
              </a:rPr>
              <a:t>π</a:t>
            </a:r>
          </a:p>
        </p:txBody>
      </p:sp>
      <p:sp>
        <p:nvSpPr>
          <p:cNvPr id="16" name="Rectangle 11">
            <a:extLst>
              <a:ext uri="{FF2B5EF4-FFF2-40B4-BE49-F238E27FC236}">
                <a16:creationId xmlns:a16="http://schemas.microsoft.com/office/drawing/2014/main" id="{0635AF36-01B2-46C7-BBD2-F2CDFA36495D}"/>
              </a:ext>
            </a:extLst>
          </p:cNvPr>
          <p:cNvSpPr>
            <a:spLocks noChangeArrowheads="1"/>
          </p:cNvSpPr>
          <p:nvPr/>
        </p:nvSpPr>
        <p:spPr bwMode="auto">
          <a:xfrm>
            <a:off x="7593594" y="1423307"/>
            <a:ext cx="1092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3200"/>
              <a:t>(1-</a:t>
            </a:r>
            <a:r>
              <a:rPr lang="el-GR" altLang="en-US" sz="3200">
                <a:solidFill>
                  <a:schemeClr val="folHlink"/>
                </a:solidFill>
              </a:rPr>
              <a:t>π</a:t>
            </a:r>
            <a:r>
              <a:rPr lang="en-US" altLang="en-US" sz="3200"/>
              <a:t>)</a:t>
            </a:r>
          </a:p>
        </p:txBody>
      </p:sp>
      <p:sp>
        <p:nvSpPr>
          <p:cNvPr id="17" name="Rectangle 12">
            <a:extLst>
              <a:ext uri="{FF2B5EF4-FFF2-40B4-BE49-F238E27FC236}">
                <a16:creationId xmlns:a16="http://schemas.microsoft.com/office/drawing/2014/main" id="{09F2A87F-AF97-4E0C-9693-0D027DD3DB4C}"/>
              </a:ext>
            </a:extLst>
          </p:cNvPr>
          <p:cNvSpPr>
            <a:spLocks noChangeArrowheads="1"/>
          </p:cNvSpPr>
          <p:nvPr/>
        </p:nvSpPr>
        <p:spPr bwMode="auto">
          <a:xfrm>
            <a:off x="7326894" y="1331232"/>
            <a:ext cx="3698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200" b="1"/>
              <a:t>x</a:t>
            </a:r>
          </a:p>
        </p:txBody>
      </p:sp>
      <p:sp>
        <p:nvSpPr>
          <p:cNvPr id="18" name="Rectangle 13">
            <a:extLst>
              <a:ext uri="{FF2B5EF4-FFF2-40B4-BE49-F238E27FC236}">
                <a16:creationId xmlns:a16="http://schemas.microsoft.com/office/drawing/2014/main" id="{7C6A454E-6AC0-4CD2-8802-FCE5AF0A3AA0}"/>
              </a:ext>
            </a:extLst>
          </p:cNvPr>
          <p:cNvSpPr>
            <a:spLocks noChangeArrowheads="1"/>
          </p:cNvSpPr>
          <p:nvPr/>
        </p:nvSpPr>
        <p:spPr bwMode="auto">
          <a:xfrm>
            <a:off x="8444494" y="1347107"/>
            <a:ext cx="3524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200" b="1">
                <a:solidFill>
                  <a:srgbClr val="FF3300"/>
                </a:solidFill>
              </a:rPr>
              <a:t>n</a:t>
            </a:r>
          </a:p>
        </p:txBody>
      </p:sp>
      <p:sp>
        <p:nvSpPr>
          <p:cNvPr id="19" name="Rectangle 14">
            <a:extLst>
              <a:ext uri="{FF2B5EF4-FFF2-40B4-BE49-F238E27FC236}">
                <a16:creationId xmlns:a16="http://schemas.microsoft.com/office/drawing/2014/main" id="{B0F24AD4-67C4-4319-842B-595F271D7216}"/>
              </a:ext>
            </a:extLst>
          </p:cNvPr>
          <p:cNvSpPr>
            <a:spLocks noChangeArrowheads="1"/>
          </p:cNvSpPr>
          <p:nvPr/>
        </p:nvSpPr>
        <p:spPr bwMode="auto">
          <a:xfrm>
            <a:off x="8903282" y="1324882"/>
            <a:ext cx="3397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200" b="1"/>
              <a:t>x</a:t>
            </a:r>
          </a:p>
        </p:txBody>
      </p:sp>
      <p:sp>
        <p:nvSpPr>
          <p:cNvPr id="20" name="Rectangle 15">
            <a:extLst>
              <a:ext uri="{FF2B5EF4-FFF2-40B4-BE49-F238E27FC236}">
                <a16:creationId xmlns:a16="http://schemas.microsoft.com/office/drawing/2014/main" id="{6E253D0A-AF89-4935-836D-587E97FDAF18}"/>
              </a:ext>
            </a:extLst>
          </p:cNvPr>
          <p:cNvSpPr>
            <a:spLocks noChangeArrowheads="1"/>
          </p:cNvSpPr>
          <p:nvPr/>
        </p:nvSpPr>
        <p:spPr bwMode="auto">
          <a:xfrm>
            <a:off x="6172782" y="1118507"/>
            <a:ext cx="29368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3200">
                <a:solidFill>
                  <a:srgbClr val="FF9900"/>
                </a:solidFill>
              </a:rPr>
              <a:t>!</a:t>
            </a:r>
          </a:p>
        </p:txBody>
      </p:sp>
      <p:sp>
        <p:nvSpPr>
          <p:cNvPr id="21" name="Rectangle 16">
            <a:extLst>
              <a:ext uri="{FF2B5EF4-FFF2-40B4-BE49-F238E27FC236}">
                <a16:creationId xmlns:a16="http://schemas.microsoft.com/office/drawing/2014/main" id="{B709CD0A-3936-4A85-A86C-7FE0C4DE1B29}"/>
              </a:ext>
            </a:extLst>
          </p:cNvPr>
          <p:cNvSpPr>
            <a:spLocks noChangeArrowheads="1"/>
          </p:cNvSpPr>
          <p:nvPr/>
        </p:nvSpPr>
        <p:spPr bwMode="auto">
          <a:xfrm>
            <a:off x="5661607" y="1721757"/>
            <a:ext cx="3159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3200"/>
              <a:t>(</a:t>
            </a:r>
          </a:p>
        </p:txBody>
      </p:sp>
      <p:sp>
        <p:nvSpPr>
          <p:cNvPr id="22" name="Rectangle 17">
            <a:extLst>
              <a:ext uri="{FF2B5EF4-FFF2-40B4-BE49-F238E27FC236}">
                <a16:creationId xmlns:a16="http://schemas.microsoft.com/office/drawing/2014/main" id="{6AD81227-7AC1-486C-8364-DE28BDFACDDA}"/>
              </a:ext>
            </a:extLst>
          </p:cNvPr>
          <p:cNvSpPr>
            <a:spLocks noChangeArrowheads="1"/>
          </p:cNvSpPr>
          <p:nvPr/>
        </p:nvSpPr>
        <p:spPr bwMode="auto">
          <a:xfrm>
            <a:off x="6728407" y="1721757"/>
            <a:ext cx="3159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3200"/>
              <a:t>)</a:t>
            </a:r>
          </a:p>
        </p:txBody>
      </p:sp>
      <p:sp>
        <p:nvSpPr>
          <p:cNvPr id="23" name="Rectangle 18">
            <a:extLst>
              <a:ext uri="{FF2B5EF4-FFF2-40B4-BE49-F238E27FC236}">
                <a16:creationId xmlns:a16="http://schemas.microsoft.com/office/drawing/2014/main" id="{E10EAF47-D9A5-4604-9C1D-8988041FEBC5}"/>
              </a:ext>
            </a:extLst>
          </p:cNvPr>
          <p:cNvSpPr>
            <a:spLocks noChangeArrowheads="1"/>
          </p:cNvSpPr>
          <p:nvPr/>
        </p:nvSpPr>
        <p:spPr bwMode="auto">
          <a:xfrm>
            <a:off x="6871282" y="1755095"/>
            <a:ext cx="29368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3200"/>
              <a:t>!</a:t>
            </a:r>
          </a:p>
        </p:txBody>
      </p:sp>
      <p:sp>
        <p:nvSpPr>
          <p:cNvPr id="24" name="Rectangle 19">
            <a:extLst>
              <a:ext uri="{FF2B5EF4-FFF2-40B4-BE49-F238E27FC236}">
                <a16:creationId xmlns:a16="http://schemas.microsoft.com/office/drawing/2014/main" id="{E7ABAA93-5E07-46E3-8BE2-051E6DC5B905}"/>
              </a:ext>
            </a:extLst>
          </p:cNvPr>
          <p:cNvSpPr>
            <a:spLocks noChangeArrowheads="1"/>
          </p:cNvSpPr>
          <p:nvPr/>
        </p:nvSpPr>
        <p:spPr bwMode="auto">
          <a:xfrm>
            <a:off x="4621794" y="1423307"/>
            <a:ext cx="40481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3200" b="1">
                <a:latin typeface="Symbol" panose="05050102010706020507" pitchFamily="18" charset="2"/>
              </a:rPr>
              <a:t>=</a:t>
            </a:r>
          </a:p>
        </p:txBody>
      </p:sp>
      <p:sp>
        <p:nvSpPr>
          <p:cNvPr id="25" name="Rectangle 20">
            <a:extLst>
              <a:ext uri="{FF2B5EF4-FFF2-40B4-BE49-F238E27FC236}">
                <a16:creationId xmlns:a16="http://schemas.microsoft.com/office/drawing/2014/main" id="{1FA8B8DD-F5CA-4AD4-8F1B-12261B90BA7A}"/>
              </a:ext>
            </a:extLst>
          </p:cNvPr>
          <p:cNvSpPr>
            <a:spLocks noChangeArrowheads="1"/>
          </p:cNvSpPr>
          <p:nvPr/>
        </p:nvSpPr>
        <p:spPr bwMode="auto">
          <a:xfrm>
            <a:off x="6118807" y="1721757"/>
            <a:ext cx="404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3200">
                <a:latin typeface="Symbol" panose="05050102010706020507" pitchFamily="18" charset="2"/>
              </a:rPr>
              <a:t>-</a:t>
            </a:r>
          </a:p>
        </p:txBody>
      </p:sp>
      <p:sp>
        <p:nvSpPr>
          <p:cNvPr id="26" name="Rectangle 21">
            <a:extLst>
              <a:ext uri="{FF2B5EF4-FFF2-40B4-BE49-F238E27FC236}">
                <a16:creationId xmlns:a16="http://schemas.microsoft.com/office/drawing/2014/main" id="{53F40E58-341D-43B6-9B5C-1218BA1BA13C}"/>
              </a:ext>
            </a:extLst>
          </p:cNvPr>
          <p:cNvSpPr>
            <a:spLocks noChangeArrowheads="1"/>
          </p:cNvSpPr>
          <p:nvPr/>
        </p:nvSpPr>
        <p:spPr bwMode="auto">
          <a:xfrm>
            <a:off x="8674682" y="1324882"/>
            <a:ext cx="3810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200" b="1">
                <a:latin typeface="Symbol" panose="05050102010706020507" pitchFamily="18" charset="2"/>
              </a:rPr>
              <a:t>-</a:t>
            </a:r>
          </a:p>
        </p:txBody>
      </p:sp>
      <p:sp>
        <p:nvSpPr>
          <p:cNvPr id="27" name="Line 22">
            <a:extLst>
              <a:ext uri="{FF2B5EF4-FFF2-40B4-BE49-F238E27FC236}">
                <a16:creationId xmlns:a16="http://schemas.microsoft.com/office/drawing/2014/main" id="{57618AC5-7A9A-4D24-9295-FB4FEB0A2D02}"/>
              </a:ext>
            </a:extLst>
          </p:cNvPr>
          <p:cNvSpPr>
            <a:spLocks noChangeShapeType="1"/>
          </p:cNvSpPr>
          <p:nvPr/>
        </p:nvSpPr>
        <p:spPr bwMode="auto">
          <a:xfrm>
            <a:off x="11387719" y="4856957"/>
            <a:ext cx="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Rectangle 23">
            <a:extLst>
              <a:ext uri="{FF2B5EF4-FFF2-40B4-BE49-F238E27FC236}">
                <a16:creationId xmlns:a16="http://schemas.microsoft.com/office/drawing/2014/main" id="{31C92434-29CF-42C2-BA87-C33718F4D870}"/>
              </a:ext>
            </a:extLst>
          </p:cNvPr>
          <p:cNvSpPr>
            <a:spLocks noChangeArrowheads="1"/>
          </p:cNvSpPr>
          <p:nvPr/>
        </p:nvSpPr>
        <p:spPr bwMode="auto">
          <a:xfrm>
            <a:off x="8796919" y="3939382"/>
            <a:ext cx="2971800" cy="2362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4000"/>
          </a:p>
        </p:txBody>
      </p:sp>
      <p:sp>
        <p:nvSpPr>
          <p:cNvPr id="29" name="Text Box 24">
            <a:extLst>
              <a:ext uri="{FF2B5EF4-FFF2-40B4-BE49-F238E27FC236}">
                <a16:creationId xmlns:a16="http://schemas.microsoft.com/office/drawing/2014/main" id="{998AC5B6-1F2C-41A1-A9EB-9ED7D70319C3}"/>
              </a:ext>
            </a:extLst>
          </p:cNvPr>
          <p:cNvSpPr txBox="1">
            <a:spLocks noChangeArrowheads="1"/>
          </p:cNvSpPr>
          <p:nvPr/>
        </p:nvSpPr>
        <p:spPr bwMode="auto">
          <a:xfrm>
            <a:off x="8796919" y="3939382"/>
            <a:ext cx="2895600"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ClrTx/>
              <a:buSzTx/>
              <a:buFontTx/>
              <a:buNone/>
            </a:pPr>
            <a:r>
              <a:rPr lang="en-US" altLang="en-US" sz="1800" b="1" dirty="0"/>
              <a:t>Example:</a:t>
            </a:r>
            <a:r>
              <a:rPr lang="en-US" altLang="en-US" sz="1800" dirty="0"/>
              <a:t>  Flip a coin four times, let  x = # heads:</a:t>
            </a:r>
          </a:p>
          <a:p>
            <a:pPr algn="ctr" eaLnBrk="1" hangingPunct="1">
              <a:spcBef>
                <a:spcPct val="50000"/>
              </a:spcBef>
              <a:buClrTx/>
              <a:buSzTx/>
              <a:buFontTx/>
              <a:buNone/>
            </a:pPr>
            <a:r>
              <a:rPr lang="en-US" altLang="en-US" sz="1800" dirty="0">
                <a:solidFill>
                  <a:schemeClr val="hlink"/>
                </a:solidFill>
              </a:rPr>
              <a:t>n</a:t>
            </a:r>
            <a:r>
              <a:rPr lang="en-US" altLang="en-US" sz="1800" dirty="0"/>
              <a:t> = 4</a:t>
            </a:r>
          </a:p>
          <a:p>
            <a:pPr algn="ctr" eaLnBrk="1" hangingPunct="1">
              <a:spcBef>
                <a:spcPct val="50000"/>
              </a:spcBef>
              <a:buClrTx/>
              <a:buSzTx/>
              <a:buFontTx/>
              <a:buNone/>
            </a:pPr>
            <a:r>
              <a:rPr lang="el-GR" altLang="en-US" sz="1800" dirty="0">
                <a:solidFill>
                  <a:schemeClr val="folHlink"/>
                </a:solidFill>
              </a:rPr>
              <a:t>π</a:t>
            </a:r>
            <a:r>
              <a:rPr lang="en-US" altLang="en-US" sz="1800" dirty="0"/>
              <a:t> = 0.5</a:t>
            </a:r>
          </a:p>
          <a:p>
            <a:pPr algn="ctr" eaLnBrk="1" hangingPunct="1">
              <a:spcBef>
                <a:spcPct val="50000"/>
              </a:spcBef>
              <a:buClrTx/>
              <a:buSzTx/>
              <a:buFontTx/>
              <a:buNone/>
            </a:pPr>
            <a:r>
              <a:rPr lang="en-US" altLang="en-US" sz="1800" dirty="0"/>
              <a:t>1 - </a:t>
            </a:r>
            <a:r>
              <a:rPr lang="el-GR" altLang="en-US" sz="1800" dirty="0">
                <a:solidFill>
                  <a:schemeClr val="folHlink"/>
                </a:solidFill>
              </a:rPr>
              <a:t>π</a:t>
            </a:r>
            <a:r>
              <a:rPr lang="en-US" altLang="en-US" sz="1800" dirty="0"/>
              <a:t> = (1 - 0.5) = 0.5</a:t>
            </a:r>
          </a:p>
          <a:p>
            <a:pPr algn="ctr" eaLnBrk="1" hangingPunct="1">
              <a:spcBef>
                <a:spcPct val="50000"/>
              </a:spcBef>
              <a:buClrTx/>
              <a:buSzTx/>
              <a:buFontTx/>
              <a:buNone/>
            </a:pPr>
            <a:r>
              <a:rPr lang="en-US" altLang="en-US" sz="1800" dirty="0"/>
              <a:t>X = 0, 1, 2, 3, 4</a:t>
            </a:r>
          </a:p>
        </p:txBody>
      </p:sp>
    </p:spTree>
    <p:extLst>
      <p:ext uri="{BB962C8B-B14F-4D97-AF65-F5344CB8AC3E}">
        <p14:creationId xmlns:p14="http://schemas.microsoft.com/office/powerpoint/2010/main" val="8370599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BEBB5-E220-412A-8BF8-03CD40E689F0}"/>
              </a:ext>
            </a:extLst>
          </p:cNvPr>
          <p:cNvSpPr>
            <a:spLocks noGrp="1"/>
          </p:cNvSpPr>
          <p:nvPr>
            <p:ph type="title"/>
          </p:nvPr>
        </p:nvSpPr>
        <p:spPr/>
        <p:txBody>
          <a:bodyPr/>
          <a:lstStyle/>
          <a:p>
            <a:r>
              <a:rPr lang="en-US" dirty="0"/>
              <a:t>Binomial example</a:t>
            </a:r>
          </a:p>
        </p:txBody>
      </p:sp>
      <p:sp>
        <p:nvSpPr>
          <p:cNvPr id="3" name="Content Placeholder 2">
            <a:extLst>
              <a:ext uri="{FF2B5EF4-FFF2-40B4-BE49-F238E27FC236}">
                <a16:creationId xmlns:a16="http://schemas.microsoft.com/office/drawing/2014/main" id="{45E2CF1F-0901-4A6C-AF2B-B032B6A55904}"/>
              </a:ext>
            </a:extLst>
          </p:cNvPr>
          <p:cNvSpPr>
            <a:spLocks noGrp="1"/>
          </p:cNvSpPr>
          <p:nvPr>
            <p:ph idx="1"/>
          </p:nvPr>
        </p:nvSpPr>
        <p:spPr/>
        <p:txBody>
          <a:bodyPr/>
          <a:lstStyle/>
          <a:p>
            <a:r>
              <a:rPr lang="en-US" altLang="en-US" dirty="0">
                <a:latin typeface="Times New Roman" panose="02020603050405020304" pitchFamily="18" charset="0"/>
              </a:rPr>
              <a:t>Suppose the probability of an invoice payment being late is 0.10.  What is the probability of 1 late invoice payment in a group of 4 invoices?</a:t>
            </a:r>
          </a:p>
          <a:p>
            <a:pPr lvl="1"/>
            <a:r>
              <a:rPr lang="en-US" altLang="en-US" i="1" dirty="0">
                <a:latin typeface="Times New Roman" panose="02020603050405020304" pitchFamily="18" charset="0"/>
              </a:rPr>
              <a:t>x = 1, n = 4, and </a:t>
            </a:r>
            <a:r>
              <a:rPr lang="el-GR" altLang="en-US" i="1" dirty="0"/>
              <a:t>π</a:t>
            </a:r>
            <a:r>
              <a:rPr lang="en-US" altLang="en-US" i="1" dirty="0">
                <a:latin typeface="Times New Roman" panose="02020603050405020304" pitchFamily="18" charset="0"/>
              </a:rPr>
              <a:t> = 0.10</a:t>
            </a:r>
            <a:endParaRPr lang="en-US" i="1" dirty="0"/>
          </a:p>
        </p:txBody>
      </p:sp>
      <p:sp>
        <p:nvSpPr>
          <p:cNvPr id="4" name="Date Placeholder 3">
            <a:extLst>
              <a:ext uri="{FF2B5EF4-FFF2-40B4-BE49-F238E27FC236}">
                <a16:creationId xmlns:a16="http://schemas.microsoft.com/office/drawing/2014/main" id="{3B2AA281-7BBA-456C-81DE-31638D7DD871}"/>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5D901E69-B448-43E4-9ADE-15C5CFF1954F}"/>
              </a:ext>
            </a:extLst>
          </p:cNvPr>
          <p:cNvSpPr>
            <a:spLocks noGrp="1"/>
          </p:cNvSpPr>
          <p:nvPr>
            <p:ph type="sldNum" sz="quarter" idx="12"/>
          </p:nvPr>
        </p:nvSpPr>
        <p:spPr/>
        <p:txBody>
          <a:bodyPr/>
          <a:lstStyle/>
          <a:p>
            <a:fld id="{5BE6A9D8-6A3B-412E-86BF-9A95CED56509}" type="slidenum">
              <a:rPr lang="en-US" smtClean="0"/>
              <a:t>21</a:t>
            </a:fld>
            <a:endParaRPr lang="en-US"/>
          </a:p>
        </p:txBody>
      </p:sp>
      <p:graphicFrame>
        <p:nvGraphicFramePr>
          <p:cNvPr id="8" name="Object 7">
            <a:extLst>
              <a:ext uri="{FF2B5EF4-FFF2-40B4-BE49-F238E27FC236}">
                <a16:creationId xmlns:a16="http://schemas.microsoft.com/office/drawing/2014/main" id="{9A656581-D6BD-4110-9D60-09A14ABBCE57}"/>
              </a:ext>
            </a:extLst>
          </p:cNvPr>
          <p:cNvGraphicFramePr>
            <a:graphicFrameLocks noChangeAspect="1"/>
          </p:cNvGraphicFramePr>
          <p:nvPr>
            <p:extLst>
              <p:ext uri="{D42A27DB-BD31-4B8C-83A1-F6EECF244321}">
                <p14:modId xmlns:p14="http://schemas.microsoft.com/office/powerpoint/2010/main" val="4262961443"/>
              </p:ext>
            </p:extLst>
          </p:nvPr>
        </p:nvGraphicFramePr>
        <p:xfrm>
          <a:off x="4014788" y="3038475"/>
          <a:ext cx="4289425" cy="2252663"/>
        </p:xfrm>
        <a:graphic>
          <a:graphicData uri="http://schemas.openxmlformats.org/presentationml/2006/ole">
            <mc:AlternateContent xmlns:mc="http://schemas.openxmlformats.org/markup-compatibility/2006">
              <mc:Choice xmlns:v="urn:schemas-microsoft-com:vml" Requires="v">
                <p:oleObj spid="_x0000_s36966" name="Equation" r:id="rId3" imgW="2514600" imgH="1320480" progId="Equation.3">
                  <p:embed/>
                </p:oleObj>
              </mc:Choice>
              <mc:Fallback>
                <p:oleObj name="Equation" r:id="rId3" imgW="2514600" imgH="1320480" progId="Equation.3">
                  <p:embed/>
                  <p:pic>
                    <p:nvPicPr>
                      <p:cNvPr id="6" name="Object 7">
                        <a:extLst>
                          <a:ext uri="{FF2B5EF4-FFF2-40B4-BE49-F238E27FC236}">
                            <a16:creationId xmlns:a16="http://schemas.microsoft.com/office/drawing/2014/main" id="{4E474AB0-B94B-4030-8F19-9231B7D42C9C}"/>
                          </a:ext>
                        </a:extLst>
                      </p:cNvPr>
                      <p:cNvPicPr>
                        <a:picLocks noGrp="1" noChangeAspect="1" noChangeArrowheads="1"/>
                      </p:cNvPicPr>
                      <p:nvPr/>
                    </p:nvPicPr>
                    <p:blipFill>
                      <a:blip r:embed="rId4"/>
                      <a:srcRect/>
                      <a:stretch>
                        <a:fillRect/>
                      </a:stretch>
                    </p:blipFill>
                    <p:spPr bwMode="auto">
                      <a:xfrm>
                        <a:off x="4014788" y="3038475"/>
                        <a:ext cx="4289425" cy="2252663"/>
                      </a:xfrm>
                      <a:prstGeom prst="rect">
                        <a:avLst/>
                      </a:prstGeom>
                      <a:solidFill>
                        <a:srgbClr val="FFD7AF"/>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393405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425CD-A89F-46CE-9811-BCF6C370D035}"/>
              </a:ext>
            </a:extLst>
          </p:cNvPr>
          <p:cNvSpPr>
            <a:spLocks noGrp="1"/>
          </p:cNvSpPr>
          <p:nvPr>
            <p:ph type="title"/>
          </p:nvPr>
        </p:nvSpPr>
        <p:spPr/>
        <p:txBody>
          <a:bodyPr/>
          <a:lstStyle/>
          <a:p>
            <a:r>
              <a:rPr lang="en-US" dirty="0"/>
              <a:t>Binomial example</a:t>
            </a:r>
          </a:p>
        </p:txBody>
      </p:sp>
      <p:sp>
        <p:nvSpPr>
          <p:cNvPr id="3" name="Content Placeholder 2">
            <a:extLst>
              <a:ext uri="{FF2B5EF4-FFF2-40B4-BE49-F238E27FC236}">
                <a16:creationId xmlns:a16="http://schemas.microsoft.com/office/drawing/2014/main" id="{63802929-4653-4056-9420-9489019DEF44}"/>
              </a:ext>
            </a:extLst>
          </p:cNvPr>
          <p:cNvSpPr>
            <a:spLocks noGrp="1"/>
          </p:cNvSpPr>
          <p:nvPr>
            <p:ph idx="1"/>
          </p:nvPr>
        </p:nvSpPr>
        <p:spPr/>
        <p:txBody>
          <a:bodyPr/>
          <a:lstStyle/>
          <a:p>
            <a:pPr>
              <a:spcBef>
                <a:spcPct val="50000"/>
              </a:spcBef>
            </a:pPr>
            <a:r>
              <a:rPr lang="en-US" altLang="en-US" dirty="0">
                <a:latin typeface="Times New Roman" panose="02020603050405020304" pitchFamily="18" charset="0"/>
              </a:rPr>
              <a:t>Suppose the probability of purchasing a defective computer is 0.02.  What is the probability of purchasing 2 defective computers in a group of 10?</a:t>
            </a:r>
          </a:p>
          <a:p>
            <a:pPr lvl="1">
              <a:spcBef>
                <a:spcPct val="50000"/>
              </a:spcBef>
            </a:pPr>
            <a:r>
              <a:rPr lang="en-US" altLang="en-US" dirty="0">
                <a:latin typeface="Times New Roman" panose="02020603050405020304" pitchFamily="18" charset="0"/>
              </a:rPr>
              <a:t>x = 2, n = 10, and </a:t>
            </a:r>
            <a:r>
              <a:rPr lang="el-GR" altLang="en-US" dirty="0"/>
              <a:t>π</a:t>
            </a:r>
            <a:r>
              <a:rPr lang="en-US" altLang="en-US" dirty="0">
                <a:latin typeface="Times New Roman" panose="02020603050405020304" pitchFamily="18" charset="0"/>
              </a:rPr>
              <a:t> = 0.02</a:t>
            </a:r>
          </a:p>
          <a:p>
            <a:endParaRPr lang="en-US" dirty="0"/>
          </a:p>
        </p:txBody>
      </p:sp>
      <p:sp>
        <p:nvSpPr>
          <p:cNvPr id="4" name="Date Placeholder 3">
            <a:extLst>
              <a:ext uri="{FF2B5EF4-FFF2-40B4-BE49-F238E27FC236}">
                <a16:creationId xmlns:a16="http://schemas.microsoft.com/office/drawing/2014/main" id="{3A6CCB9D-18AC-4AF2-9637-D317CAEA4245}"/>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F8577FE6-AB8D-445B-8CD1-70F8EC47F6D3}"/>
              </a:ext>
            </a:extLst>
          </p:cNvPr>
          <p:cNvSpPr>
            <a:spLocks noGrp="1"/>
          </p:cNvSpPr>
          <p:nvPr>
            <p:ph type="sldNum" sz="quarter" idx="12"/>
          </p:nvPr>
        </p:nvSpPr>
        <p:spPr/>
        <p:txBody>
          <a:bodyPr/>
          <a:lstStyle/>
          <a:p>
            <a:fld id="{5BE6A9D8-6A3B-412E-86BF-9A95CED56509}" type="slidenum">
              <a:rPr lang="en-US" smtClean="0"/>
              <a:t>22</a:t>
            </a:fld>
            <a:endParaRPr lang="en-US"/>
          </a:p>
        </p:txBody>
      </p:sp>
      <p:graphicFrame>
        <p:nvGraphicFramePr>
          <p:cNvPr id="6" name="Object 7">
            <a:extLst>
              <a:ext uri="{FF2B5EF4-FFF2-40B4-BE49-F238E27FC236}">
                <a16:creationId xmlns:a16="http://schemas.microsoft.com/office/drawing/2014/main" id="{4E474AB0-B94B-4030-8F19-9231B7D42C9C}"/>
              </a:ext>
            </a:extLst>
          </p:cNvPr>
          <p:cNvGraphicFramePr>
            <a:graphicFrameLocks noChangeAspect="1"/>
          </p:cNvGraphicFramePr>
          <p:nvPr>
            <p:extLst>
              <p:ext uri="{D42A27DB-BD31-4B8C-83A1-F6EECF244321}">
                <p14:modId xmlns:p14="http://schemas.microsoft.com/office/powerpoint/2010/main" val="1646630721"/>
              </p:ext>
            </p:extLst>
          </p:nvPr>
        </p:nvGraphicFramePr>
        <p:xfrm>
          <a:off x="3581400" y="3026938"/>
          <a:ext cx="5156200" cy="2274888"/>
        </p:xfrm>
        <a:graphic>
          <a:graphicData uri="http://schemas.openxmlformats.org/presentationml/2006/ole">
            <mc:AlternateContent xmlns:mc="http://schemas.openxmlformats.org/markup-compatibility/2006">
              <mc:Choice xmlns:v="urn:schemas-microsoft-com:vml" Requires="v">
                <p:oleObj spid="_x0000_s37989" name="Equation" r:id="rId3" imgW="3022600" imgH="1333500" progId="Equation.3">
                  <p:embed/>
                </p:oleObj>
              </mc:Choice>
              <mc:Fallback>
                <p:oleObj name="Equation" r:id="rId3" imgW="3022600" imgH="1333500" progId="Equation.3">
                  <p:embed/>
                  <p:pic>
                    <p:nvPicPr>
                      <p:cNvPr id="362503"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3026938"/>
                        <a:ext cx="5156200" cy="2274888"/>
                      </a:xfrm>
                      <a:prstGeom prst="rect">
                        <a:avLst/>
                      </a:prstGeom>
                      <a:solidFill>
                        <a:srgbClr val="FFD7AF"/>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669104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2">
            <a:extLst>
              <a:ext uri="{FF2B5EF4-FFF2-40B4-BE49-F238E27FC236}">
                <a16:creationId xmlns:a16="http://schemas.microsoft.com/office/drawing/2014/main" id="{7C436639-7A52-486F-872F-F9E7CBFBD6E9}"/>
              </a:ext>
            </a:extLst>
          </p:cNvPr>
          <p:cNvSpPr>
            <a:spLocks noChangeArrowheads="1"/>
          </p:cNvSpPr>
          <p:nvPr/>
        </p:nvSpPr>
        <p:spPr bwMode="auto">
          <a:xfrm>
            <a:off x="6274869" y="3815172"/>
            <a:ext cx="3886200" cy="1993198"/>
          </a:xfrm>
          <a:prstGeom prst="rect">
            <a:avLst/>
          </a:prstGeom>
          <a:solidFill>
            <a:srgbClr val="00E200"/>
          </a:solidFill>
          <a:ln w="9525" algn="ctr">
            <a:solidFill>
              <a:schemeClr val="tx1"/>
            </a:solidFill>
            <a:miter lim="800000"/>
            <a:headEnd/>
            <a:tailEnd/>
          </a:ln>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4000"/>
          </a:p>
        </p:txBody>
      </p:sp>
      <p:sp>
        <p:nvSpPr>
          <p:cNvPr id="75" name="Rectangle 2">
            <a:extLst>
              <a:ext uri="{FF2B5EF4-FFF2-40B4-BE49-F238E27FC236}">
                <a16:creationId xmlns:a16="http://schemas.microsoft.com/office/drawing/2014/main" id="{CFBA4751-A3FB-4B26-AA1F-83F970DA5EA5}"/>
              </a:ext>
            </a:extLst>
          </p:cNvPr>
          <p:cNvSpPr>
            <a:spLocks noChangeArrowheads="1"/>
          </p:cNvSpPr>
          <p:nvPr/>
        </p:nvSpPr>
        <p:spPr bwMode="auto">
          <a:xfrm>
            <a:off x="6319320" y="1534636"/>
            <a:ext cx="3886200" cy="1993198"/>
          </a:xfrm>
          <a:prstGeom prst="rect">
            <a:avLst/>
          </a:prstGeom>
          <a:solidFill>
            <a:srgbClr val="00E200"/>
          </a:solidFill>
          <a:ln w="9525" algn="ctr">
            <a:solidFill>
              <a:schemeClr val="tx1"/>
            </a:solidFill>
            <a:miter lim="800000"/>
            <a:headEnd/>
            <a:tailEnd/>
          </a:ln>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4000"/>
          </a:p>
        </p:txBody>
      </p:sp>
      <p:sp>
        <p:nvSpPr>
          <p:cNvPr id="2" name="Title 1">
            <a:extLst>
              <a:ext uri="{FF2B5EF4-FFF2-40B4-BE49-F238E27FC236}">
                <a16:creationId xmlns:a16="http://schemas.microsoft.com/office/drawing/2014/main" id="{E697C0B7-6BD6-4313-88BC-6BE0C66AF64C}"/>
              </a:ext>
            </a:extLst>
          </p:cNvPr>
          <p:cNvSpPr>
            <a:spLocks noGrp="1"/>
          </p:cNvSpPr>
          <p:nvPr>
            <p:ph type="title"/>
          </p:nvPr>
        </p:nvSpPr>
        <p:spPr/>
        <p:txBody>
          <a:bodyPr/>
          <a:lstStyle/>
          <a:p>
            <a:r>
              <a:rPr lang="en-US" dirty="0"/>
              <a:t>The shape of the binomial distribution</a:t>
            </a:r>
          </a:p>
        </p:txBody>
      </p:sp>
      <p:sp>
        <p:nvSpPr>
          <p:cNvPr id="4" name="Date Placeholder 3">
            <a:extLst>
              <a:ext uri="{FF2B5EF4-FFF2-40B4-BE49-F238E27FC236}">
                <a16:creationId xmlns:a16="http://schemas.microsoft.com/office/drawing/2014/main" id="{DC8D3A4A-28EA-4B70-A936-13E5568F42D6}"/>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C211286B-5127-4CBE-92D2-EE21DF50132B}"/>
              </a:ext>
            </a:extLst>
          </p:cNvPr>
          <p:cNvSpPr>
            <a:spLocks noGrp="1"/>
          </p:cNvSpPr>
          <p:nvPr>
            <p:ph type="sldNum" sz="quarter" idx="12"/>
          </p:nvPr>
        </p:nvSpPr>
        <p:spPr/>
        <p:txBody>
          <a:bodyPr/>
          <a:lstStyle/>
          <a:p>
            <a:fld id="{5BE6A9D8-6A3B-412E-86BF-9A95CED56509}" type="slidenum">
              <a:rPr lang="en-US" smtClean="0"/>
              <a:t>23</a:t>
            </a:fld>
            <a:endParaRPr lang="en-US"/>
          </a:p>
        </p:txBody>
      </p:sp>
      <p:sp>
        <p:nvSpPr>
          <p:cNvPr id="6" name="Rectangle 3">
            <a:extLst>
              <a:ext uri="{FF2B5EF4-FFF2-40B4-BE49-F238E27FC236}">
                <a16:creationId xmlns:a16="http://schemas.microsoft.com/office/drawing/2014/main" id="{A583A65D-8EBE-43EC-9E82-B1FDDAE7513F}"/>
              </a:ext>
            </a:extLst>
          </p:cNvPr>
          <p:cNvSpPr>
            <a:spLocks noChangeArrowheads="1"/>
          </p:cNvSpPr>
          <p:nvPr/>
        </p:nvSpPr>
        <p:spPr bwMode="auto">
          <a:xfrm>
            <a:off x="6319319" y="1546634"/>
            <a:ext cx="3886200" cy="1981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7" name="Line 5">
            <a:extLst>
              <a:ext uri="{FF2B5EF4-FFF2-40B4-BE49-F238E27FC236}">
                <a16:creationId xmlns:a16="http://schemas.microsoft.com/office/drawing/2014/main" id="{874C453E-FEB8-46C2-B857-8C9E0AAAA772}"/>
              </a:ext>
            </a:extLst>
          </p:cNvPr>
          <p:cNvSpPr>
            <a:spLocks noChangeShapeType="1"/>
          </p:cNvSpPr>
          <p:nvPr/>
        </p:nvSpPr>
        <p:spPr bwMode="auto">
          <a:xfrm>
            <a:off x="6978132" y="2680109"/>
            <a:ext cx="25892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6">
            <a:extLst>
              <a:ext uri="{FF2B5EF4-FFF2-40B4-BE49-F238E27FC236}">
                <a16:creationId xmlns:a16="http://schemas.microsoft.com/office/drawing/2014/main" id="{5522B7FD-14E5-4965-9E2A-18D6AEB1EA5A}"/>
              </a:ext>
            </a:extLst>
          </p:cNvPr>
          <p:cNvSpPr>
            <a:spLocks noChangeShapeType="1"/>
          </p:cNvSpPr>
          <p:nvPr/>
        </p:nvSpPr>
        <p:spPr bwMode="auto">
          <a:xfrm>
            <a:off x="6978132" y="2375309"/>
            <a:ext cx="25892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7">
            <a:extLst>
              <a:ext uri="{FF2B5EF4-FFF2-40B4-BE49-F238E27FC236}">
                <a16:creationId xmlns:a16="http://schemas.microsoft.com/office/drawing/2014/main" id="{DAC84E77-C3DE-487D-9ABE-66D754CF7E5E}"/>
              </a:ext>
            </a:extLst>
          </p:cNvPr>
          <p:cNvSpPr>
            <a:spLocks noChangeShapeType="1"/>
          </p:cNvSpPr>
          <p:nvPr/>
        </p:nvSpPr>
        <p:spPr bwMode="auto">
          <a:xfrm>
            <a:off x="6978132" y="2073684"/>
            <a:ext cx="25892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Freeform 8">
            <a:extLst>
              <a:ext uri="{FF2B5EF4-FFF2-40B4-BE49-F238E27FC236}">
                <a16:creationId xmlns:a16="http://schemas.microsoft.com/office/drawing/2014/main" id="{994C99A6-3739-4AF9-893E-CE34D9BB37B2}"/>
              </a:ext>
            </a:extLst>
          </p:cNvPr>
          <p:cNvSpPr>
            <a:spLocks/>
          </p:cNvSpPr>
          <p:nvPr/>
        </p:nvSpPr>
        <p:spPr bwMode="auto">
          <a:xfrm>
            <a:off x="6928919" y="2103847"/>
            <a:ext cx="152400" cy="890587"/>
          </a:xfrm>
          <a:custGeom>
            <a:avLst/>
            <a:gdLst>
              <a:gd name="T0" fmla="*/ 0 w 308"/>
              <a:gd name="T1" fmla="*/ 0 h 554"/>
              <a:gd name="T2" fmla="*/ 2147483646 w 308"/>
              <a:gd name="T3" fmla="*/ 0 h 554"/>
              <a:gd name="T4" fmla="*/ 2147483646 w 308"/>
              <a:gd name="T5" fmla="*/ 2147483646 h 554"/>
              <a:gd name="T6" fmla="*/ 0 w 308"/>
              <a:gd name="T7" fmla="*/ 2147483646 h 554"/>
              <a:gd name="T8" fmla="*/ 0 w 308"/>
              <a:gd name="T9" fmla="*/ 0 h 554"/>
              <a:gd name="T10" fmla="*/ 0 60000 65536"/>
              <a:gd name="T11" fmla="*/ 0 60000 65536"/>
              <a:gd name="T12" fmla="*/ 0 60000 65536"/>
              <a:gd name="T13" fmla="*/ 0 60000 65536"/>
              <a:gd name="T14" fmla="*/ 0 60000 65536"/>
              <a:gd name="T15" fmla="*/ 0 w 308"/>
              <a:gd name="T16" fmla="*/ 0 h 554"/>
              <a:gd name="T17" fmla="*/ 308 w 308"/>
              <a:gd name="T18" fmla="*/ 554 h 554"/>
            </a:gdLst>
            <a:ahLst/>
            <a:cxnLst>
              <a:cxn ang="T10">
                <a:pos x="T0" y="T1"/>
              </a:cxn>
              <a:cxn ang="T11">
                <a:pos x="T2" y="T3"/>
              </a:cxn>
              <a:cxn ang="T12">
                <a:pos x="T4" y="T5"/>
              </a:cxn>
              <a:cxn ang="T13">
                <a:pos x="T6" y="T7"/>
              </a:cxn>
              <a:cxn ang="T14">
                <a:pos x="T8" y="T9"/>
              </a:cxn>
            </a:cxnLst>
            <a:rect l="T15" t="T16" r="T17" b="T18"/>
            <a:pathLst>
              <a:path w="308" h="554">
                <a:moveTo>
                  <a:pt x="0" y="0"/>
                </a:moveTo>
                <a:lnTo>
                  <a:pt x="307" y="0"/>
                </a:lnTo>
                <a:lnTo>
                  <a:pt x="307" y="553"/>
                </a:lnTo>
                <a:lnTo>
                  <a:pt x="0" y="553"/>
                </a:lnTo>
                <a:lnTo>
                  <a:pt x="0" y="0"/>
                </a:lnTo>
              </a:path>
            </a:pathLst>
          </a:custGeom>
          <a:solidFill>
            <a:schemeClr val="bg2"/>
          </a:solidFill>
          <a:ln w="12700" cap="rnd" cmpd="sng">
            <a:solidFill>
              <a:schemeClr val="tx1"/>
            </a:solidFill>
            <a:prstDash val="solid"/>
            <a:round/>
            <a:headEnd type="none" w="med" len="med"/>
            <a:tailEnd type="none" w="med" len="med"/>
          </a:ln>
        </p:spPr>
        <p:txBody>
          <a:bodyPr/>
          <a:lstStyle/>
          <a:p>
            <a:endParaRPr lang="en-US"/>
          </a:p>
        </p:txBody>
      </p:sp>
      <p:sp>
        <p:nvSpPr>
          <p:cNvPr id="11" name="Freeform 9">
            <a:extLst>
              <a:ext uri="{FF2B5EF4-FFF2-40B4-BE49-F238E27FC236}">
                <a16:creationId xmlns:a16="http://schemas.microsoft.com/office/drawing/2014/main" id="{0ECC2139-D322-4DE5-96A5-ED5A927A9694}"/>
              </a:ext>
            </a:extLst>
          </p:cNvPr>
          <p:cNvSpPr>
            <a:spLocks/>
          </p:cNvSpPr>
          <p:nvPr/>
        </p:nvSpPr>
        <p:spPr bwMode="auto">
          <a:xfrm>
            <a:off x="7462319" y="2461034"/>
            <a:ext cx="152400" cy="533400"/>
          </a:xfrm>
          <a:custGeom>
            <a:avLst/>
            <a:gdLst>
              <a:gd name="T0" fmla="*/ 0 w 306"/>
              <a:gd name="T1" fmla="*/ 0 h 306"/>
              <a:gd name="T2" fmla="*/ 2147483646 w 306"/>
              <a:gd name="T3" fmla="*/ 0 h 306"/>
              <a:gd name="T4" fmla="*/ 2147483646 w 306"/>
              <a:gd name="T5" fmla="*/ 2147483646 h 306"/>
              <a:gd name="T6" fmla="*/ 0 w 306"/>
              <a:gd name="T7" fmla="*/ 2147483646 h 306"/>
              <a:gd name="T8" fmla="*/ 0 w 306"/>
              <a:gd name="T9" fmla="*/ 0 h 306"/>
              <a:gd name="T10" fmla="*/ 0 60000 65536"/>
              <a:gd name="T11" fmla="*/ 0 60000 65536"/>
              <a:gd name="T12" fmla="*/ 0 60000 65536"/>
              <a:gd name="T13" fmla="*/ 0 60000 65536"/>
              <a:gd name="T14" fmla="*/ 0 60000 65536"/>
              <a:gd name="T15" fmla="*/ 0 w 306"/>
              <a:gd name="T16" fmla="*/ 0 h 306"/>
              <a:gd name="T17" fmla="*/ 306 w 306"/>
              <a:gd name="T18" fmla="*/ 306 h 306"/>
            </a:gdLst>
            <a:ahLst/>
            <a:cxnLst>
              <a:cxn ang="T10">
                <a:pos x="T0" y="T1"/>
              </a:cxn>
              <a:cxn ang="T11">
                <a:pos x="T2" y="T3"/>
              </a:cxn>
              <a:cxn ang="T12">
                <a:pos x="T4" y="T5"/>
              </a:cxn>
              <a:cxn ang="T13">
                <a:pos x="T6" y="T7"/>
              </a:cxn>
              <a:cxn ang="T14">
                <a:pos x="T8" y="T9"/>
              </a:cxn>
            </a:cxnLst>
            <a:rect l="T15" t="T16" r="T17" b="T18"/>
            <a:pathLst>
              <a:path w="306" h="306">
                <a:moveTo>
                  <a:pt x="0" y="0"/>
                </a:moveTo>
                <a:lnTo>
                  <a:pt x="305" y="0"/>
                </a:lnTo>
                <a:lnTo>
                  <a:pt x="305" y="305"/>
                </a:lnTo>
                <a:lnTo>
                  <a:pt x="0" y="305"/>
                </a:lnTo>
                <a:lnTo>
                  <a:pt x="0" y="0"/>
                </a:lnTo>
              </a:path>
            </a:pathLst>
          </a:custGeom>
          <a:solidFill>
            <a:schemeClr val="bg2"/>
          </a:solidFill>
          <a:ln w="12700" cap="rnd" cmpd="sng">
            <a:solidFill>
              <a:schemeClr val="tx1"/>
            </a:solidFill>
            <a:prstDash val="solid"/>
            <a:round/>
            <a:headEnd type="none" w="med" len="med"/>
            <a:tailEnd type="none" w="med" len="med"/>
          </a:ln>
        </p:spPr>
        <p:txBody>
          <a:bodyPr/>
          <a:lstStyle/>
          <a:p>
            <a:endParaRPr lang="en-US"/>
          </a:p>
        </p:txBody>
      </p:sp>
      <p:sp>
        <p:nvSpPr>
          <p:cNvPr id="12" name="Freeform 10">
            <a:extLst>
              <a:ext uri="{FF2B5EF4-FFF2-40B4-BE49-F238E27FC236}">
                <a16:creationId xmlns:a16="http://schemas.microsoft.com/office/drawing/2014/main" id="{DDD4D79C-1882-4D3E-8ABA-76276BD28B35}"/>
              </a:ext>
            </a:extLst>
          </p:cNvPr>
          <p:cNvSpPr>
            <a:spLocks/>
          </p:cNvSpPr>
          <p:nvPr/>
        </p:nvSpPr>
        <p:spPr bwMode="auto">
          <a:xfrm>
            <a:off x="7919519" y="2842034"/>
            <a:ext cx="152400" cy="152400"/>
          </a:xfrm>
          <a:custGeom>
            <a:avLst/>
            <a:gdLst>
              <a:gd name="T0" fmla="*/ 0 w 308"/>
              <a:gd name="T1" fmla="*/ 0 h 78"/>
              <a:gd name="T2" fmla="*/ 2147483646 w 308"/>
              <a:gd name="T3" fmla="*/ 0 h 78"/>
              <a:gd name="T4" fmla="*/ 2147483646 w 308"/>
              <a:gd name="T5" fmla="*/ 2147483646 h 78"/>
              <a:gd name="T6" fmla="*/ 0 w 308"/>
              <a:gd name="T7" fmla="*/ 2147483646 h 78"/>
              <a:gd name="T8" fmla="*/ 0 w 308"/>
              <a:gd name="T9" fmla="*/ 0 h 78"/>
              <a:gd name="T10" fmla="*/ 0 60000 65536"/>
              <a:gd name="T11" fmla="*/ 0 60000 65536"/>
              <a:gd name="T12" fmla="*/ 0 60000 65536"/>
              <a:gd name="T13" fmla="*/ 0 60000 65536"/>
              <a:gd name="T14" fmla="*/ 0 60000 65536"/>
              <a:gd name="T15" fmla="*/ 0 w 308"/>
              <a:gd name="T16" fmla="*/ 0 h 78"/>
              <a:gd name="T17" fmla="*/ 308 w 308"/>
              <a:gd name="T18" fmla="*/ 78 h 78"/>
            </a:gdLst>
            <a:ahLst/>
            <a:cxnLst>
              <a:cxn ang="T10">
                <a:pos x="T0" y="T1"/>
              </a:cxn>
              <a:cxn ang="T11">
                <a:pos x="T2" y="T3"/>
              </a:cxn>
              <a:cxn ang="T12">
                <a:pos x="T4" y="T5"/>
              </a:cxn>
              <a:cxn ang="T13">
                <a:pos x="T6" y="T7"/>
              </a:cxn>
              <a:cxn ang="T14">
                <a:pos x="T8" y="T9"/>
              </a:cxn>
            </a:cxnLst>
            <a:rect l="T15" t="T16" r="T17" b="T18"/>
            <a:pathLst>
              <a:path w="308" h="78">
                <a:moveTo>
                  <a:pt x="0" y="0"/>
                </a:moveTo>
                <a:lnTo>
                  <a:pt x="307" y="0"/>
                </a:lnTo>
                <a:lnTo>
                  <a:pt x="307" y="77"/>
                </a:lnTo>
                <a:lnTo>
                  <a:pt x="0" y="77"/>
                </a:lnTo>
                <a:lnTo>
                  <a:pt x="0" y="0"/>
                </a:lnTo>
              </a:path>
            </a:pathLst>
          </a:custGeom>
          <a:solidFill>
            <a:schemeClr val="bg2"/>
          </a:solidFill>
          <a:ln w="12700" cap="rnd" cmpd="sng">
            <a:solidFill>
              <a:schemeClr val="tx1"/>
            </a:solidFill>
            <a:prstDash val="solid"/>
            <a:round/>
            <a:headEnd type="none" w="med" len="med"/>
            <a:tailEnd type="none" w="med" len="med"/>
          </a:ln>
        </p:spPr>
        <p:txBody>
          <a:bodyPr/>
          <a:lstStyle/>
          <a:p>
            <a:endParaRPr lang="en-US"/>
          </a:p>
        </p:txBody>
      </p:sp>
      <p:sp>
        <p:nvSpPr>
          <p:cNvPr id="13" name="Freeform 11">
            <a:extLst>
              <a:ext uri="{FF2B5EF4-FFF2-40B4-BE49-F238E27FC236}">
                <a16:creationId xmlns:a16="http://schemas.microsoft.com/office/drawing/2014/main" id="{F8F7405A-FA67-4D4C-A663-64C2D59C319F}"/>
              </a:ext>
            </a:extLst>
          </p:cNvPr>
          <p:cNvSpPr>
            <a:spLocks/>
          </p:cNvSpPr>
          <p:nvPr/>
        </p:nvSpPr>
        <p:spPr bwMode="auto">
          <a:xfrm>
            <a:off x="8452919" y="2918234"/>
            <a:ext cx="152400" cy="74613"/>
          </a:xfrm>
          <a:custGeom>
            <a:avLst/>
            <a:gdLst>
              <a:gd name="T0" fmla="*/ 0 w 308"/>
              <a:gd name="T1" fmla="*/ 0 h 20"/>
              <a:gd name="T2" fmla="*/ 2147483646 w 308"/>
              <a:gd name="T3" fmla="*/ 0 h 20"/>
              <a:gd name="T4" fmla="*/ 2147483646 w 308"/>
              <a:gd name="T5" fmla="*/ 2147483646 h 20"/>
              <a:gd name="T6" fmla="*/ 0 w 308"/>
              <a:gd name="T7" fmla="*/ 2147483646 h 20"/>
              <a:gd name="T8" fmla="*/ 0 w 308"/>
              <a:gd name="T9" fmla="*/ 0 h 20"/>
              <a:gd name="T10" fmla="*/ 0 60000 65536"/>
              <a:gd name="T11" fmla="*/ 0 60000 65536"/>
              <a:gd name="T12" fmla="*/ 0 60000 65536"/>
              <a:gd name="T13" fmla="*/ 0 60000 65536"/>
              <a:gd name="T14" fmla="*/ 0 60000 65536"/>
              <a:gd name="T15" fmla="*/ 0 w 308"/>
              <a:gd name="T16" fmla="*/ 0 h 20"/>
              <a:gd name="T17" fmla="*/ 308 w 308"/>
              <a:gd name="T18" fmla="*/ 20 h 20"/>
            </a:gdLst>
            <a:ahLst/>
            <a:cxnLst>
              <a:cxn ang="T10">
                <a:pos x="T0" y="T1"/>
              </a:cxn>
              <a:cxn ang="T11">
                <a:pos x="T2" y="T3"/>
              </a:cxn>
              <a:cxn ang="T12">
                <a:pos x="T4" y="T5"/>
              </a:cxn>
              <a:cxn ang="T13">
                <a:pos x="T6" y="T7"/>
              </a:cxn>
              <a:cxn ang="T14">
                <a:pos x="T8" y="T9"/>
              </a:cxn>
            </a:cxnLst>
            <a:rect l="T15" t="T16" r="T17" b="T18"/>
            <a:pathLst>
              <a:path w="308" h="20">
                <a:moveTo>
                  <a:pt x="0" y="0"/>
                </a:moveTo>
                <a:lnTo>
                  <a:pt x="307" y="0"/>
                </a:lnTo>
                <a:lnTo>
                  <a:pt x="307" y="19"/>
                </a:lnTo>
                <a:lnTo>
                  <a:pt x="0" y="19"/>
                </a:lnTo>
                <a:lnTo>
                  <a:pt x="0" y="0"/>
                </a:lnTo>
              </a:path>
            </a:pathLst>
          </a:custGeom>
          <a:solidFill>
            <a:schemeClr val="bg2"/>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14" name="Line 12">
            <a:extLst>
              <a:ext uri="{FF2B5EF4-FFF2-40B4-BE49-F238E27FC236}">
                <a16:creationId xmlns:a16="http://schemas.microsoft.com/office/drawing/2014/main" id="{AB9EADFE-4AEC-476B-9C29-8F2CA0CEF9BB}"/>
              </a:ext>
            </a:extLst>
          </p:cNvPr>
          <p:cNvSpPr>
            <a:spLocks noChangeShapeType="1"/>
          </p:cNvSpPr>
          <p:nvPr/>
        </p:nvSpPr>
        <p:spPr bwMode="auto">
          <a:xfrm>
            <a:off x="6795569" y="2256247"/>
            <a:ext cx="0" cy="57943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3">
            <a:extLst>
              <a:ext uri="{FF2B5EF4-FFF2-40B4-BE49-F238E27FC236}">
                <a16:creationId xmlns:a16="http://schemas.microsoft.com/office/drawing/2014/main" id="{0B45DB1F-0AAE-49BD-94C7-0373ECB8FCBC}"/>
              </a:ext>
            </a:extLst>
          </p:cNvPr>
          <p:cNvSpPr>
            <a:spLocks noChangeShapeType="1"/>
          </p:cNvSpPr>
          <p:nvPr/>
        </p:nvSpPr>
        <p:spPr bwMode="auto">
          <a:xfrm>
            <a:off x="6762232" y="2981734"/>
            <a:ext cx="1587"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4">
            <a:extLst>
              <a:ext uri="{FF2B5EF4-FFF2-40B4-BE49-F238E27FC236}">
                <a16:creationId xmlns:a16="http://schemas.microsoft.com/office/drawing/2014/main" id="{953D500A-9E8B-48AD-9BBC-2BBF0A1FA706}"/>
              </a:ext>
            </a:extLst>
          </p:cNvPr>
          <p:cNvSpPr>
            <a:spLocks noChangeShapeType="1"/>
          </p:cNvSpPr>
          <p:nvPr/>
        </p:nvSpPr>
        <p:spPr bwMode="auto">
          <a:xfrm>
            <a:off x="6762232" y="2680109"/>
            <a:ext cx="1587"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5">
            <a:extLst>
              <a:ext uri="{FF2B5EF4-FFF2-40B4-BE49-F238E27FC236}">
                <a16:creationId xmlns:a16="http://schemas.microsoft.com/office/drawing/2014/main" id="{D8A740C3-1AAB-4862-9F13-65CC69CFB5CD}"/>
              </a:ext>
            </a:extLst>
          </p:cNvPr>
          <p:cNvSpPr>
            <a:spLocks noChangeShapeType="1"/>
          </p:cNvSpPr>
          <p:nvPr/>
        </p:nvSpPr>
        <p:spPr bwMode="auto">
          <a:xfrm>
            <a:off x="6762232" y="2375309"/>
            <a:ext cx="1587"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6">
            <a:extLst>
              <a:ext uri="{FF2B5EF4-FFF2-40B4-BE49-F238E27FC236}">
                <a16:creationId xmlns:a16="http://schemas.microsoft.com/office/drawing/2014/main" id="{E1C5B9EA-96B2-48B2-A8B3-2B1A8712402C}"/>
              </a:ext>
            </a:extLst>
          </p:cNvPr>
          <p:cNvSpPr>
            <a:spLocks noChangeShapeType="1"/>
          </p:cNvSpPr>
          <p:nvPr/>
        </p:nvSpPr>
        <p:spPr bwMode="auto">
          <a:xfrm>
            <a:off x="6762232" y="2073684"/>
            <a:ext cx="1587"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7">
            <a:extLst>
              <a:ext uri="{FF2B5EF4-FFF2-40B4-BE49-F238E27FC236}">
                <a16:creationId xmlns:a16="http://schemas.microsoft.com/office/drawing/2014/main" id="{12F4BEE6-5501-4A13-87D9-6C246D29CAED}"/>
              </a:ext>
            </a:extLst>
          </p:cNvPr>
          <p:cNvSpPr>
            <a:spLocks noChangeShapeType="1"/>
          </p:cNvSpPr>
          <p:nvPr/>
        </p:nvSpPr>
        <p:spPr bwMode="auto">
          <a:xfrm>
            <a:off x="7005119" y="2994434"/>
            <a:ext cx="25892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8">
            <a:extLst>
              <a:ext uri="{FF2B5EF4-FFF2-40B4-BE49-F238E27FC236}">
                <a16:creationId xmlns:a16="http://schemas.microsoft.com/office/drawing/2014/main" id="{A71DF732-9B1D-4DFC-A27D-54F7732DF363}"/>
              </a:ext>
            </a:extLst>
          </p:cNvPr>
          <p:cNvSpPr>
            <a:spLocks noChangeShapeType="1"/>
          </p:cNvSpPr>
          <p:nvPr/>
        </p:nvSpPr>
        <p:spPr bwMode="auto">
          <a:xfrm flipV="1">
            <a:off x="6795569" y="2854734"/>
            <a:ext cx="0" cy="328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9">
            <a:extLst>
              <a:ext uri="{FF2B5EF4-FFF2-40B4-BE49-F238E27FC236}">
                <a16:creationId xmlns:a16="http://schemas.microsoft.com/office/drawing/2014/main" id="{8BB44DFD-3268-46D0-8BBD-23701658A967}"/>
              </a:ext>
            </a:extLst>
          </p:cNvPr>
          <p:cNvSpPr>
            <a:spLocks noChangeShapeType="1"/>
          </p:cNvSpPr>
          <p:nvPr/>
        </p:nvSpPr>
        <p:spPr bwMode="auto">
          <a:xfrm flipV="1">
            <a:off x="7282932" y="2854734"/>
            <a:ext cx="0" cy="328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0">
            <a:extLst>
              <a:ext uri="{FF2B5EF4-FFF2-40B4-BE49-F238E27FC236}">
                <a16:creationId xmlns:a16="http://schemas.microsoft.com/office/drawing/2014/main" id="{9122002C-FB55-4BD6-9A92-E52BFD89E3B0}"/>
              </a:ext>
            </a:extLst>
          </p:cNvPr>
          <p:cNvSpPr>
            <a:spLocks noChangeShapeType="1"/>
          </p:cNvSpPr>
          <p:nvPr/>
        </p:nvSpPr>
        <p:spPr bwMode="auto">
          <a:xfrm flipV="1">
            <a:off x="7767119" y="2854734"/>
            <a:ext cx="0" cy="328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1">
            <a:extLst>
              <a:ext uri="{FF2B5EF4-FFF2-40B4-BE49-F238E27FC236}">
                <a16:creationId xmlns:a16="http://schemas.microsoft.com/office/drawing/2014/main" id="{4410FB5C-B3CE-4441-9967-3C40B4045148}"/>
              </a:ext>
            </a:extLst>
          </p:cNvPr>
          <p:cNvSpPr>
            <a:spLocks noChangeShapeType="1"/>
          </p:cNvSpPr>
          <p:nvPr/>
        </p:nvSpPr>
        <p:spPr bwMode="auto">
          <a:xfrm flipV="1">
            <a:off x="8254482" y="2854734"/>
            <a:ext cx="0" cy="328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2">
            <a:extLst>
              <a:ext uri="{FF2B5EF4-FFF2-40B4-BE49-F238E27FC236}">
                <a16:creationId xmlns:a16="http://schemas.microsoft.com/office/drawing/2014/main" id="{5B6DB918-EB93-4C37-A853-D8F0277BC2AF}"/>
              </a:ext>
            </a:extLst>
          </p:cNvPr>
          <p:cNvSpPr>
            <a:spLocks noChangeShapeType="1"/>
          </p:cNvSpPr>
          <p:nvPr/>
        </p:nvSpPr>
        <p:spPr bwMode="auto">
          <a:xfrm flipV="1">
            <a:off x="8741844" y="2854734"/>
            <a:ext cx="0" cy="328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3">
            <a:extLst>
              <a:ext uri="{FF2B5EF4-FFF2-40B4-BE49-F238E27FC236}">
                <a16:creationId xmlns:a16="http://schemas.microsoft.com/office/drawing/2014/main" id="{8F85BFFC-502A-452D-B1A3-C89A7C1C6D55}"/>
              </a:ext>
            </a:extLst>
          </p:cNvPr>
          <p:cNvSpPr>
            <a:spLocks noChangeShapeType="1"/>
          </p:cNvSpPr>
          <p:nvPr/>
        </p:nvSpPr>
        <p:spPr bwMode="auto">
          <a:xfrm flipV="1">
            <a:off x="9226032" y="2854734"/>
            <a:ext cx="0" cy="328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Rectangle 24">
            <a:extLst>
              <a:ext uri="{FF2B5EF4-FFF2-40B4-BE49-F238E27FC236}">
                <a16:creationId xmlns:a16="http://schemas.microsoft.com/office/drawing/2014/main" id="{A4747FFF-2520-4F60-82BF-A650FDCE15C9}"/>
              </a:ext>
            </a:extLst>
          </p:cNvPr>
          <p:cNvSpPr>
            <a:spLocks noChangeArrowheads="1"/>
          </p:cNvSpPr>
          <p:nvPr/>
        </p:nvSpPr>
        <p:spPr bwMode="auto">
          <a:xfrm>
            <a:off x="6333607" y="2807109"/>
            <a:ext cx="371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 0</a:t>
            </a:r>
          </a:p>
        </p:txBody>
      </p:sp>
      <p:sp>
        <p:nvSpPr>
          <p:cNvPr id="27" name="Rectangle 25">
            <a:extLst>
              <a:ext uri="{FF2B5EF4-FFF2-40B4-BE49-F238E27FC236}">
                <a16:creationId xmlns:a16="http://schemas.microsoft.com/office/drawing/2014/main" id="{B62A6E29-1514-4EB6-B3DD-7B5A8D625B35}"/>
              </a:ext>
            </a:extLst>
          </p:cNvPr>
          <p:cNvSpPr>
            <a:spLocks noChangeArrowheads="1"/>
          </p:cNvSpPr>
          <p:nvPr/>
        </p:nvSpPr>
        <p:spPr bwMode="auto">
          <a:xfrm>
            <a:off x="6333607" y="2505484"/>
            <a:ext cx="371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.2</a:t>
            </a:r>
          </a:p>
        </p:txBody>
      </p:sp>
      <p:sp>
        <p:nvSpPr>
          <p:cNvPr id="28" name="Rectangle 26">
            <a:extLst>
              <a:ext uri="{FF2B5EF4-FFF2-40B4-BE49-F238E27FC236}">
                <a16:creationId xmlns:a16="http://schemas.microsoft.com/office/drawing/2014/main" id="{91592D01-0B6D-4A7B-957A-809B758FFD2C}"/>
              </a:ext>
            </a:extLst>
          </p:cNvPr>
          <p:cNvSpPr>
            <a:spLocks noChangeArrowheads="1"/>
          </p:cNvSpPr>
          <p:nvPr/>
        </p:nvSpPr>
        <p:spPr bwMode="auto">
          <a:xfrm>
            <a:off x="6333607" y="2200684"/>
            <a:ext cx="371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.4</a:t>
            </a:r>
          </a:p>
        </p:txBody>
      </p:sp>
      <p:sp>
        <p:nvSpPr>
          <p:cNvPr id="29" name="Rectangle 27">
            <a:extLst>
              <a:ext uri="{FF2B5EF4-FFF2-40B4-BE49-F238E27FC236}">
                <a16:creationId xmlns:a16="http://schemas.microsoft.com/office/drawing/2014/main" id="{50F4F16B-4553-429D-A433-C40C3E620984}"/>
              </a:ext>
            </a:extLst>
          </p:cNvPr>
          <p:cNvSpPr>
            <a:spLocks noChangeArrowheads="1"/>
          </p:cNvSpPr>
          <p:nvPr/>
        </p:nvSpPr>
        <p:spPr bwMode="auto">
          <a:xfrm>
            <a:off x="6333607" y="1899059"/>
            <a:ext cx="371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.6</a:t>
            </a:r>
          </a:p>
        </p:txBody>
      </p:sp>
      <p:sp>
        <p:nvSpPr>
          <p:cNvPr id="30" name="Rectangle 28">
            <a:extLst>
              <a:ext uri="{FF2B5EF4-FFF2-40B4-BE49-F238E27FC236}">
                <a16:creationId xmlns:a16="http://schemas.microsoft.com/office/drawing/2014/main" id="{4BE59F1C-1368-406C-BA97-7717DFFEB618}"/>
              </a:ext>
            </a:extLst>
          </p:cNvPr>
          <p:cNvSpPr>
            <a:spLocks noChangeArrowheads="1"/>
          </p:cNvSpPr>
          <p:nvPr/>
        </p:nvSpPr>
        <p:spPr bwMode="auto">
          <a:xfrm>
            <a:off x="6884469" y="3150009"/>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0</a:t>
            </a:r>
          </a:p>
        </p:txBody>
      </p:sp>
      <p:sp>
        <p:nvSpPr>
          <p:cNvPr id="31" name="Rectangle 29">
            <a:extLst>
              <a:ext uri="{FF2B5EF4-FFF2-40B4-BE49-F238E27FC236}">
                <a16:creationId xmlns:a16="http://schemas.microsoft.com/office/drawing/2014/main" id="{5C1458C6-C160-451F-9952-968E01A776A9}"/>
              </a:ext>
            </a:extLst>
          </p:cNvPr>
          <p:cNvSpPr>
            <a:spLocks noChangeArrowheads="1"/>
          </p:cNvSpPr>
          <p:nvPr/>
        </p:nvSpPr>
        <p:spPr bwMode="auto">
          <a:xfrm>
            <a:off x="7386119" y="3146834"/>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1</a:t>
            </a:r>
          </a:p>
        </p:txBody>
      </p:sp>
      <p:sp>
        <p:nvSpPr>
          <p:cNvPr id="32" name="Rectangle 30">
            <a:extLst>
              <a:ext uri="{FF2B5EF4-FFF2-40B4-BE49-F238E27FC236}">
                <a16:creationId xmlns:a16="http://schemas.microsoft.com/office/drawing/2014/main" id="{20300807-347E-402C-9305-41152B52989A}"/>
              </a:ext>
            </a:extLst>
          </p:cNvPr>
          <p:cNvSpPr>
            <a:spLocks noChangeArrowheads="1"/>
          </p:cNvSpPr>
          <p:nvPr/>
        </p:nvSpPr>
        <p:spPr bwMode="auto">
          <a:xfrm>
            <a:off x="7856019" y="3150009"/>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2</a:t>
            </a:r>
          </a:p>
        </p:txBody>
      </p:sp>
      <p:sp>
        <p:nvSpPr>
          <p:cNvPr id="33" name="Rectangle 31">
            <a:extLst>
              <a:ext uri="{FF2B5EF4-FFF2-40B4-BE49-F238E27FC236}">
                <a16:creationId xmlns:a16="http://schemas.microsoft.com/office/drawing/2014/main" id="{09913228-C491-44A0-A5C0-A4305FFBBC24}"/>
              </a:ext>
            </a:extLst>
          </p:cNvPr>
          <p:cNvSpPr>
            <a:spLocks noChangeArrowheads="1"/>
          </p:cNvSpPr>
          <p:nvPr/>
        </p:nvSpPr>
        <p:spPr bwMode="auto">
          <a:xfrm>
            <a:off x="8343382" y="3150009"/>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3</a:t>
            </a:r>
          </a:p>
        </p:txBody>
      </p:sp>
      <p:sp>
        <p:nvSpPr>
          <p:cNvPr id="34" name="Rectangle 32">
            <a:extLst>
              <a:ext uri="{FF2B5EF4-FFF2-40B4-BE49-F238E27FC236}">
                <a16:creationId xmlns:a16="http://schemas.microsoft.com/office/drawing/2014/main" id="{EA5A5CF0-F95A-4835-8BFD-C19A1CDDE658}"/>
              </a:ext>
            </a:extLst>
          </p:cNvPr>
          <p:cNvSpPr>
            <a:spLocks noChangeArrowheads="1"/>
          </p:cNvSpPr>
          <p:nvPr/>
        </p:nvSpPr>
        <p:spPr bwMode="auto">
          <a:xfrm>
            <a:off x="8830744" y="3150009"/>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4</a:t>
            </a:r>
          </a:p>
        </p:txBody>
      </p:sp>
      <p:sp>
        <p:nvSpPr>
          <p:cNvPr id="35" name="Rectangle 33">
            <a:extLst>
              <a:ext uri="{FF2B5EF4-FFF2-40B4-BE49-F238E27FC236}">
                <a16:creationId xmlns:a16="http://schemas.microsoft.com/office/drawing/2014/main" id="{E0ADDBE7-27B4-443E-9B14-244482A9D668}"/>
              </a:ext>
            </a:extLst>
          </p:cNvPr>
          <p:cNvSpPr>
            <a:spLocks noChangeArrowheads="1"/>
          </p:cNvSpPr>
          <p:nvPr/>
        </p:nvSpPr>
        <p:spPr bwMode="auto">
          <a:xfrm>
            <a:off x="9316519" y="3150009"/>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5</a:t>
            </a:r>
          </a:p>
        </p:txBody>
      </p:sp>
      <p:sp>
        <p:nvSpPr>
          <p:cNvPr id="36" name="Rectangle 34">
            <a:extLst>
              <a:ext uri="{FF2B5EF4-FFF2-40B4-BE49-F238E27FC236}">
                <a16:creationId xmlns:a16="http://schemas.microsoft.com/office/drawing/2014/main" id="{5E031F31-A966-4A85-8D34-A0D185316051}"/>
              </a:ext>
            </a:extLst>
          </p:cNvPr>
          <p:cNvSpPr>
            <a:spLocks noChangeArrowheads="1"/>
          </p:cNvSpPr>
          <p:nvPr/>
        </p:nvSpPr>
        <p:spPr bwMode="auto">
          <a:xfrm>
            <a:off x="9748319" y="3146834"/>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x</a:t>
            </a:r>
          </a:p>
        </p:txBody>
      </p:sp>
      <p:sp>
        <p:nvSpPr>
          <p:cNvPr id="37" name="Rectangle 35">
            <a:extLst>
              <a:ext uri="{FF2B5EF4-FFF2-40B4-BE49-F238E27FC236}">
                <a16:creationId xmlns:a16="http://schemas.microsoft.com/office/drawing/2014/main" id="{2780F6F8-8CB7-4876-92CF-6CC70A08F6CA}"/>
              </a:ext>
            </a:extLst>
          </p:cNvPr>
          <p:cNvSpPr>
            <a:spLocks noChangeArrowheads="1"/>
          </p:cNvSpPr>
          <p:nvPr/>
        </p:nvSpPr>
        <p:spPr bwMode="auto">
          <a:xfrm>
            <a:off x="6662219" y="1622834"/>
            <a:ext cx="1462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latin typeface="Times New Roman" panose="02020603050405020304" pitchFamily="18" charset="0"/>
              </a:rPr>
              <a:t>P(X=x|5, 0.1)</a:t>
            </a:r>
          </a:p>
        </p:txBody>
      </p:sp>
      <p:sp>
        <p:nvSpPr>
          <p:cNvPr id="38" name="Rectangle 36">
            <a:extLst>
              <a:ext uri="{FF2B5EF4-FFF2-40B4-BE49-F238E27FC236}">
                <a16:creationId xmlns:a16="http://schemas.microsoft.com/office/drawing/2014/main" id="{A7326FDF-A8BD-4B83-BB45-D904A9E3B5C2}"/>
              </a:ext>
            </a:extLst>
          </p:cNvPr>
          <p:cNvSpPr>
            <a:spLocks noChangeArrowheads="1"/>
          </p:cNvSpPr>
          <p:nvPr/>
        </p:nvSpPr>
        <p:spPr bwMode="auto">
          <a:xfrm>
            <a:off x="6319319" y="3832634"/>
            <a:ext cx="3841750" cy="1981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4000"/>
          </a:p>
        </p:txBody>
      </p:sp>
      <p:sp>
        <p:nvSpPr>
          <p:cNvPr id="39" name="Line 38">
            <a:extLst>
              <a:ext uri="{FF2B5EF4-FFF2-40B4-BE49-F238E27FC236}">
                <a16:creationId xmlns:a16="http://schemas.microsoft.com/office/drawing/2014/main" id="{3C22C62B-5A48-49BA-8BFE-255053207C8D}"/>
              </a:ext>
            </a:extLst>
          </p:cNvPr>
          <p:cNvSpPr>
            <a:spLocks noChangeShapeType="1"/>
          </p:cNvSpPr>
          <p:nvPr/>
        </p:nvSpPr>
        <p:spPr bwMode="auto">
          <a:xfrm>
            <a:off x="6976544" y="4953409"/>
            <a:ext cx="25923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39">
            <a:extLst>
              <a:ext uri="{FF2B5EF4-FFF2-40B4-BE49-F238E27FC236}">
                <a16:creationId xmlns:a16="http://schemas.microsoft.com/office/drawing/2014/main" id="{236ABD7F-7A38-40E9-A2BB-2E6BF0F8D5E8}"/>
              </a:ext>
            </a:extLst>
          </p:cNvPr>
          <p:cNvSpPr>
            <a:spLocks noChangeShapeType="1"/>
          </p:cNvSpPr>
          <p:nvPr/>
        </p:nvSpPr>
        <p:spPr bwMode="auto">
          <a:xfrm>
            <a:off x="6976544" y="4648609"/>
            <a:ext cx="25923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40">
            <a:extLst>
              <a:ext uri="{FF2B5EF4-FFF2-40B4-BE49-F238E27FC236}">
                <a16:creationId xmlns:a16="http://schemas.microsoft.com/office/drawing/2014/main" id="{2ABDA70F-09BD-4105-813D-D5764760C6C0}"/>
              </a:ext>
            </a:extLst>
          </p:cNvPr>
          <p:cNvSpPr>
            <a:spLocks noChangeShapeType="1"/>
          </p:cNvSpPr>
          <p:nvPr/>
        </p:nvSpPr>
        <p:spPr bwMode="auto">
          <a:xfrm>
            <a:off x="6976544" y="4345397"/>
            <a:ext cx="25923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Freeform 41">
            <a:extLst>
              <a:ext uri="{FF2B5EF4-FFF2-40B4-BE49-F238E27FC236}">
                <a16:creationId xmlns:a16="http://schemas.microsoft.com/office/drawing/2014/main" id="{ED20C7F8-0F79-4F82-8C9B-048C6C43CCE5}"/>
              </a:ext>
            </a:extLst>
          </p:cNvPr>
          <p:cNvSpPr>
            <a:spLocks/>
          </p:cNvSpPr>
          <p:nvPr/>
        </p:nvSpPr>
        <p:spPr bwMode="auto">
          <a:xfrm>
            <a:off x="7005119" y="5204234"/>
            <a:ext cx="152400" cy="74613"/>
          </a:xfrm>
          <a:custGeom>
            <a:avLst/>
            <a:gdLst>
              <a:gd name="T0" fmla="*/ 0 w 308"/>
              <a:gd name="T1" fmla="*/ 0 h 30"/>
              <a:gd name="T2" fmla="*/ 2147483646 w 308"/>
              <a:gd name="T3" fmla="*/ 0 h 30"/>
              <a:gd name="T4" fmla="*/ 2147483646 w 308"/>
              <a:gd name="T5" fmla="*/ 2147483646 h 30"/>
              <a:gd name="T6" fmla="*/ 0 w 308"/>
              <a:gd name="T7" fmla="*/ 2147483646 h 30"/>
              <a:gd name="T8" fmla="*/ 0 w 308"/>
              <a:gd name="T9" fmla="*/ 0 h 30"/>
              <a:gd name="T10" fmla="*/ 0 60000 65536"/>
              <a:gd name="T11" fmla="*/ 0 60000 65536"/>
              <a:gd name="T12" fmla="*/ 0 60000 65536"/>
              <a:gd name="T13" fmla="*/ 0 60000 65536"/>
              <a:gd name="T14" fmla="*/ 0 60000 65536"/>
              <a:gd name="T15" fmla="*/ 0 w 308"/>
              <a:gd name="T16" fmla="*/ 0 h 30"/>
              <a:gd name="T17" fmla="*/ 308 w 308"/>
              <a:gd name="T18" fmla="*/ 30 h 30"/>
            </a:gdLst>
            <a:ahLst/>
            <a:cxnLst>
              <a:cxn ang="T10">
                <a:pos x="T0" y="T1"/>
              </a:cxn>
              <a:cxn ang="T11">
                <a:pos x="T2" y="T3"/>
              </a:cxn>
              <a:cxn ang="T12">
                <a:pos x="T4" y="T5"/>
              </a:cxn>
              <a:cxn ang="T13">
                <a:pos x="T6" y="T7"/>
              </a:cxn>
              <a:cxn ang="T14">
                <a:pos x="T8" y="T9"/>
              </a:cxn>
            </a:cxnLst>
            <a:rect l="T15" t="T16" r="T17" b="T18"/>
            <a:pathLst>
              <a:path w="308" h="30">
                <a:moveTo>
                  <a:pt x="0" y="0"/>
                </a:moveTo>
                <a:lnTo>
                  <a:pt x="307" y="0"/>
                </a:lnTo>
                <a:lnTo>
                  <a:pt x="307" y="29"/>
                </a:lnTo>
                <a:lnTo>
                  <a:pt x="0" y="29"/>
                </a:lnTo>
                <a:lnTo>
                  <a:pt x="0" y="0"/>
                </a:lnTo>
              </a:path>
            </a:pathLst>
          </a:custGeom>
          <a:solidFill>
            <a:schemeClr val="bg2"/>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43" name="Freeform 42">
            <a:extLst>
              <a:ext uri="{FF2B5EF4-FFF2-40B4-BE49-F238E27FC236}">
                <a16:creationId xmlns:a16="http://schemas.microsoft.com/office/drawing/2014/main" id="{B9FDC2C5-5B2A-4563-9A5F-651A0466BE3C}"/>
              </a:ext>
            </a:extLst>
          </p:cNvPr>
          <p:cNvSpPr>
            <a:spLocks/>
          </p:cNvSpPr>
          <p:nvPr/>
        </p:nvSpPr>
        <p:spPr bwMode="auto">
          <a:xfrm>
            <a:off x="7462319" y="5051834"/>
            <a:ext cx="152400" cy="228600"/>
          </a:xfrm>
          <a:custGeom>
            <a:avLst/>
            <a:gdLst>
              <a:gd name="T0" fmla="*/ 0 w 307"/>
              <a:gd name="T1" fmla="*/ 0 h 151"/>
              <a:gd name="T2" fmla="*/ 2147483646 w 307"/>
              <a:gd name="T3" fmla="*/ 0 h 151"/>
              <a:gd name="T4" fmla="*/ 2147483646 w 307"/>
              <a:gd name="T5" fmla="*/ 2147483646 h 151"/>
              <a:gd name="T6" fmla="*/ 0 w 307"/>
              <a:gd name="T7" fmla="*/ 2147483646 h 151"/>
              <a:gd name="T8" fmla="*/ 0 w 307"/>
              <a:gd name="T9" fmla="*/ 0 h 151"/>
              <a:gd name="T10" fmla="*/ 0 60000 65536"/>
              <a:gd name="T11" fmla="*/ 0 60000 65536"/>
              <a:gd name="T12" fmla="*/ 0 60000 65536"/>
              <a:gd name="T13" fmla="*/ 0 60000 65536"/>
              <a:gd name="T14" fmla="*/ 0 60000 65536"/>
              <a:gd name="T15" fmla="*/ 0 w 307"/>
              <a:gd name="T16" fmla="*/ 0 h 151"/>
              <a:gd name="T17" fmla="*/ 307 w 307"/>
              <a:gd name="T18" fmla="*/ 151 h 151"/>
            </a:gdLst>
            <a:ahLst/>
            <a:cxnLst>
              <a:cxn ang="T10">
                <a:pos x="T0" y="T1"/>
              </a:cxn>
              <a:cxn ang="T11">
                <a:pos x="T2" y="T3"/>
              </a:cxn>
              <a:cxn ang="T12">
                <a:pos x="T4" y="T5"/>
              </a:cxn>
              <a:cxn ang="T13">
                <a:pos x="T6" y="T7"/>
              </a:cxn>
              <a:cxn ang="T14">
                <a:pos x="T8" y="T9"/>
              </a:cxn>
            </a:cxnLst>
            <a:rect l="T15" t="T16" r="T17" b="T18"/>
            <a:pathLst>
              <a:path w="307" h="151">
                <a:moveTo>
                  <a:pt x="0" y="0"/>
                </a:moveTo>
                <a:lnTo>
                  <a:pt x="306" y="0"/>
                </a:lnTo>
                <a:lnTo>
                  <a:pt x="306" y="150"/>
                </a:lnTo>
                <a:lnTo>
                  <a:pt x="0" y="150"/>
                </a:lnTo>
                <a:lnTo>
                  <a:pt x="0" y="0"/>
                </a:lnTo>
              </a:path>
            </a:pathLst>
          </a:custGeom>
          <a:solidFill>
            <a:schemeClr val="bg2"/>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44" name="Freeform 43">
            <a:extLst>
              <a:ext uri="{FF2B5EF4-FFF2-40B4-BE49-F238E27FC236}">
                <a16:creationId xmlns:a16="http://schemas.microsoft.com/office/drawing/2014/main" id="{51A36D18-5636-47E2-8112-476CA992B291}"/>
              </a:ext>
            </a:extLst>
          </p:cNvPr>
          <p:cNvSpPr>
            <a:spLocks/>
          </p:cNvSpPr>
          <p:nvPr/>
        </p:nvSpPr>
        <p:spPr bwMode="auto">
          <a:xfrm>
            <a:off x="7919519" y="4823234"/>
            <a:ext cx="152400" cy="457200"/>
          </a:xfrm>
          <a:custGeom>
            <a:avLst/>
            <a:gdLst>
              <a:gd name="T0" fmla="*/ 0 w 308"/>
              <a:gd name="T1" fmla="*/ 0 h 299"/>
              <a:gd name="T2" fmla="*/ 2147483646 w 308"/>
              <a:gd name="T3" fmla="*/ 0 h 299"/>
              <a:gd name="T4" fmla="*/ 2147483646 w 308"/>
              <a:gd name="T5" fmla="*/ 2147483646 h 299"/>
              <a:gd name="T6" fmla="*/ 0 w 308"/>
              <a:gd name="T7" fmla="*/ 2147483646 h 299"/>
              <a:gd name="T8" fmla="*/ 0 w 308"/>
              <a:gd name="T9" fmla="*/ 0 h 299"/>
              <a:gd name="T10" fmla="*/ 0 60000 65536"/>
              <a:gd name="T11" fmla="*/ 0 60000 65536"/>
              <a:gd name="T12" fmla="*/ 0 60000 65536"/>
              <a:gd name="T13" fmla="*/ 0 60000 65536"/>
              <a:gd name="T14" fmla="*/ 0 60000 65536"/>
              <a:gd name="T15" fmla="*/ 0 w 308"/>
              <a:gd name="T16" fmla="*/ 0 h 299"/>
              <a:gd name="T17" fmla="*/ 308 w 308"/>
              <a:gd name="T18" fmla="*/ 299 h 299"/>
            </a:gdLst>
            <a:ahLst/>
            <a:cxnLst>
              <a:cxn ang="T10">
                <a:pos x="T0" y="T1"/>
              </a:cxn>
              <a:cxn ang="T11">
                <a:pos x="T2" y="T3"/>
              </a:cxn>
              <a:cxn ang="T12">
                <a:pos x="T4" y="T5"/>
              </a:cxn>
              <a:cxn ang="T13">
                <a:pos x="T6" y="T7"/>
              </a:cxn>
              <a:cxn ang="T14">
                <a:pos x="T8" y="T9"/>
              </a:cxn>
            </a:cxnLst>
            <a:rect l="T15" t="T16" r="T17" b="T18"/>
            <a:pathLst>
              <a:path w="308" h="299">
                <a:moveTo>
                  <a:pt x="0" y="0"/>
                </a:moveTo>
                <a:lnTo>
                  <a:pt x="307" y="0"/>
                </a:lnTo>
                <a:lnTo>
                  <a:pt x="307" y="298"/>
                </a:lnTo>
                <a:lnTo>
                  <a:pt x="0" y="298"/>
                </a:lnTo>
                <a:lnTo>
                  <a:pt x="0" y="0"/>
                </a:lnTo>
              </a:path>
            </a:pathLst>
          </a:custGeom>
          <a:solidFill>
            <a:schemeClr val="bg2"/>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45" name="Freeform 44">
            <a:extLst>
              <a:ext uri="{FF2B5EF4-FFF2-40B4-BE49-F238E27FC236}">
                <a16:creationId xmlns:a16="http://schemas.microsoft.com/office/drawing/2014/main" id="{1C282230-7F17-475F-BEEF-B747EDECA3D1}"/>
              </a:ext>
            </a:extLst>
          </p:cNvPr>
          <p:cNvSpPr>
            <a:spLocks/>
          </p:cNvSpPr>
          <p:nvPr/>
        </p:nvSpPr>
        <p:spPr bwMode="auto">
          <a:xfrm>
            <a:off x="8452919" y="4823234"/>
            <a:ext cx="152400" cy="457200"/>
          </a:xfrm>
          <a:custGeom>
            <a:avLst/>
            <a:gdLst>
              <a:gd name="T0" fmla="*/ 0 w 309"/>
              <a:gd name="T1" fmla="*/ 0 h 299"/>
              <a:gd name="T2" fmla="*/ 2147483646 w 309"/>
              <a:gd name="T3" fmla="*/ 0 h 299"/>
              <a:gd name="T4" fmla="*/ 2147483646 w 309"/>
              <a:gd name="T5" fmla="*/ 2147483646 h 299"/>
              <a:gd name="T6" fmla="*/ 0 w 309"/>
              <a:gd name="T7" fmla="*/ 2147483646 h 299"/>
              <a:gd name="T8" fmla="*/ 0 w 309"/>
              <a:gd name="T9" fmla="*/ 0 h 299"/>
              <a:gd name="T10" fmla="*/ 0 60000 65536"/>
              <a:gd name="T11" fmla="*/ 0 60000 65536"/>
              <a:gd name="T12" fmla="*/ 0 60000 65536"/>
              <a:gd name="T13" fmla="*/ 0 60000 65536"/>
              <a:gd name="T14" fmla="*/ 0 60000 65536"/>
              <a:gd name="T15" fmla="*/ 0 w 309"/>
              <a:gd name="T16" fmla="*/ 0 h 299"/>
              <a:gd name="T17" fmla="*/ 309 w 309"/>
              <a:gd name="T18" fmla="*/ 299 h 299"/>
            </a:gdLst>
            <a:ahLst/>
            <a:cxnLst>
              <a:cxn ang="T10">
                <a:pos x="T0" y="T1"/>
              </a:cxn>
              <a:cxn ang="T11">
                <a:pos x="T2" y="T3"/>
              </a:cxn>
              <a:cxn ang="T12">
                <a:pos x="T4" y="T5"/>
              </a:cxn>
              <a:cxn ang="T13">
                <a:pos x="T6" y="T7"/>
              </a:cxn>
              <a:cxn ang="T14">
                <a:pos x="T8" y="T9"/>
              </a:cxn>
            </a:cxnLst>
            <a:rect l="T15" t="T16" r="T17" b="T18"/>
            <a:pathLst>
              <a:path w="309" h="299">
                <a:moveTo>
                  <a:pt x="0" y="0"/>
                </a:moveTo>
                <a:lnTo>
                  <a:pt x="308" y="0"/>
                </a:lnTo>
                <a:lnTo>
                  <a:pt x="308" y="298"/>
                </a:lnTo>
                <a:lnTo>
                  <a:pt x="0" y="298"/>
                </a:lnTo>
                <a:lnTo>
                  <a:pt x="0" y="0"/>
                </a:lnTo>
              </a:path>
            </a:pathLst>
          </a:custGeom>
          <a:solidFill>
            <a:schemeClr val="bg2"/>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46" name="Freeform 45">
            <a:extLst>
              <a:ext uri="{FF2B5EF4-FFF2-40B4-BE49-F238E27FC236}">
                <a16:creationId xmlns:a16="http://schemas.microsoft.com/office/drawing/2014/main" id="{91D36847-EE66-41DF-8066-E21E3D486818}"/>
              </a:ext>
            </a:extLst>
          </p:cNvPr>
          <p:cNvSpPr>
            <a:spLocks/>
          </p:cNvSpPr>
          <p:nvPr/>
        </p:nvSpPr>
        <p:spPr bwMode="auto">
          <a:xfrm>
            <a:off x="8910119" y="4975634"/>
            <a:ext cx="152400" cy="304800"/>
          </a:xfrm>
          <a:custGeom>
            <a:avLst/>
            <a:gdLst>
              <a:gd name="T0" fmla="*/ 0 w 306"/>
              <a:gd name="T1" fmla="*/ 0 h 151"/>
              <a:gd name="T2" fmla="*/ 2147483646 w 306"/>
              <a:gd name="T3" fmla="*/ 0 h 151"/>
              <a:gd name="T4" fmla="*/ 2147483646 w 306"/>
              <a:gd name="T5" fmla="*/ 2147483646 h 151"/>
              <a:gd name="T6" fmla="*/ 0 w 306"/>
              <a:gd name="T7" fmla="*/ 2147483646 h 151"/>
              <a:gd name="T8" fmla="*/ 0 w 306"/>
              <a:gd name="T9" fmla="*/ 0 h 151"/>
              <a:gd name="T10" fmla="*/ 0 60000 65536"/>
              <a:gd name="T11" fmla="*/ 0 60000 65536"/>
              <a:gd name="T12" fmla="*/ 0 60000 65536"/>
              <a:gd name="T13" fmla="*/ 0 60000 65536"/>
              <a:gd name="T14" fmla="*/ 0 60000 65536"/>
              <a:gd name="T15" fmla="*/ 0 w 306"/>
              <a:gd name="T16" fmla="*/ 0 h 151"/>
              <a:gd name="T17" fmla="*/ 306 w 306"/>
              <a:gd name="T18" fmla="*/ 151 h 151"/>
            </a:gdLst>
            <a:ahLst/>
            <a:cxnLst>
              <a:cxn ang="T10">
                <a:pos x="T0" y="T1"/>
              </a:cxn>
              <a:cxn ang="T11">
                <a:pos x="T2" y="T3"/>
              </a:cxn>
              <a:cxn ang="T12">
                <a:pos x="T4" y="T5"/>
              </a:cxn>
              <a:cxn ang="T13">
                <a:pos x="T6" y="T7"/>
              </a:cxn>
              <a:cxn ang="T14">
                <a:pos x="T8" y="T9"/>
              </a:cxn>
            </a:cxnLst>
            <a:rect l="T15" t="T16" r="T17" b="T18"/>
            <a:pathLst>
              <a:path w="306" h="151">
                <a:moveTo>
                  <a:pt x="0" y="0"/>
                </a:moveTo>
                <a:lnTo>
                  <a:pt x="305" y="0"/>
                </a:lnTo>
                <a:lnTo>
                  <a:pt x="305" y="150"/>
                </a:lnTo>
                <a:lnTo>
                  <a:pt x="0" y="150"/>
                </a:lnTo>
                <a:lnTo>
                  <a:pt x="0" y="0"/>
                </a:lnTo>
              </a:path>
            </a:pathLst>
          </a:custGeom>
          <a:solidFill>
            <a:schemeClr val="bg2"/>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47" name="Freeform 46">
            <a:extLst>
              <a:ext uri="{FF2B5EF4-FFF2-40B4-BE49-F238E27FC236}">
                <a16:creationId xmlns:a16="http://schemas.microsoft.com/office/drawing/2014/main" id="{A9B8BFF8-4B84-481F-AEA8-59866A4F3C53}"/>
              </a:ext>
            </a:extLst>
          </p:cNvPr>
          <p:cNvSpPr>
            <a:spLocks/>
          </p:cNvSpPr>
          <p:nvPr/>
        </p:nvSpPr>
        <p:spPr bwMode="auto">
          <a:xfrm>
            <a:off x="9367319" y="5128034"/>
            <a:ext cx="152400" cy="155575"/>
          </a:xfrm>
          <a:custGeom>
            <a:avLst/>
            <a:gdLst>
              <a:gd name="T0" fmla="*/ 0 w 308"/>
              <a:gd name="T1" fmla="*/ 0 h 30"/>
              <a:gd name="T2" fmla="*/ 2147483646 w 308"/>
              <a:gd name="T3" fmla="*/ 0 h 30"/>
              <a:gd name="T4" fmla="*/ 2147483646 w 308"/>
              <a:gd name="T5" fmla="*/ 2147483646 h 30"/>
              <a:gd name="T6" fmla="*/ 0 w 308"/>
              <a:gd name="T7" fmla="*/ 2147483646 h 30"/>
              <a:gd name="T8" fmla="*/ 0 w 308"/>
              <a:gd name="T9" fmla="*/ 0 h 30"/>
              <a:gd name="T10" fmla="*/ 0 60000 65536"/>
              <a:gd name="T11" fmla="*/ 0 60000 65536"/>
              <a:gd name="T12" fmla="*/ 0 60000 65536"/>
              <a:gd name="T13" fmla="*/ 0 60000 65536"/>
              <a:gd name="T14" fmla="*/ 0 60000 65536"/>
              <a:gd name="T15" fmla="*/ 0 w 308"/>
              <a:gd name="T16" fmla="*/ 0 h 30"/>
              <a:gd name="T17" fmla="*/ 308 w 308"/>
              <a:gd name="T18" fmla="*/ 30 h 30"/>
            </a:gdLst>
            <a:ahLst/>
            <a:cxnLst>
              <a:cxn ang="T10">
                <a:pos x="T0" y="T1"/>
              </a:cxn>
              <a:cxn ang="T11">
                <a:pos x="T2" y="T3"/>
              </a:cxn>
              <a:cxn ang="T12">
                <a:pos x="T4" y="T5"/>
              </a:cxn>
              <a:cxn ang="T13">
                <a:pos x="T6" y="T7"/>
              </a:cxn>
              <a:cxn ang="T14">
                <a:pos x="T8" y="T9"/>
              </a:cxn>
            </a:cxnLst>
            <a:rect l="T15" t="T16" r="T17" b="T18"/>
            <a:pathLst>
              <a:path w="308" h="30">
                <a:moveTo>
                  <a:pt x="0" y="0"/>
                </a:moveTo>
                <a:lnTo>
                  <a:pt x="307" y="0"/>
                </a:lnTo>
                <a:lnTo>
                  <a:pt x="307" y="29"/>
                </a:lnTo>
                <a:lnTo>
                  <a:pt x="0" y="29"/>
                </a:lnTo>
                <a:lnTo>
                  <a:pt x="0" y="0"/>
                </a:lnTo>
              </a:path>
            </a:pathLst>
          </a:custGeom>
          <a:solidFill>
            <a:schemeClr val="bg2"/>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48" name="Line 47">
            <a:extLst>
              <a:ext uri="{FF2B5EF4-FFF2-40B4-BE49-F238E27FC236}">
                <a16:creationId xmlns:a16="http://schemas.microsoft.com/office/drawing/2014/main" id="{3A659EB1-A49E-4ECB-BB7E-9822F38CF830}"/>
              </a:ext>
            </a:extLst>
          </p:cNvPr>
          <p:cNvSpPr>
            <a:spLocks noChangeShapeType="1"/>
          </p:cNvSpPr>
          <p:nvPr/>
        </p:nvSpPr>
        <p:spPr bwMode="auto">
          <a:xfrm>
            <a:off x="6793982" y="4527959"/>
            <a:ext cx="0" cy="581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48">
            <a:extLst>
              <a:ext uri="{FF2B5EF4-FFF2-40B4-BE49-F238E27FC236}">
                <a16:creationId xmlns:a16="http://schemas.microsoft.com/office/drawing/2014/main" id="{98983669-C63A-46C6-A723-12FCF1798726}"/>
              </a:ext>
            </a:extLst>
          </p:cNvPr>
          <p:cNvSpPr>
            <a:spLocks noChangeShapeType="1"/>
          </p:cNvSpPr>
          <p:nvPr/>
        </p:nvSpPr>
        <p:spPr bwMode="auto">
          <a:xfrm>
            <a:off x="6760644" y="5255034"/>
            <a:ext cx="1588"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49">
            <a:extLst>
              <a:ext uri="{FF2B5EF4-FFF2-40B4-BE49-F238E27FC236}">
                <a16:creationId xmlns:a16="http://schemas.microsoft.com/office/drawing/2014/main" id="{F7FE38D3-3221-4F39-99DD-F00259B1C54E}"/>
              </a:ext>
            </a:extLst>
          </p:cNvPr>
          <p:cNvSpPr>
            <a:spLocks noChangeShapeType="1"/>
          </p:cNvSpPr>
          <p:nvPr/>
        </p:nvSpPr>
        <p:spPr bwMode="auto">
          <a:xfrm>
            <a:off x="6760644" y="4953409"/>
            <a:ext cx="1588"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Line 50">
            <a:extLst>
              <a:ext uri="{FF2B5EF4-FFF2-40B4-BE49-F238E27FC236}">
                <a16:creationId xmlns:a16="http://schemas.microsoft.com/office/drawing/2014/main" id="{FBBC418B-B37A-48BE-B5F1-5088A21C3DC3}"/>
              </a:ext>
            </a:extLst>
          </p:cNvPr>
          <p:cNvSpPr>
            <a:spLocks noChangeShapeType="1"/>
          </p:cNvSpPr>
          <p:nvPr/>
        </p:nvSpPr>
        <p:spPr bwMode="auto">
          <a:xfrm>
            <a:off x="6760644" y="4648609"/>
            <a:ext cx="1588"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51">
            <a:extLst>
              <a:ext uri="{FF2B5EF4-FFF2-40B4-BE49-F238E27FC236}">
                <a16:creationId xmlns:a16="http://schemas.microsoft.com/office/drawing/2014/main" id="{B19ABDA3-760B-45D9-8079-9C2A9AD290F0}"/>
              </a:ext>
            </a:extLst>
          </p:cNvPr>
          <p:cNvSpPr>
            <a:spLocks noChangeShapeType="1"/>
          </p:cNvSpPr>
          <p:nvPr/>
        </p:nvSpPr>
        <p:spPr bwMode="auto">
          <a:xfrm>
            <a:off x="6760644" y="4345397"/>
            <a:ext cx="1588"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Line 52">
            <a:extLst>
              <a:ext uri="{FF2B5EF4-FFF2-40B4-BE49-F238E27FC236}">
                <a16:creationId xmlns:a16="http://schemas.microsoft.com/office/drawing/2014/main" id="{DEBA4FBB-883B-4540-965C-79F311EBFDD0}"/>
              </a:ext>
            </a:extLst>
          </p:cNvPr>
          <p:cNvSpPr>
            <a:spLocks noChangeShapeType="1"/>
          </p:cNvSpPr>
          <p:nvPr/>
        </p:nvSpPr>
        <p:spPr bwMode="auto">
          <a:xfrm>
            <a:off x="7005119" y="5280434"/>
            <a:ext cx="2590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53">
            <a:extLst>
              <a:ext uri="{FF2B5EF4-FFF2-40B4-BE49-F238E27FC236}">
                <a16:creationId xmlns:a16="http://schemas.microsoft.com/office/drawing/2014/main" id="{EE505FBD-F11D-4ABF-8810-DA11FEBA8C3F}"/>
              </a:ext>
            </a:extLst>
          </p:cNvPr>
          <p:cNvSpPr>
            <a:spLocks noChangeShapeType="1"/>
          </p:cNvSpPr>
          <p:nvPr/>
        </p:nvSpPr>
        <p:spPr bwMode="auto">
          <a:xfrm flipV="1">
            <a:off x="6793982" y="5128034"/>
            <a:ext cx="0" cy="328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54">
            <a:extLst>
              <a:ext uri="{FF2B5EF4-FFF2-40B4-BE49-F238E27FC236}">
                <a16:creationId xmlns:a16="http://schemas.microsoft.com/office/drawing/2014/main" id="{6D853ADF-297B-4745-A650-1154D92736B1}"/>
              </a:ext>
            </a:extLst>
          </p:cNvPr>
          <p:cNvSpPr>
            <a:spLocks noChangeShapeType="1"/>
          </p:cNvSpPr>
          <p:nvPr/>
        </p:nvSpPr>
        <p:spPr bwMode="auto">
          <a:xfrm flipV="1">
            <a:off x="7281344" y="5128034"/>
            <a:ext cx="0" cy="328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55">
            <a:extLst>
              <a:ext uri="{FF2B5EF4-FFF2-40B4-BE49-F238E27FC236}">
                <a16:creationId xmlns:a16="http://schemas.microsoft.com/office/drawing/2014/main" id="{C62AFE2E-E12A-429B-9567-DD1921122BE5}"/>
              </a:ext>
            </a:extLst>
          </p:cNvPr>
          <p:cNvSpPr>
            <a:spLocks noChangeShapeType="1"/>
          </p:cNvSpPr>
          <p:nvPr/>
        </p:nvSpPr>
        <p:spPr bwMode="auto">
          <a:xfrm flipV="1">
            <a:off x="7767119" y="5128034"/>
            <a:ext cx="0" cy="328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Line 56">
            <a:extLst>
              <a:ext uri="{FF2B5EF4-FFF2-40B4-BE49-F238E27FC236}">
                <a16:creationId xmlns:a16="http://schemas.microsoft.com/office/drawing/2014/main" id="{F148A298-54B9-44DA-8B35-231F37A87AC0}"/>
              </a:ext>
            </a:extLst>
          </p:cNvPr>
          <p:cNvSpPr>
            <a:spLocks noChangeShapeType="1"/>
          </p:cNvSpPr>
          <p:nvPr/>
        </p:nvSpPr>
        <p:spPr bwMode="auto">
          <a:xfrm flipV="1">
            <a:off x="8254482" y="5128034"/>
            <a:ext cx="0" cy="328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Line 57">
            <a:extLst>
              <a:ext uri="{FF2B5EF4-FFF2-40B4-BE49-F238E27FC236}">
                <a16:creationId xmlns:a16="http://schemas.microsoft.com/office/drawing/2014/main" id="{9583EABF-1CDA-49CF-834E-CC49BFA38C7E}"/>
              </a:ext>
            </a:extLst>
          </p:cNvPr>
          <p:cNvSpPr>
            <a:spLocks noChangeShapeType="1"/>
          </p:cNvSpPr>
          <p:nvPr/>
        </p:nvSpPr>
        <p:spPr bwMode="auto">
          <a:xfrm flipV="1">
            <a:off x="8743432" y="5128034"/>
            <a:ext cx="0" cy="328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Line 58">
            <a:extLst>
              <a:ext uri="{FF2B5EF4-FFF2-40B4-BE49-F238E27FC236}">
                <a16:creationId xmlns:a16="http://schemas.microsoft.com/office/drawing/2014/main" id="{92BB599D-C271-4E71-BF5E-A96925EE8F08}"/>
              </a:ext>
            </a:extLst>
          </p:cNvPr>
          <p:cNvSpPr>
            <a:spLocks noChangeShapeType="1"/>
          </p:cNvSpPr>
          <p:nvPr/>
        </p:nvSpPr>
        <p:spPr bwMode="auto">
          <a:xfrm flipV="1">
            <a:off x="9227619" y="5128034"/>
            <a:ext cx="0" cy="328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Rectangle 59">
            <a:extLst>
              <a:ext uri="{FF2B5EF4-FFF2-40B4-BE49-F238E27FC236}">
                <a16:creationId xmlns:a16="http://schemas.microsoft.com/office/drawing/2014/main" id="{1D4FD29D-A7FF-4181-9DE8-32E545D9FE1B}"/>
              </a:ext>
            </a:extLst>
          </p:cNvPr>
          <p:cNvSpPr>
            <a:spLocks noChangeArrowheads="1"/>
          </p:cNvSpPr>
          <p:nvPr/>
        </p:nvSpPr>
        <p:spPr bwMode="auto">
          <a:xfrm>
            <a:off x="6332019" y="4777197"/>
            <a:ext cx="3714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.2</a:t>
            </a:r>
          </a:p>
        </p:txBody>
      </p:sp>
      <p:sp>
        <p:nvSpPr>
          <p:cNvPr id="61" name="Rectangle 60">
            <a:extLst>
              <a:ext uri="{FF2B5EF4-FFF2-40B4-BE49-F238E27FC236}">
                <a16:creationId xmlns:a16="http://schemas.microsoft.com/office/drawing/2014/main" id="{5C8D2A20-0522-44DA-BD62-02B741AB44A0}"/>
              </a:ext>
            </a:extLst>
          </p:cNvPr>
          <p:cNvSpPr>
            <a:spLocks noChangeArrowheads="1"/>
          </p:cNvSpPr>
          <p:nvPr/>
        </p:nvSpPr>
        <p:spPr bwMode="auto">
          <a:xfrm>
            <a:off x="6332019" y="4472397"/>
            <a:ext cx="3714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.4</a:t>
            </a:r>
          </a:p>
        </p:txBody>
      </p:sp>
      <p:sp>
        <p:nvSpPr>
          <p:cNvPr id="62" name="Rectangle 61">
            <a:extLst>
              <a:ext uri="{FF2B5EF4-FFF2-40B4-BE49-F238E27FC236}">
                <a16:creationId xmlns:a16="http://schemas.microsoft.com/office/drawing/2014/main" id="{DB68B710-2ABF-487A-A76E-181282C82F26}"/>
              </a:ext>
            </a:extLst>
          </p:cNvPr>
          <p:cNvSpPr>
            <a:spLocks noChangeArrowheads="1"/>
          </p:cNvSpPr>
          <p:nvPr/>
        </p:nvSpPr>
        <p:spPr bwMode="auto">
          <a:xfrm>
            <a:off x="6332019" y="4170772"/>
            <a:ext cx="3714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.6</a:t>
            </a:r>
          </a:p>
        </p:txBody>
      </p:sp>
      <p:sp>
        <p:nvSpPr>
          <p:cNvPr id="63" name="Rectangle 62">
            <a:extLst>
              <a:ext uri="{FF2B5EF4-FFF2-40B4-BE49-F238E27FC236}">
                <a16:creationId xmlns:a16="http://schemas.microsoft.com/office/drawing/2014/main" id="{74662A82-44E6-4980-ACF2-AB17601E4362}"/>
              </a:ext>
            </a:extLst>
          </p:cNvPr>
          <p:cNvSpPr>
            <a:spLocks noChangeArrowheads="1"/>
          </p:cNvSpPr>
          <p:nvPr/>
        </p:nvSpPr>
        <p:spPr bwMode="auto">
          <a:xfrm>
            <a:off x="6882882" y="5423309"/>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0</a:t>
            </a:r>
          </a:p>
        </p:txBody>
      </p:sp>
      <p:sp>
        <p:nvSpPr>
          <p:cNvPr id="64" name="Rectangle 63">
            <a:extLst>
              <a:ext uri="{FF2B5EF4-FFF2-40B4-BE49-F238E27FC236}">
                <a16:creationId xmlns:a16="http://schemas.microsoft.com/office/drawing/2014/main" id="{E1EFBF26-2E68-4F01-AF47-FE3F5180177F}"/>
              </a:ext>
            </a:extLst>
          </p:cNvPr>
          <p:cNvSpPr>
            <a:spLocks noChangeArrowheads="1"/>
          </p:cNvSpPr>
          <p:nvPr/>
        </p:nvSpPr>
        <p:spPr bwMode="auto">
          <a:xfrm>
            <a:off x="7371832" y="5423309"/>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1</a:t>
            </a:r>
          </a:p>
        </p:txBody>
      </p:sp>
      <p:sp>
        <p:nvSpPr>
          <p:cNvPr id="65" name="Rectangle 64">
            <a:extLst>
              <a:ext uri="{FF2B5EF4-FFF2-40B4-BE49-F238E27FC236}">
                <a16:creationId xmlns:a16="http://schemas.microsoft.com/office/drawing/2014/main" id="{69EFE5E3-8E3F-4056-8C95-631DDF1CCBD6}"/>
              </a:ext>
            </a:extLst>
          </p:cNvPr>
          <p:cNvSpPr>
            <a:spLocks noChangeArrowheads="1"/>
          </p:cNvSpPr>
          <p:nvPr/>
        </p:nvSpPr>
        <p:spPr bwMode="auto">
          <a:xfrm>
            <a:off x="7856019" y="5423309"/>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2</a:t>
            </a:r>
          </a:p>
        </p:txBody>
      </p:sp>
      <p:sp>
        <p:nvSpPr>
          <p:cNvPr id="66" name="Rectangle 65">
            <a:extLst>
              <a:ext uri="{FF2B5EF4-FFF2-40B4-BE49-F238E27FC236}">
                <a16:creationId xmlns:a16="http://schemas.microsoft.com/office/drawing/2014/main" id="{CCBD1EBB-25D5-4EF0-B0EE-7B6EB42B7BB0}"/>
              </a:ext>
            </a:extLst>
          </p:cNvPr>
          <p:cNvSpPr>
            <a:spLocks noChangeArrowheads="1"/>
          </p:cNvSpPr>
          <p:nvPr/>
        </p:nvSpPr>
        <p:spPr bwMode="auto">
          <a:xfrm>
            <a:off x="8344969" y="5423309"/>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3</a:t>
            </a:r>
          </a:p>
        </p:txBody>
      </p:sp>
      <p:sp>
        <p:nvSpPr>
          <p:cNvPr id="67" name="Rectangle 66">
            <a:extLst>
              <a:ext uri="{FF2B5EF4-FFF2-40B4-BE49-F238E27FC236}">
                <a16:creationId xmlns:a16="http://schemas.microsoft.com/office/drawing/2014/main" id="{7F93DB8C-D464-4904-BCBE-EC203A0E6513}"/>
              </a:ext>
            </a:extLst>
          </p:cNvPr>
          <p:cNvSpPr>
            <a:spLocks noChangeArrowheads="1"/>
          </p:cNvSpPr>
          <p:nvPr/>
        </p:nvSpPr>
        <p:spPr bwMode="auto">
          <a:xfrm>
            <a:off x="8832332" y="5423309"/>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4</a:t>
            </a:r>
          </a:p>
        </p:txBody>
      </p:sp>
      <p:sp>
        <p:nvSpPr>
          <p:cNvPr id="68" name="Rectangle 67">
            <a:extLst>
              <a:ext uri="{FF2B5EF4-FFF2-40B4-BE49-F238E27FC236}">
                <a16:creationId xmlns:a16="http://schemas.microsoft.com/office/drawing/2014/main" id="{AEC399A3-0AF6-49CB-8C95-F0089D4EB6CB}"/>
              </a:ext>
            </a:extLst>
          </p:cNvPr>
          <p:cNvSpPr>
            <a:spLocks noChangeArrowheads="1"/>
          </p:cNvSpPr>
          <p:nvPr/>
        </p:nvSpPr>
        <p:spPr bwMode="auto">
          <a:xfrm>
            <a:off x="9291119" y="5432834"/>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5</a:t>
            </a:r>
          </a:p>
        </p:txBody>
      </p:sp>
      <p:sp>
        <p:nvSpPr>
          <p:cNvPr id="69" name="Rectangle 68">
            <a:extLst>
              <a:ext uri="{FF2B5EF4-FFF2-40B4-BE49-F238E27FC236}">
                <a16:creationId xmlns:a16="http://schemas.microsoft.com/office/drawing/2014/main" id="{26EFDD3E-37C1-40E4-A9B2-8959809AE705}"/>
              </a:ext>
            </a:extLst>
          </p:cNvPr>
          <p:cNvSpPr>
            <a:spLocks noChangeArrowheads="1"/>
          </p:cNvSpPr>
          <p:nvPr/>
        </p:nvSpPr>
        <p:spPr bwMode="auto">
          <a:xfrm>
            <a:off x="9748319" y="5432834"/>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x</a:t>
            </a:r>
          </a:p>
        </p:txBody>
      </p:sp>
      <p:sp>
        <p:nvSpPr>
          <p:cNvPr id="70" name="Rectangle 69">
            <a:extLst>
              <a:ext uri="{FF2B5EF4-FFF2-40B4-BE49-F238E27FC236}">
                <a16:creationId xmlns:a16="http://schemas.microsoft.com/office/drawing/2014/main" id="{5A917566-F7E1-4C7F-A9CF-F1EB1F7D6415}"/>
              </a:ext>
            </a:extLst>
          </p:cNvPr>
          <p:cNvSpPr>
            <a:spLocks noChangeArrowheads="1"/>
          </p:cNvSpPr>
          <p:nvPr/>
        </p:nvSpPr>
        <p:spPr bwMode="auto">
          <a:xfrm>
            <a:off x="6586019" y="3894547"/>
            <a:ext cx="1462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latin typeface="Times New Roman" panose="02020603050405020304" pitchFamily="18" charset="0"/>
              </a:rPr>
              <a:t>P(X=x|5, 0.5)</a:t>
            </a:r>
          </a:p>
        </p:txBody>
      </p:sp>
      <p:sp>
        <p:nvSpPr>
          <p:cNvPr id="71" name="Rectangle 70">
            <a:extLst>
              <a:ext uri="{FF2B5EF4-FFF2-40B4-BE49-F238E27FC236}">
                <a16:creationId xmlns:a16="http://schemas.microsoft.com/office/drawing/2014/main" id="{D855CEF7-C3BA-4A8E-A149-4E8A93AD3C73}"/>
              </a:ext>
            </a:extLst>
          </p:cNvPr>
          <p:cNvSpPr>
            <a:spLocks noChangeArrowheads="1"/>
          </p:cNvSpPr>
          <p:nvPr/>
        </p:nvSpPr>
        <p:spPr bwMode="auto">
          <a:xfrm>
            <a:off x="6385994" y="5096284"/>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0</a:t>
            </a:r>
          </a:p>
        </p:txBody>
      </p:sp>
      <p:sp>
        <p:nvSpPr>
          <p:cNvPr id="72" name="Rectangle 71">
            <a:extLst>
              <a:ext uri="{FF2B5EF4-FFF2-40B4-BE49-F238E27FC236}">
                <a16:creationId xmlns:a16="http://schemas.microsoft.com/office/drawing/2014/main" id="{CD62DC6E-D5B8-45C9-B1E6-744671AA3AC7}"/>
              </a:ext>
            </a:extLst>
          </p:cNvPr>
          <p:cNvSpPr txBox="1">
            <a:spLocks noChangeArrowheads="1"/>
          </p:cNvSpPr>
          <p:nvPr/>
        </p:nvSpPr>
        <p:spPr>
          <a:xfrm>
            <a:off x="2128319" y="1394234"/>
            <a:ext cx="3886200" cy="1143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B05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a:t>The shape of the binomial distribution depends on the values of </a:t>
            </a:r>
            <a:r>
              <a:rPr lang="el-GR" altLang="en-US" sz="2400"/>
              <a:t>π</a:t>
            </a:r>
            <a:r>
              <a:rPr lang="en-US" altLang="en-US" sz="2400"/>
              <a:t> and n.</a:t>
            </a:r>
            <a:endParaRPr lang="en-US" altLang="en-US" sz="2400" dirty="0"/>
          </a:p>
        </p:txBody>
      </p:sp>
      <p:sp>
        <p:nvSpPr>
          <p:cNvPr id="73" name="Rectangle 72">
            <a:extLst>
              <a:ext uri="{FF2B5EF4-FFF2-40B4-BE49-F238E27FC236}">
                <a16:creationId xmlns:a16="http://schemas.microsoft.com/office/drawing/2014/main" id="{464C8327-029B-4F50-8680-A27CEB494FCE}"/>
              </a:ext>
            </a:extLst>
          </p:cNvPr>
          <p:cNvSpPr>
            <a:spLocks noChangeArrowheads="1"/>
          </p:cNvSpPr>
          <p:nvPr/>
        </p:nvSpPr>
        <p:spPr bwMode="auto">
          <a:xfrm>
            <a:off x="2204519" y="2842034"/>
            <a:ext cx="396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lstStyle>
            <a:lvl1pPr marL="320675" indent="-320675" defTabSz="852488">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t>Here, n = 5 and </a:t>
            </a:r>
            <a:r>
              <a:rPr lang="el-GR" altLang="en-US" sz="2400" dirty="0"/>
              <a:t>π</a:t>
            </a:r>
            <a:r>
              <a:rPr lang="en-US" altLang="en-US" sz="2400" dirty="0"/>
              <a:t> = 0.1.</a:t>
            </a:r>
          </a:p>
        </p:txBody>
      </p:sp>
      <p:sp>
        <p:nvSpPr>
          <p:cNvPr id="74" name="Rectangle 73">
            <a:extLst>
              <a:ext uri="{FF2B5EF4-FFF2-40B4-BE49-F238E27FC236}">
                <a16:creationId xmlns:a16="http://schemas.microsoft.com/office/drawing/2014/main" id="{C09DB0CB-6936-4C35-B6F3-615FF26F1235}"/>
              </a:ext>
            </a:extLst>
          </p:cNvPr>
          <p:cNvSpPr>
            <a:spLocks noChangeArrowheads="1"/>
          </p:cNvSpPr>
          <p:nvPr/>
        </p:nvSpPr>
        <p:spPr bwMode="auto">
          <a:xfrm>
            <a:off x="2280719" y="4670834"/>
            <a:ext cx="37607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lstStyle>
            <a:lvl1pPr marL="320675" indent="-320675" defTabSz="852488">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t>Here, n = 5 and </a:t>
            </a:r>
            <a:r>
              <a:rPr lang="el-GR" altLang="en-US" sz="2400" dirty="0"/>
              <a:t>π</a:t>
            </a:r>
            <a:r>
              <a:rPr lang="en-US" altLang="en-US" sz="2400" dirty="0"/>
              <a:t> = 0.5.</a:t>
            </a:r>
          </a:p>
        </p:txBody>
      </p:sp>
    </p:spTree>
    <p:extLst>
      <p:ext uri="{BB962C8B-B14F-4D97-AF65-F5344CB8AC3E}">
        <p14:creationId xmlns:p14="http://schemas.microsoft.com/office/powerpoint/2010/main" val="5517139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C55F-513D-4A3E-A6CF-013132D4797D}"/>
              </a:ext>
            </a:extLst>
          </p:cNvPr>
          <p:cNvSpPr>
            <a:spLocks noGrp="1"/>
          </p:cNvSpPr>
          <p:nvPr>
            <p:ph type="title"/>
          </p:nvPr>
        </p:nvSpPr>
        <p:spPr/>
        <p:txBody>
          <a:bodyPr/>
          <a:lstStyle/>
          <a:p>
            <a:r>
              <a:rPr lang="en-US" dirty="0"/>
              <a:t>Binomial characteristics</a:t>
            </a:r>
          </a:p>
        </p:txBody>
      </p:sp>
      <p:sp>
        <p:nvSpPr>
          <p:cNvPr id="3" name="Content Placeholder 2">
            <a:extLst>
              <a:ext uri="{FF2B5EF4-FFF2-40B4-BE49-F238E27FC236}">
                <a16:creationId xmlns:a16="http://schemas.microsoft.com/office/drawing/2014/main" id="{38A41D1E-3B9F-490B-8E4A-B6EF1568B0CF}"/>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0B02233A-F04C-47AA-9D4C-FD9D919994AA}"/>
              </a:ext>
            </a:extLst>
          </p:cNvPr>
          <p:cNvSpPr>
            <a:spLocks noGrp="1"/>
          </p:cNvSpPr>
          <p:nvPr>
            <p:ph type="dt" sz="half" idx="10"/>
          </p:nvPr>
        </p:nvSpPr>
        <p:spPr/>
        <p:txBody>
          <a:bodyPr/>
          <a:lstStyle/>
          <a:p>
            <a:fld id="{DC40F0FC-C4CD-4F1D-80FB-CED0D430B43A}" type="datetime1">
              <a:rPr lang="en-US" smtClean="0"/>
              <a:t>9/19/2019</a:t>
            </a:fld>
            <a:endParaRPr lang="en-US" dirty="0"/>
          </a:p>
        </p:txBody>
      </p:sp>
      <p:sp>
        <p:nvSpPr>
          <p:cNvPr id="5" name="Slide Number Placeholder 4">
            <a:extLst>
              <a:ext uri="{FF2B5EF4-FFF2-40B4-BE49-F238E27FC236}">
                <a16:creationId xmlns:a16="http://schemas.microsoft.com/office/drawing/2014/main" id="{D5BA3CFB-724C-4588-A255-E6E39A425E0A}"/>
              </a:ext>
            </a:extLst>
          </p:cNvPr>
          <p:cNvSpPr>
            <a:spLocks noGrp="1"/>
          </p:cNvSpPr>
          <p:nvPr>
            <p:ph type="sldNum" sz="quarter" idx="12"/>
          </p:nvPr>
        </p:nvSpPr>
        <p:spPr/>
        <p:txBody>
          <a:bodyPr/>
          <a:lstStyle/>
          <a:p>
            <a:fld id="{5BE6A9D8-6A3B-412E-86BF-9A95CED56509}" type="slidenum">
              <a:rPr lang="en-US" smtClean="0"/>
              <a:t>24</a:t>
            </a:fld>
            <a:endParaRPr lang="en-US" dirty="0"/>
          </a:p>
        </p:txBody>
      </p:sp>
      <p:sp>
        <p:nvSpPr>
          <p:cNvPr id="6" name="Rectangle 3">
            <a:extLst>
              <a:ext uri="{FF2B5EF4-FFF2-40B4-BE49-F238E27FC236}">
                <a16:creationId xmlns:a16="http://schemas.microsoft.com/office/drawing/2014/main" id="{CB9E2BB4-96D4-4428-B955-0CABB76D0849}"/>
              </a:ext>
            </a:extLst>
          </p:cNvPr>
          <p:cNvSpPr txBox="1">
            <a:spLocks noChangeArrowheads="1"/>
          </p:cNvSpPr>
          <p:nvPr/>
        </p:nvSpPr>
        <p:spPr>
          <a:xfrm>
            <a:off x="914400" y="1912938"/>
            <a:ext cx="1828800" cy="839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B05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Mean:</a:t>
            </a:r>
          </a:p>
          <a:p>
            <a:pPr lvl="1">
              <a:buFont typeface="Wingdings" panose="05000000000000000000" pitchFamily="2" charset="2"/>
              <a:buNone/>
            </a:pPr>
            <a:endParaRPr lang="en-US" altLang="en-US" dirty="0"/>
          </a:p>
        </p:txBody>
      </p:sp>
      <p:sp>
        <p:nvSpPr>
          <p:cNvPr id="7" name="Rectangle 4">
            <a:extLst>
              <a:ext uri="{FF2B5EF4-FFF2-40B4-BE49-F238E27FC236}">
                <a16:creationId xmlns:a16="http://schemas.microsoft.com/office/drawing/2014/main" id="{9B98E9ED-AA80-403C-8AE3-BE37F9DC3091}"/>
              </a:ext>
            </a:extLst>
          </p:cNvPr>
          <p:cNvSpPr>
            <a:spLocks noChangeArrowheads="1"/>
          </p:cNvSpPr>
          <p:nvPr/>
        </p:nvSpPr>
        <p:spPr bwMode="auto">
          <a:xfrm>
            <a:off x="914400" y="2971800"/>
            <a:ext cx="5943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lstStyle>
            <a:lvl1pPr marL="320675" indent="-320675" defTabSz="852488">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Variance and Standard Deviation:</a:t>
            </a:r>
          </a:p>
        </p:txBody>
      </p:sp>
      <p:sp>
        <p:nvSpPr>
          <p:cNvPr id="8" name="Rectangle 8">
            <a:extLst>
              <a:ext uri="{FF2B5EF4-FFF2-40B4-BE49-F238E27FC236}">
                <a16:creationId xmlns:a16="http://schemas.microsoft.com/office/drawing/2014/main" id="{CDD21E1A-1258-43CE-B054-FE9F3004B592}"/>
              </a:ext>
            </a:extLst>
          </p:cNvPr>
          <p:cNvSpPr>
            <a:spLocks noChangeArrowheads="1"/>
          </p:cNvSpPr>
          <p:nvPr/>
        </p:nvSpPr>
        <p:spPr bwMode="auto">
          <a:xfrm>
            <a:off x="1066800" y="53340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lstStyle>
            <a:lvl1pPr marL="320675" indent="-320675" defTabSz="852488">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en-US" altLang="en-US" sz="1700" dirty="0"/>
              <a:t>Where	n = sample size</a:t>
            </a:r>
          </a:p>
          <a:p>
            <a:pPr eaLnBrk="1" hangingPunct="1">
              <a:buFont typeface="Wingdings" panose="05000000000000000000" pitchFamily="2" charset="2"/>
              <a:buNone/>
            </a:pPr>
            <a:r>
              <a:rPr lang="en-US" altLang="en-US" sz="1700" dirty="0"/>
              <a:t>		</a:t>
            </a:r>
            <a:r>
              <a:rPr lang="el-GR" altLang="en-US" sz="1700" i="1" dirty="0"/>
              <a:t>π</a:t>
            </a:r>
            <a:r>
              <a:rPr lang="en-US" altLang="en-US" sz="1700" dirty="0"/>
              <a:t> = probability of the event of interest for any trial</a:t>
            </a:r>
          </a:p>
          <a:p>
            <a:pPr eaLnBrk="1" hangingPunct="1">
              <a:buFont typeface="Wingdings" panose="05000000000000000000" pitchFamily="2" charset="2"/>
              <a:buNone/>
            </a:pPr>
            <a:r>
              <a:rPr lang="en-US" altLang="en-US" sz="1700" dirty="0"/>
              <a:t>		(1 – </a:t>
            </a:r>
            <a:r>
              <a:rPr lang="el-GR" altLang="en-US" sz="1700" i="1" dirty="0"/>
              <a:t>π</a:t>
            </a:r>
            <a:r>
              <a:rPr lang="en-US" altLang="en-US" sz="1700" dirty="0"/>
              <a:t>) = probability of no event of interest for any trial</a:t>
            </a:r>
          </a:p>
        </p:txBody>
      </p:sp>
      <p:graphicFrame>
        <p:nvGraphicFramePr>
          <p:cNvPr id="9" name="Object 14">
            <a:extLst>
              <a:ext uri="{FF2B5EF4-FFF2-40B4-BE49-F238E27FC236}">
                <a16:creationId xmlns:a16="http://schemas.microsoft.com/office/drawing/2014/main" id="{98D9FCA0-206F-4726-A38D-95D6DD1EDD75}"/>
              </a:ext>
            </a:extLst>
          </p:cNvPr>
          <p:cNvGraphicFramePr>
            <a:graphicFrameLocks noChangeAspect="1"/>
          </p:cNvGraphicFramePr>
          <p:nvPr>
            <p:extLst>
              <p:ext uri="{D42A27DB-BD31-4B8C-83A1-F6EECF244321}">
                <p14:modId xmlns:p14="http://schemas.microsoft.com/office/powerpoint/2010/main" val="3782963331"/>
              </p:ext>
            </p:extLst>
          </p:nvPr>
        </p:nvGraphicFramePr>
        <p:xfrm>
          <a:off x="4944245" y="1842271"/>
          <a:ext cx="2898775" cy="635000"/>
        </p:xfrm>
        <a:graphic>
          <a:graphicData uri="http://schemas.openxmlformats.org/presentationml/2006/ole">
            <mc:AlternateContent xmlns:mc="http://schemas.openxmlformats.org/markup-compatibility/2006">
              <mc:Choice xmlns:v="urn:schemas-microsoft-com:vml" Requires="v">
                <p:oleObj spid="_x0000_s39208" name="Equation" r:id="rId3" imgW="926698" imgH="203112" progId="Equation.3">
                  <p:embed/>
                </p:oleObj>
              </mc:Choice>
              <mc:Fallback>
                <p:oleObj name="Equation" r:id="rId3" imgW="926698" imgH="203112" progId="Equation.3">
                  <p:embed/>
                  <p:pic>
                    <p:nvPicPr>
                      <p:cNvPr id="31749" name="Object 14">
                        <a:extLst>
                          <a:ext uri="{FF2B5EF4-FFF2-40B4-BE49-F238E27FC236}">
                            <a16:creationId xmlns:a16="http://schemas.microsoft.com/office/drawing/2014/main" id="{47994F2A-BAC5-4ECA-902E-58FB6DA439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4245" y="1842271"/>
                        <a:ext cx="2898775" cy="635000"/>
                      </a:xfrm>
                      <a:prstGeom prst="rect">
                        <a:avLst/>
                      </a:prstGeom>
                      <a:solidFill>
                        <a:srgbClr val="00E200"/>
                      </a:solidFill>
                      <a:ln w="9525">
                        <a:solidFill>
                          <a:schemeClr val="tx1"/>
                        </a:solidFill>
                        <a:miter lim="800000"/>
                        <a:headEnd/>
                        <a:tailEnd/>
                      </a:ln>
                    </p:spPr>
                  </p:pic>
                </p:oleObj>
              </mc:Fallback>
            </mc:AlternateContent>
          </a:graphicData>
        </a:graphic>
      </p:graphicFrame>
      <p:graphicFrame>
        <p:nvGraphicFramePr>
          <p:cNvPr id="10" name="Object 15">
            <a:extLst>
              <a:ext uri="{FF2B5EF4-FFF2-40B4-BE49-F238E27FC236}">
                <a16:creationId xmlns:a16="http://schemas.microsoft.com/office/drawing/2014/main" id="{D37CE54A-6CC7-47F3-9529-DEADC4FD40D2}"/>
              </a:ext>
            </a:extLst>
          </p:cNvPr>
          <p:cNvGraphicFramePr>
            <a:graphicFrameLocks noChangeAspect="1"/>
          </p:cNvGraphicFramePr>
          <p:nvPr>
            <p:extLst>
              <p:ext uri="{D42A27DB-BD31-4B8C-83A1-F6EECF244321}">
                <p14:modId xmlns:p14="http://schemas.microsoft.com/office/powerpoint/2010/main" val="4108441884"/>
              </p:ext>
            </p:extLst>
          </p:nvPr>
        </p:nvGraphicFramePr>
        <p:xfrm>
          <a:off x="5155382" y="3594871"/>
          <a:ext cx="2552700" cy="638175"/>
        </p:xfrm>
        <a:graphic>
          <a:graphicData uri="http://schemas.openxmlformats.org/presentationml/2006/ole">
            <mc:AlternateContent xmlns:mc="http://schemas.openxmlformats.org/markup-compatibility/2006">
              <mc:Choice xmlns:v="urn:schemas-microsoft-com:vml" Requires="v">
                <p:oleObj spid="_x0000_s39209" name="Equation" r:id="rId5" imgW="914400" imgH="228600" progId="Equation.3">
                  <p:embed/>
                </p:oleObj>
              </mc:Choice>
              <mc:Fallback>
                <p:oleObj name="Equation" r:id="rId5" imgW="914400" imgH="228600" progId="Equation.3">
                  <p:embed/>
                  <p:pic>
                    <p:nvPicPr>
                      <p:cNvPr id="31750" name="Object 15">
                        <a:extLst>
                          <a:ext uri="{FF2B5EF4-FFF2-40B4-BE49-F238E27FC236}">
                            <a16:creationId xmlns:a16="http://schemas.microsoft.com/office/drawing/2014/main" id="{1CE12EBB-1CD7-4A0E-9203-7BD6560481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5382" y="3594871"/>
                        <a:ext cx="2552700" cy="638175"/>
                      </a:xfrm>
                      <a:prstGeom prst="rect">
                        <a:avLst/>
                      </a:prstGeom>
                      <a:solidFill>
                        <a:srgbClr val="00E200"/>
                      </a:solidFill>
                      <a:ln w="9525">
                        <a:solidFill>
                          <a:schemeClr val="tx1"/>
                        </a:solidFill>
                        <a:miter lim="800000"/>
                        <a:headEnd/>
                        <a:tailEnd/>
                      </a:ln>
                    </p:spPr>
                  </p:pic>
                </p:oleObj>
              </mc:Fallback>
            </mc:AlternateContent>
          </a:graphicData>
        </a:graphic>
      </p:graphicFrame>
      <p:graphicFrame>
        <p:nvGraphicFramePr>
          <p:cNvPr id="11" name="Object 16">
            <a:extLst>
              <a:ext uri="{FF2B5EF4-FFF2-40B4-BE49-F238E27FC236}">
                <a16:creationId xmlns:a16="http://schemas.microsoft.com/office/drawing/2014/main" id="{766AC953-F2CE-4139-BB1E-2F3323972CFA}"/>
              </a:ext>
            </a:extLst>
          </p:cNvPr>
          <p:cNvGraphicFramePr>
            <a:graphicFrameLocks noChangeAspect="1"/>
          </p:cNvGraphicFramePr>
          <p:nvPr>
            <p:extLst>
              <p:ext uri="{D42A27DB-BD31-4B8C-83A1-F6EECF244321}">
                <p14:modId xmlns:p14="http://schemas.microsoft.com/office/powerpoint/2010/main" val="3575617464"/>
              </p:ext>
            </p:extLst>
          </p:nvPr>
        </p:nvGraphicFramePr>
        <p:xfrm>
          <a:off x="5137920" y="4485459"/>
          <a:ext cx="2695575" cy="708025"/>
        </p:xfrm>
        <a:graphic>
          <a:graphicData uri="http://schemas.openxmlformats.org/presentationml/2006/ole">
            <mc:AlternateContent xmlns:mc="http://schemas.openxmlformats.org/markup-compatibility/2006">
              <mc:Choice xmlns:v="urn:schemas-microsoft-com:vml" Requires="v">
                <p:oleObj spid="_x0000_s39210" name="Equation" r:id="rId7" imgW="965200" imgH="254000" progId="Equation.3">
                  <p:embed/>
                </p:oleObj>
              </mc:Choice>
              <mc:Fallback>
                <p:oleObj name="Equation" r:id="rId7" imgW="965200" imgH="254000" progId="Equation.3">
                  <p:embed/>
                  <p:pic>
                    <p:nvPicPr>
                      <p:cNvPr id="31751" name="Object 16">
                        <a:extLst>
                          <a:ext uri="{FF2B5EF4-FFF2-40B4-BE49-F238E27FC236}">
                            <a16:creationId xmlns:a16="http://schemas.microsoft.com/office/drawing/2014/main" id="{3EED8347-9F42-402C-8C5E-2792407998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37920" y="4485459"/>
                        <a:ext cx="2695575" cy="708025"/>
                      </a:xfrm>
                      <a:prstGeom prst="rect">
                        <a:avLst/>
                      </a:prstGeom>
                      <a:solidFill>
                        <a:srgbClr val="00E200"/>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6975817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633B7-CF8B-4D48-9DA4-E39EEDAAD8C0}"/>
              </a:ext>
            </a:extLst>
          </p:cNvPr>
          <p:cNvSpPr>
            <a:spLocks noGrp="1"/>
          </p:cNvSpPr>
          <p:nvPr>
            <p:ph type="title"/>
          </p:nvPr>
        </p:nvSpPr>
        <p:spPr/>
        <p:txBody>
          <a:bodyPr/>
          <a:lstStyle/>
          <a:p>
            <a:r>
              <a:rPr lang="en-US" dirty="0"/>
              <a:t>Binomial characteristics</a:t>
            </a:r>
          </a:p>
        </p:txBody>
      </p:sp>
      <p:sp>
        <p:nvSpPr>
          <p:cNvPr id="4" name="Date Placeholder 3">
            <a:extLst>
              <a:ext uri="{FF2B5EF4-FFF2-40B4-BE49-F238E27FC236}">
                <a16:creationId xmlns:a16="http://schemas.microsoft.com/office/drawing/2014/main" id="{CA5AE623-9851-45EB-87F8-F37E1BACF582}"/>
              </a:ext>
            </a:extLst>
          </p:cNvPr>
          <p:cNvSpPr>
            <a:spLocks noGrp="1"/>
          </p:cNvSpPr>
          <p:nvPr>
            <p:ph type="dt" sz="half" idx="10"/>
          </p:nvPr>
        </p:nvSpPr>
        <p:spPr/>
        <p:txBody>
          <a:bodyPr/>
          <a:lstStyle/>
          <a:p>
            <a:fld id="{DC40F0FC-C4CD-4F1D-80FB-CED0D430B43A}" type="datetime1">
              <a:rPr lang="en-US" smtClean="0"/>
              <a:t>9/19/2019</a:t>
            </a:fld>
            <a:endParaRPr lang="en-US" dirty="0"/>
          </a:p>
        </p:txBody>
      </p:sp>
      <p:sp>
        <p:nvSpPr>
          <p:cNvPr id="5" name="Slide Number Placeholder 4">
            <a:extLst>
              <a:ext uri="{FF2B5EF4-FFF2-40B4-BE49-F238E27FC236}">
                <a16:creationId xmlns:a16="http://schemas.microsoft.com/office/drawing/2014/main" id="{5ED8F3F9-C2C1-41FA-BA4B-3F70D5FB28B6}"/>
              </a:ext>
            </a:extLst>
          </p:cNvPr>
          <p:cNvSpPr>
            <a:spLocks noGrp="1"/>
          </p:cNvSpPr>
          <p:nvPr>
            <p:ph type="sldNum" sz="quarter" idx="12"/>
          </p:nvPr>
        </p:nvSpPr>
        <p:spPr/>
        <p:txBody>
          <a:bodyPr/>
          <a:lstStyle/>
          <a:p>
            <a:fld id="{5BE6A9D8-6A3B-412E-86BF-9A95CED56509}" type="slidenum">
              <a:rPr lang="en-US" smtClean="0"/>
              <a:t>25</a:t>
            </a:fld>
            <a:endParaRPr lang="en-US"/>
          </a:p>
        </p:txBody>
      </p:sp>
      <p:sp>
        <p:nvSpPr>
          <p:cNvPr id="6" name="Rectangle 2">
            <a:extLst>
              <a:ext uri="{FF2B5EF4-FFF2-40B4-BE49-F238E27FC236}">
                <a16:creationId xmlns:a16="http://schemas.microsoft.com/office/drawing/2014/main" id="{501416AA-E1EB-4E75-9117-7B5822C8AB42}"/>
              </a:ext>
            </a:extLst>
          </p:cNvPr>
          <p:cNvSpPr>
            <a:spLocks noChangeArrowheads="1"/>
          </p:cNvSpPr>
          <p:nvPr/>
        </p:nvSpPr>
        <p:spPr bwMode="auto">
          <a:xfrm>
            <a:off x="6887644" y="4526314"/>
            <a:ext cx="3886200" cy="1993198"/>
          </a:xfrm>
          <a:prstGeom prst="rect">
            <a:avLst/>
          </a:prstGeom>
          <a:noFill/>
          <a:ln w="9525" algn="ctr">
            <a:solidFill>
              <a:schemeClr val="tx1"/>
            </a:solidFill>
            <a:miter lim="800000"/>
            <a:headEnd/>
            <a:tailEnd/>
          </a:ln>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4000"/>
          </a:p>
        </p:txBody>
      </p:sp>
      <p:sp>
        <p:nvSpPr>
          <p:cNvPr id="7" name="Rectangle 2">
            <a:extLst>
              <a:ext uri="{FF2B5EF4-FFF2-40B4-BE49-F238E27FC236}">
                <a16:creationId xmlns:a16="http://schemas.microsoft.com/office/drawing/2014/main" id="{ED55C006-8114-4D1F-99FB-39D8EE3D72CF}"/>
              </a:ext>
            </a:extLst>
          </p:cNvPr>
          <p:cNvSpPr>
            <a:spLocks noChangeArrowheads="1"/>
          </p:cNvSpPr>
          <p:nvPr/>
        </p:nvSpPr>
        <p:spPr bwMode="auto">
          <a:xfrm>
            <a:off x="6874687" y="1437798"/>
            <a:ext cx="3886200" cy="1993198"/>
          </a:xfrm>
          <a:prstGeom prst="rect">
            <a:avLst/>
          </a:prstGeom>
          <a:solidFill>
            <a:srgbClr val="EDE1FF"/>
          </a:solidFill>
          <a:ln w="9525" algn="ctr">
            <a:solidFill>
              <a:schemeClr val="tx1"/>
            </a:solidFill>
            <a:miter lim="800000"/>
            <a:headEnd/>
            <a:tailEnd/>
          </a:ln>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4000"/>
          </a:p>
        </p:txBody>
      </p:sp>
      <p:sp>
        <p:nvSpPr>
          <p:cNvPr id="8" name="Rectangle 3">
            <a:extLst>
              <a:ext uri="{FF2B5EF4-FFF2-40B4-BE49-F238E27FC236}">
                <a16:creationId xmlns:a16="http://schemas.microsoft.com/office/drawing/2014/main" id="{DD7932B9-59B0-43F4-8B9F-5FBCAEC6FF7C}"/>
              </a:ext>
            </a:extLst>
          </p:cNvPr>
          <p:cNvSpPr>
            <a:spLocks noChangeArrowheads="1"/>
          </p:cNvSpPr>
          <p:nvPr/>
        </p:nvSpPr>
        <p:spPr bwMode="auto">
          <a:xfrm>
            <a:off x="6874686" y="1449796"/>
            <a:ext cx="3886200" cy="1981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9" name="Line 5">
            <a:extLst>
              <a:ext uri="{FF2B5EF4-FFF2-40B4-BE49-F238E27FC236}">
                <a16:creationId xmlns:a16="http://schemas.microsoft.com/office/drawing/2014/main" id="{F2655843-6CFA-40C8-AD49-64898EC722BA}"/>
              </a:ext>
            </a:extLst>
          </p:cNvPr>
          <p:cNvSpPr>
            <a:spLocks noChangeShapeType="1"/>
          </p:cNvSpPr>
          <p:nvPr/>
        </p:nvSpPr>
        <p:spPr bwMode="auto">
          <a:xfrm>
            <a:off x="7533499" y="2583271"/>
            <a:ext cx="25892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6">
            <a:extLst>
              <a:ext uri="{FF2B5EF4-FFF2-40B4-BE49-F238E27FC236}">
                <a16:creationId xmlns:a16="http://schemas.microsoft.com/office/drawing/2014/main" id="{1E7E0A9D-C46E-4228-A745-F9610F81A553}"/>
              </a:ext>
            </a:extLst>
          </p:cNvPr>
          <p:cNvSpPr>
            <a:spLocks noChangeShapeType="1"/>
          </p:cNvSpPr>
          <p:nvPr/>
        </p:nvSpPr>
        <p:spPr bwMode="auto">
          <a:xfrm>
            <a:off x="7533499" y="2278471"/>
            <a:ext cx="25892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7">
            <a:extLst>
              <a:ext uri="{FF2B5EF4-FFF2-40B4-BE49-F238E27FC236}">
                <a16:creationId xmlns:a16="http://schemas.microsoft.com/office/drawing/2014/main" id="{22138FE6-DAA2-49E0-A673-3F11B1BD9F72}"/>
              </a:ext>
            </a:extLst>
          </p:cNvPr>
          <p:cNvSpPr>
            <a:spLocks noChangeShapeType="1"/>
          </p:cNvSpPr>
          <p:nvPr/>
        </p:nvSpPr>
        <p:spPr bwMode="auto">
          <a:xfrm>
            <a:off x="7533499" y="1976846"/>
            <a:ext cx="25892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Freeform 8">
            <a:extLst>
              <a:ext uri="{FF2B5EF4-FFF2-40B4-BE49-F238E27FC236}">
                <a16:creationId xmlns:a16="http://schemas.microsoft.com/office/drawing/2014/main" id="{DE9F81A4-6E79-460E-A7A5-1A2D2A54D77A}"/>
              </a:ext>
            </a:extLst>
          </p:cNvPr>
          <p:cNvSpPr>
            <a:spLocks/>
          </p:cNvSpPr>
          <p:nvPr/>
        </p:nvSpPr>
        <p:spPr bwMode="auto">
          <a:xfrm>
            <a:off x="7484286" y="2007009"/>
            <a:ext cx="152400" cy="890587"/>
          </a:xfrm>
          <a:custGeom>
            <a:avLst/>
            <a:gdLst>
              <a:gd name="T0" fmla="*/ 0 w 308"/>
              <a:gd name="T1" fmla="*/ 0 h 554"/>
              <a:gd name="T2" fmla="*/ 2147483646 w 308"/>
              <a:gd name="T3" fmla="*/ 0 h 554"/>
              <a:gd name="T4" fmla="*/ 2147483646 w 308"/>
              <a:gd name="T5" fmla="*/ 2147483646 h 554"/>
              <a:gd name="T6" fmla="*/ 0 w 308"/>
              <a:gd name="T7" fmla="*/ 2147483646 h 554"/>
              <a:gd name="T8" fmla="*/ 0 w 308"/>
              <a:gd name="T9" fmla="*/ 0 h 554"/>
              <a:gd name="T10" fmla="*/ 0 60000 65536"/>
              <a:gd name="T11" fmla="*/ 0 60000 65536"/>
              <a:gd name="T12" fmla="*/ 0 60000 65536"/>
              <a:gd name="T13" fmla="*/ 0 60000 65536"/>
              <a:gd name="T14" fmla="*/ 0 60000 65536"/>
              <a:gd name="T15" fmla="*/ 0 w 308"/>
              <a:gd name="T16" fmla="*/ 0 h 554"/>
              <a:gd name="T17" fmla="*/ 308 w 308"/>
              <a:gd name="T18" fmla="*/ 554 h 554"/>
            </a:gdLst>
            <a:ahLst/>
            <a:cxnLst>
              <a:cxn ang="T10">
                <a:pos x="T0" y="T1"/>
              </a:cxn>
              <a:cxn ang="T11">
                <a:pos x="T2" y="T3"/>
              </a:cxn>
              <a:cxn ang="T12">
                <a:pos x="T4" y="T5"/>
              </a:cxn>
              <a:cxn ang="T13">
                <a:pos x="T6" y="T7"/>
              </a:cxn>
              <a:cxn ang="T14">
                <a:pos x="T8" y="T9"/>
              </a:cxn>
            </a:cxnLst>
            <a:rect l="T15" t="T16" r="T17" b="T18"/>
            <a:pathLst>
              <a:path w="308" h="554">
                <a:moveTo>
                  <a:pt x="0" y="0"/>
                </a:moveTo>
                <a:lnTo>
                  <a:pt x="307" y="0"/>
                </a:lnTo>
                <a:lnTo>
                  <a:pt x="307" y="553"/>
                </a:lnTo>
                <a:lnTo>
                  <a:pt x="0" y="553"/>
                </a:lnTo>
                <a:lnTo>
                  <a:pt x="0" y="0"/>
                </a:lnTo>
              </a:path>
            </a:pathLst>
          </a:custGeom>
          <a:solidFill>
            <a:schemeClr val="bg2"/>
          </a:solidFill>
          <a:ln w="12700" cap="rnd" cmpd="sng">
            <a:solidFill>
              <a:schemeClr val="tx1"/>
            </a:solidFill>
            <a:prstDash val="solid"/>
            <a:round/>
            <a:headEnd type="none" w="med" len="med"/>
            <a:tailEnd type="none" w="med" len="med"/>
          </a:ln>
        </p:spPr>
        <p:txBody>
          <a:bodyPr/>
          <a:lstStyle/>
          <a:p>
            <a:endParaRPr lang="en-US"/>
          </a:p>
        </p:txBody>
      </p:sp>
      <p:sp>
        <p:nvSpPr>
          <p:cNvPr id="13" name="Freeform 9">
            <a:extLst>
              <a:ext uri="{FF2B5EF4-FFF2-40B4-BE49-F238E27FC236}">
                <a16:creationId xmlns:a16="http://schemas.microsoft.com/office/drawing/2014/main" id="{008B512A-EAE5-427E-90FB-E5DBC955E707}"/>
              </a:ext>
            </a:extLst>
          </p:cNvPr>
          <p:cNvSpPr>
            <a:spLocks/>
          </p:cNvSpPr>
          <p:nvPr/>
        </p:nvSpPr>
        <p:spPr bwMode="auto">
          <a:xfrm>
            <a:off x="8017686" y="2364196"/>
            <a:ext cx="152400" cy="533400"/>
          </a:xfrm>
          <a:custGeom>
            <a:avLst/>
            <a:gdLst>
              <a:gd name="T0" fmla="*/ 0 w 306"/>
              <a:gd name="T1" fmla="*/ 0 h 306"/>
              <a:gd name="T2" fmla="*/ 2147483646 w 306"/>
              <a:gd name="T3" fmla="*/ 0 h 306"/>
              <a:gd name="T4" fmla="*/ 2147483646 w 306"/>
              <a:gd name="T5" fmla="*/ 2147483646 h 306"/>
              <a:gd name="T6" fmla="*/ 0 w 306"/>
              <a:gd name="T7" fmla="*/ 2147483646 h 306"/>
              <a:gd name="T8" fmla="*/ 0 w 306"/>
              <a:gd name="T9" fmla="*/ 0 h 306"/>
              <a:gd name="T10" fmla="*/ 0 60000 65536"/>
              <a:gd name="T11" fmla="*/ 0 60000 65536"/>
              <a:gd name="T12" fmla="*/ 0 60000 65536"/>
              <a:gd name="T13" fmla="*/ 0 60000 65536"/>
              <a:gd name="T14" fmla="*/ 0 60000 65536"/>
              <a:gd name="T15" fmla="*/ 0 w 306"/>
              <a:gd name="T16" fmla="*/ 0 h 306"/>
              <a:gd name="T17" fmla="*/ 306 w 306"/>
              <a:gd name="T18" fmla="*/ 306 h 306"/>
            </a:gdLst>
            <a:ahLst/>
            <a:cxnLst>
              <a:cxn ang="T10">
                <a:pos x="T0" y="T1"/>
              </a:cxn>
              <a:cxn ang="T11">
                <a:pos x="T2" y="T3"/>
              </a:cxn>
              <a:cxn ang="T12">
                <a:pos x="T4" y="T5"/>
              </a:cxn>
              <a:cxn ang="T13">
                <a:pos x="T6" y="T7"/>
              </a:cxn>
              <a:cxn ang="T14">
                <a:pos x="T8" y="T9"/>
              </a:cxn>
            </a:cxnLst>
            <a:rect l="T15" t="T16" r="T17" b="T18"/>
            <a:pathLst>
              <a:path w="306" h="306">
                <a:moveTo>
                  <a:pt x="0" y="0"/>
                </a:moveTo>
                <a:lnTo>
                  <a:pt x="305" y="0"/>
                </a:lnTo>
                <a:lnTo>
                  <a:pt x="305" y="305"/>
                </a:lnTo>
                <a:lnTo>
                  <a:pt x="0" y="305"/>
                </a:lnTo>
                <a:lnTo>
                  <a:pt x="0" y="0"/>
                </a:lnTo>
              </a:path>
            </a:pathLst>
          </a:custGeom>
          <a:solidFill>
            <a:schemeClr val="bg2"/>
          </a:solidFill>
          <a:ln w="12700" cap="rnd" cmpd="sng">
            <a:solidFill>
              <a:schemeClr val="tx1"/>
            </a:solidFill>
            <a:prstDash val="solid"/>
            <a:round/>
            <a:headEnd type="none" w="med" len="med"/>
            <a:tailEnd type="none" w="med" len="med"/>
          </a:ln>
        </p:spPr>
        <p:txBody>
          <a:bodyPr/>
          <a:lstStyle/>
          <a:p>
            <a:endParaRPr lang="en-US"/>
          </a:p>
        </p:txBody>
      </p:sp>
      <p:sp>
        <p:nvSpPr>
          <p:cNvPr id="14" name="Freeform 10">
            <a:extLst>
              <a:ext uri="{FF2B5EF4-FFF2-40B4-BE49-F238E27FC236}">
                <a16:creationId xmlns:a16="http://schemas.microsoft.com/office/drawing/2014/main" id="{970084DE-ACC5-477B-95E0-D16FB9394A26}"/>
              </a:ext>
            </a:extLst>
          </p:cNvPr>
          <p:cNvSpPr>
            <a:spLocks/>
          </p:cNvSpPr>
          <p:nvPr/>
        </p:nvSpPr>
        <p:spPr bwMode="auto">
          <a:xfrm>
            <a:off x="8474886" y="2745196"/>
            <a:ext cx="152400" cy="152400"/>
          </a:xfrm>
          <a:custGeom>
            <a:avLst/>
            <a:gdLst>
              <a:gd name="T0" fmla="*/ 0 w 308"/>
              <a:gd name="T1" fmla="*/ 0 h 78"/>
              <a:gd name="T2" fmla="*/ 2147483646 w 308"/>
              <a:gd name="T3" fmla="*/ 0 h 78"/>
              <a:gd name="T4" fmla="*/ 2147483646 w 308"/>
              <a:gd name="T5" fmla="*/ 2147483646 h 78"/>
              <a:gd name="T6" fmla="*/ 0 w 308"/>
              <a:gd name="T7" fmla="*/ 2147483646 h 78"/>
              <a:gd name="T8" fmla="*/ 0 w 308"/>
              <a:gd name="T9" fmla="*/ 0 h 78"/>
              <a:gd name="T10" fmla="*/ 0 60000 65536"/>
              <a:gd name="T11" fmla="*/ 0 60000 65536"/>
              <a:gd name="T12" fmla="*/ 0 60000 65536"/>
              <a:gd name="T13" fmla="*/ 0 60000 65536"/>
              <a:gd name="T14" fmla="*/ 0 60000 65536"/>
              <a:gd name="T15" fmla="*/ 0 w 308"/>
              <a:gd name="T16" fmla="*/ 0 h 78"/>
              <a:gd name="T17" fmla="*/ 308 w 308"/>
              <a:gd name="T18" fmla="*/ 78 h 78"/>
            </a:gdLst>
            <a:ahLst/>
            <a:cxnLst>
              <a:cxn ang="T10">
                <a:pos x="T0" y="T1"/>
              </a:cxn>
              <a:cxn ang="T11">
                <a:pos x="T2" y="T3"/>
              </a:cxn>
              <a:cxn ang="T12">
                <a:pos x="T4" y="T5"/>
              </a:cxn>
              <a:cxn ang="T13">
                <a:pos x="T6" y="T7"/>
              </a:cxn>
              <a:cxn ang="T14">
                <a:pos x="T8" y="T9"/>
              </a:cxn>
            </a:cxnLst>
            <a:rect l="T15" t="T16" r="T17" b="T18"/>
            <a:pathLst>
              <a:path w="308" h="78">
                <a:moveTo>
                  <a:pt x="0" y="0"/>
                </a:moveTo>
                <a:lnTo>
                  <a:pt x="307" y="0"/>
                </a:lnTo>
                <a:lnTo>
                  <a:pt x="307" y="77"/>
                </a:lnTo>
                <a:lnTo>
                  <a:pt x="0" y="77"/>
                </a:lnTo>
                <a:lnTo>
                  <a:pt x="0" y="0"/>
                </a:lnTo>
              </a:path>
            </a:pathLst>
          </a:custGeom>
          <a:solidFill>
            <a:schemeClr val="bg2"/>
          </a:solidFill>
          <a:ln w="12700" cap="rnd" cmpd="sng">
            <a:solidFill>
              <a:schemeClr val="tx1"/>
            </a:solidFill>
            <a:prstDash val="solid"/>
            <a:round/>
            <a:headEnd type="none" w="med" len="med"/>
            <a:tailEnd type="none" w="med" len="med"/>
          </a:ln>
        </p:spPr>
        <p:txBody>
          <a:bodyPr/>
          <a:lstStyle/>
          <a:p>
            <a:endParaRPr lang="en-US"/>
          </a:p>
        </p:txBody>
      </p:sp>
      <p:sp>
        <p:nvSpPr>
          <p:cNvPr id="15" name="Freeform 11">
            <a:extLst>
              <a:ext uri="{FF2B5EF4-FFF2-40B4-BE49-F238E27FC236}">
                <a16:creationId xmlns:a16="http://schemas.microsoft.com/office/drawing/2014/main" id="{FFCCDFAF-51FD-4DBD-A7A5-B6E5E636E456}"/>
              </a:ext>
            </a:extLst>
          </p:cNvPr>
          <p:cNvSpPr>
            <a:spLocks/>
          </p:cNvSpPr>
          <p:nvPr/>
        </p:nvSpPr>
        <p:spPr bwMode="auto">
          <a:xfrm>
            <a:off x="9008286" y="2821396"/>
            <a:ext cx="152400" cy="74613"/>
          </a:xfrm>
          <a:custGeom>
            <a:avLst/>
            <a:gdLst>
              <a:gd name="T0" fmla="*/ 0 w 308"/>
              <a:gd name="T1" fmla="*/ 0 h 20"/>
              <a:gd name="T2" fmla="*/ 2147483646 w 308"/>
              <a:gd name="T3" fmla="*/ 0 h 20"/>
              <a:gd name="T4" fmla="*/ 2147483646 w 308"/>
              <a:gd name="T5" fmla="*/ 2147483646 h 20"/>
              <a:gd name="T6" fmla="*/ 0 w 308"/>
              <a:gd name="T7" fmla="*/ 2147483646 h 20"/>
              <a:gd name="T8" fmla="*/ 0 w 308"/>
              <a:gd name="T9" fmla="*/ 0 h 20"/>
              <a:gd name="T10" fmla="*/ 0 60000 65536"/>
              <a:gd name="T11" fmla="*/ 0 60000 65536"/>
              <a:gd name="T12" fmla="*/ 0 60000 65536"/>
              <a:gd name="T13" fmla="*/ 0 60000 65536"/>
              <a:gd name="T14" fmla="*/ 0 60000 65536"/>
              <a:gd name="T15" fmla="*/ 0 w 308"/>
              <a:gd name="T16" fmla="*/ 0 h 20"/>
              <a:gd name="T17" fmla="*/ 308 w 308"/>
              <a:gd name="T18" fmla="*/ 20 h 20"/>
            </a:gdLst>
            <a:ahLst/>
            <a:cxnLst>
              <a:cxn ang="T10">
                <a:pos x="T0" y="T1"/>
              </a:cxn>
              <a:cxn ang="T11">
                <a:pos x="T2" y="T3"/>
              </a:cxn>
              <a:cxn ang="T12">
                <a:pos x="T4" y="T5"/>
              </a:cxn>
              <a:cxn ang="T13">
                <a:pos x="T6" y="T7"/>
              </a:cxn>
              <a:cxn ang="T14">
                <a:pos x="T8" y="T9"/>
              </a:cxn>
            </a:cxnLst>
            <a:rect l="T15" t="T16" r="T17" b="T18"/>
            <a:pathLst>
              <a:path w="308" h="20">
                <a:moveTo>
                  <a:pt x="0" y="0"/>
                </a:moveTo>
                <a:lnTo>
                  <a:pt x="307" y="0"/>
                </a:lnTo>
                <a:lnTo>
                  <a:pt x="307" y="19"/>
                </a:lnTo>
                <a:lnTo>
                  <a:pt x="0" y="19"/>
                </a:lnTo>
                <a:lnTo>
                  <a:pt x="0" y="0"/>
                </a:lnTo>
              </a:path>
            </a:pathLst>
          </a:custGeom>
          <a:solidFill>
            <a:schemeClr val="bg2"/>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16" name="Line 12">
            <a:extLst>
              <a:ext uri="{FF2B5EF4-FFF2-40B4-BE49-F238E27FC236}">
                <a16:creationId xmlns:a16="http://schemas.microsoft.com/office/drawing/2014/main" id="{218729AD-B80F-4F4B-B7F3-4CDDD7524F5C}"/>
              </a:ext>
            </a:extLst>
          </p:cNvPr>
          <p:cNvSpPr>
            <a:spLocks noChangeShapeType="1"/>
          </p:cNvSpPr>
          <p:nvPr/>
        </p:nvSpPr>
        <p:spPr bwMode="auto">
          <a:xfrm>
            <a:off x="7350936" y="2159409"/>
            <a:ext cx="0" cy="57943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3">
            <a:extLst>
              <a:ext uri="{FF2B5EF4-FFF2-40B4-BE49-F238E27FC236}">
                <a16:creationId xmlns:a16="http://schemas.microsoft.com/office/drawing/2014/main" id="{2959B8A2-B8BD-41DB-A00C-D6C9A1CCA059}"/>
              </a:ext>
            </a:extLst>
          </p:cNvPr>
          <p:cNvSpPr>
            <a:spLocks noChangeShapeType="1"/>
          </p:cNvSpPr>
          <p:nvPr/>
        </p:nvSpPr>
        <p:spPr bwMode="auto">
          <a:xfrm>
            <a:off x="7317599" y="2884896"/>
            <a:ext cx="1587"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4">
            <a:extLst>
              <a:ext uri="{FF2B5EF4-FFF2-40B4-BE49-F238E27FC236}">
                <a16:creationId xmlns:a16="http://schemas.microsoft.com/office/drawing/2014/main" id="{A4C7FE8F-17D2-474F-9761-6C46694E63C7}"/>
              </a:ext>
            </a:extLst>
          </p:cNvPr>
          <p:cNvSpPr>
            <a:spLocks noChangeShapeType="1"/>
          </p:cNvSpPr>
          <p:nvPr/>
        </p:nvSpPr>
        <p:spPr bwMode="auto">
          <a:xfrm>
            <a:off x="7317599" y="2583271"/>
            <a:ext cx="1587"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5">
            <a:extLst>
              <a:ext uri="{FF2B5EF4-FFF2-40B4-BE49-F238E27FC236}">
                <a16:creationId xmlns:a16="http://schemas.microsoft.com/office/drawing/2014/main" id="{18799BF5-3F10-4C10-8BED-2262BDD6C2BE}"/>
              </a:ext>
            </a:extLst>
          </p:cNvPr>
          <p:cNvSpPr>
            <a:spLocks noChangeShapeType="1"/>
          </p:cNvSpPr>
          <p:nvPr/>
        </p:nvSpPr>
        <p:spPr bwMode="auto">
          <a:xfrm>
            <a:off x="7317599" y="2278471"/>
            <a:ext cx="1587"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6">
            <a:extLst>
              <a:ext uri="{FF2B5EF4-FFF2-40B4-BE49-F238E27FC236}">
                <a16:creationId xmlns:a16="http://schemas.microsoft.com/office/drawing/2014/main" id="{653F6421-48CC-4C3A-B3B9-5F64189ADC34}"/>
              </a:ext>
            </a:extLst>
          </p:cNvPr>
          <p:cNvSpPr>
            <a:spLocks noChangeShapeType="1"/>
          </p:cNvSpPr>
          <p:nvPr/>
        </p:nvSpPr>
        <p:spPr bwMode="auto">
          <a:xfrm>
            <a:off x="7317599" y="1976846"/>
            <a:ext cx="1587"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7">
            <a:extLst>
              <a:ext uri="{FF2B5EF4-FFF2-40B4-BE49-F238E27FC236}">
                <a16:creationId xmlns:a16="http://schemas.microsoft.com/office/drawing/2014/main" id="{6EAEA701-BB81-4F6A-BD71-5F6A44A992CF}"/>
              </a:ext>
            </a:extLst>
          </p:cNvPr>
          <p:cNvSpPr>
            <a:spLocks noChangeShapeType="1"/>
          </p:cNvSpPr>
          <p:nvPr/>
        </p:nvSpPr>
        <p:spPr bwMode="auto">
          <a:xfrm>
            <a:off x="7560486" y="2897596"/>
            <a:ext cx="25892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18">
            <a:extLst>
              <a:ext uri="{FF2B5EF4-FFF2-40B4-BE49-F238E27FC236}">
                <a16:creationId xmlns:a16="http://schemas.microsoft.com/office/drawing/2014/main" id="{311C5DAC-6792-4025-9958-5400AE0FFB82}"/>
              </a:ext>
            </a:extLst>
          </p:cNvPr>
          <p:cNvSpPr>
            <a:spLocks noChangeShapeType="1"/>
          </p:cNvSpPr>
          <p:nvPr/>
        </p:nvSpPr>
        <p:spPr bwMode="auto">
          <a:xfrm flipV="1">
            <a:off x="7350936" y="2757896"/>
            <a:ext cx="0" cy="328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19">
            <a:extLst>
              <a:ext uri="{FF2B5EF4-FFF2-40B4-BE49-F238E27FC236}">
                <a16:creationId xmlns:a16="http://schemas.microsoft.com/office/drawing/2014/main" id="{B30EAB1F-A402-4491-B2A0-0817156146DD}"/>
              </a:ext>
            </a:extLst>
          </p:cNvPr>
          <p:cNvSpPr>
            <a:spLocks noChangeShapeType="1"/>
          </p:cNvSpPr>
          <p:nvPr/>
        </p:nvSpPr>
        <p:spPr bwMode="auto">
          <a:xfrm flipV="1">
            <a:off x="7838299" y="2757896"/>
            <a:ext cx="0" cy="328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0">
            <a:extLst>
              <a:ext uri="{FF2B5EF4-FFF2-40B4-BE49-F238E27FC236}">
                <a16:creationId xmlns:a16="http://schemas.microsoft.com/office/drawing/2014/main" id="{FB3D5B3D-5140-4142-8A45-61E3BBCD05D3}"/>
              </a:ext>
            </a:extLst>
          </p:cNvPr>
          <p:cNvSpPr>
            <a:spLocks noChangeShapeType="1"/>
          </p:cNvSpPr>
          <p:nvPr/>
        </p:nvSpPr>
        <p:spPr bwMode="auto">
          <a:xfrm flipV="1">
            <a:off x="8322486" y="2757896"/>
            <a:ext cx="0" cy="328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1">
            <a:extLst>
              <a:ext uri="{FF2B5EF4-FFF2-40B4-BE49-F238E27FC236}">
                <a16:creationId xmlns:a16="http://schemas.microsoft.com/office/drawing/2014/main" id="{987374AE-C58E-447F-AA4C-FA2D4C3C3ED2}"/>
              </a:ext>
            </a:extLst>
          </p:cNvPr>
          <p:cNvSpPr>
            <a:spLocks noChangeShapeType="1"/>
          </p:cNvSpPr>
          <p:nvPr/>
        </p:nvSpPr>
        <p:spPr bwMode="auto">
          <a:xfrm flipV="1">
            <a:off x="8809849" y="2757896"/>
            <a:ext cx="0" cy="328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2">
            <a:extLst>
              <a:ext uri="{FF2B5EF4-FFF2-40B4-BE49-F238E27FC236}">
                <a16:creationId xmlns:a16="http://schemas.microsoft.com/office/drawing/2014/main" id="{CFC814BD-AD19-455B-8016-BB861906506E}"/>
              </a:ext>
            </a:extLst>
          </p:cNvPr>
          <p:cNvSpPr>
            <a:spLocks noChangeShapeType="1"/>
          </p:cNvSpPr>
          <p:nvPr/>
        </p:nvSpPr>
        <p:spPr bwMode="auto">
          <a:xfrm flipV="1">
            <a:off x="9297211" y="2757896"/>
            <a:ext cx="0" cy="328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23">
            <a:extLst>
              <a:ext uri="{FF2B5EF4-FFF2-40B4-BE49-F238E27FC236}">
                <a16:creationId xmlns:a16="http://schemas.microsoft.com/office/drawing/2014/main" id="{F808C4C9-6F1D-4A00-BA48-F6EBF2960D28}"/>
              </a:ext>
            </a:extLst>
          </p:cNvPr>
          <p:cNvSpPr>
            <a:spLocks noChangeShapeType="1"/>
          </p:cNvSpPr>
          <p:nvPr/>
        </p:nvSpPr>
        <p:spPr bwMode="auto">
          <a:xfrm flipV="1">
            <a:off x="9781399" y="2757896"/>
            <a:ext cx="0" cy="328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Rectangle 24">
            <a:extLst>
              <a:ext uri="{FF2B5EF4-FFF2-40B4-BE49-F238E27FC236}">
                <a16:creationId xmlns:a16="http://schemas.microsoft.com/office/drawing/2014/main" id="{74F020B9-CBF5-4E6A-AE2A-DE0AD36FB9D7}"/>
              </a:ext>
            </a:extLst>
          </p:cNvPr>
          <p:cNvSpPr>
            <a:spLocks noChangeArrowheads="1"/>
          </p:cNvSpPr>
          <p:nvPr/>
        </p:nvSpPr>
        <p:spPr bwMode="auto">
          <a:xfrm>
            <a:off x="6888974" y="2710271"/>
            <a:ext cx="371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 0</a:t>
            </a:r>
          </a:p>
        </p:txBody>
      </p:sp>
      <p:sp>
        <p:nvSpPr>
          <p:cNvPr id="29" name="Rectangle 25">
            <a:extLst>
              <a:ext uri="{FF2B5EF4-FFF2-40B4-BE49-F238E27FC236}">
                <a16:creationId xmlns:a16="http://schemas.microsoft.com/office/drawing/2014/main" id="{31EF29A0-11E1-42A2-873C-004ECA82DB32}"/>
              </a:ext>
            </a:extLst>
          </p:cNvPr>
          <p:cNvSpPr>
            <a:spLocks noChangeArrowheads="1"/>
          </p:cNvSpPr>
          <p:nvPr/>
        </p:nvSpPr>
        <p:spPr bwMode="auto">
          <a:xfrm>
            <a:off x="6888974" y="2408646"/>
            <a:ext cx="371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.2</a:t>
            </a:r>
          </a:p>
        </p:txBody>
      </p:sp>
      <p:sp>
        <p:nvSpPr>
          <p:cNvPr id="30" name="Rectangle 26">
            <a:extLst>
              <a:ext uri="{FF2B5EF4-FFF2-40B4-BE49-F238E27FC236}">
                <a16:creationId xmlns:a16="http://schemas.microsoft.com/office/drawing/2014/main" id="{38F9A0C0-F98C-4A93-A6B0-BB9614AA415B}"/>
              </a:ext>
            </a:extLst>
          </p:cNvPr>
          <p:cNvSpPr>
            <a:spLocks noChangeArrowheads="1"/>
          </p:cNvSpPr>
          <p:nvPr/>
        </p:nvSpPr>
        <p:spPr bwMode="auto">
          <a:xfrm>
            <a:off x="6888974" y="2103846"/>
            <a:ext cx="371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.4</a:t>
            </a:r>
          </a:p>
        </p:txBody>
      </p:sp>
      <p:sp>
        <p:nvSpPr>
          <p:cNvPr id="31" name="Rectangle 27">
            <a:extLst>
              <a:ext uri="{FF2B5EF4-FFF2-40B4-BE49-F238E27FC236}">
                <a16:creationId xmlns:a16="http://schemas.microsoft.com/office/drawing/2014/main" id="{AEC6B608-4888-4081-A010-3C162E50AD06}"/>
              </a:ext>
            </a:extLst>
          </p:cNvPr>
          <p:cNvSpPr>
            <a:spLocks noChangeArrowheads="1"/>
          </p:cNvSpPr>
          <p:nvPr/>
        </p:nvSpPr>
        <p:spPr bwMode="auto">
          <a:xfrm>
            <a:off x="6888974" y="1802221"/>
            <a:ext cx="371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.6</a:t>
            </a:r>
          </a:p>
        </p:txBody>
      </p:sp>
      <p:sp>
        <p:nvSpPr>
          <p:cNvPr id="32" name="Rectangle 28">
            <a:extLst>
              <a:ext uri="{FF2B5EF4-FFF2-40B4-BE49-F238E27FC236}">
                <a16:creationId xmlns:a16="http://schemas.microsoft.com/office/drawing/2014/main" id="{B94CFBC1-B7F8-48C0-BD0B-A540F160DDBF}"/>
              </a:ext>
            </a:extLst>
          </p:cNvPr>
          <p:cNvSpPr>
            <a:spLocks noChangeArrowheads="1"/>
          </p:cNvSpPr>
          <p:nvPr/>
        </p:nvSpPr>
        <p:spPr bwMode="auto">
          <a:xfrm>
            <a:off x="7439836" y="3053171"/>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0</a:t>
            </a:r>
          </a:p>
        </p:txBody>
      </p:sp>
      <p:sp>
        <p:nvSpPr>
          <p:cNvPr id="33" name="Rectangle 29">
            <a:extLst>
              <a:ext uri="{FF2B5EF4-FFF2-40B4-BE49-F238E27FC236}">
                <a16:creationId xmlns:a16="http://schemas.microsoft.com/office/drawing/2014/main" id="{CBCD4A4B-62C3-4336-A001-B53A4BDC19C0}"/>
              </a:ext>
            </a:extLst>
          </p:cNvPr>
          <p:cNvSpPr>
            <a:spLocks noChangeArrowheads="1"/>
          </p:cNvSpPr>
          <p:nvPr/>
        </p:nvSpPr>
        <p:spPr bwMode="auto">
          <a:xfrm>
            <a:off x="7941486" y="3049996"/>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1</a:t>
            </a:r>
          </a:p>
        </p:txBody>
      </p:sp>
      <p:sp>
        <p:nvSpPr>
          <p:cNvPr id="34" name="Rectangle 30">
            <a:extLst>
              <a:ext uri="{FF2B5EF4-FFF2-40B4-BE49-F238E27FC236}">
                <a16:creationId xmlns:a16="http://schemas.microsoft.com/office/drawing/2014/main" id="{8BDC7E46-0A0A-495B-85BF-3388631F243D}"/>
              </a:ext>
            </a:extLst>
          </p:cNvPr>
          <p:cNvSpPr>
            <a:spLocks noChangeArrowheads="1"/>
          </p:cNvSpPr>
          <p:nvPr/>
        </p:nvSpPr>
        <p:spPr bwMode="auto">
          <a:xfrm>
            <a:off x="8411386" y="3053171"/>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2</a:t>
            </a:r>
          </a:p>
        </p:txBody>
      </p:sp>
      <p:sp>
        <p:nvSpPr>
          <p:cNvPr id="35" name="Rectangle 31">
            <a:extLst>
              <a:ext uri="{FF2B5EF4-FFF2-40B4-BE49-F238E27FC236}">
                <a16:creationId xmlns:a16="http://schemas.microsoft.com/office/drawing/2014/main" id="{D4BBAD09-520F-42B1-AD4A-CB73FAFC3C3E}"/>
              </a:ext>
            </a:extLst>
          </p:cNvPr>
          <p:cNvSpPr>
            <a:spLocks noChangeArrowheads="1"/>
          </p:cNvSpPr>
          <p:nvPr/>
        </p:nvSpPr>
        <p:spPr bwMode="auto">
          <a:xfrm>
            <a:off x="8898749" y="3053171"/>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3</a:t>
            </a:r>
          </a:p>
        </p:txBody>
      </p:sp>
      <p:sp>
        <p:nvSpPr>
          <p:cNvPr id="36" name="Rectangle 32">
            <a:extLst>
              <a:ext uri="{FF2B5EF4-FFF2-40B4-BE49-F238E27FC236}">
                <a16:creationId xmlns:a16="http://schemas.microsoft.com/office/drawing/2014/main" id="{E7A8764B-560A-40D1-9928-AD25CBB6749E}"/>
              </a:ext>
            </a:extLst>
          </p:cNvPr>
          <p:cNvSpPr>
            <a:spLocks noChangeArrowheads="1"/>
          </p:cNvSpPr>
          <p:nvPr/>
        </p:nvSpPr>
        <p:spPr bwMode="auto">
          <a:xfrm>
            <a:off x="9386111" y="3053171"/>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4</a:t>
            </a:r>
          </a:p>
        </p:txBody>
      </p:sp>
      <p:sp>
        <p:nvSpPr>
          <p:cNvPr id="37" name="Rectangle 33">
            <a:extLst>
              <a:ext uri="{FF2B5EF4-FFF2-40B4-BE49-F238E27FC236}">
                <a16:creationId xmlns:a16="http://schemas.microsoft.com/office/drawing/2014/main" id="{FE06A591-68D6-4450-812F-1A2CF5143896}"/>
              </a:ext>
            </a:extLst>
          </p:cNvPr>
          <p:cNvSpPr>
            <a:spLocks noChangeArrowheads="1"/>
          </p:cNvSpPr>
          <p:nvPr/>
        </p:nvSpPr>
        <p:spPr bwMode="auto">
          <a:xfrm>
            <a:off x="9871886" y="3053171"/>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5</a:t>
            </a:r>
          </a:p>
        </p:txBody>
      </p:sp>
      <p:sp>
        <p:nvSpPr>
          <p:cNvPr id="38" name="Rectangle 34">
            <a:extLst>
              <a:ext uri="{FF2B5EF4-FFF2-40B4-BE49-F238E27FC236}">
                <a16:creationId xmlns:a16="http://schemas.microsoft.com/office/drawing/2014/main" id="{C915157B-BC1A-4211-8F98-F4C7056F00B0}"/>
              </a:ext>
            </a:extLst>
          </p:cNvPr>
          <p:cNvSpPr>
            <a:spLocks noChangeArrowheads="1"/>
          </p:cNvSpPr>
          <p:nvPr/>
        </p:nvSpPr>
        <p:spPr bwMode="auto">
          <a:xfrm>
            <a:off x="10303686" y="3049996"/>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x</a:t>
            </a:r>
          </a:p>
        </p:txBody>
      </p:sp>
      <p:sp>
        <p:nvSpPr>
          <p:cNvPr id="39" name="Rectangle 35">
            <a:extLst>
              <a:ext uri="{FF2B5EF4-FFF2-40B4-BE49-F238E27FC236}">
                <a16:creationId xmlns:a16="http://schemas.microsoft.com/office/drawing/2014/main" id="{CF7023F4-2140-44C5-B212-B41D484DBCB8}"/>
              </a:ext>
            </a:extLst>
          </p:cNvPr>
          <p:cNvSpPr>
            <a:spLocks noChangeArrowheads="1"/>
          </p:cNvSpPr>
          <p:nvPr/>
        </p:nvSpPr>
        <p:spPr bwMode="auto">
          <a:xfrm>
            <a:off x="7217586" y="1525996"/>
            <a:ext cx="1462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latin typeface="Times New Roman" panose="02020603050405020304" pitchFamily="18" charset="0"/>
              </a:rPr>
              <a:t>P(X=x|5, 0.1)</a:t>
            </a:r>
          </a:p>
        </p:txBody>
      </p:sp>
      <p:sp>
        <p:nvSpPr>
          <p:cNvPr id="40" name="Rectangle 36">
            <a:extLst>
              <a:ext uri="{FF2B5EF4-FFF2-40B4-BE49-F238E27FC236}">
                <a16:creationId xmlns:a16="http://schemas.microsoft.com/office/drawing/2014/main" id="{85E9A962-7549-4ECF-949D-9189121D9D31}"/>
              </a:ext>
            </a:extLst>
          </p:cNvPr>
          <p:cNvSpPr>
            <a:spLocks noChangeArrowheads="1"/>
          </p:cNvSpPr>
          <p:nvPr/>
        </p:nvSpPr>
        <p:spPr bwMode="auto">
          <a:xfrm>
            <a:off x="6932094" y="4543776"/>
            <a:ext cx="3841750" cy="1981200"/>
          </a:xfrm>
          <a:prstGeom prst="rect">
            <a:avLst/>
          </a:prstGeom>
          <a:solidFill>
            <a:srgbClr val="EDE1FF"/>
          </a:solidFill>
          <a:ln w="19050">
            <a:solidFill>
              <a:schemeClr val="tx1"/>
            </a:solidFill>
            <a:miter lim="800000"/>
            <a:headEnd/>
            <a:tailEnd/>
          </a:ln>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4000"/>
          </a:p>
        </p:txBody>
      </p:sp>
      <p:sp>
        <p:nvSpPr>
          <p:cNvPr id="41" name="Line 38">
            <a:extLst>
              <a:ext uri="{FF2B5EF4-FFF2-40B4-BE49-F238E27FC236}">
                <a16:creationId xmlns:a16="http://schemas.microsoft.com/office/drawing/2014/main" id="{F419F4A6-102F-4376-8276-A6E90E70675C}"/>
              </a:ext>
            </a:extLst>
          </p:cNvPr>
          <p:cNvSpPr>
            <a:spLocks noChangeShapeType="1"/>
          </p:cNvSpPr>
          <p:nvPr/>
        </p:nvSpPr>
        <p:spPr bwMode="auto">
          <a:xfrm>
            <a:off x="7589319" y="5664551"/>
            <a:ext cx="25923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39">
            <a:extLst>
              <a:ext uri="{FF2B5EF4-FFF2-40B4-BE49-F238E27FC236}">
                <a16:creationId xmlns:a16="http://schemas.microsoft.com/office/drawing/2014/main" id="{78398056-5D64-44A8-BDA9-A63895299938}"/>
              </a:ext>
            </a:extLst>
          </p:cNvPr>
          <p:cNvSpPr>
            <a:spLocks noChangeShapeType="1"/>
          </p:cNvSpPr>
          <p:nvPr/>
        </p:nvSpPr>
        <p:spPr bwMode="auto">
          <a:xfrm>
            <a:off x="7589319" y="5359751"/>
            <a:ext cx="25923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40">
            <a:extLst>
              <a:ext uri="{FF2B5EF4-FFF2-40B4-BE49-F238E27FC236}">
                <a16:creationId xmlns:a16="http://schemas.microsoft.com/office/drawing/2014/main" id="{0DDAC543-349A-400A-9220-C5E768E5A858}"/>
              </a:ext>
            </a:extLst>
          </p:cNvPr>
          <p:cNvSpPr>
            <a:spLocks noChangeShapeType="1"/>
          </p:cNvSpPr>
          <p:nvPr/>
        </p:nvSpPr>
        <p:spPr bwMode="auto">
          <a:xfrm>
            <a:off x="7589319" y="5056539"/>
            <a:ext cx="25923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Freeform 41">
            <a:extLst>
              <a:ext uri="{FF2B5EF4-FFF2-40B4-BE49-F238E27FC236}">
                <a16:creationId xmlns:a16="http://schemas.microsoft.com/office/drawing/2014/main" id="{F5675B47-A1EF-43D6-BFA8-CEE2B5A9E200}"/>
              </a:ext>
            </a:extLst>
          </p:cNvPr>
          <p:cNvSpPr>
            <a:spLocks/>
          </p:cNvSpPr>
          <p:nvPr/>
        </p:nvSpPr>
        <p:spPr bwMode="auto">
          <a:xfrm>
            <a:off x="7617894" y="5915376"/>
            <a:ext cx="152400" cy="74613"/>
          </a:xfrm>
          <a:custGeom>
            <a:avLst/>
            <a:gdLst>
              <a:gd name="T0" fmla="*/ 0 w 308"/>
              <a:gd name="T1" fmla="*/ 0 h 30"/>
              <a:gd name="T2" fmla="*/ 2147483646 w 308"/>
              <a:gd name="T3" fmla="*/ 0 h 30"/>
              <a:gd name="T4" fmla="*/ 2147483646 w 308"/>
              <a:gd name="T5" fmla="*/ 2147483646 h 30"/>
              <a:gd name="T6" fmla="*/ 0 w 308"/>
              <a:gd name="T7" fmla="*/ 2147483646 h 30"/>
              <a:gd name="T8" fmla="*/ 0 w 308"/>
              <a:gd name="T9" fmla="*/ 0 h 30"/>
              <a:gd name="T10" fmla="*/ 0 60000 65536"/>
              <a:gd name="T11" fmla="*/ 0 60000 65536"/>
              <a:gd name="T12" fmla="*/ 0 60000 65536"/>
              <a:gd name="T13" fmla="*/ 0 60000 65536"/>
              <a:gd name="T14" fmla="*/ 0 60000 65536"/>
              <a:gd name="T15" fmla="*/ 0 w 308"/>
              <a:gd name="T16" fmla="*/ 0 h 30"/>
              <a:gd name="T17" fmla="*/ 308 w 308"/>
              <a:gd name="T18" fmla="*/ 30 h 30"/>
            </a:gdLst>
            <a:ahLst/>
            <a:cxnLst>
              <a:cxn ang="T10">
                <a:pos x="T0" y="T1"/>
              </a:cxn>
              <a:cxn ang="T11">
                <a:pos x="T2" y="T3"/>
              </a:cxn>
              <a:cxn ang="T12">
                <a:pos x="T4" y="T5"/>
              </a:cxn>
              <a:cxn ang="T13">
                <a:pos x="T6" y="T7"/>
              </a:cxn>
              <a:cxn ang="T14">
                <a:pos x="T8" y="T9"/>
              </a:cxn>
            </a:cxnLst>
            <a:rect l="T15" t="T16" r="T17" b="T18"/>
            <a:pathLst>
              <a:path w="308" h="30">
                <a:moveTo>
                  <a:pt x="0" y="0"/>
                </a:moveTo>
                <a:lnTo>
                  <a:pt x="307" y="0"/>
                </a:lnTo>
                <a:lnTo>
                  <a:pt x="307" y="29"/>
                </a:lnTo>
                <a:lnTo>
                  <a:pt x="0" y="29"/>
                </a:lnTo>
                <a:lnTo>
                  <a:pt x="0" y="0"/>
                </a:lnTo>
              </a:path>
            </a:pathLst>
          </a:custGeom>
          <a:solidFill>
            <a:schemeClr val="bg2"/>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45" name="Freeform 42">
            <a:extLst>
              <a:ext uri="{FF2B5EF4-FFF2-40B4-BE49-F238E27FC236}">
                <a16:creationId xmlns:a16="http://schemas.microsoft.com/office/drawing/2014/main" id="{F3ECC1C5-73D1-46EA-80D6-AE1DBB7D6395}"/>
              </a:ext>
            </a:extLst>
          </p:cNvPr>
          <p:cNvSpPr>
            <a:spLocks/>
          </p:cNvSpPr>
          <p:nvPr/>
        </p:nvSpPr>
        <p:spPr bwMode="auto">
          <a:xfrm>
            <a:off x="8075094" y="5762976"/>
            <a:ext cx="152400" cy="228600"/>
          </a:xfrm>
          <a:custGeom>
            <a:avLst/>
            <a:gdLst>
              <a:gd name="T0" fmla="*/ 0 w 307"/>
              <a:gd name="T1" fmla="*/ 0 h 151"/>
              <a:gd name="T2" fmla="*/ 2147483646 w 307"/>
              <a:gd name="T3" fmla="*/ 0 h 151"/>
              <a:gd name="T4" fmla="*/ 2147483646 w 307"/>
              <a:gd name="T5" fmla="*/ 2147483646 h 151"/>
              <a:gd name="T6" fmla="*/ 0 w 307"/>
              <a:gd name="T7" fmla="*/ 2147483646 h 151"/>
              <a:gd name="T8" fmla="*/ 0 w 307"/>
              <a:gd name="T9" fmla="*/ 0 h 151"/>
              <a:gd name="T10" fmla="*/ 0 60000 65536"/>
              <a:gd name="T11" fmla="*/ 0 60000 65536"/>
              <a:gd name="T12" fmla="*/ 0 60000 65536"/>
              <a:gd name="T13" fmla="*/ 0 60000 65536"/>
              <a:gd name="T14" fmla="*/ 0 60000 65536"/>
              <a:gd name="T15" fmla="*/ 0 w 307"/>
              <a:gd name="T16" fmla="*/ 0 h 151"/>
              <a:gd name="T17" fmla="*/ 307 w 307"/>
              <a:gd name="T18" fmla="*/ 151 h 151"/>
            </a:gdLst>
            <a:ahLst/>
            <a:cxnLst>
              <a:cxn ang="T10">
                <a:pos x="T0" y="T1"/>
              </a:cxn>
              <a:cxn ang="T11">
                <a:pos x="T2" y="T3"/>
              </a:cxn>
              <a:cxn ang="T12">
                <a:pos x="T4" y="T5"/>
              </a:cxn>
              <a:cxn ang="T13">
                <a:pos x="T6" y="T7"/>
              </a:cxn>
              <a:cxn ang="T14">
                <a:pos x="T8" y="T9"/>
              </a:cxn>
            </a:cxnLst>
            <a:rect l="T15" t="T16" r="T17" b="T18"/>
            <a:pathLst>
              <a:path w="307" h="151">
                <a:moveTo>
                  <a:pt x="0" y="0"/>
                </a:moveTo>
                <a:lnTo>
                  <a:pt x="306" y="0"/>
                </a:lnTo>
                <a:lnTo>
                  <a:pt x="306" y="150"/>
                </a:lnTo>
                <a:lnTo>
                  <a:pt x="0" y="150"/>
                </a:lnTo>
                <a:lnTo>
                  <a:pt x="0" y="0"/>
                </a:lnTo>
              </a:path>
            </a:pathLst>
          </a:custGeom>
          <a:solidFill>
            <a:schemeClr val="bg2"/>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46" name="Freeform 43">
            <a:extLst>
              <a:ext uri="{FF2B5EF4-FFF2-40B4-BE49-F238E27FC236}">
                <a16:creationId xmlns:a16="http://schemas.microsoft.com/office/drawing/2014/main" id="{1155FCF7-BB12-4DA2-8437-8B4F9FEFE918}"/>
              </a:ext>
            </a:extLst>
          </p:cNvPr>
          <p:cNvSpPr>
            <a:spLocks/>
          </p:cNvSpPr>
          <p:nvPr/>
        </p:nvSpPr>
        <p:spPr bwMode="auto">
          <a:xfrm>
            <a:off x="8532294" y="5534376"/>
            <a:ext cx="152400" cy="457200"/>
          </a:xfrm>
          <a:custGeom>
            <a:avLst/>
            <a:gdLst>
              <a:gd name="T0" fmla="*/ 0 w 308"/>
              <a:gd name="T1" fmla="*/ 0 h 299"/>
              <a:gd name="T2" fmla="*/ 2147483646 w 308"/>
              <a:gd name="T3" fmla="*/ 0 h 299"/>
              <a:gd name="T4" fmla="*/ 2147483646 w 308"/>
              <a:gd name="T5" fmla="*/ 2147483646 h 299"/>
              <a:gd name="T6" fmla="*/ 0 w 308"/>
              <a:gd name="T7" fmla="*/ 2147483646 h 299"/>
              <a:gd name="T8" fmla="*/ 0 w 308"/>
              <a:gd name="T9" fmla="*/ 0 h 299"/>
              <a:gd name="T10" fmla="*/ 0 60000 65536"/>
              <a:gd name="T11" fmla="*/ 0 60000 65536"/>
              <a:gd name="T12" fmla="*/ 0 60000 65536"/>
              <a:gd name="T13" fmla="*/ 0 60000 65536"/>
              <a:gd name="T14" fmla="*/ 0 60000 65536"/>
              <a:gd name="T15" fmla="*/ 0 w 308"/>
              <a:gd name="T16" fmla="*/ 0 h 299"/>
              <a:gd name="T17" fmla="*/ 308 w 308"/>
              <a:gd name="T18" fmla="*/ 299 h 299"/>
            </a:gdLst>
            <a:ahLst/>
            <a:cxnLst>
              <a:cxn ang="T10">
                <a:pos x="T0" y="T1"/>
              </a:cxn>
              <a:cxn ang="T11">
                <a:pos x="T2" y="T3"/>
              </a:cxn>
              <a:cxn ang="T12">
                <a:pos x="T4" y="T5"/>
              </a:cxn>
              <a:cxn ang="T13">
                <a:pos x="T6" y="T7"/>
              </a:cxn>
              <a:cxn ang="T14">
                <a:pos x="T8" y="T9"/>
              </a:cxn>
            </a:cxnLst>
            <a:rect l="T15" t="T16" r="T17" b="T18"/>
            <a:pathLst>
              <a:path w="308" h="299">
                <a:moveTo>
                  <a:pt x="0" y="0"/>
                </a:moveTo>
                <a:lnTo>
                  <a:pt x="307" y="0"/>
                </a:lnTo>
                <a:lnTo>
                  <a:pt x="307" y="298"/>
                </a:lnTo>
                <a:lnTo>
                  <a:pt x="0" y="298"/>
                </a:lnTo>
                <a:lnTo>
                  <a:pt x="0" y="0"/>
                </a:lnTo>
              </a:path>
            </a:pathLst>
          </a:custGeom>
          <a:solidFill>
            <a:schemeClr val="bg2"/>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47" name="Freeform 44">
            <a:extLst>
              <a:ext uri="{FF2B5EF4-FFF2-40B4-BE49-F238E27FC236}">
                <a16:creationId xmlns:a16="http://schemas.microsoft.com/office/drawing/2014/main" id="{E116ADAA-2C04-46F9-BD82-6D4332EA7BE2}"/>
              </a:ext>
            </a:extLst>
          </p:cNvPr>
          <p:cNvSpPr>
            <a:spLocks/>
          </p:cNvSpPr>
          <p:nvPr/>
        </p:nvSpPr>
        <p:spPr bwMode="auto">
          <a:xfrm>
            <a:off x="9065694" y="5534376"/>
            <a:ext cx="152400" cy="457200"/>
          </a:xfrm>
          <a:custGeom>
            <a:avLst/>
            <a:gdLst>
              <a:gd name="T0" fmla="*/ 0 w 309"/>
              <a:gd name="T1" fmla="*/ 0 h 299"/>
              <a:gd name="T2" fmla="*/ 2147483646 w 309"/>
              <a:gd name="T3" fmla="*/ 0 h 299"/>
              <a:gd name="T4" fmla="*/ 2147483646 w 309"/>
              <a:gd name="T5" fmla="*/ 2147483646 h 299"/>
              <a:gd name="T6" fmla="*/ 0 w 309"/>
              <a:gd name="T7" fmla="*/ 2147483646 h 299"/>
              <a:gd name="T8" fmla="*/ 0 w 309"/>
              <a:gd name="T9" fmla="*/ 0 h 299"/>
              <a:gd name="T10" fmla="*/ 0 60000 65536"/>
              <a:gd name="T11" fmla="*/ 0 60000 65536"/>
              <a:gd name="T12" fmla="*/ 0 60000 65536"/>
              <a:gd name="T13" fmla="*/ 0 60000 65536"/>
              <a:gd name="T14" fmla="*/ 0 60000 65536"/>
              <a:gd name="T15" fmla="*/ 0 w 309"/>
              <a:gd name="T16" fmla="*/ 0 h 299"/>
              <a:gd name="T17" fmla="*/ 309 w 309"/>
              <a:gd name="T18" fmla="*/ 299 h 299"/>
            </a:gdLst>
            <a:ahLst/>
            <a:cxnLst>
              <a:cxn ang="T10">
                <a:pos x="T0" y="T1"/>
              </a:cxn>
              <a:cxn ang="T11">
                <a:pos x="T2" y="T3"/>
              </a:cxn>
              <a:cxn ang="T12">
                <a:pos x="T4" y="T5"/>
              </a:cxn>
              <a:cxn ang="T13">
                <a:pos x="T6" y="T7"/>
              </a:cxn>
              <a:cxn ang="T14">
                <a:pos x="T8" y="T9"/>
              </a:cxn>
            </a:cxnLst>
            <a:rect l="T15" t="T16" r="T17" b="T18"/>
            <a:pathLst>
              <a:path w="309" h="299">
                <a:moveTo>
                  <a:pt x="0" y="0"/>
                </a:moveTo>
                <a:lnTo>
                  <a:pt x="308" y="0"/>
                </a:lnTo>
                <a:lnTo>
                  <a:pt x="308" y="298"/>
                </a:lnTo>
                <a:lnTo>
                  <a:pt x="0" y="298"/>
                </a:lnTo>
                <a:lnTo>
                  <a:pt x="0" y="0"/>
                </a:lnTo>
              </a:path>
            </a:pathLst>
          </a:custGeom>
          <a:solidFill>
            <a:schemeClr val="bg2"/>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48" name="Freeform 45">
            <a:extLst>
              <a:ext uri="{FF2B5EF4-FFF2-40B4-BE49-F238E27FC236}">
                <a16:creationId xmlns:a16="http://schemas.microsoft.com/office/drawing/2014/main" id="{29A55A26-45C4-4CC1-B46B-79C83616A99D}"/>
              </a:ext>
            </a:extLst>
          </p:cNvPr>
          <p:cNvSpPr>
            <a:spLocks/>
          </p:cNvSpPr>
          <p:nvPr/>
        </p:nvSpPr>
        <p:spPr bwMode="auto">
          <a:xfrm>
            <a:off x="9522894" y="5686776"/>
            <a:ext cx="152400" cy="304800"/>
          </a:xfrm>
          <a:custGeom>
            <a:avLst/>
            <a:gdLst>
              <a:gd name="T0" fmla="*/ 0 w 306"/>
              <a:gd name="T1" fmla="*/ 0 h 151"/>
              <a:gd name="T2" fmla="*/ 2147483646 w 306"/>
              <a:gd name="T3" fmla="*/ 0 h 151"/>
              <a:gd name="T4" fmla="*/ 2147483646 w 306"/>
              <a:gd name="T5" fmla="*/ 2147483646 h 151"/>
              <a:gd name="T6" fmla="*/ 0 w 306"/>
              <a:gd name="T7" fmla="*/ 2147483646 h 151"/>
              <a:gd name="T8" fmla="*/ 0 w 306"/>
              <a:gd name="T9" fmla="*/ 0 h 151"/>
              <a:gd name="T10" fmla="*/ 0 60000 65536"/>
              <a:gd name="T11" fmla="*/ 0 60000 65536"/>
              <a:gd name="T12" fmla="*/ 0 60000 65536"/>
              <a:gd name="T13" fmla="*/ 0 60000 65536"/>
              <a:gd name="T14" fmla="*/ 0 60000 65536"/>
              <a:gd name="T15" fmla="*/ 0 w 306"/>
              <a:gd name="T16" fmla="*/ 0 h 151"/>
              <a:gd name="T17" fmla="*/ 306 w 306"/>
              <a:gd name="T18" fmla="*/ 151 h 151"/>
            </a:gdLst>
            <a:ahLst/>
            <a:cxnLst>
              <a:cxn ang="T10">
                <a:pos x="T0" y="T1"/>
              </a:cxn>
              <a:cxn ang="T11">
                <a:pos x="T2" y="T3"/>
              </a:cxn>
              <a:cxn ang="T12">
                <a:pos x="T4" y="T5"/>
              </a:cxn>
              <a:cxn ang="T13">
                <a:pos x="T6" y="T7"/>
              </a:cxn>
              <a:cxn ang="T14">
                <a:pos x="T8" y="T9"/>
              </a:cxn>
            </a:cxnLst>
            <a:rect l="T15" t="T16" r="T17" b="T18"/>
            <a:pathLst>
              <a:path w="306" h="151">
                <a:moveTo>
                  <a:pt x="0" y="0"/>
                </a:moveTo>
                <a:lnTo>
                  <a:pt x="305" y="0"/>
                </a:lnTo>
                <a:lnTo>
                  <a:pt x="305" y="150"/>
                </a:lnTo>
                <a:lnTo>
                  <a:pt x="0" y="150"/>
                </a:lnTo>
                <a:lnTo>
                  <a:pt x="0" y="0"/>
                </a:lnTo>
              </a:path>
            </a:pathLst>
          </a:custGeom>
          <a:solidFill>
            <a:schemeClr val="bg2"/>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49" name="Freeform 46">
            <a:extLst>
              <a:ext uri="{FF2B5EF4-FFF2-40B4-BE49-F238E27FC236}">
                <a16:creationId xmlns:a16="http://schemas.microsoft.com/office/drawing/2014/main" id="{E7A8930D-3096-4C0E-891B-01B57B1607B1}"/>
              </a:ext>
            </a:extLst>
          </p:cNvPr>
          <p:cNvSpPr>
            <a:spLocks/>
          </p:cNvSpPr>
          <p:nvPr/>
        </p:nvSpPr>
        <p:spPr bwMode="auto">
          <a:xfrm>
            <a:off x="9980094" y="5839176"/>
            <a:ext cx="152400" cy="155575"/>
          </a:xfrm>
          <a:custGeom>
            <a:avLst/>
            <a:gdLst>
              <a:gd name="T0" fmla="*/ 0 w 308"/>
              <a:gd name="T1" fmla="*/ 0 h 30"/>
              <a:gd name="T2" fmla="*/ 2147483646 w 308"/>
              <a:gd name="T3" fmla="*/ 0 h 30"/>
              <a:gd name="T4" fmla="*/ 2147483646 w 308"/>
              <a:gd name="T5" fmla="*/ 2147483646 h 30"/>
              <a:gd name="T6" fmla="*/ 0 w 308"/>
              <a:gd name="T7" fmla="*/ 2147483646 h 30"/>
              <a:gd name="T8" fmla="*/ 0 w 308"/>
              <a:gd name="T9" fmla="*/ 0 h 30"/>
              <a:gd name="T10" fmla="*/ 0 60000 65536"/>
              <a:gd name="T11" fmla="*/ 0 60000 65536"/>
              <a:gd name="T12" fmla="*/ 0 60000 65536"/>
              <a:gd name="T13" fmla="*/ 0 60000 65536"/>
              <a:gd name="T14" fmla="*/ 0 60000 65536"/>
              <a:gd name="T15" fmla="*/ 0 w 308"/>
              <a:gd name="T16" fmla="*/ 0 h 30"/>
              <a:gd name="T17" fmla="*/ 308 w 308"/>
              <a:gd name="T18" fmla="*/ 30 h 30"/>
            </a:gdLst>
            <a:ahLst/>
            <a:cxnLst>
              <a:cxn ang="T10">
                <a:pos x="T0" y="T1"/>
              </a:cxn>
              <a:cxn ang="T11">
                <a:pos x="T2" y="T3"/>
              </a:cxn>
              <a:cxn ang="T12">
                <a:pos x="T4" y="T5"/>
              </a:cxn>
              <a:cxn ang="T13">
                <a:pos x="T6" y="T7"/>
              </a:cxn>
              <a:cxn ang="T14">
                <a:pos x="T8" y="T9"/>
              </a:cxn>
            </a:cxnLst>
            <a:rect l="T15" t="T16" r="T17" b="T18"/>
            <a:pathLst>
              <a:path w="308" h="30">
                <a:moveTo>
                  <a:pt x="0" y="0"/>
                </a:moveTo>
                <a:lnTo>
                  <a:pt x="307" y="0"/>
                </a:lnTo>
                <a:lnTo>
                  <a:pt x="307" y="29"/>
                </a:lnTo>
                <a:lnTo>
                  <a:pt x="0" y="29"/>
                </a:lnTo>
                <a:lnTo>
                  <a:pt x="0" y="0"/>
                </a:lnTo>
              </a:path>
            </a:pathLst>
          </a:custGeom>
          <a:solidFill>
            <a:schemeClr val="bg2"/>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0" name="Line 47">
            <a:extLst>
              <a:ext uri="{FF2B5EF4-FFF2-40B4-BE49-F238E27FC236}">
                <a16:creationId xmlns:a16="http://schemas.microsoft.com/office/drawing/2014/main" id="{F8D4EB74-1A50-4912-97CB-804F804FAD7C}"/>
              </a:ext>
            </a:extLst>
          </p:cNvPr>
          <p:cNvSpPr>
            <a:spLocks noChangeShapeType="1"/>
          </p:cNvSpPr>
          <p:nvPr/>
        </p:nvSpPr>
        <p:spPr bwMode="auto">
          <a:xfrm>
            <a:off x="7406757" y="5239101"/>
            <a:ext cx="0" cy="581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Line 48">
            <a:extLst>
              <a:ext uri="{FF2B5EF4-FFF2-40B4-BE49-F238E27FC236}">
                <a16:creationId xmlns:a16="http://schemas.microsoft.com/office/drawing/2014/main" id="{854204E1-1745-43BD-9B71-108F06939CF6}"/>
              </a:ext>
            </a:extLst>
          </p:cNvPr>
          <p:cNvSpPr>
            <a:spLocks noChangeShapeType="1"/>
          </p:cNvSpPr>
          <p:nvPr/>
        </p:nvSpPr>
        <p:spPr bwMode="auto">
          <a:xfrm>
            <a:off x="7373419" y="5966176"/>
            <a:ext cx="1588"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49">
            <a:extLst>
              <a:ext uri="{FF2B5EF4-FFF2-40B4-BE49-F238E27FC236}">
                <a16:creationId xmlns:a16="http://schemas.microsoft.com/office/drawing/2014/main" id="{41777909-D1F4-488D-97EF-61229C496872}"/>
              </a:ext>
            </a:extLst>
          </p:cNvPr>
          <p:cNvSpPr>
            <a:spLocks noChangeShapeType="1"/>
          </p:cNvSpPr>
          <p:nvPr/>
        </p:nvSpPr>
        <p:spPr bwMode="auto">
          <a:xfrm>
            <a:off x="7373419" y="5664551"/>
            <a:ext cx="1588"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Line 50">
            <a:extLst>
              <a:ext uri="{FF2B5EF4-FFF2-40B4-BE49-F238E27FC236}">
                <a16:creationId xmlns:a16="http://schemas.microsoft.com/office/drawing/2014/main" id="{536DA3B8-3F06-4C7C-9047-5BA5E8695FF9}"/>
              </a:ext>
            </a:extLst>
          </p:cNvPr>
          <p:cNvSpPr>
            <a:spLocks noChangeShapeType="1"/>
          </p:cNvSpPr>
          <p:nvPr/>
        </p:nvSpPr>
        <p:spPr bwMode="auto">
          <a:xfrm>
            <a:off x="7373419" y="5359751"/>
            <a:ext cx="1588"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51">
            <a:extLst>
              <a:ext uri="{FF2B5EF4-FFF2-40B4-BE49-F238E27FC236}">
                <a16:creationId xmlns:a16="http://schemas.microsoft.com/office/drawing/2014/main" id="{17212517-B3CA-4A56-B205-3FBB0302FA71}"/>
              </a:ext>
            </a:extLst>
          </p:cNvPr>
          <p:cNvSpPr>
            <a:spLocks noChangeShapeType="1"/>
          </p:cNvSpPr>
          <p:nvPr/>
        </p:nvSpPr>
        <p:spPr bwMode="auto">
          <a:xfrm>
            <a:off x="7373419" y="5056539"/>
            <a:ext cx="1588"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52">
            <a:extLst>
              <a:ext uri="{FF2B5EF4-FFF2-40B4-BE49-F238E27FC236}">
                <a16:creationId xmlns:a16="http://schemas.microsoft.com/office/drawing/2014/main" id="{5F1AEFC3-2BC0-46DC-A937-35428BE24276}"/>
              </a:ext>
            </a:extLst>
          </p:cNvPr>
          <p:cNvSpPr>
            <a:spLocks noChangeShapeType="1"/>
          </p:cNvSpPr>
          <p:nvPr/>
        </p:nvSpPr>
        <p:spPr bwMode="auto">
          <a:xfrm>
            <a:off x="7617894" y="5991576"/>
            <a:ext cx="2590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53">
            <a:extLst>
              <a:ext uri="{FF2B5EF4-FFF2-40B4-BE49-F238E27FC236}">
                <a16:creationId xmlns:a16="http://schemas.microsoft.com/office/drawing/2014/main" id="{A655CAAB-76C3-4472-916B-DB8A9E4DAF65}"/>
              </a:ext>
            </a:extLst>
          </p:cNvPr>
          <p:cNvSpPr>
            <a:spLocks noChangeShapeType="1"/>
          </p:cNvSpPr>
          <p:nvPr/>
        </p:nvSpPr>
        <p:spPr bwMode="auto">
          <a:xfrm flipV="1">
            <a:off x="7406757" y="5839176"/>
            <a:ext cx="0" cy="328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Line 54">
            <a:extLst>
              <a:ext uri="{FF2B5EF4-FFF2-40B4-BE49-F238E27FC236}">
                <a16:creationId xmlns:a16="http://schemas.microsoft.com/office/drawing/2014/main" id="{AE8F89E3-FA5A-44A2-80F5-4F384D21C3E7}"/>
              </a:ext>
            </a:extLst>
          </p:cNvPr>
          <p:cNvSpPr>
            <a:spLocks noChangeShapeType="1"/>
          </p:cNvSpPr>
          <p:nvPr/>
        </p:nvSpPr>
        <p:spPr bwMode="auto">
          <a:xfrm flipV="1">
            <a:off x="7894119" y="5839176"/>
            <a:ext cx="0" cy="328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Line 55">
            <a:extLst>
              <a:ext uri="{FF2B5EF4-FFF2-40B4-BE49-F238E27FC236}">
                <a16:creationId xmlns:a16="http://schemas.microsoft.com/office/drawing/2014/main" id="{84E8F5DC-D05E-4602-9E54-B68D4B257DBB}"/>
              </a:ext>
            </a:extLst>
          </p:cNvPr>
          <p:cNvSpPr>
            <a:spLocks noChangeShapeType="1"/>
          </p:cNvSpPr>
          <p:nvPr/>
        </p:nvSpPr>
        <p:spPr bwMode="auto">
          <a:xfrm flipV="1">
            <a:off x="8379894" y="5839176"/>
            <a:ext cx="0" cy="328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Line 56">
            <a:extLst>
              <a:ext uri="{FF2B5EF4-FFF2-40B4-BE49-F238E27FC236}">
                <a16:creationId xmlns:a16="http://schemas.microsoft.com/office/drawing/2014/main" id="{93B1AFBC-1F10-4AC5-A7B3-FEEA32833825}"/>
              </a:ext>
            </a:extLst>
          </p:cNvPr>
          <p:cNvSpPr>
            <a:spLocks noChangeShapeType="1"/>
          </p:cNvSpPr>
          <p:nvPr/>
        </p:nvSpPr>
        <p:spPr bwMode="auto">
          <a:xfrm flipV="1">
            <a:off x="8867257" y="5839176"/>
            <a:ext cx="0" cy="328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57">
            <a:extLst>
              <a:ext uri="{FF2B5EF4-FFF2-40B4-BE49-F238E27FC236}">
                <a16:creationId xmlns:a16="http://schemas.microsoft.com/office/drawing/2014/main" id="{C4EB54BB-8F71-42F4-AB89-ED8A933184DB}"/>
              </a:ext>
            </a:extLst>
          </p:cNvPr>
          <p:cNvSpPr>
            <a:spLocks noChangeShapeType="1"/>
          </p:cNvSpPr>
          <p:nvPr/>
        </p:nvSpPr>
        <p:spPr bwMode="auto">
          <a:xfrm flipV="1">
            <a:off x="9356207" y="5839176"/>
            <a:ext cx="0" cy="328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Line 58">
            <a:extLst>
              <a:ext uri="{FF2B5EF4-FFF2-40B4-BE49-F238E27FC236}">
                <a16:creationId xmlns:a16="http://schemas.microsoft.com/office/drawing/2014/main" id="{8620943B-765E-42C5-BEA9-1EC582437535}"/>
              </a:ext>
            </a:extLst>
          </p:cNvPr>
          <p:cNvSpPr>
            <a:spLocks noChangeShapeType="1"/>
          </p:cNvSpPr>
          <p:nvPr/>
        </p:nvSpPr>
        <p:spPr bwMode="auto">
          <a:xfrm flipV="1">
            <a:off x="9840394" y="5839176"/>
            <a:ext cx="0" cy="328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Rectangle 61">
            <a:extLst>
              <a:ext uri="{FF2B5EF4-FFF2-40B4-BE49-F238E27FC236}">
                <a16:creationId xmlns:a16="http://schemas.microsoft.com/office/drawing/2014/main" id="{74FE86A9-0C96-4A81-A2B9-F5750F6E0FD7}"/>
              </a:ext>
            </a:extLst>
          </p:cNvPr>
          <p:cNvSpPr>
            <a:spLocks noChangeArrowheads="1"/>
          </p:cNvSpPr>
          <p:nvPr/>
        </p:nvSpPr>
        <p:spPr bwMode="auto">
          <a:xfrm>
            <a:off x="6944794" y="5488339"/>
            <a:ext cx="3714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.2</a:t>
            </a:r>
          </a:p>
        </p:txBody>
      </p:sp>
      <p:sp>
        <p:nvSpPr>
          <p:cNvPr id="63" name="Rectangle 62">
            <a:extLst>
              <a:ext uri="{FF2B5EF4-FFF2-40B4-BE49-F238E27FC236}">
                <a16:creationId xmlns:a16="http://schemas.microsoft.com/office/drawing/2014/main" id="{7E9AAD05-1B2F-44CF-B5D6-01DCF74E5360}"/>
              </a:ext>
            </a:extLst>
          </p:cNvPr>
          <p:cNvSpPr>
            <a:spLocks noChangeArrowheads="1"/>
          </p:cNvSpPr>
          <p:nvPr/>
        </p:nvSpPr>
        <p:spPr bwMode="auto">
          <a:xfrm>
            <a:off x="6944794" y="5183539"/>
            <a:ext cx="3714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.4</a:t>
            </a:r>
          </a:p>
        </p:txBody>
      </p:sp>
      <p:sp>
        <p:nvSpPr>
          <p:cNvPr id="64" name="Rectangle 63">
            <a:extLst>
              <a:ext uri="{FF2B5EF4-FFF2-40B4-BE49-F238E27FC236}">
                <a16:creationId xmlns:a16="http://schemas.microsoft.com/office/drawing/2014/main" id="{73EF8FF1-D3A3-4E69-9456-ED4A571B6393}"/>
              </a:ext>
            </a:extLst>
          </p:cNvPr>
          <p:cNvSpPr>
            <a:spLocks noChangeArrowheads="1"/>
          </p:cNvSpPr>
          <p:nvPr/>
        </p:nvSpPr>
        <p:spPr bwMode="auto">
          <a:xfrm>
            <a:off x="6944794" y="4881914"/>
            <a:ext cx="3714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.6</a:t>
            </a:r>
          </a:p>
        </p:txBody>
      </p:sp>
      <p:sp>
        <p:nvSpPr>
          <p:cNvPr id="65" name="Rectangle 64">
            <a:extLst>
              <a:ext uri="{FF2B5EF4-FFF2-40B4-BE49-F238E27FC236}">
                <a16:creationId xmlns:a16="http://schemas.microsoft.com/office/drawing/2014/main" id="{83AFEF81-4D52-4EAA-9D75-2C5E492878E9}"/>
              </a:ext>
            </a:extLst>
          </p:cNvPr>
          <p:cNvSpPr>
            <a:spLocks noChangeArrowheads="1"/>
          </p:cNvSpPr>
          <p:nvPr/>
        </p:nvSpPr>
        <p:spPr bwMode="auto">
          <a:xfrm>
            <a:off x="7495657" y="6134451"/>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0</a:t>
            </a:r>
          </a:p>
        </p:txBody>
      </p:sp>
      <p:sp>
        <p:nvSpPr>
          <p:cNvPr id="66" name="Rectangle 65">
            <a:extLst>
              <a:ext uri="{FF2B5EF4-FFF2-40B4-BE49-F238E27FC236}">
                <a16:creationId xmlns:a16="http://schemas.microsoft.com/office/drawing/2014/main" id="{DBC242A3-41B0-421C-BB0C-0D6E6092A8DA}"/>
              </a:ext>
            </a:extLst>
          </p:cNvPr>
          <p:cNvSpPr>
            <a:spLocks noChangeArrowheads="1"/>
          </p:cNvSpPr>
          <p:nvPr/>
        </p:nvSpPr>
        <p:spPr bwMode="auto">
          <a:xfrm>
            <a:off x="7984607" y="6134451"/>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1</a:t>
            </a:r>
          </a:p>
        </p:txBody>
      </p:sp>
      <p:sp>
        <p:nvSpPr>
          <p:cNvPr id="67" name="Rectangle 66">
            <a:extLst>
              <a:ext uri="{FF2B5EF4-FFF2-40B4-BE49-F238E27FC236}">
                <a16:creationId xmlns:a16="http://schemas.microsoft.com/office/drawing/2014/main" id="{7579084C-5B68-4E9D-AA84-90F9A73F3605}"/>
              </a:ext>
            </a:extLst>
          </p:cNvPr>
          <p:cNvSpPr>
            <a:spLocks noChangeArrowheads="1"/>
          </p:cNvSpPr>
          <p:nvPr/>
        </p:nvSpPr>
        <p:spPr bwMode="auto">
          <a:xfrm>
            <a:off x="8468794" y="6134451"/>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2</a:t>
            </a:r>
          </a:p>
        </p:txBody>
      </p:sp>
      <p:sp>
        <p:nvSpPr>
          <p:cNvPr id="68" name="Rectangle 67">
            <a:extLst>
              <a:ext uri="{FF2B5EF4-FFF2-40B4-BE49-F238E27FC236}">
                <a16:creationId xmlns:a16="http://schemas.microsoft.com/office/drawing/2014/main" id="{ED5206F1-16BC-4F51-A7BE-6B634F2FDD5A}"/>
              </a:ext>
            </a:extLst>
          </p:cNvPr>
          <p:cNvSpPr>
            <a:spLocks noChangeArrowheads="1"/>
          </p:cNvSpPr>
          <p:nvPr/>
        </p:nvSpPr>
        <p:spPr bwMode="auto">
          <a:xfrm>
            <a:off x="8957744" y="6134451"/>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3</a:t>
            </a:r>
          </a:p>
        </p:txBody>
      </p:sp>
      <p:sp>
        <p:nvSpPr>
          <p:cNvPr id="69" name="Rectangle 68">
            <a:extLst>
              <a:ext uri="{FF2B5EF4-FFF2-40B4-BE49-F238E27FC236}">
                <a16:creationId xmlns:a16="http://schemas.microsoft.com/office/drawing/2014/main" id="{583B1423-847D-4023-831A-AB3EDE938AD9}"/>
              </a:ext>
            </a:extLst>
          </p:cNvPr>
          <p:cNvSpPr>
            <a:spLocks noChangeArrowheads="1"/>
          </p:cNvSpPr>
          <p:nvPr/>
        </p:nvSpPr>
        <p:spPr bwMode="auto">
          <a:xfrm>
            <a:off x="9445107" y="6134451"/>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4</a:t>
            </a:r>
          </a:p>
        </p:txBody>
      </p:sp>
      <p:sp>
        <p:nvSpPr>
          <p:cNvPr id="70" name="Rectangle 69">
            <a:extLst>
              <a:ext uri="{FF2B5EF4-FFF2-40B4-BE49-F238E27FC236}">
                <a16:creationId xmlns:a16="http://schemas.microsoft.com/office/drawing/2014/main" id="{6D7F6952-C764-43AF-B2C6-1DA3691FC752}"/>
              </a:ext>
            </a:extLst>
          </p:cNvPr>
          <p:cNvSpPr>
            <a:spLocks noChangeArrowheads="1"/>
          </p:cNvSpPr>
          <p:nvPr/>
        </p:nvSpPr>
        <p:spPr bwMode="auto">
          <a:xfrm>
            <a:off x="9903894" y="6143976"/>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5</a:t>
            </a:r>
          </a:p>
        </p:txBody>
      </p:sp>
      <p:sp>
        <p:nvSpPr>
          <p:cNvPr id="71" name="Rectangle 70">
            <a:extLst>
              <a:ext uri="{FF2B5EF4-FFF2-40B4-BE49-F238E27FC236}">
                <a16:creationId xmlns:a16="http://schemas.microsoft.com/office/drawing/2014/main" id="{0A9031BB-B106-46BC-89DB-68F0F204AC91}"/>
              </a:ext>
            </a:extLst>
          </p:cNvPr>
          <p:cNvSpPr>
            <a:spLocks noChangeArrowheads="1"/>
          </p:cNvSpPr>
          <p:nvPr/>
        </p:nvSpPr>
        <p:spPr bwMode="auto">
          <a:xfrm>
            <a:off x="10361094" y="6143976"/>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x</a:t>
            </a:r>
          </a:p>
        </p:txBody>
      </p:sp>
      <p:sp>
        <p:nvSpPr>
          <p:cNvPr id="72" name="Rectangle 71">
            <a:extLst>
              <a:ext uri="{FF2B5EF4-FFF2-40B4-BE49-F238E27FC236}">
                <a16:creationId xmlns:a16="http://schemas.microsoft.com/office/drawing/2014/main" id="{B45FDE2C-6288-4491-B91F-37BF13F7F1F8}"/>
              </a:ext>
            </a:extLst>
          </p:cNvPr>
          <p:cNvSpPr>
            <a:spLocks noChangeArrowheads="1"/>
          </p:cNvSpPr>
          <p:nvPr/>
        </p:nvSpPr>
        <p:spPr bwMode="auto">
          <a:xfrm>
            <a:off x="7198794" y="4605689"/>
            <a:ext cx="1462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dirty="0">
                <a:latin typeface="Times New Roman" panose="02020603050405020304" pitchFamily="18" charset="0"/>
              </a:rPr>
              <a:t>P(X=x|5, 0.5)</a:t>
            </a:r>
          </a:p>
        </p:txBody>
      </p:sp>
      <p:sp>
        <p:nvSpPr>
          <p:cNvPr id="73" name="Rectangle 72">
            <a:extLst>
              <a:ext uri="{FF2B5EF4-FFF2-40B4-BE49-F238E27FC236}">
                <a16:creationId xmlns:a16="http://schemas.microsoft.com/office/drawing/2014/main" id="{04703F07-6054-4910-9379-C122D9590ECD}"/>
              </a:ext>
            </a:extLst>
          </p:cNvPr>
          <p:cNvSpPr>
            <a:spLocks noChangeArrowheads="1"/>
          </p:cNvSpPr>
          <p:nvPr/>
        </p:nvSpPr>
        <p:spPr bwMode="auto">
          <a:xfrm>
            <a:off x="6998769" y="5807426"/>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0</a:t>
            </a:r>
          </a:p>
        </p:txBody>
      </p:sp>
      <p:sp>
        <p:nvSpPr>
          <p:cNvPr id="75" name="Rectangle 74">
            <a:extLst>
              <a:ext uri="{FF2B5EF4-FFF2-40B4-BE49-F238E27FC236}">
                <a16:creationId xmlns:a16="http://schemas.microsoft.com/office/drawing/2014/main" id="{1359A159-8EAE-4007-A24A-6AAE5FBD8D02}"/>
              </a:ext>
            </a:extLst>
          </p:cNvPr>
          <p:cNvSpPr>
            <a:spLocks noChangeArrowheads="1"/>
          </p:cNvSpPr>
          <p:nvPr/>
        </p:nvSpPr>
        <p:spPr bwMode="auto">
          <a:xfrm>
            <a:off x="653951" y="1449796"/>
            <a:ext cx="396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lstStyle>
            <a:lvl1pPr marL="320675" indent="-320675" defTabSz="852488">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t>Here, n = 5 and </a:t>
            </a:r>
            <a:r>
              <a:rPr lang="el-GR" altLang="en-US" sz="2400" dirty="0"/>
              <a:t>π</a:t>
            </a:r>
            <a:r>
              <a:rPr lang="en-US" altLang="en-US" sz="2400" dirty="0"/>
              <a:t> = 0.1.</a:t>
            </a:r>
          </a:p>
        </p:txBody>
      </p:sp>
      <p:sp>
        <p:nvSpPr>
          <p:cNvPr id="76" name="Rectangle 75">
            <a:extLst>
              <a:ext uri="{FF2B5EF4-FFF2-40B4-BE49-F238E27FC236}">
                <a16:creationId xmlns:a16="http://schemas.microsoft.com/office/drawing/2014/main" id="{73D1F704-2C5F-4D72-852E-852B6A589E48}"/>
              </a:ext>
            </a:extLst>
          </p:cNvPr>
          <p:cNvSpPr>
            <a:spLocks noChangeArrowheads="1"/>
          </p:cNvSpPr>
          <p:nvPr/>
        </p:nvSpPr>
        <p:spPr bwMode="auto">
          <a:xfrm>
            <a:off x="754757" y="4549486"/>
            <a:ext cx="37607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lstStyle>
            <a:lvl1pPr marL="320675" indent="-320675" defTabSz="852488">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t>Here, n = 5 and </a:t>
            </a:r>
            <a:r>
              <a:rPr lang="el-GR" altLang="en-US" sz="2400" dirty="0"/>
              <a:t>π</a:t>
            </a:r>
            <a:r>
              <a:rPr lang="en-US" altLang="en-US" sz="2400" dirty="0"/>
              <a:t> = 0.5.</a:t>
            </a:r>
          </a:p>
        </p:txBody>
      </p:sp>
      <p:graphicFrame>
        <p:nvGraphicFramePr>
          <p:cNvPr id="79" name="Object 83">
            <a:extLst>
              <a:ext uri="{FF2B5EF4-FFF2-40B4-BE49-F238E27FC236}">
                <a16:creationId xmlns:a16="http://schemas.microsoft.com/office/drawing/2014/main" id="{4134F92A-CAD2-48F4-9F6C-83A309366FFD}"/>
              </a:ext>
            </a:extLst>
          </p:cNvPr>
          <p:cNvGraphicFramePr>
            <a:graphicFrameLocks noChangeAspect="1"/>
          </p:cNvGraphicFramePr>
          <p:nvPr>
            <p:extLst>
              <p:ext uri="{D42A27DB-BD31-4B8C-83A1-F6EECF244321}">
                <p14:modId xmlns:p14="http://schemas.microsoft.com/office/powerpoint/2010/main" val="97903751"/>
              </p:ext>
            </p:extLst>
          </p:nvPr>
        </p:nvGraphicFramePr>
        <p:xfrm>
          <a:off x="1723507" y="2082591"/>
          <a:ext cx="3173413" cy="461963"/>
        </p:xfrm>
        <a:graphic>
          <a:graphicData uri="http://schemas.openxmlformats.org/presentationml/2006/ole">
            <mc:AlternateContent xmlns:mc="http://schemas.openxmlformats.org/markup-compatibility/2006">
              <mc:Choice xmlns:v="urn:schemas-microsoft-com:vml" Requires="v">
                <p:oleObj spid="_x0000_s40374" name="Equation" r:id="rId4" imgW="1562100" imgH="228600" progId="Equation.3">
                  <p:embed/>
                </p:oleObj>
              </mc:Choice>
              <mc:Fallback>
                <p:oleObj name="Equation" r:id="rId4" imgW="1562100" imgH="228600" progId="Equation.3">
                  <p:embed/>
                  <p:pic>
                    <p:nvPicPr>
                      <p:cNvPr id="32837" name="Object 83">
                        <a:extLst>
                          <a:ext uri="{FF2B5EF4-FFF2-40B4-BE49-F238E27FC236}">
                            <a16:creationId xmlns:a16="http://schemas.microsoft.com/office/drawing/2014/main" id="{AB6B2AF7-6F6A-4F54-AFBC-E990B5AE51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3507" y="2082591"/>
                        <a:ext cx="3173413" cy="461963"/>
                      </a:xfrm>
                      <a:prstGeom prst="rect">
                        <a:avLst/>
                      </a:prstGeom>
                      <a:solidFill>
                        <a:srgbClr val="00E2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 name="Object 84">
            <a:extLst>
              <a:ext uri="{FF2B5EF4-FFF2-40B4-BE49-F238E27FC236}">
                <a16:creationId xmlns:a16="http://schemas.microsoft.com/office/drawing/2014/main" id="{4C0C3BA2-0D41-4543-937F-D79D262BB145}"/>
              </a:ext>
            </a:extLst>
          </p:cNvPr>
          <p:cNvGraphicFramePr>
            <a:graphicFrameLocks noChangeAspect="1"/>
          </p:cNvGraphicFramePr>
          <p:nvPr>
            <p:extLst>
              <p:ext uri="{D42A27DB-BD31-4B8C-83A1-F6EECF244321}">
                <p14:modId xmlns:p14="http://schemas.microsoft.com/office/powerpoint/2010/main" val="4141464635"/>
              </p:ext>
            </p:extLst>
          </p:nvPr>
        </p:nvGraphicFramePr>
        <p:xfrm>
          <a:off x="1121845" y="2652504"/>
          <a:ext cx="4346575" cy="987425"/>
        </p:xfrm>
        <a:graphic>
          <a:graphicData uri="http://schemas.openxmlformats.org/presentationml/2006/ole">
            <mc:AlternateContent xmlns:mc="http://schemas.openxmlformats.org/markup-compatibility/2006">
              <mc:Choice xmlns:v="urn:schemas-microsoft-com:vml" Requires="v">
                <p:oleObj spid="_x0000_s40375" name="Equation" r:id="rId6" imgW="2387600" imgH="546100" progId="Equation.3">
                  <p:embed/>
                </p:oleObj>
              </mc:Choice>
              <mc:Fallback>
                <p:oleObj name="Equation" r:id="rId6" imgW="2387600" imgH="546100" progId="Equation.3">
                  <p:embed/>
                  <p:pic>
                    <p:nvPicPr>
                      <p:cNvPr id="32838" name="Object 84">
                        <a:extLst>
                          <a:ext uri="{FF2B5EF4-FFF2-40B4-BE49-F238E27FC236}">
                            <a16:creationId xmlns:a16="http://schemas.microsoft.com/office/drawing/2014/main" id="{AEA8DC52-6DA2-4048-8C42-B0DDDD05D9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1845" y="2652504"/>
                        <a:ext cx="4346575" cy="987425"/>
                      </a:xfrm>
                      <a:prstGeom prst="rect">
                        <a:avLst/>
                      </a:prstGeom>
                      <a:solidFill>
                        <a:srgbClr val="69FF69">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 name="Object 85">
            <a:extLst>
              <a:ext uri="{FF2B5EF4-FFF2-40B4-BE49-F238E27FC236}">
                <a16:creationId xmlns:a16="http://schemas.microsoft.com/office/drawing/2014/main" id="{15089DA7-403D-4CA7-81D8-F88D5E2C0681}"/>
              </a:ext>
            </a:extLst>
          </p:cNvPr>
          <p:cNvGraphicFramePr>
            <a:graphicFrameLocks noChangeAspect="1"/>
          </p:cNvGraphicFramePr>
          <p:nvPr>
            <p:extLst>
              <p:ext uri="{D42A27DB-BD31-4B8C-83A1-F6EECF244321}">
                <p14:modId xmlns:p14="http://schemas.microsoft.com/office/powerpoint/2010/main" val="883995611"/>
              </p:ext>
            </p:extLst>
          </p:nvPr>
        </p:nvGraphicFramePr>
        <p:xfrm>
          <a:off x="2371207" y="5151847"/>
          <a:ext cx="3175000" cy="438150"/>
        </p:xfrm>
        <a:graphic>
          <a:graphicData uri="http://schemas.openxmlformats.org/presentationml/2006/ole">
            <mc:AlternateContent xmlns:mc="http://schemas.openxmlformats.org/markup-compatibility/2006">
              <mc:Choice xmlns:v="urn:schemas-microsoft-com:vml" Requires="v">
                <p:oleObj spid="_x0000_s40376" name="Equation" r:id="rId8" imgW="1562100" imgH="228600" progId="Equation.3">
                  <p:embed/>
                </p:oleObj>
              </mc:Choice>
              <mc:Fallback>
                <p:oleObj name="Equation" r:id="rId8" imgW="1562100" imgH="228600" progId="Equation.3">
                  <p:embed/>
                  <p:pic>
                    <p:nvPicPr>
                      <p:cNvPr id="32839" name="Object 85">
                        <a:extLst>
                          <a:ext uri="{FF2B5EF4-FFF2-40B4-BE49-F238E27FC236}">
                            <a16:creationId xmlns:a16="http://schemas.microsoft.com/office/drawing/2014/main" id="{335483EC-A2CB-4566-AB21-BE3F7D8941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71207" y="5151847"/>
                        <a:ext cx="3175000" cy="438150"/>
                      </a:xfrm>
                      <a:prstGeom prst="rect">
                        <a:avLst/>
                      </a:prstGeom>
                      <a:solidFill>
                        <a:srgbClr val="00E2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 name="Object 86">
            <a:extLst>
              <a:ext uri="{FF2B5EF4-FFF2-40B4-BE49-F238E27FC236}">
                <a16:creationId xmlns:a16="http://schemas.microsoft.com/office/drawing/2014/main" id="{2D13270D-326F-4C3D-B845-FFA793E55F10}"/>
              </a:ext>
            </a:extLst>
          </p:cNvPr>
          <p:cNvGraphicFramePr>
            <a:graphicFrameLocks noChangeAspect="1"/>
          </p:cNvGraphicFramePr>
          <p:nvPr>
            <p:extLst>
              <p:ext uri="{D42A27DB-BD31-4B8C-83A1-F6EECF244321}">
                <p14:modId xmlns:p14="http://schemas.microsoft.com/office/powerpoint/2010/main" val="3674095843"/>
              </p:ext>
            </p:extLst>
          </p:nvPr>
        </p:nvGraphicFramePr>
        <p:xfrm>
          <a:off x="1796532" y="5726522"/>
          <a:ext cx="4208463" cy="957262"/>
        </p:xfrm>
        <a:graphic>
          <a:graphicData uri="http://schemas.openxmlformats.org/presentationml/2006/ole">
            <mc:AlternateContent xmlns:mc="http://schemas.openxmlformats.org/markup-compatibility/2006">
              <mc:Choice xmlns:v="urn:schemas-microsoft-com:vml" Requires="v">
                <p:oleObj spid="_x0000_s40377" name="Equation" r:id="rId10" imgW="2387600" imgH="546100" progId="Equation.3">
                  <p:embed/>
                </p:oleObj>
              </mc:Choice>
              <mc:Fallback>
                <p:oleObj name="Equation" r:id="rId10" imgW="2387600" imgH="546100" progId="Equation.3">
                  <p:embed/>
                  <p:pic>
                    <p:nvPicPr>
                      <p:cNvPr id="32840" name="Object 86">
                        <a:extLst>
                          <a:ext uri="{FF2B5EF4-FFF2-40B4-BE49-F238E27FC236}">
                            <a16:creationId xmlns:a16="http://schemas.microsoft.com/office/drawing/2014/main" id="{CE04428E-B050-4728-81EB-62CEA0E417F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96532" y="5726522"/>
                        <a:ext cx="4208463" cy="957262"/>
                      </a:xfrm>
                      <a:prstGeom prst="rect">
                        <a:avLst/>
                      </a:prstGeom>
                      <a:solidFill>
                        <a:srgbClr val="69FF69">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309355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98B2-9519-469E-9F72-1461C0CFF9FA}"/>
              </a:ext>
            </a:extLst>
          </p:cNvPr>
          <p:cNvSpPr>
            <a:spLocks noGrp="1"/>
          </p:cNvSpPr>
          <p:nvPr>
            <p:ph type="title"/>
          </p:nvPr>
        </p:nvSpPr>
        <p:spPr/>
        <p:txBody>
          <a:bodyPr/>
          <a:lstStyle/>
          <a:p>
            <a:r>
              <a:rPr lang="en-US" dirty="0"/>
              <a:t>Probability Distribution in 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E04074-1E97-42F6-96EE-98E7F52FB361}"/>
                  </a:ext>
                </a:extLst>
              </p:cNvPr>
              <p:cNvSpPr>
                <a:spLocks noGrp="1"/>
              </p:cNvSpPr>
              <p:nvPr>
                <p:ph idx="1"/>
              </p:nvPr>
            </p:nvSpPr>
            <p:spPr/>
            <p:txBody>
              <a:bodyPr/>
              <a:lstStyle/>
              <a:p>
                <a:r>
                  <a:rPr lang="en-US" dirty="0" smtClean="0"/>
                  <a:t>Luckily, we can use R to sample random variable that come from particular distributions, and calculate associated probabilities</a:t>
                </a:r>
              </a:p>
              <a:p>
                <a:r>
                  <a:rPr lang="en-US" dirty="0"/>
                  <a:t>Each distribution has four associated functions. For the binomial distribution they are the following, where </a:t>
                </a:r>
                <a:r>
                  <a:rPr lang="en-US" b="1" dirty="0"/>
                  <a:t>size</a:t>
                </a:r>
                <a:r>
                  <a:rPr lang="en-US" dirty="0"/>
                  <a:t> is </a:t>
                </a:r>
                <a14:m>
                  <m:oMath xmlns:m="http://schemas.openxmlformats.org/officeDocument/2006/math">
                    <m:r>
                      <a:rPr lang="en-US" b="0" i="1" smtClean="0">
                        <a:latin typeface="Cambria Math" panose="02040503050406030204" pitchFamily="18" charset="0"/>
                      </a:rPr>
                      <m:t>𝑛</m:t>
                    </m:r>
                  </m:oMath>
                </a14:m>
                <a:r>
                  <a:rPr lang="en-US" dirty="0"/>
                  <a:t> and </a:t>
                </a:r>
                <a:r>
                  <a:rPr lang="en-US" b="1" dirty="0" err="1"/>
                  <a:t>prob</a:t>
                </a:r>
                <a:r>
                  <a:rPr lang="en-US" dirty="0"/>
                  <a:t> is </a:t>
                </a:r>
                <a14:m>
                  <m:oMath xmlns:m="http://schemas.openxmlformats.org/officeDocument/2006/math">
                    <m:r>
                      <a:rPr lang="en-US" b="0" i="1" smtClean="0">
                        <a:latin typeface="Cambria Math" panose="02040503050406030204" pitchFamily="18" charset="0"/>
                      </a:rPr>
                      <m:t>𝜋</m:t>
                    </m:r>
                  </m:oMath>
                </a14:m>
                <a:endParaRPr lang="en-US" dirty="0"/>
              </a:p>
              <a:p>
                <a:pPr lvl="1"/>
                <a:r>
                  <a:rPr lang="en-US" dirty="0" err="1"/>
                  <a:t>dbinom</a:t>
                </a:r>
                <a:r>
                  <a:rPr lang="en-US" dirty="0"/>
                  <a:t>(x, size, </a:t>
                </a:r>
                <a:r>
                  <a:rPr lang="en-US" dirty="0" err="1"/>
                  <a:t>prob</a:t>
                </a:r>
                <a:r>
                  <a:rPr lang="en-US" dirty="0"/>
                  <a:t>, log = FALSE) </a:t>
                </a:r>
              </a:p>
              <a:p>
                <a:pPr lvl="2"/>
                <a:r>
                  <a:rPr lang="en-US" dirty="0"/>
                  <a:t>Calculates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a:p>
                <a:pPr lvl="1"/>
                <a:r>
                  <a:rPr lang="en-US" dirty="0" err="1"/>
                  <a:t>pbinom</a:t>
                </a:r>
                <a:r>
                  <a:rPr lang="en-US" dirty="0"/>
                  <a:t>(q, size, </a:t>
                </a:r>
                <a:r>
                  <a:rPr lang="en-US" dirty="0" err="1"/>
                  <a:t>prob</a:t>
                </a:r>
                <a:r>
                  <a:rPr lang="en-US" dirty="0"/>
                  <a:t>, </a:t>
                </a:r>
                <a:r>
                  <a:rPr lang="en-US" dirty="0" err="1"/>
                  <a:t>lower.tail</a:t>
                </a:r>
                <a:r>
                  <a:rPr lang="en-US" dirty="0"/>
                  <a:t> = TRUE, </a:t>
                </a:r>
                <a:r>
                  <a:rPr lang="en-US" dirty="0" err="1"/>
                  <a:t>log.p</a:t>
                </a:r>
                <a:r>
                  <a:rPr lang="en-US" dirty="0"/>
                  <a:t> = FALSE)</a:t>
                </a:r>
              </a:p>
              <a:p>
                <a:pPr lvl="2"/>
                <a:r>
                  <a:rPr lang="en-US" dirty="0"/>
                  <a:t>Calculates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oMath>
                </a14:m>
                <a:endParaRPr lang="en-US" dirty="0"/>
              </a:p>
              <a:p>
                <a:pPr lvl="1"/>
                <a:r>
                  <a:rPr lang="en-US" b="1" dirty="0" err="1"/>
                  <a:t>qbinom</a:t>
                </a:r>
                <a:r>
                  <a:rPr lang="en-US" b="1" dirty="0"/>
                  <a:t>(p, size, </a:t>
                </a:r>
                <a:r>
                  <a:rPr lang="en-US" b="1" dirty="0" err="1" smtClean="0"/>
                  <a:t>prob</a:t>
                </a:r>
                <a:r>
                  <a:rPr lang="en-US" b="1" dirty="0"/>
                  <a:t>, </a:t>
                </a:r>
                <a:r>
                  <a:rPr lang="en-US" b="1" dirty="0" err="1"/>
                  <a:t>lower.tail</a:t>
                </a:r>
                <a:r>
                  <a:rPr lang="en-US" b="1" dirty="0"/>
                  <a:t> = TRUE, </a:t>
                </a:r>
                <a:r>
                  <a:rPr lang="en-US" b="1" dirty="0" err="1"/>
                  <a:t>log.p</a:t>
                </a:r>
                <a:r>
                  <a:rPr lang="en-US" b="1" dirty="0"/>
                  <a:t> = FALSE)</a:t>
                </a:r>
              </a:p>
              <a:p>
                <a:pPr lvl="2"/>
                <a:r>
                  <a:rPr lang="en-US" b="1" dirty="0"/>
                  <a:t>Calculates the </a:t>
                </a:r>
                <a:r>
                  <a:rPr lang="en-US" b="1" dirty="0" smtClean="0"/>
                  <a:t>highest value x for which </a:t>
                </a:r>
                <a14:m>
                  <m:oMath xmlns:m="http://schemas.openxmlformats.org/officeDocument/2006/math">
                    <m:r>
                      <a:rPr lang="en-US" b="1" i="1" smtClean="0">
                        <a:latin typeface="Cambria Math" panose="02040503050406030204" pitchFamily="18" charset="0"/>
                      </a:rPr>
                      <m:t>𝑭</m:t>
                    </m:r>
                    <m:d>
                      <m:dPr>
                        <m:ctrlPr>
                          <a:rPr lang="en-US" b="1" i="1" smtClean="0">
                            <a:latin typeface="Cambria Math" panose="02040503050406030204" pitchFamily="18" charset="0"/>
                          </a:rPr>
                        </m:ctrlPr>
                      </m:dPr>
                      <m:e>
                        <m:r>
                          <a:rPr lang="en-US" b="1" i="1" smtClean="0">
                            <a:latin typeface="Cambria Math" panose="02040503050406030204" pitchFamily="18" charset="0"/>
                          </a:rPr>
                          <m:t>𝒑</m:t>
                        </m:r>
                      </m:e>
                    </m:d>
                    <m:r>
                      <a:rPr lang="en-US" b="1" i="1" smtClean="0">
                        <a:latin typeface="Cambria Math" panose="02040503050406030204" pitchFamily="18" charset="0"/>
                      </a:rPr>
                      <m:t>≥</m:t>
                    </m:r>
                    <m:r>
                      <a:rPr lang="en-US" b="1" i="1" smtClean="0">
                        <a:latin typeface="Cambria Math" panose="02040503050406030204" pitchFamily="18" charset="0"/>
                      </a:rPr>
                      <m:t>𝒙</m:t>
                    </m:r>
                  </m:oMath>
                </a14:m>
                <a:endParaRPr lang="en-US" b="1" dirty="0" smtClean="0"/>
              </a:p>
              <a:p>
                <a:pPr lvl="1"/>
                <a:r>
                  <a:rPr lang="en-US" dirty="0" err="1" smtClean="0"/>
                  <a:t>rbinom</a:t>
                </a:r>
                <a:r>
                  <a:rPr lang="en-US" dirty="0" smtClean="0"/>
                  <a:t>(n</a:t>
                </a:r>
                <a:r>
                  <a:rPr lang="en-US" dirty="0"/>
                  <a:t>, size, </a:t>
                </a:r>
                <a:r>
                  <a:rPr lang="en-US" dirty="0" err="1"/>
                  <a:t>prob</a:t>
                </a:r>
                <a:r>
                  <a:rPr lang="en-US" dirty="0"/>
                  <a:t>)</a:t>
                </a:r>
              </a:p>
              <a:p>
                <a:pPr lvl="2"/>
                <a:r>
                  <a:rPr lang="en-US" dirty="0"/>
                  <a:t>Generates </a:t>
                </a:r>
                <a:r>
                  <a:rPr lang="en-US" i="1" dirty="0"/>
                  <a:t>n</a:t>
                </a:r>
                <a:r>
                  <a:rPr lang="en-US" dirty="0"/>
                  <a:t> random number from this distribution</a:t>
                </a:r>
              </a:p>
              <a:p>
                <a:endParaRPr lang="en-US" dirty="0"/>
              </a:p>
            </p:txBody>
          </p:sp>
        </mc:Choice>
        <mc:Fallback xmlns="">
          <p:sp>
            <p:nvSpPr>
              <p:cNvPr id="3" name="Content Placeholder 2">
                <a:extLst>
                  <a:ext uri="{FF2B5EF4-FFF2-40B4-BE49-F238E27FC236}">
                    <a16:creationId xmlns:a16="http://schemas.microsoft.com/office/drawing/2014/main" id="{A0E04074-1E97-42F6-96EE-98E7F52FB361}"/>
                  </a:ext>
                </a:extLst>
              </p:cNvPr>
              <p:cNvSpPr>
                <a:spLocks noGrp="1" noRot="1" noChangeAspect="1" noMove="1" noResize="1" noEditPoints="1" noAdjustHandles="1" noChangeArrowheads="1" noChangeShapeType="1" noTextEdit="1"/>
              </p:cNvSpPr>
              <p:nvPr>
                <p:ph idx="1"/>
              </p:nvPr>
            </p:nvSpPr>
            <p:spPr>
              <a:blipFill>
                <a:blip r:embed="rId2"/>
                <a:stretch>
                  <a:fillRect l="-944" t="-1928" r="-15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6A4D8A0-A594-448F-BF1C-F095D6D7558D}"/>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2C6D0783-667F-4306-B8B3-5145AAD6A694}"/>
              </a:ext>
            </a:extLst>
          </p:cNvPr>
          <p:cNvSpPr>
            <a:spLocks noGrp="1"/>
          </p:cNvSpPr>
          <p:nvPr>
            <p:ph type="sldNum" sz="quarter" idx="12"/>
          </p:nvPr>
        </p:nvSpPr>
        <p:spPr/>
        <p:txBody>
          <a:bodyPr/>
          <a:lstStyle/>
          <a:p>
            <a:fld id="{5BE6A9D8-6A3B-412E-86BF-9A95CED56509}" type="slidenum">
              <a:rPr lang="en-US" smtClean="0"/>
              <a:t>26</a:t>
            </a:fld>
            <a:endParaRPr lang="en-US"/>
          </a:p>
        </p:txBody>
      </p:sp>
    </p:spTree>
    <p:extLst>
      <p:ext uri="{BB962C8B-B14F-4D97-AF65-F5344CB8AC3E}">
        <p14:creationId xmlns:p14="http://schemas.microsoft.com/office/powerpoint/2010/main" val="21931554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962BA-098A-4F44-A170-69A8256281BD}"/>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51C8103-0C7A-4D9F-ACA8-F12E8E1D12BC}"/>
              </a:ext>
            </a:extLst>
          </p:cNvPr>
          <p:cNvSpPr>
            <a:spLocks noGrp="1"/>
          </p:cNvSpPr>
          <p:nvPr>
            <p:ph idx="1"/>
          </p:nvPr>
        </p:nvSpPr>
        <p:spPr/>
        <p:txBody>
          <a:bodyPr>
            <a:normAutofit fontScale="92500"/>
          </a:bodyPr>
          <a:lstStyle/>
          <a:p>
            <a:r>
              <a:rPr lang="en-US" dirty="0"/>
              <a:t>Corporation X is buying 150 computers from DELL.  It is known that the motherboard used in the computers have probability 0.12 of having a certain defect</a:t>
            </a:r>
          </a:p>
          <a:p>
            <a:pPr lvl="1"/>
            <a:r>
              <a:rPr lang="en-US" dirty="0"/>
              <a:t>What is the probability that 10 computers will have the defect?</a:t>
            </a:r>
          </a:p>
          <a:p>
            <a:pPr lvl="1"/>
            <a:r>
              <a:rPr lang="en-US" dirty="0"/>
              <a:t>What is the probability that no more than 25 computers will have the defect?</a:t>
            </a:r>
          </a:p>
          <a:p>
            <a:pPr lvl="1"/>
            <a:r>
              <a:rPr lang="en-US" dirty="0"/>
              <a:t>What is the probability that fewer than 25 but at least 20 computers will have the defect?</a:t>
            </a:r>
          </a:p>
          <a:p>
            <a:pPr lvl="1"/>
            <a:r>
              <a:rPr lang="en-US" dirty="0"/>
              <a:t>How many computers does Corporation X expect to have this defect?</a:t>
            </a:r>
          </a:p>
          <a:p>
            <a:pPr lvl="1"/>
            <a:r>
              <a:rPr lang="en-US" dirty="0"/>
              <a:t>What is the standard deviation of the number of computers that have this defect?</a:t>
            </a:r>
          </a:p>
          <a:p>
            <a:pPr lvl="1"/>
            <a:r>
              <a:rPr lang="en-US" dirty="0"/>
              <a:t>Corporation X is reconsidering their decision to purchase the computers.  They only want to make the purchase if the probability of having more than 22 computers with the defect is less than 0.2.  Will the purchase be made?</a:t>
            </a:r>
          </a:p>
          <a:p>
            <a:pPr lvl="1"/>
            <a:r>
              <a:rPr lang="en-US" dirty="0"/>
              <a:t>Suppose that you are in charge of purchasing the computers, and you want to assure the president of Corporation X that this is a good purchase.  Your goal is to tell her “I am at least 90% sure that there will be at most K defective motherboards.” Of course, the lower K is, the better.  What is the lowest value of K that you can make this claim for?</a:t>
            </a:r>
          </a:p>
        </p:txBody>
      </p:sp>
      <p:sp>
        <p:nvSpPr>
          <p:cNvPr id="4" name="Date Placeholder 3">
            <a:extLst>
              <a:ext uri="{FF2B5EF4-FFF2-40B4-BE49-F238E27FC236}">
                <a16:creationId xmlns:a16="http://schemas.microsoft.com/office/drawing/2014/main" id="{3497147D-1FCB-4C63-86AB-7A3E6DEADB55}"/>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5232BE22-3064-4EC7-BD8D-D20DED9881AF}"/>
              </a:ext>
            </a:extLst>
          </p:cNvPr>
          <p:cNvSpPr>
            <a:spLocks noGrp="1"/>
          </p:cNvSpPr>
          <p:nvPr>
            <p:ph type="sldNum" sz="quarter" idx="12"/>
          </p:nvPr>
        </p:nvSpPr>
        <p:spPr/>
        <p:txBody>
          <a:bodyPr/>
          <a:lstStyle/>
          <a:p>
            <a:fld id="{5BE6A9D8-6A3B-412E-86BF-9A95CED56509}" type="slidenum">
              <a:rPr lang="en-US" smtClean="0"/>
              <a:t>27</a:t>
            </a:fld>
            <a:endParaRPr lang="en-US"/>
          </a:p>
        </p:txBody>
      </p:sp>
    </p:spTree>
    <p:extLst>
      <p:ext uri="{BB962C8B-B14F-4D97-AF65-F5344CB8AC3E}">
        <p14:creationId xmlns:p14="http://schemas.microsoft.com/office/powerpoint/2010/main" val="21291513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PDF and CDF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Plot the PDF and CDF of a binomial random variable with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=20</m:t>
                    </m:r>
                  </m:oMath>
                </a14:m>
                <a:r>
                  <a:rPr lang="en-US" dirty="0" smtClean="0"/>
                  <a:t> and </a:t>
                </a:r>
                <a14:m>
                  <m:oMath xmlns:m="http://schemas.openxmlformats.org/officeDocument/2006/math">
                    <m:r>
                      <a:rPr lang="en-US" b="0" i="1" smtClean="0">
                        <a:latin typeface="Cambria Math" panose="02040503050406030204" pitchFamily="18" charset="0"/>
                      </a:rPr>
                      <m:t>𝜋</m:t>
                    </m:r>
                    <m:r>
                      <a:rPr lang="en-US" b="0" i="1" smtClean="0">
                        <a:latin typeface="Cambria Math" panose="02040503050406030204" pitchFamily="18" charset="0"/>
                      </a:rPr>
                      <m:t>=0.3</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44" t="-192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p:cNvSpPr>
            <a:spLocks noGrp="1"/>
          </p:cNvSpPr>
          <p:nvPr>
            <p:ph type="sldNum" sz="quarter" idx="12"/>
          </p:nvPr>
        </p:nvSpPr>
        <p:spPr/>
        <p:txBody>
          <a:bodyPr/>
          <a:lstStyle/>
          <a:p>
            <a:fld id="{5BE6A9D8-6A3B-412E-86BF-9A95CED56509}" type="slidenum">
              <a:rPr lang="en-US" smtClean="0"/>
              <a:t>28</a:t>
            </a:fld>
            <a:endParaRPr lang="en-US"/>
          </a:p>
        </p:txBody>
      </p:sp>
    </p:spTree>
    <p:extLst>
      <p:ext uri="{BB962C8B-B14F-4D97-AF65-F5344CB8AC3E}">
        <p14:creationId xmlns:p14="http://schemas.microsoft.com/office/powerpoint/2010/main" val="33436866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8AE7A-9949-47BD-A729-08C9624C924B}"/>
              </a:ext>
            </a:extLst>
          </p:cNvPr>
          <p:cNvSpPr>
            <a:spLocks noGrp="1"/>
          </p:cNvSpPr>
          <p:nvPr>
            <p:ph type="title"/>
          </p:nvPr>
        </p:nvSpPr>
        <p:spPr/>
        <p:txBody>
          <a:bodyPr/>
          <a:lstStyle/>
          <a:p>
            <a:r>
              <a:rPr lang="en-US" dirty="0"/>
              <a:t>Poisson random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915FED-8886-499A-8474-11A39B6686DC}"/>
                  </a:ext>
                </a:extLst>
              </p:cNvPr>
              <p:cNvSpPr>
                <a:spLocks noGrp="1"/>
              </p:cNvSpPr>
              <p:nvPr>
                <p:ph idx="1"/>
              </p:nvPr>
            </p:nvSpPr>
            <p:spPr/>
            <p:txBody>
              <a:bodyPr>
                <a:normAutofit fontScale="92500" lnSpcReduction="20000"/>
              </a:bodyPr>
              <a:lstStyle/>
              <a:p>
                <a:r>
                  <a:rPr lang="en-US" dirty="0"/>
                  <a:t>You use the </a:t>
                </a:r>
                <a:r>
                  <a:rPr lang="en-US" b="1" i="1" dirty="0"/>
                  <a:t>Poisson distribution </a:t>
                </a:r>
                <a:r>
                  <a:rPr lang="en-US" dirty="0"/>
                  <a:t>when you are interested in the </a:t>
                </a:r>
                <a:r>
                  <a:rPr lang="en-US" b="1" i="1" dirty="0"/>
                  <a:t>number of times an event occurs in a given area of opportunity</a:t>
                </a:r>
                <a:r>
                  <a:rPr lang="en-US" dirty="0"/>
                  <a:t>.</a:t>
                </a:r>
              </a:p>
              <a:p>
                <a:r>
                  <a:rPr lang="en-US" dirty="0"/>
                  <a:t>An </a:t>
                </a:r>
                <a:r>
                  <a:rPr lang="en-US" b="1" i="1" dirty="0"/>
                  <a:t>area of opportunity </a:t>
                </a:r>
                <a:r>
                  <a:rPr lang="en-US" dirty="0"/>
                  <a:t>is a continuous unit or interval of time, volume, or such area in which more than one occurrence of an event can occur. </a:t>
                </a:r>
              </a:p>
              <a:p>
                <a:pPr lvl="1"/>
                <a:r>
                  <a:rPr lang="en-US" dirty="0"/>
                  <a:t>The number of scratches in a car’s paint</a:t>
                </a:r>
              </a:p>
              <a:p>
                <a:pPr lvl="1"/>
                <a:r>
                  <a:rPr lang="en-US" dirty="0"/>
                  <a:t>The number of mosquito bites on a person</a:t>
                </a:r>
              </a:p>
              <a:p>
                <a:pPr lvl="1"/>
                <a:r>
                  <a:rPr lang="en-US" dirty="0"/>
                  <a:t>The number of computer crashes in a day</a:t>
                </a:r>
              </a:p>
              <a:p>
                <a:r>
                  <a:rPr lang="en-US" dirty="0"/>
                  <a:t>Apply the Poisson Distribution when:</a:t>
                </a:r>
              </a:p>
              <a:p>
                <a:pPr lvl="1"/>
                <a:r>
                  <a:rPr lang="en-US" dirty="0"/>
                  <a:t>You wish to count the number of times an event occurs in a given area of opportunity</a:t>
                </a:r>
              </a:p>
              <a:p>
                <a:pPr lvl="1"/>
                <a:r>
                  <a:rPr lang="en-US" dirty="0"/>
                  <a:t>The probability that an event occurs in one area of opportunity is the same for all areas of opportunity </a:t>
                </a:r>
              </a:p>
              <a:p>
                <a:pPr lvl="1"/>
                <a:r>
                  <a:rPr lang="en-US" dirty="0"/>
                  <a:t>The number of events that occur in one area of opportunity is independent of the number of events that occur in the other areas of opportunity</a:t>
                </a:r>
              </a:p>
              <a:p>
                <a:pPr lvl="1"/>
                <a:r>
                  <a:rPr lang="en-US" dirty="0"/>
                  <a:t>The probability that two or more events occur in an area of opportunity approaches zero as the area of opportunity becomes smaller</a:t>
                </a:r>
              </a:p>
              <a:p>
                <a:pPr lvl="1"/>
                <a:r>
                  <a:rPr lang="en-US" dirty="0"/>
                  <a:t>The average number of events per unit is </a:t>
                </a:r>
                <a14:m>
                  <m:oMath xmlns:m="http://schemas.openxmlformats.org/officeDocument/2006/math">
                    <m:r>
                      <a:rPr lang="en-US" b="0" i="1" smtClean="0">
                        <a:latin typeface="Cambria Math" panose="02040503050406030204" pitchFamily="18" charset="0"/>
                      </a:rPr>
                      <m:t>𝜆</m:t>
                    </m:r>
                  </m:oMath>
                </a14:m>
                <a:r>
                  <a:rPr lang="en-US" dirty="0"/>
                  <a:t> (lambda)</a:t>
                </a:r>
              </a:p>
              <a:p>
                <a:endParaRPr lang="en-US" dirty="0"/>
              </a:p>
            </p:txBody>
          </p:sp>
        </mc:Choice>
        <mc:Fallback xmlns="">
          <p:sp>
            <p:nvSpPr>
              <p:cNvPr id="3" name="Content Placeholder 2">
                <a:extLst>
                  <a:ext uri="{FF2B5EF4-FFF2-40B4-BE49-F238E27FC236}">
                    <a16:creationId xmlns:a16="http://schemas.microsoft.com/office/drawing/2014/main" id="{09915FED-8886-499A-8474-11A39B6686DC}"/>
                  </a:ext>
                </a:extLst>
              </p:cNvPr>
              <p:cNvSpPr>
                <a:spLocks noGrp="1" noRot="1" noChangeAspect="1" noMove="1" noResize="1" noEditPoints="1" noAdjustHandles="1" noChangeArrowheads="1" noChangeShapeType="1" noTextEdit="1"/>
              </p:cNvSpPr>
              <p:nvPr>
                <p:ph idx="1"/>
              </p:nvPr>
            </p:nvSpPr>
            <p:spPr>
              <a:blipFill>
                <a:blip r:embed="rId2"/>
                <a:stretch>
                  <a:fillRect l="-787" t="-301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17FCD7C-6A2A-4BDC-8B83-F081849B7F69}"/>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597B0436-7858-4745-A0B1-01FEF3032FC3}"/>
              </a:ext>
            </a:extLst>
          </p:cNvPr>
          <p:cNvSpPr>
            <a:spLocks noGrp="1"/>
          </p:cNvSpPr>
          <p:nvPr>
            <p:ph type="sldNum" sz="quarter" idx="12"/>
          </p:nvPr>
        </p:nvSpPr>
        <p:spPr/>
        <p:txBody>
          <a:bodyPr/>
          <a:lstStyle/>
          <a:p>
            <a:fld id="{5BE6A9D8-6A3B-412E-86BF-9A95CED56509}" type="slidenum">
              <a:rPr lang="en-US" smtClean="0"/>
              <a:t>29</a:t>
            </a:fld>
            <a:endParaRPr lang="en-US"/>
          </a:p>
        </p:txBody>
      </p:sp>
    </p:spTree>
    <p:extLst>
      <p:ext uri="{BB962C8B-B14F-4D97-AF65-F5344CB8AC3E}">
        <p14:creationId xmlns:p14="http://schemas.microsoft.com/office/powerpoint/2010/main" val="334009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BDA33-0C8F-427D-9C11-409511A49C67}"/>
              </a:ext>
            </a:extLst>
          </p:cNvPr>
          <p:cNvSpPr>
            <a:spLocks noGrp="1"/>
          </p:cNvSpPr>
          <p:nvPr>
            <p:ph type="title"/>
          </p:nvPr>
        </p:nvSpPr>
        <p:spPr/>
        <p:txBody>
          <a:bodyPr/>
          <a:lstStyle/>
          <a:p>
            <a:r>
              <a:rPr lang="en-US" dirty="0"/>
              <a:t>Random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DF4E2E-C809-4A7B-B115-73986B784C99}"/>
                  </a:ext>
                </a:extLst>
              </p:cNvPr>
              <p:cNvSpPr>
                <a:spLocks noGrp="1"/>
              </p:cNvSpPr>
              <p:nvPr>
                <p:ph idx="1"/>
              </p:nvPr>
            </p:nvSpPr>
            <p:spPr/>
            <p:txBody>
              <a:bodyPr/>
              <a:lstStyle/>
              <a:p>
                <a:r>
                  <a:rPr lang="en-US" dirty="0"/>
                  <a:t>A variable whose </a:t>
                </a:r>
                <a:r>
                  <a:rPr lang="en-US" b="1" i="1" dirty="0"/>
                  <a:t>possible values </a:t>
                </a:r>
                <a:r>
                  <a:rPr lang="en-US" dirty="0"/>
                  <a:t>are </a:t>
                </a:r>
                <a:r>
                  <a:rPr lang="en-US" b="1" i="1" dirty="0"/>
                  <a:t>numerical outcomes </a:t>
                </a:r>
                <a:r>
                  <a:rPr lang="en-US" dirty="0"/>
                  <a:t>of a </a:t>
                </a:r>
                <a:r>
                  <a:rPr lang="en-US" b="1" i="1" dirty="0"/>
                  <a:t>random phenomenon</a:t>
                </a:r>
              </a:p>
              <a:p>
                <a:r>
                  <a:rPr lang="en-US" dirty="0"/>
                  <a:t>This can be defined formally and precisely with mathematical rigor</a:t>
                </a:r>
              </a:p>
              <a:p>
                <a:pPr lvl="1"/>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m:rPr>
                        <m:sty m:val="p"/>
                      </m:rPr>
                      <a:rPr lang="en-US" b="0" i="0" smtClean="0">
                        <a:latin typeface="Cambria Math" panose="02040503050406030204" pitchFamily="18" charset="0"/>
                      </a:rPr>
                      <m:t>Ω</m:t>
                    </m:r>
                    <m:r>
                      <a:rPr lang="en-US" b="0" i="1" smtClean="0">
                        <a:latin typeface="Cambria Math" panose="02040503050406030204" pitchFamily="18" charset="0"/>
                      </a:rPr>
                      <m:t>→</m:t>
                    </m:r>
                    <m:r>
                      <a:rPr lang="en-US" b="0" i="1" smtClean="0">
                        <a:latin typeface="Cambria Math" panose="02040503050406030204" pitchFamily="18" charset="0"/>
                      </a:rPr>
                      <m:t>𝐸</m:t>
                    </m:r>
                  </m:oMath>
                </a14:m>
                <a:r>
                  <a:rPr lang="en-US" dirty="0"/>
                  <a:t>, where </a:t>
                </a:r>
                <a14:m>
                  <m:oMath xmlns:m="http://schemas.openxmlformats.org/officeDocument/2006/math">
                    <m:r>
                      <m:rPr>
                        <m:sty m:val="p"/>
                      </m:rPr>
                      <a:rPr lang="en-US">
                        <a:latin typeface="Cambria Math" panose="02040503050406030204" pitchFamily="18" charset="0"/>
                      </a:rPr>
                      <m:t>Ω</m:t>
                    </m:r>
                  </m:oMath>
                </a14:m>
                <a:r>
                  <a:rPr lang="en-US" dirty="0"/>
                  <a:t> is a </a:t>
                </a:r>
                <a:r>
                  <a:rPr lang="en-US" b="1" i="1" dirty="0"/>
                  <a:t>probability space </a:t>
                </a:r>
                <a:r>
                  <a:rPr lang="en-US" dirty="0"/>
                  <a:t>and </a:t>
                </a:r>
                <a14:m>
                  <m:oMath xmlns:m="http://schemas.openxmlformats.org/officeDocument/2006/math">
                    <m:r>
                      <a:rPr lang="en-US" i="1">
                        <a:latin typeface="Cambria Math" panose="02040503050406030204" pitchFamily="18" charset="0"/>
                      </a:rPr>
                      <m:t>𝐸</m:t>
                    </m:r>
                  </m:oMath>
                </a14:m>
                <a:r>
                  <a:rPr lang="en-US" dirty="0"/>
                  <a:t> is a </a:t>
                </a:r>
                <a:r>
                  <a:rPr lang="en-US" b="1" i="1" dirty="0"/>
                  <a:t>measurable space</a:t>
                </a:r>
              </a:p>
              <a:p>
                <a:r>
                  <a:rPr lang="en-US" dirty="0"/>
                  <a:t>For this class, think of a random variable as </a:t>
                </a:r>
                <a:r>
                  <a:rPr lang="en-US" b="1" i="1" dirty="0"/>
                  <a:t>a number that is uncertain</a:t>
                </a:r>
              </a:p>
              <a:p>
                <a:pPr lvl="1"/>
                <a:r>
                  <a:rPr lang="en-US" dirty="0"/>
                  <a:t>But one in which you have an understanding of the probability of the variable taking any particular value</a:t>
                </a:r>
              </a:p>
            </p:txBody>
          </p:sp>
        </mc:Choice>
        <mc:Fallback xmlns="">
          <p:sp>
            <p:nvSpPr>
              <p:cNvPr id="3" name="Content Placeholder 2">
                <a:extLst>
                  <a:ext uri="{FF2B5EF4-FFF2-40B4-BE49-F238E27FC236}">
                    <a16:creationId xmlns:a16="http://schemas.microsoft.com/office/drawing/2014/main" id="{54DF4E2E-C809-4A7B-B115-73986B784C99}"/>
                  </a:ext>
                </a:extLst>
              </p:cNvPr>
              <p:cNvSpPr>
                <a:spLocks noGrp="1" noRot="1" noChangeAspect="1" noMove="1" noResize="1" noEditPoints="1" noAdjustHandles="1" noChangeArrowheads="1" noChangeShapeType="1" noTextEdit="1"/>
              </p:cNvSpPr>
              <p:nvPr>
                <p:ph idx="1"/>
              </p:nvPr>
            </p:nvSpPr>
            <p:spPr>
              <a:blipFill>
                <a:blip r:embed="rId2"/>
                <a:stretch>
                  <a:fillRect l="-944" t="-192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1656B6F-F02E-49F0-9ADF-32DF0547168E}"/>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DD270AFE-25C1-4237-8DBD-A8AC7D3FBB45}"/>
              </a:ext>
            </a:extLst>
          </p:cNvPr>
          <p:cNvSpPr>
            <a:spLocks noGrp="1"/>
          </p:cNvSpPr>
          <p:nvPr>
            <p:ph type="sldNum" sz="quarter" idx="12"/>
          </p:nvPr>
        </p:nvSpPr>
        <p:spPr/>
        <p:txBody>
          <a:bodyPr/>
          <a:lstStyle/>
          <a:p>
            <a:fld id="{5BE6A9D8-6A3B-412E-86BF-9A95CED56509}" type="slidenum">
              <a:rPr lang="en-US" smtClean="0"/>
              <a:t>3</a:t>
            </a:fld>
            <a:endParaRPr lang="en-US"/>
          </a:p>
        </p:txBody>
      </p:sp>
    </p:spTree>
    <p:extLst>
      <p:ext uri="{BB962C8B-B14F-4D97-AF65-F5344CB8AC3E}">
        <p14:creationId xmlns:p14="http://schemas.microsoft.com/office/powerpoint/2010/main" val="2372574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55CB1-0C99-41C0-9C9A-F11F46620151}"/>
              </a:ext>
            </a:extLst>
          </p:cNvPr>
          <p:cNvSpPr>
            <a:spLocks noGrp="1"/>
          </p:cNvSpPr>
          <p:nvPr>
            <p:ph type="title"/>
          </p:nvPr>
        </p:nvSpPr>
        <p:spPr/>
        <p:txBody>
          <a:bodyPr/>
          <a:lstStyle/>
          <a:p>
            <a:r>
              <a:rPr lang="en-US" dirty="0"/>
              <a:t>PMF for Poisson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475A2C-B9A5-4845-B995-4EFBFA891E5F}"/>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Where:</a:t>
                </a:r>
              </a:p>
              <a:p>
                <a:pPr lvl="1"/>
                <a14:m>
                  <m:oMath xmlns:m="http://schemas.openxmlformats.org/officeDocument/2006/math">
                    <m:r>
                      <a:rPr lang="en-US" b="0" i="1" smtClean="0">
                        <a:latin typeface="Cambria Math" panose="02040503050406030204" pitchFamily="18" charset="0"/>
                      </a:rPr>
                      <m:t>𝜆</m:t>
                    </m:r>
                  </m:oMath>
                </a14:m>
                <a:r>
                  <a:rPr lang="en-US" dirty="0"/>
                  <a:t> is the expected number of events </a:t>
                </a:r>
              </a:p>
              <a:p>
                <a:pPr lvl="1"/>
                <a14:m>
                  <m:oMath xmlns:m="http://schemas.openxmlformats.org/officeDocument/2006/math">
                    <m:r>
                      <a:rPr lang="en-US" b="0" i="1" smtClean="0">
                        <a:latin typeface="Cambria Math" panose="02040503050406030204" pitchFamily="18" charset="0"/>
                      </a:rPr>
                      <m:t>𝑒</m:t>
                    </m:r>
                  </m:oMath>
                </a14:m>
                <a:r>
                  <a:rPr lang="en-US" dirty="0"/>
                  <a:t> is the base of the natural logarithm</a:t>
                </a:r>
              </a:p>
              <a:p>
                <a:pPr lvl="1"/>
                <a14:m>
                  <m:oMath xmlns:m="http://schemas.openxmlformats.org/officeDocument/2006/math">
                    <m:r>
                      <a:rPr lang="en-US" b="0" i="1" smtClean="0">
                        <a:latin typeface="Cambria Math" panose="02040503050406030204" pitchFamily="18" charset="0"/>
                      </a:rPr>
                      <m:t>𝑥</m:t>
                    </m:r>
                  </m:oMath>
                </a14:m>
                <a:r>
                  <a:rPr lang="en-US" dirty="0"/>
                  <a:t> is the number of events</a:t>
                </a:r>
              </a:p>
            </p:txBody>
          </p:sp>
        </mc:Choice>
        <mc:Fallback xmlns="">
          <p:sp>
            <p:nvSpPr>
              <p:cNvPr id="3" name="Content Placeholder 2">
                <a:extLst>
                  <a:ext uri="{FF2B5EF4-FFF2-40B4-BE49-F238E27FC236}">
                    <a16:creationId xmlns:a16="http://schemas.microsoft.com/office/drawing/2014/main" id="{0F475A2C-B9A5-4845-B995-4EFBFA891E5F}"/>
                  </a:ext>
                </a:extLst>
              </p:cNvPr>
              <p:cNvSpPr>
                <a:spLocks noGrp="1" noRot="1" noChangeAspect="1" noMove="1" noResize="1" noEditPoints="1" noAdjustHandles="1" noChangeArrowheads="1" noChangeShapeType="1" noTextEdit="1"/>
              </p:cNvSpPr>
              <p:nvPr>
                <p:ph idx="1"/>
              </p:nvPr>
            </p:nvSpPr>
            <p:spPr>
              <a:blipFill>
                <a:blip r:embed="rId3"/>
                <a:stretch>
                  <a:fillRect l="-94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E1C0BB6-FE44-44C3-88AE-15621F612A96}"/>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7DBB1CD6-70E7-4DB5-A430-A23C123A7E3A}"/>
              </a:ext>
            </a:extLst>
          </p:cNvPr>
          <p:cNvSpPr>
            <a:spLocks noGrp="1"/>
          </p:cNvSpPr>
          <p:nvPr>
            <p:ph type="sldNum" sz="quarter" idx="12"/>
          </p:nvPr>
        </p:nvSpPr>
        <p:spPr/>
        <p:txBody>
          <a:bodyPr/>
          <a:lstStyle/>
          <a:p>
            <a:fld id="{5BE6A9D8-6A3B-412E-86BF-9A95CED56509}" type="slidenum">
              <a:rPr lang="en-US" smtClean="0"/>
              <a:t>30</a:t>
            </a:fld>
            <a:endParaRPr lang="en-US"/>
          </a:p>
        </p:txBody>
      </p:sp>
      <p:graphicFrame>
        <p:nvGraphicFramePr>
          <p:cNvPr id="6" name="Object 7">
            <a:extLst>
              <a:ext uri="{FF2B5EF4-FFF2-40B4-BE49-F238E27FC236}">
                <a16:creationId xmlns:a16="http://schemas.microsoft.com/office/drawing/2014/main" id="{BB759F16-B205-48D4-B13B-B9FF700EA36A}"/>
              </a:ext>
            </a:extLst>
          </p:cNvPr>
          <p:cNvGraphicFramePr>
            <a:graphicFrameLocks noChangeAspect="1"/>
          </p:cNvGraphicFramePr>
          <p:nvPr>
            <p:extLst>
              <p:ext uri="{D42A27DB-BD31-4B8C-83A1-F6EECF244321}">
                <p14:modId xmlns:p14="http://schemas.microsoft.com/office/powerpoint/2010/main" val="1181960985"/>
              </p:ext>
            </p:extLst>
          </p:nvPr>
        </p:nvGraphicFramePr>
        <p:xfrm>
          <a:off x="3833099" y="1479487"/>
          <a:ext cx="4594225" cy="1474788"/>
        </p:xfrm>
        <a:graphic>
          <a:graphicData uri="http://schemas.openxmlformats.org/presentationml/2006/ole">
            <mc:AlternateContent xmlns:mc="http://schemas.openxmlformats.org/markup-compatibility/2006">
              <mc:Choice xmlns:v="urn:schemas-microsoft-com:vml" Requires="v">
                <p:oleObj spid="_x0000_s41055" name="Equation" r:id="rId4" imgW="1308100" imgH="419100" progId="Equation.3">
                  <p:embed/>
                </p:oleObj>
              </mc:Choice>
              <mc:Fallback>
                <p:oleObj name="Equation" r:id="rId4" imgW="1308100" imgH="419100" progId="Equation.3">
                  <p:embed/>
                  <p:pic>
                    <p:nvPicPr>
                      <p:cNvPr id="32666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3099" y="1479487"/>
                        <a:ext cx="4594225" cy="1474788"/>
                      </a:xfrm>
                      <a:prstGeom prst="rect">
                        <a:avLst/>
                      </a:prstGeom>
                      <a:solidFill>
                        <a:srgbClr val="FDE0BD"/>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21155076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38FB7-FB63-47AA-95DB-2DC8CF50D5EF}"/>
              </a:ext>
            </a:extLst>
          </p:cNvPr>
          <p:cNvSpPr>
            <a:spLocks noGrp="1"/>
          </p:cNvSpPr>
          <p:nvPr>
            <p:ph type="title"/>
          </p:nvPr>
        </p:nvSpPr>
        <p:spPr/>
        <p:txBody>
          <a:bodyPr/>
          <a:lstStyle/>
          <a:p>
            <a:r>
              <a:rPr lang="en-US" dirty="0"/>
              <a:t>Poisson distribution characteristics</a:t>
            </a:r>
          </a:p>
        </p:txBody>
      </p:sp>
      <p:sp>
        <p:nvSpPr>
          <p:cNvPr id="3" name="Content Placeholder 2">
            <a:extLst>
              <a:ext uri="{FF2B5EF4-FFF2-40B4-BE49-F238E27FC236}">
                <a16:creationId xmlns:a16="http://schemas.microsoft.com/office/drawing/2014/main" id="{D98B8D59-7537-4716-9D44-787DD0597F69}"/>
              </a:ext>
            </a:extLst>
          </p:cNvPr>
          <p:cNvSpPr>
            <a:spLocks noGrp="1"/>
          </p:cNvSpPr>
          <p:nvPr>
            <p:ph idx="1"/>
          </p:nvPr>
        </p:nvSpPr>
        <p:spPr/>
        <p:txBody>
          <a:bodyPr/>
          <a:lstStyle/>
          <a:p>
            <a:r>
              <a:rPr lang="en-US" dirty="0"/>
              <a:t>Mean</a:t>
            </a:r>
          </a:p>
          <a:p>
            <a:endParaRPr lang="en-US" dirty="0"/>
          </a:p>
          <a:p>
            <a:endParaRPr lang="en-US" dirty="0"/>
          </a:p>
          <a:p>
            <a:endParaRPr lang="en-US" dirty="0"/>
          </a:p>
          <a:p>
            <a:r>
              <a:rPr lang="en-US" dirty="0"/>
              <a:t>Variance</a:t>
            </a:r>
          </a:p>
        </p:txBody>
      </p:sp>
      <p:sp>
        <p:nvSpPr>
          <p:cNvPr id="4" name="Date Placeholder 3">
            <a:extLst>
              <a:ext uri="{FF2B5EF4-FFF2-40B4-BE49-F238E27FC236}">
                <a16:creationId xmlns:a16="http://schemas.microsoft.com/office/drawing/2014/main" id="{5C1A401B-C572-4A38-A141-42D99093F9E1}"/>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6BD5FDA5-BBC5-4803-A209-877DB722E3FE}"/>
              </a:ext>
            </a:extLst>
          </p:cNvPr>
          <p:cNvSpPr>
            <a:spLocks noGrp="1"/>
          </p:cNvSpPr>
          <p:nvPr>
            <p:ph type="sldNum" sz="quarter" idx="12"/>
          </p:nvPr>
        </p:nvSpPr>
        <p:spPr/>
        <p:txBody>
          <a:bodyPr/>
          <a:lstStyle/>
          <a:p>
            <a:fld id="{5BE6A9D8-6A3B-412E-86BF-9A95CED56509}" type="slidenum">
              <a:rPr lang="en-US" smtClean="0"/>
              <a:t>31</a:t>
            </a:fld>
            <a:endParaRPr lang="en-US"/>
          </a:p>
        </p:txBody>
      </p:sp>
      <p:graphicFrame>
        <p:nvGraphicFramePr>
          <p:cNvPr id="10" name="Object 14">
            <a:extLst>
              <a:ext uri="{FF2B5EF4-FFF2-40B4-BE49-F238E27FC236}">
                <a16:creationId xmlns:a16="http://schemas.microsoft.com/office/drawing/2014/main" id="{F19DCDF9-CB21-46CC-9597-A795972F1992}"/>
              </a:ext>
            </a:extLst>
          </p:cNvPr>
          <p:cNvGraphicFramePr>
            <a:graphicFrameLocks noChangeAspect="1"/>
          </p:cNvGraphicFramePr>
          <p:nvPr>
            <p:extLst>
              <p:ext uri="{D42A27DB-BD31-4B8C-83A1-F6EECF244321}">
                <p14:modId xmlns:p14="http://schemas.microsoft.com/office/powerpoint/2010/main" val="2121158245"/>
              </p:ext>
            </p:extLst>
          </p:nvPr>
        </p:nvGraphicFramePr>
        <p:xfrm>
          <a:off x="1052670" y="2164203"/>
          <a:ext cx="1112837" cy="635000"/>
        </p:xfrm>
        <a:graphic>
          <a:graphicData uri="http://schemas.openxmlformats.org/presentationml/2006/ole">
            <mc:AlternateContent xmlns:mc="http://schemas.openxmlformats.org/markup-compatibility/2006">
              <mc:Choice xmlns:v="urn:schemas-microsoft-com:vml" Requires="v">
                <p:oleObj spid="_x0000_s42345" name="Equation" r:id="rId3" imgW="355292" imgH="203024" progId="Equation.3">
                  <p:embed/>
                </p:oleObj>
              </mc:Choice>
              <mc:Fallback>
                <p:oleObj name="Equation" r:id="rId3" imgW="355292" imgH="203024" progId="Equation.3">
                  <p:embed/>
                  <p:pic>
                    <p:nvPicPr>
                      <p:cNvPr id="36869" name="Object 14">
                        <a:extLst>
                          <a:ext uri="{FF2B5EF4-FFF2-40B4-BE49-F238E27FC236}">
                            <a16:creationId xmlns:a16="http://schemas.microsoft.com/office/drawing/2014/main" id="{8C31E118-F050-4762-9F16-A6A6A7489C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670" y="2164203"/>
                        <a:ext cx="1112837" cy="635000"/>
                      </a:xfrm>
                      <a:prstGeom prst="rect">
                        <a:avLst/>
                      </a:prstGeom>
                      <a:solidFill>
                        <a:srgbClr val="00E200"/>
                      </a:solidFill>
                      <a:ln w="9525">
                        <a:solidFill>
                          <a:schemeClr val="tx1"/>
                        </a:solidFill>
                        <a:miter lim="800000"/>
                        <a:headEnd/>
                        <a:tailEnd/>
                      </a:ln>
                    </p:spPr>
                  </p:pic>
                </p:oleObj>
              </mc:Fallback>
            </mc:AlternateContent>
          </a:graphicData>
        </a:graphic>
      </p:graphicFrame>
      <p:graphicFrame>
        <p:nvGraphicFramePr>
          <p:cNvPr id="11" name="Object 15">
            <a:extLst>
              <a:ext uri="{FF2B5EF4-FFF2-40B4-BE49-F238E27FC236}">
                <a16:creationId xmlns:a16="http://schemas.microsoft.com/office/drawing/2014/main" id="{88F5F7F5-6595-4865-8A41-B37BC6DBB3F5}"/>
              </a:ext>
            </a:extLst>
          </p:cNvPr>
          <p:cNvGraphicFramePr>
            <a:graphicFrameLocks noChangeAspect="1"/>
          </p:cNvGraphicFramePr>
          <p:nvPr>
            <p:extLst>
              <p:ext uri="{D42A27DB-BD31-4B8C-83A1-F6EECF244321}">
                <p14:modId xmlns:p14="http://schemas.microsoft.com/office/powerpoint/2010/main" val="2042871586"/>
              </p:ext>
            </p:extLst>
          </p:nvPr>
        </p:nvGraphicFramePr>
        <p:xfrm>
          <a:off x="1005045" y="3927915"/>
          <a:ext cx="1206500" cy="566738"/>
        </p:xfrm>
        <a:graphic>
          <a:graphicData uri="http://schemas.openxmlformats.org/presentationml/2006/ole">
            <mc:AlternateContent xmlns:mc="http://schemas.openxmlformats.org/markup-compatibility/2006">
              <mc:Choice xmlns:v="urn:schemas-microsoft-com:vml" Requires="v">
                <p:oleObj spid="_x0000_s42346" name="Equation" r:id="rId5" imgW="431613" imgH="203112" progId="Equation.3">
                  <p:embed/>
                </p:oleObj>
              </mc:Choice>
              <mc:Fallback>
                <p:oleObj name="Equation" r:id="rId5" imgW="431613" imgH="203112" progId="Equation.3">
                  <p:embed/>
                  <p:pic>
                    <p:nvPicPr>
                      <p:cNvPr id="36870" name="Object 15">
                        <a:extLst>
                          <a:ext uri="{FF2B5EF4-FFF2-40B4-BE49-F238E27FC236}">
                            <a16:creationId xmlns:a16="http://schemas.microsoft.com/office/drawing/2014/main" id="{835FA5D7-E734-4DB2-A10E-C76FC5FAF2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5045" y="3927915"/>
                        <a:ext cx="1206500" cy="566738"/>
                      </a:xfrm>
                      <a:prstGeom prst="rect">
                        <a:avLst/>
                      </a:prstGeom>
                      <a:solidFill>
                        <a:srgbClr val="00E200"/>
                      </a:solidFill>
                      <a:ln w="9525">
                        <a:solidFill>
                          <a:schemeClr val="tx1"/>
                        </a:solidFill>
                        <a:miter lim="800000"/>
                        <a:headEnd/>
                        <a:tailEnd/>
                      </a:ln>
                    </p:spPr>
                  </p:pic>
                </p:oleObj>
              </mc:Fallback>
            </mc:AlternateContent>
          </a:graphicData>
        </a:graphic>
      </p:graphicFrame>
      <p:graphicFrame>
        <p:nvGraphicFramePr>
          <p:cNvPr id="12" name="Object 16">
            <a:extLst>
              <a:ext uri="{FF2B5EF4-FFF2-40B4-BE49-F238E27FC236}">
                <a16:creationId xmlns:a16="http://schemas.microsoft.com/office/drawing/2014/main" id="{8B20B05A-5984-45F8-A038-5CA47AB7095F}"/>
              </a:ext>
            </a:extLst>
          </p:cNvPr>
          <p:cNvGraphicFramePr>
            <a:graphicFrameLocks noChangeAspect="1"/>
          </p:cNvGraphicFramePr>
          <p:nvPr>
            <p:extLst>
              <p:ext uri="{D42A27DB-BD31-4B8C-83A1-F6EECF244321}">
                <p14:modId xmlns:p14="http://schemas.microsoft.com/office/powerpoint/2010/main" val="24861425"/>
              </p:ext>
            </p:extLst>
          </p:nvPr>
        </p:nvGraphicFramePr>
        <p:xfrm>
          <a:off x="1005045" y="4707378"/>
          <a:ext cx="1347787" cy="601662"/>
        </p:xfrm>
        <a:graphic>
          <a:graphicData uri="http://schemas.openxmlformats.org/presentationml/2006/ole">
            <mc:AlternateContent xmlns:mc="http://schemas.openxmlformats.org/markup-compatibility/2006">
              <mc:Choice xmlns:v="urn:schemas-microsoft-com:vml" Requires="v">
                <p:oleObj spid="_x0000_s42347" name="Equation" r:id="rId7" imgW="482181" imgH="215713" progId="Equation.3">
                  <p:embed/>
                </p:oleObj>
              </mc:Choice>
              <mc:Fallback>
                <p:oleObj name="Equation" r:id="rId7" imgW="482181" imgH="215713" progId="Equation.3">
                  <p:embed/>
                  <p:pic>
                    <p:nvPicPr>
                      <p:cNvPr id="36871" name="Object 16">
                        <a:extLst>
                          <a:ext uri="{FF2B5EF4-FFF2-40B4-BE49-F238E27FC236}">
                            <a16:creationId xmlns:a16="http://schemas.microsoft.com/office/drawing/2014/main" id="{9AAE129C-A563-4BE4-B357-F0929558AA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5045" y="4707378"/>
                        <a:ext cx="1347787" cy="601662"/>
                      </a:xfrm>
                      <a:prstGeom prst="rect">
                        <a:avLst/>
                      </a:prstGeom>
                      <a:solidFill>
                        <a:srgbClr val="00E200"/>
                      </a:solidFill>
                      <a:ln w="9525">
                        <a:solidFill>
                          <a:schemeClr val="tx1"/>
                        </a:solidFill>
                        <a:miter lim="800000"/>
                        <a:headEnd/>
                        <a:tailEnd/>
                      </a:ln>
                    </p:spPr>
                  </p:pic>
                </p:oleObj>
              </mc:Fallback>
            </mc:AlternateContent>
          </a:graphicData>
        </a:graphic>
      </p:graphicFrame>
      <p:graphicFrame>
        <p:nvGraphicFramePr>
          <p:cNvPr id="13" name="Object 3">
            <a:extLst>
              <a:ext uri="{FF2B5EF4-FFF2-40B4-BE49-F238E27FC236}">
                <a16:creationId xmlns:a16="http://schemas.microsoft.com/office/drawing/2014/main" id="{E5A02D6C-3A2B-459B-8366-286635DF178C}"/>
              </a:ext>
            </a:extLst>
          </p:cNvPr>
          <p:cNvGraphicFramePr>
            <a:graphicFrameLocks noChangeAspect="1"/>
          </p:cNvGraphicFramePr>
          <p:nvPr>
            <p:extLst>
              <p:ext uri="{D42A27DB-BD31-4B8C-83A1-F6EECF244321}">
                <p14:modId xmlns:p14="http://schemas.microsoft.com/office/powerpoint/2010/main" val="2235454539"/>
              </p:ext>
            </p:extLst>
          </p:nvPr>
        </p:nvGraphicFramePr>
        <p:xfrm>
          <a:off x="6122154" y="1118507"/>
          <a:ext cx="5997575" cy="4064000"/>
        </p:xfrm>
        <a:graphic>
          <a:graphicData uri="http://schemas.openxmlformats.org/presentationml/2006/ole">
            <mc:AlternateContent xmlns:mc="http://schemas.openxmlformats.org/markup-compatibility/2006">
              <mc:Choice xmlns:v="urn:schemas-microsoft-com:vml" Requires="v">
                <p:oleObj spid="_x0000_s42348" name="Chart" r:id="rId9" imgW="5998984" imgH="4060288" progId="Excel.Chart.8">
                  <p:embed/>
                </p:oleObj>
              </mc:Choice>
              <mc:Fallback>
                <p:oleObj name="Chart" r:id="rId9" imgW="5998984" imgH="4060288" progId="Excel.Chart.8">
                  <p:embed/>
                  <p:pic>
                    <p:nvPicPr>
                      <p:cNvPr id="391172"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22154" y="1118507"/>
                        <a:ext cx="5997575" cy="406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Group 4">
            <a:extLst>
              <a:ext uri="{FF2B5EF4-FFF2-40B4-BE49-F238E27FC236}">
                <a16:creationId xmlns:a16="http://schemas.microsoft.com/office/drawing/2014/main" id="{1CEB3ED3-B2AB-4FCF-A72A-9992270ABDD7}"/>
              </a:ext>
            </a:extLst>
          </p:cNvPr>
          <p:cNvGraphicFramePr>
            <a:graphicFrameLocks noGrp="1"/>
          </p:cNvGraphicFramePr>
          <p:nvPr>
            <p:extLst>
              <p:ext uri="{D42A27DB-BD31-4B8C-83A1-F6EECF244321}">
                <p14:modId xmlns:p14="http://schemas.microsoft.com/office/powerpoint/2010/main" val="175459493"/>
              </p:ext>
            </p:extLst>
          </p:nvPr>
        </p:nvGraphicFramePr>
        <p:xfrm>
          <a:off x="3886954" y="2388507"/>
          <a:ext cx="2057400" cy="3365500"/>
        </p:xfrm>
        <a:graphic>
          <a:graphicData uri="http://schemas.openxmlformats.org/drawingml/2006/table">
            <a:tbl>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695049">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1" i="0" u="none" strike="noStrike" cap="none" normalizeH="0" baseline="0">
                        <a:ln>
                          <a:noFill/>
                        </a:ln>
                        <a:solidFill>
                          <a:schemeClr val="tx1"/>
                        </a:solidFill>
                        <a:effectLst/>
                        <a:latin typeface="Arial" pitchFamily="34" charset="0"/>
                      </a:endParaRP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Arial" pitchFamily="34" charset="0"/>
                        </a:rPr>
                        <a:t>X</a:t>
                      </a:r>
                    </a:p>
                  </a:txBody>
                  <a:tcPr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Arial" pitchFamily="34" charset="0"/>
                          <a:sym typeface="Symbol" pitchFamily="18" charset="2"/>
                        </a:rPr>
                        <a:t> =</a:t>
                      </a:r>
                      <a:endParaRPr kumimoji="0" lang="en-US" sz="1800" b="0" i="0" u="none" strike="noStrike" cap="none" normalizeH="0" baseline="0">
                        <a:ln>
                          <a:noFill/>
                        </a:ln>
                        <a:solidFill>
                          <a:schemeClr val="tx1"/>
                        </a:solidFill>
                        <a:effectLst/>
                        <a:latin typeface="Arial" pitchFamily="34" charset="0"/>
                      </a:endParaRP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Arial" pitchFamily="34" charset="0"/>
                        </a:rPr>
                        <a:t>0.50</a:t>
                      </a:r>
                    </a:p>
                  </a:txBody>
                  <a:tcPr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70451">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0</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1</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2</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3</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4</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5</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6</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rPr>
                        <a:t>0.6065</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rPr>
                        <a:t>0.3033</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rPr>
                        <a:t>0.0758</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rPr>
                        <a:t>0.0126</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rPr>
                        <a:t>0.0016</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rPr>
                        <a:t>0.0002</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rPr>
                        <a:t>0.0000</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rPr>
                        <a:t>0.0000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5" name="Line 15">
            <a:extLst>
              <a:ext uri="{FF2B5EF4-FFF2-40B4-BE49-F238E27FC236}">
                <a16:creationId xmlns:a16="http://schemas.microsoft.com/office/drawing/2014/main" id="{21B2CEAA-3EC9-4C96-BAB3-75FF3326DD83}"/>
              </a:ext>
            </a:extLst>
          </p:cNvPr>
          <p:cNvSpPr>
            <a:spLocks noChangeShapeType="1"/>
          </p:cNvSpPr>
          <p:nvPr/>
        </p:nvSpPr>
        <p:spPr bwMode="auto">
          <a:xfrm>
            <a:off x="6401554" y="4023632"/>
            <a:ext cx="2667000" cy="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6">
            <a:extLst>
              <a:ext uri="{FF2B5EF4-FFF2-40B4-BE49-F238E27FC236}">
                <a16:creationId xmlns:a16="http://schemas.microsoft.com/office/drawing/2014/main" id="{F9F11A54-3A19-4EEE-9EBC-2DD804B43CC4}"/>
              </a:ext>
            </a:extLst>
          </p:cNvPr>
          <p:cNvSpPr>
            <a:spLocks noChangeShapeType="1"/>
          </p:cNvSpPr>
          <p:nvPr/>
        </p:nvSpPr>
        <p:spPr bwMode="auto">
          <a:xfrm>
            <a:off x="5868154" y="4023632"/>
            <a:ext cx="533400"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Rectangle 17">
            <a:extLst>
              <a:ext uri="{FF2B5EF4-FFF2-40B4-BE49-F238E27FC236}">
                <a16:creationId xmlns:a16="http://schemas.microsoft.com/office/drawing/2014/main" id="{B55A36F2-04FD-47A2-A01D-B541BFA9DCA4}"/>
              </a:ext>
            </a:extLst>
          </p:cNvPr>
          <p:cNvSpPr>
            <a:spLocks noChangeArrowheads="1"/>
          </p:cNvSpPr>
          <p:nvPr/>
        </p:nvSpPr>
        <p:spPr bwMode="auto">
          <a:xfrm>
            <a:off x="4115554" y="3760107"/>
            <a:ext cx="1752600" cy="381000"/>
          </a:xfrm>
          <a:prstGeom prst="rect">
            <a:avLst/>
          </a:prstGeom>
          <a:noFill/>
          <a:ln w="1905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4000">
                <a:solidFill>
                  <a:schemeClr val="tx1"/>
                </a:solidFill>
                <a:latin typeface="Arial" panose="020B0604020202020204" pitchFamily="34" charset="0"/>
                <a:cs typeface="Arial" panose="020B0604020202020204" pitchFamily="34" charset="0"/>
              </a:defRPr>
            </a:lvl1pPr>
            <a:lvl2pPr marL="742950" indent="-285750">
              <a:defRPr sz="4000">
                <a:solidFill>
                  <a:schemeClr val="tx1"/>
                </a:solidFill>
                <a:latin typeface="Arial" panose="020B0604020202020204" pitchFamily="34" charset="0"/>
                <a:cs typeface="Arial" panose="020B0604020202020204" pitchFamily="34" charset="0"/>
              </a:defRPr>
            </a:lvl2pPr>
            <a:lvl3pPr marL="1143000" indent="-228600">
              <a:defRPr sz="4000">
                <a:solidFill>
                  <a:schemeClr val="tx1"/>
                </a:solidFill>
                <a:latin typeface="Arial" panose="020B0604020202020204" pitchFamily="34" charset="0"/>
                <a:cs typeface="Arial" panose="020B0604020202020204" pitchFamily="34" charset="0"/>
              </a:defRPr>
            </a:lvl3pPr>
            <a:lvl4pPr marL="1600200" indent="-228600">
              <a:defRPr sz="4000">
                <a:solidFill>
                  <a:schemeClr val="tx1"/>
                </a:solidFill>
                <a:latin typeface="Arial" panose="020B0604020202020204" pitchFamily="34" charset="0"/>
                <a:cs typeface="Arial" panose="020B0604020202020204" pitchFamily="34" charset="0"/>
              </a:defRPr>
            </a:lvl4pPr>
            <a:lvl5pPr marL="2057400" indent="-228600">
              <a:defRPr sz="4000">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sz="4000">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sz="4000">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sz="4000">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sz="4000">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8" name="Text Box 18">
            <a:extLst>
              <a:ext uri="{FF2B5EF4-FFF2-40B4-BE49-F238E27FC236}">
                <a16:creationId xmlns:a16="http://schemas.microsoft.com/office/drawing/2014/main" id="{3CBB9C88-2B19-413F-AE30-15D089E23A6F}"/>
              </a:ext>
            </a:extLst>
          </p:cNvPr>
          <p:cNvSpPr txBox="1">
            <a:spLocks noChangeArrowheads="1"/>
          </p:cNvSpPr>
          <p:nvPr/>
        </p:nvSpPr>
        <p:spPr bwMode="auto">
          <a:xfrm>
            <a:off x="7392154" y="5131707"/>
            <a:ext cx="3886200" cy="461963"/>
          </a:xfrm>
          <a:prstGeom prst="rect">
            <a:avLst/>
          </a:prstGeom>
          <a:solidFill>
            <a:srgbClr val="FDE0BD"/>
          </a:solidFill>
          <a:ln w="9525" algn="ctr">
            <a:solidFill>
              <a:schemeClr val="tx1"/>
            </a:solidFill>
            <a:miter lim="800000"/>
            <a:headEnd/>
            <a:tailEnd/>
          </a:ln>
        </p:spPr>
        <p:txBody>
          <a:bodyPr>
            <a:spAutoFit/>
          </a:bodyPr>
          <a:lstStyle>
            <a:lvl1pPr>
              <a:defRPr sz="4000">
                <a:solidFill>
                  <a:schemeClr val="tx1"/>
                </a:solidFill>
                <a:latin typeface="Arial" panose="020B0604020202020204" pitchFamily="34" charset="0"/>
                <a:cs typeface="Arial" panose="020B0604020202020204" pitchFamily="34" charset="0"/>
              </a:defRPr>
            </a:lvl1pPr>
            <a:lvl2pPr marL="742950" indent="-285750">
              <a:defRPr sz="4000">
                <a:solidFill>
                  <a:schemeClr val="tx1"/>
                </a:solidFill>
                <a:latin typeface="Arial" panose="020B0604020202020204" pitchFamily="34" charset="0"/>
                <a:cs typeface="Arial" panose="020B0604020202020204" pitchFamily="34" charset="0"/>
              </a:defRPr>
            </a:lvl2pPr>
            <a:lvl3pPr marL="1143000" indent="-228600">
              <a:defRPr sz="4000">
                <a:solidFill>
                  <a:schemeClr val="tx1"/>
                </a:solidFill>
                <a:latin typeface="Arial" panose="020B0604020202020204" pitchFamily="34" charset="0"/>
                <a:cs typeface="Arial" panose="020B0604020202020204" pitchFamily="34" charset="0"/>
              </a:defRPr>
            </a:lvl3pPr>
            <a:lvl4pPr marL="1600200" indent="-228600">
              <a:defRPr sz="4000">
                <a:solidFill>
                  <a:schemeClr val="tx1"/>
                </a:solidFill>
                <a:latin typeface="Arial" panose="020B0604020202020204" pitchFamily="34" charset="0"/>
                <a:cs typeface="Arial" panose="020B0604020202020204" pitchFamily="34" charset="0"/>
              </a:defRPr>
            </a:lvl4pPr>
            <a:lvl5pPr marL="2057400" indent="-228600">
              <a:defRPr sz="4000">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sz="4000">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sz="4000">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sz="4000">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sz="4000">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400"/>
              <a:t>P(X = 2 | </a:t>
            </a:r>
            <a:r>
              <a:rPr lang="en-US" altLang="en-US" sz="2400">
                <a:sym typeface="Symbol" panose="05050102010706020507" pitchFamily="18" charset="2"/>
              </a:rPr>
              <a:t></a:t>
            </a:r>
            <a:r>
              <a:rPr lang="en-US" altLang="en-US" sz="2400"/>
              <a:t>=0.50) = 0.0758</a:t>
            </a:r>
            <a:r>
              <a:rPr lang="en-US" altLang="en-US" sz="1800"/>
              <a:t>  </a:t>
            </a:r>
          </a:p>
        </p:txBody>
      </p:sp>
      <p:sp>
        <p:nvSpPr>
          <p:cNvPr id="19" name="Line 19">
            <a:extLst>
              <a:ext uri="{FF2B5EF4-FFF2-40B4-BE49-F238E27FC236}">
                <a16:creationId xmlns:a16="http://schemas.microsoft.com/office/drawing/2014/main" id="{A2BAF016-CFF8-42C8-8648-71FE46674D1E}"/>
              </a:ext>
            </a:extLst>
          </p:cNvPr>
          <p:cNvSpPr>
            <a:spLocks noChangeShapeType="1"/>
          </p:cNvSpPr>
          <p:nvPr/>
        </p:nvSpPr>
        <p:spPr bwMode="auto">
          <a:xfrm flipV="1">
            <a:off x="8535154" y="4674507"/>
            <a:ext cx="0" cy="457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Text Box 20">
            <a:extLst>
              <a:ext uri="{FF2B5EF4-FFF2-40B4-BE49-F238E27FC236}">
                <a16:creationId xmlns:a16="http://schemas.microsoft.com/office/drawing/2014/main" id="{2BF9B502-3A42-43CC-8923-6B3692B1D989}"/>
              </a:ext>
            </a:extLst>
          </p:cNvPr>
          <p:cNvSpPr txBox="1">
            <a:spLocks noChangeArrowheads="1"/>
          </p:cNvSpPr>
          <p:nvPr/>
        </p:nvSpPr>
        <p:spPr bwMode="auto">
          <a:xfrm>
            <a:off x="3886954" y="1397907"/>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defRPr sz="4000">
                <a:solidFill>
                  <a:schemeClr val="tx1"/>
                </a:solidFill>
                <a:latin typeface="Arial" panose="020B0604020202020204" pitchFamily="34" charset="0"/>
                <a:cs typeface="Arial" panose="020B0604020202020204" pitchFamily="34" charset="0"/>
              </a:defRPr>
            </a:lvl1pPr>
            <a:lvl2pPr marL="742950" indent="-285750">
              <a:defRPr sz="4000">
                <a:solidFill>
                  <a:schemeClr val="tx1"/>
                </a:solidFill>
                <a:latin typeface="Arial" panose="020B0604020202020204" pitchFamily="34" charset="0"/>
                <a:cs typeface="Arial" panose="020B0604020202020204" pitchFamily="34" charset="0"/>
              </a:defRPr>
            </a:lvl2pPr>
            <a:lvl3pPr marL="1143000" indent="-228600">
              <a:defRPr sz="4000">
                <a:solidFill>
                  <a:schemeClr val="tx1"/>
                </a:solidFill>
                <a:latin typeface="Arial" panose="020B0604020202020204" pitchFamily="34" charset="0"/>
                <a:cs typeface="Arial" panose="020B0604020202020204" pitchFamily="34" charset="0"/>
              </a:defRPr>
            </a:lvl3pPr>
            <a:lvl4pPr marL="1600200" indent="-228600">
              <a:defRPr sz="4000">
                <a:solidFill>
                  <a:schemeClr val="tx1"/>
                </a:solidFill>
                <a:latin typeface="Arial" panose="020B0604020202020204" pitchFamily="34" charset="0"/>
                <a:cs typeface="Arial" panose="020B0604020202020204" pitchFamily="34" charset="0"/>
              </a:defRPr>
            </a:lvl4pPr>
            <a:lvl5pPr marL="2057400" indent="-228600">
              <a:defRPr sz="4000">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sz="4000">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sz="4000">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sz="4000">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sz="4000">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400">
                <a:solidFill>
                  <a:schemeClr val="folHlink"/>
                </a:solidFill>
              </a:rPr>
              <a:t>Graphically:</a:t>
            </a:r>
          </a:p>
        </p:txBody>
      </p:sp>
      <p:sp>
        <p:nvSpPr>
          <p:cNvPr id="21" name="Text Box 21">
            <a:extLst>
              <a:ext uri="{FF2B5EF4-FFF2-40B4-BE49-F238E27FC236}">
                <a16:creationId xmlns:a16="http://schemas.microsoft.com/office/drawing/2014/main" id="{90127E48-3030-491D-927F-D9CEB4D9DC76}"/>
              </a:ext>
            </a:extLst>
          </p:cNvPr>
          <p:cNvSpPr txBox="1">
            <a:spLocks noChangeArrowheads="1"/>
          </p:cNvSpPr>
          <p:nvPr/>
        </p:nvSpPr>
        <p:spPr bwMode="auto">
          <a:xfrm>
            <a:off x="3658354" y="1931307"/>
            <a:ext cx="266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defRPr sz="4000">
                <a:solidFill>
                  <a:schemeClr val="tx1"/>
                </a:solidFill>
                <a:latin typeface="Arial" panose="020B0604020202020204" pitchFamily="34" charset="0"/>
                <a:cs typeface="Arial" panose="020B0604020202020204" pitchFamily="34" charset="0"/>
              </a:defRPr>
            </a:lvl1pPr>
            <a:lvl2pPr marL="742950" indent="-285750">
              <a:defRPr sz="4000">
                <a:solidFill>
                  <a:schemeClr val="tx1"/>
                </a:solidFill>
                <a:latin typeface="Arial" panose="020B0604020202020204" pitchFamily="34" charset="0"/>
                <a:cs typeface="Arial" panose="020B0604020202020204" pitchFamily="34" charset="0"/>
              </a:defRPr>
            </a:lvl2pPr>
            <a:lvl3pPr marL="1143000" indent="-228600">
              <a:defRPr sz="4000">
                <a:solidFill>
                  <a:schemeClr val="tx1"/>
                </a:solidFill>
                <a:latin typeface="Arial" panose="020B0604020202020204" pitchFamily="34" charset="0"/>
                <a:cs typeface="Arial" panose="020B0604020202020204" pitchFamily="34" charset="0"/>
              </a:defRPr>
            </a:lvl3pPr>
            <a:lvl4pPr marL="1600200" indent="-228600">
              <a:defRPr sz="4000">
                <a:solidFill>
                  <a:schemeClr val="tx1"/>
                </a:solidFill>
                <a:latin typeface="Arial" panose="020B0604020202020204" pitchFamily="34" charset="0"/>
                <a:cs typeface="Arial" panose="020B0604020202020204" pitchFamily="34" charset="0"/>
              </a:defRPr>
            </a:lvl4pPr>
            <a:lvl5pPr marL="2057400" indent="-228600">
              <a:defRPr sz="4000">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sz="4000">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sz="4000">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sz="4000">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sz="4000">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a:sym typeface="Symbol" panose="05050102010706020507" pitchFamily="18" charset="2"/>
              </a:rPr>
              <a:t>          = 0.50  </a:t>
            </a:r>
            <a:endParaRPr lang="en-US" altLang="en-US" sz="2000" b="1"/>
          </a:p>
        </p:txBody>
      </p:sp>
    </p:spTree>
    <p:extLst>
      <p:ext uri="{BB962C8B-B14F-4D97-AF65-F5344CB8AC3E}">
        <p14:creationId xmlns:p14="http://schemas.microsoft.com/office/powerpoint/2010/main" val="38551011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1344-F15E-46F7-89A4-4D62CBC8F0F2}"/>
              </a:ext>
            </a:extLst>
          </p:cNvPr>
          <p:cNvSpPr>
            <a:spLocks noGrp="1"/>
          </p:cNvSpPr>
          <p:nvPr>
            <p:ph type="title"/>
          </p:nvPr>
        </p:nvSpPr>
        <p:spPr/>
        <p:txBody>
          <a:bodyPr/>
          <a:lstStyle/>
          <a:p>
            <a:r>
              <a:rPr lang="en-US" dirty="0"/>
              <a:t>Shape of a Poisson Distribution</a:t>
            </a:r>
          </a:p>
        </p:txBody>
      </p:sp>
      <p:sp>
        <p:nvSpPr>
          <p:cNvPr id="3" name="Content Placeholder 2">
            <a:extLst>
              <a:ext uri="{FF2B5EF4-FFF2-40B4-BE49-F238E27FC236}">
                <a16:creationId xmlns:a16="http://schemas.microsoft.com/office/drawing/2014/main" id="{F5D4ABCB-0684-4760-9212-C0EB741FE1A6}"/>
              </a:ext>
            </a:extLst>
          </p:cNvPr>
          <p:cNvSpPr>
            <a:spLocks noGrp="1"/>
          </p:cNvSpPr>
          <p:nvPr>
            <p:ph idx="1"/>
          </p:nvPr>
        </p:nvSpPr>
        <p:spPr/>
        <p:txBody>
          <a:bodyPr/>
          <a:lstStyle/>
          <a:p>
            <a:r>
              <a:rPr lang="en-US" altLang="en-US" dirty="0"/>
              <a:t>The shape of the Poisson Distribution depends on the parameter </a:t>
            </a:r>
            <a:r>
              <a:rPr lang="en-US" altLang="en-US" dirty="0">
                <a:sym typeface="Symbol" panose="05050102010706020507" pitchFamily="18" charset="2"/>
              </a:rPr>
              <a:t> :</a:t>
            </a:r>
          </a:p>
          <a:p>
            <a:endParaRPr lang="en-US" dirty="0"/>
          </a:p>
        </p:txBody>
      </p:sp>
      <p:sp>
        <p:nvSpPr>
          <p:cNvPr id="4" name="Date Placeholder 3">
            <a:extLst>
              <a:ext uri="{FF2B5EF4-FFF2-40B4-BE49-F238E27FC236}">
                <a16:creationId xmlns:a16="http://schemas.microsoft.com/office/drawing/2014/main" id="{8BA4EA6D-A635-4988-B9F5-E2EE14947245}"/>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792EADF5-B036-4B9F-A7CD-6852551D2078}"/>
              </a:ext>
            </a:extLst>
          </p:cNvPr>
          <p:cNvSpPr>
            <a:spLocks noGrp="1"/>
          </p:cNvSpPr>
          <p:nvPr>
            <p:ph type="sldNum" sz="quarter" idx="12"/>
          </p:nvPr>
        </p:nvSpPr>
        <p:spPr/>
        <p:txBody>
          <a:bodyPr/>
          <a:lstStyle/>
          <a:p>
            <a:fld id="{5BE6A9D8-6A3B-412E-86BF-9A95CED56509}" type="slidenum">
              <a:rPr lang="en-US" smtClean="0"/>
              <a:t>32</a:t>
            </a:fld>
            <a:endParaRPr lang="en-US"/>
          </a:p>
        </p:txBody>
      </p:sp>
      <p:graphicFrame>
        <p:nvGraphicFramePr>
          <p:cNvPr id="7" name="Object 4">
            <a:extLst>
              <a:ext uri="{FF2B5EF4-FFF2-40B4-BE49-F238E27FC236}">
                <a16:creationId xmlns:a16="http://schemas.microsoft.com/office/drawing/2014/main" id="{742FC3C6-7382-49CC-9572-5D0873B5B200}"/>
              </a:ext>
            </a:extLst>
          </p:cNvPr>
          <p:cNvGraphicFramePr>
            <a:graphicFrameLocks noChangeAspect="1"/>
          </p:cNvGraphicFramePr>
          <p:nvPr>
            <p:extLst>
              <p:ext uri="{D42A27DB-BD31-4B8C-83A1-F6EECF244321}">
                <p14:modId xmlns:p14="http://schemas.microsoft.com/office/powerpoint/2010/main" val="979401130"/>
              </p:ext>
            </p:extLst>
          </p:nvPr>
        </p:nvGraphicFramePr>
        <p:xfrm>
          <a:off x="6033129" y="2782008"/>
          <a:ext cx="4521200" cy="2955925"/>
        </p:xfrm>
        <a:graphic>
          <a:graphicData uri="http://schemas.openxmlformats.org/presentationml/2006/ole">
            <mc:AlternateContent xmlns:mc="http://schemas.openxmlformats.org/markup-compatibility/2006">
              <mc:Choice xmlns:v="urn:schemas-microsoft-com:vml" Requires="v">
                <p:oleObj spid="_x0000_s44212" name="Chart" r:id="rId3" imgW="4517528" imgH="2950720" progId="Excel.Chart.8">
                  <p:embed/>
                </p:oleObj>
              </mc:Choice>
              <mc:Fallback>
                <p:oleObj name="Chart" r:id="rId3" imgW="4517528" imgH="2950720" progId="Excel.Chart.8">
                  <p:embed/>
                  <p:pic>
                    <p:nvPicPr>
                      <p:cNvPr id="39219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3129" y="2782008"/>
                        <a:ext cx="4521200" cy="295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5">
            <a:extLst>
              <a:ext uri="{FF2B5EF4-FFF2-40B4-BE49-F238E27FC236}">
                <a16:creationId xmlns:a16="http://schemas.microsoft.com/office/drawing/2014/main" id="{EBF12418-A743-4778-826F-3795D617005A}"/>
              </a:ext>
            </a:extLst>
          </p:cNvPr>
          <p:cNvGraphicFramePr>
            <a:graphicFrameLocks noChangeAspect="1"/>
          </p:cNvGraphicFramePr>
          <p:nvPr>
            <p:extLst>
              <p:ext uri="{D42A27DB-BD31-4B8C-83A1-F6EECF244321}">
                <p14:modId xmlns:p14="http://schemas.microsoft.com/office/powerpoint/2010/main" val="3842700556"/>
              </p:ext>
            </p:extLst>
          </p:nvPr>
        </p:nvGraphicFramePr>
        <p:xfrm>
          <a:off x="1689729" y="2780420"/>
          <a:ext cx="4292600" cy="2916238"/>
        </p:xfrm>
        <a:graphic>
          <a:graphicData uri="http://schemas.openxmlformats.org/presentationml/2006/ole">
            <mc:AlternateContent xmlns:mc="http://schemas.openxmlformats.org/markup-compatibility/2006">
              <mc:Choice xmlns:v="urn:schemas-microsoft-com:vml" Requires="v">
                <p:oleObj spid="_x0000_s44213" name="Chart" r:id="rId5" imgW="4291956" imgH="2920237" progId="Excel.Chart.8">
                  <p:embed/>
                </p:oleObj>
              </mc:Choice>
              <mc:Fallback>
                <p:oleObj name="Chart" r:id="rId5" imgW="4291956" imgH="2920237" progId="Excel.Chart.8">
                  <p:embed/>
                  <p:pic>
                    <p:nvPicPr>
                      <p:cNvPr id="392198"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9729" y="2780420"/>
                        <a:ext cx="4292600" cy="291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a:extLst>
              <a:ext uri="{FF2B5EF4-FFF2-40B4-BE49-F238E27FC236}">
                <a16:creationId xmlns:a16="http://schemas.microsoft.com/office/drawing/2014/main" id="{1D8AAE00-64EC-43D8-8427-53FFCBA28344}"/>
              </a:ext>
            </a:extLst>
          </p:cNvPr>
          <p:cNvSpPr>
            <a:spLocks noChangeArrowheads="1"/>
          </p:cNvSpPr>
          <p:nvPr/>
        </p:nvSpPr>
        <p:spPr bwMode="auto">
          <a:xfrm>
            <a:off x="3112129" y="242482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lstStyle>
            <a:lvl1pPr marL="320675" indent="-320675" defTabSz="852488">
              <a:defRPr sz="4000">
                <a:solidFill>
                  <a:schemeClr val="tx1"/>
                </a:solidFill>
                <a:latin typeface="Arial" panose="020B0604020202020204" pitchFamily="34" charset="0"/>
                <a:cs typeface="Arial" panose="020B0604020202020204" pitchFamily="34" charset="0"/>
              </a:defRPr>
            </a:lvl1pPr>
            <a:lvl2pPr marL="742950" indent="-285750" defTabSz="852488">
              <a:defRPr sz="4000">
                <a:solidFill>
                  <a:schemeClr val="tx1"/>
                </a:solidFill>
                <a:latin typeface="Arial" panose="020B0604020202020204" pitchFamily="34" charset="0"/>
                <a:cs typeface="Arial" panose="020B0604020202020204" pitchFamily="34" charset="0"/>
              </a:defRPr>
            </a:lvl2pPr>
            <a:lvl3pPr marL="1143000" indent="-228600" defTabSz="852488">
              <a:defRPr sz="4000">
                <a:solidFill>
                  <a:schemeClr val="tx1"/>
                </a:solidFill>
                <a:latin typeface="Arial" panose="020B0604020202020204" pitchFamily="34" charset="0"/>
                <a:cs typeface="Arial" panose="020B0604020202020204" pitchFamily="34" charset="0"/>
              </a:defRPr>
            </a:lvl3pPr>
            <a:lvl4pPr marL="1600200" indent="-228600" defTabSz="852488">
              <a:defRPr sz="4000">
                <a:solidFill>
                  <a:schemeClr val="tx1"/>
                </a:solidFill>
                <a:latin typeface="Arial" panose="020B0604020202020204" pitchFamily="34" charset="0"/>
                <a:cs typeface="Arial" panose="020B0604020202020204" pitchFamily="34" charset="0"/>
              </a:defRPr>
            </a:lvl4pPr>
            <a:lvl5pPr marL="2057400" indent="-228600" defTabSz="852488">
              <a:defRPr sz="4000">
                <a:solidFill>
                  <a:schemeClr val="tx1"/>
                </a:solidFill>
                <a:latin typeface="Arial" panose="020B0604020202020204" pitchFamily="34" charset="0"/>
                <a:cs typeface="Arial" panose="020B0604020202020204" pitchFamily="34" charset="0"/>
              </a:defRPr>
            </a:lvl5pPr>
            <a:lvl6pPr marL="2514600" indent="-228600" defTabSz="852488" fontAlgn="base">
              <a:spcBef>
                <a:spcPct val="0"/>
              </a:spcBef>
              <a:spcAft>
                <a:spcPct val="0"/>
              </a:spcAft>
              <a:defRPr sz="4000">
                <a:solidFill>
                  <a:schemeClr val="tx1"/>
                </a:solidFill>
                <a:latin typeface="Arial" panose="020B0604020202020204" pitchFamily="34" charset="0"/>
                <a:cs typeface="Arial" panose="020B0604020202020204" pitchFamily="34" charset="0"/>
              </a:defRPr>
            </a:lvl6pPr>
            <a:lvl7pPr marL="2971800" indent="-228600" defTabSz="852488" fontAlgn="base">
              <a:spcBef>
                <a:spcPct val="0"/>
              </a:spcBef>
              <a:spcAft>
                <a:spcPct val="0"/>
              </a:spcAft>
              <a:defRPr sz="4000">
                <a:solidFill>
                  <a:schemeClr val="tx1"/>
                </a:solidFill>
                <a:latin typeface="Arial" panose="020B0604020202020204" pitchFamily="34" charset="0"/>
                <a:cs typeface="Arial" panose="020B0604020202020204" pitchFamily="34" charset="0"/>
              </a:defRPr>
            </a:lvl7pPr>
            <a:lvl8pPr marL="3429000" indent="-228600" defTabSz="852488" fontAlgn="base">
              <a:spcBef>
                <a:spcPct val="0"/>
              </a:spcBef>
              <a:spcAft>
                <a:spcPct val="0"/>
              </a:spcAft>
              <a:defRPr sz="4000">
                <a:solidFill>
                  <a:schemeClr val="tx1"/>
                </a:solidFill>
                <a:latin typeface="Arial" panose="020B0604020202020204" pitchFamily="34" charset="0"/>
                <a:cs typeface="Arial" panose="020B0604020202020204" pitchFamily="34" charset="0"/>
              </a:defRPr>
            </a:lvl8pPr>
            <a:lvl9pPr marL="3886200" indent="-228600" defTabSz="852488" fontAlgn="base">
              <a:spcBef>
                <a:spcPct val="0"/>
              </a:spcBef>
              <a:spcAft>
                <a:spcPct val="0"/>
              </a:spcAft>
              <a:defRPr sz="4000">
                <a:solidFill>
                  <a:schemeClr val="tx1"/>
                </a:solidFill>
                <a:latin typeface="Arial" panose="020B0604020202020204" pitchFamily="34" charset="0"/>
                <a:cs typeface="Arial" panose="020B0604020202020204" pitchFamily="34" charset="0"/>
              </a:defRPr>
            </a:lvl9pPr>
          </a:lstStyle>
          <a:p>
            <a:pPr>
              <a:spcBef>
                <a:spcPct val="20000"/>
              </a:spcBef>
              <a:buClr>
                <a:schemeClr val="folHlink"/>
              </a:buClr>
              <a:buSzPct val="60000"/>
              <a:buFont typeface="Wingdings" panose="05000000000000000000" pitchFamily="2" charset="2"/>
              <a:buNone/>
            </a:pPr>
            <a:r>
              <a:rPr lang="en-US" altLang="en-US" sz="2800">
                <a:sym typeface="Symbol" panose="05050102010706020507" pitchFamily="18" charset="2"/>
              </a:rPr>
              <a:t></a:t>
            </a:r>
            <a:r>
              <a:rPr lang="en-US" altLang="en-US" sz="2300"/>
              <a:t> = 0.50</a:t>
            </a:r>
          </a:p>
        </p:txBody>
      </p:sp>
      <p:sp>
        <p:nvSpPr>
          <p:cNvPr id="10" name="Rectangle 7">
            <a:extLst>
              <a:ext uri="{FF2B5EF4-FFF2-40B4-BE49-F238E27FC236}">
                <a16:creationId xmlns:a16="http://schemas.microsoft.com/office/drawing/2014/main" id="{720B80EF-9FF2-4F88-A7D4-37524C4D325A}"/>
              </a:ext>
            </a:extLst>
          </p:cNvPr>
          <p:cNvSpPr>
            <a:spLocks noChangeArrowheads="1"/>
          </p:cNvSpPr>
          <p:nvPr/>
        </p:nvSpPr>
        <p:spPr bwMode="auto">
          <a:xfrm>
            <a:off x="7760329" y="234862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lstStyle>
            <a:lvl1pPr marL="320675" indent="-320675" defTabSz="852488">
              <a:defRPr sz="4000">
                <a:solidFill>
                  <a:schemeClr val="tx1"/>
                </a:solidFill>
                <a:latin typeface="Arial" panose="020B0604020202020204" pitchFamily="34" charset="0"/>
                <a:cs typeface="Arial" panose="020B0604020202020204" pitchFamily="34" charset="0"/>
              </a:defRPr>
            </a:lvl1pPr>
            <a:lvl2pPr marL="742950" indent="-285750" defTabSz="852488">
              <a:defRPr sz="4000">
                <a:solidFill>
                  <a:schemeClr val="tx1"/>
                </a:solidFill>
                <a:latin typeface="Arial" panose="020B0604020202020204" pitchFamily="34" charset="0"/>
                <a:cs typeface="Arial" panose="020B0604020202020204" pitchFamily="34" charset="0"/>
              </a:defRPr>
            </a:lvl2pPr>
            <a:lvl3pPr marL="1143000" indent="-228600" defTabSz="852488">
              <a:defRPr sz="4000">
                <a:solidFill>
                  <a:schemeClr val="tx1"/>
                </a:solidFill>
                <a:latin typeface="Arial" panose="020B0604020202020204" pitchFamily="34" charset="0"/>
                <a:cs typeface="Arial" panose="020B0604020202020204" pitchFamily="34" charset="0"/>
              </a:defRPr>
            </a:lvl3pPr>
            <a:lvl4pPr marL="1600200" indent="-228600" defTabSz="852488">
              <a:defRPr sz="4000">
                <a:solidFill>
                  <a:schemeClr val="tx1"/>
                </a:solidFill>
                <a:latin typeface="Arial" panose="020B0604020202020204" pitchFamily="34" charset="0"/>
                <a:cs typeface="Arial" panose="020B0604020202020204" pitchFamily="34" charset="0"/>
              </a:defRPr>
            </a:lvl4pPr>
            <a:lvl5pPr marL="2057400" indent="-228600" defTabSz="852488">
              <a:defRPr sz="4000">
                <a:solidFill>
                  <a:schemeClr val="tx1"/>
                </a:solidFill>
                <a:latin typeface="Arial" panose="020B0604020202020204" pitchFamily="34" charset="0"/>
                <a:cs typeface="Arial" panose="020B0604020202020204" pitchFamily="34" charset="0"/>
              </a:defRPr>
            </a:lvl5pPr>
            <a:lvl6pPr marL="2514600" indent="-228600" defTabSz="852488" fontAlgn="base">
              <a:spcBef>
                <a:spcPct val="0"/>
              </a:spcBef>
              <a:spcAft>
                <a:spcPct val="0"/>
              </a:spcAft>
              <a:defRPr sz="4000">
                <a:solidFill>
                  <a:schemeClr val="tx1"/>
                </a:solidFill>
                <a:latin typeface="Arial" panose="020B0604020202020204" pitchFamily="34" charset="0"/>
                <a:cs typeface="Arial" panose="020B0604020202020204" pitchFamily="34" charset="0"/>
              </a:defRPr>
            </a:lvl6pPr>
            <a:lvl7pPr marL="2971800" indent="-228600" defTabSz="852488" fontAlgn="base">
              <a:spcBef>
                <a:spcPct val="0"/>
              </a:spcBef>
              <a:spcAft>
                <a:spcPct val="0"/>
              </a:spcAft>
              <a:defRPr sz="4000">
                <a:solidFill>
                  <a:schemeClr val="tx1"/>
                </a:solidFill>
                <a:latin typeface="Arial" panose="020B0604020202020204" pitchFamily="34" charset="0"/>
                <a:cs typeface="Arial" panose="020B0604020202020204" pitchFamily="34" charset="0"/>
              </a:defRPr>
            </a:lvl7pPr>
            <a:lvl8pPr marL="3429000" indent="-228600" defTabSz="852488" fontAlgn="base">
              <a:spcBef>
                <a:spcPct val="0"/>
              </a:spcBef>
              <a:spcAft>
                <a:spcPct val="0"/>
              </a:spcAft>
              <a:defRPr sz="4000">
                <a:solidFill>
                  <a:schemeClr val="tx1"/>
                </a:solidFill>
                <a:latin typeface="Arial" panose="020B0604020202020204" pitchFamily="34" charset="0"/>
                <a:cs typeface="Arial" panose="020B0604020202020204" pitchFamily="34" charset="0"/>
              </a:defRPr>
            </a:lvl8pPr>
            <a:lvl9pPr marL="3886200" indent="-228600" defTabSz="852488" fontAlgn="base">
              <a:spcBef>
                <a:spcPct val="0"/>
              </a:spcBef>
              <a:spcAft>
                <a:spcPct val="0"/>
              </a:spcAft>
              <a:defRPr sz="4000">
                <a:solidFill>
                  <a:schemeClr val="tx1"/>
                </a:solidFill>
                <a:latin typeface="Arial" panose="020B0604020202020204" pitchFamily="34" charset="0"/>
                <a:cs typeface="Arial" panose="020B0604020202020204" pitchFamily="34" charset="0"/>
              </a:defRPr>
            </a:lvl9pPr>
          </a:lstStyle>
          <a:p>
            <a:pPr>
              <a:spcBef>
                <a:spcPct val="20000"/>
              </a:spcBef>
              <a:buClr>
                <a:schemeClr val="folHlink"/>
              </a:buClr>
              <a:buSzPct val="60000"/>
              <a:buFont typeface="Wingdings" panose="05000000000000000000" pitchFamily="2" charset="2"/>
              <a:buNone/>
            </a:pPr>
            <a:r>
              <a:rPr lang="en-US" altLang="en-US" sz="2800">
                <a:sym typeface="Symbol" panose="05050102010706020507" pitchFamily="18" charset="2"/>
              </a:rPr>
              <a:t></a:t>
            </a:r>
            <a:r>
              <a:rPr lang="en-US" altLang="en-US" sz="2300"/>
              <a:t> = 3.00</a:t>
            </a:r>
          </a:p>
        </p:txBody>
      </p:sp>
    </p:spTree>
    <p:extLst>
      <p:ext uri="{BB962C8B-B14F-4D97-AF65-F5344CB8AC3E}">
        <p14:creationId xmlns:p14="http://schemas.microsoft.com/office/powerpoint/2010/main" val="19839902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B031-80ED-49C1-80E9-D2782F2FC9D8}"/>
              </a:ext>
            </a:extLst>
          </p:cNvPr>
          <p:cNvSpPr>
            <a:spLocks noGrp="1"/>
          </p:cNvSpPr>
          <p:nvPr>
            <p:ph type="title"/>
          </p:nvPr>
        </p:nvSpPr>
        <p:spPr/>
        <p:txBody>
          <a:bodyPr/>
          <a:lstStyle/>
          <a:p>
            <a:r>
              <a:rPr lang="en-US" dirty="0"/>
              <a:t>The Poisson Distribution in R</a:t>
            </a:r>
          </a:p>
        </p:txBody>
      </p:sp>
      <p:sp>
        <p:nvSpPr>
          <p:cNvPr id="3" name="Content Placeholder 2">
            <a:extLst>
              <a:ext uri="{FF2B5EF4-FFF2-40B4-BE49-F238E27FC236}">
                <a16:creationId xmlns:a16="http://schemas.microsoft.com/office/drawing/2014/main" id="{FACAD203-0ADA-4EBC-98B2-6A405996CABB}"/>
              </a:ext>
            </a:extLst>
          </p:cNvPr>
          <p:cNvSpPr>
            <a:spLocks noGrp="1"/>
          </p:cNvSpPr>
          <p:nvPr>
            <p:ph idx="1"/>
          </p:nvPr>
        </p:nvSpPr>
        <p:spPr/>
        <p:txBody>
          <a:bodyPr/>
          <a:lstStyle/>
          <a:p>
            <a:endParaRPr lang="en-US" dirty="0"/>
          </a:p>
          <a:p>
            <a:r>
              <a:rPr lang="en-US" dirty="0" err="1"/>
              <a:t>dpois</a:t>
            </a:r>
            <a:r>
              <a:rPr lang="en-US" dirty="0"/>
              <a:t>(x, lambda, log = FALSE)</a:t>
            </a:r>
          </a:p>
          <a:p>
            <a:r>
              <a:rPr lang="en-US" dirty="0" err="1"/>
              <a:t>ppois</a:t>
            </a:r>
            <a:r>
              <a:rPr lang="en-US" dirty="0"/>
              <a:t>(q, lambda, </a:t>
            </a:r>
            <a:r>
              <a:rPr lang="en-US" dirty="0" err="1"/>
              <a:t>lower.tail</a:t>
            </a:r>
            <a:r>
              <a:rPr lang="en-US" dirty="0"/>
              <a:t> = TRUE, </a:t>
            </a:r>
            <a:r>
              <a:rPr lang="en-US" dirty="0" err="1"/>
              <a:t>log.p</a:t>
            </a:r>
            <a:r>
              <a:rPr lang="en-US" dirty="0"/>
              <a:t> = FALSE)</a:t>
            </a:r>
          </a:p>
          <a:p>
            <a:r>
              <a:rPr lang="en-US" dirty="0" err="1"/>
              <a:t>qpois</a:t>
            </a:r>
            <a:r>
              <a:rPr lang="en-US" dirty="0"/>
              <a:t>(p, lambda, </a:t>
            </a:r>
            <a:r>
              <a:rPr lang="en-US" dirty="0" err="1"/>
              <a:t>lower.tail</a:t>
            </a:r>
            <a:r>
              <a:rPr lang="en-US" dirty="0"/>
              <a:t> = TRUE, </a:t>
            </a:r>
            <a:r>
              <a:rPr lang="en-US" dirty="0" err="1"/>
              <a:t>log.p</a:t>
            </a:r>
            <a:r>
              <a:rPr lang="en-US" dirty="0"/>
              <a:t> = FALSE)</a:t>
            </a:r>
          </a:p>
          <a:p>
            <a:r>
              <a:rPr lang="en-US" dirty="0" err="1"/>
              <a:t>rpois</a:t>
            </a:r>
            <a:r>
              <a:rPr lang="en-US" dirty="0"/>
              <a:t>(n, lambda)</a:t>
            </a:r>
          </a:p>
        </p:txBody>
      </p:sp>
      <p:sp>
        <p:nvSpPr>
          <p:cNvPr id="4" name="Date Placeholder 3">
            <a:extLst>
              <a:ext uri="{FF2B5EF4-FFF2-40B4-BE49-F238E27FC236}">
                <a16:creationId xmlns:a16="http://schemas.microsoft.com/office/drawing/2014/main" id="{16EF7BBD-970A-43AC-97E0-14D97DBFE7E5}"/>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52E8CD99-FB8F-42F6-83BC-161ADE72D6E4}"/>
              </a:ext>
            </a:extLst>
          </p:cNvPr>
          <p:cNvSpPr>
            <a:spLocks noGrp="1"/>
          </p:cNvSpPr>
          <p:nvPr>
            <p:ph type="sldNum" sz="quarter" idx="12"/>
          </p:nvPr>
        </p:nvSpPr>
        <p:spPr/>
        <p:txBody>
          <a:bodyPr/>
          <a:lstStyle/>
          <a:p>
            <a:fld id="{5BE6A9D8-6A3B-412E-86BF-9A95CED56509}" type="slidenum">
              <a:rPr lang="en-US" smtClean="0"/>
              <a:t>33</a:t>
            </a:fld>
            <a:endParaRPr lang="en-US"/>
          </a:p>
        </p:txBody>
      </p:sp>
    </p:spTree>
    <p:extLst>
      <p:ext uri="{BB962C8B-B14F-4D97-AF65-F5344CB8AC3E}">
        <p14:creationId xmlns:p14="http://schemas.microsoft.com/office/powerpoint/2010/main" val="22687005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BD0B-DC1E-4CAD-81BF-4AF530FE601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B2E45A0-A226-4123-8389-382E09A90BA4}"/>
              </a:ext>
            </a:extLst>
          </p:cNvPr>
          <p:cNvSpPr>
            <a:spLocks noGrp="1"/>
          </p:cNvSpPr>
          <p:nvPr>
            <p:ph idx="1"/>
          </p:nvPr>
        </p:nvSpPr>
        <p:spPr/>
        <p:txBody>
          <a:bodyPr/>
          <a:lstStyle/>
          <a:p>
            <a:r>
              <a:rPr lang="en-US" dirty="0"/>
              <a:t>The IT department at Corporation X maintains the website for the company.  Past experience indicates that during working hours, the average time between successive complaints on their website is 20 minutes.  If we model the number of complaints received in given work day as a Poisson distribution:</a:t>
            </a:r>
          </a:p>
          <a:p>
            <a:pPr lvl="1"/>
            <a:r>
              <a:rPr lang="en-US" dirty="0"/>
              <a:t>What is the average number of complaints received in an eight-hour work day?</a:t>
            </a:r>
          </a:p>
          <a:p>
            <a:pPr lvl="1"/>
            <a:r>
              <a:rPr lang="en-US" dirty="0"/>
              <a:t>In an eight-hour work day, what is the probability that the IT department will receive fewer than 20 complaints?</a:t>
            </a:r>
          </a:p>
          <a:p>
            <a:pPr lvl="1"/>
            <a:r>
              <a:rPr lang="en-US" dirty="0"/>
              <a:t>The Friday before each holiday, the IT department responds to complaints only for the first six hours of the day.  What is the probability that the IT department will receive fewer than 20 complaints in a six-hour day?</a:t>
            </a:r>
          </a:p>
        </p:txBody>
      </p:sp>
      <p:sp>
        <p:nvSpPr>
          <p:cNvPr id="4" name="Date Placeholder 3">
            <a:extLst>
              <a:ext uri="{FF2B5EF4-FFF2-40B4-BE49-F238E27FC236}">
                <a16:creationId xmlns:a16="http://schemas.microsoft.com/office/drawing/2014/main" id="{D41C0457-A93B-4A0F-891E-A6C73012892B}"/>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8D3686BA-9ECB-46A2-A5D7-B078FB5B6419}"/>
              </a:ext>
            </a:extLst>
          </p:cNvPr>
          <p:cNvSpPr>
            <a:spLocks noGrp="1"/>
          </p:cNvSpPr>
          <p:nvPr>
            <p:ph type="sldNum" sz="quarter" idx="12"/>
          </p:nvPr>
        </p:nvSpPr>
        <p:spPr/>
        <p:txBody>
          <a:bodyPr/>
          <a:lstStyle/>
          <a:p>
            <a:fld id="{5BE6A9D8-6A3B-412E-86BF-9A95CED56509}" type="slidenum">
              <a:rPr lang="en-US" smtClean="0"/>
              <a:t>34</a:t>
            </a:fld>
            <a:endParaRPr lang="en-US"/>
          </a:p>
        </p:txBody>
      </p:sp>
    </p:spTree>
    <p:extLst>
      <p:ext uri="{BB962C8B-B14F-4D97-AF65-F5344CB8AC3E}">
        <p14:creationId xmlns:p14="http://schemas.microsoft.com/office/powerpoint/2010/main" val="14058026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E9C43-27BF-455C-9793-0A2D561B83D0}"/>
              </a:ext>
            </a:extLst>
          </p:cNvPr>
          <p:cNvSpPr>
            <a:spLocks noGrp="1"/>
          </p:cNvSpPr>
          <p:nvPr>
            <p:ph type="title"/>
          </p:nvPr>
        </p:nvSpPr>
        <p:spPr/>
        <p:txBody>
          <a:bodyPr/>
          <a:lstStyle/>
          <a:p>
            <a:r>
              <a:rPr lang="en-US" dirty="0"/>
              <a:t>Sampling in R</a:t>
            </a:r>
          </a:p>
        </p:txBody>
      </p:sp>
      <p:sp>
        <p:nvSpPr>
          <p:cNvPr id="3" name="Content Placeholder 2">
            <a:extLst>
              <a:ext uri="{FF2B5EF4-FFF2-40B4-BE49-F238E27FC236}">
                <a16:creationId xmlns:a16="http://schemas.microsoft.com/office/drawing/2014/main" id="{A1DB4D50-526A-437E-B131-DBADD6C291C5}"/>
              </a:ext>
            </a:extLst>
          </p:cNvPr>
          <p:cNvSpPr>
            <a:spLocks noGrp="1"/>
          </p:cNvSpPr>
          <p:nvPr>
            <p:ph idx="1"/>
          </p:nvPr>
        </p:nvSpPr>
        <p:spPr/>
        <p:txBody>
          <a:bodyPr>
            <a:normAutofit fontScale="92500" lnSpcReduction="10000"/>
          </a:bodyPr>
          <a:lstStyle/>
          <a:p>
            <a:r>
              <a:rPr lang="en-US" dirty="0"/>
              <a:t>Often you want to understand the probability of </a:t>
            </a:r>
            <a:r>
              <a:rPr lang="en-US" b="1" i="1" dirty="0"/>
              <a:t>complex</a:t>
            </a:r>
            <a:r>
              <a:rPr lang="en-US" dirty="0"/>
              <a:t> events occurring</a:t>
            </a:r>
          </a:p>
          <a:p>
            <a:pPr lvl="1"/>
            <a:r>
              <a:rPr lang="en-US" dirty="0"/>
              <a:t>Joint probabilities, conditional probabilities, etc.</a:t>
            </a:r>
          </a:p>
          <a:p>
            <a:r>
              <a:rPr lang="en-US" dirty="0"/>
              <a:t>One can do an </a:t>
            </a:r>
            <a:r>
              <a:rPr lang="en-US" b="1" i="1" dirty="0"/>
              <a:t>empirical test </a:t>
            </a:r>
          </a:p>
          <a:p>
            <a:pPr lvl="1"/>
            <a:r>
              <a:rPr lang="en-US" b="1" i="1" dirty="0"/>
              <a:t>Sample</a:t>
            </a:r>
            <a:r>
              <a:rPr lang="en-US" dirty="0"/>
              <a:t> numbers and check the probability of the event in question</a:t>
            </a:r>
          </a:p>
          <a:p>
            <a:pPr lvl="1"/>
            <a:r>
              <a:rPr lang="en-US" dirty="0"/>
              <a:t>This is also called </a:t>
            </a:r>
            <a:r>
              <a:rPr lang="en-US" b="1" i="1" dirty="0"/>
              <a:t>Monte Carlo Simulation</a:t>
            </a:r>
            <a:endParaRPr lang="en-US" dirty="0"/>
          </a:p>
          <a:p>
            <a:r>
              <a:rPr lang="en-US" dirty="0"/>
              <a:t>Let’s revisit the question from the previous slide, and solve it via sampling</a:t>
            </a:r>
          </a:p>
          <a:p>
            <a:r>
              <a:rPr lang="en-US" dirty="0"/>
              <a:t>One can also solve for the approximate probability of complex joint events</a:t>
            </a:r>
          </a:p>
          <a:p>
            <a:pPr lvl="1"/>
            <a:r>
              <a:rPr lang="en-US" dirty="0"/>
              <a:t>Continuing the example from the previous slide, suppose that Corporation X has 325 employees, and that the probability an employee complains about his/her email on any given day is 0.05, independently of any other employee.  The head of IT get’s very angry if he has to address a total of 50 or more complaints in a given day. </a:t>
            </a:r>
          </a:p>
          <a:p>
            <a:pPr lvl="2"/>
            <a:r>
              <a:rPr lang="en-US" dirty="0"/>
              <a:t>On a normal work day, what is the probability that the head of IT is very angry? </a:t>
            </a:r>
          </a:p>
          <a:p>
            <a:pPr lvl="2"/>
            <a:r>
              <a:rPr lang="en-US" dirty="0"/>
              <a:t>What is the expected number of complaints?  </a:t>
            </a:r>
          </a:p>
          <a:p>
            <a:pPr lvl="2"/>
            <a:r>
              <a:rPr lang="en-US" dirty="0"/>
              <a:t>What is the standard deviation of the number of complaints?</a:t>
            </a:r>
          </a:p>
        </p:txBody>
      </p:sp>
      <p:sp>
        <p:nvSpPr>
          <p:cNvPr id="4" name="Date Placeholder 3">
            <a:extLst>
              <a:ext uri="{FF2B5EF4-FFF2-40B4-BE49-F238E27FC236}">
                <a16:creationId xmlns:a16="http://schemas.microsoft.com/office/drawing/2014/main" id="{3A04DD35-11FE-4BF2-B45F-036AFA6BE95D}"/>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940F8FA0-10EF-47DC-86B6-89BEAF3E51D0}"/>
              </a:ext>
            </a:extLst>
          </p:cNvPr>
          <p:cNvSpPr>
            <a:spLocks noGrp="1"/>
          </p:cNvSpPr>
          <p:nvPr>
            <p:ph type="sldNum" sz="quarter" idx="12"/>
          </p:nvPr>
        </p:nvSpPr>
        <p:spPr/>
        <p:txBody>
          <a:bodyPr/>
          <a:lstStyle/>
          <a:p>
            <a:fld id="{5BE6A9D8-6A3B-412E-86BF-9A95CED56509}" type="slidenum">
              <a:rPr lang="en-US" smtClean="0"/>
              <a:t>35</a:t>
            </a:fld>
            <a:endParaRPr lang="en-US"/>
          </a:p>
        </p:txBody>
      </p:sp>
    </p:spTree>
    <p:extLst>
      <p:ext uri="{BB962C8B-B14F-4D97-AF65-F5344CB8AC3E}">
        <p14:creationId xmlns:p14="http://schemas.microsoft.com/office/powerpoint/2010/main" val="181354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FA0F9-8F0A-4F8F-911A-F7A3FBD466F3}"/>
              </a:ext>
            </a:extLst>
          </p:cNvPr>
          <p:cNvSpPr>
            <a:spLocks noGrp="1"/>
          </p:cNvSpPr>
          <p:nvPr>
            <p:ph type="title"/>
          </p:nvPr>
        </p:nvSpPr>
        <p:spPr/>
        <p:txBody>
          <a:bodyPr/>
          <a:lstStyle/>
          <a:p>
            <a:r>
              <a:rPr lang="en-US" dirty="0"/>
              <a:t>Continuous Random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BBA58B-4731-444A-91E3-9BD48EFD76B4}"/>
                  </a:ext>
                </a:extLst>
              </p:cNvPr>
              <p:cNvSpPr>
                <a:spLocks noGrp="1"/>
              </p:cNvSpPr>
              <p:nvPr>
                <p:ph idx="1"/>
              </p:nvPr>
            </p:nvSpPr>
            <p:spPr/>
            <p:txBody>
              <a:bodyPr/>
              <a:lstStyle/>
              <a:p>
                <a:r>
                  <a:rPr lang="en-US" b="1" i="1" dirty="0"/>
                  <a:t>Continuous</a:t>
                </a:r>
                <a:r>
                  <a:rPr lang="en-US" dirty="0"/>
                  <a:t> random variables can take an </a:t>
                </a:r>
                <a:r>
                  <a:rPr lang="en-US" b="1" i="1" dirty="0"/>
                  <a:t>uncountable </a:t>
                </a:r>
                <a:r>
                  <a:rPr lang="en-US" dirty="0"/>
                  <a:t>set of values</a:t>
                </a:r>
              </a:p>
              <a:p>
                <a:r>
                  <a:rPr lang="en-US" dirty="0"/>
                  <a:t>They are defined by a </a:t>
                </a:r>
                <a:r>
                  <a:rPr lang="en-US" b="1" i="1" dirty="0"/>
                  <a:t>probability density function (PDF)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i="1" dirty="0"/>
              </a:p>
              <a:p>
                <a:r>
                  <a:rPr lang="en-US" dirty="0"/>
                  <a:t>A random variable is a </a:t>
                </a:r>
                <a:r>
                  <a:rPr lang="en-US" b="1" i="1" dirty="0"/>
                  <a:t>continuous </a:t>
                </a:r>
                <a:r>
                  <a:rPr lang="en-US" dirty="0"/>
                  <a:t>random variable if its CDF is continuous on its domain</a:t>
                </a:r>
              </a:p>
              <a:p>
                <a:r>
                  <a:rPr lang="en-US" dirty="0"/>
                  <a:t>Properties of a PDF:</a:t>
                </a:r>
              </a:p>
              <a:p>
                <a:pPr lvl="1"/>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m:t>
                    </m:r>
                    <m:nary>
                      <m:naryPr>
                        <m:limLoc m:val="undOvr"/>
                        <m:ctrlPr>
                          <a:rPr lang="en-US" b="0" i="1" smtClean="0">
                            <a:latin typeface="Cambria Math" panose="02040503050406030204" pitchFamily="18" charset="0"/>
                          </a:rPr>
                        </m:ctrlPr>
                      </m:naryPr>
                      <m:sub>
                        <m:r>
                          <m:rPr>
                            <m:brk m:alnAt="24"/>
                          </m:rP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rPr>
                          <m:t>𝑥</m:t>
                        </m:r>
                      </m:sup>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nary>
                  </m:oMath>
                </a14:m>
                <a:endParaRPr lang="en-US" dirty="0"/>
              </a:p>
              <a:p>
                <a:pPr lvl="1"/>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≥0</m:t>
                    </m:r>
                  </m:oMath>
                </a14:m>
                <a:r>
                  <a:rPr lang="en-US" dirty="0"/>
                  <a:t> for any </a:t>
                </a:r>
                <a14:m>
                  <m:oMath xmlns:m="http://schemas.openxmlformats.org/officeDocument/2006/math">
                    <m:r>
                      <a:rPr lang="en-US" b="0" i="1" smtClean="0">
                        <a:latin typeface="Cambria Math" panose="02040503050406030204" pitchFamily="18" charset="0"/>
                      </a:rPr>
                      <m:t>𝑥</m:t>
                    </m:r>
                  </m:oMath>
                </a14:m>
                <a:endParaRPr lang="en-US" dirty="0"/>
              </a:p>
              <a:p>
                <a:pPr lvl="1"/>
                <a14:m>
                  <m:oMath xmlns:m="http://schemas.openxmlformats.org/officeDocument/2006/math">
                    <m:nary>
                      <m:naryPr>
                        <m:limLoc m:val="undOvr"/>
                        <m:ctrlPr>
                          <a:rPr lang="en-US" i="1">
                            <a:latin typeface="Cambria Math" panose="02040503050406030204" pitchFamily="18" charset="0"/>
                          </a:rPr>
                        </m:ctrlPr>
                      </m:naryPr>
                      <m:sub>
                        <m:r>
                          <m:rPr>
                            <m:brk m:alnAt="24"/>
                          </m:rP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ub>
                      <m:sup>
                        <m:r>
                          <a:rPr lang="en-US" i="1">
                            <a:latin typeface="Cambria Math" panose="02040503050406030204" pitchFamily="18" charset="0"/>
                            <a:ea typeface="Cambria Math" panose="02040503050406030204" pitchFamily="18" charset="0"/>
                          </a:rPr>
                          <m:t>∞</m:t>
                        </m:r>
                      </m:sup>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b="0" i="1" smtClean="0">
                            <a:latin typeface="Cambria Math" panose="02040503050406030204" pitchFamily="18" charset="0"/>
                          </a:rPr>
                          <m:t>=1</m:t>
                        </m:r>
                      </m:e>
                    </m:nary>
                  </m:oMath>
                </a14:m>
                <a:endParaRPr lang="en-US" dirty="0"/>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nary>
                      <m:naryPr>
                        <m:limLoc m:val="undOvr"/>
                        <m:ctrlPr>
                          <a:rPr lang="en-US" i="1">
                            <a:latin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𝑎</m:t>
                        </m:r>
                      </m:sub>
                      <m:sup>
                        <m:r>
                          <a:rPr lang="en-US" b="0" i="1" smtClean="0">
                            <a:latin typeface="Cambria Math" panose="02040503050406030204" pitchFamily="18" charset="0"/>
                          </a:rPr>
                          <m:t>𝑏</m:t>
                        </m:r>
                      </m:sup>
                      <m:e>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nary>
                  </m:oMath>
                </a14:m>
                <a:endParaRPr lang="en-US" dirty="0"/>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e>
                    </m:d>
                  </m:oMath>
                </a14:m>
                <a:r>
                  <a:rPr lang="en-US" dirty="0"/>
                  <a:t> = 0</a:t>
                </a:r>
              </a:p>
              <a:p>
                <a:pPr lvl="2"/>
                <a:endParaRPr lang="en-US" dirty="0"/>
              </a:p>
            </p:txBody>
          </p:sp>
        </mc:Choice>
        <mc:Fallback xmlns="">
          <p:sp>
            <p:nvSpPr>
              <p:cNvPr id="3" name="Content Placeholder 2">
                <a:extLst>
                  <a:ext uri="{FF2B5EF4-FFF2-40B4-BE49-F238E27FC236}">
                    <a16:creationId xmlns:a16="http://schemas.microsoft.com/office/drawing/2014/main" id="{8CBBA58B-4731-444A-91E3-9BD48EFD76B4}"/>
                  </a:ext>
                </a:extLst>
              </p:cNvPr>
              <p:cNvSpPr>
                <a:spLocks noGrp="1" noRot="1" noChangeAspect="1" noMove="1" noResize="1" noEditPoints="1" noAdjustHandles="1" noChangeArrowheads="1" noChangeShapeType="1" noTextEdit="1"/>
              </p:cNvSpPr>
              <p:nvPr>
                <p:ph idx="1"/>
              </p:nvPr>
            </p:nvSpPr>
            <p:spPr>
              <a:blipFill>
                <a:blip r:embed="rId2"/>
                <a:stretch>
                  <a:fillRect l="-944" t="-1928" r="-104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04CA021-020F-4C77-AB1A-D7F33A31EFE5}"/>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A6F06CF9-7878-4EDE-9DEA-DB37A43AF8AC}"/>
              </a:ext>
            </a:extLst>
          </p:cNvPr>
          <p:cNvSpPr>
            <a:spLocks noGrp="1"/>
          </p:cNvSpPr>
          <p:nvPr>
            <p:ph type="sldNum" sz="quarter" idx="12"/>
          </p:nvPr>
        </p:nvSpPr>
        <p:spPr/>
        <p:txBody>
          <a:bodyPr/>
          <a:lstStyle/>
          <a:p>
            <a:fld id="{5BE6A9D8-6A3B-412E-86BF-9A95CED56509}" type="slidenum">
              <a:rPr lang="en-US" smtClean="0"/>
              <a:t>36</a:t>
            </a:fld>
            <a:endParaRPr lang="en-US"/>
          </a:p>
        </p:txBody>
      </p:sp>
    </p:spTree>
    <p:extLst>
      <p:ext uri="{BB962C8B-B14F-4D97-AF65-F5344CB8AC3E}">
        <p14:creationId xmlns:p14="http://schemas.microsoft.com/office/powerpoint/2010/main" val="320780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9DE2B-E0C6-4C40-9321-34F8BD33E96D}"/>
              </a:ext>
            </a:extLst>
          </p:cNvPr>
          <p:cNvSpPr>
            <a:spLocks noGrp="1"/>
          </p:cNvSpPr>
          <p:nvPr>
            <p:ph type="title"/>
          </p:nvPr>
        </p:nvSpPr>
        <p:spPr/>
        <p:txBody>
          <a:bodyPr/>
          <a:lstStyle/>
          <a:p>
            <a:r>
              <a:rPr lang="en-US" dirty="0"/>
              <a:t>Common Continuous Distributions</a:t>
            </a:r>
          </a:p>
        </p:txBody>
      </p:sp>
      <p:sp>
        <p:nvSpPr>
          <p:cNvPr id="3" name="Content Placeholder 2">
            <a:extLst>
              <a:ext uri="{FF2B5EF4-FFF2-40B4-BE49-F238E27FC236}">
                <a16:creationId xmlns:a16="http://schemas.microsoft.com/office/drawing/2014/main" id="{BD084D09-B8DA-488D-9BB4-65CCD2665A4C}"/>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6F60985-7B38-45C0-8102-852A25FC4EBB}"/>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EADABD3E-5B26-45B0-879B-D8ADD755C6E4}"/>
              </a:ext>
            </a:extLst>
          </p:cNvPr>
          <p:cNvSpPr>
            <a:spLocks noGrp="1"/>
          </p:cNvSpPr>
          <p:nvPr>
            <p:ph type="sldNum" sz="quarter" idx="12"/>
          </p:nvPr>
        </p:nvSpPr>
        <p:spPr/>
        <p:txBody>
          <a:bodyPr/>
          <a:lstStyle/>
          <a:p>
            <a:fld id="{5BE6A9D8-6A3B-412E-86BF-9A95CED56509}" type="slidenum">
              <a:rPr lang="en-US" smtClean="0"/>
              <a:t>37</a:t>
            </a:fld>
            <a:endParaRPr lang="en-US"/>
          </a:p>
        </p:txBody>
      </p:sp>
      <p:pic>
        <p:nvPicPr>
          <p:cNvPr id="6" name="Picture 2">
            <a:extLst>
              <a:ext uri="{FF2B5EF4-FFF2-40B4-BE49-F238E27FC236}">
                <a16:creationId xmlns:a16="http://schemas.microsoft.com/office/drawing/2014/main" id="{3F746D41-7239-497A-804C-C4469AF157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0950" y="1595438"/>
            <a:ext cx="7618413"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F251EB77-9FBD-4CC3-A11C-BB9935D6D6DD}"/>
              </a:ext>
            </a:extLst>
          </p:cNvPr>
          <p:cNvSpPr txBox="1"/>
          <p:nvPr/>
        </p:nvSpPr>
        <p:spPr>
          <a:xfrm>
            <a:off x="2710475" y="4110038"/>
            <a:ext cx="2070100" cy="1477963"/>
          </a:xfrm>
          <a:prstGeom prst="rect">
            <a:avLst/>
          </a:prstGeom>
          <a:noFill/>
        </p:spPr>
        <p:txBody>
          <a:bodyPr wrap="none">
            <a:spAutoFit/>
          </a:bodyPr>
          <a:lstStyle/>
          <a:p>
            <a:pPr marL="342900" indent="-342900">
              <a:buFont typeface="Arial" panose="020B0604020202020204" pitchFamily="34" charset="0"/>
              <a:buChar char="•"/>
              <a:defRPr/>
            </a:pPr>
            <a:r>
              <a:rPr lang="en-US" sz="1800" dirty="0"/>
              <a:t>Symmetrical</a:t>
            </a:r>
          </a:p>
          <a:p>
            <a:pPr marL="342900" indent="-342900">
              <a:buFont typeface="Arial" panose="020B0604020202020204" pitchFamily="34" charset="0"/>
              <a:buChar char="•"/>
              <a:defRPr/>
            </a:pPr>
            <a:r>
              <a:rPr lang="en-US" sz="1800" dirty="0"/>
              <a:t>Bell-shaped</a:t>
            </a:r>
          </a:p>
          <a:p>
            <a:pPr marL="342900" indent="-342900">
              <a:buFont typeface="Arial" panose="020B0604020202020204" pitchFamily="34" charset="0"/>
              <a:buChar char="•"/>
              <a:defRPr/>
            </a:pPr>
            <a:r>
              <a:rPr lang="en-US" sz="1800" dirty="0"/>
              <a:t>Ranges from</a:t>
            </a:r>
          </a:p>
          <a:p>
            <a:pPr>
              <a:defRPr/>
            </a:pPr>
            <a:r>
              <a:rPr lang="en-US" sz="1800" dirty="0"/>
              <a:t>      negative to</a:t>
            </a:r>
          </a:p>
          <a:p>
            <a:pPr>
              <a:defRPr/>
            </a:pPr>
            <a:r>
              <a:rPr lang="en-US" sz="1800" dirty="0"/>
              <a:t>      positive infinity</a:t>
            </a:r>
          </a:p>
        </p:txBody>
      </p:sp>
      <p:sp>
        <p:nvSpPr>
          <p:cNvPr id="8" name="TextBox 7">
            <a:extLst>
              <a:ext uri="{FF2B5EF4-FFF2-40B4-BE49-F238E27FC236}">
                <a16:creationId xmlns:a16="http://schemas.microsoft.com/office/drawing/2014/main" id="{09A6303D-6212-4154-8504-9D7A915A4F05}"/>
              </a:ext>
            </a:extLst>
          </p:cNvPr>
          <p:cNvSpPr txBox="1"/>
          <p:nvPr/>
        </p:nvSpPr>
        <p:spPr>
          <a:xfrm>
            <a:off x="5291750" y="4144963"/>
            <a:ext cx="2476384" cy="1200329"/>
          </a:xfrm>
          <a:prstGeom prst="rect">
            <a:avLst/>
          </a:prstGeom>
          <a:noFill/>
        </p:spPr>
        <p:txBody>
          <a:bodyPr wrap="none">
            <a:spAutoFit/>
          </a:bodyPr>
          <a:lstStyle/>
          <a:p>
            <a:pPr marL="342900" indent="-342900">
              <a:buFont typeface="Arial" panose="020B0604020202020204" pitchFamily="34" charset="0"/>
              <a:buChar char="•"/>
              <a:defRPr/>
            </a:pPr>
            <a:r>
              <a:rPr lang="en-US" sz="1800" dirty="0"/>
              <a:t>Symmetrical</a:t>
            </a:r>
          </a:p>
          <a:p>
            <a:pPr marL="285750" indent="-285750">
              <a:buFont typeface="Arial" panose="020B0604020202020204" pitchFamily="34" charset="0"/>
              <a:buChar char="•"/>
              <a:defRPr/>
            </a:pPr>
            <a:r>
              <a:rPr lang="en-US" sz="1800" dirty="0"/>
              <a:t>Every value between</a:t>
            </a:r>
          </a:p>
          <a:p>
            <a:pPr>
              <a:defRPr/>
            </a:pPr>
            <a:r>
              <a:rPr lang="en-US" sz="1800" dirty="0"/>
              <a:t>     the smallest &amp; largest</a:t>
            </a:r>
          </a:p>
          <a:p>
            <a:pPr>
              <a:defRPr/>
            </a:pPr>
            <a:r>
              <a:rPr lang="en-US" sz="1800" dirty="0"/>
              <a:t>     is equally likely</a:t>
            </a:r>
          </a:p>
        </p:txBody>
      </p:sp>
      <p:sp>
        <p:nvSpPr>
          <p:cNvPr id="9" name="TextBox 8">
            <a:extLst>
              <a:ext uri="{FF2B5EF4-FFF2-40B4-BE49-F238E27FC236}">
                <a16:creationId xmlns:a16="http://schemas.microsoft.com/office/drawing/2014/main" id="{20AF4BAF-48B7-4DE6-A563-C456655E3859}"/>
              </a:ext>
            </a:extLst>
          </p:cNvPr>
          <p:cNvSpPr txBox="1"/>
          <p:nvPr/>
        </p:nvSpPr>
        <p:spPr>
          <a:xfrm>
            <a:off x="8239738" y="4110038"/>
            <a:ext cx="2127250" cy="1477963"/>
          </a:xfrm>
          <a:prstGeom prst="rect">
            <a:avLst/>
          </a:prstGeom>
          <a:noFill/>
        </p:spPr>
        <p:txBody>
          <a:bodyPr wrap="none">
            <a:spAutoFit/>
          </a:bodyPr>
          <a:lstStyle/>
          <a:p>
            <a:pPr marL="342900" indent="-342900">
              <a:buFont typeface="Arial" panose="020B0604020202020204" pitchFamily="34" charset="0"/>
              <a:buChar char="•"/>
              <a:defRPr/>
            </a:pPr>
            <a:r>
              <a:rPr lang="en-US" sz="1800" dirty="0"/>
              <a:t>Right skewed</a:t>
            </a:r>
          </a:p>
          <a:p>
            <a:pPr marL="342900" indent="-342900">
              <a:buFont typeface="Arial" panose="020B0604020202020204" pitchFamily="34" charset="0"/>
              <a:buChar char="•"/>
              <a:defRPr/>
            </a:pPr>
            <a:r>
              <a:rPr lang="en-US" sz="1800" dirty="0"/>
              <a:t>Mean &gt; Median</a:t>
            </a:r>
          </a:p>
          <a:p>
            <a:pPr marL="342900" indent="-342900">
              <a:buFont typeface="Arial" panose="020B0604020202020204" pitchFamily="34" charset="0"/>
              <a:buChar char="•"/>
              <a:defRPr/>
            </a:pPr>
            <a:r>
              <a:rPr lang="en-US" sz="1800" dirty="0"/>
              <a:t>Ranges from</a:t>
            </a:r>
          </a:p>
          <a:p>
            <a:pPr>
              <a:defRPr/>
            </a:pPr>
            <a:r>
              <a:rPr lang="en-US" sz="1800" dirty="0"/>
              <a:t>      zero to</a:t>
            </a:r>
          </a:p>
          <a:p>
            <a:pPr>
              <a:defRPr/>
            </a:pPr>
            <a:r>
              <a:rPr lang="en-US" sz="1800" dirty="0"/>
              <a:t>      positive infinity</a:t>
            </a:r>
          </a:p>
        </p:txBody>
      </p:sp>
    </p:spTree>
    <p:extLst>
      <p:ext uri="{BB962C8B-B14F-4D97-AF65-F5344CB8AC3E}">
        <p14:creationId xmlns:p14="http://schemas.microsoft.com/office/powerpoint/2010/main" val="40502245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9DAF-96A8-4DDD-9C15-69419FB50B12}"/>
              </a:ext>
            </a:extLst>
          </p:cNvPr>
          <p:cNvSpPr>
            <a:spLocks noGrp="1"/>
          </p:cNvSpPr>
          <p:nvPr>
            <p:ph type="title"/>
          </p:nvPr>
        </p:nvSpPr>
        <p:spPr/>
        <p:txBody>
          <a:bodyPr>
            <a:normAutofit fontScale="90000"/>
          </a:bodyPr>
          <a:lstStyle/>
          <a:p>
            <a:r>
              <a:rPr lang="en-US" dirty="0"/>
              <a:t>Probabilities are areas for continuous distributions</a:t>
            </a:r>
          </a:p>
        </p:txBody>
      </p:sp>
      <p:sp>
        <p:nvSpPr>
          <p:cNvPr id="4" name="Date Placeholder 3">
            <a:extLst>
              <a:ext uri="{FF2B5EF4-FFF2-40B4-BE49-F238E27FC236}">
                <a16:creationId xmlns:a16="http://schemas.microsoft.com/office/drawing/2014/main" id="{8EA049AB-4CF9-42D0-BCC0-456144B533C3}"/>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D659B625-9F13-4556-8D29-BDD1AF2D0F0B}"/>
              </a:ext>
            </a:extLst>
          </p:cNvPr>
          <p:cNvSpPr>
            <a:spLocks noGrp="1"/>
          </p:cNvSpPr>
          <p:nvPr>
            <p:ph type="sldNum" sz="quarter" idx="12"/>
          </p:nvPr>
        </p:nvSpPr>
        <p:spPr/>
        <p:txBody>
          <a:bodyPr/>
          <a:lstStyle/>
          <a:p>
            <a:fld id="{5BE6A9D8-6A3B-412E-86BF-9A95CED56509}" type="slidenum">
              <a:rPr lang="en-US" smtClean="0"/>
              <a:t>38</a:t>
            </a:fld>
            <a:endParaRPr lang="en-US"/>
          </a:p>
        </p:txBody>
      </p:sp>
      <p:pic>
        <p:nvPicPr>
          <p:cNvPr id="46084" name="Picture 4" descr="Image result for pdf and cdf picture">
            <a:extLst>
              <a:ext uri="{FF2B5EF4-FFF2-40B4-BE49-F238E27FC236}">
                <a16:creationId xmlns:a16="http://schemas.microsoft.com/office/drawing/2014/main" id="{A79E87BD-D704-4448-98EE-B690C1BBC6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240" y="1267936"/>
            <a:ext cx="4541749" cy="5453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7044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F67A-2BEA-44D0-96AC-D4B331FE5EE9}"/>
              </a:ext>
            </a:extLst>
          </p:cNvPr>
          <p:cNvSpPr>
            <a:spLocks noGrp="1"/>
          </p:cNvSpPr>
          <p:nvPr>
            <p:ph type="title"/>
          </p:nvPr>
        </p:nvSpPr>
        <p:spPr/>
        <p:txBody>
          <a:bodyPr/>
          <a:lstStyle/>
          <a:p>
            <a:r>
              <a:rPr lang="en-US" dirty="0"/>
              <a:t>The Normal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5506BB-B729-44EC-8C83-8EF1D7DB4CB5}"/>
                  </a:ext>
                </a:extLst>
              </p:cNvPr>
              <p:cNvSpPr>
                <a:spLocks noGrp="1"/>
              </p:cNvSpPr>
              <p:nvPr>
                <p:ph idx="1"/>
              </p:nvPr>
            </p:nvSpPr>
            <p:spPr>
              <a:xfrm>
                <a:off x="317241" y="1118507"/>
                <a:ext cx="6403559" cy="5058456"/>
              </a:xfrm>
            </p:spPr>
            <p:txBody>
              <a:bodyPr/>
              <a:lstStyle/>
              <a:p>
                <a:r>
                  <a:rPr lang="en-US" dirty="0"/>
                  <a:t>‘Bell Shaped’</a:t>
                </a:r>
              </a:p>
              <a:p>
                <a:r>
                  <a:rPr lang="en-US" dirty="0"/>
                  <a:t>Symmetrical    </a:t>
                </a:r>
              </a:p>
              <a:p>
                <a:r>
                  <a:rPr lang="en-US" dirty="0"/>
                  <a:t>Mean, Median and Mode are Equal</a:t>
                </a:r>
              </a:p>
              <a:p>
                <a:r>
                  <a:rPr lang="en-US" dirty="0"/>
                  <a:t>Location is determined by the mean, μ</a:t>
                </a:r>
              </a:p>
              <a:p>
                <a:pPr lvl="1"/>
                <a:r>
                  <a:rPr lang="en-US" dirty="0"/>
                  <a:t>Spread is determined by the standard deviation, σ </a:t>
                </a:r>
              </a:p>
              <a:p>
                <a:r>
                  <a:rPr lang="en-US" dirty="0"/>
                  <a:t>The random variable has an infinite theoretical range: </a:t>
                </a:r>
              </a:p>
              <a:p>
                <a:pPr lvl="1"/>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a:t> to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a:p>
              <a:p>
                <a:r>
                  <a:rPr lang="en-US" dirty="0"/>
                  <a:t>The PDF is:</a:t>
                </a:r>
              </a:p>
            </p:txBody>
          </p:sp>
        </mc:Choice>
        <mc:Fallback xmlns="">
          <p:sp>
            <p:nvSpPr>
              <p:cNvPr id="3" name="Content Placeholder 2">
                <a:extLst>
                  <a:ext uri="{FF2B5EF4-FFF2-40B4-BE49-F238E27FC236}">
                    <a16:creationId xmlns:a16="http://schemas.microsoft.com/office/drawing/2014/main" id="{3A5506BB-B729-44EC-8C83-8EF1D7DB4CB5}"/>
                  </a:ext>
                </a:extLst>
              </p:cNvPr>
              <p:cNvSpPr>
                <a:spLocks noGrp="1" noRot="1" noChangeAspect="1" noMove="1" noResize="1" noEditPoints="1" noAdjustHandles="1" noChangeArrowheads="1" noChangeShapeType="1" noTextEdit="1"/>
              </p:cNvSpPr>
              <p:nvPr>
                <p:ph idx="1"/>
              </p:nvPr>
            </p:nvSpPr>
            <p:spPr>
              <a:xfrm>
                <a:off x="317241" y="1118507"/>
                <a:ext cx="6403559" cy="5058456"/>
              </a:xfrm>
              <a:blipFill>
                <a:blip r:embed="rId3"/>
                <a:stretch>
                  <a:fillRect l="-1714" t="-192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83AC009-5743-47C7-9EF6-F92D40610260}"/>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17BCBBA2-785B-4219-B3B8-0D9F7AFA78E4}"/>
              </a:ext>
            </a:extLst>
          </p:cNvPr>
          <p:cNvSpPr>
            <a:spLocks noGrp="1"/>
          </p:cNvSpPr>
          <p:nvPr>
            <p:ph type="sldNum" sz="quarter" idx="12"/>
          </p:nvPr>
        </p:nvSpPr>
        <p:spPr/>
        <p:txBody>
          <a:bodyPr/>
          <a:lstStyle/>
          <a:p>
            <a:fld id="{5BE6A9D8-6A3B-412E-86BF-9A95CED56509}" type="slidenum">
              <a:rPr lang="en-US" smtClean="0"/>
              <a:t>39</a:t>
            </a:fld>
            <a:endParaRPr lang="en-US" dirty="0"/>
          </a:p>
        </p:txBody>
      </p:sp>
      <p:sp>
        <p:nvSpPr>
          <p:cNvPr id="6" name="Rectangle 4">
            <a:extLst>
              <a:ext uri="{FF2B5EF4-FFF2-40B4-BE49-F238E27FC236}">
                <a16:creationId xmlns:a16="http://schemas.microsoft.com/office/drawing/2014/main" id="{337E45F0-70F0-4667-8C04-F391B4F4EC74}"/>
              </a:ext>
            </a:extLst>
          </p:cNvPr>
          <p:cNvSpPr>
            <a:spLocks noChangeArrowheads="1"/>
          </p:cNvSpPr>
          <p:nvPr/>
        </p:nvSpPr>
        <p:spPr bwMode="auto">
          <a:xfrm>
            <a:off x="9215437" y="4375087"/>
            <a:ext cx="1533525" cy="101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ctr">
              <a:spcBef>
                <a:spcPct val="50000"/>
              </a:spcBef>
              <a:defRPr sz="2400">
                <a:solidFill>
                  <a:schemeClr val="tx1"/>
                </a:solidFill>
                <a:latin typeface="Arial" panose="020B0604020202020204" pitchFamily="34" charset="0"/>
                <a:cs typeface="Arial" panose="020B0604020202020204" pitchFamily="34" charset="0"/>
              </a:defRPr>
            </a:lvl1pPr>
            <a:lvl2pPr marL="742950" indent="-285750" algn="ctr">
              <a:spcBef>
                <a:spcPct val="50000"/>
              </a:spcBef>
              <a:defRPr sz="2400">
                <a:solidFill>
                  <a:schemeClr val="tx1"/>
                </a:solidFill>
                <a:latin typeface="Arial" panose="020B0604020202020204" pitchFamily="34" charset="0"/>
                <a:cs typeface="Arial" panose="020B0604020202020204" pitchFamily="34" charset="0"/>
              </a:defRPr>
            </a:lvl2pPr>
            <a:lvl3pPr marL="1143000" indent="-228600" algn="ctr">
              <a:spcBef>
                <a:spcPct val="50000"/>
              </a:spcBef>
              <a:defRPr sz="2400">
                <a:solidFill>
                  <a:schemeClr val="tx1"/>
                </a:solidFill>
                <a:latin typeface="Arial" panose="020B0604020202020204" pitchFamily="34" charset="0"/>
                <a:cs typeface="Arial" panose="020B0604020202020204" pitchFamily="34" charset="0"/>
              </a:defRPr>
            </a:lvl3pPr>
            <a:lvl4pPr marL="1600200" indent="-228600" algn="ctr">
              <a:spcBef>
                <a:spcPct val="50000"/>
              </a:spcBef>
              <a:defRPr sz="2400">
                <a:solidFill>
                  <a:schemeClr val="tx1"/>
                </a:solidFill>
                <a:latin typeface="Arial" panose="020B0604020202020204" pitchFamily="34" charset="0"/>
                <a:cs typeface="Arial" panose="020B0604020202020204" pitchFamily="34" charset="0"/>
              </a:defRPr>
            </a:lvl4pPr>
            <a:lvl5pPr marL="2057400" indent="-228600" algn="ctr">
              <a:spcBef>
                <a:spcPct val="50000"/>
              </a:spcBef>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5000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5000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5000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50000"/>
              </a:spcBef>
              <a:spcAft>
                <a:spcPct val="0"/>
              </a:spcAft>
              <a:defRPr sz="2400">
                <a:solidFill>
                  <a:schemeClr val="tx1"/>
                </a:solidFill>
                <a:latin typeface="Arial" panose="020B0604020202020204" pitchFamily="34" charset="0"/>
                <a:cs typeface="Arial" panose="020B0604020202020204" pitchFamily="34" charset="0"/>
              </a:defRPr>
            </a:lvl9pPr>
          </a:lstStyle>
          <a:p>
            <a:pPr algn="l" eaLnBrk="0" hangingPunct="0">
              <a:lnSpc>
                <a:spcPct val="50000"/>
              </a:lnSpc>
            </a:pPr>
            <a:r>
              <a:rPr lang="en-US" altLang="en-US" b="1" dirty="0">
                <a:solidFill>
                  <a:schemeClr val="folHlink"/>
                </a:solidFill>
              </a:rPr>
              <a:t>   </a:t>
            </a:r>
            <a:r>
              <a:rPr lang="en-US" altLang="en-US" b="1" dirty="0">
                <a:solidFill>
                  <a:srgbClr val="7030A0"/>
                </a:solidFill>
              </a:rPr>
              <a:t>Mean </a:t>
            </a:r>
          </a:p>
          <a:p>
            <a:pPr algn="l" eaLnBrk="0" hangingPunct="0">
              <a:lnSpc>
                <a:spcPct val="50000"/>
              </a:lnSpc>
            </a:pPr>
            <a:r>
              <a:rPr lang="en-US" altLang="en-US" b="1" dirty="0">
                <a:solidFill>
                  <a:srgbClr val="7030A0"/>
                </a:solidFill>
              </a:rPr>
              <a:t>= Median </a:t>
            </a:r>
          </a:p>
          <a:p>
            <a:pPr algn="l" eaLnBrk="0" hangingPunct="0">
              <a:lnSpc>
                <a:spcPct val="50000"/>
              </a:lnSpc>
            </a:pPr>
            <a:r>
              <a:rPr lang="en-US" altLang="en-US" b="1" dirty="0">
                <a:solidFill>
                  <a:srgbClr val="7030A0"/>
                </a:solidFill>
              </a:rPr>
              <a:t>= Mode</a:t>
            </a:r>
          </a:p>
        </p:txBody>
      </p:sp>
      <p:sp>
        <p:nvSpPr>
          <p:cNvPr id="7" name="Line 5">
            <a:extLst>
              <a:ext uri="{FF2B5EF4-FFF2-40B4-BE49-F238E27FC236}">
                <a16:creationId xmlns:a16="http://schemas.microsoft.com/office/drawing/2014/main" id="{7326707F-288A-4C91-B6A5-55D3A9885D24}"/>
              </a:ext>
            </a:extLst>
          </p:cNvPr>
          <p:cNvSpPr>
            <a:spLocks noChangeShapeType="1"/>
          </p:cNvSpPr>
          <p:nvPr/>
        </p:nvSpPr>
        <p:spPr bwMode="auto">
          <a:xfrm>
            <a:off x="9979937" y="4036886"/>
            <a:ext cx="0" cy="350838"/>
          </a:xfrm>
          <a:prstGeom prst="line">
            <a:avLst/>
          </a:prstGeom>
          <a:noFill/>
          <a:ln w="12700">
            <a:solidFill>
              <a:schemeClr val="bg2"/>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8" name="Freeform 6">
            <a:extLst>
              <a:ext uri="{FF2B5EF4-FFF2-40B4-BE49-F238E27FC236}">
                <a16:creationId xmlns:a16="http://schemas.microsoft.com/office/drawing/2014/main" id="{8F9E6AF5-F9B3-451F-B1AC-1BA7582F903D}"/>
              </a:ext>
            </a:extLst>
          </p:cNvPr>
          <p:cNvSpPr>
            <a:spLocks/>
          </p:cNvSpPr>
          <p:nvPr/>
        </p:nvSpPr>
        <p:spPr bwMode="auto">
          <a:xfrm>
            <a:off x="9979937" y="2360486"/>
            <a:ext cx="1430338" cy="1144588"/>
          </a:xfrm>
          <a:custGeom>
            <a:avLst/>
            <a:gdLst>
              <a:gd name="T0" fmla="*/ 900 w 901"/>
              <a:gd name="T1" fmla="*/ 720 h 721"/>
              <a:gd name="T2" fmla="*/ 805 w 901"/>
              <a:gd name="T3" fmla="*/ 712 h 721"/>
              <a:gd name="T4" fmla="*/ 758 w 901"/>
              <a:gd name="T5" fmla="*/ 704 h 721"/>
              <a:gd name="T6" fmla="*/ 711 w 901"/>
              <a:gd name="T7" fmla="*/ 691 h 721"/>
              <a:gd name="T8" fmla="*/ 663 w 901"/>
              <a:gd name="T9" fmla="*/ 675 h 721"/>
              <a:gd name="T10" fmla="*/ 615 w 901"/>
              <a:gd name="T11" fmla="*/ 653 h 721"/>
              <a:gd name="T12" fmla="*/ 568 w 901"/>
              <a:gd name="T13" fmla="*/ 623 h 721"/>
              <a:gd name="T14" fmla="*/ 473 w 901"/>
              <a:gd name="T15" fmla="*/ 540 h 721"/>
              <a:gd name="T16" fmla="*/ 378 w 901"/>
              <a:gd name="T17" fmla="*/ 422 h 721"/>
              <a:gd name="T18" fmla="*/ 284 w 901"/>
              <a:gd name="T19" fmla="*/ 281 h 721"/>
              <a:gd name="T20" fmla="*/ 236 w 901"/>
              <a:gd name="T21" fmla="*/ 209 h 721"/>
              <a:gd name="T22" fmla="*/ 189 w 901"/>
              <a:gd name="T23" fmla="*/ 142 h 721"/>
              <a:gd name="T24" fmla="*/ 142 w 901"/>
              <a:gd name="T25" fmla="*/ 83 h 721"/>
              <a:gd name="T26" fmla="*/ 94 w 901"/>
              <a:gd name="T27" fmla="*/ 38 h 721"/>
              <a:gd name="T28" fmla="*/ 47 w 901"/>
              <a:gd name="T29" fmla="*/ 9 h 721"/>
              <a:gd name="T30" fmla="*/ 0 w 901"/>
              <a:gd name="T31" fmla="*/ 0 h 7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01"/>
              <a:gd name="T49" fmla="*/ 0 h 721"/>
              <a:gd name="T50" fmla="*/ 901 w 901"/>
              <a:gd name="T51" fmla="*/ 721 h 7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01" h="721">
                <a:moveTo>
                  <a:pt x="900" y="720"/>
                </a:moveTo>
                <a:lnTo>
                  <a:pt x="805" y="712"/>
                </a:lnTo>
                <a:lnTo>
                  <a:pt x="758" y="704"/>
                </a:lnTo>
                <a:lnTo>
                  <a:pt x="711" y="691"/>
                </a:lnTo>
                <a:lnTo>
                  <a:pt x="663" y="675"/>
                </a:lnTo>
                <a:lnTo>
                  <a:pt x="615" y="653"/>
                </a:lnTo>
                <a:lnTo>
                  <a:pt x="568" y="623"/>
                </a:lnTo>
                <a:lnTo>
                  <a:pt x="473" y="540"/>
                </a:lnTo>
                <a:lnTo>
                  <a:pt x="378" y="422"/>
                </a:lnTo>
                <a:lnTo>
                  <a:pt x="284" y="281"/>
                </a:lnTo>
                <a:lnTo>
                  <a:pt x="236" y="209"/>
                </a:lnTo>
                <a:lnTo>
                  <a:pt x="189" y="142"/>
                </a:lnTo>
                <a:lnTo>
                  <a:pt x="142" y="83"/>
                </a:lnTo>
                <a:lnTo>
                  <a:pt x="94" y="38"/>
                </a:lnTo>
                <a:lnTo>
                  <a:pt x="47" y="9"/>
                </a:lnTo>
                <a:lnTo>
                  <a:pt x="0" y="0"/>
                </a:lnTo>
              </a:path>
            </a:pathLst>
          </a:custGeom>
          <a:noFill/>
          <a:ln w="50800" cap="rnd" cmpd="sng">
            <a:solidFill>
              <a:srgbClr val="008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Freeform 7">
            <a:extLst>
              <a:ext uri="{FF2B5EF4-FFF2-40B4-BE49-F238E27FC236}">
                <a16:creationId xmlns:a16="http://schemas.microsoft.com/office/drawing/2014/main" id="{55F6F6B3-732B-46A0-A282-AA0FF11EB4E3}"/>
              </a:ext>
            </a:extLst>
          </p:cNvPr>
          <p:cNvSpPr>
            <a:spLocks/>
          </p:cNvSpPr>
          <p:nvPr/>
        </p:nvSpPr>
        <p:spPr bwMode="auto">
          <a:xfrm>
            <a:off x="8532137" y="2360486"/>
            <a:ext cx="1430338" cy="1144588"/>
          </a:xfrm>
          <a:custGeom>
            <a:avLst/>
            <a:gdLst>
              <a:gd name="T0" fmla="*/ 0 w 901"/>
              <a:gd name="T1" fmla="*/ 720 h 721"/>
              <a:gd name="T2" fmla="*/ 95 w 901"/>
              <a:gd name="T3" fmla="*/ 712 h 721"/>
              <a:gd name="T4" fmla="*/ 142 w 901"/>
              <a:gd name="T5" fmla="*/ 704 h 721"/>
              <a:gd name="T6" fmla="*/ 189 w 901"/>
              <a:gd name="T7" fmla="*/ 691 h 721"/>
              <a:gd name="T8" fmla="*/ 237 w 901"/>
              <a:gd name="T9" fmla="*/ 675 h 721"/>
              <a:gd name="T10" fmla="*/ 284 w 901"/>
              <a:gd name="T11" fmla="*/ 653 h 721"/>
              <a:gd name="T12" fmla="*/ 331 w 901"/>
              <a:gd name="T13" fmla="*/ 623 h 721"/>
              <a:gd name="T14" fmla="*/ 426 w 901"/>
              <a:gd name="T15" fmla="*/ 540 h 721"/>
              <a:gd name="T16" fmla="*/ 521 w 901"/>
              <a:gd name="T17" fmla="*/ 422 h 721"/>
              <a:gd name="T18" fmla="*/ 616 w 901"/>
              <a:gd name="T19" fmla="*/ 281 h 721"/>
              <a:gd name="T20" fmla="*/ 663 w 901"/>
              <a:gd name="T21" fmla="*/ 209 h 721"/>
              <a:gd name="T22" fmla="*/ 710 w 901"/>
              <a:gd name="T23" fmla="*/ 142 h 721"/>
              <a:gd name="T24" fmla="*/ 757 w 901"/>
              <a:gd name="T25" fmla="*/ 83 h 721"/>
              <a:gd name="T26" fmla="*/ 805 w 901"/>
              <a:gd name="T27" fmla="*/ 38 h 721"/>
              <a:gd name="T28" fmla="*/ 852 w 901"/>
              <a:gd name="T29" fmla="*/ 9 h 721"/>
              <a:gd name="T30" fmla="*/ 900 w 901"/>
              <a:gd name="T31" fmla="*/ 0 h 7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01"/>
              <a:gd name="T49" fmla="*/ 0 h 721"/>
              <a:gd name="T50" fmla="*/ 901 w 901"/>
              <a:gd name="T51" fmla="*/ 721 h 7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01" h="721">
                <a:moveTo>
                  <a:pt x="0" y="720"/>
                </a:moveTo>
                <a:lnTo>
                  <a:pt x="95" y="712"/>
                </a:lnTo>
                <a:lnTo>
                  <a:pt x="142" y="704"/>
                </a:lnTo>
                <a:lnTo>
                  <a:pt x="189" y="691"/>
                </a:lnTo>
                <a:lnTo>
                  <a:pt x="237" y="675"/>
                </a:lnTo>
                <a:lnTo>
                  <a:pt x="284" y="653"/>
                </a:lnTo>
                <a:lnTo>
                  <a:pt x="331" y="623"/>
                </a:lnTo>
                <a:lnTo>
                  <a:pt x="426" y="540"/>
                </a:lnTo>
                <a:lnTo>
                  <a:pt x="521" y="422"/>
                </a:lnTo>
                <a:lnTo>
                  <a:pt x="616" y="281"/>
                </a:lnTo>
                <a:lnTo>
                  <a:pt x="663" y="209"/>
                </a:lnTo>
                <a:lnTo>
                  <a:pt x="710" y="142"/>
                </a:lnTo>
                <a:lnTo>
                  <a:pt x="757" y="83"/>
                </a:lnTo>
                <a:lnTo>
                  <a:pt x="805" y="38"/>
                </a:lnTo>
                <a:lnTo>
                  <a:pt x="852" y="9"/>
                </a:lnTo>
                <a:lnTo>
                  <a:pt x="900" y="0"/>
                </a:lnTo>
              </a:path>
            </a:pathLst>
          </a:custGeom>
          <a:noFill/>
          <a:ln w="50800" cap="rnd" cmpd="sng">
            <a:solidFill>
              <a:srgbClr val="008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8">
            <a:extLst>
              <a:ext uri="{FF2B5EF4-FFF2-40B4-BE49-F238E27FC236}">
                <a16:creationId xmlns:a16="http://schemas.microsoft.com/office/drawing/2014/main" id="{225BB8EA-ABC3-4C87-B5BD-05B063A5BEC9}"/>
              </a:ext>
            </a:extLst>
          </p:cNvPr>
          <p:cNvSpPr>
            <a:spLocks noChangeShapeType="1"/>
          </p:cNvSpPr>
          <p:nvPr/>
        </p:nvSpPr>
        <p:spPr bwMode="auto">
          <a:xfrm>
            <a:off x="9979937" y="2360486"/>
            <a:ext cx="0" cy="1219200"/>
          </a:xfrm>
          <a:prstGeom prst="line">
            <a:avLst/>
          </a:prstGeom>
          <a:noFill/>
          <a:ln w="31750">
            <a:solidFill>
              <a:srgbClr val="7030A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9">
            <a:extLst>
              <a:ext uri="{FF2B5EF4-FFF2-40B4-BE49-F238E27FC236}">
                <a16:creationId xmlns:a16="http://schemas.microsoft.com/office/drawing/2014/main" id="{F7B54BEC-A90B-4E0F-896C-F5A7DABCFDB3}"/>
              </a:ext>
            </a:extLst>
          </p:cNvPr>
          <p:cNvSpPr>
            <a:spLocks/>
          </p:cNvSpPr>
          <p:nvPr/>
        </p:nvSpPr>
        <p:spPr bwMode="auto">
          <a:xfrm>
            <a:off x="8455937" y="2360486"/>
            <a:ext cx="3005138" cy="1214438"/>
          </a:xfrm>
          <a:custGeom>
            <a:avLst/>
            <a:gdLst>
              <a:gd name="T0" fmla="*/ 0 w 1893"/>
              <a:gd name="T1" fmla="*/ 0 h 765"/>
              <a:gd name="T2" fmla="*/ 0 w 1893"/>
              <a:gd name="T3" fmla="*/ 764 h 765"/>
              <a:gd name="T4" fmla="*/ 1892 w 1893"/>
              <a:gd name="T5" fmla="*/ 764 h 765"/>
              <a:gd name="T6" fmla="*/ 0 60000 65536"/>
              <a:gd name="T7" fmla="*/ 0 60000 65536"/>
              <a:gd name="T8" fmla="*/ 0 60000 65536"/>
              <a:gd name="T9" fmla="*/ 0 w 1893"/>
              <a:gd name="T10" fmla="*/ 0 h 765"/>
              <a:gd name="T11" fmla="*/ 1893 w 1893"/>
              <a:gd name="T12" fmla="*/ 765 h 765"/>
            </a:gdLst>
            <a:ahLst/>
            <a:cxnLst>
              <a:cxn ang="T6">
                <a:pos x="T0" y="T1"/>
              </a:cxn>
              <a:cxn ang="T7">
                <a:pos x="T2" y="T3"/>
              </a:cxn>
              <a:cxn ang="T8">
                <a:pos x="T4" y="T5"/>
              </a:cxn>
            </a:cxnLst>
            <a:rect l="T9" t="T10" r="T11" b="T12"/>
            <a:pathLst>
              <a:path w="1893" h="765">
                <a:moveTo>
                  <a:pt x="0" y="0"/>
                </a:moveTo>
                <a:lnTo>
                  <a:pt x="0" y="764"/>
                </a:lnTo>
                <a:lnTo>
                  <a:pt x="1892" y="764"/>
                </a:lnTo>
              </a:path>
            </a:pathLst>
          </a:custGeom>
          <a:noFill/>
          <a:ln w="25400" cap="rnd"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Line 10">
            <a:extLst>
              <a:ext uri="{FF2B5EF4-FFF2-40B4-BE49-F238E27FC236}">
                <a16:creationId xmlns:a16="http://schemas.microsoft.com/office/drawing/2014/main" id="{91E3C9D1-972F-4E62-8F89-5887F68AADE5}"/>
              </a:ext>
            </a:extLst>
          </p:cNvPr>
          <p:cNvSpPr>
            <a:spLocks noChangeShapeType="1"/>
          </p:cNvSpPr>
          <p:nvPr/>
        </p:nvSpPr>
        <p:spPr bwMode="auto">
          <a:xfrm>
            <a:off x="8525787" y="2276349"/>
            <a:ext cx="1588" cy="0"/>
          </a:xfrm>
          <a:prstGeom prst="line">
            <a:avLst/>
          </a:prstGeom>
          <a:noFill/>
          <a:ln w="12700">
            <a:solidFill>
              <a:srgbClr val="CDCDC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1">
            <a:extLst>
              <a:ext uri="{FF2B5EF4-FFF2-40B4-BE49-F238E27FC236}">
                <a16:creationId xmlns:a16="http://schemas.microsoft.com/office/drawing/2014/main" id="{DDC2D6BF-F2A8-4457-90B2-48D8F2D31D58}"/>
              </a:ext>
            </a:extLst>
          </p:cNvPr>
          <p:cNvSpPr>
            <a:spLocks noChangeShapeType="1"/>
          </p:cNvSpPr>
          <p:nvPr/>
        </p:nvSpPr>
        <p:spPr bwMode="auto">
          <a:xfrm>
            <a:off x="8525787" y="2398586"/>
            <a:ext cx="1588" cy="0"/>
          </a:xfrm>
          <a:prstGeom prst="line">
            <a:avLst/>
          </a:prstGeom>
          <a:noFill/>
          <a:ln w="12700">
            <a:solidFill>
              <a:srgbClr val="CDCDC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12">
            <a:extLst>
              <a:ext uri="{FF2B5EF4-FFF2-40B4-BE49-F238E27FC236}">
                <a16:creationId xmlns:a16="http://schemas.microsoft.com/office/drawing/2014/main" id="{F029878D-4E4B-49CC-AD5E-016FA41310D4}"/>
              </a:ext>
            </a:extLst>
          </p:cNvPr>
          <p:cNvSpPr>
            <a:spLocks noChangeShapeType="1"/>
          </p:cNvSpPr>
          <p:nvPr/>
        </p:nvSpPr>
        <p:spPr bwMode="auto">
          <a:xfrm>
            <a:off x="8525787" y="2519236"/>
            <a:ext cx="1588" cy="0"/>
          </a:xfrm>
          <a:prstGeom prst="line">
            <a:avLst/>
          </a:prstGeom>
          <a:noFill/>
          <a:ln w="12700">
            <a:solidFill>
              <a:srgbClr val="CDCDC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3">
            <a:extLst>
              <a:ext uri="{FF2B5EF4-FFF2-40B4-BE49-F238E27FC236}">
                <a16:creationId xmlns:a16="http://schemas.microsoft.com/office/drawing/2014/main" id="{A18048E6-339E-467B-B7B3-D2B05EA79A02}"/>
              </a:ext>
            </a:extLst>
          </p:cNvPr>
          <p:cNvSpPr>
            <a:spLocks noChangeShapeType="1"/>
          </p:cNvSpPr>
          <p:nvPr/>
        </p:nvSpPr>
        <p:spPr bwMode="auto">
          <a:xfrm>
            <a:off x="8525787" y="2641474"/>
            <a:ext cx="1588" cy="0"/>
          </a:xfrm>
          <a:prstGeom prst="line">
            <a:avLst/>
          </a:prstGeom>
          <a:noFill/>
          <a:ln w="12700">
            <a:solidFill>
              <a:srgbClr val="CDCDC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4">
            <a:extLst>
              <a:ext uri="{FF2B5EF4-FFF2-40B4-BE49-F238E27FC236}">
                <a16:creationId xmlns:a16="http://schemas.microsoft.com/office/drawing/2014/main" id="{1C9E0531-7A06-4F2A-9624-916FA08B2CA6}"/>
              </a:ext>
            </a:extLst>
          </p:cNvPr>
          <p:cNvSpPr>
            <a:spLocks noChangeShapeType="1"/>
          </p:cNvSpPr>
          <p:nvPr/>
        </p:nvSpPr>
        <p:spPr bwMode="auto">
          <a:xfrm>
            <a:off x="8525787" y="2762124"/>
            <a:ext cx="1588" cy="0"/>
          </a:xfrm>
          <a:prstGeom prst="line">
            <a:avLst/>
          </a:prstGeom>
          <a:noFill/>
          <a:ln w="12700">
            <a:solidFill>
              <a:srgbClr val="CDCDC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5">
            <a:extLst>
              <a:ext uri="{FF2B5EF4-FFF2-40B4-BE49-F238E27FC236}">
                <a16:creationId xmlns:a16="http://schemas.microsoft.com/office/drawing/2014/main" id="{03A07560-3859-4D5D-B94B-5D06AA21FA3F}"/>
              </a:ext>
            </a:extLst>
          </p:cNvPr>
          <p:cNvSpPr>
            <a:spLocks noChangeShapeType="1"/>
          </p:cNvSpPr>
          <p:nvPr/>
        </p:nvSpPr>
        <p:spPr bwMode="auto">
          <a:xfrm>
            <a:off x="8525787" y="2884361"/>
            <a:ext cx="1588" cy="0"/>
          </a:xfrm>
          <a:prstGeom prst="line">
            <a:avLst/>
          </a:prstGeom>
          <a:noFill/>
          <a:ln w="12700">
            <a:solidFill>
              <a:srgbClr val="CDCDC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6">
            <a:extLst>
              <a:ext uri="{FF2B5EF4-FFF2-40B4-BE49-F238E27FC236}">
                <a16:creationId xmlns:a16="http://schemas.microsoft.com/office/drawing/2014/main" id="{697E0FED-6F22-4121-AB85-7C1E6ECCBA82}"/>
              </a:ext>
            </a:extLst>
          </p:cNvPr>
          <p:cNvSpPr>
            <a:spLocks noChangeShapeType="1"/>
          </p:cNvSpPr>
          <p:nvPr/>
        </p:nvSpPr>
        <p:spPr bwMode="auto">
          <a:xfrm>
            <a:off x="8525787" y="3005011"/>
            <a:ext cx="1588" cy="0"/>
          </a:xfrm>
          <a:prstGeom prst="line">
            <a:avLst/>
          </a:prstGeom>
          <a:noFill/>
          <a:ln w="12700">
            <a:solidFill>
              <a:srgbClr val="CDCDC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7">
            <a:extLst>
              <a:ext uri="{FF2B5EF4-FFF2-40B4-BE49-F238E27FC236}">
                <a16:creationId xmlns:a16="http://schemas.microsoft.com/office/drawing/2014/main" id="{16EF7F8C-840D-4D36-8DBE-91B69731F7A4}"/>
              </a:ext>
            </a:extLst>
          </p:cNvPr>
          <p:cNvSpPr>
            <a:spLocks noChangeShapeType="1"/>
          </p:cNvSpPr>
          <p:nvPr/>
        </p:nvSpPr>
        <p:spPr bwMode="auto">
          <a:xfrm>
            <a:off x="8525787" y="3127249"/>
            <a:ext cx="1588" cy="0"/>
          </a:xfrm>
          <a:prstGeom prst="line">
            <a:avLst/>
          </a:prstGeom>
          <a:noFill/>
          <a:ln w="12700">
            <a:solidFill>
              <a:srgbClr val="CDCDC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8">
            <a:extLst>
              <a:ext uri="{FF2B5EF4-FFF2-40B4-BE49-F238E27FC236}">
                <a16:creationId xmlns:a16="http://schemas.microsoft.com/office/drawing/2014/main" id="{551CC63B-D80F-4534-8E3C-3B8C3EAC4E48}"/>
              </a:ext>
            </a:extLst>
          </p:cNvPr>
          <p:cNvSpPr>
            <a:spLocks noChangeShapeType="1"/>
          </p:cNvSpPr>
          <p:nvPr/>
        </p:nvSpPr>
        <p:spPr bwMode="auto">
          <a:xfrm>
            <a:off x="8525787" y="3247899"/>
            <a:ext cx="1588" cy="0"/>
          </a:xfrm>
          <a:prstGeom prst="line">
            <a:avLst/>
          </a:prstGeom>
          <a:noFill/>
          <a:ln w="12700">
            <a:solidFill>
              <a:srgbClr val="CDCDC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9">
            <a:extLst>
              <a:ext uri="{FF2B5EF4-FFF2-40B4-BE49-F238E27FC236}">
                <a16:creationId xmlns:a16="http://schemas.microsoft.com/office/drawing/2014/main" id="{D7A8A07A-7173-466B-9F99-D774E762F232}"/>
              </a:ext>
            </a:extLst>
          </p:cNvPr>
          <p:cNvSpPr>
            <a:spLocks noChangeShapeType="1"/>
          </p:cNvSpPr>
          <p:nvPr/>
        </p:nvSpPr>
        <p:spPr bwMode="auto">
          <a:xfrm>
            <a:off x="8525787" y="3368549"/>
            <a:ext cx="1588" cy="0"/>
          </a:xfrm>
          <a:prstGeom prst="line">
            <a:avLst/>
          </a:prstGeom>
          <a:noFill/>
          <a:ln w="12700">
            <a:solidFill>
              <a:srgbClr val="CDCDC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0">
            <a:extLst>
              <a:ext uri="{FF2B5EF4-FFF2-40B4-BE49-F238E27FC236}">
                <a16:creationId xmlns:a16="http://schemas.microsoft.com/office/drawing/2014/main" id="{27CD6E42-C1F4-47B0-8452-45F677D4B031}"/>
              </a:ext>
            </a:extLst>
          </p:cNvPr>
          <p:cNvSpPr>
            <a:spLocks noChangeShapeType="1"/>
          </p:cNvSpPr>
          <p:nvPr/>
        </p:nvSpPr>
        <p:spPr bwMode="auto">
          <a:xfrm>
            <a:off x="11543625" y="3497136"/>
            <a:ext cx="0" cy="1588"/>
          </a:xfrm>
          <a:prstGeom prst="line">
            <a:avLst/>
          </a:prstGeom>
          <a:noFill/>
          <a:ln w="12700">
            <a:solidFill>
              <a:srgbClr val="CDCDC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1">
            <a:extLst>
              <a:ext uri="{FF2B5EF4-FFF2-40B4-BE49-F238E27FC236}">
                <a16:creationId xmlns:a16="http://schemas.microsoft.com/office/drawing/2014/main" id="{831190BB-7D3B-414F-A4E0-C27B726B0C8D}"/>
              </a:ext>
            </a:extLst>
          </p:cNvPr>
          <p:cNvSpPr>
            <a:spLocks noChangeShapeType="1"/>
          </p:cNvSpPr>
          <p:nvPr/>
        </p:nvSpPr>
        <p:spPr bwMode="auto">
          <a:xfrm>
            <a:off x="11243587" y="3497136"/>
            <a:ext cx="0" cy="1588"/>
          </a:xfrm>
          <a:prstGeom prst="line">
            <a:avLst/>
          </a:prstGeom>
          <a:noFill/>
          <a:ln w="12700">
            <a:solidFill>
              <a:srgbClr val="CDCDC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2">
            <a:extLst>
              <a:ext uri="{FF2B5EF4-FFF2-40B4-BE49-F238E27FC236}">
                <a16:creationId xmlns:a16="http://schemas.microsoft.com/office/drawing/2014/main" id="{6A783B4C-2D5F-4D51-BF11-64631B2AA9A1}"/>
              </a:ext>
            </a:extLst>
          </p:cNvPr>
          <p:cNvSpPr>
            <a:spLocks noChangeShapeType="1"/>
          </p:cNvSpPr>
          <p:nvPr/>
        </p:nvSpPr>
        <p:spPr bwMode="auto">
          <a:xfrm>
            <a:off x="10941962" y="3497136"/>
            <a:ext cx="0" cy="1588"/>
          </a:xfrm>
          <a:prstGeom prst="line">
            <a:avLst/>
          </a:prstGeom>
          <a:noFill/>
          <a:ln w="12700">
            <a:solidFill>
              <a:srgbClr val="CDCDC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3">
            <a:extLst>
              <a:ext uri="{FF2B5EF4-FFF2-40B4-BE49-F238E27FC236}">
                <a16:creationId xmlns:a16="http://schemas.microsoft.com/office/drawing/2014/main" id="{6E183C79-8804-4526-8A41-2FAD09382FF9}"/>
              </a:ext>
            </a:extLst>
          </p:cNvPr>
          <p:cNvSpPr>
            <a:spLocks noChangeShapeType="1"/>
          </p:cNvSpPr>
          <p:nvPr/>
        </p:nvSpPr>
        <p:spPr bwMode="auto">
          <a:xfrm>
            <a:off x="10641925" y="3497136"/>
            <a:ext cx="0" cy="1588"/>
          </a:xfrm>
          <a:prstGeom prst="line">
            <a:avLst/>
          </a:prstGeom>
          <a:noFill/>
          <a:ln w="12700">
            <a:solidFill>
              <a:srgbClr val="CDCDC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4">
            <a:extLst>
              <a:ext uri="{FF2B5EF4-FFF2-40B4-BE49-F238E27FC236}">
                <a16:creationId xmlns:a16="http://schemas.microsoft.com/office/drawing/2014/main" id="{BB7F3714-B270-45F4-8936-40749D5B1D8B}"/>
              </a:ext>
            </a:extLst>
          </p:cNvPr>
          <p:cNvSpPr>
            <a:spLocks noChangeShapeType="1"/>
          </p:cNvSpPr>
          <p:nvPr/>
        </p:nvSpPr>
        <p:spPr bwMode="auto">
          <a:xfrm>
            <a:off x="10341887" y="3497136"/>
            <a:ext cx="0" cy="1588"/>
          </a:xfrm>
          <a:prstGeom prst="line">
            <a:avLst/>
          </a:prstGeom>
          <a:noFill/>
          <a:ln w="12700">
            <a:solidFill>
              <a:srgbClr val="CDCDC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25">
            <a:extLst>
              <a:ext uri="{FF2B5EF4-FFF2-40B4-BE49-F238E27FC236}">
                <a16:creationId xmlns:a16="http://schemas.microsoft.com/office/drawing/2014/main" id="{07B9DA4A-CC4C-4641-85C2-632BC09EE18A}"/>
              </a:ext>
            </a:extLst>
          </p:cNvPr>
          <p:cNvSpPr>
            <a:spLocks noChangeShapeType="1"/>
          </p:cNvSpPr>
          <p:nvPr/>
        </p:nvSpPr>
        <p:spPr bwMode="auto">
          <a:xfrm>
            <a:off x="10041850" y="3497136"/>
            <a:ext cx="0" cy="1588"/>
          </a:xfrm>
          <a:prstGeom prst="line">
            <a:avLst/>
          </a:prstGeom>
          <a:noFill/>
          <a:ln w="12700">
            <a:solidFill>
              <a:srgbClr val="CDCDC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6">
            <a:extLst>
              <a:ext uri="{FF2B5EF4-FFF2-40B4-BE49-F238E27FC236}">
                <a16:creationId xmlns:a16="http://schemas.microsoft.com/office/drawing/2014/main" id="{C2137F17-FE14-4DC7-884C-6710E19BE9E9}"/>
              </a:ext>
            </a:extLst>
          </p:cNvPr>
          <p:cNvSpPr>
            <a:spLocks noChangeShapeType="1"/>
          </p:cNvSpPr>
          <p:nvPr/>
        </p:nvSpPr>
        <p:spPr bwMode="auto">
          <a:xfrm>
            <a:off x="9741812" y="3497136"/>
            <a:ext cx="0" cy="1588"/>
          </a:xfrm>
          <a:prstGeom prst="line">
            <a:avLst/>
          </a:prstGeom>
          <a:noFill/>
          <a:ln w="12700">
            <a:solidFill>
              <a:srgbClr val="CDCDC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7">
            <a:extLst>
              <a:ext uri="{FF2B5EF4-FFF2-40B4-BE49-F238E27FC236}">
                <a16:creationId xmlns:a16="http://schemas.microsoft.com/office/drawing/2014/main" id="{199DD11B-A09E-4E09-85C5-D227156A920B}"/>
              </a:ext>
            </a:extLst>
          </p:cNvPr>
          <p:cNvSpPr>
            <a:spLocks noChangeShapeType="1"/>
          </p:cNvSpPr>
          <p:nvPr/>
        </p:nvSpPr>
        <p:spPr bwMode="auto">
          <a:xfrm>
            <a:off x="9441775" y="3497136"/>
            <a:ext cx="0" cy="1588"/>
          </a:xfrm>
          <a:prstGeom prst="line">
            <a:avLst/>
          </a:prstGeom>
          <a:noFill/>
          <a:ln w="12700">
            <a:solidFill>
              <a:srgbClr val="CDCDC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28">
            <a:extLst>
              <a:ext uri="{FF2B5EF4-FFF2-40B4-BE49-F238E27FC236}">
                <a16:creationId xmlns:a16="http://schemas.microsoft.com/office/drawing/2014/main" id="{0F479130-507C-4C47-AD7C-685617E1BC4F}"/>
              </a:ext>
            </a:extLst>
          </p:cNvPr>
          <p:cNvSpPr>
            <a:spLocks noChangeShapeType="1"/>
          </p:cNvSpPr>
          <p:nvPr/>
        </p:nvSpPr>
        <p:spPr bwMode="auto">
          <a:xfrm>
            <a:off x="9140150" y="3497136"/>
            <a:ext cx="0" cy="1588"/>
          </a:xfrm>
          <a:prstGeom prst="line">
            <a:avLst/>
          </a:prstGeom>
          <a:noFill/>
          <a:ln w="12700">
            <a:solidFill>
              <a:srgbClr val="CDCDC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29">
            <a:extLst>
              <a:ext uri="{FF2B5EF4-FFF2-40B4-BE49-F238E27FC236}">
                <a16:creationId xmlns:a16="http://schemas.microsoft.com/office/drawing/2014/main" id="{A70FCF23-6640-41F4-8FCD-978D88A04046}"/>
              </a:ext>
            </a:extLst>
          </p:cNvPr>
          <p:cNvSpPr>
            <a:spLocks noChangeShapeType="1"/>
          </p:cNvSpPr>
          <p:nvPr/>
        </p:nvSpPr>
        <p:spPr bwMode="auto">
          <a:xfrm>
            <a:off x="8840112" y="3497136"/>
            <a:ext cx="0" cy="1588"/>
          </a:xfrm>
          <a:prstGeom prst="line">
            <a:avLst/>
          </a:prstGeom>
          <a:noFill/>
          <a:ln w="12700">
            <a:solidFill>
              <a:srgbClr val="CDCDC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Rectangle 30">
            <a:extLst>
              <a:ext uri="{FF2B5EF4-FFF2-40B4-BE49-F238E27FC236}">
                <a16:creationId xmlns:a16="http://schemas.microsoft.com/office/drawing/2014/main" id="{18D1D8AC-AEFC-41C9-927B-A1F2992D6DFF}"/>
              </a:ext>
            </a:extLst>
          </p:cNvPr>
          <p:cNvSpPr>
            <a:spLocks noChangeArrowheads="1"/>
          </p:cNvSpPr>
          <p:nvPr/>
        </p:nvSpPr>
        <p:spPr bwMode="auto">
          <a:xfrm>
            <a:off x="8413075" y="2792286"/>
            <a:ext cx="920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ctr">
              <a:spcBef>
                <a:spcPct val="50000"/>
              </a:spcBef>
              <a:defRPr sz="2400">
                <a:solidFill>
                  <a:schemeClr val="tx1"/>
                </a:solidFill>
                <a:latin typeface="Arial" panose="020B0604020202020204" pitchFamily="34" charset="0"/>
                <a:cs typeface="Arial" panose="020B0604020202020204" pitchFamily="34" charset="0"/>
              </a:defRPr>
            </a:lvl1pPr>
            <a:lvl2pPr marL="742950" indent="-285750" algn="ctr">
              <a:spcBef>
                <a:spcPct val="50000"/>
              </a:spcBef>
              <a:defRPr sz="2400">
                <a:solidFill>
                  <a:schemeClr val="tx1"/>
                </a:solidFill>
                <a:latin typeface="Arial" panose="020B0604020202020204" pitchFamily="34" charset="0"/>
                <a:cs typeface="Arial" panose="020B0604020202020204" pitchFamily="34" charset="0"/>
              </a:defRPr>
            </a:lvl2pPr>
            <a:lvl3pPr marL="1143000" indent="-228600" algn="ctr">
              <a:spcBef>
                <a:spcPct val="50000"/>
              </a:spcBef>
              <a:defRPr sz="2400">
                <a:solidFill>
                  <a:schemeClr val="tx1"/>
                </a:solidFill>
                <a:latin typeface="Arial" panose="020B0604020202020204" pitchFamily="34" charset="0"/>
                <a:cs typeface="Arial" panose="020B0604020202020204" pitchFamily="34" charset="0"/>
              </a:defRPr>
            </a:lvl3pPr>
            <a:lvl4pPr marL="1600200" indent="-228600" algn="ctr">
              <a:spcBef>
                <a:spcPct val="50000"/>
              </a:spcBef>
              <a:defRPr sz="2400">
                <a:solidFill>
                  <a:schemeClr val="tx1"/>
                </a:solidFill>
                <a:latin typeface="Arial" panose="020B0604020202020204" pitchFamily="34" charset="0"/>
                <a:cs typeface="Arial" panose="020B0604020202020204" pitchFamily="34" charset="0"/>
              </a:defRPr>
            </a:lvl4pPr>
            <a:lvl5pPr marL="2057400" indent="-228600" algn="ctr">
              <a:spcBef>
                <a:spcPct val="50000"/>
              </a:spcBef>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5000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5000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5000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50000"/>
              </a:spcBef>
              <a:spcAft>
                <a:spcPct val="0"/>
              </a:spcAft>
              <a:defRPr sz="2400">
                <a:solidFill>
                  <a:schemeClr val="tx1"/>
                </a:solidFill>
                <a:latin typeface="Arial" panose="020B0604020202020204" pitchFamily="34" charset="0"/>
                <a:cs typeface="Arial" panose="020B0604020202020204" pitchFamily="34" charset="0"/>
              </a:defRPr>
            </a:lvl9pPr>
          </a:lstStyle>
          <a:p>
            <a:endParaRPr lang="en-US" altLang="en-US"/>
          </a:p>
        </p:txBody>
      </p:sp>
      <p:sp>
        <p:nvSpPr>
          <p:cNvPr id="33" name="Rectangle 31">
            <a:extLst>
              <a:ext uri="{FF2B5EF4-FFF2-40B4-BE49-F238E27FC236}">
                <a16:creationId xmlns:a16="http://schemas.microsoft.com/office/drawing/2014/main" id="{D42B64F0-E999-4BBB-95F6-329CA27EF29C}"/>
              </a:ext>
            </a:extLst>
          </p:cNvPr>
          <p:cNvSpPr>
            <a:spLocks noChangeArrowheads="1"/>
          </p:cNvSpPr>
          <p:nvPr/>
        </p:nvSpPr>
        <p:spPr bwMode="auto">
          <a:xfrm>
            <a:off x="9949775" y="3466974"/>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ctr">
              <a:spcBef>
                <a:spcPct val="50000"/>
              </a:spcBef>
              <a:defRPr sz="2400">
                <a:solidFill>
                  <a:schemeClr val="tx1"/>
                </a:solidFill>
                <a:latin typeface="Arial" panose="020B0604020202020204" pitchFamily="34" charset="0"/>
                <a:cs typeface="Arial" panose="020B0604020202020204" pitchFamily="34" charset="0"/>
              </a:defRPr>
            </a:lvl1pPr>
            <a:lvl2pPr marL="742950" indent="-285750" algn="ctr">
              <a:spcBef>
                <a:spcPct val="50000"/>
              </a:spcBef>
              <a:defRPr sz="2400">
                <a:solidFill>
                  <a:schemeClr val="tx1"/>
                </a:solidFill>
                <a:latin typeface="Arial" panose="020B0604020202020204" pitchFamily="34" charset="0"/>
                <a:cs typeface="Arial" panose="020B0604020202020204" pitchFamily="34" charset="0"/>
              </a:defRPr>
            </a:lvl2pPr>
            <a:lvl3pPr marL="1143000" indent="-228600" algn="ctr">
              <a:spcBef>
                <a:spcPct val="50000"/>
              </a:spcBef>
              <a:defRPr sz="2400">
                <a:solidFill>
                  <a:schemeClr val="tx1"/>
                </a:solidFill>
                <a:latin typeface="Arial" panose="020B0604020202020204" pitchFamily="34" charset="0"/>
                <a:cs typeface="Arial" panose="020B0604020202020204" pitchFamily="34" charset="0"/>
              </a:defRPr>
            </a:lvl3pPr>
            <a:lvl4pPr marL="1600200" indent="-228600" algn="ctr">
              <a:spcBef>
                <a:spcPct val="50000"/>
              </a:spcBef>
              <a:defRPr sz="2400">
                <a:solidFill>
                  <a:schemeClr val="tx1"/>
                </a:solidFill>
                <a:latin typeface="Arial" panose="020B0604020202020204" pitchFamily="34" charset="0"/>
                <a:cs typeface="Arial" panose="020B0604020202020204" pitchFamily="34" charset="0"/>
              </a:defRPr>
            </a:lvl4pPr>
            <a:lvl5pPr marL="2057400" indent="-228600" algn="ctr">
              <a:spcBef>
                <a:spcPct val="50000"/>
              </a:spcBef>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5000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5000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5000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50000"/>
              </a:spcBef>
              <a:spcAft>
                <a:spcPct val="0"/>
              </a:spcAft>
              <a:defRPr sz="2400">
                <a:solidFill>
                  <a:schemeClr val="tx1"/>
                </a:solidFill>
                <a:latin typeface="Arial" panose="020B0604020202020204" pitchFamily="34" charset="0"/>
                <a:cs typeface="Arial" panose="020B0604020202020204" pitchFamily="34" charset="0"/>
              </a:defRPr>
            </a:lvl9pPr>
          </a:lstStyle>
          <a:p>
            <a:endParaRPr lang="en-US" altLang="en-US"/>
          </a:p>
        </p:txBody>
      </p:sp>
      <p:sp>
        <p:nvSpPr>
          <p:cNvPr id="34" name="Rectangle 32">
            <a:extLst>
              <a:ext uri="{FF2B5EF4-FFF2-40B4-BE49-F238E27FC236}">
                <a16:creationId xmlns:a16="http://schemas.microsoft.com/office/drawing/2014/main" id="{7B11B313-B290-4C82-A475-2CA01B116EA2}"/>
              </a:ext>
            </a:extLst>
          </p:cNvPr>
          <p:cNvSpPr>
            <a:spLocks noChangeArrowheads="1"/>
          </p:cNvSpPr>
          <p:nvPr/>
        </p:nvSpPr>
        <p:spPr bwMode="auto">
          <a:xfrm>
            <a:off x="11503937" y="3232024"/>
            <a:ext cx="384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spcBef>
                <a:spcPct val="50000"/>
              </a:spcBef>
              <a:defRPr sz="2400">
                <a:solidFill>
                  <a:schemeClr val="tx1"/>
                </a:solidFill>
                <a:latin typeface="Arial" panose="020B0604020202020204" pitchFamily="34" charset="0"/>
                <a:cs typeface="Arial" panose="020B0604020202020204" pitchFamily="34" charset="0"/>
              </a:defRPr>
            </a:lvl1pPr>
            <a:lvl2pPr marL="742950" indent="-285750" algn="ctr">
              <a:spcBef>
                <a:spcPct val="50000"/>
              </a:spcBef>
              <a:defRPr sz="2400">
                <a:solidFill>
                  <a:schemeClr val="tx1"/>
                </a:solidFill>
                <a:latin typeface="Arial" panose="020B0604020202020204" pitchFamily="34" charset="0"/>
                <a:cs typeface="Arial" panose="020B0604020202020204" pitchFamily="34" charset="0"/>
              </a:defRPr>
            </a:lvl2pPr>
            <a:lvl3pPr marL="1143000" indent="-228600" algn="ctr">
              <a:spcBef>
                <a:spcPct val="50000"/>
              </a:spcBef>
              <a:defRPr sz="2400">
                <a:solidFill>
                  <a:schemeClr val="tx1"/>
                </a:solidFill>
                <a:latin typeface="Arial" panose="020B0604020202020204" pitchFamily="34" charset="0"/>
                <a:cs typeface="Arial" panose="020B0604020202020204" pitchFamily="34" charset="0"/>
              </a:defRPr>
            </a:lvl3pPr>
            <a:lvl4pPr marL="1600200" indent="-228600" algn="ctr">
              <a:spcBef>
                <a:spcPct val="50000"/>
              </a:spcBef>
              <a:defRPr sz="2400">
                <a:solidFill>
                  <a:schemeClr val="tx1"/>
                </a:solidFill>
                <a:latin typeface="Arial" panose="020B0604020202020204" pitchFamily="34" charset="0"/>
                <a:cs typeface="Arial" panose="020B0604020202020204" pitchFamily="34" charset="0"/>
              </a:defRPr>
            </a:lvl4pPr>
            <a:lvl5pPr marL="2057400" indent="-228600" algn="ctr">
              <a:spcBef>
                <a:spcPct val="50000"/>
              </a:spcBef>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5000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5000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5000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50000"/>
              </a:spcBef>
              <a:spcAft>
                <a:spcPct val="0"/>
              </a:spcAft>
              <a:defRPr sz="2400">
                <a:solidFill>
                  <a:schemeClr val="tx1"/>
                </a:solidFill>
                <a:latin typeface="Arial" panose="020B0604020202020204" pitchFamily="34" charset="0"/>
                <a:cs typeface="Arial" panose="020B0604020202020204" pitchFamily="34" charset="0"/>
              </a:defRPr>
            </a:lvl9pPr>
          </a:lstStyle>
          <a:p>
            <a:pPr algn="l" eaLnBrk="0" hangingPunct="0">
              <a:spcBef>
                <a:spcPct val="0"/>
              </a:spcBef>
            </a:pPr>
            <a:r>
              <a:rPr lang="en-US" altLang="en-US" b="1">
                <a:solidFill>
                  <a:srgbClr val="339933"/>
                </a:solidFill>
              </a:rPr>
              <a:t>X</a:t>
            </a:r>
          </a:p>
        </p:txBody>
      </p:sp>
      <p:sp>
        <p:nvSpPr>
          <p:cNvPr id="35" name="Rectangle 33">
            <a:extLst>
              <a:ext uri="{FF2B5EF4-FFF2-40B4-BE49-F238E27FC236}">
                <a16:creationId xmlns:a16="http://schemas.microsoft.com/office/drawing/2014/main" id="{82A4DA6E-C5AE-4673-A7B5-3B3AE9D620F9}"/>
              </a:ext>
            </a:extLst>
          </p:cNvPr>
          <p:cNvSpPr>
            <a:spLocks noChangeArrowheads="1"/>
          </p:cNvSpPr>
          <p:nvPr/>
        </p:nvSpPr>
        <p:spPr bwMode="auto">
          <a:xfrm>
            <a:off x="8151137" y="1827086"/>
            <a:ext cx="6889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ctr">
              <a:spcBef>
                <a:spcPct val="50000"/>
              </a:spcBef>
              <a:defRPr sz="2400">
                <a:solidFill>
                  <a:schemeClr val="tx1"/>
                </a:solidFill>
                <a:latin typeface="Arial" panose="020B0604020202020204" pitchFamily="34" charset="0"/>
                <a:cs typeface="Arial" panose="020B0604020202020204" pitchFamily="34" charset="0"/>
              </a:defRPr>
            </a:lvl1pPr>
            <a:lvl2pPr marL="742950" indent="-285750" algn="ctr">
              <a:spcBef>
                <a:spcPct val="50000"/>
              </a:spcBef>
              <a:defRPr sz="2400">
                <a:solidFill>
                  <a:schemeClr val="tx1"/>
                </a:solidFill>
                <a:latin typeface="Arial" panose="020B0604020202020204" pitchFamily="34" charset="0"/>
                <a:cs typeface="Arial" panose="020B0604020202020204" pitchFamily="34" charset="0"/>
              </a:defRPr>
            </a:lvl2pPr>
            <a:lvl3pPr marL="1143000" indent="-228600" algn="ctr">
              <a:spcBef>
                <a:spcPct val="50000"/>
              </a:spcBef>
              <a:defRPr sz="2400">
                <a:solidFill>
                  <a:schemeClr val="tx1"/>
                </a:solidFill>
                <a:latin typeface="Arial" panose="020B0604020202020204" pitchFamily="34" charset="0"/>
                <a:cs typeface="Arial" panose="020B0604020202020204" pitchFamily="34" charset="0"/>
              </a:defRPr>
            </a:lvl3pPr>
            <a:lvl4pPr marL="1600200" indent="-228600" algn="ctr">
              <a:spcBef>
                <a:spcPct val="50000"/>
              </a:spcBef>
              <a:defRPr sz="2400">
                <a:solidFill>
                  <a:schemeClr val="tx1"/>
                </a:solidFill>
                <a:latin typeface="Arial" panose="020B0604020202020204" pitchFamily="34" charset="0"/>
                <a:cs typeface="Arial" panose="020B0604020202020204" pitchFamily="34" charset="0"/>
              </a:defRPr>
            </a:lvl4pPr>
            <a:lvl5pPr marL="2057400" indent="-228600" algn="ctr">
              <a:spcBef>
                <a:spcPct val="50000"/>
              </a:spcBef>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5000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5000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5000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50000"/>
              </a:spcBef>
              <a:spcAft>
                <a:spcPct val="0"/>
              </a:spcAft>
              <a:defRPr sz="2400">
                <a:solidFill>
                  <a:schemeClr val="tx1"/>
                </a:solidFill>
                <a:latin typeface="Arial" panose="020B0604020202020204" pitchFamily="34" charset="0"/>
                <a:cs typeface="Arial" panose="020B0604020202020204" pitchFamily="34" charset="0"/>
              </a:defRPr>
            </a:lvl9pPr>
          </a:lstStyle>
          <a:p>
            <a:pPr algn="l" eaLnBrk="0" hangingPunct="0">
              <a:spcBef>
                <a:spcPct val="0"/>
              </a:spcBef>
            </a:pPr>
            <a:r>
              <a:rPr lang="en-US" altLang="en-US" b="1">
                <a:solidFill>
                  <a:srgbClr val="339933"/>
                </a:solidFill>
              </a:rPr>
              <a:t>f(X)</a:t>
            </a:r>
          </a:p>
        </p:txBody>
      </p:sp>
      <p:sp>
        <p:nvSpPr>
          <p:cNvPr id="36" name="Rectangle 34">
            <a:extLst>
              <a:ext uri="{FF2B5EF4-FFF2-40B4-BE49-F238E27FC236}">
                <a16:creationId xmlns:a16="http://schemas.microsoft.com/office/drawing/2014/main" id="{B103603D-ECA9-4B83-B9AF-9EECB889EC57}"/>
              </a:ext>
            </a:extLst>
          </p:cNvPr>
          <p:cNvSpPr>
            <a:spLocks noChangeArrowheads="1"/>
          </p:cNvSpPr>
          <p:nvPr/>
        </p:nvSpPr>
        <p:spPr bwMode="auto">
          <a:xfrm>
            <a:off x="9827537" y="3579686"/>
            <a:ext cx="46672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ctr">
              <a:spcBef>
                <a:spcPct val="50000"/>
              </a:spcBef>
              <a:defRPr sz="2400">
                <a:solidFill>
                  <a:schemeClr val="tx1"/>
                </a:solidFill>
                <a:latin typeface="Arial" panose="020B0604020202020204" pitchFamily="34" charset="0"/>
                <a:cs typeface="Arial" panose="020B0604020202020204" pitchFamily="34" charset="0"/>
              </a:defRPr>
            </a:lvl1pPr>
            <a:lvl2pPr marL="742950" indent="-285750" algn="ctr">
              <a:spcBef>
                <a:spcPct val="50000"/>
              </a:spcBef>
              <a:defRPr sz="2400">
                <a:solidFill>
                  <a:schemeClr val="tx1"/>
                </a:solidFill>
                <a:latin typeface="Arial" panose="020B0604020202020204" pitchFamily="34" charset="0"/>
                <a:cs typeface="Arial" panose="020B0604020202020204" pitchFamily="34" charset="0"/>
              </a:defRPr>
            </a:lvl2pPr>
            <a:lvl3pPr marL="1143000" indent="-228600" algn="ctr">
              <a:spcBef>
                <a:spcPct val="50000"/>
              </a:spcBef>
              <a:defRPr sz="2400">
                <a:solidFill>
                  <a:schemeClr val="tx1"/>
                </a:solidFill>
                <a:latin typeface="Arial" panose="020B0604020202020204" pitchFamily="34" charset="0"/>
                <a:cs typeface="Arial" panose="020B0604020202020204" pitchFamily="34" charset="0"/>
              </a:defRPr>
            </a:lvl3pPr>
            <a:lvl4pPr marL="1600200" indent="-228600" algn="ctr">
              <a:spcBef>
                <a:spcPct val="50000"/>
              </a:spcBef>
              <a:defRPr sz="2400">
                <a:solidFill>
                  <a:schemeClr val="tx1"/>
                </a:solidFill>
                <a:latin typeface="Arial" panose="020B0604020202020204" pitchFamily="34" charset="0"/>
                <a:cs typeface="Arial" panose="020B0604020202020204" pitchFamily="34" charset="0"/>
              </a:defRPr>
            </a:lvl4pPr>
            <a:lvl5pPr marL="2057400" indent="-228600" algn="ctr">
              <a:spcBef>
                <a:spcPct val="50000"/>
              </a:spcBef>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5000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5000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5000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50000"/>
              </a:spcBef>
              <a:spcAft>
                <a:spcPct val="0"/>
              </a:spcAft>
              <a:defRPr sz="2400">
                <a:solidFill>
                  <a:schemeClr val="tx1"/>
                </a:solidFill>
                <a:latin typeface="Arial" panose="020B0604020202020204" pitchFamily="34" charset="0"/>
                <a:cs typeface="Arial" panose="020B0604020202020204" pitchFamily="34" charset="0"/>
              </a:defRPr>
            </a:lvl9pPr>
          </a:lstStyle>
          <a:p>
            <a:pPr algn="l" eaLnBrk="0" hangingPunct="0"/>
            <a:r>
              <a:rPr lang="el-GR" altLang="en-US" b="1" dirty="0">
                <a:solidFill>
                  <a:srgbClr val="7030A0"/>
                </a:solidFill>
              </a:rPr>
              <a:t>μ</a:t>
            </a:r>
          </a:p>
        </p:txBody>
      </p:sp>
      <p:sp>
        <p:nvSpPr>
          <p:cNvPr id="37" name="Text Box 35">
            <a:extLst>
              <a:ext uri="{FF2B5EF4-FFF2-40B4-BE49-F238E27FC236}">
                <a16:creationId xmlns:a16="http://schemas.microsoft.com/office/drawing/2014/main" id="{CB5D6988-B8ED-4270-9BD8-EBCBA14748FE}"/>
              </a:ext>
            </a:extLst>
          </p:cNvPr>
          <p:cNvSpPr txBox="1">
            <a:spLocks noChangeArrowheads="1"/>
          </p:cNvSpPr>
          <p:nvPr/>
        </p:nvSpPr>
        <p:spPr bwMode="auto">
          <a:xfrm>
            <a:off x="10056137" y="297008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ctr">
              <a:spcBef>
                <a:spcPct val="50000"/>
              </a:spcBef>
              <a:defRPr sz="2400">
                <a:solidFill>
                  <a:schemeClr val="tx1"/>
                </a:solidFill>
                <a:latin typeface="Arial" panose="020B0604020202020204" pitchFamily="34" charset="0"/>
                <a:cs typeface="Arial" panose="020B0604020202020204" pitchFamily="34" charset="0"/>
              </a:defRPr>
            </a:lvl1pPr>
            <a:lvl2pPr marL="742950" indent="-285750" algn="ctr">
              <a:spcBef>
                <a:spcPct val="50000"/>
              </a:spcBef>
              <a:defRPr sz="2400">
                <a:solidFill>
                  <a:schemeClr val="tx1"/>
                </a:solidFill>
                <a:latin typeface="Arial" panose="020B0604020202020204" pitchFamily="34" charset="0"/>
                <a:cs typeface="Arial" panose="020B0604020202020204" pitchFamily="34" charset="0"/>
              </a:defRPr>
            </a:lvl2pPr>
            <a:lvl3pPr marL="1143000" indent="-228600" algn="ctr">
              <a:spcBef>
                <a:spcPct val="50000"/>
              </a:spcBef>
              <a:defRPr sz="2400">
                <a:solidFill>
                  <a:schemeClr val="tx1"/>
                </a:solidFill>
                <a:latin typeface="Arial" panose="020B0604020202020204" pitchFamily="34" charset="0"/>
                <a:cs typeface="Arial" panose="020B0604020202020204" pitchFamily="34" charset="0"/>
              </a:defRPr>
            </a:lvl3pPr>
            <a:lvl4pPr marL="1600200" indent="-228600" algn="ctr">
              <a:spcBef>
                <a:spcPct val="50000"/>
              </a:spcBef>
              <a:defRPr sz="2400">
                <a:solidFill>
                  <a:schemeClr val="tx1"/>
                </a:solidFill>
                <a:latin typeface="Arial" panose="020B0604020202020204" pitchFamily="34" charset="0"/>
                <a:cs typeface="Arial" panose="020B0604020202020204" pitchFamily="34" charset="0"/>
              </a:defRPr>
            </a:lvl4pPr>
            <a:lvl5pPr marL="2057400" indent="-228600" algn="ctr">
              <a:spcBef>
                <a:spcPct val="50000"/>
              </a:spcBef>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5000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5000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5000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50000"/>
              </a:spcBef>
              <a:spcAft>
                <a:spcPct val="0"/>
              </a:spcAft>
              <a:defRPr sz="2400">
                <a:solidFill>
                  <a:schemeClr val="tx1"/>
                </a:solidFill>
                <a:latin typeface="Arial" panose="020B0604020202020204" pitchFamily="34" charset="0"/>
                <a:cs typeface="Arial" panose="020B0604020202020204" pitchFamily="34" charset="0"/>
              </a:defRPr>
            </a:lvl9pPr>
          </a:lstStyle>
          <a:p>
            <a:pPr algn="l" eaLnBrk="0" hangingPunct="0"/>
            <a:r>
              <a:rPr lang="el-GR" altLang="en-US" dirty="0">
                <a:solidFill>
                  <a:srgbClr val="7030A0"/>
                </a:solidFill>
                <a:sym typeface="Symbol" panose="05050102010706020507" pitchFamily="18" charset="2"/>
              </a:rPr>
              <a:t>σ</a:t>
            </a:r>
            <a:endParaRPr lang="el-GR" altLang="en-US" dirty="0">
              <a:solidFill>
                <a:srgbClr val="7030A0"/>
              </a:solidFill>
            </a:endParaRPr>
          </a:p>
        </p:txBody>
      </p:sp>
      <p:sp>
        <p:nvSpPr>
          <p:cNvPr id="38" name="Line 36">
            <a:extLst>
              <a:ext uri="{FF2B5EF4-FFF2-40B4-BE49-F238E27FC236}">
                <a16:creationId xmlns:a16="http://schemas.microsoft.com/office/drawing/2014/main" id="{B4113CD9-FA13-4B3C-9B1D-BB549D27E042}"/>
              </a:ext>
            </a:extLst>
          </p:cNvPr>
          <p:cNvSpPr>
            <a:spLocks noChangeShapeType="1"/>
          </p:cNvSpPr>
          <p:nvPr/>
        </p:nvSpPr>
        <p:spPr bwMode="auto">
          <a:xfrm flipH="1">
            <a:off x="9979937" y="2970086"/>
            <a:ext cx="533400" cy="0"/>
          </a:xfrm>
          <a:prstGeom prst="line">
            <a:avLst/>
          </a:prstGeom>
          <a:noFill/>
          <a:ln w="12700">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39" name="Object 6">
            <a:extLst>
              <a:ext uri="{FF2B5EF4-FFF2-40B4-BE49-F238E27FC236}">
                <a16:creationId xmlns:a16="http://schemas.microsoft.com/office/drawing/2014/main" id="{769764A5-1408-4507-9595-08FAD53D3563}"/>
              </a:ext>
            </a:extLst>
          </p:cNvPr>
          <p:cNvGraphicFramePr>
            <a:graphicFrameLocks noChangeAspect="1"/>
          </p:cNvGraphicFramePr>
          <p:nvPr>
            <p:extLst>
              <p:ext uri="{D42A27DB-BD31-4B8C-83A1-F6EECF244321}">
                <p14:modId xmlns:p14="http://schemas.microsoft.com/office/powerpoint/2010/main" val="464596003"/>
              </p:ext>
            </p:extLst>
          </p:nvPr>
        </p:nvGraphicFramePr>
        <p:xfrm>
          <a:off x="3581400" y="5722677"/>
          <a:ext cx="2779909" cy="908572"/>
        </p:xfrm>
        <a:graphic>
          <a:graphicData uri="http://schemas.openxmlformats.org/presentationml/2006/ole">
            <mc:AlternateContent xmlns:mc="http://schemas.openxmlformats.org/markup-compatibility/2006">
              <mc:Choice xmlns:v="urn:schemas-microsoft-com:vml" Requires="v">
                <p:oleObj spid="_x0000_s45143" name="Equation" r:id="rId4" imgW="1447560" imgH="495000" progId="Equation.3">
                  <p:embed/>
                </p:oleObj>
              </mc:Choice>
              <mc:Fallback>
                <p:oleObj name="Equation" r:id="rId4" imgW="1447560" imgH="495000" progId="Equation.3">
                  <p:embed/>
                  <p:pic>
                    <p:nvPicPr>
                      <p:cNvPr id="6" name="Object 6">
                        <a:extLst>
                          <a:ext uri="{FF2B5EF4-FFF2-40B4-BE49-F238E27FC236}">
                            <a16:creationId xmlns:a16="http://schemas.microsoft.com/office/drawing/2014/main" id="{1A0D0501-C45B-49ED-80FB-4EE4C53503B1}"/>
                          </a:ext>
                        </a:extLst>
                      </p:cNvPr>
                      <p:cNvPicPr>
                        <a:picLocks noGrp="1" noChangeAspect="1" noChangeArrowheads="1"/>
                      </p:cNvPicPr>
                      <p:nvPr/>
                    </p:nvPicPr>
                    <p:blipFill>
                      <a:blip r:embed="rId5"/>
                      <a:srcRect/>
                      <a:stretch>
                        <a:fillRect/>
                      </a:stretch>
                    </p:blipFill>
                    <p:spPr bwMode="auto">
                      <a:xfrm>
                        <a:off x="3581400" y="5722677"/>
                        <a:ext cx="2779909" cy="908572"/>
                      </a:xfrm>
                      <a:prstGeom prst="rect">
                        <a:avLst/>
                      </a:prstGeom>
                      <a:solidFill>
                        <a:srgbClr val="FDE0BD"/>
                      </a:solidFill>
                      <a:ln>
                        <a:noFill/>
                      </a:ln>
                      <a:extLst/>
                    </p:spPr>
                  </p:pic>
                </p:oleObj>
              </mc:Fallback>
            </mc:AlternateContent>
          </a:graphicData>
        </a:graphic>
      </p:graphicFrame>
    </p:spTree>
    <p:extLst>
      <p:ext uri="{BB962C8B-B14F-4D97-AF65-F5344CB8AC3E}">
        <p14:creationId xmlns:p14="http://schemas.microsoft.com/office/powerpoint/2010/main" val="115851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F5819-A741-4961-BCDE-1AB8982B8A4A}"/>
              </a:ext>
            </a:extLst>
          </p:cNvPr>
          <p:cNvSpPr>
            <a:spLocks noGrp="1"/>
          </p:cNvSpPr>
          <p:nvPr>
            <p:ph type="title"/>
          </p:nvPr>
        </p:nvSpPr>
        <p:spPr/>
        <p:txBody>
          <a:bodyPr/>
          <a:lstStyle/>
          <a:p>
            <a:r>
              <a:rPr lang="en-US" dirty="0"/>
              <a:t>What is an example of a random variable</a:t>
            </a:r>
          </a:p>
        </p:txBody>
      </p:sp>
      <p:sp>
        <p:nvSpPr>
          <p:cNvPr id="3" name="Content Placeholder 2">
            <a:extLst>
              <a:ext uri="{FF2B5EF4-FFF2-40B4-BE49-F238E27FC236}">
                <a16:creationId xmlns:a16="http://schemas.microsoft.com/office/drawing/2014/main" id="{7670804F-E1A1-4600-9752-CAB3A028765E}"/>
              </a:ext>
            </a:extLst>
          </p:cNvPr>
          <p:cNvSpPr>
            <a:spLocks noGrp="1"/>
          </p:cNvSpPr>
          <p:nvPr>
            <p:ph idx="1"/>
          </p:nvPr>
        </p:nvSpPr>
        <p:spPr/>
        <p:txBody>
          <a:bodyPr/>
          <a:lstStyle/>
          <a:p>
            <a:r>
              <a:rPr lang="en-US" dirty="0"/>
              <a:t>The amount of time a machine is idle for</a:t>
            </a:r>
          </a:p>
          <a:p>
            <a:r>
              <a:rPr lang="en-US" dirty="0"/>
              <a:t>The salary of a graduate from MSBAPM</a:t>
            </a:r>
          </a:p>
          <a:p>
            <a:r>
              <a:rPr lang="en-US" dirty="0"/>
              <a:t>The number of heads that face up when you toss 10 coins</a:t>
            </a:r>
          </a:p>
          <a:p>
            <a:r>
              <a:rPr lang="en-US" dirty="0"/>
              <a:t>There are two main types</a:t>
            </a:r>
          </a:p>
          <a:p>
            <a:pPr lvl="1"/>
            <a:r>
              <a:rPr lang="en-US" b="1" i="1" dirty="0"/>
              <a:t>Discrete</a:t>
            </a:r>
            <a:r>
              <a:rPr lang="en-US" dirty="0"/>
              <a:t> variables produce outcomes that come from a counting process (e.g. number of classes you are taking).</a:t>
            </a:r>
          </a:p>
          <a:p>
            <a:pPr lvl="1"/>
            <a:r>
              <a:rPr lang="en-US" b="1" i="1" dirty="0"/>
              <a:t>Continuous</a:t>
            </a:r>
            <a:r>
              <a:rPr lang="en-US" dirty="0"/>
              <a:t> variables produce outcomes that come from a measurement (e.g. your annual salary, or your weight).</a:t>
            </a:r>
          </a:p>
          <a:p>
            <a:endParaRPr lang="en-US" dirty="0"/>
          </a:p>
        </p:txBody>
      </p:sp>
      <p:sp>
        <p:nvSpPr>
          <p:cNvPr id="4" name="Date Placeholder 3">
            <a:extLst>
              <a:ext uri="{FF2B5EF4-FFF2-40B4-BE49-F238E27FC236}">
                <a16:creationId xmlns:a16="http://schemas.microsoft.com/office/drawing/2014/main" id="{31E885ED-D86F-4505-AE67-1459407E475E}"/>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1A97D837-C02D-4891-B4BF-7179405BD186}"/>
              </a:ext>
            </a:extLst>
          </p:cNvPr>
          <p:cNvSpPr>
            <a:spLocks noGrp="1"/>
          </p:cNvSpPr>
          <p:nvPr>
            <p:ph type="sldNum" sz="quarter" idx="12"/>
          </p:nvPr>
        </p:nvSpPr>
        <p:spPr/>
        <p:txBody>
          <a:bodyPr/>
          <a:lstStyle/>
          <a:p>
            <a:fld id="{5BE6A9D8-6A3B-412E-86BF-9A95CED56509}" type="slidenum">
              <a:rPr lang="en-US" smtClean="0"/>
              <a:t>4</a:t>
            </a:fld>
            <a:endParaRPr lang="en-US"/>
          </a:p>
        </p:txBody>
      </p:sp>
    </p:spTree>
    <p:extLst>
      <p:ext uri="{BB962C8B-B14F-4D97-AF65-F5344CB8AC3E}">
        <p14:creationId xmlns:p14="http://schemas.microsoft.com/office/powerpoint/2010/main" val="114379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71B50-CB27-4104-BAB6-BFDC9A0C2157}"/>
              </a:ext>
            </a:extLst>
          </p:cNvPr>
          <p:cNvSpPr>
            <a:spLocks noGrp="1"/>
          </p:cNvSpPr>
          <p:nvPr>
            <p:ph type="title"/>
          </p:nvPr>
        </p:nvSpPr>
        <p:spPr/>
        <p:txBody>
          <a:bodyPr/>
          <a:lstStyle/>
          <a:p>
            <a:r>
              <a:rPr lang="en-US" dirty="0"/>
              <a:t>Normal Distribution Myths</a:t>
            </a:r>
          </a:p>
        </p:txBody>
      </p:sp>
      <p:sp>
        <p:nvSpPr>
          <p:cNvPr id="3" name="Content Placeholder 2">
            <a:extLst>
              <a:ext uri="{FF2B5EF4-FFF2-40B4-BE49-F238E27FC236}">
                <a16:creationId xmlns:a16="http://schemas.microsoft.com/office/drawing/2014/main" id="{506D0C2D-C942-4FC5-9B6E-440B5ED1986D}"/>
              </a:ext>
            </a:extLst>
          </p:cNvPr>
          <p:cNvSpPr>
            <a:spLocks noGrp="1"/>
          </p:cNvSpPr>
          <p:nvPr>
            <p:ph idx="1"/>
          </p:nvPr>
        </p:nvSpPr>
        <p:spPr>
          <a:xfrm>
            <a:off x="317241" y="1118507"/>
            <a:ext cx="11036559" cy="5058456"/>
          </a:xfrm>
        </p:spPr>
        <p:txBody>
          <a:bodyPr/>
          <a:lstStyle/>
          <a:p>
            <a:r>
              <a:rPr lang="en-US" dirty="0"/>
              <a:t>Normal </a:t>
            </a:r>
            <a:r>
              <a:rPr lang="en-US" b="1" i="1" dirty="0"/>
              <a:t>implies</a:t>
            </a:r>
            <a:r>
              <a:rPr lang="en-US" dirty="0"/>
              <a:t> that the distribution is bell-shaped and has a symmetric distribution, with mean = median = mode</a:t>
            </a:r>
          </a:p>
          <a:p>
            <a:r>
              <a:rPr lang="en-US" dirty="0"/>
              <a:t>However:</a:t>
            </a:r>
          </a:p>
          <a:p>
            <a:pPr lvl="1"/>
            <a:r>
              <a:rPr lang="en-US" b="1" i="1" dirty="0"/>
              <a:t>Bell-shaped data does not imply normal distribution</a:t>
            </a:r>
          </a:p>
          <a:p>
            <a:pPr lvl="1"/>
            <a:r>
              <a:rPr lang="en-US" b="1" i="1" dirty="0"/>
              <a:t>Symmetric data does not imply normal distribution</a:t>
            </a:r>
          </a:p>
          <a:p>
            <a:pPr lvl="1"/>
            <a:r>
              <a:rPr lang="en-US" b="1" i="1" dirty="0"/>
              <a:t>Mean = median does not imply normal distribution</a:t>
            </a:r>
          </a:p>
          <a:p>
            <a:pPr lvl="1"/>
            <a:r>
              <a:rPr lang="en-US" b="1" i="1" dirty="0"/>
              <a:t>Even having the above three properties together do not imply normal distribution</a:t>
            </a:r>
          </a:p>
          <a:p>
            <a:r>
              <a:rPr lang="en-US" dirty="0"/>
              <a:t>The best bet is having those properties </a:t>
            </a:r>
            <a:r>
              <a:rPr lang="en-US" b="1" i="1" dirty="0"/>
              <a:t>and Kurtosis approximately equal to 3</a:t>
            </a:r>
          </a:p>
          <a:p>
            <a:pPr lvl="1"/>
            <a:r>
              <a:rPr lang="en-US" dirty="0"/>
              <a:t>Can do specific statistical test for “normality” – later</a:t>
            </a:r>
          </a:p>
          <a:p>
            <a:endParaRPr lang="en-US" dirty="0"/>
          </a:p>
        </p:txBody>
      </p:sp>
      <p:sp>
        <p:nvSpPr>
          <p:cNvPr id="4" name="Date Placeholder 3">
            <a:extLst>
              <a:ext uri="{FF2B5EF4-FFF2-40B4-BE49-F238E27FC236}">
                <a16:creationId xmlns:a16="http://schemas.microsoft.com/office/drawing/2014/main" id="{BD6652F8-DB33-401C-B7EC-76EED9973C5E}"/>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851172E4-AFF0-4695-B725-97D81E61896D}"/>
              </a:ext>
            </a:extLst>
          </p:cNvPr>
          <p:cNvSpPr>
            <a:spLocks noGrp="1"/>
          </p:cNvSpPr>
          <p:nvPr>
            <p:ph type="sldNum" sz="quarter" idx="12"/>
          </p:nvPr>
        </p:nvSpPr>
        <p:spPr/>
        <p:txBody>
          <a:bodyPr/>
          <a:lstStyle/>
          <a:p>
            <a:fld id="{5BE6A9D8-6A3B-412E-86BF-9A95CED56509}" type="slidenum">
              <a:rPr lang="en-US" smtClean="0"/>
              <a:t>40</a:t>
            </a:fld>
            <a:endParaRPr lang="en-US"/>
          </a:p>
        </p:txBody>
      </p:sp>
    </p:spTree>
    <p:extLst>
      <p:ext uri="{BB962C8B-B14F-4D97-AF65-F5344CB8AC3E}">
        <p14:creationId xmlns:p14="http://schemas.microsoft.com/office/powerpoint/2010/main" val="406794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FE9AB-B194-454C-9DD7-0632479DD57B}"/>
              </a:ext>
            </a:extLst>
          </p:cNvPr>
          <p:cNvSpPr>
            <a:spLocks noGrp="1"/>
          </p:cNvSpPr>
          <p:nvPr>
            <p:ph type="title"/>
          </p:nvPr>
        </p:nvSpPr>
        <p:spPr/>
        <p:txBody>
          <a:bodyPr/>
          <a:lstStyle/>
          <a:p>
            <a:r>
              <a:rPr lang="en-US" dirty="0"/>
              <a:t>Parameters of the Normal Distribution</a:t>
            </a:r>
          </a:p>
        </p:txBody>
      </p:sp>
      <p:sp>
        <p:nvSpPr>
          <p:cNvPr id="3" name="Content Placeholder 2">
            <a:extLst>
              <a:ext uri="{FF2B5EF4-FFF2-40B4-BE49-F238E27FC236}">
                <a16:creationId xmlns:a16="http://schemas.microsoft.com/office/drawing/2014/main" id="{0B950381-F6EE-40B4-9538-9ADB0551E191}"/>
              </a:ext>
            </a:extLst>
          </p:cNvPr>
          <p:cNvSpPr>
            <a:spLocks noGrp="1"/>
          </p:cNvSpPr>
          <p:nvPr>
            <p:ph idx="1"/>
          </p:nvPr>
        </p:nvSpPr>
        <p:spPr/>
        <p:txBody>
          <a:bodyPr/>
          <a:lstStyle/>
          <a:p>
            <a:r>
              <a:rPr lang="en-US" dirty="0"/>
              <a:t>By varying the parameters </a:t>
            </a:r>
            <a:r>
              <a:rPr lang="en-US" i="1" dirty="0"/>
              <a:t>μ </a:t>
            </a:r>
            <a:r>
              <a:rPr lang="en-US" dirty="0"/>
              <a:t>and </a:t>
            </a:r>
            <a:r>
              <a:rPr lang="en-US" i="1" dirty="0"/>
              <a:t>σ,</a:t>
            </a:r>
            <a:r>
              <a:rPr lang="en-US" dirty="0"/>
              <a:t> we obtain different normal distributions</a:t>
            </a:r>
          </a:p>
          <a:p>
            <a:endParaRPr lang="en-US" dirty="0"/>
          </a:p>
        </p:txBody>
      </p:sp>
      <p:sp>
        <p:nvSpPr>
          <p:cNvPr id="4" name="Date Placeholder 3">
            <a:extLst>
              <a:ext uri="{FF2B5EF4-FFF2-40B4-BE49-F238E27FC236}">
                <a16:creationId xmlns:a16="http://schemas.microsoft.com/office/drawing/2014/main" id="{5337917F-F650-4112-B6A1-4C26F29AE035}"/>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6DA4A645-3132-4B91-8D4D-2830D3102056}"/>
              </a:ext>
            </a:extLst>
          </p:cNvPr>
          <p:cNvSpPr>
            <a:spLocks noGrp="1"/>
          </p:cNvSpPr>
          <p:nvPr>
            <p:ph type="sldNum" sz="quarter" idx="12"/>
          </p:nvPr>
        </p:nvSpPr>
        <p:spPr/>
        <p:txBody>
          <a:bodyPr/>
          <a:lstStyle/>
          <a:p>
            <a:fld id="{5BE6A9D8-6A3B-412E-86BF-9A95CED56509}" type="slidenum">
              <a:rPr lang="en-US" smtClean="0"/>
              <a:t>41</a:t>
            </a:fld>
            <a:endParaRPr lang="en-US"/>
          </a:p>
        </p:txBody>
      </p:sp>
      <p:sp>
        <p:nvSpPr>
          <p:cNvPr id="7" name="Rectangle 4">
            <a:extLst>
              <a:ext uri="{FF2B5EF4-FFF2-40B4-BE49-F238E27FC236}">
                <a16:creationId xmlns:a16="http://schemas.microsoft.com/office/drawing/2014/main" id="{4F5166E8-720B-4191-B960-883396FF9870}"/>
              </a:ext>
            </a:extLst>
          </p:cNvPr>
          <p:cNvSpPr>
            <a:spLocks noChangeArrowheads="1"/>
          </p:cNvSpPr>
          <p:nvPr/>
        </p:nvSpPr>
        <p:spPr bwMode="auto">
          <a:xfrm>
            <a:off x="2757535" y="5578475"/>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2000"/>
              <a:t>A and B have the same mean but different standard deviations.</a:t>
            </a:r>
          </a:p>
          <a:p>
            <a:pPr eaLnBrk="1" hangingPunct="1">
              <a:spcBef>
                <a:spcPct val="50000"/>
              </a:spcBef>
              <a:buClrTx/>
              <a:buSzTx/>
              <a:buFontTx/>
              <a:buNone/>
            </a:pPr>
            <a:r>
              <a:rPr lang="en-US" altLang="en-US" sz="2000"/>
              <a:t>B and C have different means and different standard deviations.</a:t>
            </a:r>
          </a:p>
        </p:txBody>
      </p:sp>
      <p:pic>
        <p:nvPicPr>
          <p:cNvPr id="8" name="Picture 1">
            <a:extLst>
              <a:ext uri="{FF2B5EF4-FFF2-40B4-BE49-F238E27FC236}">
                <a16:creationId xmlns:a16="http://schemas.microsoft.com/office/drawing/2014/main" id="{82B3DE31-819F-4A1C-A0D2-A444A62B2C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25873" y="1914525"/>
            <a:ext cx="5978525"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04316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19E94-0810-4441-94C2-A9D038A945BE}"/>
              </a:ext>
            </a:extLst>
          </p:cNvPr>
          <p:cNvSpPr>
            <a:spLocks noGrp="1"/>
          </p:cNvSpPr>
          <p:nvPr>
            <p:ph type="title"/>
          </p:nvPr>
        </p:nvSpPr>
        <p:spPr/>
        <p:txBody>
          <a:bodyPr/>
          <a:lstStyle/>
          <a:p>
            <a:r>
              <a:rPr lang="en-US" dirty="0"/>
              <a:t>Properties of Normal Distributions</a:t>
            </a:r>
          </a:p>
        </p:txBody>
      </p:sp>
      <p:sp>
        <p:nvSpPr>
          <p:cNvPr id="4" name="Date Placeholder 3">
            <a:extLst>
              <a:ext uri="{FF2B5EF4-FFF2-40B4-BE49-F238E27FC236}">
                <a16:creationId xmlns:a16="http://schemas.microsoft.com/office/drawing/2014/main" id="{BDF2F4A0-5036-4ABC-9BB3-8A1887CFD1D7}"/>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802DE783-C102-4AA0-AAAA-B2B5F952718F}"/>
              </a:ext>
            </a:extLst>
          </p:cNvPr>
          <p:cNvSpPr>
            <a:spLocks noGrp="1"/>
          </p:cNvSpPr>
          <p:nvPr>
            <p:ph type="sldNum" sz="quarter" idx="12"/>
          </p:nvPr>
        </p:nvSpPr>
        <p:spPr/>
        <p:txBody>
          <a:bodyPr/>
          <a:lstStyle/>
          <a:p>
            <a:fld id="{5BE6A9D8-6A3B-412E-86BF-9A95CED56509}" type="slidenum">
              <a:rPr lang="en-US" smtClean="0"/>
              <a:t>42</a:t>
            </a:fld>
            <a:endParaRPr lang="en-US"/>
          </a:p>
        </p:txBody>
      </p:sp>
      <p:pic>
        <p:nvPicPr>
          <p:cNvPr id="24" name="Picture 23">
            <a:extLst>
              <a:ext uri="{FF2B5EF4-FFF2-40B4-BE49-F238E27FC236}">
                <a16:creationId xmlns:a16="http://schemas.microsoft.com/office/drawing/2014/main" id="{6C2DF15C-D7ED-47A4-B7E2-A756D7F1EC5E}"/>
              </a:ext>
            </a:extLst>
          </p:cNvPr>
          <p:cNvPicPr>
            <a:picLocks noChangeAspect="1"/>
          </p:cNvPicPr>
          <p:nvPr/>
        </p:nvPicPr>
        <p:blipFill>
          <a:blip r:embed="rId2"/>
          <a:stretch>
            <a:fillRect/>
          </a:stretch>
        </p:blipFill>
        <p:spPr>
          <a:xfrm>
            <a:off x="2627327" y="1496857"/>
            <a:ext cx="8096190" cy="3773751"/>
          </a:xfrm>
          <a:prstGeom prst="rect">
            <a:avLst/>
          </a:prstGeom>
        </p:spPr>
      </p:pic>
    </p:spTree>
    <p:extLst>
      <p:ext uri="{BB962C8B-B14F-4D97-AF65-F5344CB8AC3E}">
        <p14:creationId xmlns:p14="http://schemas.microsoft.com/office/powerpoint/2010/main" val="28253769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8FAB0-584B-4BEB-83C5-AD0BEDE650F4}"/>
              </a:ext>
            </a:extLst>
          </p:cNvPr>
          <p:cNvSpPr>
            <a:spLocks noGrp="1"/>
          </p:cNvSpPr>
          <p:nvPr>
            <p:ph type="title"/>
          </p:nvPr>
        </p:nvSpPr>
        <p:spPr/>
        <p:txBody>
          <a:bodyPr/>
          <a:lstStyle/>
          <a:p>
            <a:r>
              <a:rPr lang="en-US" dirty="0"/>
              <a:t>Properties of Normal Distributions</a:t>
            </a:r>
          </a:p>
        </p:txBody>
      </p:sp>
      <p:sp>
        <p:nvSpPr>
          <p:cNvPr id="4" name="Date Placeholder 3">
            <a:extLst>
              <a:ext uri="{FF2B5EF4-FFF2-40B4-BE49-F238E27FC236}">
                <a16:creationId xmlns:a16="http://schemas.microsoft.com/office/drawing/2014/main" id="{71854F41-DDDA-4E58-B825-2793FB566687}"/>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356658F5-367E-4AA7-8886-5207BCAF83C1}"/>
              </a:ext>
            </a:extLst>
          </p:cNvPr>
          <p:cNvSpPr>
            <a:spLocks noGrp="1"/>
          </p:cNvSpPr>
          <p:nvPr>
            <p:ph type="sldNum" sz="quarter" idx="12"/>
          </p:nvPr>
        </p:nvSpPr>
        <p:spPr/>
        <p:txBody>
          <a:bodyPr/>
          <a:lstStyle/>
          <a:p>
            <a:fld id="{5BE6A9D8-6A3B-412E-86BF-9A95CED56509}" type="slidenum">
              <a:rPr lang="en-US" smtClean="0"/>
              <a:t>43</a:t>
            </a:fld>
            <a:endParaRPr lang="en-US"/>
          </a:p>
        </p:txBody>
      </p:sp>
      <p:pic>
        <p:nvPicPr>
          <p:cNvPr id="36" name="Picture 35">
            <a:extLst>
              <a:ext uri="{FF2B5EF4-FFF2-40B4-BE49-F238E27FC236}">
                <a16:creationId xmlns:a16="http://schemas.microsoft.com/office/drawing/2014/main" id="{6B029CAC-912C-4494-AD17-F3F83D8E7C8F}"/>
              </a:ext>
            </a:extLst>
          </p:cNvPr>
          <p:cNvPicPr>
            <a:picLocks noChangeAspect="1"/>
          </p:cNvPicPr>
          <p:nvPr/>
        </p:nvPicPr>
        <p:blipFill>
          <a:blip r:embed="rId2"/>
          <a:stretch>
            <a:fillRect/>
          </a:stretch>
        </p:blipFill>
        <p:spPr>
          <a:xfrm>
            <a:off x="1715644" y="1124512"/>
            <a:ext cx="8760711" cy="4608975"/>
          </a:xfrm>
          <a:prstGeom prst="rect">
            <a:avLst/>
          </a:prstGeom>
        </p:spPr>
      </p:pic>
    </p:spTree>
    <p:extLst>
      <p:ext uri="{BB962C8B-B14F-4D97-AF65-F5344CB8AC3E}">
        <p14:creationId xmlns:p14="http://schemas.microsoft.com/office/powerpoint/2010/main" val="2940905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C54C0-3393-43D0-BDF1-A628B093E8E5}"/>
              </a:ext>
            </a:extLst>
          </p:cNvPr>
          <p:cNvSpPr>
            <a:spLocks noGrp="1"/>
          </p:cNvSpPr>
          <p:nvPr>
            <p:ph type="title"/>
          </p:nvPr>
        </p:nvSpPr>
        <p:spPr/>
        <p:txBody>
          <a:bodyPr/>
          <a:lstStyle/>
          <a:p>
            <a:r>
              <a:rPr lang="en-US" dirty="0"/>
              <a:t>When to use Normal Random Variables?</a:t>
            </a:r>
          </a:p>
        </p:txBody>
      </p:sp>
      <p:sp>
        <p:nvSpPr>
          <p:cNvPr id="3" name="Content Placeholder 2">
            <a:extLst>
              <a:ext uri="{FF2B5EF4-FFF2-40B4-BE49-F238E27FC236}">
                <a16:creationId xmlns:a16="http://schemas.microsoft.com/office/drawing/2014/main" id="{BB34C219-9E2A-4DCE-A691-D7826D61671E}"/>
              </a:ext>
            </a:extLst>
          </p:cNvPr>
          <p:cNvSpPr>
            <a:spLocks noGrp="1"/>
          </p:cNvSpPr>
          <p:nvPr>
            <p:ph idx="1"/>
          </p:nvPr>
        </p:nvSpPr>
        <p:spPr/>
        <p:txBody>
          <a:bodyPr>
            <a:normAutofit lnSpcReduction="10000"/>
          </a:bodyPr>
          <a:lstStyle/>
          <a:p>
            <a:r>
              <a:rPr lang="en-US" dirty="0"/>
              <a:t>A lot of times!</a:t>
            </a:r>
          </a:p>
          <a:p>
            <a:pPr lvl="1"/>
            <a:r>
              <a:rPr lang="en-US" dirty="0"/>
              <a:t>We will see the central limit theorem next class.  There is theoretical reason to use the normal distribution to model a lot of situations</a:t>
            </a:r>
          </a:p>
          <a:p>
            <a:r>
              <a:rPr lang="en-US" dirty="0"/>
              <a:t>Calculating probability “By hand” for normal random variables is extremely difficult</a:t>
            </a:r>
          </a:p>
          <a:p>
            <a:pPr lvl="1"/>
            <a:r>
              <a:rPr lang="en-US" dirty="0"/>
              <a:t>Need to take the integral of e to a power</a:t>
            </a:r>
          </a:p>
          <a:p>
            <a:pPr lvl="1"/>
            <a:r>
              <a:rPr lang="en-US" dirty="0"/>
              <a:t>Actually, this is a non-analytical function!</a:t>
            </a:r>
          </a:p>
          <a:p>
            <a:pPr lvl="2"/>
            <a:r>
              <a:rPr lang="en-US" dirty="0"/>
              <a:t>Don’t worry about what the means for now; if you have any questions please ask me outside of class time</a:t>
            </a:r>
          </a:p>
          <a:p>
            <a:r>
              <a:rPr lang="en-US" dirty="0"/>
              <a:t>In R you can use the same functions as with the previous distributions</a:t>
            </a:r>
          </a:p>
          <a:p>
            <a:pPr lvl="1"/>
            <a:r>
              <a:rPr lang="en-US" dirty="0" err="1"/>
              <a:t>dnorm</a:t>
            </a:r>
            <a:r>
              <a:rPr lang="en-US" dirty="0"/>
              <a:t>(x, mean = 0, </a:t>
            </a:r>
            <a:r>
              <a:rPr lang="en-US" dirty="0" err="1"/>
              <a:t>sd</a:t>
            </a:r>
            <a:r>
              <a:rPr lang="en-US" dirty="0"/>
              <a:t> = 1, log = FALSE)</a:t>
            </a:r>
          </a:p>
          <a:p>
            <a:pPr lvl="1"/>
            <a:r>
              <a:rPr lang="en-US" dirty="0" err="1"/>
              <a:t>pnorm</a:t>
            </a:r>
            <a:r>
              <a:rPr lang="en-US" dirty="0"/>
              <a:t>(q, mean = 0, </a:t>
            </a:r>
            <a:r>
              <a:rPr lang="en-US" dirty="0" err="1"/>
              <a:t>sd</a:t>
            </a:r>
            <a:r>
              <a:rPr lang="en-US" dirty="0"/>
              <a:t> = 1, </a:t>
            </a:r>
            <a:r>
              <a:rPr lang="en-US" dirty="0" err="1"/>
              <a:t>lower.tail</a:t>
            </a:r>
            <a:r>
              <a:rPr lang="en-US" dirty="0"/>
              <a:t> = TRUE, </a:t>
            </a:r>
            <a:r>
              <a:rPr lang="en-US" dirty="0" err="1"/>
              <a:t>log.p</a:t>
            </a:r>
            <a:r>
              <a:rPr lang="en-US" dirty="0"/>
              <a:t> = FALSE)</a:t>
            </a:r>
          </a:p>
          <a:p>
            <a:pPr lvl="1"/>
            <a:r>
              <a:rPr lang="en-US" dirty="0" err="1"/>
              <a:t>qnorm</a:t>
            </a:r>
            <a:r>
              <a:rPr lang="en-US" dirty="0"/>
              <a:t>(p, mean = 0, </a:t>
            </a:r>
            <a:r>
              <a:rPr lang="en-US" dirty="0" err="1"/>
              <a:t>sd</a:t>
            </a:r>
            <a:r>
              <a:rPr lang="en-US" dirty="0"/>
              <a:t> = 1, </a:t>
            </a:r>
            <a:r>
              <a:rPr lang="en-US" dirty="0" err="1"/>
              <a:t>lower.tail</a:t>
            </a:r>
            <a:r>
              <a:rPr lang="en-US" dirty="0"/>
              <a:t> = TRUE, </a:t>
            </a:r>
            <a:r>
              <a:rPr lang="en-US" dirty="0" err="1"/>
              <a:t>log.p</a:t>
            </a:r>
            <a:r>
              <a:rPr lang="en-US" dirty="0"/>
              <a:t> = FALSE)</a:t>
            </a:r>
          </a:p>
          <a:p>
            <a:pPr lvl="1"/>
            <a:r>
              <a:rPr lang="en-US" dirty="0" err="1"/>
              <a:t>rnorm</a:t>
            </a:r>
            <a:r>
              <a:rPr lang="en-US" dirty="0"/>
              <a:t>(n, mean = 0, </a:t>
            </a:r>
            <a:r>
              <a:rPr lang="en-US" dirty="0" err="1"/>
              <a:t>sd</a:t>
            </a:r>
            <a:r>
              <a:rPr lang="en-US" dirty="0"/>
              <a:t> = 1)</a:t>
            </a:r>
          </a:p>
          <a:p>
            <a:endParaRPr lang="en-US" dirty="0"/>
          </a:p>
        </p:txBody>
      </p:sp>
      <p:sp>
        <p:nvSpPr>
          <p:cNvPr id="4" name="Date Placeholder 3">
            <a:extLst>
              <a:ext uri="{FF2B5EF4-FFF2-40B4-BE49-F238E27FC236}">
                <a16:creationId xmlns:a16="http://schemas.microsoft.com/office/drawing/2014/main" id="{BD5340D7-8FE1-4E2D-9424-14ADB48AECE8}"/>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62AA160B-1226-4BA4-8D19-882AC4ECCBDF}"/>
              </a:ext>
            </a:extLst>
          </p:cNvPr>
          <p:cNvSpPr>
            <a:spLocks noGrp="1"/>
          </p:cNvSpPr>
          <p:nvPr>
            <p:ph type="sldNum" sz="quarter" idx="12"/>
          </p:nvPr>
        </p:nvSpPr>
        <p:spPr/>
        <p:txBody>
          <a:bodyPr/>
          <a:lstStyle/>
          <a:p>
            <a:fld id="{5BE6A9D8-6A3B-412E-86BF-9A95CED56509}" type="slidenum">
              <a:rPr lang="en-US" smtClean="0"/>
              <a:t>44</a:t>
            </a:fld>
            <a:endParaRPr lang="en-US"/>
          </a:p>
        </p:txBody>
      </p:sp>
    </p:spTree>
    <p:extLst>
      <p:ext uri="{BB962C8B-B14F-4D97-AF65-F5344CB8AC3E}">
        <p14:creationId xmlns:p14="http://schemas.microsoft.com/office/powerpoint/2010/main" val="21353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19972-3F49-471C-B1AE-7D21D067458B}"/>
              </a:ext>
            </a:extLst>
          </p:cNvPr>
          <p:cNvSpPr>
            <a:spLocks noGrp="1"/>
          </p:cNvSpPr>
          <p:nvPr>
            <p:ph type="title"/>
          </p:nvPr>
        </p:nvSpPr>
        <p:spPr/>
        <p:txBody>
          <a:bodyPr/>
          <a:lstStyle/>
          <a:p>
            <a:r>
              <a:rPr lang="en-US" dirty="0"/>
              <a:t>Uniform Random Variables</a:t>
            </a:r>
          </a:p>
        </p:txBody>
      </p:sp>
      <p:sp>
        <p:nvSpPr>
          <p:cNvPr id="3" name="Content Placeholder 2">
            <a:extLst>
              <a:ext uri="{FF2B5EF4-FFF2-40B4-BE49-F238E27FC236}">
                <a16:creationId xmlns:a16="http://schemas.microsoft.com/office/drawing/2014/main" id="{6F3405BD-9C36-449C-8B74-70F8D92B9CB7}"/>
              </a:ext>
            </a:extLst>
          </p:cNvPr>
          <p:cNvSpPr>
            <a:spLocks noGrp="1"/>
          </p:cNvSpPr>
          <p:nvPr>
            <p:ph idx="1"/>
          </p:nvPr>
        </p:nvSpPr>
        <p:spPr/>
        <p:txBody>
          <a:bodyPr/>
          <a:lstStyle/>
          <a:p>
            <a:r>
              <a:rPr lang="en-US" altLang="en-US" dirty="0"/>
              <a:t>The </a:t>
            </a:r>
            <a:r>
              <a:rPr lang="en-US" altLang="en-US" b="1" i="1" dirty="0"/>
              <a:t>uniform distribution </a:t>
            </a:r>
            <a:r>
              <a:rPr lang="en-US" altLang="en-US" dirty="0"/>
              <a:t>is a probability distribution that has equal probabilities for all possible outcomes of the random variable.	</a:t>
            </a:r>
          </a:p>
          <a:p>
            <a:endParaRPr lang="en-US" dirty="0"/>
          </a:p>
        </p:txBody>
      </p:sp>
      <p:sp>
        <p:nvSpPr>
          <p:cNvPr id="4" name="Date Placeholder 3">
            <a:extLst>
              <a:ext uri="{FF2B5EF4-FFF2-40B4-BE49-F238E27FC236}">
                <a16:creationId xmlns:a16="http://schemas.microsoft.com/office/drawing/2014/main" id="{46B39C76-EB1F-4E4E-A8F0-40A003349FFD}"/>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7D79B417-2091-4E8A-BFDB-A26EA799991B}"/>
              </a:ext>
            </a:extLst>
          </p:cNvPr>
          <p:cNvSpPr>
            <a:spLocks noGrp="1"/>
          </p:cNvSpPr>
          <p:nvPr>
            <p:ph type="sldNum" sz="quarter" idx="12"/>
          </p:nvPr>
        </p:nvSpPr>
        <p:spPr/>
        <p:txBody>
          <a:bodyPr/>
          <a:lstStyle/>
          <a:p>
            <a:fld id="{5BE6A9D8-6A3B-412E-86BF-9A95CED56509}" type="slidenum">
              <a:rPr lang="en-US" smtClean="0"/>
              <a:t>45</a:t>
            </a:fld>
            <a:endParaRPr lang="en-US"/>
          </a:p>
        </p:txBody>
      </p:sp>
      <p:pic>
        <p:nvPicPr>
          <p:cNvPr id="13" name="Picture 12">
            <a:extLst>
              <a:ext uri="{FF2B5EF4-FFF2-40B4-BE49-F238E27FC236}">
                <a16:creationId xmlns:a16="http://schemas.microsoft.com/office/drawing/2014/main" id="{FBBDFB4F-BE10-441C-8DD3-B950CD1411F0}"/>
              </a:ext>
            </a:extLst>
          </p:cNvPr>
          <p:cNvPicPr>
            <a:picLocks noChangeAspect="1"/>
          </p:cNvPicPr>
          <p:nvPr/>
        </p:nvPicPr>
        <p:blipFill>
          <a:blip r:embed="rId2"/>
          <a:stretch>
            <a:fillRect/>
          </a:stretch>
        </p:blipFill>
        <p:spPr>
          <a:xfrm>
            <a:off x="3055420" y="2370975"/>
            <a:ext cx="6370872" cy="3895682"/>
          </a:xfrm>
          <a:prstGeom prst="rect">
            <a:avLst/>
          </a:prstGeom>
        </p:spPr>
      </p:pic>
    </p:spTree>
    <p:extLst>
      <p:ext uri="{BB962C8B-B14F-4D97-AF65-F5344CB8AC3E}">
        <p14:creationId xmlns:p14="http://schemas.microsoft.com/office/powerpoint/2010/main" val="17973281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83369-4E6F-4A80-B669-98E080F6272F}"/>
              </a:ext>
            </a:extLst>
          </p:cNvPr>
          <p:cNvSpPr>
            <a:spLocks noGrp="1"/>
          </p:cNvSpPr>
          <p:nvPr>
            <p:ph type="title"/>
          </p:nvPr>
        </p:nvSpPr>
        <p:spPr/>
        <p:txBody>
          <a:bodyPr/>
          <a:lstStyle/>
          <a:p>
            <a:r>
              <a:rPr lang="en-US" dirty="0"/>
              <a:t>Properties of the Uniform Distribution</a:t>
            </a:r>
          </a:p>
        </p:txBody>
      </p:sp>
      <p:sp>
        <p:nvSpPr>
          <p:cNvPr id="3" name="Content Placeholder 2">
            <a:extLst>
              <a:ext uri="{FF2B5EF4-FFF2-40B4-BE49-F238E27FC236}">
                <a16:creationId xmlns:a16="http://schemas.microsoft.com/office/drawing/2014/main" id="{C6CE04BD-CCFD-40C7-88B9-8BE861964ABF}"/>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EB721174-9935-4910-80FA-2FE17ADCB59F}"/>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5069307D-6DA8-4B2A-97DF-884E91725848}"/>
              </a:ext>
            </a:extLst>
          </p:cNvPr>
          <p:cNvSpPr>
            <a:spLocks noGrp="1"/>
          </p:cNvSpPr>
          <p:nvPr>
            <p:ph type="sldNum" sz="quarter" idx="12"/>
          </p:nvPr>
        </p:nvSpPr>
        <p:spPr/>
        <p:txBody>
          <a:bodyPr/>
          <a:lstStyle/>
          <a:p>
            <a:fld id="{5BE6A9D8-6A3B-412E-86BF-9A95CED56509}" type="slidenum">
              <a:rPr lang="en-US" smtClean="0"/>
              <a:t>46</a:t>
            </a:fld>
            <a:endParaRPr lang="en-US"/>
          </a:p>
        </p:txBody>
      </p:sp>
      <p:pic>
        <p:nvPicPr>
          <p:cNvPr id="9" name="Picture 8">
            <a:extLst>
              <a:ext uri="{FF2B5EF4-FFF2-40B4-BE49-F238E27FC236}">
                <a16:creationId xmlns:a16="http://schemas.microsoft.com/office/drawing/2014/main" id="{5F052D46-7B3B-415E-8385-75ABD277EFC4}"/>
              </a:ext>
            </a:extLst>
          </p:cNvPr>
          <p:cNvPicPr>
            <a:picLocks noChangeAspect="1"/>
          </p:cNvPicPr>
          <p:nvPr/>
        </p:nvPicPr>
        <p:blipFill>
          <a:blip r:embed="rId2"/>
          <a:stretch>
            <a:fillRect/>
          </a:stretch>
        </p:blipFill>
        <p:spPr>
          <a:xfrm>
            <a:off x="2041808" y="1130609"/>
            <a:ext cx="8108383" cy="4596782"/>
          </a:xfrm>
          <a:prstGeom prst="rect">
            <a:avLst/>
          </a:prstGeom>
        </p:spPr>
      </p:pic>
    </p:spTree>
    <p:extLst>
      <p:ext uri="{BB962C8B-B14F-4D97-AF65-F5344CB8AC3E}">
        <p14:creationId xmlns:p14="http://schemas.microsoft.com/office/powerpoint/2010/main" val="23005414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26445-1A9D-4BBB-84EB-15821C3C4890}"/>
              </a:ext>
            </a:extLst>
          </p:cNvPr>
          <p:cNvSpPr>
            <a:spLocks noGrp="1"/>
          </p:cNvSpPr>
          <p:nvPr>
            <p:ph type="title"/>
          </p:nvPr>
        </p:nvSpPr>
        <p:spPr/>
        <p:txBody>
          <a:bodyPr/>
          <a:lstStyle/>
          <a:p>
            <a:r>
              <a:rPr lang="en-US" dirty="0"/>
              <a:t>Example</a:t>
            </a:r>
          </a:p>
        </p:txBody>
      </p:sp>
      <p:sp>
        <p:nvSpPr>
          <p:cNvPr id="4" name="Date Placeholder 3">
            <a:extLst>
              <a:ext uri="{FF2B5EF4-FFF2-40B4-BE49-F238E27FC236}">
                <a16:creationId xmlns:a16="http://schemas.microsoft.com/office/drawing/2014/main" id="{40390923-49F4-4A7A-B790-5AA3C9504A1F}"/>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2F0EE2D0-6677-43DE-BE4B-6BFE467EBD2C}"/>
              </a:ext>
            </a:extLst>
          </p:cNvPr>
          <p:cNvSpPr>
            <a:spLocks noGrp="1"/>
          </p:cNvSpPr>
          <p:nvPr>
            <p:ph type="sldNum" sz="quarter" idx="12"/>
          </p:nvPr>
        </p:nvSpPr>
        <p:spPr/>
        <p:txBody>
          <a:bodyPr/>
          <a:lstStyle/>
          <a:p>
            <a:fld id="{5BE6A9D8-6A3B-412E-86BF-9A95CED56509}" type="slidenum">
              <a:rPr lang="en-US" smtClean="0"/>
              <a:t>47</a:t>
            </a:fld>
            <a:endParaRPr lang="en-US"/>
          </a:p>
        </p:txBody>
      </p:sp>
      <p:pic>
        <p:nvPicPr>
          <p:cNvPr id="24" name="Picture 23">
            <a:extLst>
              <a:ext uri="{FF2B5EF4-FFF2-40B4-BE49-F238E27FC236}">
                <a16:creationId xmlns:a16="http://schemas.microsoft.com/office/drawing/2014/main" id="{F3910790-B0F0-4E0D-9EE8-38E2C551AFB8}"/>
              </a:ext>
            </a:extLst>
          </p:cNvPr>
          <p:cNvPicPr>
            <a:picLocks noChangeAspect="1"/>
          </p:cNvPicPr>
          <p:nvPr/>
        </p:nvPicPr>
        <p:blipFill>
          <a:blip r:embed="rId2"/>
          <a:stretch>
            <a:fillRect/>
          </a:stretch>
        </p:blipFill>
        <p:spPr>
          <a:xfrm>
            <a:off x="1636389" y="1260223"/>
            <a:ext cx="8919221" cy="4627265"/>
          </a:xfrm>
          <a:prstGeom prst="rect">
            <a:avLst/>
          </a:prstGeom>
        </p:spPr>
      </p:pic>
    </p:spTree>
    <p:extLst>
      <p:ext uri="{BB962C8B-B14F-4D97-AF65-F5344CB8AC3E}">
        <p14:creationId xmlns:p14="http://schemas.microsoft.com/office/powerpoint/2010/main" val="30381579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E21E-432E-413B-975C-9E2E990310D5}"/>
              </a:ext>
            </a:extLst>
          </p:cNvPr>
          <p:cNvSpPr>
            <a:spLocks noGrp="1"/>
          </p:cNvSpPr>
          <p:nvPr>
            <p:ph type="title"/>
          </p:nvPr>
        </p:nvSpPr>
        <p:spPr/>
        <p:txBody>
          <a:bodyPr/>
          <a:lstStyle/>
          <a:p>
            <a:r>
              <a:rPr lang="en-US" dirty="0"/>
              <a:t>Example</a:t>
            </a:r>
          </a:p>
        </p:txBody>
      </p:sp>
      <p:sp>
        <p:nvSpPr>
          <p:cNvPr id="4" name="Date Placeholder 3">
            <a:extLst>
              <a:ext uri="{FF2B5EF4-FFF2-40B4-BE49-F238E27FC236}">
                <a16:creationId xmlns:a16="http://schemas.microsoft.com/office/drawing/2014/main" id="{9B72AE8C-84A9-4FE4-B1B3-02FD29A63818}"/>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BAEF739A-3A85-461F-BFAD-033C4B278CE8}"/>
              </a:ext>
            </a:extLst>
          </p:cNvPr>
          <p:cNvSpPr>
            <a:spLocks noGrp="1"/>
          </p:cNvSpPr>
          <p:nvPr>
            <p:ph type="sldNum" sz="quarter" idx="12"/>
          </p:nvPr>
        </p:nvSpPr>
        <p:spPr/>
        <p:txBody>
          <a:bodyPr/>
          <a:lstStyle/>
          <a:p>
            <a:fld id="{5BE6A9D8-6A3B-412E-86BF-9A95CED56509}" type="slidenum">
              <a:rPr lang="en-US" smtClean="0"/>
              <a:t>48</a:t>
            </a:fld>
            <a:endParaRPr lang="en-US"/>
          </a:p>
        </p:txBody>
      </p:sp>
      <p:pic>
        <p:nvPicPr>
          <p:cNvPr id="25" name="Picture 24">
            <a:extLst>
              <a:ext uri="{FF2B5EF4-FFF2-40B4-BE49-F238E27FC236}">
                <a16:creationId xmlns:a16="http://schemas.microsoft.com/office/drawing/2014/main" id="{D5A47DC0-1EAB-4990-868D-C8CA0D431EB3}"/>
              </a:ext>
            </a:extLst>
          </p:cNvPr>
          <p:cNvPicPr>
            <a:picLocks noChangeAspect="1"/>
          </p:cNvPicPr>
          <p:nvPr/>
        </p:nvPicPr>
        <p:blipFill>
          <a:blip r:embed="rId2"/>
          <a:stretch>
            <a:fillRect/>
          </a:stretch>
        </p:blipFill>
        <p:spPr>
          <a:xfrm>
            <a:off x="1868057" y="1115367"/>
            <a:ext cx="8455885" cy="4627265"/>
          </a:xfrm>
          <a:prstGeom prst="rect">
            <a:avLst/>
          </a:prstGeom>
        </p:spPr>
      </p:pic>
    </p:spTree>
    <p:extLst>
      <p:ext uri="{BB962C8B-B14F-4D97-AF65-F5344CB8AC3E}">
        <p14:creationId xmlns:p14="http://schemas.microsoft.com/office/powerpoint/2010/main" val="38670399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6516-96EA-4F2B-97C0-731C8D64ECFA}"/>
              </a:ext>
            </a:extLst>
          </p:cNvPr>
          <p:cNvSpPr>
            <a:spLocks noGrp="1"/>
          </p:cNvSpPr>
          <p:nvPr>
            <p:ph type="title"/>
          </p:nvPr>
        </p:nvSpPr>
        <p:spPr/>
        <p:txBody>
          <a:bodyPr/>
          <a:lstStyle/>
          <a:p>
            <a:r>
              <a:rPr lang="en-US" dirty="0"/>
              <a:t>Can also use R</a:t>
            </a:r>
          </a:p>
        </p:txBody>
      </p:sp>
      <p:sp>
        <p:nvSpPr>
          <p:cNvPr id="3" name="Content Placeholder 2">
            <a:extLst>
              <a:ext uri="{FF2B5EF4-FFF2-40B4-BE49-F238E27FC236}">
                <a16:creationId xmlns:a16="http://schemas.microsoft.com/office/drawing/2014/main" id="{CA0EA70C-10BE-4B9F-B96B-986A3F5DA6A4}"/>
              </a:ext>
            </a:extLst>
          </p:cNvPr>
          <p:cNvSpPr>
            <a:spLocks noGrp="1"/>
          </p:cNvSpPr>
          <p:nvPr>
            <p:ph idx="1"/>
          </p:nvPr>
        </p:nvSpPr>
        <p:spPr/>
        <p:txBody>
          <a:bodyPr/>
          <a:lstStyle/>
          <a:p>
            <a:r>
              <a:rPr lang="en-US" dirty="0" err="1"/>
              <a:t>dunif</a:t>
            </a:r>
            <a:r>
              <a:rPr lang="en-US" dirty="0"/>
              <a:t>(x, min = 0, max = 1, log = FALSE)</a:t>
            </a:r>
          </a:p>
          <a:p>
            <a:r>
              <a:rPr lang="en-US" dirty="0" err="1"/>
              <a:t>punif</a:t>
            </a:r>
            <a:r>
              <a:rPr lang="en-US" dirty="0"/>
              <a:t>(q, min = 0, max = 1, </a:t>
            </a:r>
            <a:r>
              <a:rPr lang="en-US" dirty="0" err="1"/>
              <a:t>lower.tail</a:t>
            </a:r>
            <a:r>
              <a:rPr lang="en-US" dirty="0"/>
              <a:t> = TRUE, </a:t>
            </a:r>
            <a:r>
              <a:rPr lang="en-US" dirty="0" err="1"/>
              <a:t>log.p</a:t>
            </a:r>
            <a:r>
              <a:rPr lang="en-US" dirty="0"/>
              <a:t> = FALSE)</a:t>
            </a:r>
          </a:p>
          <a:p>
            <a:r>
              <a:rPr lang="en-US" dirty="0" err="1"/>
              <a:t>qunif</a:t>
            </a:r>
            <a:r>
              <a:rPr lang="en-US" dirty="0"/>
              <a:t>(p, min = 0, max = 1, </a:t>
            </a:r>
            <a:r>
              <a:rPr lang="en-US" dirty="0" err="1"/>
              <a:t>lower.tail</a:t>
            </a:r>
            <a:r>
              <a:rPr lang="en-US" dirty="0"/>
              <a:t> = TRUE, </a:t>
            </a:r>
            <a:r>
              <a:rPr lang="en-US" dirty="0" err="1"/>
              <a:t>log.p</a:t>
            </a:r>
            <a:r>
              <a:rPr lang="en-US" dirty="0"/>
              <a:t> = FALSE)</a:t>
            </a:r>
          </a:p>
          <a:p>
            <a:r>
              <a:rPr lang="en-US" dirty="0" err="1"/>
              <a:t>runif</a:t>
            </a:r>
            <a:r>
              <a:rPr lang="en-US" dirty="0"/>
              <a:t>(n, min = 0, max = 1)</a:t>
            </a:r>
          </a:p>
        </p:txBody>
      </p:sp>
      <p:sp>
        <p:nvSpPr>
          <p:cNvPr id="4" name="Date Placeholder 3">
            <a:extLst>
              <a:ext uri="{FF2B5EF4-FFF2-40B4-BE49-F238E27FC236}">
                <a16:creationId xmlns:a16="http://schemas.microsoft.com/office/drawing/2014/main" id="{8173A673-8CC8-4CA8-B328-3A21E49E021F}"/>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623F2A00-9781-444B-86F2-8F259E3F63FB}"/>
              </a:ext>
            </a:extLst>
          </p:cNvPr>
          <p:cNvSpPr>
            <a:spLocks noGrp="1"/>
          </p:cNvSpPr>
          <p:nvPr>
            <p:ph type="sldNum" sz="quarter" idx="12"/>
          </p:nvPr>
        </p:nvSpPr>
        <p:spPr/>
        <p:txBody>
          <a:bodyPr/>
          <a:lstStyle/>
          <a:p>
            <a:fld id="{5BE6A9D8-6A3B-412E-86BF-9A95CED56509}" type="slidenum">
              <a:rPr lang="en-US" smtClean="0"/>
              <a:t>49</a:t>
            </a:fld>
            <a:endParaRPr lang="en-US"/>
          </a:p>
        </p:txBody>
      </p:sp>
    </p:spTree>
    <p:extLst>
      <p:ext uri="{BB962C8B-B14F-4D97-AF65-F5344CB8AC3E}">
        <p14:creationId xmlns:p14="http://schemas.microsoft.com/office/powerpoint/2010/main" val="2777493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C77F-5D59-4449-9664-A800312459A6}"/>
              </a:ext>
            </a:extLst>
          </p:cNvPr>
          <p:cNvSpPr>
            <a:spLocks noGrp="1"/>
          </p:cNvSpPr>
          <p:nvPr>
            <p:ph type="title"/>
          </p:nvPr>
        </p:nvSpPr>
        <p:spPr/>
        <p:txBody>
          <a:bodyPr/>
          <a:lstStyle/>
          <a:p>
            <a:r>
              <a:rPr lang="en-US" dirty="0"/>
              <a:t>Some notation is required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77F89B-38E9-4202-9C51-296C658CD316}"/>
                  </a:ext>
                </a:extLst>
              </p:cNvPr>
              <p:cNvSpPr>
                <a:spLocks noGrp="1"/>
              </p:cNvSpPr>
              <p:nvPr>
                <p:ph idx="1"/>
              </p:nvPr>
            </p:nvSpPr>
            <p:spPr/>
            <p:txBody>
              <a:bodyPr/>
              <a:lstStyle/>
              <a:p>
                <a:r>
                  <a:rPr lang="en-US" dirty="0"/>
                  <a:t>Random variable: </a:t>
                </a:r>
                <a14:m>
                  <m:oMath xmlns:m="http://schemas.openxmlformats.org/officeDocument/2006/math">
                    <m:r>
                      <a:rPr lang="en-US" b="0" i="1" smtClean="0">
                        <a:latin typeface="Cambria Math" panose="02040503050406030204" pitchFamily="18" charset="0"/>
                      </a:rPr>
                      <m:t>𝑋</m:t>
                    </m:r>
                  </m:oMath>
                </a14:m>
                <a:endParaRPr lang="en-US" dirty="0"/>
              </a:p>
              <a:p>
                <a:r>
                  <a:rPr lang="en-US" dirty="0"/>
                  <a:t>An actual value of the variable: </a:t>
                </a:r>
                <a14:m>
                  <m:oMath xmlns:m="http://schemas.openxmlformats.org/officeDocument/2006/math">
                    <m:r>
                      <a:rPr lang="en-US" b="0" i="1" smtClean="0">
                        <a:latin typeface="Cambria Math" panose="02040503050406030204" pitchFamily="18" charset="0"/>
                      </a:rPr>
                      <m:t>𝑥</m:t>
                    </m:r>
                  </m:oMath>
                </a14:m>
                <a:endParaRPr lang="en-US" dirty="0"/>
              </a:p>
              <a:p>
                <a:r>
                  <a:rPr lang="en-US" dirty="0"/>
                  <a:t>Probability of variable </a:t>
                </a:r>
                <a:r>
                  <a:rPr lang="en-US" i="1" dirty="0"/>
                  <a:t>X</a:t>
                </a:r>
                <a:r>
                  <a:rPr lang="en-US" dirty="0"/>
                  <a:t> taking value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 </m:t>
                    </m:r>
                  </m:oMath>
                </a14:m>
                <a:r>
                  <a:rPr lang="en-US" dirty="0"/>
                  <a:t>: </a:t>
                </a:r>
              </a:p>
              <a:p>
                <a:pPr lvl="1"/>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oMath>
                </a14:m>
                <a:r>
                  <a:rPr lang="en-US" dirty="0"/>
                  <a:t> or simply </a:t>
                </a:r>
                <a14:m>
                  <m:oMath xmlns:m="http://schemas.openxmlformats.org/officeDocument/2006/math">
                    <m:r>
                      <a:rPr lang="en-US" i="1">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𝑥</m:t>
                    </m:r>
                    <m:r>
                      <a:rPr lang="en-US" i="1" smtClean="0">
                        <a:latin typeface="Cambria Math" panose="02040503050406030204" pitchFamily="18" charset="0"/>
                      </a:rPr>
                      <m:t>)</m:t>
                    </m:r>
                  </m:oMath>
                </a14:m>
                <a:r>
                  <a:rPr lang="en-US" dirty="0"/>
                  <a:t> </a:t>
                </a:r>
              </a:p>
              <a:p>
                <a:r>
                  <a:rPr lang="en-US" dirty="0"/>
                  <a:t>Sometimes, when dealing with more than one random variable, we’ll use </a:t>
                </a:r>
                <a:r>
                  <a:rPr lang="en-US" i="1" dirty="0"/>
                  <a:t>X</a:t>
                </a:r>
                <a:r>
                  <a:rPr lang="en-US" dirty="0"/>
                  <a:t> as a subscript:</a:t>
                </a:r>
              </a:p>
              <a:p>
                <a:pPr lvl="1"/>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5</m:t>
                        </m:r>
                      </m:e>
                    </m:d>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𝑌</m:t>
                        </m:r>
                      </m:sub>
                    </m:sSub>
                    <m:d>
                      <m:dPr>
                        <m:ctrlPr>
                          <a:rPr lang="en-US" i="1">
                            <a:latin typeface="Cambria Math" panose="02040503050406030204" pitchFamily="18" charset="0"/>
                          </a:rPr>
                        </m:ctrlPr>
                      </m:dPr>
                      <m:e>
                        <m:r>
                          <a:rPr lang="en-US" b="0" i="1" smtClean="0">
                            <a:latin typeface="Cambria Math" panose="02040503050406030204" pitchFamily="18" charset="0"/>
                          </a:rPr>
                          <m:t>2</m:t>
                        </m:r>
                      </m:e>
                    </m:d>
                  </m:oMath>
                </a14:m>
                <a:endParaRPr lang="en-US" dirty="0"/>
              </a:p>
              <a:p>
                <a:r>
                  <a:rPr lang="en-US" dirty="0"/>
                  <a:t>For joint probabilities we write:</a:t>
                </a:r>
              </a:p>
              <a:p>
                <a:pPr lvl="1"/>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i="1" dirty="0"/>
                  <a:t> </a:t>
                </a:r>
                <a:r>
                  <a:rPr lang="en-US" dirty="0"/>
                  <a:t>or simply </a:t>
                </a:r>
                <a14:m>
                  <m:oMath xmlns:m="http://schemas.openxmlformats.org/officeDocument/2006/math">
                    <m:r>
                      <a:rPr lang="en-US" i="1">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m:t>
                    </m:r>
                  </m:oMath>
                </a14:m>
                <a:r>
                  <a:rPr lang="en-US" i="1" dirty="0"/>
                  <a:t> </a:t>
                </a:r>
                <a:endParaRPr lang="en-US" dirty="0"/>
              </a:p>
              <a:p>
                <a:endParaRPr lang="en-US" dirty="0"/>
              </a:p>
            </p:txBody>
          </p:sp>
        </mc:Choice>
        <mc:Fallback xmlns="">
          <p:sp>
            <p:nvSpPr>
              <p:cNvPr id="3" name="Content Placeholder 2">
                <a:extLst>
                  <a:ext uri="{FF2B5EF4-FFF2-40B4-BE49-F238E27FC236}">
                    <a16:creationId xmlns:a16="http://schemas.microsoft.com/office/drawing/2014/main" id="{4B77F89B-38E9-4202-9C51-296C658CD316}"/>
                  </a:ext>
                </a:extLst>
              </p:cNvPr>
              <p:cNvSpPr>
                <a:spLocks noGrp="1" noRot="1" noChangeAspect="1" noMove="1" noResize="1" noEditPoints="1" noAdjustHandles="1" noChangeArrowheads="1" noChangeShapeType="1" noTextEdit="1"/>
              </p:cNvSpPr>
              <p:nvPr>
                <p:ph idx="1"/>
              </p:nvPr>
            </p:nvSpPr>
            <p:spPr>
              <a:blipFill>
                <a:blip r:embed="rId2"/>
                <a:stretch>
                  <a:fillRect l="-944" t="-1928" r="-157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62459B6-A4FF-4841-AEF1-752BFE5667F6}"/>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B85E7551-D62B-40D7-A01D-39B278490E33}"/>
              </a:ext>
            </a:extLst>
          </p:cNvPr>
          <p:cNvSpPr>
            <a:spLocks noGrp="1"/>
          </p:cNvSpPr>
          <p:nvPr>
            <p:ph type="sldNum" sz="quarter" idx="12"/>
          </p:nvPr>
        </p:nvSpPr>
        <p:spPr/>
        <p:txBody>
          <a:bodyPr/>
          <a:lstStyle/>
          <a:p>
            <a:fld id="{5BE6A9D8-6A3B-412E-86BF-9A95CED56509}" type="slidenum">
              <a:rPr lang="en-US" smtClean="0"/>
              <a:t>5</a:t>
            </a:fld>
            <a:endParaRPr lang="en-US"/>
          </a:p>
        </p:txBody>
      </p:sp>
    </p:spTree>
    <p:extLst>
      <p:ext uri="{BB962C8B-B14F-4D97-AF65-F5344CB8AC3E}">
        <p14:creationId xmlns:p14="http://schemas.microsoft.com/office/powerpoint/2010/main" val="275601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F31E-B5AC-45E9-A8B5-ED0171640A1D}"/>
              </a:ext>
            </a:extLst>
          </p:cNvPr>
          <p:cNvSpPr>
            <a:spLocks noGrp="1"/>
          </p:cNvSpPr>
          <p:nvPr>
            <p:ph type="title"/>
          </p:nvPr>
        </p:nvSpPr>
        <p:spPr/>
        <p:txBody>
          <a:bodyPr/>
          <a:lstStyle/>
          <a:p>
            <a:r>
              <a:rPr lang="en-US" dirty="0"/>
              <a:t>Exponential Random Variables</a:t>
            </a:r>
          </a:p>
        </p:txBody>
      </p:sp>
      <p:sp>
        <p:nvSpPr>
          <p:cNvPr id="3" name="Content Placeholder 2">
            <a:extLst>
              <a:ext uri="{FF2B5EF4-FFF2-40B4-BE49-F238E27FC236}">
                <a16:creationId xmlns:a16="http://schemas.microsoft.com/office/drawing/2014/main" id="{194E66EC-6E75-4F1E-AADB-1DFC6828761E}"/>
              </a:ext>
            </a:extLst>
          </p:cNvPr>
          <p:cNvSpPr>
            <a:spLocks noGrp="1"/>
          </p:cNvSpPr>
          <p:nvPr>
            <p:ph idx="1"/>
          </p:nvPr>
        </p:nvSpPr>
        <p:spPr/>
        <p:txBody>
          <a:bodyPr>
            <a:normAutofit fontScale="92500" lnSpcReduction="10000"/>
          </a:bodyPr>
          <a:lstStyle/>
          <a:p>
            <a:r>
              <a:rPr lang="en-US" dirty="0"/>
              <a:t>Often used to model the </a:t>
            </a:r>
            <a:r>
              <a:rPr lang="en-US" b="1" i="1" dirty="0"/>
              <a:t>length of time between two occurrences </a:t>
            </a:r>
            <a:r>
              <a:rPr lang="en-US" dirty="0"/>
              <a:t>of an event (</a:t>
            </a:r>
            <a:r>
              <a:rPr lang="en-US" b="1" i="1" dirty="0"/>
              <a:t>the time between arrivals</a:t>
            </a:r>
            <a:r>
              <a:rPr lang="en-US" dirty="0"/>
              <a:t>).</a:t>
            </a:r>
          </a:p>
          <a:p>
            <a:pPr lvl="1"/>
            <a:r>
              <a:rPr lang="en-US" b="1" i="1" dirty="0"/>
              <a:t>Examples</a:t>
            </a:r>
            <a:r>
              <a:rPr lang="en-US" dirty="0"/>
              <a:t>: </a:t>
            </a:r>
          </a:p>
          <a:p>
            <a:pPr lvl="2"/>
            <a:r>
              <a:rPr lang="en-US" dirty="0"/>
              <a:t>Time between trucks arriving at an unloading dock.</a:t>
            </a:r>
          </a:p>
          <a:p>
            <a:pPr lvl="2"/>
            <a:r>
              <a:rPr lang="en-US" dirty="0"/>
              <a:t>Time between transactions at an ATM Machine.</a:t>
            </a:r>
          </a:p>
          <a:p>
            <a:pPr lvl="2"/>
            <a:r>
              <a:rPr lang="en-US" dirty="0"/>
              <a:t>Time between phone calls to the main operator.</a:t>
            </a:r>
          </a:p>
          <a:p>
            <a:r>
              <a:rPr lang="en-US" dirty="0"/>
              <a:t>Defined by a single parameter, the </a:t>
            </a:r>
            <a:r>
              <a:rPr lang="en-US" b="1" i="1" dirty="0"/>
              <a:t>mean</a:t>
            </a:r>
            <a:r>
              <a:rPr lang="en-US" dirty="0"/>
              <a:t> λ (lambda) rate of arrival per time period:</a:t>
            </a:r>
          </a:p>
          <a:p>
            <a:endParaRPr lang="en-US" dirty="0"/>
          </a:p>
          <a:p>
            <a:endParaRPr lang="en-US" dirty="0"/>
          </a:p>
          <a:p>
            <a:r>
              <a:rPr lang="en-US" dirty="0"/>
              <a:t>The expected value is: </a:t>
            </a:r>
          </a:p>
          <a:p>
            <a:endParaRPr lang="en-US" dirty="0"/>
          </a:p>
          <a:p>
            <a:endParaRPr lang="en-US" dirty="0"/>
          </a:p>
          <a:p>
            <a:r>
              <a:rPr lang="en-US" dirty="0"/>
              <a:t>The standard deviation is:</a:t>
            </a:r>
          </a:p>
          <a:p>
            <a:endParaRPr lang="en-US" dirty="0"/>
          </a:p>
          <a:p>
            <a:endParaRPr lang="en-US" dirty="0"/>
          </a:p>
        </p:txBody>
      </p:sp>
      <p:sp>
        <p:nvSpPr>
          <p:cNvPr id="4" name="Date Placeholder 3">
            <a:extLst>
              <a:ext uri="{FF2B5EF4-FFF2-40B4-BE49-F238E27FC236}">
                <a16:creationId xmlns:a16="http://schemas.microsoft.com/office/drawing/2014/main" id="{7B499F8D-3AF2-4256-82DA-6BA5465A307C}"/>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6E566E46-2BE5-41B4-B9E6-8EEF235C94FF}"/>
              </a:ext>
            </a:extLst>
          </p:cNvPr>
          <p:cNvSpPr>
            <a:spLocks noGrp="1"/>
          </p:cNvSpPr>
          <p:nvPr>
            <p:ph type="sldNum" sz="quarter" idx="12"/>
          </p:nvPr>
        </p:nvSpPr>
        <p:spPr/>
        <p:txBody>
          <a:bodyPr/>
          <a:lstStyle/>
          <a:p>
            <a:fld id="{5BE6A9D8-6A3B-412E-86BF-9A95CED56509}" type="slidenum">
              <a:rPr lang="en-US" smtClean="0"/>
              <a:t>50</a:t>
            </a:fld>
            <a:endParaRPr lang="en-US"/>
          </a:p>
        </p:txBody>
      </p:sp>
      <p:graphicFrame>
        <p:nvGraphicFramePr>
          <p:cNvPr id="7" name="Object 19">
            <a:extLst>
              <a:ext uri="{FF2B5EF4-FFF2-40B4-BE49-F238E27FC236}">
                <a16:creationId xmlns:a16="http://schemas.microsoft.com/office/drawing/2014/main" id="{31AD67BF-50AC-45C9-B632-FB5CFECAC2E5}"/>
              </a:ext>
            </a:extLst>
          </p:cNvPr>
          <p:cNvGraphicFramePr>
            <a:graphicFrameLocks noChangeAspect="1"/>
          </p:cNvGraphicFramePr>
          <p:nvPr>
            <p:extLst>
              <p:ext uri="{D42A27DB-BD31-4B8C-83A1-F6EECF244321}">
                <p14:modId xmlns:p14="http://schemas.microsoft.com/office/powerpoint/2010/main" val="2047827491"/>
              </p:ext>
            </p:extLst>
          </p:nvPr>
        </p:nvGraphicFramePr>
        <p:xfrm>
          <a:off x="3795078" y="3647735"/>
          <a:ext cx="4362450" cy="719138"/>
        </p:xfrm>
        <a:graphic>
          <a:graphicData uri="http://schemas.openxmlformats.org/presentationml/2006/ole">
            <mc:AlternateContent xmlns:mc="http://schemas.openxmlformats.org/markup-compatibility/2006">
              <mc:Choice xmlns:v="urn:schemas-microsoft-com:vml" Requires="v">
                <p:oleObj spid="_x0000_s70808" name="Equation" r:id="rId3" imgW="1384300" imgH="228600" progId="Equation.3">
                  <p:embed/>
                </p:oleObj>
              </mc:Choice>
              <mc:Fallback>
                <p:oleObj name="Equation" r:id="rId3" imgW="1384300" imgH="228600" progId="Equation.3">
                  <p:embed/>
                  <p:pic>
                    <p:nvPicPr>
                      <p:cNvPr id="7175" name="Object 19">
                        <a:extLst>
                          <a:ext uri="{FF2B5EF4-FFF2-40B4-BE49-F238E27FC236}">
                            <a16:creationId xmlns:a16="http://schemas.microsoft.com/office/drawing/2014/main" id="{D127C929-CEA0-4A99-8AB7-1B94464171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5078" y="3647735"/>
                        <a:ext cx="4362450" cy="719138"/>
                      </a:xfrm>
                      <a:prstGeom prst="rect">
                        <a:avLst/>
                      </a:prstGeom>
                      <a:solidFill>
                        <a:srgbClr val="00E200"/>
                      </a:solidFill>
                      <a:ln w="9525">
                        <a:solidFill>
                          <a:schemeClr val="tx1"/>
                        </a:solidFill>
                        <a:miter lim="800000"/>
                        <a:headEnd/>
                        <a:tailEnd/>
                      </a:ln>
                    </p:spPr>
                  </p:pic>
                </p:oleObj>
              </mc:Fallback>
            </mc:AlternateContent>
          </a:graphicData>
        </a:graphic>
      </p:graphicFrame>
      <p:graphicFrame>
        <p:nvGraphicFramePr>
          <p:cNvPr id="8" name="Object 4">
            <a:extLst>
              <a:ext uri="{FF2B5EF4-FFF2-40B4-BE49-F238E27FC236}">
                <a16:creationId xmlns:a16="http://schemas.microsoft.com/office/drawing/2014/main" id="{F96BD6FF-BDD5-4A8E-9FFD-8ABB1DCB0365}"/>
              </a:ext>
            </a:extLst>
          </p:cNvPr>
          <p:cNvGraphicFramePr>
            <a:graphicFrameLocks noChangeAspect="1"/>
          </p:cNvGraphicFramePr>
          <p:nvPr>
            <p:extLst>
              <p:ext uri="{D42A27DB-BD31-4B8C-83A1-F6EECF244321}">
                <p14:modId xmlns:p14="http://schemas.microsoft.com/office/powerpoint/2010/main" val="2724525669"/>
              </p:ext>
            </p:extLst>
          </p:nvPr>
        </p:nvGraphicFramePr>
        <p:xfrm>
          <a:off x="4771674" y="4767105"/>
          <a:ext cx="1760537" cy="638175"/>
        </p:xfrm>
        <a:graphic>
          <a:graphicData uri="http://schemas.openxmlformats.org/presentationml/2006/ole">
            <mc:AlternateContent xmlns:mc="http://schemas.openxmlformats.org/markup-compatibility/2006">
              <mc:Choice xmlns:v="urn:schemas-microsoft-com:vml" Requires="v">
                <p:oleObj spid="_x0000_s70809" name="Equation" r:id="rId5" imgW="558558" imgH="203112" progId="Equation.3">
                  <p:embed/>
                </p:oleObj>
              </mc:Choice>
              <mc:Fallback>
                <p:oleObj name="Equation" r:id="rId5" imgW="558558" imgH="203112" progId="Equation.3">
                  <p:embed/>
                  <p:pic>
                    <p:nvPicPr>
                      <p:cNvPr id="8196" name="Object 4">
                        <a:extLst>
                          <a:ext uri="{FF2B5EF4-FFF2-40B4-BE49-F238E27FC236}">
                            <a16:creationId xmlns:a16="http://schemas.microsoft.com/office/drawing/2014/main" id="{14EB9AA1-9669-462C-8410-FE9A457346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1674" y="4767105"/>
                        <a:ext cx="1760537" cy="638175"/>
                      </a:xfrm>
                      <a:prstGeom prst="rect">
                        <a:avLst/>
                      </a:prstGeom>
                      <a:solidFill>
                        <a:srgbClr val="00E200"/>
                      </a:solidFill>
                      <a:ln w="9525">
                        <a:solidFill>
                          <a:schemeClr val="tx1"/>
                        </a:solidFill>
                        <a:miter lim="800000"/>
                        <a:headEnd/>
                        <a:tailEnd/>
                      </a:ln>
                    </p:spPr>
                  </p:pic>
                </p:oleObj>
              </mc:Fallback>
            </mc:AlternateContent>
          </a:graphicData>
        </a:graphic>
      </p:graphicFrame>
      <p:graphicFrame>
        <p:nvGraphicFramePr>
          <p:cNvPr id="9" name="Object 5">
            <a:extLst>
              <a:ext uri="{FF2B5EF4-FFF2-40B4-BE49-F238E27FC236}">
                <a16:creationId xmlns:a16="http://schemas.microsoft.com/office/drawing/2014/main" id="{13155EC9-D52B-457C-B27D-ECF63F2F3F86}"/>
              </a:ext>
            </a:extLst>
          </p:cNvPr>
          <p:cNvGraphicFramePr>
            <a:graphicFrameLocks noChangeAspect="1"/>
          </p:cNvGraphicFramePr>
          <p:nvPr>
            <p:extLst>
              <p:ext uri="{D42A27DB-BD31-4B8C-83A1-F6EECF244321}">
                <p14:modId xmlns:p14="http://schemas.microsoft.com/office/powerpoint/2010/main" val="4119945048"/>
              </p:ext>
            </p:extLst>
          </p:nvPr>
        </p:nvGraphicFramePr>
        <p:xfrm>
          <a:off x="4771674" y="5896780"/>
          <a:ext cx="1849438" cy="646112"/>
        </p:xfrm>
        <a:graphic>
          <a:graphicData uri="http://schemas.openxmlformats.org/presentationml/2006/ole">
            <mc:AlternateContent xmlns:mc="http://schemas.openxmlformats.org/markup-compatibility/2006">
              <mc:Choice xmlns:v="urn:schemas-microsoft-com:vml" Requires="v">
                <p:oleObj spid="_x0000_s70810" name="Equation" r:id="rId7" imgW="507780" imgH="177723" progId="Equation.3">
                  <p:embed/>
                </p:oleObj>
              </mc:Choice>
              <mc:Fallback>
                <p:oleObj name="Equation" r:id="rId7" imgW="507780" imgH="177723" progId="Equation.3">
                  <p:embed/>
                  <p:pic>
                    <p:nvPicPr>
                      <p:cNvPr id="8197" name="Object 5">
                        <a:extLst>
                          <a:ext uri="{FF2B5EF4-FFF2-40B4-BE49-F238E27FC236}">
                            <a16:creationId xmlns:a16="http://schemas.microsoft.com/office/drawing/2014/main" id="{A7AE47C8-4709-410E-A777-0B1873B7E57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71674" y="5896780"/>
                        <a:ext cx="1849438" cy="646112"/>
                      </a:xfrm>
                      <a:prstGeom prst="rect">
                        <a:avLst/>
                      </a:prstGeom>
                      <a:solidFill>
                        <a:srgbClr val="00E200"/>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389832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5F66-686A-4DB7-9292-07267EC4F14A}"/>
              </a:ext>
            </a:extLst>
          </p:cNvPr>
          <p:cNvSpPr>
            <a:spLocks noGrp="1"/>
          </p:cNvSpPr>
          <p:nvPr>
            <p:ph type="title"/>
          </p:nvPr>
        </p:nvSpPr>
        <p:spPr/>
        <p:txBody>
          <a:bodyPr/>
          <a:lstStyle/>
          <a:p>
            <a:r>
              <a:rPr lang="en-US" dirty="0"/>
              <a:t>Exponential Distribution Example</a:t>
            </a:r>
          </a:p>
        </p:txBody>
      </p:sp>
      <p:sp>
        <p:nvSpPr>
          <p:cNvPr id="3" name="Content Placeholder 2">
            <a:extLst>
              <a:ext uri="{FF2B5EF4-FFF2-40B4-BE49-F238E27FC236}">
                <a16:creationId xmlns:a16="http://schemas.microsoft.com/office/drawing/2014/main" id="{926AF07E-5D3D-41E1-AA46-218D1568088D}"/>
              </a:ext>
            </a:extLst>
          </p:cNvPr>
          <p:cNvSpPr>
            <a:spLocks noGrp="1"/>
          </p:cNvSpPr>
          <p:nvPr>
            <p:ph idx="1"/>
          </p:nvPr>
        </p:nvSpPr>
        <p:spPr/>
        <p:txBody>
          <a:bodyPr/>
          <a:lstStyle/>
          <a:p>
            <a:r>
              <a:rPr lang="en-US" dirty="0"/>
              <a:t>Customers arrive at the service counter at the rate of 20 per hour.  What is the probability that the arrival time between consecutive customers is less than six minutes?</a:t>
            </a:r>
          </a:p>
          <a:p>
            <a:pPr lvl="1"/>
            <a:r>
              <a:rPr lang="en-US" dirty="0"/>
              <a:t>Can use R to calculate:</a:t>
            </a:r>
          </a:p>
          <a:p>
            <a:pPr lvl="2"/>
            <a:r>
              <a:rPr lang="en-US" dirty="0" err="1"/>
              <a:t>dexp</a:t>
            </a:r>
            <a:r>
              <a:rPr lang="en-US" dirty="0"/>
              <a:t>(x, rate = 1, log = FALSE)</a:t>
            </a:r>
          </a:p>
          <a:p>
            <a:pPr lvl="2"/>
            <a:r>
              <a:rPr lang="en-US" dirty="0" err="1"/>
              <a:t>pexp</a:t>
            </a:r>
            <a:r>
              <a:rPr lang="en-US" dirty="0"/>
              <a:t>(q, rate = 1, </a:t>
            </a:r>
            <a:r>
              <a:rPr lang="en-US" dirty="0" err="1"/>
              <a:t>lower.tail</a:t>
            </a:r>
            <a:r>
              <a:rPr lang="en-US" dirty="0"/>
              <a:t> = TRUE, </a:t>
            </a:r>
            <a:r>
              <a:rPr lang="en-US" dirty="0" err="1"/>
              <a:t>log.p</a:t>
            </a:r>
            <a:r>
              <a:rPr lang="en-US" dirty="0"/>
              <a:t> = FALSE)</a:t>
            </a:r>
          </a:p>
          <a:p>
            <a:pPr lvl="2"/>
            <a:r>
              <a:rPr lang="en-US" dirty="0" err="1"/>
              <a:t>qexp</a:t>
            </a:r>
            <a:r>
              <a:rPr lang="en-US" dirty="0"/>
              <a:t>(p, rate = 1, </a:t>
            </a:r>
            <a:r>
              <a:rPr lang="en-US" dirty="0" err="1"/>
              <a:t>lower.tail</a:t>
            </a:r>
            <a:r>
              <a:rPr lang="en-US" dirty="0"/>
              <a:t> = TRUE, </a:t>
            </a:r>
            <a:r>
              <a:rPr lang="en-US" dirty="0" err="1"/>
              <a:t>log.p</a:t>
            </a:r>
            <a:r>
              <a:rPr lang="en-US" dirty="0"/>
              <a:t> = FALSE)</a:t>
            </a:r>
          </a:p>
          <a:p>
            <a:pPr lvl="2"/>
            <a:r>
              <a:rPr lang="en-US" dirty="0" err="1"/>
              <a:t>rexp</a:t>
            </a:r>
            <a:r>
              <a:rPr lang="en-US" dirty="0"/>
              <a:t>(n, rate = 1)</a:t>
            </a:r>
          </a:p>
        </p:txBody>
      </p:sp>
      <p:sp>
        <p:nvSpPr>
          <p:cNvPr id="4" name="Date Placeholder 3">
            <a:extLst>
              <a:ext uri="{FF2B5EF4-FFF2-40B4-BE49-F238E27FC236}">
                <a16:creationId xmlns:a16="http://schemas.microsoft.com/office/drawing/2014/main" id="{BA541F2A-4656-4FCF-B444-3429BAFBE6BD}"/>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0D6932CB-A50A-467B-8F6D-73A6C408DAD0}"/>
              </a:ext>
            </a:extLst>
          </p:cNvPr>
          <p:cNvSpPr>
            <a:spLocks noGrp="1"/>
          </p:cNvSpPr>
          <p:nvPr>
            <p:ph type="sldNum" sz="quarter" idx="12"/>
          </p:nvPr>
        </p:nvSpPr>
        <p:spPr/>
        <p:txBody>
          <a:bodyPr/>
          <a:lstStyle/>
          <a:p>
            <a:fld id="{5BE6A9D8-6A3B-412E-86BF-9A95CED56509}" type="slidenum">
              <a:rPr lang="en-US" smtClean="0"/>
              <a:t>51</a:t>
            </a:fld>
            <a:endParaRPr lang="en-US"/>
          </a:p>
        </p:txBody>
      </p:sp>
    </p:spTree>
    <p:extLst>
      <p:ext uri="{BB962C8B-B14F-4D97-AF65-F5344CB8AC3E}">
        <p14:creationId xmlns:p14="http://schemas.microsoft.com/office/powerpoint/2010/main" val="41609218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77ECC-DA47-4DC9-B7CB-8CFAD9AB54D8}"/>
              </a:ext>
            </a:extLst>
          </p:cNvPr>
          <p:cNvSpPr>
            <a:spLocks noGrp="1"/>
          </p:cNvSpPr>
          <p:nvPr>
            <p:ph type="title"/>
          </p:nvPr>
        </p:nvSpPr>
        <p:spPr/>
        <p:txBody>
          <a:bodyPr/>
          <a:lstStyle/>
          <a:p>
            <a:r>
              <a:rPr lang="en-US" dirty="0"/>
              <a:t>Portfolio Example</a:t>
            </a:r>
          </a:p>
        </p:txBody>
      </p:sp>
      <p:sp>
        <p:nvSpPr>
          <p:cNvPr id="3" name="Content Placeholder 2">
            <a:extLst>
              <a:ext uri="{FF2B5EF4-FFF2-40B4-BE49-F238E27FC236}">
                <a16:creationId xmlns:a16="http://schemas.microsoft.com/office/drawing/2014/main" id="{73DEADBF-E38C-4F05-AB63-8773D09AF2E4}"/>
              </a:ext>
            </a:extLst>
          </p:cNvPr>
          <p:cNvSpPr>
            <a:spLocks noGrp="1"/>
          </p:cNvSpPr>
          <p:nvPr>
            <p:ph idx="1"/>
          </p:nvPr>
        </p:nvSpPr>
        <p:spPr/>
        <p:txBody>
          <a:bodyPr/>
          <a:lstStyle/>
          <a:p>
            <a:r>
              <a:rPr lang="en-US" dirty="0"/>
              <a:t>Let </a:t>
            </a:r>
            <a:r>
              <a:rPr lang="en-US" i="1" dirty="0"/>
              <a:t>X</a:t>
            </a:r>
            <a:r>
              <a:rPr lang="en-US" dirty="0"/>
              <a:t> be the return from investment 1, and </a:t>
            </a:r>
            <a:r>
              <a:rPr lang="en-US" i="1" dirty="0"/>
              <a:t>Y </a:t>
            </a:r>
            <a:r>
              <a:rPr lang="en-US" dirty="0"/>
              <a:t>be the return from investment 2</a:t>
            </a:r>
          </a:p>
          <a:p>
            <a:pPr lvl="1"/>
            <a:r>
              <a:rPr lang="en-US" dirty="0"/>
              <a:t>Suppose that the expected return from investment 1 is $50 and that the expected return from investment 2 is $95</a:t>
            </a:r>
          </a:p>
          <a:p>
            <a:pPr lvl="1"/>
            <a:r>
              <a:rPr lang="en-US" dirty="0"/>
              <a:t>Suppose that 40% of your portfolio is in investment 1, and 60% of your portfolio is in investment 2</a:t>
            </a:r>
          </a:p>
          <a:p>
            <a:pPr lvl="1"/>
            <a:r>
              <a:rPr lang="en-US" dirty="0"/>
              <a:t>Suppose that the variance of investment 1 is $43.30 and that the variance for investment 2 is $193.21</a:t>
            </a:r>
          </a:p>
          <a:p>
            <a:pPr lvl="1"/>
            <a:r>
              <a:rPr lang="en-US" dirty="0"/>
              <a:t>Finally, suppose that the covariance of the investments is 8250. </a:t>
            </a:r>
          </a:p>
          <a:p>
            <a:r>
              <a:rPr lang="en-US" dirty="0"/>
              <a:t>What is the expected return of your portfolio?</a:t>
            </a:r>
          </a:p>
          <a:p>
            <a:r>
              <a:rPr lang="en-US" dirty="0"/>
              <a:t>What is the variance of your portfolio?</a:t>
            </a:r>
          </a:p>
          <a:p>
            <a:endParaRPr lang="en-US" dirty="0"/>
          </a:p>
          <a:p>
            <a:endParaRPr lang="en-US" dirty="0"/>
          </a:p>
        </p:txBody>
      </p:sp>
      <p:sp>
        <p:nvSpPr>
          <p:cNvPr id="4" name="Date Placeholder 3">
            <a:extLst>
              <a:ext uri="{FF2B5EF4-FFF2-40B4-BE49-F238E27FC236}">
                <a16:creationId xmlns:a16="http://schemas.microsoft.com/office/drawing/2014/main" id="{673F0135-00C9-4AA2-BC6F-2A3C86A0C5FE}"/>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A61F8F93-D37D-45F3-B974-C43B6CBA1431}"/>
              </a:ext>
            </a:extLst>
          </p:cNvPr>
          <p:cNvSpPr>
            <a:spLocks noGrp="1"/>
          </p:cNvSpPr>
          <p:nvPr>
            <p:ph type="sldNum" sz="quarter" idx="12"/>
          </p:nvPr>
        </p:nvSpPr>
        <p:spPr/>
        <p:txBody>
          <a:bodyPr/>
          <a:lstStyle/>
          <a:p>
            <a:fld id="{5BE6A9D8-6A3B-412E-86BF-9A95CED56509}" type="slidenum">
              <a:rPr lang="en-US" smtClean="0"/>
              <a:t>52</a:t>
            </a:fld>
            <a:endParaRPr lang="en-US"/>
          </a:p>
        </p:txBody>
      </p:sp>
    </p:spTree>
    <p:extLst>
      <p:ext uri="{BB962C8B-B14F-4D97-AF65-F5344CB8AC3E}">
        <p14:creationId xmlns:p14="http://schemas.microsoft.com/office/powerpoint/2010/main" val="13249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A9BDE-404D-4888-8F94-3E90F17CB1D7}"/>
              </a:ext>
            </a:extLst>
          </p:cNvPr>
          <p:cNvSpPr>
            <a:spLocks noGrp="1"/>
          </p:cNvSpPr>
          <p:nvPr>
            <p:ph type="title"/>
          </p:nvPr>
        </p:nvSpPr>
        <p:spPr/>
        <p:txBody>
          <a:bodyPr/>
          <a:lstStyle/>
          <a:p>
            <a:r>
              <a:rPr lang="en-US" dirty="0"/>
              <a:t>Linear Combinations of Random Variables</a:t>
            </a:r>
          </a:p>
        </p:txBody>
      </p:sp>
      <p:sp>
        <p:nvSpPr>
          <p:cNvPr id="3" name="Content Placeholder 2">
            <a:extLst>
              <a:ext uri="{FF2B5EF4-FFF2-40B4-BE49-F238E27FC236}">
                <a16:creationId xmlns:a16="http://schemas.microsoft.com/office/drawing/2014/main" id="{D98C0833-99A0-4CDA-BCCD-79CBBEF897DA}"/>
              </a:ext>
            </a:extLst>
          </p:cNvPr>
          <p:cNvSpPr>
            <a:spLocks noGrp="1"/>
          </p:cNvSpPr>
          <p:nvPr>
            <p:ph idx="1"/>
          </p:nvPr>
        </p:nvSpPr>
        <p:spPr/>
        <p:txBody>
          <a:bodyPr/>
          <a:lstStyle/>
          <a:p>
            <a:r>
              <a:rPr lang="en-US" dirty="0"/>
              <a:t>For any two random variables </a:t>
            </a:r>
            <a:r>
              <a:rPr lang="en-US" i="1" dirty="0"/>
              <a:t>X,Y</a:t>
            </a:r>
            <a:endParaRPr lang="en-US" dirty="0"/>
          </a:p>
          <a:p>
            <a:endParaRPr lang="en-US" dirty="0"/>
          </a:p>
          <a:p>
            <a:endParaRPr lang="en-US" dirty="0"/>
          </a:p>
          <a:p>
            <a:r>
              <a:rPr lang="en-US" dirty="0"/>
              <a:t>Furthermore:</a:t>
            </a:r>
          </a:p>
          <a:p>
            <a:endParaRPr lang="en-US" dirty="0"/>
          </a:p>
          <a:p>
            <a:endParaRPr lang="en-US" dirty="0"/>
          </a:p>
          <a:p>
            <a:r>
              <a:rPr lang="en-US" dirty="0"/>
              <a:t>What if we want the variance or standard deviation of a linear combination of random variables?</a:t>
            </a:r>
          </a:p>
          <a:p>
            <a:pPr lvl="1"/>
            <a:r>
              <a:rPr lang="en-US" dirty="0"/>
              <a:t>Let’s take a quick trip back to samples</a:t>
            </a:r>
          </a:p>
        </p:txBody>
      </p:sp>
      <p:sp>
        <p:nvSpPr>
          <p:cNvPr id="4" name="Date Placeholder 3">
            <a:extLst>
              <a:ext uri="{FF2B5EF4-FFF2-40B4-BE49-F238E27FC236}">
                <a16:creationId xmlns:a16="http://schemas.microsoft.com/office/drawing/2014/main" id="{B671ABE7-B850-43AD-8783-92805072142A}"/>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5D7AB6DB-D914-4720-8C46-0FF737A5B5DD}"/>
              </a:ext>
            </a:extLst>
          </p:cNvPr>
          <p:cNvSpPr>
            <a:spLocks noGrp="1"/>
          </p:cNvSpPr>
          <p:nvPr>
            <p:ph type="sldNum" sz="quarter" idx="12"/>
          </p:nvPr>
        </p:nvSpPr>
        <p:spPr/>
        <p:txBody>
          <a:bodyPr/>
          <a:lstStyle/>
          <a:p>
            <a:fld id="{5BE6A9D8-6A3B-412E-86BF-9A95CED56509}" type="slidenum">
              <a:rPr lang="en-US" smtClean="0"/>
              <a:t>53</a:t>
            </a:fld>
            <a:endParaRPr lang="en-US"/>
          </a:p>
        </p:txBody>
      </p:sp>
      <p:graphicFrame>
        <p:nvGraphicFramePr>
          <p:cNvPr id="6" name="Object 14">
            <a:extLst>
              <a:ext uri="{FF2B5EF4-FFF2-40B4-BE49-F238E27FC236}">
                <a16:creationId xmlns:a16="http://schemas.microsoft.com/office/drawing/2014/main" id="{AD34DB36-6AF0-4C49-A7B2-8B0B563EABBD}"/>
              </a:ext>
            </a:extLst>
          </p:cNvPr>
          <p:cNvGraphicFramePr>
            <a:graphicFrameLocks noChangeAspect="1"/>
          </p:cNvGraphicFramePr>
          <p:nvPr/>
        </p:nvGraphicFramePr>
        <p:xfrm>
          <a:off x="4498975" y="1947863"/>
          <a:ext cx="3724275" cy="482600"/>
        </p:xfrm>
        <a:graphic>
          <a:graphicData uri="http://schemas.openxmlformats.org/presentationml/2006/ole">
            <mc:AlternateContent xmlns:mc="http://schemas.openxmlformats.org/markup-compatibility/2006">
              <mc:Choice xmlns:v="urn:schemas-microsoft-com:vml" Requires="v">
                <p:oleObj spid="_x0000_s60540" name="Equation" r:id="rId3" imgW="1562040" imgH="203040" progId="Equation.3">
                  <p:embed/>
                </p:oleObj>
              </mc:Choice>
              <mc:Fallback>
                <p:oleObj name="Equation" r:id="rId3" imgW="1562040" imgH="203040" progId="Equation.3">
                  <p:embed/>
                  <p:pic>
                    <p:nvPicPr>
                      <p:cNvPr id="6" name="Object 14">
                        <a:extLst>
                          <a:ext uri="{FF2B5EF4-FFF2-40B4-BE49-F238E27FC236}">
                            <a16:creationId xmlns:a16="http://schemas.microsoft.com/office/drawing/2014/main" id="{AD34DB36-6AF0-4C49-A7B2-8B0B563EABBD}"/>
                          </a:ext>
                        </a:extLst>
                      </p:cNvPr>
                      <p:cNvPicPr>
                        <a:picLocks noChangeAspect="1" noChangeArrowheads="1"/>
                      </p:cNvPicPr>
                      <p:nvPr/>
                    </p:nvPicPr>
                    <p:blipFill>
                      <a:blip r:embed="rId4"/>
                      <a:srcRect/>
                      <a:stretch>
                        <a:fillRect/>
                      </a:stretch>
                    </p:blipFill>
                    <p:spPr bwMode="auto">
                      <a:xfrm>
                        <a:off x="4498975" y="1947863"/>
                        <a:ext cx="3724275" cy="482600"/>
                      </a:xfrm>
                      <a:prstGeom prst="rect">
                        <a:avLst/>
                      </a:prstGeom>
                      <a:solidFill>
                        <a:srgbClr val="00D200"/>
                      </a:solidFill>
                      <a:ln w="9525">
                        <a:solidFill>
                          <a:schemeClr val="tx1"/>
                        </a:solidFill>
                        <a:miter lim="800000"/>
                        <a:headEnd/>
                        <a:tailEnd/>
                      </a:ln>
                    </p:spPr>
                  </p:pic>
                </p:oleObj>
              </mc:Fallback>
            </mc:AlternateContent>
          </a:graphicData>
        </a:graphic>
      </p:graphicFrame>
      <p:graphicFrame>
        <p:nvGraphicFramePr>
          <p:cNvPr id="7" name="Object 14">
            <a:extLst>
              <a:ext uri="{FF2B5EF4-FFF2-40B4-BE49-F238E27FC236}">
                <a16:creationId xmlns:a16="http://schemas.microsoft.com/office/drawing/2014/main" id="{8D7C5754-A71D-45F8-8139-9AEEBE0287D7}"/>
              </a:ext>
            </a:extLst>
          </p:cNvPr>
          <p:cNvGraphicFramePr>
            <a:graphicFrameLocks noChangeAspect="1"/>
          </p:cNvGraphicFramePr>
          <p:nvPr/>
        </p:nvGraphicFramePr>
        <p:xfrm>
          <a:off x="3783013" y="3327400"/>
          <a:ext cx="5175250" cy="565150"/>
        </p:xfrm>
        <a:graphic>
          <a:graphicData uri="http://schemas.openxmlformats.org/presentationml/2006/ole">
            <mc:AlternateContent xmlns:mc="http://schemas.openxmlformats.org/markup-compatibility/2006">
              <mc:Choice xmlns:v="urn:schemas-microsoft-com:vml" Requires="v">
                <p:oleObj spid="_x0000_s60541" name="Equation" r:id="rId5" imgW="1854000" imgH="203040" progId="Equation.3">
                  <p:embed/>
                </p:oleObj>
              </mc:Choice>
              <mc:Fallback>
                <p:oleObj name="Equation" r:id="rId5" imgW="1854000" imgH="203040" progId="Equation.3">
                  <p:embed/>
                  <p:pic>
                    <p:nvPicPr>
                      <p:cNvPr id="7" name="Object 14">
                        <a:extLst>
                          <a:ext uri="{FF2B5EF4-FFF2-40B4-BE49-F238E27FC236}">
                            <a16:creationId xmlns:a16="http://schemas.microsoft.com/office/drawing/2014/main" id="{8D7C5754-A71D-45F8-8139-9AEEBE0287D7}"/>
                          </a:ext>
                        </a:extLst>
                      </p:cNvPr>
                      <p:cNvPicPr>
                        <a:picLocks noChangeAspect="1" noChangeArrowheads="1"/>
                      </p:cNvPicPr>
                      <p:nvPr/>
                    </p:nvPicPr>
                    <p:blipFill>
                      <a:blip r:embed="rId6"/>
                      <a:srcRect/>
                      <a:stretch>
                        <a:fillRect/>
                      </a:stretch>
                    </p:blipFill>
                    <p:spPr bwMode="auto">
                      <a:xfrm>
                        <a:off x="3783013" y="3327400"/>
                        <a:ext cx="5175250" cy="565150"/>
                      </a:xfrm>
                      <a:prstGeom prst="rect">
                        <a:avLst/>
                      </a:prstGeom>
                      <a:solidFill>
                        <a:srgbClr val="00D200"/>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197770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7344B-B31D-443B-9AB9-A80B1BF14117}"/>
              </a:ext>
            </a:extLst>
          </p:cNvPr>
          <p:cNvSpPr>
            <a:spLocks noGrp="1"/>
          </p:cNvSpPr>
          <p:nvPr>
            <p:ph type="title"/>
          </p:nvPr>
        </p:nvSpPr>
        <p:spPr/>
        <p:txBody>
          <a:bodyPr/>
          <a:lstStyle/>
          <a:p>
            <a:r>
              <a:rPr lang="en-US" dirty="0"/>
              <a:t>Covariance</a:t>
            </a:r>
          </a:p>
        </p:txBody>
      </p:sp>
      <p:sp>
        <p:nvSpPr>
          <p:cNvPr id="3" name="Content Placeholder 2">
            <a:extLst>
              <a:ext uri="{FF2B5EF4-FFF2-40B4-BE49-F238E27FC236}">
                <a16:creationId xmlns:a16="http://schemas.microsoft.com/office/drawing/2014/main" id="{82D7521C-CBFF-49E6-A1E6-9F6FC8B13CDE}"/>
              </a:ext>
            </a:extLst>
          </p:cNvPr>
          <p:cNvSpPr>
            <a:spLocks noGrp="1"/>
          </p:cNvSpPr>
          <p:nvPr>
            <p:ph idx="1"/>
          </p:nvPr>
        </p:nvSpPr>
        <p:spPr/>
        <p:txBody>
          <a:bodyPr>
            <a:normAutofit fontScale="92500" lnSpcReduction="20000"/>
          </a:bodyPr>
          <a:lstStyle/>
          <a:p>
            <a:r>
              <a:rPr lang="en-US" dirty="0"/>
              <a:t>Any two numerical variables have a </a:t>
            </a:r>
            <a:r>
              <a:rPr lang="en-US" b="1" i="1" dirty="0"/>
              <a:t>sample covariance </a:t>
            </a:r>
            <a:r>
              <a:rPr lang="en-US" dirty="0"/>
              <a:t>defined by:</a:t>
            </a:r>
          </a:p>
          <a:p>
            <a:endParaRPr lang="en-US" dirty="0"/>
          </a:p>
          <a:p>
            <a:endParaRPr lang="en-US" dirty="0"/>
          </a:p>
          <a:p>
            <a:endParaRPr lang="en-US" dirty="0"/>
          </a:p>
          <a:p>
            <a:endParaRPr lang="en-US" dirty="0"/>
          </a:p>
          <a:p>
            <a:endParaRPr lang="en-US" dirty="0"/>
          </a:p>
          <a:p>
            <a:endParaRPr lang="en-US" dirty="0"/>
          </a:p>
          <a:p>
            <a:endParaRPr lang="en-US" dirty="0"/>
          </a:p>
          <a:p>
            <a:pPr lvl="1"/>
            <a:r>
              <a:rPr lang="en-US" b="1" dirty="0" err="1"/>
              <a:t>cov</a:t>
            </a:r>
            <a:r>
              <a:rPr lang="en-US" b="1" dirty="0"/>
              <a:t>(X,Y) &gt; 0       X and Y tend to move in the same direction.</a:t>
            </a:r>
          </a:p>
          <a:p>
            <a:pPr lvl="1"/>
            <a:r>
              <a:rPr lang="en-US" b="1" dirty="0" err="1"/>
              <a:t>cov</a:t>
            </a:r>
            <a:r>
              <a:rPr lang="en-US" b="1" dirty="0"/>
              <a:t>(X,Y) &lt; 0       X and Y tend to move in opposite directions.</a:t>
            </a:r>
          </a:p>
          <a:p>
            <a:pPr lvl="1"/>
            <a:r>
              <a:rPr lang="en-US" b="1" dirty="0" err="1"/>
              <a:t>cov</a:t>
            </a:r>
            <a:r>
              <a:rPr lang="en-US" b="1" dirty="0"/>
              <a:t>(X,Y) = 0       X and Y are independent.</a:t>
            </a:r>
          </a:p>
          <a:p>
            <a:r>
              <a:rPr lang="en-US" dirty="0"/>
              <a:t>The </a:t>
            </a:r>
            <a:r>
              <a:rPr lang="en-US" b="1" i="1" dirty="0"/>
              <a:t>covariance</a:t>
            </a:r>
            <a:r>
              <a:rPr lang="en-US" dirty="0"/>
              <a:t> has a major flaw:</a:t>
            </a:r>
          </a:p>
          <a:p>
            <a:pPr lvl="1"/>
            <a:r>
              <a:rPr lang="en-US" dirty="0"/>
              <a:t>It is not possible to determine the relative strength of the relationship from the size of the covariance.</a:t>
            </a:r>
          </a:p>
        </p:txBody>
      </p:sp>
      <p:sp>
        <p:nvSpPr>
          <p:cNvPr id="4" name="Date Placeholder 3">
            <a:extLst>
              <a:ext uri="{FF2B5EF4-FFF2-40B4-BE49-F238E27FC236}">
                <a16:creationId xmlns:a16="http://schemas.microsoft.com/office/drawing/2014/main" id="{59E5D8DE-B78D-41B9-8CED-72250183843B}"/>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306EF4BD-9BAA-40EB-84A0-B6BD81123B1A}"/>
              </a:ext>
            </a:extLst>
          </p:cNvPr>
          <p:cNvSpPr>
            <a:spLocks noGrp="1"/>
          </p:cNvSpPr>
          <p:nvPr>
            <p:ph type="sldNum" sz="quarter" idx="12"/>
          </p:nvPr>
        </p:nvSpPr>
        <p:spPr/>
        <p:txBody>
          <a:bodyPr/>
          <a:lstStyle/>
          <a:p>
            <a:fld id="{5BE6A9D8-6A3B-412E-86BF-9A95CED56509}" type="slidenum">
              <a:rPr lang="en-US" smtClean="0"/>
              <a:t>54</a:t>
            </a:fld>
            <a:endParaRPr lang="en-US"/>
          </a:p>
        </p:txBody>
      </p:sp>
      <p:graphicFrame>
        <p:nvGraphicFramePr>
          <p:cNvPr id="6" name="Object 14">
            <a:extLst>
              <a:ext uri="{FF2B5EF4-FFF2-40B4-BE49-F238E27FC236}">
                <a16:creationId xmlns:a16="http://schemas.microsoft.com/office/drawing/2014/main" id="{65C2F515-3BF1-4239-9ED5-2C618926B717}"/>
              </a:ext>
            </a:extLst>
          </p:cNvPr>
          <p:cNvGraphicFramePr>
            <a:graphicFrameLocks noChangeAspect="1"/>
          </p:cNvGraphicFramePr>
          <p:nvPr/>
        </p:nvGraphicFramePr>
        <p:xfrm>
          <a:off x="3393431" y="1856904"/>
          <a:ext cx="5919787" cy="1695450"/>
        </p:xfrm>
        <a:graphic>
          <a:graphicData uri="http://schemas.openxmlformats.org/presentationml/2006/ole">
            <mc:AlternateContent xmlns:mc="http://schemas.openxmlformats.org/markup-compatibility/2006">
              <mc:Choice xmlns:v="urn:schemas-microsoft-com:vml" Requires="v">
                <p:oleObj spid="_x0000_s61503" name="Equation" r:id="rId3" imgW="2120760" imgH="609480" progId="Equation.3">
                  <p:embed/>
                </p:oleObj>
              </mc:Choice>
              <mc:Fallback>
                <p:oleObj name="Equation" r:id="rId3" imgW="2120760" imgH="609480" progId="Equation.3">
                  <p:embed/>
                  <p:pic>
                    <p:nvPicPr>
                      <p:cNvPr id="6" name="Object 14">
                        <a:extLst>
                          <a:ext uri="{FF2B5EF4-FFF2-40B4-BE49-F238E27FC236}">
                            <a16:creationId xmlns:a16="http://schemas.microsoft.com/office/drawing/2014/main" id="{65C2F515-3BF1-4239-9ED5-2C618926B717}"/>
                          </a:ext>
                        </a:extLst>
                      </p:cNvPr>
                      <p:cNvPicPr>
                        <a:picLocks noChangeAspect="1" noChangeArrowheads="1"/>
                      </p:cNvPicPr>
                      <p:nvPr/>
                    </p:nvPicPr>
                    <p:blipFill>
                      <a:blip r:embed="rId4"/>
                      <a:srcRect/>
                      <a:stretch>
                        <a:fillRect/>
                      </a:stretch>
                    </p:blipFill>
                    <p:spPr bwMode="auto">
                      <a:xfrm>
                        <a:off x="3393431" y="1856904"/>
                        <a:ext cx="5919787" cy="1695450"/>
                      </a:xfrm>
                      <a:prstGeom prst="rect">
                        <a:avLst/>
                      </a:prstGeom>
                      <a:solidFill>
                        <a:srgbClr val="00D200"/>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9161834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1240E-D4EE-4A03-903A-2B944E6E56C0}"/>
              </a:ext>
            </a:extLst>
          </p:cNvPr>
          <p:cNvSpPr>
            <a:spLocks noGrp="1"/>
          </p:cNvSpPr>
          <p:nvPr>
            <p:ph type="title"/>
          </p:nvPr>
        </p:nvSpPr>
        <p:spPr/>
        <p:txBody>
          <a:bodyPr/>
          <a:lstStyle/>
          <a:p>
            <a:r>
              <a:rPr lang="en-US" dirty="0"/>
              <a:t>Correlation Coefficient</a:t>
            </a:r>
          </a:p>
        </p:txBody>
      </p:sp>
      <p:sp>
        <p:nvSpPr>
          <p:cNvPr id="3" name="Content Placeholder 2">
            <a:extLst>
              <a:ext uri="{FF2B5EF4-FFF2-40B4-BE49-F238E27FC236}">
                <a16:creationId xmlns:a16="http://schemas.microsoft.com/office/drawing/2014/main" id="{09C938AE-85BE-44A8-9A1B-30F0B993A1FB}"/>
              </a:ext>
            </a:extLst>
          </p:cNvPr>
          <p:cNvSpPr>
            <a:spLocks noGrp="1"/>
          </p:cNvSpPr>
          <p:nvPr>
            <p:ph idx="1"/>
          </p:nvPr>
        </p:nvSpPr>
        <p:spPr/>
        <p:txBody>
          <a:bodyPr>
            <a:normAutofit fontScale="92500" lnSpcReduction="10000"/>
          </a:bodyPr>
          <a:lstStyle/>
          <a:p>
            <a:r>
              <a:rPr lang="en-US" dirty="0"/>
              <a:t>The</a:t>
            </a:r>
            <a:r>
              <a:rPr lang="en-US" b="1" i="1" dirty="0"/>
              <a:t> c</a:t>
            </a:r>
            <a:r>
              <a:rPr lang="en-US" altLang="en-US" b="1" i="1" dirty="0"/>
              <a:t>oefficient of correlation </a:t>
            </a:r>
            <a:r>
              <a:rPr lang="en-US" altLang="en-US" dirty="0"/>
              <a:t>corrects the issue with covariance, and gives a better measure of the </a:t>
            </a:r>
            <a:r>
              <a:rPr lang="en-US" altLang="en-US" b="1" i="1" dirty="0"/>
              <a:t>linear relationship</a:t>
            </a:r>
          </a:p>
          <a:p>
            <a:endParaRPr lang="en-US" b="1" i="1" dirty="0"/>
          </a:p>
          <a:p>
            <a:endParaRPr lang="en-US" b="1" i="1" dirty="0"/>
          </a:p>
          <a:p>
            <a:endParaRPr lang="en-US" b="1" i="1" dirty="0"/>
          </a:p>
          <a:p>
            <a:r>
              <a:rPr lang="en-US" dirty="0"/>
              <a:t>The population coefficient of correlation is referred as ρ.</a:t>
            </a:r>
          </a:p>
          <a:p>
            <a:pPr lvl="1"/>
            <a:r>
              <a:rPr lang="en-US" dirty="0"/>
              <a:t>The sample coefficient of correlation is referred to as r.</a:t>
            </a:r>
          </a:p>
          <a:p>
            <a:r>
              <a:rPr lang="en-US" dirty="0"/>
              <a:t>Both ρ or r have the following features:</a:t>
            </a:r>
          </a:p>
          <a:p>
            <a:pPr lvl="1"/>
            <a:r>
              <a:rPr lang="en-US" dirty="0"/>
              <a:t>Unit free.</a:t>
            </a:r>
          </a:p>
          <a:p>
            <a:pPr lvl="1"/>
            <a:r>
              <a:rPr lang="en-US" dirty="0"/>
              <a:t>Range between –1 and 1.</a:t>
            </a:r>
          </a:p>
          <a:p>
            <a:pPr lvl="1"/>
            <a:r>
              <a:rPr lang="en-US" dirty="0"/>
              <a:t>The closer to –1, the stronger the negative linear relationship.</a:t>
            </a:r>
          </a:p>
          <a:p>
            <a:pPr lvl="1"/>
            <a:r>
              <a:rPr lang="en-US" dirty="0"/>
              <a:t>The closer to 1, the stronger the positive linear relationship.</a:t>
            </a:r>
          </a:p>
          <a:p>
            <a:pPr lvl="1"/>
            <a:r>
              <a:rPr lang="en-US" dirty="0"/>
              <a:t>The closer to 0, the weaker the linear relationship.</a:t>
            </a:r>
          </a:p>
        </p:txBody>
      </p:sp>
      <p:sp>
        <p:nvSpPr>
          <p:cNvPr id="4" name="Date Placeholder 3">
            <a:extLst>
              <a:ext uri="{FF2B5EF4-FFF2-40B4-BE49-F238E27FC236}">
                <a16:creationId xmlns:a16="http://schemas.microsoft.com/office/drawing/2014/main" id="{637E5CEC-DD20-4B5E-AD25-AE1DE7B8B8E5}"/>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655276D1-21C9-4900-B580-4AE97DC073F8}"/>
              </a:ext>
            </a:extLst>
          </p:cNvPr>
          <p:cNvSpPr>
            <a:spLocks noGrp="1"/>
          </p:cNvSpPr>
          <p:nvPr>
            <p:ph type="sldNum" sz="quarter" idx="12"/>
          </p:nvPr>
        </p:nvSpPr>
        <p:spPr/>
        <p:txBody>
          <a:bodyPr/>
          <a:lstStyle/>
          <a:p>
            <a:fld id="{5BE6A9D8-6A3B-412E-86BF-9A95CED56509}" type="slidenum">
              <a:rPr lang="en-US" smtClean="0"/>
              <a:t>55</a:t>
            </a:fld>
            <a:endParaRPr lang="en-US"/>
          </a:p>
        </p:txBody>
      </p:sp>
      <p:graphicFrame>
        <p:nvGraphicFramePr>
          <p:cNvPr id="6" name="Object 10">
            <a:extLst>
              <a:ext uri="{FF2B5EF4-FFF2-40B4-BE49-F238E27FC236}">
                <a16:creationId xmlns:a16="http://schemas.microsoft.com/office/drawing/2014/main" id="{BB5BFA71-63F0-4923-9EC8-368FA06462BB}"/>
              </a:ext>
            </a:extLst>
          </p:cNvPr>
          <p:cNvGraphicFramePr>
            <a:graphicFrameLocks noChangeAspect="1"/>
          </p:cNvGraphicFramePr>
          <p:nvPr/>
        </p:nvGraphicFramePr>
        <p:xfrm>
          <a:off x="4960224" y="2067208"/>
          <a:ext cx="2339975" cy="1089025"/>
        </p:xfrm>
        <a:graphic>
          <a:graphicData uri="http://schemas.openxmlformats.org/presentationml/2006/ole">
            <mc:AlternateContent xmlns:mc="http://schemas.openxmlformats.org/markup-compatibility/2006">
              <mc:Choice xmlns:v="urn:schemas-microsoft-com:vml" Requires="v">
                <p:oleObj spid="_x0000_s62527" name="Equation" r:id="rId3" imgW="927100" imgH="431800" progId="Equation.3">
                  <p:embed/>
                </p:oleObj>
              </mc:Choice>
              <mc:Fallback>
                <p:oleObj name="Equation" r:id="rId3" imgW="927100" imgH="431800" progId="Equation.3">
                  <p:embed/>
                  <p:pic>
                    <p:nvPicPr>
                      <p:cNvPr id="6" name="Object 10">
                        <a:extLst>
                          <a:ext uri="{FF2B5EF4-FFF2-40B4-BE49-F238E27FC236}">
                            <a16:creationId xmlns:a16="http://schemas.microsoft.com/office/drawing/2014/main" id="{BB5BFA71-63F0-4923-9EC8-368FA06462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0224" y="2067208"/>
                        <a:ext cx="2339975" cy="1089025"/>
                      </a:xfrm>
                      <a:prstGeom prst="rect">
                        <a:avLst/>
                      </a:prstGeom>
                      <a:solidFill>
                        <a:srgbClr val="00E200"/>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167956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BE5B2-6D6B-4C25-8F14-99CAE7D41866}"/>
              </a:ext>
            </a:extLst>
          </p:cNvPr>
          <p:cNvSpPr>
            <a:spLocks noGrp="1"/>
          </p:cNvSpPr>
          <p:nvPr>
            <p:ph type="title"/>
          </p:nvPr>
        </p:nvSpPr>
        <p:spPr/>
        <p:txBody>
          <a:bodyPr/>
          <a:lstStyle/>
          <a:p>
            <a:r>
              <a:rPr lang="en-US" dirty="0"/>
              <a:t>Depiction of correlation coefficient</a:t>
            </a:r>
          </a:p>
        </p:txBody>
      </p:sp>
      <p:sp>
        <p:nvSpPr>
          <p:cNvPr id="4" name="Date Placeholder 3">
            <a:extLst>
              <a:ext uri="{FF2B5EF4-FFF2-40B4-BE49-F238E27FC236}">
                <a16:creationId xmlns:a16="http://schemas.microsoft.com/office/drawing/2014/main" id="{04FE180B-11B8-49CC-9939-91ECA836E74F}"/>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62417729-5B91-4B37-965B-F89641D525C6}"/>
              </a:ext>
            </a:extLst>
          </p:cNvPr>
          <p:cNvSpPr>
            <a:spLocks noGrp="1"/>
          </p:cNvSpPr>
          <p:nvPr>
            <p:ph type="sldNum" sz="quarter" idx="12"/>
          </p:nvPr>
        </p:nvSpPr>
        <p:spPr/>
        <p:txBody>
          <a:bodyPr/>
          <a:lstStyle/>
          <a:p>
            <a:fld id="{5BE6A9D8-6A3B-412E-86BF-9A95CED56509}" type="slidenum">
              <a:rPr lang="en-US" smtClean="0"/>
              <a:t>56</a:t>
            </a:fld>
            <a:endParaRPr lang="en-US"/>
          </a:p>
        </p:txBody>
      </p:sp>
      <p:sp>
        <p:nvSpPr>
          <p:cNvPr id="6" name="Line 108">
            <a:extLst>
              <a:ext uri="{FF2B5EF4-FFF2-40B4-BE49-F238E27FC236}">
                <a16:creationId xmlns:a16="http://schemas.microsoft.com/office/drawing/2014/main" id="{FF7F599A-0BAE-4C0A-BF33-6FEF57A7F408}"/>
              </a:ext>
            </a:extLst>
          </p:cNvPr>
          <p:cNvSpPr>
            <a:spLocks noChangeShapeType="1"/>
          </p:cNvSpPr>
          <p:nvPr/>
        </p:nvSpPr>
        <p:spPr bwMode="auto">
          <a:xfrm>
            <a:off x="7716255" y="5006609"/>
            <a:ext cx="2286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Line 4">
            <a:extLst>
              <a:ext uri="{FF2B5EF4-FFF2-40B4-BE49-F238E27FC236}">
                <a16:creationId xmlns:a16="http://schemas.microsoft.com/office/drawing/2014/main" id="{BAE1AE6E-E1B0-412F-9E82-DA87C0BA4E40}"/>
              </a:ext>
            </a:extLst>
          </p:cNvPr>
          <p:cNvSpPr>
            <a:spLocks noChangeShapeType="1"/>
          </p:cNvSpPr>
          <p:nvPr/>
        </p:nvSpPr>
        <p:spPr bwMode="auto">
          <a:xfrm>
            <a:off x="3258555" y="1810972"/>
            <a:ext cx="0" cy="15192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5">
            <a:extLst>
              <a:ext uri="{FF2B5EF4-FFF2-40B4-BE49-F238E27FC236}">
                <a16:creationId xmlns:a16="http://schemas.microsoft.com/office/drawing/2014/main" id="{EE759972-DACD-495B-92B5-C0B0D8B01AD0}"/>
              </a:ext>
            </a:extLst>
          </p:cNvPr>
          <p:cNvSpPr>
            <a:spLocks noChangeShapeType="1"/>
          </p:cNvSpPr>
          <p:nvPr/>
        </p:nvSpPr>
        <p:spPr bwMode="auto">
          <a:xfrm flipH="1" flipV="1">
            <a:off x="3258555" y="1958609"/>
            <a:ext cx="2574925" cy="873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Oval 6">
            <a:extLst>
              <a:ext uri="{FF2B5EF4-FFF2-40B4-BE49-F238E27FC236}">
                <a16:creationId xmlns:a16="http://schemas.microsoft.com/office/drawing/2014/main" id="{AFC2E7D2-D144-4C46-8AA8-D322D5718237}"/>
              </a:ext>
            </a:extLst>
          </p:cNvPr>
          <p:cNvSpPr>
            <a:spLocks noChangeArrowheads="1"/>
          </p:cNvSpPr>
          <p:nvPr/>
        </p:nvSpPr>
        <p:spPr bwMode="auto">
          <a:xfrm rot="7282380" flipH="1">
            <a:off x="5376280" y="2644409"/>
            <a:ext cx="228600" cy="228600"/>
          </a:xfrm>
          <a:prstGeom prst="ellipse">
            <a:avLst/>
          </a:prstGeom>
          <a:solidFill>
            <a:schemeClr val="folHlink"/>
          </a:solidFill>
          <a:ln w="12700">
            <a:solidFill>
              <a:schemeClr val="tx1"/>
            </a:solidFill>
            <a:round/>
            <a:headEnd/>
            <a:tailEnd/>
          </a:ln>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0" name="Oval 7">
            <a:extLst>
              <a:ext uri="{FF2B5EF4-FFF2-40B4-BE49-F238E27FC236}">
                <a16:creationId xmlns:a16="http://schemas.microsoft.com/office/drawing/2014/main" id="{95901345-8A73-4C0B-AEE2-853D448E1DA3}"/>
              </a:ext>
            </a:extLst>
          </p:cNvPr>
          <p:cNvSpPr>
            <a:spLocks noChangeArrowheads="1"/>
          </p:cNvSpPr>
          <p:nvPr/>
        </p:nvSpPr>
        <p:spPr bwMode="auto">
          <a:xfrm rot="7282380" flipH="1">
            <a:off x="4614280" y="2339609"/>
            <a:ext cx="228600" cy="228600"/>
          </a:xfrm>
          <a:prstGeom prst="ellipse">
            <a:avLst/>
          </a:prstGeom>
          <a:solidFill>
            <a:schemeClr val="folHlink"/>
          </a:solidFill>
          <a:ln w="12700">
            <a:solidFill>
              <a:schemeClr val="tx1"/>
            </a:solidFill>
            <a:round/>
            <a:headEnd/>
            <a:tailEnd/>
          </a:ln>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1" name="Oval 8">
            <a:extLst>
              <a:ext uri="{FF2B5EF4-FFF2-40B4-BE49-F238E27FC236}">
                <a16:creationId xmlns:a16="http://schemas.microsoft.com/office/drawing/2014/main" id="{38FC0896-AF51-4E3F-830E-5AF7927A1DB4}"/>
              </a:ext>
            </a:extLst>
          </p:cNvPr>
          <p:cNvSpPr>
            <a:spLocks noChangeArrowheads="1"/>
          </p:cNvSpPr>
          <p:nvPr/>
        </p:nvSpPr>
        <p:spPr bwMode="auto">
          <a:xfrm rot="7282380" flipH="1">
            <a:off x="4309480" y="2263409"/>
            <a:ext cx="228600" cy="228600"/>
          </a:xfrm>
          <a:prstGeom prst="ellipse">
            <a:avLst/>
          </a:prstGeom>
          <a:solidFill>
            <a:schemeClr val="folHlink"/>
          </a:solidFill>
          <a:ln w="12700">
            <a:solidFill>
              <a:schemeClr val="tx1"/>
            </a:solidFill>
            <a:round/>
            <a:headEnd/>
            <a:tailEnd/>
          </a:ln>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 name="Oval 9">
            <a:extLst>
              <a:ext uri="{FF2B5EF4-FFF2-40B4-BE49-F238E27FC236}">
                <a16:creationId xmlns:a16="http://schemas.microsoft.com/office/drawing/2014/main" id="{0C7D55C3-02BD-4180-9B48-A861460934D7}"/>
              </a:ext>
            </a:extLst>
          </p:cNvPr>
          <p:cNvSpPr>
            <a:spLocks noChangeArrowheads="1"/>
          </p:cNvSpPr>
          <p:nvPr/>
        </p:nvSpPr>
        <p:spPr bwMode="auto">
          <a:xfrm rot="7282380" flipH="1">
            <a:off x="3318880" y="1882409"/>
            <a:ext cx="228600" cy="228600"/>
          </a:xfrm>
          <a:prstGeom prst="ellipse">
            <a:avLst/>
          </a:prstGeom>
          <a:solidFill>
            <a:schemeClr val="folHlink"/>
          </a:solidFill>
          <a:ln w="12700">
            <a:solidFill>
              <a:schemeClr val="tx1"/>
            </a:solidFill>
            <a:round/>
            <a:headEnd/>
            <a:tailEnd/>
          </a:ln>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3" name="Oval 10">
            <a:extLst>
              <a:ext uri="{FF2B5EF4-FFF2-40B4-BE49-F238E27FC236}">
                <a16:creationId xmlns:a16="http://schemas.microsoft.com/office/drawing/2014/main" id="{1E9F61F1-7B26-4E6D-83EF-CA78F19D69E1}"/>
              </a:ext>
            </a:extLst>
          </p:cNvPr>
          <p:cNvSpPr>
            <a:spLocks noChangeArrowheads="1"/>
          </p:cNvSpPr>
          <p:nvPr/>
        </p:nvSpPr>
        <p:spPr bwMode="auto">
          <a:xfrm rot="7282380" flipH="1">
            <a:off x="3699880" y="2034809"/>
            <a:ext cx="228600" cy="228600"/>
          </a:xfrm>
          <a:prstGeom prst="ellipse">
            <a:avLst/>
          </a:prstGeom>
          <a:solidFill>
            <a:schemeClr val="folHlink"/>
          </a:solidFill>
          <a:ln w="12700">
            <a:solidFill>
              <a:schemeClr val="tx1"/>
            </a:solidFill>
            <a:round/>
            <a:headEnd/>
            <a:tailEnd/>
          </a:ln>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4" name="Oval 11">
            <a:extLst>
              <a:ext uri="{FF2B5EF4-FFF2-40B4-BE49-F238E27FC236}">
                <a16:creationId xmlns:a16="http://schemas.microsoft.com/office/drawing/2014/main" id="{96526541-E174-4601-8D1B-8017E5401F1C}"/>
              </a:ext>
            </a:extLst>
          </p:cNvPr>
          <p:cNvSpPr>
            <a:spLocks noChangeArrowheads="1"/>
          </p:cNvSpPr>
          <p:nvPr/>
        </p:nvSpPr>
        <p:spPr bwMode="auto">
          <a:xfrm rot="7282380" flipH="1">
            <a:off x="4004680" y="2111009"/>
            <a:ext cx="228600" cy="228600"/>
          </a:xfrm>
          <a:prstGeom prst="ellipse">
            <a:avLst/>
          </a:prstGeom>
          <a:solidFill>
            <a:schemeClr val="folHlink"/>
          </a:solidFill>
          <a:ln w="12700">
            <a:solidFill>
              <a:schemeClr val="tx1"/>
            </a:solidFill>
            <a:round/>
            <a:headEnd/>
            <a:tailEnd/>
          </a:ln>
        </p:spPr>
        <p:txBody>
          <a:bodyPr rot="10800000"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endParaRPr lang="en-US" altLang="en-US" sz="2400">
              <a:solidFill>
                <a:schemeClr val="tx2"/>
              </a:solidFill>
            </a:endParaRPr>
          </a:p>
        </p:txBody>
      </p:sp>
      <p:sp>
        <p:nvSpPr>
          <p:cNvPr id="15" name="Text Box 12">
            <a:extLst>
              <a:ext uri="{FF2B5EF4-FFF2-40B4-BE49-F238E27FC236}">
                <a16:creationId xmlns:a16="http://schemas.microsoft.com/office/drawing/2014/main" id="{7851D0E5-06A4-4DD8-93E2-4A76CE95136C}"/>
              </a:ext>
            </a:extLst>
          </p:cNvPr>
          <p:cNvSpPr txBox="1">
            <a:spLocks noChangeArrowheads="1"/>
          </p:cNvSpPr>
          <p:nvPr/>
        </p:nvSpPr>
        <p:spPr bwMode="auto">
          <a:xfrm>
            <a:off x="3014080" y="1425209"/>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400" b="1">
                <a:solidFill>
                  <a:schemeClr val="tx2"/>
                </a:solidFill>
              </a:rPr>
              <a:t>Y</a:t>
            </a:r>
          </a:p>
        </p:txBody>
      </p:sp>
      <p:sp>
        <p:nvSpPr>
          <p:cNvPr id="16" name="Line 13">
            <a:extLst>
              <a:ext uri="{FF2B5EF4-FFF2-40B4-BE49-F238E27FC236}">
                <a16:creationId xmlns:a16="http://schemas.microsoft.com/office/drawing/2014/main" id="{C7277610-AA42-43A7-8678-65D0DB5F1110}"/>
              </a:ext>
            </a:extLst>
          </p:cNvPr>
          <p:cNvSpPr>
            <a:spLocks noChangeShapeType="1"/>
          </p:cNvSpPr>
          <p:nvPr/>
        </p:nvSpPr>
        <p:spPr bwMode="auto">
          <a:xfrm>
            <a:off x="3242680" y="3330209"/>
            <a:ext cx="2286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Oval 14">
            <a:extLst>
              <a:ext uri="{FF2B5EF4-FFF2-40B4-BE49-F238E27FC236}">
                <a16:creationId xmlns:a16="http://schemas.microsoft.com/office/drawing/2014/main" id="{F350F451-02F1-48B7-966B-FEA8BA4DD865}"/>
              </a:ext>
            </a:extLst>
          </p:cNvPr>
          <p:cNvSpPr>
            <a:spLocks noChangeArrowheads="1"/>
          </p:cNvSpPr>
          <p:nvPr/>
        </p:nvSpPr>
        <p:spPr bwMode="auto">
          <a:xfrm rot="7282380" flipH="1">
            <a:off x="4995280" y="2492009"/>
            <a:ext cx="228600" cy="228600"/>
          </a:xfrm>
          <a:prstGeom prst="ellipse">
            <a:avLst/>
          </a:prstGeom>
          <a:solidFill>
            <a:schemeClr val="folHlink"/>
          </a:solidFill>
          <a:ln w="12700">
            <a:solidFill>
              <a:schemeClr val="tx1"/>
            </a:solidFill>
            <a:round/>
            <a:headEnd/>
            <a:tailEnd/>
          </a:ln>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8" name="Text Box 15">
            <a:extLst>
              <a:ext uri="{FF2B5EF4-FFF2-40B4-BE49-F238E27FC236}">
                <a16:creationId xmlns:a16="http://schemas.microsoft.com/office/drawing/2014/main" id="{6C5902D6-332A-4A35-8AF3-AD048D795E3F}"/>
              </a:ext>
            </a:extLst>
          </p:cNvPr>
          <p:cNvSpPr txBox="1">
            <a:spLocks noChangeArrowheads="1"/>
          </p:cNvSpPr>
          <p:nvPr/>
        </p:nvSpPr>
        <p:spPr bwMode="auto">
          <a:xfrm>
            <a:off x="5504868" y="3101609"/>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400" b="1">
                <a:solidFill>
                  <a:schemeClr val="tx2"/>
                </a:solidFill>
              </a:rPr>
              <a:t>X</a:t>
            </a:r>
          </a:p>
        </p:txBody>
      </p:sp>
      <p:sp>
        <p:nvSpPr>
          <p:cNvPr id="19" name="Line 16">
            <a:extLst>
              <a:ext uri="{FF2B5EF4-FFF2-40B4-BE49-F238E27FC236}">
                <a16:creationId xmlns:a16="http://schemas.microsoft.com/office/drawing/2014/main" id="{07DD8410-4AFE-4080-AFAF-3AA3644823C3}"/>
              </a:ext>
            </a:extLst>
          </p:cNvPr>
          <p:cNvSpPr>
            <a:spLocks noChangeShapeType="1"/>
          </p:cNvSpPr>
          <p:nvPr/>
        </p:nvSpPr>
        <p:spPr bwMode="auto">
          <a:xfrm>
            <a:off x="6212893" y="1810972"/>
            <a:ext cx="0" cy="15192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7">
            <a:extLst>
              <a:ext uri="{FF2B5EF4-FFF2-40B4-BE49-F238E27FC236}">
                <a16:creationId xmlns:a16="http://schemas.microsoft.com/office/drawing/2014/main" id="{77AAB6B4-B612-4DA3-8376-E28A653B314E}"/>
              </a:ext>
            </a:extLst>
          </p:cNvPr>
          <p:cNvSpPr>
            <a:spLocks noChangeShapeType="1"/>
          </p:cNvSpPr>
          <p:nvPr/>
        </p:nvSpPr>
        <p:spPr bwMode="auto">
          <a:xfrm flipH="1" flipV="1">
            <a:off x="6212893" y="1958609"/>
            <a:ext cx="2574925" cy="873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Oval 18">
            <a:extLst>
              <a:ext uri="{FF2B5EF4-FFF2-40B4-BE49-F238E27FC236}">
                <a16:creationId xmlns:a16="http://schemas.microsoft.com/office/drawing/2014/main" id="{F959C579-8E20-4B89-B8B8-020B6FA37C19}"/>
              </a:ext>
            </a:extLst>
          </p:cNvPr>
          <p:cNvSpPr>
            <a:spLocks noChangeArrowheads="1"/>
          </p:cNvSpPr>
          <p:nvPr/>
        </p:nvSpPr>
        <p:spPr bwMode="auto">
          <a:xfrm rot="14317620">
            <a:off x="8330618" y="2949209"/>
            <a:ext cx="228600" cy="228600"/>
          </a:xfrm>
          <a:prstGeom prst="ellipse">
            <a:avLst/>
          </a:prstGeom>
          <a:solidFill>
            <a:schemeClr val="folHlink"/>
          </a:solidFill>
          <a:ln w="12700">
            <a:solidFill>
              <a:schemeClr val="tx1"/>
            </a:solidFill>
            <a:round/>
            <a:headEnd/>
            <a:tailEnd/>
          </a:ln>
        </p:spPr>
        <p:txBody>
          <a:bodyPr rot="10800000"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2" name="Oval 19">
            <a:extLst>
              <a:ext uri="{FF2B5EF4-FFF2-40B4-BE49-F238E27FC236}">
                <a16:creationId xmlns:a16="http://schemas.microsoft.com/office/drawing/2014/main" id="{2FE4942C-ADEB-404F-A11B-12312A0EB475}"/>
              </a:ext>
            </a:extLst>
          </p:cNvPr>
          <p:cNvSpPr>
            <a:spLocks noChangeArrowheads="1"/>
          </p:cNvSpPr>
          <p:nvPr/>
        </p:nvSpPr>
        <p:spPr bwMode="auto">
          <a:xfrm rot="14317620">
            <a:off x="8254418" y="2568209"/>
            <a:ext cx="228600" cy="228600"/>
          </a:xfrm>
          <a:prstGeom prst="ellipse">
            <a:avLst/>
          </a:prstGeom>
          <a:solidFill>
            <a:schemeClr val="folHlink"/>
          </a:solidFill>
          <a:ln w="12700">
            <a:solidFill>
              <a:schemeClr val="tx1"/>
            </a:solidFill>
            <a:round/>
            <a:headEnd/>
            <a:tailEnd/>
          </a:ln>
        </p:spPr>
        <p:txBody>
          <a:bodyPr rot="10800000"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3" name="Oval 20">
            <a:extLst>
              <a:ext uri="{FF2B5EF4-FFF2-40B4-BE49-F238E27FC236}">
                <a16:creationId xmlns:a16="http://schemas.microsoft.com/office/drawing/2014/main" id="{A5E19D7F-EE1B-4D40-AB47-A5A69990DB7F}"/>
              </a:ext>
            </a:extLst>
          </p:cNvPr>
          <p:cNvSpPr>
            <a:spLocks noChangeArrowheads="1"/>
          </p:cNvSpPr>
          <p:nvPr/>
        </p:nvSpPr>
        <p:spPr bwMode="auto">
          <a:xfrm rot="14317620">
            <a:off x="6425618" y="1577609"/>
            <a:ext cx="228600" cy="228600"/>
          </a:xfrm>
          <a:prstGeom prst="ellipse">
            <a:avLst/>
          </a:prstGeom>
          <a:solidFill>
            <a:schemeClr val="folHlink"/>
          </a:solidFill>
          <a:ln w="12700">
            <a:solidFill>
              <a:schemeClr val="tx1"/>
            </a:solidFill>
            <a:round/>
            <a:headEnd/>
            <a:tailEnd/>
          </a:ln>
        </p:spPr>
        <p:txBody>
          <a:bodyPr rot="10800000"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4" name="Oval 21">
            <a:extLst>
              <a:ext uri="{FF2B5EF4-FFF2-40B4-BE49-F238E27FC236}">
                <a16:creationId xmlns:a16="http://schemas.microsoft.com/office/drawing/2014/main" id="{81398562-8C75-409A-AFD6-D3730516F8F5}"/>
              </a:ext>
            </a:extLst>
          </p:cNvPr>
          <p:cNvSpPr>
            <a:spLocks noChangeArrowheads="1"/>
          </p:cNvSpPr>
          <p:nvPr/>
        </p:nvSpPr>
        <p:spPr bwMode="auto">
          <a:xfrm rot="14317620">
            <a:off x="6578018" y="1958609"/>
            <a:ext cx="228600" cy="228600"/>
          </a:xfrm>
          <a:prstGeom prst="ellipse">
            <a:avLst/>
          </a:prstGeom>
          <a:solidFill>
            <a:schemeClr val="folHlink"/>
          </a:solidFill>
          <a:ln w="12700">
            <a:solidFill>
              <a:schemeClr val="tx1"/>
            </a:solidFill>
            <a:round/>
            <a:headEnd/>
            <a:tailEnd/>
          </a:ln>
        </p:spPr>
        <p:txBody>
          <a:bodyPr rot="10800000"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5" name="Oval 22">
            <a:extLst>
              <a:ext uri="{FF2B5EF4-FFF2-40B4-BE49-F238E27FC236}">
                <a16:creationId xmlns:a16="http://schemas.microsoft.com/office/drawing/2014/main" id="{1AA39F6D-EDCE-4AF0-8748-683919B4F236}"/>
              </a:ext>
            </a:extLst>
          </p:cNvPr>
          <p:cNvSpPr>
            <a:spLocks noChangeArrowheads="1"/>
          </p:cNvSpPr>
          <p:nvPr/>
        </p:nvSpPr>
        <p:spPr bwMode="auto">
          <a:xfrm rot="14317620">
            <a:off x="7949618" y="2796809"/>
            <a:ext cx="228600" cy="228600"/>
          </a:xfrm>
          <a:prstGeom prst="ellipse">
            <a:avLst/>
          </a:prstGeom>
          <a:solidFill>
            <a:schemeClr val="folHlink"/>
          </a:solidFill>
          <a:ln w="12700">
            <a:solidFill>
              <a:schemeClr val="tx1"/>
            </a:solidFill>
            <a:round/>
            <a:headEnd/>
            <a:tailEnd/>
          </a:ln>
        </p:spPr>
        <p:txBody>
          <a:bodyPr rot="10800000"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6" name="Oval 23">
            <a:extLst>
              <a:ext uri="{FF2B5EF4-FFF2-40B4-BE49-F238E27FC236}">
                <a16:creationId xmlns:a16="http://schemas.microsoft.com/office/drawing/2014/main" id="{4A307B48-24DD-4038-9F1E-3A29B74B1504}"/>
              </a:ext>
            </a:extLst>
          </p:cNvPr>
          <p:cNvSpPr>
            <a:spLocks noChangeArrowheads="1"/>
          </p:cNvSpPr>
          <p:nvPr/>
        </p:nvSpPr>
        <p:spPr bwMode="auto">
          <a:xfrm rot="14317620">
            <a:off x="6273218" y="2263409"/>
            <a:ext cx="228600" cy="228600"/>
          </a:xfrm>
          <a:prstGeom prst="ellipse">
            <a:avLst/>
          </a:prstGeom>
          <a:solidFill>
            <a:schemeClr val="folHlink"/>
          </a:solidFill>
          <a:ln w="12700">
            <a:solidFill>
              <a:schemeClr val="tx1"/>
            </a:solidFill>
            <a:round/>
            <a:headEnd/>
            <a:tailEnd/>
          </a:ln>
        </p:spPr>
        <p:txBody>
          <a:bodyPr rot="10800000"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7" name="Oval 24">
            <a:extLst>
              <a:ext uri="{FF2B5EF4-FFF2-40B4-BE49-F238E27FC236}">
                <a16:creationId xmlns:a16="http://schemas.microsoft.com/office/drawing/2014/main" id="{688B26C6-DFD5-49F3-A3DA-336C70957609}"/>
              </a:ext>
            </a:extLst>
          </p:cNvPr>
          <p:cNvSpPr>
            <a:spLocks noChangeArrowheads="1"/>
          </p:cNvSpPr>
          <p:nvPr/>
        </p:nvSpPr>
        <p:spPr bwMode="auto">
          <a:xfrm rot="14317620">
            <a:off x="7568618" y="2568209"/>
            <a:ext cx="228600" cy="228600"/>
          </a:xfrm>
          <a:prstGeom prst="ellipse">
            <a:avLst/>
          </a:prstGeom>
          <a:solidFill>
            <a:schemeClr val="folHlink"/>
          </a:solidFill>
          <a:ln w="12700">
            <a:solidFill>
              <a:schemeClr val="tx1"/>
            </a:solidFill>
            <a:round/>
            <a:headEnd/>
            <a:tailEnd/>
          </a:ln>
        </p:spPr>
        <p:txBody>
          <a:bodyPr rot="10800000"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8" name="Oval 25">
            <a:extLst>
              <a:ext uri="{FF2B5EF4-FFF2-40B4-BE49-F238E27FC236}">
                <a16:creationId xmlns:a16="http://schemas.microsoft.com/office/drawing/2014/main" id="{97093C3D-46DE-4D3C-8027-8402796C0A16}"/>
              </a:ext>
            </a:extLst>
          </p:cNvPr>
          <p:cNvSpPr>
            <a:spLocks noChangeArrowheads="1"/>
          </p:cNvSpPr>
          <p:nvPr/>
        </p:nvSpPr>
        <p:spPr bwMode="auto">
          <a:xfrm rot="14317620">
            <a:off x="7035218" y="1958609"/>
            <a:ext cx="228600" cy="228600"/>
          </a:xfrm>
          <a:prstGeom prst="ellipse">
            <a:avLst/>
          </a:prstGeom>
          <a:solidFill>
            <a:schemeClr val="folHlink"/>
          </a:solidFill>
          <a:ln w="12700">
            <a:solidFill>
              <a:schemeClr val="tx1"/>
            </a:solidFill>
            <a:round/>
            <a:headEnd/>
            <a:tailEnd/>
          </a:ln>
        </p:spPr>
        <p:txBody>
          <a:bodyPr rot="10800000"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9" name="Oval 26">
            <a:extLst>
              <a:ext uri="{FF2B5EF4-FFF2-40B4-BE49-F238E27FC236}">
                <a16:creationId xmlns:a16="http://schemas.microsoft.com/office/drawing/2014/main" id="{33841BD6-0B3B-408C-AE5D-AE5A701E8361}"/>
              </a:ext>
            </a:extLst>
          </p:cNvPr>
          <p:cNvSpPr>
            <a:spLocks noChangeArrowheads="1"/>
          </p:cNvSpPr>
          <p:nvPr/>
        </p:nvSpPr>
        <p:spPr bwMode="auto">
          <a:xfrm rot="14317620">
            <a:off x="7263818" y="1806209"/>
            <a:ext cx="228600" cy="228600"/>
          </a:xfrm>
          <a:prstGeom prst="ellipse">
            <a:avLst/>
          </a:prstGeom>
          <a:solidFill>
            <a:schemeClr val="folHlink"/>
          </a:solidFill>
          <a:ln w="12700">
            <a:solidFill>
              <a:schemeClr val="tx1"/>
            </a:solidFill>
            <a:round/>
            <a:headEnd/>
            <a:tailEnd/>
          </a:ln>
        </p:spPr>
        <p:txBody>
          <a:bodyPr rot="10800000"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30" name="Oval 27">
            <a:extLst>
              <a:ext uri="{FF2B5EF4-FFF2-40B4-BE49-F238E27FC236}">
                <a16:creationId xmlns:a16="http://schemas.microsoft.com/office/drawing/2014/main" id="{A81ACC83-6347-42DD-852E-647AB2BCAD96}"/>
              </a:ext>
            </a:extLst>
          </p:cNvPr>
          <p:cNvSpPr>
            <a:spLocks noChangeArrowheads="1"/>
          </p:cNvSpPr>
          <p:nvPr/>
        </p:nvSpPr>
        <p:spPr bwMode="auto">
          <a:xfrm rot="14317620">
            <a:off x="8102018" y="2339609"/>
            <a:ext cx="228600" cy="228600"/>
          </a:xfrm>
          <a:prstGeom prst="ellipse">
            <a:avLst/>
          </a:prstGeom>
          <a:solidFill>
            <a:schemeClr val="folHlink"/>
          </a:solidFill>
          <a:ln w="12700">
            <a:solidFill>
              <a:schemeClr val="tx1"/>
            </a:solidFill>
            <a:round/>
            <a:headEnd/>
            <a:tailEnd/>
          </a:ln>
        </p:spPr>
        <p:txBody>
          <a:bodyPr rot="10800000"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31" name="Oval 28">
            <a:extLst>
              <a:ext uri="{FF2B5EF4-FFF2-40B4-BE49-F238E27FC236}">
                <a16:creationId xmlns:a16="http://schemas.microsoft.com/office/drawing/2014/main" id="{59F09B4E-03B0-47D2-8F29-F0BDFF7F41B0}"/>
              </a:ext>
            </a:extLst>
          </p:cNvPr>
          <p:cNvSpPr>
            <a:spLocks noChangeArrowheads="1"/>
          </p:cNvSpPr>
          <p:nvPr/>
        </p:nvSpPr>
        <p:spPr bwMode="auto">
          <a:xfrm rot="14317620">
            <a:off x="6654218" y="2263409"/>
            <a:ext cx="228600" cy="228600"/>
          </a:xfrm>
          <a:prstGeom prst="ellipse">
            <a:avLst/>
          </a:prstGeom>
          <a:solidFill>
            <a:schemeClr val="folHlink"/>
          </a:solidFill>
          <a:ln w="12700">
            <a:solidFill>
              <a:schemeClr val="tx1"/>
            </a:solidFill>
            <a:round/>
            <a:headEnd/>
            <a:tailEnd/>
          </a:ln>
        </p:spPr>
        <p:txBody>
          <a:bodyPr rot="10800000"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32" name="Oval 29">
            <a:extLst>
              <a:ext uri="{FF2B5EF4-FFF2-40B4-BE49-F238E27FC236}">
                <a16:creationId xmlns:a16="http://schemas.microsoft.com/office/drawing/2014/main" id="{8B15D90C-AA68-467C-98AD-D79580C71ADF}"/>
              </a:ext>
            </a:extLst>
          </p:cNvPr>
          <p:cNvSpPr>
            <a:spLocks noChangeArrowheads="1"/>
          </p:cNvSpPr>
          <p:nvPr/>
        </p:nvSpPr>
        <p:spPr bwMode="auto">
          <a:xfrm rot="14317620">
            <a:off x="7873418" y="2111009"/>
            <a:ext cx="228600" cy="228600"/>
          </a:xfrm>
          <a:prstGeom prst="ellipse">
            <a:avLst/>
          </a:prstGeom>
          <a:solidFill>
            <a:schemeClr val="folHlink"/>
          </a:solidFill>
          <a:ln w="12700">
            <a:solidFill>
              <a:schemeClr val="tx1"/>
            </a:solidFill>
            <a:round/>
            <a:headEnd/>
            <a:tailEnd/>
          </a:ln>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endParaRPr lang="en-US" altLang="en-US" sz="2400">
              <a:solidFill>
                <a:schemeClr val="tx2"/>
              </a:solidFill>
            </a:endParaRPr>
          </a:p>
        </p:txBody>
      </p:sp>
      <p:sp>
        <p:nvSpPr>
          <p:cNvPr id="33" name="Oval 30">
            <a:extLst>
              <a:ext uri="{FF2B5EF4-FFF2-40B4-BE49-F238E27FC236}">
                <a16:creationId xmlns:a16="http://schemas.microsoft.com/office/drawing/2014/main" id="{3A66CB86-BD48-43D7-992A-874C2EF224C5}"/>
              </a:ext>
            </a:extLst>
          </p:cNvPr>
          <p:cNvSpPr>
            <a:spLocks noChangeArrowheads="1"/>
          </p:cNvSpPr>
          <p:nvPr/>
        </p:nvSpPr>
        <p:spPr bwMode="auto">
          <a:xfrm rot="14317620">
            <a:off x="6959018" y="2263409"/>
            <a:ext cx="228600" cy="228600"/>
          </a:xfrm>
          <a:prstGeom prst="ellipse">
            <a:avLst/>
          </a:prstGeom>
          <a:solidFill>
            <a:schemeClr val="folHlink"/>
          </a:solidFill>
          <a:ln w="12700">
            <a:solidFill>
              <a:schemeClr val="tx1"/>
            </a:solidFill>
            <a:round/>
            <a:headEnd/>
            <a:tailEnd/>
          </a:ln>
        </p:spPr>
        <p:txBody>
          <a:bodyPr rot="10800000"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34" name="Oval 31">
            <a:extLst>
              <a:ext uri="{FF2B5EF4-FFF2-40B4-BE49-F238E27FC236}">
                <a16:creationId xmlns:a16="http://schemas.microsoft.com/office/drawing/2014/main" id="{A2BA0708-3088-46BF-835B-DFEE69B6B0D9}"/>
              </a:ext>
            </a:extLst>
          </p:cNvPr>
          <p:cNvSpPr>
            <a:spLocks noChangeArrowheads="1"/>
          </p:cNvSpPr>
          <p:nvPr/>
        </p:nvSpPr>
        <p:spPr bwMode="auto">
          <a:xfrm rot="14317620">
            <a:off x="7340018" y="2339609"/>
            <a:ext cx="228600" cy="228600"/>
          </a:xfrm>
          <a:prstGeom prst="ellipse">
            <a:avLst/>
          </a:prstGeom>
          <a:solidFill>
            <a:schemeClr val="folHlink"/>
          </a:solidFill>
          <a:ln w="12700">
            <a:solidFill>
              <a:schemeClr val="tx1"/>
            </a:solidFill>
            <a:round/>
            <a:headEnd/>
            <a:tailEnd/>
          </a:ln>
        </p:spPr>
        <p:txBody>
          <a:bodyPr rot="10800000"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35" name="Oval 32">
            <a:extLst>
              <a:ext uri="{FF2B5EF4-FFF2-40B4-BE49-F238E27FC236}">
                <a16:creationId xmlns:a16="http://schemas.microsoft.com/office/drawing/2014/main" id="{00EF4338-E3D0-49FA-A2D9-36F3A7654BE1}"/>
              </a:ext>
            </a:extLst>
          </p:cNvPr>
          <p:cNvSpPr>
            <a:spLocks noChangeArrowheads="1"/>
          </p:cNvSpPr>
          <p:nvPr/>
        </p:nvSpPr>
        <p:spPr bwMode="auto">
          <a:xfrm rot="14317620">
            <a:off x="7111418" y="2568209"/>
            <a:ext cx="228600" cy="228600"/>
          </a:xfrm>
          <a:prstGeom prst="ellipse">
            <a:avLst/>
          </a:prstGeom>
          <a:solidFill>
            <a:schemeClr val="folHlink"/>
          </a:solidFill>
          <a:ln w="12700">
            <a:solidFill>
              <a:schemeClr val="tx1"/>
            </a:solidFill>
            <a:round/>
            <a:headEnd/>
            <a:tailEnd/>
          </a:ln>
        </p:spPr>
        <p:txBody>
          <a:bodyPr rot="10800000"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36" name="Text Box 33">
            <a:extLst>
              <a:ext uri="{FF2B5EF4-FFF2-40B4-BE49-F238E27FC236}">
                <a16:creationId xmlns:a16="http://schemas.microsoft.com/office/drawing/2014/main" id="{F8A0B6F3-C188-45BD-9A1C-F38B393E65B4}"/>
              </a:ext>
            </a:extLst>
          </p:cNvPr>
          <p:cNvSpPr txBox="1">
            <a:spLocks noChangeArrowheads="1"/>
          </p:cNvSpPr>
          <p:nvPr/>
        </p:nvSpPr>
        <p:spPr bwMode="auto">
          <a:xfrm>
            <a:off x="5968418" y="1349009"/>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400" b="1">
                <a:solidFill>
                  <a:schemeClr val="tx2"/>
                </a:solidFill>
              </a:rPr>
              <a:t>Y</a:t>
            </a:r>
          </a:p>
        </p:txBody>
      </p:sp>
      <p:sp>
        <p:nvSpPr>
          <p:cNvPr id="37" name="Line 34">
            <a:extLst>
              <a:ext uri="{FF2B5EF4-FFF2-40B4-BE49-F238E27FC236}">
                <a16:creationId xmlns:a16="http://schemas.microsoft.com/office/drawing/2014/main" id="{89195AA7-F755-498B-ACD1-5B5705B0A2B7}"/>
              </a:ext>
            </a:extLst>
          </p:cNvPr>
          <p:cNvSpPr>
            <a:spLocks noChangeShapeType="1"/>
          </p:cNvSpPr>
          <p:nvPr/>
        </p:nvSpPr>
        <p:spPr bwMode="auto">
          <a:xfrm>
            <a:off x="6197018" y="3330209"/>
            <a:ext cx="2286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Text Box 35">
            <a:extLst>
              <a:ext uri="{FF2B5EF4-FFF2-40B4-BE49-F238E27FC236}">
                <a16:creationId xmlns:a16="http://schemas.microsoft.com/office/drawing/2014/main" id="{6F562DC9-FF97-40D5-96BC-49D5ABB1A1FD}"/>
              </a:ext>
            </a:extLst>
          </p:cNvPr>
          <p:cNvSpPr txBox="1">
            <a:spLocks noChangeArrowheads="1"/>
          </p:cNvSpPr>
          <p:nvPr/>
        </p:nvSpPr>
        <p:spPr bwMode="auto">
          <a:xfrm>
            <a:off x="8459205" y="3101609"/>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400" b="1">
                <a:solidFill>
                  <a:schemeClr val="tx2"/>
                </a:solidFill>
              </a:rPr>
              <a:t>X</a:t>
            </a:r>
          </a:p>
        </p:txBody>
      </p:sp>
      <p:sp>
        <p:nvSpPr>
          <p:cNvPr id="39" name="Line 52">
            <a:extLst>
              <a:ext uri="{FF2B5EF4-FFF2-40B4-BE49-F238E27FC236}">
                <a16:creationId xmlns:a16="http://schemas.microsoft.com/office/drawing/2014/main" id="{B8D7D8C8-1235-462B-B40A-AAA7A6844E07}"/>
              </a:ext>
            </a:extLst>
          </p:cNvPr>
          <p:cNvSpPr>
            <a:spLocks noChangeShapeType="1"/>
          </p:cNvSpPr>
          <p:nvPr/>
        </p:nvSpPr>
        <p:spPr bwMode="auto">
          <a:xfrm>
            <a:off x="4784143" y="4401772"/>
            <a:ext cx="0" cy="15192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53">
            <a:extLst>
              <a:ext uri="{FF2B5EF4-FFF2-40B4-BE49-F238E27FC236}">
                <a16:creationId xmlns:a16="http://schemas.microsoft.com/office/drawing/2014/main" id="{554CC2FB-E612-4668-BB83-D05BA78C4534}"/>
              </a:ext>
            </a:extLst>
          </p:cNvPr>
          <p:cNvSpPr>
            <a:spLocks noChangeShapeType="1"/>
          </p:cNvSpPr>
          <p:nvPr/>
        </p:nvSpPr>
        <p:spPr bwMode="auto">
          <a:xfrm flipV="1">
            <a:off x="4784143" y="4549409"/>
            <a:ext cx="2574925" cy="873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Oval 54">
            <a:extLst>
              <a:ext uri="{FF2B5EF4-FFF2-40B4-BE49-F238E27FC236}">
                <a16:creationId xmlns:a16="http://schemas.microsoft.com/office/drawing/2014/main" id="{914148F4-325B-451A-875D-A9AE005624F6}"/>
              </a:ext>
            </a:extLst>
          </p:cNvPr>
          <p:cNvSpPr>
            <a:spLocks noChangeArrowheads="1"/>
          </p:cNvSpPr>
          <p:nvPr/>
        </p:nvSpPr>
        <p:spPr bwMode="auto">
          <a:xfrm rot="14317620">
            <a:off x="4844468" y="5540009"/>
            <a:ext cx="228600" cy="228600"/>
          </a:xfrm>
          <a:prstGeom prst="ellipse">
            <a:avLst/>
          </a:prstGeom>
          <a:solidFill>
            <a:schemeClr val="folHlink"/>
          </a:solidFill>
          <a:ln w="12700">
            <a:solidFill>
              <a:schemeClr val="tx1"/>
            </a:solidFill>
            <a:round/>
            <a:headEnd/>
            <a:tailEnd/>
          </a:ln>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42" name="Oval 55">
            <a:extLst>
              <a:ext uri="{FF2B5EF4-FFF2-40B4-BE49-F238E27FC236}">
                <a16:creationId xmlns:a16="http://schemas.microsoft.com/office/drawing/2014/main" id="{936B9E0D-BDCE-47F7-8001-62B6F5FD4143}"/>
              </a:ext>
            </a:extLst>
          </p:cNvPr>
          <p:cNvSpPr>
            <a:spLocks noChangeArrowheads="1"/>
          </p:cNvSpPr>
          <p:nvPr/>
        </p:nvSpPr>
        <p:spPr bwMode="auto">
          <a:xfrm rot="14317620">
            <a:off x="5073068" y="5235209"/>
            <a:ext cx="228600" cy="228600"/>
          </a:xfrm>
          <a:prstGeom prst="ellipse">
            <a:avLst/>
          </a:prstGeom>
          <a:solidFill>
            <a:schemeClr val="folHlink"/>
          </a:solidFill>
          <a:ln w="12700">
            <a:solidFill>
              <a:schemeClr val="tx1"/>
            </a:solidFill>
            <a:round/>
            <a:headEnd/>
            <a:tailEnd/>
          </a:ln>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43" name="Oval 56">
            <a:extLst>
              <a:ext uri="{FF2B5EF4-FFF2-40B4-BE49-F238E27FC236}">
                <a16:creationId xmlns:a16="http://schemas.microsoft.com/office/drawing/2014/main" id="{85CB2116-8135-4735-93FE-E257CB072CF6}"/>
              </a:ext>
            </a:extLst>
          </p:cNvPr>
          <p:cNvSpPr>
            <a:spLocks noChangeArrowheads="1"/>
          </p:cNvSpPr>
          <p:nvPr/>
        </p:nvSpPr>
        <p:spPr bwMode="auto">
          <a:xfrm rot="14317620">
            <a:off x="6732005" y="3939809"/>
            <a:ext cx="228600" cy="228600"/>
          </a:xfrm>
          <a:prstGeom prst="ellipse">
            <a:avLst/>
          </a:prstGeom>
          <a:solidFill>
            <a:schemeClr val="folHlink"/>
          </a:solidFill>
          <a:ln w="12700">
            <a:solidFill>
              <a:schemeClr val="tx1"/>
            </a:solidFill>
            <a:round/>
            <a:headEnd/>
            <a:tailEnd/>
          </a:ln>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44" name="Oval 57">
            <a:extLst>
              <a:ext uri="{FF2B5EF4-FFF2-40B4-BE49-F238E27FC236}">
                <a16:creationId xmlns:a16="http://schemas.microsoft.com/office/drawing/2014/main" id="{98F5F53E-7E8E-4DFB-BBA2-029DE0C18913}"/>
              </a:ext>
            </a:extLst>
          </p:cNvPr>
          <p:cNvSpPr>
            <a:spLocks noChangeArrowheads="1"/>
          </p:cNvSpPr>
          <p:nvPr/>
        </p:nvSpPr>
        <p:spPr bwMode="auto">
          <a:xfrm rot="14317620">
            <a:off x="6901868" y="4549409"/>
            <a:ext cx="228600" cy="228600"/>
          </a:xfrm>
          <a:prstGeom prst="ellipse">
            <a:avLst/>
          </a:prstGeom>
          <a:solidFill>
            <a:schemeClr val="folHlink"/>
          </a:solidFill>
          <a:ln w="12700">
            <a:solidFill>
              <a:schemeClr val="tx1"/>
            </a:solidFill>
            <a:round/>
            <a:headEnd/>
            <a:tailEnd/>
          </a:ln>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45" name="Oval 58">
            <a:extLst>
              <a:ext uri="{FF2B5EF4-FFF2-40B4-BE49-F238E27FC236}">
                <a16:creationId xmlns:a16="http://schemas.microsoft.com/office/drawing/2014/main" id="{EF6D10F0-8364-45E6-8559-15F699D6C520}"/>
              </a:ext>
            </a:extLst>
          </p:cNvPr>
          <p:cNvSpPr>
            <a:spLocks noChangeArrowheads="1"/>
          </p:cNvSpPr>
          <p:nvPr/>
        </p:nvSpPr>
        <p:spPr bwMode="auto">
          <a:xfrm rot="14317620">
            <a:off x="5360405" y="5540009"/>
            <a:ext cx="228600" cy="228600"/>
          </a:xfrm>
          <a:prstGeom prst="ellipse">
            <a:avLst/>
          </a:prstGeom>
          <a:solidFill>
            <a:schemeClr val="folHlink"/>
          </a:solidFill>
          <a:ln w="12700">
            <a:solidFill>
              <a:schemeClr val="tx1"/>
            </a:solidFill>
            <a:round/>
            <a:headEnd/>
            <a:tailEnd/>
          </a:ln>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46" name="Oval 59">
            <a:extLst>
              <a:ext uri="{FF2B5EF4-FFF2-40B4-BE49-F238E27FC236}">
                <a16:creationId xmlns:a16="http://schemas.microsoft.com/office/drawing/2014/main" id="{0135CFA4-59EA-48EB-94DE-E48F743E886A}"/>
              </a:ext>
            </a:extLst>
          </p:cNvPr>
          <p:cNvSpPr>
            <a:spLocks noChangeArrowheads="1"/>
          </p:cNvSpPr>
          <p:nvPr/>
        </p:nvSpPr>
        <p:spPr bwMode="auto">
          <a:xfrm rot="14317620">
            <a:off x="7113005" y="5006609"/>
            <a:ext cx="228600" cy="228600"/>
          </a:xfrm>
          <a:prstGeom prst="ellipse">
            <a:avLst/>
          </a:prstGeom>
          <a:solidFill>
            <a:schemeClr val="folHlink"/>
          </a:solidFill>
          <a:ln w="12700">
            <a:solidFill>
              <a:schemeClr val="tx1"/>
            </a:solidFill>
            <a:round/>
            <a:headEnd/>
            <a:tailEnd/>
          </a:ln>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47" name="Oval 60">
            <a:extLst>
              <a:ext uri="{FF2B5EF4-FFF2-40B4-BE49-F238E27FC236}">
                <a16:creationId xmlns:a16="http://schemas.microsoft.com/office/drawing/2014/main" id="{E48B2235-1B2B-4DE6-81D3-9D1D2FBB9666}"/>
              </a:ext>
            </a:extLst>
          </p:cNvPr>
          <p:cNvSpPr>
            <a:spLocks noChangeArrowheads="1"/>
          </p:cNvSpPr>
          <p:nvPr/>
        </p:nvSpPr>
        <p:spPr bwMode="auto">
          <a:xfrm rot="14317620">
            <a:off x="6274805" y="5387609"/>
            <a:ext cx="228600" cy="228600"/>
          </a:xfrm>
          <a:prstGeom prst="ellipse">
            <a:avLst/>
          </a:prstGeom>
          <a:solidFill>
            <a:schemeClr val="folHlink"/>
          </a:solidFill>
          <a:ln w="12700">
            <a:solidFill>
              <a:schemeClr val="tx1"/>
            </a:solidFill>
            <a:round/>
            <a:headEnd/>
            <a:tailEnd/>
          </a:ln>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48" name="Oval 61">
            <a:extLst>
              <a:ext uri="{FF2B5EF4-FFF2-40B4-BE49-F238E27FC236}">
                <a16:creationId xmlns:a16="http://schemas.microsoft.com/office/drawing/2014/main" id="{5E6F5A42-B07D-4D25-8E7B-9259D304675E}"/>
              </a:ext>
            </a:extLst>
          </p:cNvPr>
          <p:cNvSpPr>
            <a:spLocks noChangeArrowheads="1"/>
          </p:cNvSpPr>
          <p:nvPr/>
        </p:nvSpPr>
        <p:spPr bwMode="auto">
          <a:xfrm rot="14317620">
            <a:off x="6351005" y="4244609"/>
            <a:ext cx="228600" cy="228600"/>
          </a:xfrm>
          <a:prstGeom prst="ellipse">
            <a:avLst/>
          </a:prstGeom>
          <a:solidFill>
            <a:schemeClr val="folHlink"/>
          </a:solidFill>
          <a:ln w="12700">
            <a:solidFill>
              <a:schemeClr val="tx1"/>
            </a:solidFill>
            <a:round/>
            <a:headEnd/>
            <a:tailEnd/>
          </a:ln>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49" name="Oval 62">
            <a:extLst>
              <a:ext uri="{FF2B5EF4-FFF2-40B4-BE49-F238E27FC236}">
                <a16:creationId xmlns:a16="http://schemas.microsoft.com/office/drawing/2014/main" id="{732422BC-9E0D-4EE4-B416-4634C3719BB5}"/>
              </a:ext>
            </a:extLst>
          </p:cNvPr>
          <p:cNvSpPr>
            <a:spLocks noChangeArrowheads="1"/>
          </p:cNvSpPr>
          <p:nvPr/>
        </p:nvSpPr>
        <p:spPr bwMode="auto">
          <a:xfrm rot="14317620">
            <a:off x="5741405" y="4244609"/>
            <a:ext cx="228600" cy="228600"/>
          </a:xfrm>
          <a:prstGeom prst="ellipse">
            <a:avLst/>
          </a:prstGeom>
          <a:solidFill>
            <a:schemeClr val="folHlink"/>
          </a:solidFill>
          <a:ln w="12700">
            <a:solidFill>
              <a:schemeClr val="tx1"/>
            </a:solidFill>
            <a:round/>
            <a:headEnd/>
            <a:tailEnd/>
          </a:ln>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50" name="Oval 63">
            <a:extLst>
              <a:ext uri="{FF2B5EF4-FFF2-40B4-BE49-F238E27FC236}">
                <a16:creationId xmlns:a16="http://schemas.microsoft.com/office/drawing/2014/main" id="{1B417A5D-EAE1-4EDC-AD8A-7192502CF311}"/>
              </a:ext>
            </a:extLst>
          </p:cNvPr>
          <p:cNvSpPr>
            <a:spLocks noChangeArrowheads="1"/>
          </p:cNvSpPr>
          <p:nvPr/>
        </p:nvSpPr>
        <p:spPr bwMode="auto">
          <a:xfrm rot="14317620">
            <a:off x="4903205" y="4854209"/>
            <a:ext cx="228600" cy="228600"/>
          </a:xfrm>
          <a:prstGeom prst="ellipse">
            <a:avLst/>
          </a:prstGeom>
          <a:solidFill>
            <a:schemeClr val="folHlink"/>
          </a:solidFill>
          <a:ln w="12700">
            <a:solidFill>
              <a:schemeClr val="tx1"/>
            </a:solidFill>
            <a:round/>
            <a:headEnd/>
            <a:tailEnd/>
          </a:ln>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51" name="Oval 64">
            <a:extLst>
              <a:ext uri="{FF2B5EF4-FFF2-40B4-BE49-F238E27FC236}">
                <a16:creationId xmlns:a16="http://schemas.microsoft.com/office/drawing/2014/main" id="{F0644FDE-7015-4543-9FCF-16D3B4470DE5}"/>
              </a:ext>
            </a:extLst>
          </p:cNvPr>
          <p:cNvSpPr>
            <a:spLocks noChangeArrowheads="1"/>
          </p:cNvSpPr>
          <p:nvPr/>
        </p:nvSpPr>
        <p:spPr bwMode="auto">
          <a:xfrm rot="14317620">
            <a:off x="5131805" y="4397009"/>
            <a:ext cx="228600" cy="228600"/>
          </a:xfrm>
          <a:prstGeom prst="ellipse">
            <a:avLst/>
          </a:prstGeom>
          <a:solidFill>
            <a:schemeClr val="folHlink"/>
          </a:solidFill>
          <a:ln w="12700">
            <a:solidFill>
              <a:schemeClr val="tx1"/>
            </a:solidFill>
            <a:round/>
            <a:headEnd/>
            <a:tailEnd/>
          </a:ln>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52" name="Oval 65">
            <a:extLst>
              <a:ext uri="{FF2B5EF4-FFF2-40B4-BE49-F238E27FC236}">
                <a16:creationId xmlns:a16="http://schemas.microsoft.com/office/drawing/2014/main" id="{AD71F31B-EC2C-4C19-B1F1-4C4067F302F4}"/>
              </a:ext>
            </a:extLst>
          </p:cNvPr>
          <p:cNvSpPr>
            <a:spLocks noChangeArrowheads="1"/>
          </p:cNvSpPr>
          <p:nvPr/>
        </p:nvSpPr>
        <p:spPr bwMode="auto">
          <a:xfrm rot="14317620">
            <a:off x="5512805" y="4778009"/>
            <a:ext cx="228600" cy="228600"/>
          </a:xfrm>
          <a:prstGeom prst="ellipse">
            <a:avLst/>
          </a:prstGeom>
          <a:solidFill>
            <a:schemeClr val="folHlink"/>
          </a:solidFill>
          <a:ln w="12700">
            <a:solidFill>
              <a:schemeClr val="tx1"/>
            </a:solidFill>
            <a:round/>
            <a:headEnd/>
            <a:tailEnd/>
          </a:ln>
        </p:spPr>
        <p:txBody>
          <a:bodyPr rot="10800000"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endParaRPr lang="en-US" altLang="en-US" sz="2400">
              <a:solidFill>
                <a:schemeClr val="tx2"/>
              </a:solidFill>
            </a:endParaRPr>
          </a:p>
        </p:txBody>
      </p:sp>
      <p:sp>
        <p:nvSpPr>
          <p:cNvPr id="53" name="Oval 66">
            <a:extLst>
              <a:ext uri="{FF2B5EF4-FFF2-40B4-BE49-F238E27FC236}">
                <a16:creationId xmlns:a16="http://schemas.microsoft.com/office/drawing/2014/main" id="{D033B8F4-A5A2-440C-A869-2C3C5CA52E62}"/>
              </a:ext>
            </a:extLst>
          </p:cNvPr>
          <p:cNvSpPr>
            <a:spLocks noChangeArrowheads="1"/>
          </p:cNvSpPr>
          <p:nvPr/>
        </p:nvSpPr>
        <p:spPr bwMode="auto">
          <a:xfrm rot="14317620">
            <a:off x="6655805" y="4930409"/>
            <a:ext cx="228600" cy="228600"/>
          </a:xfrm>
          <a:prstGeom prst="ellipse">
            <a:avLst/>
          </a:prstGeom>
          <a:solidFill>
            <a:schemeClr val="folHlink"/>
          </a:solidFill>
          <a:ln w="12700">
            <a:solidFill>
              <a:schemeClr val="tx1"/>
            </a:solidFill>
            <a:round/>
            <a:headEnd/>
            <a:tailEnd/>
          </a:ln>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54" name="Oval 67">
            <a:extLst>
              <a:ext uri="{FF2B5EF4-FFF2-40B4-BE49-F238E27FC236}">
                <a16:creationId xmlns:a16="http://schemas.microsoft.com/office/drawing/2014/main" id="{D8A1657B-D385-4B99-BCF0-756F375A2415}"/>
              </a:ext>
            </a:extLst>
          </p:cNvPr>
          <p:cNvSpPr>
            <a:spLocks noChangeArrowheads="1"/>
          </p:cNvSpPr>
          <p:nvPr/>
        </p:nvSpPr>
        <p:spPr bwMode="auto">
          <a:xfrm rot="14317620">
            <a:off x="5911268" y="4930409"/>
            <a:ext cx="228600" cy="228600"/>
          </a:xfrm>
          <a:prstGeom prst="ellipse">
            <a:avLst/>
          </a:prstGeom>
          <a:solidFill>
            <a:schemeClr val="folHlink"/>
          </a:solidFill>
          <a:ln w="12700">
            <a:solidFill>
              <a:schemeClr val="tx1"/>
            </a:solidFill>
            <a:round/>
            <a:headEnd/>
            <a:tailEnd/>
          </a:ln>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55" name="Oval 68">
            <a:extLst>
              <a:ext uri="{FF2B5EF4-FFF2-40B4-BE49-F238E27FC236}">
                <a16:creationId xmlns:a16="http://schemas.microsoft.com/office/drawing/2014/main" id="{B1AB06E2-67B7-4628-8137-235B3E3639F4}"/>
              </a:ext>
            </a:extLst>
          </p:cNvPr>
          <p:cNvSpPr>
            <a:spLocks noChangeArrowheads="1"/>
          </p:cNvSpPr>
          <p:nvPr/>
        </p:nvSpPr>
        <p:spPr bwMode="auto">
          <a:xfrm rot="14317620">
            <a:off x="5893805" y="5616209"/>
            <a:ext cx="228600" cy="228600"/>
          </a:xfrm>
          <a:prstGeom prst="ellipse">
            <a:avLst/>
          </a:prstGeom>
          <a:solidFill>
            <a:schemeClr val="folHlink"/>
          </a:solidFill>
          <a:ln w="12700">
            <a:solidFill>
              <a:schemeClr val="tx1"/>
            </a:solidFill>
            <a:round/>
            <a:headEnd/>
            <a:tailEnd/>
          </a:ln>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56" name="Text Box 69">
            <a:extLst>
              <a:ext uri="{FF2B5EF4-FFF2-40B4-BE49-F238E27FC236}">
                <a16:creationId xmlns:a16="http://schemas.microsoft.com/office/drawing/2014/main" id="{8EBFF158-5F04-464B-844E-3A6719099F3F}"/>
              </a:ext>
            </a:extLst>
          </p:cNvPr>
          <p:cNvSpPr txBox="1">
            <a:spLocks noChangeArrowheads="1"/>
          </p:cNvSpPr>
          <p:nvPr/>
        </p:nvSpPr>
        <p:spPr bwMode="auto">
          <a:xfrm>
            <a:off x="4515855" y="4168409"/>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400" b="1">
                <a:solidFill>
                  <a:schemeClr val="tx2"/>
                </a:solidFill>
              </a:rPr>
              <a:t>Y</a:t>
            </a:r>
          </a:p>
        </p:txBody>
      </p:sp>
      <p:sp>
        <p:nvSpPr>
          <p:cNvPr id="57" name="Line 70">
            <a:extLst>
              <a:ext uri="{FF2B5EF4-FFF2-40B4-BE49-F238E27FC236}">
                <a16:creationId xmlns:a16="http://schemas.microsoft.com/office/drawing/2014/main" id="{98B49908-C973-43B0-817E-914A584E4D8E}"/>
              </a:ext>
            </a:extLst>
          </p:cNvPr>
          <p:cNvSpPr>
            <a:spLocks noChangeShapeType="1"/>
          </p:cNvSpPr>
          <p:nvPr/>
        </p:nvSpPr>
        <p:spPr bwMode="auto">
          <a:xfrm>
            <a:off x="4768268" y="5921009"/>
            <a:ext cx="2286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 name="Oval 71">
            <a:extLst>
              <a:ext uri="{FF2B5EF4-FFF2-40B4-BE49-F238E27FC236}">
                <a16:creationId xmlns:a16="http://schemas.microsoft.com/office/drawing/2014/main" id="{11F9962C-5B99-4BA7-9412-AD80073F37B6}"/>
              </a:ext>
            </a:extLst>
          </p:cNvPr>
          <p:cNvSpPr>
            <a:spLocks noChangeArrowheads="1"/>
          </p:cNvSpPr>
          <p:nvPr/>
        </p:nvSpPr>
        <p:spPr bwMode="auto">
          <a:xfrm rot="14317620">
            <a:off x="6655805" y="5311409"/>
            <a:ext cx="228600" cy="228600"/>
          </a:xfrm>
          <a:prstGeom prst="ellipse">
            <a:avLst/>
          </a:prstGeom>
          <a:solidFill>
            <a:schemeClr val="folHlink"/>
          </a:solidFill>
          <a:ln w="12700">
            <a:solidFill>
              <a:schemeClr val="tx1"/>
            </a:solidFill>
            <a:round/>
            <a:headEnd/>
            <a:tailEnd/>
          </a:ln>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59" name="Text Box 72">
            <a:extLst>
              <a:ext uri="{FF2B5EF4-FFF2-40B4-BE49-F238E27FC236}">
                <a16:creationId xmlns:a16="http://schemas.microsoft.com/office/drawing/2014/main" id="{84637C85-2664-4CC9-A9B2-3C56A1D66AD3}"/>
              </a:ext>
            </a:extLst>
          </p:cNvPr>
          <p:cNvSpPr txBox="1">
            <a:spLocks noChangeArrowheads="1"/>
          </p:cNvSpPr>
          <p:nvPr/>
        </p:nvSpPr>
        <p:spPr bwMode="auto">
          <a:xfrm>
            <a:off x="7030455" y="5692409"/>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400" b="1">
                <a:solidFill>
                  <a:schemeClr val="tx2"/>
                </a:solidFill>
              </a:rPr>
              <a:t>X</a:t>
            </a:r>
          </a:p>
        </p:txBody>
      </p:sp>
      <p:sp>
        <p:nvSpPr>
          <p:cNvPr id="60" name="Line 73">
            <a:extLst>
              <a:ext uri="{FF2B5EF4-FFF2-40B4-BE49-F238E27FC236}">
                <a16:creationId xmlns:a16="http://schemas.microsoft.com/office/drawing/2014/main" id="{C670803C-989E-4FCD-9F89-49CC2F41770D}"/>
              </a:ext>
            </a:extLst>
          </p:cNvPr>
          <p:cNvSpPr>
            <a:spLocks noChangeShapeType="1"/>
          </p:cNvSpPr>
          <p:nvPr/>
        </p:nvSpPr>
        <p:spPr bwMode="auto">
          <a:xfrm>
            <a:off x="1718680" y="4401772"/>
            <a:ext cx="0" cy="15192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 name="Line 74">
            <a:extLst>
              <a:ext uri="{FF2B5EF4-FFF2-40B4-BE49-F238E27FC236}">
                <a16:creationId xmlns:a16="http://schemas.microsoft.com/office/drawing/2014/main" id="{12E47141-BF73-461A-899C-2DC1A478FD12}"/>
              </a:ext>
            </a:extLst>
          </p:cNvPr>
          <p:cNvSpPr>
            <a:spLocks noChangeShapeType="1"/>
          </p:cNvSpPr>
          <p:nvPr/>
        </p:nvSpPr>
        <p:spPr bwMode="auto">
          <a:xfrm flipV="1">
            <a:off x="1718680" y="4549409"/>
            <a:ext cx="2574925" cy="873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 name="Oval 75">
            <a:extLst>
              <a:ext uri="{FF2B5EF4-FFF2-40B4-BE49-F238E27FC236}">
                <a16:creationId xmlns:a16="http://schemas.microsoft.com/office/drawing/2014/main" id="{084A469A-D74A-4FBC-B099-B3365EE9216C}"/>
              </a:ext>
            </a:extLst>
          </p:cNvPr>
          <p:cNvSpPr>
            <a:spLocks noChangeArrowheads="1"/>
          </p:cNvSpPr>
          <p:nvPr/>
        </p:nvSpPr>
        <p:spPr bwMode="auto">
          <a:xfrm rot="14317620">
            <a:off x="1779005" y="5235209"/>
            <a:ext cx="228600" cy="228600"/>
          </a:xfrm>
          <a:prstGeom prst="ellipse">
            <a:avLst/>
          </a:prstGeom>
          <a:solidFill>
            <a:schemeClr val="folHlink"/>
          </a:solidFill>
          <a:ln w="12700">
            <a:solidFill>
              <a:schemeClr val="tx1"/>
            </a:solidFill>
            <a:round/>
            <a:headEnd/>
            <a:tailEnd/>
          </a:ln>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63" name="Oval 76">
            <a:extLst>
              <a:ext uri="{FF2B5EF4-FFF2-40B4-BE49-F238E27FC236}">
                <a16:creationId xmlns:a16="http://schemas.microsoft.com/office/drawing/2014/main" id="{C33670DF-97A3-4ADB-93DC-4BA0F13A0C5B}"/>
              </a:ext>
            </a:extLst>
          </p:cNvPr>
          <p:cNvSpPr>
            <a:spLocks noChangeArrowheads="1"/>
          </p:cNvSpPr>
          <p:nvPr/>
        </p:nvSpPr>
        <p:spPr bwMode="auto">
          <a:xfrm rot="14317620">
            <a:off x="2083805" y="5159009"/>
            <a:ext cx="228600" cy="228600"/>
          </a:xfrm>
          <a:prstGeom prst="ellipse">
            <a:avLst/>
          </a:prstGeom>
          <a:solidFill>
            <a:schemeClr val="folHlink"/>
          </a:solidFill>
          <a:ln w="12700">
            <a:solidFill>
              <a:schemeClr val="tx1"/>
            </a:solidFill>
            <a:round/>
            <a:headEnd/>
            <a:tailEnd/>
          </a:ln>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64" name="Oval 77">
            <a:extLst>
              <a:ext uri="{FF2B5EF4-FFF2-40B4-BE49-F238E27FC236}">
                <a16:creationId xmlns:a16="http://schemas.microsoft.com/office/drawing/2014/main" id="{E8187D66-276E-4476-A3A5-F4C90410122B}"/>
              </a:ext>
            </a:extLst>
          </p:cNvPr>
          <p:cNvSpPr>
            <a:spLocks noChangeArrowheads="1"/>
          </p:cNvSpPr>
          <p:nvPr/>
        </p:nvSpPr>
        <p:spPr bwMode="auto">
          <a:xfrm rot="14317620">
            <a:off x="4141205" y="4473209"/>
            <a:ext cx="228600" cy="228600"/>
          </a:xfrm>
          <a:prstGeom prst="ellipse">
            <a:avLst/>
          </a:prstGeom>
          <a:solidFill>
            <a:schemeClr val="folHlink"/>
          </a:solidFill>
          <a:ln w="12700">
            <a:solidFill>
              <a:schemeClr val="tx1"/>
            </a:solidFill>
            <a:round/>
            <a:headEnd/>
            <a:tailEnd/>
          </a:ln>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65" name="Oval 78">
            <a:extLst>
              <a:ext uri="{FF2B5EF4-FFF2-40B4-BE49-F238E27FC236}">
                <a16:creationId xmlns:a16="http://schemas.microsoft.com/office/drawing/2014/main" id="{73B452C0-0C61-4F4A-AD49-4360CE1E6C90}"/>
              </a:ext>
            </a:extLst>
          </p:cNvPr>
          <p:cNvSpPr>
            <a:spLocks noChangeArrowheads="1"/>
          </p:cNvSpPr>
          <p:nvPr/>
        </p:nvSpPr>
        <p:spPr bwMode="auto">
          <a:xfrm rot="14317620">
            <a:off x="3760205" y="4549409"/>
            <a:ext cx="228600" cy="228600"/>
          </a:xfrm>
          <a:prstGeom prst="ellipse">
            <a:avLst/>
          </a:prstGeom>
          <a:solidFill>
            <a:schemeClr val="folHlink"/>
          </a:solidFill>
          <a:ln w="12700">
            <a:solidFill>
              <a:schemeClr val="tx1"/>
            </a:solidFill>
            <a:round/>
            <a:headEnd/>
            <a:tailEnd/>
          </a:ln>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66" name="Oval 79">
            <a:extLst>
              <a:ext uri="{FF2B5EF4-FFF2-40B4-BE49-F238E27FC236}">
                <a16:creationId xmlns:a16="http://schemas.microsoft.com/office/drawing/2014/main" id="{37C3243C-FCFF-40AD-8474-24697920F8C2}"/>
              </a:ext>
            </a:extLst>
          </p:cNvPr>
          <p:cNvSpPr>
            <a:spLocks noChangeArrowheads="1"/>
          </p:cNvSpPr>
          <p:nvPr/>
        </p:nvSpPr>
        <p:spPr bwMode="auto">
          <a:xfrm rot="14317620">
            <a:off x="2388605" y="5006609"/>
            <a:ext cx="228600" cy="228600"/>
          </a:xfrm>
          <a:prstGeom prst="ellipse">
            <a:avLst/>
          </a:prstGeom>
          <a:solidFill>
            <a:schemeClr val="folHlink"/>
          </a:solidFill>
          <a:ln w="12700">
            <a:solidFill>
              <a:schemeClr val="tx1"/>
            </a:solidFill>
            <a:round/>
            <a:headEnd/>
            <a:tailEnd/>
          </a:ln>
        </p:spPr>
        <p:txBody>
          <a:bodyPr rot="10800000"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endParaRPr lang="en-US" altLang="en-US" sz="2400">
              <a:solidFill>
                <a:schemeClr val="tx2"/>
              </a:solidFill>
            </a:endParaRPr>
          </a:p>
        </p:txBody>
      </p:sp>
      <p:sp>
        <p:nvSpPr>
          <p:cNvPr id="67" name="Oval 80">
            <a:extLst>
              <a:ext uri="{FF2B5EF4-FFF2-40B4-BE49-F238E27FC236}">
                <a16:creationId xmlns:a16="http://schemas.microsoft.com/office/drawing/2014/main" id="{7016A438-C50C-49EA-B2BF-F3B82766218A}"/>
              </a:ext>
            </a:extLst>
          </p:cNvPr>
          <p:cNvSpPr>
            <a:spLocks noChangeArrowheads="1"/>
          </p:cNvSpPr>
          <p:nvPr/>
        </p:nvSpPr>
        <p:spPr bwMode="auto">
          <a:xfrm rot="14317620">
            <a:off x="3074405" y="4778009"/>
            <a:ext cx="228600" cy="228600"/>
          </a:xfrm>
          <a:prstGeom prst="ellipse">
            <a:avLst/>
          </a:prstGeom>
          <a:solidFill>
            <a:schemeClr val="folHlink"/>
          </a:solidFill>
          <a:ln w="12700">
            <a:solidFill>
              <a:schemeClr val="tx1"/>
            </a:solidFill>
            <a:round/>
            <a:headEnd/>
            <a:tailEnd/>
          </a:ln>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68" name="Oval 81">
            <a:extLst>
              <a:ext uri="{FF2B5EF4-FFF2-40B4-BE49-F238E27FC236}">
                <a16:creationId xmlns:a16="http://schemas.microsoft.com/office/drawing/2014/main" id="{223702CF-7EBE-40B2-83A3-B2022CECBCE9}"/>
              </a:ext>
            </a:extLst>
          </p:cNvPr>
          <p:cNvSpPr>
            <a:spLocks noChangeArrowheads="1"/>
          </p:cNvSpPr>
          <p:nvPr/>
        </p:nvSpPr>
        <p:spPr bwMode="auto">
          <a:xfrm rot="14317620">
            <a:off x="2769605" y="4930409"/>
            <a:ext cx="228600" cy="228600"/>
          </a:xfrm>
          <a:prstGeom prst="ellipse">
            <a:avLst/>
          </a:prstGeom>
          <a:solidFill>
            <a:schemeClr val="folHlink"/>
          </a:solidFill>
          <a:ln w="12700">
            <a:solidFill>
              <a:schemeClr val="tx1"/>
            </a:solidFill>
            <a:round/>
            <a:headEnd/>
            <a:tailEnd/>
          </a:ln>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69" name="Text Box 82">
            <a:extLst>
              <a:ext uri="{FF2B5EF4-FFF2-40B4-BE49-F238E27FC236}">
                <a16:creationId xmlns:a16="http://schemas.microsoft.com/office/drawing/2014/main" id="{BD36EF79-769B-4800-9CDC-77B93A825AF3}"/>
              </a:ext>
            </a:extLst>
          </p:cNvPr>
          <p:cNvSpPr txBox="1">
            <a:spLocks noChangeArrowheads="1"/>
          </p:cNvSpPr>
          <p:nvPr/>
        </p:nvSpPr>
        <p:spPr bwMode="auto">
          <a:xfrm>
            <a:off x="1374193" y="4168409"/>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400" b="1">
                <a:solidFill>
                  <a:schemeClr val="tx2"/>
                </a:solidFill>
              </a:rPr>
              <a:t>Y</a:t>
            </a:r>
          </a:p>
        </p:txBody>
      </p:sp>
      <p:sp>
        <p:nvSpPr>
          <p:cNvPr id="70" name="Line 83">
            <a:extLst>
              <a:ext uri="{FF2B5EF4-FFF2-40B4-BE49-F238E27FC236}">
                <a16:creationId xmlns:a16="http://schemas.microsoft.com/office/drawing/2014/main" id="{2D680EF2-86B4-4E21-B560-564644E4ED55}"/>
              </a:ext>
            </a:extLst>
          </p:cNvPr>
          <p:cNvSpPr>
            <a:spLocks noChangeShapeType="1"/>
          </p:cNvSpPr>
          <p:nvPr/>
        </p:nvSpPr>
        <p:spPr bwMode="auto">
          <a:xfrm>
            <a:off x="1702805" y="5921009"/>
            <a:ext cx="2286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 name="Oval 84">
            <a:extLst>
              <a:ext uri="{FF2B5EF4-FFF2-40B4-BE49-F238E27FC236}">
                <a16:creationId xmlns:a16="http://schemas.microsoft.com/office/drawing/2014/main" id="{E3227FAA-BA24-447C-A15F-0507866F09F8}"/>
              </a:ext>
            </a:extLst>
          </p:cNvPr>
          <p:cNvSpPr>
            <a:spLocks noChangeArrowheads="1"/>
          </p:cNvSpPr>
          <p:nvPr/>
        </p:nvSpPr>
        <p:spPr bwMode="auto">
          <a:xfrm rot="14317620">
            <a:off x="3455405" y="4701809"/>
            <a:ext cx="228600" cy="228600"/>
          </a:xfrm>
          <a:prstGeom prst="ellipse">
            <a:avLst/>
          </a:prstGeom>
          <a:solidFill>
            <a:schemeClr val="folHlink"/>
          </a:solidFill>
          <a:ln w="12700">
            <a:solidFill>
              <a:schemeClr val="tx1"/>
            </a:solidFill>
            <a:round/>
            <a:headEnd/>
            <a:tailEnd/>
          </a:ln>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72" name="Text Box 85">
            <a:extLst>
              <a:ext uri="{FF2B5EF4-FFF2-40B4-BE49-F238E27FC236}">
                <a16:creationId xmlns:a16="http://schemas.microsoft.com/office/drawing/2014/main" id="{399AB78B-7AC6-46F5-B4F3-F9A6F4612406}"/>
              </a:ext>
            </a:extLst>
          </p:cNvPr>
          <p:cNvSpPr txBox="1">
            <a:spLocks noChangeArrowheads="1"/>
          </p:cNvSpPr>
          <p:nvPr/>
        </p:nvSpPr>
        <p:spPr bwMode="auto">
          <a:xfrm>
            <a:off x="3964993" y="5692409"/>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400" b="1">
                <a:solidFill>
                  <a:schemeClr val="tx2"/>
                </a:solidFill>
              </a:rPr>
              <a:t>X</a:t>
            </a:r>
          </a:p>
        </p:txBody>
      </p:sp>
      <p:sp>
        <p:nvSpPr>
          <p:cNvPr id="73" name="Text Box 87">
            <a:extLst>
              <a:ext uri="{FF2B5EF4-FFF2-40B4-BE49-F238E27FC236}">
                <a16:creationId xmlns:a16="http://schemas.microsoft.com/office/drawing/2014/main" id="{70302442-0096-40A4-BB9A-948ED6896050}"/>
              </a:ext>
            </a:extLst>
          </p:cNvPr>
          <p:cNvSpPr txBox="1">
            <a:spLocks noChangeArrowheads="1"/>
          </p:cNvSpPr>
          <p:nvPr/>
        </p:nvSpPr>
        <p:spPr bwMode="auto">
          <a:xfrm>
            <a:off x="3912605" y="3406409"/>
            <a:ext cx="915988" cy="469900"/>
          </a:xfrm>
          <a:prstGeom prst="rect">
            <a:avLst/>
          </a:prstGeom>
          <a:solidFill>
            <a:srgbClr val="FDE0BD"/>
          </a:solidFill>
          <a:ln w="12700">
            <a:solidFill>
              <a:schemeClr val="tx1"/>
            </a:solidFill>
            <a:miter lim="800000"/>
            <a:headEnd/>
            <a:tailEnd/>
          </a:ln>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400">
                <a:solidFill>
                  <a:schemeClr val="tx2"/>
                </a:solidFill>
              </a:rPr>
              <a:t>r = -1</a:t>
            </a:r>
          </a:p>
        </p:txBody>
      </p:sp>
      <p:sp>
        <p:nvSpPr>
          <p:cNvPr id="74" name="Text Box 88">
            <a:extLst>
              <a:ext uri="{FF2B5EF4-FFF2-40B4-BE49-F238E27FC236}">
                <a16:creationId xmlns:a16="http://schemas.microsoft.com/office/drawing/2014/main" id="{E26F6942-8813-4B5D-A790-D5B08CEABCBF}"/>
              </a:ext>
            </a:extLst>
          </p:cNvPr>
          <p:cNvSpPr txBox="1">
            <a:spLocks noChangeArrowheads="1"/>
          </p:cNvSpPr>
          <p:nvPr/>
        </p:nvSpPr>
        <p:spPr bwMode="auto">
          <a:xfrm>
            <a:off x="6873293" y="3415934"/>
            <a:ext cx="1000125" cy="469900"/>
          </a:xfrm>
          <a:prstGeom prst="rect">
            <a:avLst/>
          </a:prstGeom>
          <a:solidFill>
            <a:srgbClr val="FDE0BD"/>
          </a:solidFill>
          <a:ln w="12700">
            <a:solidFill>
              <a:schemeClr val="tx1"/>
            </a:solidFill>
            <a:miter lim="800000"/>
            <a:headEnd/>
            <a:tailEnd/>
          </a:ln>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400">
                <a:solidFill>
                  <a:schemeClr val="tx2"/>
                </a:solidFill>
              </a:rPr>
              <a:t>r = -.6</a:t>
            </a:r>
          </a:p>
        </p:txBody>
      </p:sp>
      <p:sp>
        <p:nvSpPr>
          <p:cNvPr id="75" name="Text Box 90">
            <a:extLst>
              <a:ext uri="{FF2B5EF4-FFF2-40B4-BE49-F238E27FC236}">
                <a16:creationId xmlns:a16="http://schemas.microsoft.com/office/drawing/2014/main" id="{ED9D233D-498F-42CC-8F59-7233386F9AE5}"/>
              </a:ext>
            </a:extLst>
          </p:cNvPr>
          <p:cNvSpPr txBox="1">
            <a:spLocks noChangeArrowheads="1"/>
          </p:cNvSpPr>
          <p:nvPr/>
        </p:nvSpPr>
        <p:spPr bwMode="auto">
          <a:xfrm>
            <a:off x="5444543" y="5986097"/>
            <a:ext cx="1076325" cy="469900"/>
          </a:xfrm>
          <a:prstGeom prst="rect">
            <a:avLst/>
          </a:prstGeom>
          <a:solidFill>
            <a:srgbClr val="FDE0BD"/>
          </a:solidFill>
          <a:ln w="12700">
            <a:solidFill>
              <a:schemeClr val="tx1"/>
            </a:solidFill>
            <a:miter lim="800000"/>
            <a:headEnd/>
            <a:tailEnd/>
          </a:ln>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400">
                <a:solidFill>
                  <a:schemeClr val="tx2"/>
                </a:solidFill>
              </a:rPr>
              <a:t>r = +.3</a:t>
            </a:r>
          </a:p>
        </p:txBody>
      </p:sp>
      <p:sp>
        <p:nvSpPr>
          <p:cNvPr id="76" name="Text Box 91">
            <a:extLst>
              <a:ext uri="{FF2B5EF4-FFF2-40B4-BE49-F238E27FC236}">
                <a16:creationId xmlns:a16="http://schemas.microsoft.com/office/drawing/2014/main" id="{2A32D76F-205D-4050-B52D-E767731B4504}"/>
              </a:ext>
            </a:extLst>
          </p:cNvPr>
          <p:cNvSpPr txBox="1">
            <a:spLocks noChangeArrowheads="1"/>
          </p:cNvSpPr>
          <p:nvPr/>
        </p:nvSpPr>
        <p:spPr bwMode="auto">
          <a:xfrm>
            <a:off x="2379080" y="5971809"/>
            <a:ext cx="992188" cy="469900"/>
          </a:xfrm>
          <a:prstGeom prst="rect">
            <a:avLst/>
          </a:prstGeom>
          <a:solidFill>
            <a:srgbClr val="FDE0BD"/>
          </a:solidFill>
          <a:ln w="12700">
            <a:solidFill>
              <a:schemeClr val="tx1"/>
            </a:solidFill>
            <a:miter lim="800000"/>
            <a:headEnd/>
            <a:tailEnd/>
          </a:ln>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400">
                <a:solidFill>
                  <a:schemeClr val="tx2"/>
                </a:solidFill>
              </a:rPr>
              <a:t>r = +1</a:t>
            </a:r>
          </a:p>
        </p:txBody>
      </p:sp>
      <p:sp>
        <p:nvSpPr>
          <p:cNvPr id="77" name="Line 92">
            <a:extLst>
              <a:ext uri="{FF2B5EF4-FFF2-40B4-BE49-F238E27FC236}">
                <a16:creationId xmlns:a16="http://schemas.microsoft.com/office/drawing/2014/main" id="{3303289A-2CA4-43C7-8E0D-C0D79510CCD3}"/>
              </a:ext>
            </a:extLst>
          </p:cNvPr>
          <p:cNvSpPr>
            <a:spLocks noChangeShapeType="1"/>
          </p:cNvSpPr>
          <p:nvPr/>
        </p:nvSpPr>
        <p:spPr bwMode="auto">
          <a:xfrm>
            <a:off x="7679743" y="4401772"/>
            <a:ext cx="0" cy="15192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 name="Oval 95">
            <a:extLst>
              <a:ext uri="{FF2B5EF4-FFF2-40B4-BE49-F238E27FC236}">
                <a16:creationId xmlns:a16="http://schemas.microsoft.com/office/drawing/2014/main" id="{79FC3B48-8841-413D-A1FC-78CADB049096}"/>
              </a:ext>
            </a:extLst>
          </p:cNvPr>
          <p:cNvSpPr>
            <a:spLocks noChangeArrowheads="1"/>
          </p:cNvSpPr>
          <p:nvPr/>
        </p:nvSpPr>
        <p:spPr bwMode="auto">
          <a:xfrm rot="14317620">
            <a:off x="9856205" y="4930409"/>
            <a:ext cx="228600" cy="228600"/>
          </a:xfrm>
          <a:prstGeom prst="ellipse">
            <a:avLst/>
          </a:prstGeom>
          <a:solidFill>
            <a:schemeClr val="folHlink"/>
          </a:solidFill>
          <a:ln w="12700">
            <a:solidFill>
              <a:schemeClr val="tx1"/>
            </a:solidFill>
            <a:round/>
            <a:headEnd/>
            <a:tailEnd/>
          </a:ln>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79" name="Oval 96">
            <a:extLst>
              <a:ext uri="{FF2B5EF4-FFF2-40B4-BE49-F238E27FC236}">
                <a16:creationId xmlns:a16="http://schemas.microsoft.com/office/drawing/2014/main" id="{800D5A90-D9F3-4A42-9A68-4CC03EEE3A8E}"/>
              </a:ext>
            </a:extLst>
          </p:cNvPr>
          <p:cNvSpPr>
            <a:spLocks noChangeArrowheads="1"/>
          </p:cNvSpPr>
          <p:nvPr/>
        </p:nvSpPr>
        <p:spPr bwMode="auto">
          <a:xfrm rot="14317620">
            <a:off x="9322805" y="4930409"/>
            <a:ext cx="228600" cy="228600"/>
          </a:xfrm>
          <a:prstGeom prst="ellipse">
            <a:avLst/>
          </a:prstGeom>
          <a:solidFill>
            <a:schemeClr val="folHlink"/>
          </a:solidFill>
          <a:ln w="12700">
            <a:solidFill>
              <a:schemeClr val="tx1"/>
            </a:solidFill>
            <a:round/>
            <a:headEnd/>
            <a:tailEnd/>
          </a:ln>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80" name="Oval 99">
            <a:extLst>
              <a:ext uri="{FF2B5EF4-FFF2-40B4-BE49-F238E27FC236}">
                <a16:creationId xmlns:a16="http://schemas.microsoft.com/office/drawing/2014/main" id="{AEE511A2-CF09-4D96-A0AC-732003238B2C}"/>
              </a:ext>
            </a:extLst>
          </p:cNvPr>
          <p:cNvSpPr>
            <a:spLocks noChangeArrowheads="1"/>
          </p:cNvSpPr>
          <p:nvPr/>
        </p:nvSpPr>
        <p:spPr bwMode="auto">
          <a:xfrm rot="14317620">
            <a:off x="7875005" y="4930409"/>
            <a:ext cx="228600" cy="228600"/>
          </a:xfrm>
          <a:prstGeom prst="ellipse">
            <a:avLst/>
          </a:prstGeom>
          <a:solidFill>
            <a:schemeClr val="folHlink"/>
          </a:solidFill>
          <a:ln w="12700">
            <a:solidFill>
              <a:schemeClr val="tx1"/>
            </a:solidFill>
            <a:round/>
            <a:headEnd/>
            <a:tailEnd/>
          </a:ln>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81" name="Oval 100">
            <a:extLst>
              <a:ext uri="{FF2B5EF4-FFF2-40B4-BE49-F238E27FC236}">
                <a16:creationId xmlns:a16="http://schemas.microsoft.com/office/drawing/2014/main" id="{FD00ABBC-6FB4-4E66-AA9E-5550E946B839}"/>
              </a:ext>
            </a:extLst>
          </p:cNvPr>
          <p:cNvSpPr>
            <a:spLocks noChangeArrowheads="1"/>
          </p:cNvSpPr>
          <p:nvPr/>
        </p:nvSpPr>
        <p:spPr bwMode="auto">
          <a:xfrm rot="14317620">
            <a:off x="8179805" y="4930409"/>
            <a:ext cx="228600" cy="228600"/>
          </a:xfrm>
          <a:prstGeom prst="ellipse">
            <a:avLst/>
          </a:prstGeom>
          <a:solidFill>
            <a:schemeClr val="folHlink"/>
          </a:solidFill>
          <a:ln w="12700">
            <a:solidFill>
              <a:schemeClr val="tx1"/>
            </a:solidFill>
            <a:round/>
            <a:headEnd/>
            <a:tailEnd/>
          </a:ln>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82" name="Oval 101">
            <a:extLst>
              <a:ext uri="{FF2B5EF4-FFF2-40B4-BE49-F238E27FC236}">
                <a16:creationId xmlns:a16="http://schemas.microsoft.com/office/drawing/2014/main" id="{F7EF3041-5BA6-4904-8678-09D26BC549E6}"/>
              </a:ext>
            </a:extLst>
          </p:cNvPr>
          <p:cNvSpPr>
            <a:spLocks noChangeArrowheads="1"/>
          </p:cNvSpPr>
          <p:nvPr/>
        </p:nvSpPr>
        <p:spPr bwMode="auto">
          <a:xfrm rot="14317620">
            <a:off x="8484605" y="4930409"/>
            <a:ext cx="228600" cy="228600"/>
          </a:xfrm>
          <a:prstGeom prst="ellipse">
            <a:avLst/>
          </a:prstGeom>
          <a:solidFill>
            <a:schemeClr val="folHlink"/>
          </a:solidFill>
          <a:ln w="12700">
            <a:solidFill>
              <a:schemeClr val="tx1"/>
            </a:solidFill>
            <a:round/>
            <a:headEnd/>
            <a:tailEnd/>
          </a:ln>
        </p:spPr>
        <p:txBody>
          <a:bodyPr rot="10800000"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endParaRPr lang="en-US" altLang="en-US" sz="2400">
              <a:solidFill>
                <a:schemeClr val="tx2"/>
              </a:solidFill>
            </a:endParaRPr>
          </a:p>
        </p:txBody>
      </p:sp>
      <p:sp>
        <p:nvSpPr>
          <p:cNvPr id="83" name="Oval 102">
            <a:extLst>
              <a:ext uri="{FF2B5EF4-FFF2-40B4-BE49-F238E27FC236}">
                <a16:creationId xmlns:a16="http://schemas.microsoft.com/office/drawing/2014/main" id="{64A8A9C9-8B7F-40DE-9E73-82B8DDD323AE}"/>
              </a:ext>
            </a:extLst>
          </p:cNvPr>
          <p:cNvSpPr>
            <a:spLocks noChangeArrowheads="1"/>
          </p:cNvSpPr>
          <p:nvPr/>
        </p:nvSpPr>
        <p:spPr bwMode="auto">
          <a:xfrm rot="14317620">
            <a:off x="8806868" y="4930409"/>
            <a:ext cx="228600" cy="228600"/>
          </a:xfrm>
          <a:prstGeom prst="ellipse">
            <a:avLst/>
          </a:prstGeom>
          <a:solidFill>
            <a:schemeClr val="folHlink"/>
          </a:solidFill>
          <a:ln w="12700">
            <a:solidFill>
              <a:schemeClr val="tx1"/>
            </a:solidFill>
            <a:round/>
            <a:headEnd/>
            <a:tailEnd/>
          </a:ln>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84" name="Text Box 104">
            <a:extLst>
              <a:ext uri="{FF2B5EF4-FFF2-40B4-BE49-F238E27FC236}">
                <a16:creationId xmlns:a16="http://schemas.microsoft.com/office/drawing/2014/main" id="{1D41A072-1BCF-41DC-9161-138AF335C763}"/>
              </a:ext>
            </a:extLst>
          </p:cNvPr>
          <p:cNvSpPr txBox="1">
            <a:spLocks noChangeArrowheads="1"/>
          </p:cNvSpPr>
          <p:nvPr/>
        </p:nvSpPr>
        <p:spPr bwMode="auto">
          <a:xfrm>
            <a:off x="7435268" y="3939809"/>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400" b="1">
                <a:solidFill>
                  <a:schemeClr val="tx2"/>
                </a:solidFill>
              </a:rPr>
              <a:t>Y</a:t>
            </a:r>
          </a:p>
        </p:txBody>
      </p:sp>
      <p:sp>
        <p:nvSpPr>
          <p:cNvPr id="85" name="Line 105">
            <a:extLst>
              <a:ext uri="{FF2B5EF4-FFF2-40B4-BE49-F238E27FC236}">
                <a16:creationId xmlns:a16="http://schemas.microsoft.com/office/drawing/2014/main" id="{62475D31-9B3E-411E-8601-8C0B6F8DF6B6}"/>
              </a:ext>
            </a:extLst>
          </p:cNvPr>
          <p:cNvSpPr>
            <a:spLocks noChangeShapeType="1"/>
          </p:cNvSpPr>
          <p:nvPr/>
        </p:nvSpPr>
        <p:spPr bwMode="auto">
          <a:xfrm>
            <a:off x="7663868" y="5921009"/>
            <a:ext cx="2286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 name="Text Box 107">
            <a:extLst>
              <a:ext uri="{FF2B5EF4-FFF2-40B4-BE49-F238E27FC236}">
                <a16:creationId xmlns:a16="http://schemas.microsoft.com/office/drawing/2014/main" id="{D7E84574-C37A-46A2-A768-CEA94889E359}"/>
              </a:ext>
            </a:extLst>
          </p:cNvPr>
          <p:cNvSpPr txBox="1">
            <a:spLocks noChangeArrowheads="1"/>
          </p:cNvSpPr>
          <p:nvPr/>
        </p:nvSpPr>
        <p:spPr bwMode="auto">
          <a:xfrm>
            <a:off x="9926055" y="5692409"/>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400" b="1">
                <a:solidFill>
                  <a:schemeClr val="tx2"/>
                </a:solidFill>
              </a:rPr>
              <a:t>X</a:t>
            </a:r>
          </a:p>
        </p:txBody>
      </p:sp>
      <p:sp>
        <p:nvSpPr>
          <p:cNvPr id="87" name="Text Box 109">
            <a:extLst>
              <a:ext uri="{FF2B5EF4-FFF2-40B4-BE49-F238E27FC236}">
                <a16:creationId xmlns:a16="http://schemas.microsoft.com/office/drawing/2014/main" id="{DFDDB219-FFC5-4CD8-9269-D3FBDA959018}"/>
              </a:ext>
            </a:extLst>
          </p:cNvPr>
          <p:cNvSpPr txBox="1">
            <a:spLocks noChangeArrowheads="1"/>
          </p:cNvSpPr>
          <p:nvPr/>
        </p:nvSpPr>
        <p:spPr bwMode="auto">
          <a:xfrm>
            <a:off x="8468730" y="5984509"/>
            <a:ext cx="814388" cy="469900"/>
          </a:xfrm>
          <a:prstGeom prst="rect">
            <a:avLst/>
          </a:prstGeom>
          <a:solidFill>
            <a:srgbClr val="FDE0BD"/>
          </a:solidFill>
          <a:ln w="12700">
            <a:solidFill>
              <a:schemeClr val="tx1"/>
            </a:solidFill>
            <a:miter lim="800000"/>
            <a:headEnd/>
            <a:tailEnd/>
          </a:ln>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400">
                <a:solidFill>
                  <a:schemeClr val="tx2"/>
                </a:solidFill>
              </a:rPr>
              <a:t>r = 0</a:t>
            </a:r>
          </a:p>
        </p:txBody>
      </p:sp>
      <p:sp>
        <p:nvSpPr>
          <p:cNvPr id="88" name="Oval 110">
            <a:extLst>
              <a:ext uri="{FF2B5EF4-FFF2-40B4-BE49-F238E27FC236}">
                <a16:creationId xmlns:a16="http://schemas.microsoft.com/office/drawing/2014/main" id="{27EEDD13-E442-41E6-BCC3-930BE838B6D9}"/>
              </a:ext>
            </a:extLst>
          </p:cNvPr>
          <p:cNvSpPr>
            <a:spLocks noChangeArrowheads="1"/>
          </p:cNvSpPr>
          <p:nvPr/>
        </p:nvSpPr>
        <p:spPr bwMode="auto">
          <a:xfrm rot="14317620">
            <a:off x="6274805" y="4701809"/>
            <a:ext cx="228600" cy="228600"/>
          </a:xfrm>
          <a:prstGeom prst="ellipse">
            <a:avLst/>
          </a:prstGeom>
          <a:solidFill>
            <a:schemeClr val="folHlink"/>
          </a:solidFill>
          <a:ln w="12700">
            <a:solidFill>
              <a:schemeClr val="tx1"/>
            </a:solidFill>
            <a:round/>
            <a:headEnd/>
            <a:tailEnd/>
          </a:ln>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89" name="Oval 111">
            <a:extLst>
              <a:ext uri="{FF2B5EF4-FFF2-40B4-BE49-F238E27FC236}">
                <a16:creationId xmlns:a16="http://schemas.microsoft.com/office/drawing/2014/main" id="{6A16F489-9B77-4D07-A929-701CEE6CE618}"/>
              </a:ext>
            </a:extLst>
          </p:cNvPr>
          <p:cNvSpPr>
            <a:spLocks noChangeArrowheads="1"/>
          </p:cNvSpPr>
          <p:nvPr/>
        </p:nvSpPr>
        <p:spPr bwMode="auto">
          <a:xfrm rot="14317620">
            <a:off x="5665205" y="5311409"/>
            <a:ext cx="228600" cy="228600"/>
          </a:xfrm>
          <a:prstGeom prst="ellipse">
            <a:avLst/>
          </a:prstGeom>
          <a:solidFill>
            <a:schemeClr val="folHlink"/>
          </a:solidFill>
          <a:ln w="12700">
            <a:solidFill>
              <a:schemeClr val="tx1"/>
            </a:solidFill>
            <a:round/>
            <a:headEnd/>
            <a:tailEnd/>
          </a:ln>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0" name="Oval 112">
            <a:extLst>
              <a:ext uri="{FF2B5EF4-FFF2-40B4-BE49-F238E27FC236}">
                <a16:creationId xmlns:a16="http://schemas.microsoft.com/office/drawing/2014/main" id="{12CC5705-4E44-4E50-AFD6-E6C3E5729433}"/>
              </a:ext>
            </a:extLst>
          </p:cNvPr>
          <p:cNvSpPr>
            <a:spLocks noChangeArrowheads="1"/>
          </p:cNvSpPr>
          <p:nvPr/>
        </p:nvSpPr>
        <p:spPr bwMode="auto">
          <a:xfrm rot="14317620">
            <a:off x="6046205" y="4320809"/>
            <a:ext cx="228600" cy="228600"/>
          </a:xfrm>
          <a:prstGeom prst="ellipse">
            <a:avLst/>
          </a:prstGeom>
          <a:solidFill>
            <a:schemeClr val="folHlink"/>
          </a:solidFill>
          <a:ln w="12700">
            <a:solidFill>
              <a:schemeClr val="tx1"/>
            </a:solidFill>
            <a:round/>
            <a:headEnd/>
            <a:tailEnd/>
          </a:ln>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Tree>
    <p:extLst>
      <p:ext uri="{BB962C8B-B14F-4D97-AF65-F5344CB8AC3E}">
        <p14:creationId xmlns:p14="http://schemas.microsoft.com/office/powerpoint/2010/main" val="28414945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049C-D012-48AA-8946-85523C1AF048}"/>
              </a:ext>
            </a:extLst>
          </p:cNvPr>
          <p:cNvSpPr>
            <a:spLocks noGrp="1"/>
          </p:cNvSpPr>
          <p:nvPr>
            <p:ph type="title"/>
          </p:nvPr>
        </p:nvSpPr>
        <p:spPr/>
        <p:txBody>
          <a:bodyPr/>
          <a:lstStyle/>
          <a:p>
            <a:r>
              <a:rPr lang="en-US" dirty="0"/>
              <a:t>Correlation in R</a:t>
            </a:r>
          </a:p>
        </p:txBody>
      </p:sp>
      <p:sp>
        <p:nvSpPr>
          <p:cNvPr id="3" name="Content Placeholder 2">
            <a:extLst>
              <a:ext uri="{FF2B5EF4-FFF2-40B4-BE49-F238E27FC236}">
                <a16:creationId xmlns:a16="http://schemas.microsoft.com/office/drawing/2014/main" id="{7919DD0D-9DC4-4316-8877-9BF6F928462C}"/>
              </a:ext>
            </a:extLst>
          </p:cNvPr>
          <p:cNvSpPr>
            <a:spLocks noGrp="1"/>
          </p:cNvSpPr>
          <p:nvPr>
            <p:ph idx="1"/>
          </p:nvPr>
        </p:nvSpPr>
        <p:spPr/>
        <p:txBody>
          <a:bodyPr/>
          <a:lstStyle/>
          <a:p>
            <a:r>
              <a:rPr lang="en-US" dirty="0"/>
              <a:t>Use </a:t>
            </a:r>
            <a:r>
              <a:rPr lang="en-US" b="1" dirty="0" err="1"/>
              <a:t>mtcars</a:t>
            </a:r>
            <a:endParaRPr lang="en-US" dirty="0"/>
          </a:p>
          <a:p>
            <a:pPr lvl="1"/>
            <a:r>
              <a:rPr lang="en-US" dirty="0"/>
              <a:t>Plot </a:t>
            </a:r>
            <a:r>
              <a:rPr lang="en-US" b="1" dirty="0"/>
              <a:t>mpg</a:t>
            </a:r>
            <a:r>
              <a:rPr lang="en-US" dirty="0"/>
              <a:t> versus </a:t>
            </a:r>
            <a:r>
              <a:rPr lang="en-US" b="1" dirty="0" err="1"/>
              <a:t>hp</a:t>
            </a:r>
            <a:endParaRPr lang="en-US" dirty="0"/>
          </a:p>
          <a:p>
            <a:pPr lvl="1"/>
            <a:r>
              <a:rPr lang="en-US" dirty="0"/>
              <a:t>Check correlation, but using the </a:t>
            </a:r>
            <a:r>
              <a:rPr lang="en-US" b="1" dirty="0" err="1"/>
              <a:t>cor</a:t>
            </a:r>
            <a:r>
              <a:rPr lang="en-US" dirty="0"/>
              <a:t> function</a:t>
            </a:r>
          </a:p>
          <a:p>
            <a:pPr lvl="1"/>
            <a:r>
              <a:rPr lang="en-US" dirty="0"/>
              <a:t>Check that the covariance, calculated via the function </a:t>
            </a:r>
            <a:r>
              <a:rPr lang="en-US" b="1" dirty="0" err="1"/>
              <a:t>cov</a:t>
            </a:r>
            <a:r>
              <a:rPr lang="en-US" dirty="0"/>
              <a:t>, can be used to calculate the correlation by dividing by the product of the individual sample standard deviations</a:t>
            </a:r>
          </a:p>
        </p:txBody>
      </p:sp>
      <p:sp>
        <p:nvSpPr>
          <p:cNvPr id="4" name="Date Placeholder 3">
            <a:extLst>
              <a:ext uri="{FF2B5EF4-FFF2-40B4-BE49-F238E27FC236}">
                <a16:creationId xmlns:a16="http://schemas.microsoft.com/office/drawing/2014/main" id="{060D4C63-DD5B-4132-9C0E-FC57CB497498}"/>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28266B51-5214-4964-B4F5-BAC847EB5AAA}"/>
              </a:ext>
            </a:extLst>
          </p:cNvPr>
          <p:cNvSpPr>
            <a:spLocks noGrp="1"/>
          </p:cNvSpPr>
          <p:nvPr>
            <p:ph type="sldNum" sz="quarter" idx="12"/>
          </p:nvPr>
        </p:nvSpPr>
        <p:spPr/>
        <p:txBody>
          <a:bodyPr/>
          <a:lstStyle/>
          <a:p>
            <a:fld id="{5BE6A9D8-6A3B-412E-86BF-9A95CED56509}" type="slidenum">
              <a:rPr lang="en-US" smtClean="0"/>
              <a:t>57</a:t>
            </a:fld>
            <a:endParaRPr lang="en-US"/>
          </a:p>
        </p:txBody>
      </p:sp>
    </p:spTree>
    <p:extLst>
      <p:ext uri="{BB962C8B-B14F-4D97-AF65-F5344CB8AC3E}">
        <p14:creationId xmlns:p14="http://schemas.microsoft.com/office/powerpoint/2010/main" val="14666713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0D84-6194-4C10-B1E1-935D4C30684D}"/>
              </a:ext>
            </a:extLst>
          </p:cNvPr>
          <p:cNvSpPr>
            <a:spLocks noGrp="1"/>
          </p:cNvSpPr>
          <p:nvPr>
            <p:ph type="title"/>
          </p:nvPr>
        </p:nvSpPr>
        <p:spPr/>
        <p:txBody>
          <a:bodyPr/>
          <a:lstStyle/>
          <a:p>
            <a:r>
              <a:rPr lang="en-US" dirty="0"/>
              <a:t>Covariance of Random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E02CB5-4765-4730-9590-DD042DEB9B74}"/>
                  </a:ext>
                </a:extLst>
              </p:cNvPr>
              <p:cNvSpPr>
                <a:spLocks noGrp="1"/>
              </p:cNvSpPr>
              <p:nvPr>
                <p:ph idx="1"/>
              </p:nvPr>
            </p:nvSpPr>
            <p:spPr/>
            <p:txBody>
              <a:bodyPr/>
              <a:lstStyle/>
              <a:p>
                <a:r>
                  <a:rPr lang="en-US" dirty="0"/>
                  <a:t>The </a:t>
                </a:r>
                <a:r>
                  <a:rPr lang="en-US" b="1" i="1" dirty="0"/>
                  <a:t>covariance </a:t>
                </a:r>
                <a:r>
                  <a:rPr lang="en-US" dirty="0"/>
                  <a:t>of two random variables </a:t>
                </a:r>
                <a:r>
                  <a:rPr lang="en-US" i="1" dirty="0"/>
                  <a:t>X</a:t>
                </a:r>
                <a:r>
                  <a:rPr lang="en-US" dirty="0"/>
                  <a:t> and </a:t>
                </a:r>
                <a:r>
                  <a:rPr lang="en-US" i="1" dirty="0"/>
                  <a:t>Y</a:t>
                </a:r>
                <a:r>
                  <a:rPr lang="en-US" dirty="0"/>
                  <a:t> is given by:</a:t>
                </a:r>
              </a:p>
              <a:p>
                <a:endParaRPr lang="en-US" dirty="0"/>
              </a:p>
              <a:p>
                <a:endParaRPr lang="en-US" dirty="0"/>
              </a:p>
              <a:p>
                <a:endParaRPr lang="en-US" dirty="0"/>
              </a:p>
              <a:p>
                <a:r>
                  <a:rPr lang="en-US" dirty="0"/>
                  <a:t>And the </a:t>
                </a:r>
                <a:r>
                  <a:rPr lang="en-US" b="1" i="1" dirty="0"/>
                  <a:t>correlation</a:t>
                </a:r>
                <a:r>
                  <a:rPr lang="en-US" dirty="0"/>
                  <a:t> of </a:t>
                </a:r>
                <a:r>
                  <a:rPr lang="en-US" i="1" dirty="0"/>
                  <a:t>X </a:t>
                </a:r>
                <a:r>
                  <a:rPr lang="en-US" dirty="0"/>
                  <a:t>and </a:t>
                </a:r>
                <a:r>
                  <a:rPr lang="en-US" i="1" dirty="0"/>
                  <a:t>Y</a:t>
                </a:r>
                <a:r>
                  <a:rPr lang="en-US" dirty="0"/>
                  <a:t> is given by the following formula,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𝑋</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𝑌</m:t>
                        </m:r>
                      </m:sub>
                    </m:sSub>
                  </m:oMath>
                </a14:m>
                <a:r>
                  <a:rPr lang="en-US" dirty="0"/>
                  <a:t> are the standard deviations of </a:t>
                </a:r>
                <a:r>
                  <a:rPr lang="en-US" i="1" dirty="0"/>
                  <a:t>X </a:t>
                </a:r>
                <a:r>
                  <a:rPr lang="en-US" dirty="0"/>
                  <a:t>and </a:t>
                </a:r>
                <a:r>
                  <a:rPr lang="en-US" i="1" dirty="0"/>
                  <a:t>Y </a:t>
                </a:r>
                <a:r>
                  <a:rPr lang="en-US" dirty="0"/>
                  <a:t>, respectively:</a:t>
                </a:r>
              </a:p>
              <a:p>
                <a:endParaRPr lang="en-US" dirty="0"/>
              </a:p>
              <a:p>
                <a:endParaRPr lang="en-US" dirty="0"/>
              </a:p>
              <a:p>
                <a:endParaRPr lang="en-US" dirty="0"/>
              </a:p>
              <a:p>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6AE02CB5-4765-4730-9590-DD042DEB9B74}"/>
                  </a:ext>
                </a:extLst>
              </p:cNvPr>
              <p:cNvSpPr>
                <a:spLocks noGrp="1" noRot="1" noChangeAspect="1" noMove="1" noResize="1" noEditPoints="1" noAdjustHandles="1" noChangeArrowheads="1" noChangeShapeType="1" noTextEdit="1"/>
              </p:cNvSpPr>
              <p:nvPr>
                <p:ph idx="1"/>
              </p:nvPr>
            </p:nvSpPr>
            <p:spPr>
              <a:blipFill>
                <a:blip r:embed="rId3"/>
                <a:stretch>
                  <a:fillRect l="-944" t="-192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140E336-8F24-4001-B21E-2FBEEC8E41D5}"/>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0C5E8916-B7C6-4372-8348-55E3C0FA859B}"/>
              </a:ext>
            </a:extLst>
          </p:cNvPr>
          <p:cNvSpPr>
            <a:spLocks noGrp="1"/>
          </p:cNvSpPr>
          <p:nvPr>
            <p:ph type="sldNum" sz="quarter" idx="12"/>
          </p:nvPr>
        </p:nvSpPr>
        <p:spPr/>
        <p:txBody>
          <a:bodyPr/>
          <a:lstStyle/>
          <a:p>
            <a:fld id="{5BE6A9D8-6A3B-412E-86BF-9A95CED56509}" type="slidenum">
              <a:rPr lang="en-US" smtClean="0"/>
              <a:t>58</a:t>
            </a:fld>
            <a:endParaRPr lang="en-US"/>
          </a:p>
        </p:txBody>
      </p:sp>
      <p:graphicFrame>
        <p:nvGraphicFramePr>
          <p:cNvPr id="6" name="Object 7">
            <a:extLst>
              <a:ext uri="{FF2B5EF4-FFF2-40B4-BE49-F238E27FC236}">
                <a16:creationId xmlns:a16="http://schemas.microsoft.com/office/drawing/2014/main" id="{B35ABAB8-C482-48E9-A325-C10815556AC6}"/>
              </a:ext>
            </a:extLst>
          </p:cNvPr>
          <p:cNvGraphicFramePr>
            <a:graphicFrameLocks noChangeAspect="1"/>
          </p:cNvGraphicFramePr>
          <p:nvPr>
            <p:extLst>
              <p:ext uri="{D42A27DB-BD31-4B8C-83A1-F6EECF244321}">
                <p14:modId xmlns:p14="http://schemas.microsoft.com/office/powerpoint/2010/main" val="2297441163"/>
              </p:ext>
            </p:extLst>
          </p:nvPr>
        </p:nvGraphicFramePr>
        <p:xfrm>
          <a:off x="2223374" y="1902737"/>
          <a:ext cx="7813675" cy="1027113"/>
        </p:xfrm>
        <a:graphic>
          <a:graphicData uri="http://schemas.openxmlformats.org/presentationml/2006/ole">
            <mc:AlternateContent xmlns:mc="http://schemas.openxmlformats.org/markup-compatibility/2006">
              <mc:Choice xmlns:v="urn:schemas-microsoft-com:vml" Requires="v">
                <p:oleObj spid="_x0000_s63611" name="Equation" r:id="rId4" imgW="3276600" imgH="431800" progId="Equation.3">
                  <p:embed/>
                </p:oleObj>
              </mc:Choice>
              <mc:Fallback>
                <p:oleObj name="Equation" r:id="rId4" imgW="3276600" imgH="431800" progId="Equation.3">
                  <p:embed/>
                  <p:pic>
                    <p:nvPicPr>
                      <p:cNvPr id="6" name="Object 7">
                        <a:extLst>
                          <a:ext uri="{FF2B5EF4-FFF2-40B4-BE49-F238E27FC236}">
                            <a16:creationId xmlns:a16="http://schemas.microsoft.com/office/drawing/2014/main" id="{B35ABAB8-C482-48E9-A325-C10815556A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3374" y="1902737"/>
                        <a:ext cx="7813675" cy="1027113"/>
                      </a:xfrm>
                      <a:prstGeom prst="rect">
                        <a:avLst/>
                      </a:prstGeom>
                      <a:solidFill>
                        <a:srgbClr val="00D200"/>
                      </a:solidFill>
                      <a:ln w="9525">
                        <a:solidFill>
                          <a:schemeClr val="tx1"/>
                        </a:solidFill>
                        <a:miter lim="800000"/>
                        <a:headEnd/>
                        <a:tailEnd/>
                      </a:ln>
                    </p:spPr>
                  </p:pic>
                </p:oleObj>
              </mc:Fallback>
            </mc:AlternateContent>
          </a:graphicData>
        </a:graphic>
      </p:graphicFrame>
      <p:graphicFrame>
        <p:nvGraphicFramePr>
          <p:cNvPr id="7" name="Object 7">
            <a:extLst>
              <a:ext uri="{FF2B5EF4-FFF2-40B4-BE49-F238E27FC236}">
                <a16:creationId xmlns:a16="http://schemas.microsoft.com/office/drawing/2014/main" id="{EDF18318-8628-4C32-934B-2648D6EF570D}"/>
              </a:ext>
            </a:extLst>
          </p:cNvPr>
          <p:cNvGraphicFramePr>
            <a:graphicFrameLocks noChangeAspect="1"/>
          </p:cNvGraphicFramePr>
          <p:nvPr>
            <p:extLst>
              <p:ext uri="{D42A27DB-BD31-4B8C-83A1-F6EECF244321}">
                <p14:modId xmlns:p14="http://schemas.microsoft.com/office/powerpoint/2010/main" val="3234518772"/>
              </p:ext>
            </p:extLst>
          </p:nvPr>
        </p:nvGraphicFramePr>
        <p:xfrm>
          <a:off x="4388966" y="4087122"/>
          <a:ext cx="3694112" cy="1027112"/>
        </p:xfrm>
        <a:graphic>
          <a:graphicData uri="http://schemas.openxmlformats.org/presentationml/2006/ole">
            <mc:AlternateContent xmlns:mc="http://schemas.openxmlformats.org/markup-compatibility/2006">
              <mc:Choice xmlns:v="urn:schemas-microsoft-com:vml" Requires="v">
                <p:oleObj spid="_x0000_s63612" name="Equation" r:id="rId6" imgW="1549080" imgH="431640" progId="Equation.3">
                  <p:embed/>
                </p:oleObj>
              </mc:Choice>
              <mc:Fallback>
                <p:oleObj name="Equation" r:id="rId6" imgW="1549080" imgH="431640" progId="Equation.3">
                  <p:embed/>
                  <p:pic>
                    <p:nvPicPr>
                      <p:cNvPr id="6" name="Object 7">
                        <a:extLst>
                          <a:ext uri="{FF2B5EF4-FFF2-40B4-BE49-F238E27FC236}">
                            <a16:creationId xmlns:a16="http://schemas.microsoft.com/office/drawing/2014/main" id="{B35ABAB8-C482-48E9-A325-C10815556AC6}"/>
                          </a:ext>
                        </a:extLst>
                      </p:cNvPr>
                      <p:cNvPicPr>
                        <a:picLocks noChangeAspect="1" noChangeArrowheads="1"/>
                      </p:cNvPicPr>
                      <p:nvPr/>
                    </p:nvPicPr>
                    <p:blipFill>
                      <a:blip r:embed="rId7"/>
                      <a:srcRect/>
                      <a:stretch>
                        <a:fillRect/>
                      </a:stretch>
                    </p:blipFill>
                    <p:spPr bwMode="auto">
                      <a:xfrm>
                        <a:off x="4388966" y="4087122"/>
                        <a:ext cx="3694112" cy="1027112"/>
                      </a:xfrm>
                      <a:prstGeom prst="rect">
                        <a:avLst/>
                      </a:prstGeom>
                      <a:solidFill>
                        <a:srgbClr val="00D200"/>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30318611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E509D-20F0-449E-9FF4-F3DABBEB3BA2}"/>
              </a:ext>
            </a:extLst>
          </p:cNvPr>
          <p:cNvSpPr>
            <a:spLocks noGrp="1"/>
          </p:cNvSpPr>
          <p:nvPr>
            <p:ph type="title"/>
          </p:nvPr>
        </p:nvSpPr>
        <p:spPr>
          <a:xfrm>
            <a:off x="144855" y="112032"/>
            <a:ext cx="11669917" cy="835025"/>
          </a:xfrm>
        </p:spPr>
        <p:txBody>
          <a:bodyPr>
            <a:normAutofit fontScale="90000"/>
          </a:bodyPr>
          <a:lstStyle/>
          <a:p>
            <a:r>
              <a:rPr lang="en-US" dirty="0"/>
              <a:t>Returning to Linear Combinations of Random Variables </a:t>
            </a:r>
          </a:p>
        </p:txBody>
      </p:sp>
      <p:sp>
        <p:nvSpPr>
          <p:cNvPr id="3" name="Content Placeholder 2">
            <a:extLst>
              <a:ext uri="{FF2B5EF4-FFF2-40B4-BE49-F238E27FC236}">
                <a16:creationId xmlns:a16="http://schemas.microsoft.com/office/drawing/2014/main" id="{44CB2C67-3E14-4934-8532-58B38C91AC90}"/>
              </a:ext>
            </a:extLst>
          </p:cNvPr>
          <p:cNvSpPr>
            <a:spLocks noGrp="1"/>
          </p:cNvSpPr>
          <p:nvPr>
            <p:ph idx="1"/>
          </p:nvPr>
        </p:nvSpPr>
        <p:spPr/>
        <p:txBody>
          <a:bodyPr/>
          <a:lstStyle/>
          <a:p>
            <a:r>
              <a:rPr lang="en-US" dirty="0"/>
              <a:t>Let’s suppose we have two random variables, </a:t>
            </a:r>
            <a:r>
              <a:rPr lang="en-US" i="1" dirty="0"/>
              <a:t>X</a:t>
            </a:r>
            <a:r>
              <a:rPr lang="en-US" dirty="0"/>
              <a:t> and </a:t>
            </a:r>
            <a:r>
              <a:rPr lang="en-US" i="1" dirty="0"/>
              <a:t>Y</a:t>
            </a:r>
          </a:p>
          <a:p>
            <a:endParaRPr lang="en-US" dirty="0"/>
          </a:p>
        </p:txBody>
      </p:sp>
      <p:sp>
        <p:nvSpPr>
          <p:cNvPr id="4" name="Date Placeholder 3">
            <a:extLst>
              <a:ext uri="{FF2B5EF4-FFF2-40B4-BE49-F238E27FC236}">
                <a16:creationId xmlns:a16="http://schemas.microsoft.com/office/drawing/2014/main" id="{1BA9CD6E-FD6B-477E-B64E-1B96098370CD}"/>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526DA435-6A19-4E31-B366-5294DB15B472}"/>
              </a:ext>
            </a:extLst>
          </p:cNvPr>
          <p:cNvSpPr>
            <a:spLocks noGrp="1"/>
          </p:cNvSpPr>
          <p:nvPr>
            <p:ph type="sldNum" sz="quarter" idx="12"/>
          </p:nvPr>
        </p:nvSpPr>
        <p:spPr/>
        <p:txBody>
          <a:bodyPr/>
          <a:lstStyle/>
          <a:p>
            <a:fld id="{5BE6A9D8-6A3B-412E-86BF-9A95CED56509}" type="slidenum">
              <a:rPr lang="en-US" smtClean="0"/>
              <a:t>59</a:t>
            </a:fld>
            <a:endParaRPr lang="en-US"/>
          </a:p>
        </p:txBody>
      </p:sp>
      <p:graphicFrame>
        <p:nvGraphicFramePr>
          <p:cNvPr id="6" name="Object 14">
            <a:extLst>
              <a:ext uri="{FF2B5EF4-FFF2-40B4-BE49-F238E27FC236}">
                <a16:creationId xmlns:a16="http://schemas.microsoft.com/office/drawing/2014/main" id="{90F54465-F88B-493F-AC25-328BA5108804}"/>
              </a:ext>
            </a:extLst>
          </p:cNvPr>
          <p:cNvGraphicFramePr>
            <a:graphicFrameLocks noChangeAspect="1"/>
          </p:cNvGraphicFramePr>
          <p:nvPr/>
        </p:nvGraphicFramePr>
        <p:xfrm>
          <a:off x="1619250" y="1871663"/>
          <a:ext cx="9321800" cy="636587"/>
        </p:xfrm>
        <a:graphic>
          <a:graphicData uri="http://schemas.openxmlformats.org/presentationml/2006/ole">
            <mc:AlternateContent xmlns:mc="http://schemas.openxmlformats.org/markup-compatibility/2006">
              <mc:Choice xmlns:v="urn:schemas-microsoft-com:vml" Requires="v">
                <p:oleObj spid="_x0000_s64575" name="Equation" r:id="rId3" imgW="3340080" imgH="228600" progId="Equation.3">
                  <p:embed/>
                </p:oleObj>
              </mc:Choice>
              <mc:Fallback>
                <p:oleObj name="Equation" r:id="rId3" imgW="3340080" imgH="228600" progId="Equation.3">
                  <p:embed/>
                  <p:pic>
                    <p:nvPicPr>
                      <p:cNvPr id="6" name="Object 14">
                        <a:extLst>
                          <a:ext uri="{FF2B5EF4-FFF2-40B4-BE49-F238E27FC236}">
                            <a16:creationId xmlns:a16="http://schemas.microsoft.com/office/drawing/2014/main" id="{90F54465-F88B-493F-AC25-328BA5108804}"/>
                          </a:ext>
                        </a:extLst>
                      </p:cNvPr>
                      <p:cNvPicPr>
                        <a:picLocks noChangeAspect="1" noChangeArrowheads="1"/>
                      </p:cNvPicPr>
                      <p:nvPr/>
                    </p:nvPicPr>
                    <p:blipFill>
                      <a:blip r:embed="rId4"/>
                      <a:srcRect/>
                      <a:stretch>
                        <a:fillRect/>
                      </a:stretch>
                    </p:blipFill>
                    <p:spPr bwMode="auto">
                      <a:xfrm>
                        <a:off x="1619250" y="1871663"/>
                        <a:ext cx="9321800" cy="636587"/>
                      </a:xfrm>
                      <a:prstGeom prst="rect">
                        <a:avLst/>
                      </a:prstGeom>
                      <a:solidFill>
                        <a:srgbClr val="00D200"/>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3318686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56326-3F76-411C-A213-2EDA19F9E9B9}"/>
              </a:ext>
            </a:extLst>
          </p:cNvPr>
          <p:cNvSpPr>
            <a:spLocks noGrp="1"/>
          </p:cNvSpPr>
          <p:nvPr>
            <p:ph type="title"/>
          </p:nvPr>
        </p:nvSpPr>
        <p:spPr/>
        <p:txBody>
          <a:bodyPr/>
          <a:lstStyle/>
          <a:p>
            <a:r>
              <a:rPr lang="en-US" dirty="0"/>
              <a:t>Probability Distribution</a:t>
            </a:r>
          </a:p>
        </p:txBody>
      </p:sp>
      <p:sp>
        <p:nvSpPr>
          <p:cNvPr id="3" name="Content Placeholder 2">
            <a:extLst>
              <a:ext uri="{FF2B5EF4-FFF2-40B4-BE49-F238E27FC236}">
                <a16:creationId xmlns:a16="http://schemas.microsoft.com/office/drawing/2014/main" id="{19991D48-5588-4128-8CBB-133BE7A8941C}"/>
              </a:ext>
            </a:extLst>
          </p:cNvPr>
          <p:cNvSpPr>
            <a:spLocks noGrp="1"/>
          </p:cNvSpPr>
          <p:nvPr>
            <p:ph idx="1"/>
          </p:nvPr>
        </p:nvSpPr>
        <p:spPr/>
        <p:txBody>
          <a:bodyPr/>
          <a:lstStyle/>
          <a:p>
            <a:r>
              <a:rPr lang="en-US" dirty="0"/>
              <a:t>Every random variable has a </a:t>
            </a:r>
            <a:r>
              <a:rPr lang="en-US" b="1" i="1" dirty="0"/>
              <a:t>probability distribution</a:t>
            </a:r>
            <a:r>
              <a:rPr lang="en-US" dirty="0"/>
              <a:t> which defines how likely the variable is to take a value, or a range of values</a:t>
            </a:r>
          </a:p>
          <a:p>
            <a:r>
              <a:rPr lang="en-US" dirty="0"/>
              <a:t>The structure of the distribution depends on whether the distribution is discrete or continuous</a:t>
            </a:r>
          </a:p>
          <a:p>
            <a:pPr lvl="1"/>
            <a:r>
              <a:rPr lang="en-US" b="1" i="1" dirty="0"/>
              <a:t>Discrete</a:t>
            </a:r>
            <a:r>
              <a:rPr lang="en-US" dirty="0"/>
              <a:t> variables produce outcomes that come from a counting process (e.g. number of classes you are taking).</a:t>
            </a:r>
          </a:p>
          <a:p>
            <a:pPr lvl="1"/>
            <a:r>
              <a:rPr lang="en-US" b="1" i="1" dirty="0"/>
              <a:t>Continuous</a:t>
            </a:r>
            <a:r>
              <a:rPr lang="en-US" dirty="0"/>
              <a:t> variables produce outcomes that come from a measurement (e.g. your annual salary, or your weight).</a:t>
            </a:r>
          </a:p>
          <a:p>
            <a:pPr lvl="1"/>
            <a:endParaRPr lang="en-US" dirty="0"/>
          </a:p>
          <a:p>
            <a:pPr lvl="1"/>
            <a:endParaRPr lang="en-US" dirty="0"/>
          </a:p>
        </p:txBody>
      </p:sp>
      <p:sp>
        <p:nvSpPr>
          <p:cNvPr id="4" name="Date Placeholder 3">
            <a:extLst>
              <a:ext uri="{FF2B5EF4-FFF2-40B4-BE49-F238E27FC236}">
                <a16:creationId xmlns:a16="http://schemas.microsoft.com/office/drawing/2014/main" id="{9E7B0E08-9D26-4736-90E9-912099B5570A}"/>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C2895500-6D41-4D89-BE73-CAC57ACA6209}"/>
              </a:ext>
            </a:extLst>
          </p:cNvPr>
          <p:cNvSpPr>
            <a:spLocks noGrp="1"/>
          </p:cNvSpPr>
          <p:nvPr>
            <p:ph type="sldNum" sz="quarter" idx="12"/>
          </p:nvPr>
        </p:nvSpPr>
        <p:spPr/>
        <p:txBody>
          <a:bodyPr/>
          <a:lstStyle/>
          <a:p>
            <a:fld id="{5BE6A9D8-6A3B-412E-86BF-9A95CED56509}" type="slidenum">
              <a:rPr lang="en-US" smtClean="0"/>
              <a:t>6</a:t>
            </a:fld>
            <a:endParaRPr lang="en-US"/>
          </a:p>
        </p:txBody>
      </p:sp>
      <p:sp>
        <p:nvSpPr>
          <p:cNvPr id="6" name="Line 9">
            <a:extLst>
              <a:ext uri="{FF2B5EF4-FFF2-40B4-BE49-F238E27FC236}">
                <a16:creationId xmlns:a16="http://schemas.microsoft.com/office/drawing/2014/main" id="{A5CF3156-4EC2-457D-96B0-55563F7178AB}"/>
              </a:ext>
            </a:extLst>
          </p:cNvPr>
          <p:cNvSpPr>
            <a:spLocks noChangeShapeType="1"/>
          </p:cNvSpPr>
          <p:nvPr/>
        </p:nvSpPr>
        <p:spPr bwMode="auto">
          <a:xfrm>
            <a:off x="5487123" y="4647839"/>
            <a:ext cx="1588" cy="1587"/>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Line 10">
            <a:extLst>
              <a:ext uri="{FF2B5EF4-FFF2-40B4-BE49-F238E27FC236}">
                <a16:creationId xmlns:a16="http://schemas.microsoft.com/office/drawing/2014/main" id="{567DFC65-306D-4124-AE76-B5122CE941AB}"/>
              </a:ext>
            </a:extLst>
          </p:cNvPr>
          <p:cNvSpPr>
            <a:spLocks noChangeShapeType="1"/>
          </p:cNvSpPr>
          <p:nvPr/>
        </p:nvSpPr>
        <p:spPr bwMode="auto">
          <a:xfrm>
            <a:off x="6645998" y="6544901"/>
            <a:ext cx="2901950"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8" name="Freeform 11">
            <a:extLst>
              <a:ext uri="{FF2B5EF4-FFF2-40B4-BE49-F238E27FC236}">
                <a16:creationId xmlns:a16="http://schemas.microsoft.com/office/drawing/2014/main" id="{DFADCCFA-0D87-4E3B-8A29-A53EFAC6B23C}"/>
              </a:ext>
            </a:extLst>
          </p:cNvPr>
          <p:cNvSpPr>
            <a:spLocks/>
          </p:cNvSpPr>
          <p:nvPr/>
        </p:nvSpPr>
        <p:spPr bwMode="auto">
          <a:xfrm>
            <a:off x="8093798" y="5706701"/>
            <a:ext cx="1390650" cy="766763"/>
          </a:xfrm>
          <a:custGeom>
            <a:avLst/>
            <a:gdLst>
              <a:gd name="T0" fmla="*/ 2147483646 w 1030"/>
              <a:gd name="T1" fmla="*/ 2147483646 h 991"/>
              <a:gd name="T2" fmla="*/ 2147483646 w 1030"/>
              <a:gd name="T3" fmla="*/ 2147483646 h 991"/>
              <a:gd name="T4" fmla="*/ 2147483646 w 1030"/>
              <a:gd name="T5" fmla="*/ 2147483646 h 991"/>
              <a:gd name="T6" fmla="*/ 2147483646 w 1030"/>
              <a:gd name="T7" fmla="*/ 2147483646 h 991"/>
              <a:gd name="T8" fmla="*/ 2147483646 w 1030"/>
              <a:gd name="T9" fmla="*/ 2147483646 h 991"/>
              <a:gd name="T10" fmla="*/ 2147483646 w 1030"/>
              <a:gd name="T11" fmla="*/ 2147483646 h 991"/>
              <a:gd name="T12" fmla="*/ 2147483646 w 1030"/>
              <a:gd name="T13" fmla="*/ 2147483646 h 991"/>
              <a:gd name="T14" fmla="*/ 2147483646 w 1030"/>
              <a:gd name="T15" fmla="*/ 2147483646 h 991"/>
              <a:gd name="T16" fmla="*/ 2147483646 w 1030"/>
              <a:gd name="T17" fmla="*/ 2147483646 h 991"/>
              <a:gd name="T18" fmla="*/ 2147483646 w 1030"/>
              <a:gd name="T19" fmla="*/ 2147483646 h 991"/>
              <a:gd name="T20" fmla="*/ 2147483646 w 1030"/>
              <a:gd name="T21" fmla="*/ 2147483646 h 991"/>
              <a:gd name="T22" fmla="*/ 2147483646 w 1030"/>
              <a:gd name="T23" fmla="*/ 2147483646 h 991"/>
              <a:gd name="T24" fmla="*/ 2147483646 w 1030"/>
              <a:gd name="T25" fmla="*/ 2147483646 h 991"/>
              <a:gd name="T26" fmla="*/ 2147483646 w 1030"/>
              <a:gd name="T27" fmla="*/ 2147483646 h 991"/>
              <a:gd name="T28" fmla="*/ 2147483646 w 1030"/>
              <a:gd name="T29" fmla="*/ 2147483646 h 991"/>
              <a:gd name="T30" fmla="*/ 0 w 1030"/>
              <a:gd name="T31" fmla="*/ 0 h 9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30"/>
              <a:gd name="T49" fmla="*/ 0 h 991"/>
              <a:gd name="T50" fmla="*/ 1030 w 1030"/>
              <a:gd name="T51" fmla="*/ 991 h 9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30" h="991">
                <a:moveTo>
                  <a:pt x="1029" y="990"/>
                </a:moveTo>
                <a:lnTo>
                  <a:pt x="921" y="980"/>
                </a:lnTo>
                <a:lnTo>
                  <a:pt x="866" y="967"/>
                </a:lnTo>
                <a:lnTo>
                  <a:pt x="813" y="952"/>
                </a:lnTo>
                <a:lnTo>
                  <a:pt x="758" y="929"/>
                </a:lnTo>
                <a:lnTo>
                  <a:pt x="703" y="897"/>
                </a:lnTo>
                <a:lnTo>
                  <a:pt x="651" y="857"/>
                </a:lnTo>
                <a:lnTo>
                  <a:pt x="541" y="743"/>
                </a:lnTo>
                <a:lnTo>
                  <a:pt x="433" y="581"/>
                </a:lnTo>
                <a:lnTo>
                  <a:pt x="325" y="386"/>
                </a:lnTo>
                <a:lnTo>
                  <a:pt x="270" y="287"/>
                </a:lnTo>
                <a:lnTo>
                  <a:pt x="215" y="196"/>
                </a:lnTo>
                <a:lnTo>
                  <a:pt x="163" y="116"/>
                </a:lnTo>
                <a:lnTo>
                  <a:pt x="108" y="53"/>
                </a:lnTo>
                <a:lnTo>
                  <a:pt x="53" y="13"/>
                </a:lnTo>
                <a:lnTo>
                  <a:pt x="0" y="0"/>
                </a:lnTo>
              </a:path>
            </a:pathLst>
          </a:custGeom>
          <a:noFill/>
          <a:ln w="50800" cap="rnd" cmpd="sng">
            <a:solidFill>
              <a:srgbClr val="008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Freeform 12">
            <a:extLst>
              <a:ext uri="{FF2B5EF4-FFF2-40B4-BE49-F238E27FC236}">
                <a16:creationId xmlns:a16="http://schemas.microsoft.com/office/drawing/2014/main" id="{95D46DE5-9F29-4613-8060-06DF13B8BECC}"/>
              </a:ext>
            </a:extLst>
          </p:cNvPr>
          <p:cNvSpPr>
            <a:spLocks/>
          </p:cNvSpPr>
          <p:nvPr/>
        </p:nvSpPr>
        <p:spPr bwMode="auto">
          <a:xfrm>
            <a:off x="6722198" y="5706701"/>
            <a:ext cx="1393825" cy="766763"/>
          </a:xfrm>
          <a:custGeom>
            <a:avLst/>
            <a:gdLst>
              <a:gd name="T0" fmla="*/ 0 w 1032"/>
              <a:gd name="T1" fmla="*/ 2147483646 h 991"/>
              <a:gd name="T2" fmla="*/ 2147483646 w 1032"/>
              <a:gd name="T3" fmla="*/ 2147483646 h 991"/>
              <a:gd name="T4" fmla="*/ 2147483646 w 1032"/>
              <a:gd name="T5" fmla="*/ 2147483646 h 991"/>
              <a:gd name="T6" fmla="*/ 2147483646 w 1032"/>
              <a:gd name="T7" fmla="*/ 2147483646 h 991"/>
              <a:gd name="T8" fmla="*/ 2147483646 w 1032"/>
              <a:gd name="T9" fmla="*/ 2147483646 h 991"/>
              <a:gd name="T10" fmla="*/ 2147483646 w 1032"/>
              <a:gd name="T11" fmla="*/ 2147483646 h 991"/>
              <a:gd name="T12" fmla="*/ 2147483646 w 1032"/>
              <a:gd name="T13" fmla="*/ 2147483646 h 991"/>
              <a:gd name="T14" fmla="*/ 2147483646 w 1032"/>
              <a:gd name="T15" fmla="*/ 2147483646 h 991"/>
              <a:gd name="T16" fmla="*/ 2147483646 w 1032"/>
              <a:gd name="T17" fmla="*/ 2147483646 h 991"/>
              <a:gd name="T18" fmla="*/ 2147483646 w 1032"/>
              <a:gd name="T19" fmla="*/ 2147483646 h 991"/>
              <a:gd name="T20" fmla="*/ 2147483646 w 1032"/>
              <a:gd name="T21" fmla="*/ 2147483646 h 991"/>
              <a:gd name="T22" fmla="*/ 2147483646 w 1032"/>
              <a:gd name="T23" fmla="*/ 2147483646 h 991"/>
              <a:gd name="T24" fmla="*/ 2147483646 w 1032"/>
              <a:gd name="T25" fmla="*/ 2147483646 h 991"/>
              <a:gd name="T26" fmla="*/ 2147483646 w 1032"/>
              <a:gd name="T27" fmla="*/ 2147483646 h 991"/>
              <a:gd name="T28" fmla="*/ 2147483646 w 1032"/>
              <a:gd name="T29" fmla="*/ 2147483646 h 991"/>
              <a:gd name="T30" fmla="*/ 2147483646 w 1032"/>
              <a:gd name="T31" fmla="*/ 0 h 9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32"/>
              <a:gd name="T49" fmla="*/ 0 h 991"/>
              <a:gd name="T50" fmla="*/ 1032 w 1032"/>
              <a:gd name="T51" fmla="*/ 991 h 9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32" h="991">
                <a:moveTo>
                  <a:pt x="0" y="990"/>
                </a:moveTo>
                <a:lnTo>
                  <a:pt x="108" y="980"/>
                </a:lnTo>
                <a:lnTo>
                  <a:pt x="163" y="967"/>
                </a:lnTo>
                <a:lnTo>
                  <a:pt x="218" y="952"/>
                </a:lnTo>
                <a:lnTo>
                  <a:pt x="271" y="929"/>
                </a:lnTo>
                <a:lnTo>
                  <a:pt x="326" y="897"/>
                </a:lnTo>
                <a:lnTo>
                  <a:pt x="381" y="857"/>
                </a:lnTo>
                <a:lnTo>
                  <a:pt x="488" y="743"/>
                </a:lnTo>
                <a:lnTo>
                  <a:pt x="596" y="581"/>
                </a:lnTo>
                <a:lnTo>
                  <a:pt x="706" y="386"/>
                </a:lnTo>
                <a:lnTo>
                  <a:pt x="759" y="287"/>
                </a:lnTo>
                <a:lnTo>
                  <a:pt x="814" y="196"/>
                </a:lnTo>
                <a:lnTo>
                  <a:pt x="868" y="116"/>
                </a:lnTo>
                <a:lnTo>
                  <a:pt x="921" y="53"/>
                </a:lnTo>
                <a:lnTo>
                  <a:pt x="976" y="13"/>
                </a:lnTo>
                <a:lnTo>
                  <a:pt x="1031" y="0"/>
                </a:lnTo>
              </a:path>
            </a:pathLst>
          </a:custGeom>
          <a:noFill/>
          <a:ln w="50800" cap="rnd" cmpd="sng">
            <a:solidFill>
              <a:srgbClr val="008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3">
            <a:extLst>
              <a:ext uri="{FF2B5EF4-FFF2-40B4-BE49-F238E27FC236}">
                <a16:creationId xmlns:a16="http://schemas.microsoft.com/office/drawing/2014/main" id="{0AE478EE-AD2E-4623-8881-BD59974C6F7A}"/>
              </a:ext>
            </a:extLst>
          </p:cNvPr>
          <p:cNvSpPr>
            <a:spLocks noChangeShapeType="1"/>
          </p:cNvSpPr>
          <p:nvPr/>
        </p:nvSpPr>
        <p:spPr bwMode="auto">
          <a:xfrm>
            <a:off x="2912198" y="6544901"/>
            <a:ext cx="2901950"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1" name="Line 14">
            <a:extLst>
              <a:ext uri="{FF2B5EF4-FFF2-40B4-BE49-F238E27FC236}">
                <a16:creationId xmlns:a16="http://schemas.microsoft.com/office/drawing/2014/main" id="{F4EE9373-7D41-45A8-84BD-A3F2323790CB}"/>
              </a:ext>
            </a:extLst>
          </p:cNvPr>
          <p:cNvSpPr>
            <a:spLocks noChangeShapeType="1"/>
          </p:cNvSpPr>
          <p:nvPr/>
        </p:nvSpPr>
        <p:spPr bwMode="auto">
          <a:xfrm>
            <a:off x="3216998" y="6240101"/>
            <a:ext cx="0" cy="3048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12" name="Line 15">
            <a:extLst>
              <a:ext uri="{FF2B5EF4-FFF2-40B4-BE49-F238E27FC236}">
                <a16:creationId xmlns:a16="http://schemas.microsoft.com/office/drawing/2014/main" id="{2625EAD5-5AA0-4B0A-B91A-2DF22ADB426E}"/>
              </a:ext>
            </a:extLst>
          </p:cNvPr>
          <p:cNvSpPr>
            <a:spLocks noChangeShapeType="1"/>
          </p:cNvSpPr>
          <p:nvPr/>
        </p:nvSpPr>
        <p:spPr bwMode="auto">
          <a:xfrm>
            <a:off x="3369398" y="6087701"/>
            <a:ext cx="0" cy="4572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13" name="Line 16">
            <a:extLst>
              <a:ext uri="{FF2B5EF4-FFF2-40B4-BE49-F238E27FC236}">
                <a16:creationId xmlns:a16="http://schemas.microsoft.com/office/drawing/2014/main" id="{610ECB42-2B5D-4DF9-8568-4275DDEA1C27}"/>
              </a:ext>
            </a:extLst>
          </p:cNvPr>
          <p:cNvSpPr>
            <a:spLocks noChangeShapeType="1"/>
          </p:cNvSpPr>
          <p:nvPr/>
        </p:nvSpPr>
        <p:spPr bwMode="auto">
          <a:xfrm>
            <a:off x="3521798" y="5630501"/>
            <a:ext cx="0" cy="9144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14" name="Line 17">
            <a:extLst>
              <a:ext uri="{FF2B5EF4-FFF2-40B4-BE49-F238E27FC236}">
                <a16:creationId xmlns:a16="http://schemas.microsoft.com/office/drawing/2014/main" id="{0C93A475-C7D1-46FA-BE51-C13BB18D9989}"/>
              </a:ext>
            </a:extLst>
          </p:cNvPr>
          <p:cNvSpPr>
            <a:spLocks noChangeShapeType="1"/>
          </p:cNvSpPr>
          <p:nvPr/>
        </p:nvSpPr>
        <p:spPr bwMode="auto">
          <a:xfrm>
            <a:off x="3674198" y="5859101"/>
            <a:ext cx="0" cy="6858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15" name="Line 18">
            <a:extLst>
              <a:ext uri="{FF2B5EF4-FFF2-40B4-BE49-F238E27FC236}">
                <a16:creationId xmlns:a16="http://schemas.microsoft.com/office/drawing/2014/main" id="{D9887EA0-D3F2-42CF-91F6-DE726AFDE36C}"/>
              </a:ext>
            </a:extLst>
          </p:cNvPr>
          <p:cNvSpPr>
            <a:spLocks noChangeShapeType="1"/>
          </p:cNvSpPr>
          <p:nvPr/>
        </p:nvSpPr>
        <p:spPr bwMode="auto">
          <a:xfrm>
            <a:off x="3826598" y="5706701"/>
            <a:ext cx="0" cy="8382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16" name="Line 19">
            <a:extLst>
              <a:ext uri="{FF2B5EF4-FFF2-40B4-BE49-F238E27FC236}">
                <a16:creationId xmlns:a16="http://schemas.microsoft.com/office/drawing/2014/main" id="{591A27A5-F814-4C13-8C6E-409D9ADA8E75}"/>
              </a:ext>
            </a:extLst>
          </p:cNvPr>
          <p:cNvSpPr>
            <a:spLocks noChangeShapeType="1"/>
          </p:cNvSpPr>
          <p:nvPr/>
        </p:nvSpPr>
        <p:spPr bwMode="auto">
          <a:xfrm>
            <a:off x="3978998" y="5935301"/>
            <a:ext cx="0" cy="6096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17" name="Line 20">
            <a:extLst>
              <a:ext uri="{FF2B5EF4-FFF2-40B4-BE49-F238E27FC236}">
                <a16:creationId xmlns:a16="http://schemas.microsoft.com/office/drawing/2014/main" id="{0AC69EAC-17C7-4300-A891-14F195426165}"/>
              </a:ext>
            </a:extLst>
          </p:cNvPr>
          <p:cNvSpPr>
            <a:spLocks noChangeShapeType="1"/>
          </p:cNvSpPr>
          <p:nvPr/>
        </p:nvSpPr>
        <p:spPr bwMode="auto">
          <a:xfrm>
            <a:off x="4131398" y="6087701"/>
            <a:ext cx="0" cy="4572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18" name="Line 21">
            <a:extLst>
              <a:ext uri="{FF2B5EF4-FFF2-40B4-BE49-F238E27FC236}">
                <a16:creationId xmlns:a16="http://schemas.microsoft.com/office/drawing/2014/main" id="{3597AADD-2BB8-4B66-8A8B-0847619A494E}"/>
              </a:ext>
            </a:extLst>
          </p:cNvPr>
          <p:cNvSpPr>
            <a:spLocks noChangeShapeType="1"/>
          </p:cNvSpPr>
          <p:nvPr/>
        </p:nvSpPr>
        <p:spPr bwMode="auto">
          <a:xfrm>
            <a:off x="4283798" y="6163901"/>
            <a:ext cx="0" cy="3810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19" name="Line 22">
            <a:extLst>
              <a:ext uri="{FF2B5EF4-FFF2-40B4-BE49-F238E27FC236}">
                <a16:creationId xmlns:a16="http://schemas.microsoft.com/office/drawing/2014/main" id="{33659F4C-C5C9-4AF6-962D-09E8A04ED4A0}"/>
              </a:ext>
            </a:extLst>
          </p:cNvPr>
          <p:cNvSpPr>
            <a:spLocks noChangeShapeType="1"/>
          </p:cNvSpPr>
          <p:nvPr/>
        </p:nvSpPr>
        <p:spPr bwMode="auto">
          <a:xfrm>
            <a:off x="5045798" y="6316301"/>
            <a:ext cx="0" cy="2286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20" name="Line 23">
            <a:extLst>
              <a:ext uri="{FF2B5EF4-FFF2-40B4-BE49-F238E27FC236}">
                <a16:creationId xmlns:a16="http://schemas.microsoft.com/office/drawing/2014/main" id="{987DBE4D-4E56-45CA-880A-35F845C85208}"/>
              </a:ext>
            </a:extLst>
          </p:cNvPr>
          <p:cNvSpPr>
            <a:spLocks noChangeShapeType="1"/>
          </p:cNvSpPr>
          <p:nvPr/>
        </p:nvSpPr>
        <p:spPr bwMode="auto">
          <a:xfrm>
            <a:off x="5274398" y="6392501"/>
            <a:ext cx="0" cy="1524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21" name="Line 24">
            <a:extLst>
              <a:ext uri="{FF2B5EF4-FFF2-40B4-BE49-F238E27FC236}">
                <a16:creationId xmlns:a16="http://schemas.microsoft.com/office/drawing/2014/main" id="{860A8D66-260B-47E1-BA9E-45F2FE828441}"/>
              </a:ext>
            </a:extLst>
          </p:cNvPr>
          <p:cNvSpPr>
            <a:spLocks noChangeShapeType="1"/>
          </p:cNvSpPr>
          <p:nvPr/>
        </p:nvSpPr>
        <p:spPr bwMode="auto">
          <a:xfrm>
            <a:off x="4740998" y="6316301"/>
            <a:ext cx="0" cy="2286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22" name="Line 25">
            <a:extLst>
              <a:ext uri="{FF2B5EF4-FFF2-40B4-BE49-F238E27FC236}">
                <a16:creationId xmlns:a16="http://schemas.microsoft.com/office/drawing/2014/main" id="{4B424EBA-2A82-437E-B494-9450A7A054F1}"/>
              </a:ext>
            </a:extLst>
          </p:cNvPr>
          <p:cNvSpPr>
            <a:spLocks noChangeShapeType="1"/>
          </p:cNvSpPr>
          <p:nvPr/>
        </p:nvSpPr>
        <p:spPr bwMode="auto">
          <a:xfrm>
            <a:off x="4436198" y="6163901"/>
            <a:ext cx="0" cy="3810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25" name="Rectangle 29">
            <a:extLst>
              <a:ext uri="{FF2B5EF4-FFF2-40B4-BE49-F238E27FC236}">
                <a16:creationId xmlns:a16="http://schemas.microsoft.com/office/drawing/2014/main" id="{58293B51-1850-4BD9-8D7B-D1967156BD64}"/>
              </a:ext>
            </a:extLst>
          </p:cNvPr>
          <p:cNvSpPr>
            <a:spLocks noChangeArrowheads="1"/>
          </p:cNvSpPr>
          <p:nvPr/>
        </p:nvSpPr>
        <p:spPr bwMode="auto">
          <a:xfrm>
            <a:off x="2531198" y="3115901"/>
            <a:ext cx="8077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lstStyle>
            <a:lvl1pPr marL="320675" indent="-320675" defTabSz="852488">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endParaRPr lang="en-US" altLang="en-US" sz="3200"/>
          </a:p>
          <a:p>
            <a:pPr eaLnBrk="1" hangingPunct="1">
              <a:buFont typeface="Wingdings" panose="05000000000000000000" pitchFamily="2" charset="2"/>
              <a:buNone/>
            </a:pPr>
            <a:endParaRPr lang="en-US" altLang="en-US"/>
          </a:p>
        </p:txBody>
      </p:sp>
      <p:sp>
        <p:nvSpPr>
          <p:cNvPr id="26" name="Line 35">
            <a:extLst>
              <a:ext uri="{FF2B5EF4-FFF2-40B4-BE49-F238E27FC236}">
                <a16:creationId xmlns:a16="http://schemas.microsoft.com/office/drawing/2014/main" id="{E6A59D38-E74D-40E4-93E8-A9F5DABE93FA}"/>
              </a:ext>
            </a:extLst>
          </p:cNvPr>
          <p:cNvSpPr>
            <a:spLocks noChangeShapeType="1"/>
          </p:cNvSpPr>
          <p:nvPr/>
        </p:nvSpPr>
        <p:spPr bwMode="auto">
          <a:xfrm>
            <a:off x="5487123" y="4647839"/>
            <a:ext cx="1588" cy="1587"/>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36">
            <a:extLst>
              <a:ext uri="{FF2B5EF4-FFF2-40B4-BE49-F238E27FC236}">
                <a16:creationId xmlns:a16="http://schemas.microsoft.com/office/drawing/2014/main" id="{DEAF7BA8-40F2-48BB-B207-BCC53EC028B2}"/>
              </a:ext>
            </a:extLst>
          </p:cNvPr>
          <p:cNvSpPr>
            <a:spLocks noChangeShapeType="1"/>
          </p:cNvSpPr>
          <p:nvPr/>
        </p:nvSpPr>
        <p:spPr bwMode="auto">
          <a:xfrm>
            <a:off x="6645998" y="6544901"/>
            <a:ext cx="2901950"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8" name="Freeform 37">
            <a:extLst>
              <a:ext uri="{FF2B5EF4-FFF2-40B4-BE49-F238E27FC236}">
                <a16:creationId xmlns:a16="http://schemas.microsoft.com/office/drawing/2014/main" id="{45BF511C-9434-471A-98C8-C3A62DCFBCDE}"/>
              </a:ext>
            </a:extLst>
          </p:cNvPr>
          <p:cNvSpPr>
            <a:spLocks/>
          </p:cNvSpPr>
          <p:nvPr/>
        </p:nvSpPr>
        <p:spPr bwMode="auto">
          <a:xfrm>
            <a:off x="8093798" y="5706701"/>
            <a:ext cx="1390650" cy="766763"/>
          </a:xfrm>
          <a:custGeom>
            <a:avLst/>
            <a:gdLst>
              <a:gd name="T0" fmla="*/ 2147483646 w 1030"/>
              <a:gd name="T1" fmla="*/ 2147483646 h 991"/>
              <a:gd name="T2" fmla="*/ 2147483646 w 1030"/>
              <a:gd name="T3" fmla="*/ 2147483646 h 991"/>
              <a:gd name="T4" fmla="*/ 2147483646 w 1030"/>
              <a:gd name="T5" fmla="*/ 2147483646 h 991"/>
              <a:gd name="T6" fmla="*/ 2147483646 w 1030"/>
              <a:gd name="T7" fmla="*/ 2147483646 h 991"/>
              <a:gd name="T8" fmla="*/ 2147483646 w 1030"/>
              <a:gd name="T9" fmla="*/ 2147483646 h 991"/>
              <a:gd name="T10" fmla="*/ 2147483646 w 1030"/>
              <a:gd name="T11" fmla="*/ 2147483646 h 991"/>
              <a:gd name="T12" fmla="*/ 2147483646 w 1030"/>
              <a:gd name="T13" fmla="*/ 2147483646 h 991"/>
              <a:gd name="T14" fmla="*/ 2147483646 w 1030"/>
              <a:gd name="T15" fmla="*/ 2147483646 h 991"/>
              <a:gd name="T16" fmla="*/ 2147483646 w 1030"/>
              <a:gd name="T17" fmla="*/ 2147483646 h 991"/>
              <a:gd name="T18" fmla="*/ 2147483646 w 1030"/>
              <a:gd name="T19" fmla="*/ 2147483646 h 991"/>
              <a:gd name="T20" fmla="*/ 2147483646 w 1030"/>
              <a:gd name="T21" fmla="*/ 2147483646 h 991"/>
              <a:gd name="T22" fmla="*/ 2147483646 w 1030"/>
              <a:gd name="T23" fmla="*/ 2147483646 h 991"/>
              <a:gd name="T24" fmla="*/ 2147483646 w 1030"/>
              <a:gd name="T25" fmla="*/ 2147483646 h 991"/>
              <a:gd name="T26" fmla="*/ 2147483646 w 1030"/>
              <a:gd name="T27" fmla="*/ 2147483646 h 991"/>
              <a:gd name="T28" fmla="*/ 2147483646 w 1030"/>
              <a:gd name="T29" fmla="*/ 2147483646 h 991"/>
              <a:gd name="T30" fmla="*/ 0 w 1030"/>
              <a:gd name="T31" fmla="*/ 0 h 9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30"/>
              <a:gd name="T49" fmla="*/ 0 h 991"/>
              <a:gd name="T50" fmla="*/ 1030 w 1030"/>
              <a:gd name="T51" fmla="*/ 991 h 9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30" h="991">
                <a:moveTo>
                  <a:pt x="1029" y="990"/>
                </a:moveTo>
                <a:lnTo>
                  <a:pt x="921" y="980"/>
                </a:lnTo>
                <a:lnTo>
                  <a:pt x="866" y="967"/>
                </a:lnTo>
                <a:lnTo>
                  <a:pt x="813" y="952"/>
                </a:lnTo>
                <a:lnTo>
                  <a:pt x="758" y="929"/>
                </a:lnTo>
                <a:lnTo>
                  <a:pt x="703" y="897"/>
                </a:lnTo>
                <a:lnTo>
                  <a:pt x="651" y="857"/>
                </a:lnTo>
                <a:lnTo>
                  <a:pt x="541" y="743"/>
                </a:lnTo>
                <a:lnTo>
                  <a:pt x="433" y="581"/>
                </a:lnTo>
                <a:lnTo>
                  <a:pt x="325" y="386"/>
                </a:lnTo>
                <a:lnTo>
                  <a:pt x="270" y="287"/>
                </a:lnTo>
                <a:lnTo>
                  <a:pt x="215" y="196"/>
                </a:lnTo>
                <a:lnTo>
                  <a:pt x="163" y="116"/>
                </a:lnTo>
                <a:lnTo>
                  <a:pt x="108" y="53"/>
                </a:lnTo>
                <a:lnTo>
                  <a:pt x="53" y="13"/>
                </a:lnTo>
                <a:lnTo>
                  <a:pt x="0" y="0"/>
                </a:lnTo>
              </a:path>
            </a:pathLst>
          </a:custGeom>
          <a:noFill/>
          <a:ln w="50800" cap="rnd" cmpd="sng">
            <a:solidFill>
              <a:srgbClr val="008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38">
            <a:extLst>
              <a:ext uri="{FF2B5EF4-FFF2-40B4-BE49-F238E27FC236}">
                <a16:creationId xmlns:a16="http://schemas.microsoft.com/office/drawing/2014/main" id="{9B2CE227-2F36-4F4B-93C5-F9E4D0758C29}"/>
              </a:ext>
            </a:extLst>
          </p:cNvPr>
          <p:cNvSpPr>
            <a:spLocks/>
          </p:cNvSpPr>
          <p:nvPr/>
        </p:nvSpPr>
        <p:spPr bwMode="auto">
          <a:xfrm>
            <a:off x="6722198" y="5706701"/>
            <a:ext cx="1393825" cy="766763"/>
          </a:xfrm>
          <a:custGeom>
            <a:avLst/>
            <a:gdLst>
              <a:gd name="T0" fmla="*/ 0 w 1032"/>
              <a:gd name="T1" fmla="*/ 2147483646 h 991"/>
              <a:gd name="T2" fmla="*/ 2147483646 w 1032"/>
              <a:gd name="T3" fmla="*/ 2147483646 h 991"/>
              <a:gd name="T4" fmla="*/ 2147483646 w 1032"/>
              <a:gd name="T5" fmla="*/ 2147483646 h 991"/>
              <a:gd name="T6" fmla="*/ 2147483646 w 1032"/>
              <a:gd name="T7" fmla="*/ 2147483646 h 991"/>
              <a:gd name="T8" fmla="*/ 2147483646 w 1032"/>
              <a:gd name="T9" fmla="*/ 2147483646 h 991"/>
              <a:gd name="T10" fmla="*/ 2147483646 w 1032"/>
              <a:gd name="T11" fmla="*/ 2147483646 h 991"/>
              <a:gd name="T12" fmla="*/ 2147483646 w 1032"/>
              <a:gd name="T13" fmla="*/ 2147483646 h 991"/>
              <a:gd name="T14" fmla="*/ 2147483646 w 1032"/>
              <a:gd name="T15" fmla="*/ 2147483646 h 991"/>
              <a:gd name="T16" fmla="*/ 2147483646 w 1032"/>
              <a:gd name="T17" fmla="*/ 2147483646 h 991"/>
              <a:gd name="T18" fmla="*/ 2147483646 w 1032"/>
              <a:gd name="T19" fmla="*/ 2147483646 h 991"/>
              <a:gd name="T20" fmla="*/ 2147483646 w 1032"/>
              <a:gd name="T21" fmla="*/ 2147483646 h 991"/>
              <a:gd name="T22" fmla="*/ 2147483646 w 1032"/>
              <a:gd name="T23" fmla="*/ 2147483646 h 991"/>
              <a:gd name="T24" fmla="*/ 2147483646 w 1032"/>
              <a:gd name="T25" fmla="*/ 2147483646 h 991"/>
              <a:gd name="T26" fmla="*/ 2147483646 w 1032"/>
              <a:gd name="T27" fmla="*/ 2147483646 h 991"/>
              <a:gd name="T28" fmla="*/ 2147483646 w 1032"/>
              <a:gd name="T29" fmla="*/ 2147483646 h 991"/>
              <a:gd name="T30" fmla="*/ 2147483646 w 1032"/>
              <a:gd name="T31" fmla="*/ 0 h 9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32"/>
              <a:gd name="T49" fmla="*/ 0 h 991"/>
              <a:gd name="T50" fmla="*/ 1032 w 1032"/>
              <a:gd name="T51" fmla="*/ 991 h 9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32" h="991">
                <a:moveTo>
                  <a:pt x="0" y="990"/>
                </a:moveTo>
                <a:lnTo>
                  <a:pt x="108" y="980"/>
                </a:lnTo>
                <a:lnTo>
                  <a:pt x="163" y="967"/>
                </a:lnTo>
                <a:lnTo>
                  <a:pt x="218" y="952"/>
                </a:lnTo>
                <a:lnTo>
                  <a:pt x="271" y="929"/>
                </a:lnTo>
                <a:lnTo>
                  <a:pt x="326" y="897"/>
                </a:lnTo>
                <a:lnTo>
                  <a:pt x="381" y="857"/>
                </a:lnTo>
                <a:lnTo>
                  <a:pt x="488" y="743"/>
                </a:lnTo>
                <a:lnTo>
                  <a:pt x="596" y="581"/>
                </a:lnTo>
                <a:lnTo>
                  <a:pt x="706" y="386"/>
                </a:lnTo>
                <a:lnTo>
                  <a:pt x="759" y="287"/>
                </a:lnTo>
                <a:lnTo>
                  <a:pt x="814" y="196"/>
                </a:lnTo>
                <a:lnTo>
                  <a:pt x="868" y="116"/>
                </a:lnTo>
                <a:lnTo>
                  <a:pt x="921" y="53"/>
                </a:lnTo>
                <a:lnTo>
                  <a:pt x="976" y="13"/>
                </a:lnTo>
                <a:lnTo>
                  <a:pt x="1031" y="0"/>
                </a:lnTo>
              </a:path>
            </a:pathLst>
          </a:custGeom>
          <a:noFill/>
          <a:ln w="50800" cap="rnd" cmpd="sng">
            <a:solidFill>
              <a:srgbClr val="008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Line 39">
            <a:extLst>
              <a:ext uri="{FF2B5EF4-FFF2-40B4-BE49-F238E27FC236}">
                <a16:creationId xmlns:a16="http://schemas.microsoft.com/office/drawing/2014/main" id="{7B5895AC-A3C9-42E1-97A1-69CFFD0E75A6}"/>
              </a:ext>
            </a:extLst>
          </p:cNvPr>
          <p:cNvSpPr>
            <a:spLocks noChangeShapeType="1"/>
          </p:cNvSpPr>
          <p:nvPr/>
        </p:nvSpPr>
        <p:spPr bwMode="auto">
          <a:xfrm>
            <a:off x="2912198" y="6544901"/>
            <a:ext cx="2901950"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1" name="Line 40">
            <a:extLst>
              <a:ext uri="{FF2B5EF4-FFF2-40B4-BE49-F238E27FC236}">
                <a16:creationId xmlns:a16="http://schemas.microsoft.com/office/drawing/2014/main" id="{F7400712-096F-4522-8A6E-E82CC6728F49}"/>
              </a:ext>
            </a:extLst>
          </p:cNvPr>
          <p:cNvSpPr>
            <a:spLocks noChangeShapeType="1"/>
          </p:cNvSpPr>
          <p:nvPr/>
        </p:nvSpPr>
        <p:spPr bwMode="auto">
          <a:xfrm>
            <a:off x="3216998" y="6240101"/>
            <a:ext cx="0" cy="3048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32" name="Line 41">
            <a:extLst>
              <a:ext uri="{FF2B5EF4-FFF2-40B4-BE49-F238E27FC236}">
                <a16:creationId xmlns:a16="http://schemas.microsoft.com/office/drawing/2014/main" id="{D79B4D05-1EB4-4733-9982-524605A685A3}"/>
              </a:ext>
            </a:extLst>
          </p:cNvPr>
          <p:cNvSpPr>
            <a:spLocks noChangeShapeType="1"/>
          </p:cNvSpPr>
          <p:nvPr/>
        </p:nvSpPr>
        <p:spPr bwMode="auto">
          <a:xfrm>
            <a:off x="3369398" y="6087701"/>
            <a:ext cx="0" cy="4572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33" name="Line 42">
            <a:extLst>
              <a:ext uri="{FF2B5EF4-FFF2-40B4-BE49-F238E27FC236}">
                <a16:creationId xmlns:a16="http://schemas.microsoft.com/office/drawing/2014/main" id="{98D7402F-CAE5-4DA6-B9EE-1CC58904A8AA}"/>
              </a:ext>
            </a:extLst>
          </p:cNvPr>
          <p:cNvSpPr>
            <a:spLocks noChangeShapeType="1"/>
          </p:cNvSpPr>
          <p:nvPr/>
        </p:nvSpPr>
        <p:spPr bwMode="auto">
          <a:xfrm>
            <a:off x="3521798" y="5630501"/>
            <a:ext cx="0" cy="9144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34" name="Line 43">
            <a:extLst>
              <a:ext uri="{FF2B5EF4-FFF2-40B4-BE49-F238E27FC236}">
                <a16:creationId xmlns:a16="http://schemas.microsoft.com/office/drawing/2014/main" id="{9B0DC72C-F5DA-42DA-8083-385FF6F9C5E8}"/>
              </a:ext>
            </a:extLst>
          </p:cNvPr>
          <p:cNvSpPr>
            <a:spLocks noChangeShapeType="1"/>
          </p:cNvSpPr>
          <p:nvPr/>
        </p:nvSpPr>
        <p:spPr bwMode="auto">
          <a:xfrm>
            <a:off x="3674198" y="5859101"/>
            <a:ext cx="0" cy="6858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35" name="Line 44">
            <a:extLst>
              <a:ext uri="{FF2B5EF4-FFF2-40B4-BE49-F238E27FC236}">
                <a16:creationId xmlns:a16="http://schemas.microsoft.com/office/drawing/2014/main" id="{AD4EE565-099F-469C-B3F4-3628F5BF3779}"/>
              </a:ext>
            </a:extLst>
          </p:cNvPr>
          <p:cNvSpPr>
            <a:spLocks noChangeShapeType="1"/>
          </p:cNvSpPr>
          <p:nvPr/>
        </p:nvSpPr>
        <p:spPr bwMode="auto">
          <a:xfrm>
            <a:off x="3826598" y="5706701"/>
            <a:ext cx="0" cy="8382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36" name="Line 45">
            <a:extLst>
              <a:ext uri="{FF2B5EF4-FFF2-40B4-BE49-F238E27FC236}">
                <a16:creationId xmlns:a16="http://schemas.microsoft.com/office/drawing/2014/main" id="{CCD2C5B9-3252-4F4D-9603-869D9AFC07CA}"/>
              </a:ext>
            </a:extLst>
          </p:cNvPr>
          <p:cNvSpPr>
            <a:spLocks noChangeShapeType="1"/>
          </p:cNvSpPr>
          <p:nvPr/>
        </p:nvSpPr>
        <p:spPr bwMode="auto">
          <a:xfrm>
            <a:off x="3978998" y="5935301"/>
            <a:ext cx="0" cy="6096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37" name="Line 46">
            <a:extLst>
              <a:ext uri="{FF2B5EF4-FFF2-40B4-BE49-F238E27FC236}">
                <a16:creationId xmlns:a16="http://schemas.microsoft.com/office/drawing/2014/main" id="{76B799FD-9493-41FB-A478-333C3C9509E3}"/>
              </a:ext>
            </a:extLst>
          </p:cNvPr>
          <p:cNvSpPr>
            <a:spLocks noChangeShapeType="1"/>
          </p:cNvSpPr>
          <p:nvPr/>
        </p:nvSpPr>
        <p:spPr bwMode="auto">
          <a:xfrm>
            <a:off x="4131398" y="6087701"/>
            <a:ext cx="0" cy="4572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38" name="Line 47">
            <a:extLst>
              <a:ext uri="{FF2B5EF4-FFF2-40B4-BE49-F238E27FC236}">
                <a16:creationId xmlns:a16="http://schemas.microsoft.com/office/drawing/2014/main" id="{0CCC48F8-3E42-4614-A147-D055E265E443}"/>
              </a:ext>
            </a:extLst>
          </p:cNvPr>
          <p:cNvSpPr>
            <a:spLocks noChangeShapeType="1"/>
          </p:cNvSpPr>
          <p:nvPr/>
        </p:nvSpPr>
        <p:spPr bwMode="auto">
          <a:xfrm>
            <a:off x="4283798" y="6163901"/>
            <a:ext cx="0" cy="3810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39" name="Line 48">
            <a:extLst>
              <a:ext uri="{FF2B5EF4-FFF2-40B4-BE49-F238E27FC236}">
                <a16:creationId xmlns:a16="http://schemas.microsoft.com/office/drawing/2014/main" id="{1C1BCF64-B6D6-4770-A129-B8B969E11C98}"/>
              </a:ext>
            </a:extLst>
          </p:cNvPr>
          <p:cNvSpPr>
            <a:spLocks noChangeShapeType="1"/>
          </p:cNvSpPr>
          <p:nvPr/>
        </p:nvSpPr>
        <p:spPr bwMode="auto">
          <a:xfrm>
            <a:off x="5045798" y="6316301"/>
            <a:ext cx="0" cy="2286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40" name="Line 49">
            <a:extLst>
              <a:ext uri="{FF2B5EF4-FFF2-40B4-BE49-F238E27FC236}">
                <a16:creationId xmlns:a16="http://schemas.microsoft.com/office/drawing/2014/main" id="{0AA9B812-CBB8-4ABD-B541-C8BA68D52425}"/>
              </a:ext>
            </a:extLst>
          </p:cNvPr>
          <p:cNvSpPr>
            <a:spLocks noChangeShapeType="1"/>
          </p:cNvSpPr>
          <p:nvPr/>
        </p:nvSpPr>
        <p:spPr bwMode="auto">
          <a:xfrm>
            <a:off x="5274398" y="6392501"/>
            <a:ext cx="0" cy="1524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41" name="Line 50">
            <a:extLst>
              <a:ext uri="{FF2B5EF4-FFF2-40B4-BE49-F238E27FC236}">
                <a16:creationId xmlns:a16="http://schemas.microsoft.com/office/drawing/2014/main" id="{44CACD00-F1C0-4718-99B3-BEFB2A44589D}"/>
              </a:ext>
            </a:extLst>
          </p:cNvPr>
          <p:cNvSpPr>
            <a:spLocks noChangeShapeType="1"/>
          </p:cNvSpPr>
          <p:nvPr/>
        </p:nvSpPr>
        <p:spPr bwMode="auto">
          <a:xfrm>
            <a:off x="4740998" y="6316301"/>
            <a:ext cx="0" cy="2286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42" name="Line 51">
            <a:extLst>
              <a:ext uri="{FF2B5EF4-FFF2-40B4-BE49-F238E27FC236}">
                <a16:creationId xmlns:a16="http://schemas.microsoft.com/office/drawing/2014/main" id="{D49F78C8-B39C-4F5A-87A7-C9D5BB6487EB}"/>
              </a:ext>
            </a:extLst>
          </p:cNvPr>
          <p:cNvSpPr>
            <a:spLocks noChangeShapeType="1"/>
          </p:cNvSpPr>
          <p:nvPr/>
        </p:nvSpPr>
        <p:spPr bwMode="auto">
          <a:xfrm>
            <a:off x="4436198" y="6163901"/>
            <a:ext cx="0" cy="3810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45" name="Rectangle 55">
            <a:extLst>
              <a:ext uri="{FF2B5EF4-FFF2-40B4-BE49-F238E27FC236}">
                <a16:creationId xmlns:a16="http://schemas.microsoft.com/office/drawing/2014/main" id="{F5BA1CEE-252D-42B0-9A85-6CC9509166BE}"/>
              </a:ext>
            </a:extLst>
          </p:cNvPr>
          <p:cNvSpPr>
            <a:spLocks noChangeArrowheads="1"/>
          </p:cNvSpPr>
          <p:nvPr/>
        </p:nvSpPr>
        <p:spPr bwMode="auto">
          <a:xfrm>
            <a:off x="2531198" y="3115901"/>
            <a:ext cx="8077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lstStyle>
            <a:lvl1pPr marL="320675" indent="-320675" defTabSz="852488">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endParaRPr lang="en-US" altLang="en-US" sz="3200"/>
          </a:p>
          <a:p>
            <a:pPr eaLnBrk="1" hangingPunct="1">
              <a:buFont typeface="Wingdings" panose="05000000000000000000" pitchFamily="2" charset="2"/>
              <a:buNone/>
            </a:pPr>
            <a:endParaRPr lang="en-US" altLang="en-US"/>
          </a:p>
        </p:txBody>
      </p:sp>
      <p:sp>
        <p:nvSpPr>
          <p:cNvPr id="47" name="Rectangle 57">
            <a:extLst>
              <a:ext uri="{FF2B5EF4-FFF2-40B4-BE49-F238E27FC236}">
                <a16:creationId xmlns:a16="http://schemas.microsoft.com/office/drawing/2014/main" id="{A9044CFD-B074-48AD-901D-6586ECC6B9EE}"/>
              </a:ext>
            </a:extLst>
          </p:cNvPr>
          <p:cNvSpPr>
            <a:spLocks noChangeArrowheads="1"/>
          </p:cNvSpPr>
          <p:nvPr/>
        </p:nvSpPr>
        <p:spPr bwMode="auto">
          <a:xfrm>
            <a:off x="3293198" y="4792301"/>
            <a:ext cx="2514600" cy="687388"/>
          </a:xfrm>
          <a:prstGeom prst="rect">
            <a:avLst/>
          </a:prstGeom>
          <a:solidFill>
            <a:srgbClr val="00E200"/>
          </a:solidFill>
          <a:ln w="19050" algn="ctr">
            <a:solidFill>
              <a:schemeClr val="tx1"/>
            </a:solidFill>
            <a:miter lim="800000"/>
            <a:headEnd/>
            <a:tailEnd/>
          </a:ln>
        </p:spPr>
        <p:txBody>
          <a:bodyPr lIns="90488" tIns="44450" rIns="90488" bIns="44450" anchor="ct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50000"/>
              </a:spcBef>
              <a:buClrTx/>
              <a:buSzTx/>
              <a:buFontTx/>
              <a:buNone/>
            </a:pPr>
            <a:r>
              <a:rPr lang="en-US" altLang="en-US" sz="2000" b="1"/>
              <a:t>Discrete </a:t>
            </a:r>
          </a:p>
          <a:p>
            <a:pPr algn="ctr">
              <a:lnSpc>
                <a:spcPct val="60000"/>
              </a:lnSpc>
              <a:spcBef>
                <a:spcPct val="50000"/>
              </a:spcBef>
              <a:buClrTx/>
              <a:buSzTx/>
              <a:buFontTx/>
              <a:buNone/>
            </a:pPr>
            <a:r>
              <a:rPr lang="en-US" altLang="en-US" sz="2000" b="1"/>
              <a:t>Variable</a:t>
            </a:r>
          </a:p>
        </p:txBody>
      </p:sp>
      <p:sp>
        <p:nvSpPr>
          <p:cNvPr id="48" name="Rectangle 58">
            <a:extLst>
              <a:ext uri="{FF2B5EF4-FFF2-40B4-BE49-F238E27FC236}">
                <a16:creationId xmlns:a16="http://schemas.microsoft.com/office/drawing/2014/main" id="{B96E20A2-02C2-4B4A-942E-974614888976}"/>
              </a:ext>
            </a:extLst>
          </p:cNvPr>
          <p:cNvSpPr>
            <a:spLocks noChangeArrowheads="1"/>
          </p:cNvSpPr>
          <p:nvPr/>
        </p:nvSpPr>
        <p:spPr bwMode="auto">
          <a:xfrm>
            <a:off x="6645998" y="4792301"/>
            <a:ext cx="2374900" cy="687388"/>
          </a:xfrm>
          <a:prstGeom prst="rect">
            <a:avLst/>
          </a:prstGeom>
          <a:solidFill>
            <a:srgbClr val="00E200"/>
          </a:solidFill>
          <a:ln w="19050" algn="ctr">
            <a:solidFill>
              <a:schemeClr val="tx1"/>
            </a:solidFill>
            <a:miter lim="800000"/>
            <a:headEnd/>
            <a:tailEnd/>
          </a:ln>
        </p:spPr>
        <p:txBody>
          <a:bodyPr lIns="90488" tIns="44450" rIns="90488" bIns="44450" anchor="ct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50000"/>
              </a:spcBef>
              <a:buClrTx/>
              <a:buSzTx/>
              <a:buFontTx/>
              <a:buNone/>
            </a:pPr>
            <a:r>
              <a:rPr lang="en-US" altLang="en-US" sz="2000" b="1"/>
              <a:t>Continuous</a:t>
            </a:r>
          </a:p>
          <a:p>
            <a:pPr algn="ctr">
              <a:lnSpc>
                <a:spcPct val="60000"/>
              </a:lnSpc>
              <a:spcBef>
                <a:spcPct val="50000"/>
              </a:spcBef>
              <a:buClrTx/>
              <a:buSzTx/>
              <a:buFontTx/>
              <a:buNone/>
            </a:pPr>
            <a:r>
              <a:rPr lang="en-US" altLang="en-US" sz="2000" b="1"/>
              <a:t>Variable</a:t>
            </a:r>
          </a:p>
        </p:txBody>
      </p:sp>
      <p:sp>
        <p:nvSpPr>
          <p:cNvPr id="51" name="Line 61">
            <a:extLst>
              <a:ext uri="{FF2B5EF4-FFF2-40B4-BE49-F238E27FC236}">
                <a16:creationId xmlns:a16="http://schemas.microsoft.com/office/drawing/2014/main" id="{C527F435-A5E7-4D19-9121-0E848D690F89}"/>
              </a:ext>
            </a:extLst>
          </p:cNvPr>
          <p:cNvSpPr>
            <a:spLocks noChangeShapeType="1"/>
          </p:cNvSpPr>
          <p:nvPr/>
        </p:nvSpPr>
        <p:spPr bwMode="auto">
          <a:xfrm>
            <a:off x="5487123" y="4647839"/>
            <a:ext cx="1588" cy="1587"/>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 name="Line 62">
            <a:extLst>
              <a:ext uri="{FF2B5EF4-FFF2-40B4-BE49-F238E27FC236}">
                <a16:creationId xmlns:a16="http://schemas.microsoft.com/office/drawing/2014/main" id="{D5813DC5-8BC2-4A56-86EC-0892D591815C}"/>
              </a:ext>
            </a:extLst>
          </p:cNvPr>
          <p:cNvSpPr>
            <a:spLocks noChangeShapeType="1"/>
          </p:cNvSpPr>
          <p:nvPr/>
        </p:nvSpPr>
        <p:spPr bwMode="auto">
          <a:xfrm>
            <a:off x="6645998" y="6544901"/>
            <a:ext cx="2901950"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3" name="Freeform 63">
            <a:extLst>
              <a:ext uri="{FF2B5EF4-FFF2-40B4-BE49-F238E27FC236}">
                <a16:creationId xmlns:a16="http://schemas.microsoft.com/office/drawing/2014/main" id="{E46C4619-CE82-4724-BF8D-F26C3680C7D9}"/>
              </a:ext>
            </a:extLst>
          </p:cNvPr>
          <p:cNvSpPr>
            <a:spLocks/>
          </p:cNvSpPr>
          <p:nvPr/>
        </p:nvSpPr>
        <p:spPr bwMode="auto">
          <a:xfrm>
            <a:off x="8093798" y="5706701"/>
            <a:ext cx="1390650" cy="766763"/>
          </a:xfrm>
          <a:custGeom>
            <a:avLst/>
            <a:gdLst>
              <a:gd name="T0" fmla="*/ 2147483646 w 1030"/>
              <a:gd name="T1" fmla="*/ 2147483646 h 991"/>
              <a:gd name="T2" fmla="*/ 2147483646 w 1030"/>
              <a:gd name="T3" fmla="*/ 2147483646 h 991"/>
              <a:gd name="T4" fmla="*/ 2147483646 w 1030"/>
              <a:gd name="T5" fmla="*/ 2147483646 h 991"/>
              <a:gd name="T6" fmla="*/ 2147483646 w 1030"/>
              <a:gd name="T7" fmla="*/ 2147483646 h 991"/>
              <a:gd name="T8" fmla="*/ 2147483646 w 1030"/>
              <a:gd name="T9" fmla="*/ 2147483646 h 991"/>
              <a:gd name="T10" fmla="*/ 2147483646 w 1030"/>
              <a:gd name="T11" fmla="*/ 2147483646 h 991"/>
              <a:gd name="T12" fmla="*/ 2147483646 w 1030"/>
              <a:gd name="T13" fmla="*/ 2147483646 h 991"/>
              <a:gd name="T14" fmla="*/ 2147483646 w 1030"/>
              <a:gd name="T15" fmla="*/ 2147483646 h 991"/>
              <a:gd name="T16" fmla="*/ 2147483646 w 1030"/>
              <a:gd name="T17" fmla="*/ 2147483646 h 991"/>
              <a:gd name="T18" fmla="*/ 2147483646 w 1030"/>
              <a:gd name="T19" fmla="*/ 2147483646 h 991"/>
              <a:gd name="T20" fmla="*/ 2147483646 w 1030"/>
              <a:gd name="T21" fmla="*/ 2147483646 h 991"/>
              <a:gd name="T22" fmla="*/ 2147483646 w 1030"/>
              <a:gd name="T23" fmla="*/ 2147483646 h 991"/>
              <a:gd name="T24" fmla="*/ 2147483646 w 1030"/>
              <a:gd name="T25" fmla="*/ 2147483646 h 991"/>
              <a:gd name="T26" fmla="*/ 2147483646 w 1030"/>
              <a:gd name="T27" fmla="*/ 2147483646 h 991"/>
              <a:gd name="T28" fmla="*/ 2147483646 w 1030"/>
              <a:gd name="T29" fmla="*/ 2147483646 h 991"/>
              <a:gd name="T30" fmla="*/ 0 w 1030"/>
              <a:gd name="T31" fmla="*/ 0 h 9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30"/>
              <a:gd name="T49" fmla="*/ 0 h 991"/>
              <a:gd name="T50" fmla="*/ 1030 w 1030"/>
              <a:gd name="T51" fmla="*/ 991 h 9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30" h="991">
                <a:moveTo>
                  <a:pt x="1029" y="990"/>
                </a:moveTo>
                <a:lnTo>
                  <a:pt x="921" y="980"/>
                </a:lnTo>
                <a:lnTo>
                  <a:pt x="866" y="967"/>
                </a:lnTo>
                <a:lnTo>
                  <a:pt x="813" y="952"/>
                </a:lnTo>
                <a:lnTo>
                  <a:pt x="758" y="929"/>
                </a:lnTo>
                <a:lnTo>
                  <a:pt x="703" y="897"/>
                </a:lnTo>
                <a:lnTo>
                  <a:pt x="651" y="857"/>
                </a:lnTo>
                <a:lnTo>
                  <a:pt x="541" y="743"/>
                </a:lnTo>
                <a:lnTo>
                  <a:pt x="433" y="581"/>
                </a:lnTo>
                <a:lnTo>
                  <a:pt x="325" y="386"/>
                </a:lnTo>
                <a:lnTo>
                  <a:pt x="270" y="287"/>
                </a:lnTo>
                <a:lnTo>
                  <a:pt x="215" y="196"/>
                </a:lnTo>
                <a:lnTo>
                  <a:pt x="163" y="116"/>
                </a:lnTo>
                <a:lnTo>
                  <a:pt x="108" y="53"/>
                </a:lnTo>
                <a:lnTo>
                  <a:pt x="53" y="13"/>
                </a:lnTo>
                <a:lnTo>
                  <a:pt x="0" y="0"/>
                </a:lnTo>
              </a:path>
            </a:pathLst>
          </a:custGeom>
          <a:noFill/>
          <a:ln w="50800" cap="rnd" cmpd="sng">
            <a:solidFill>
              <a:srgbClr val="008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 name="Freeform 64">
            <a:extLst>
              <a:ext uri="{FF2B5EF4-FFF2-40B4-BE49-F238E27FC236}">
                <a16:creationId xmlns:a16="http://schemas.microsoft.com/office/drawing/2014/main" id="{875DFA9B-1BA2-48D7-B5F3-A6B46D3F7601}"/>
              </a:ext>
            </a:extLst>
          </p:cNvPr>
          <p:cNvSpPr>
            <a:spLocks/>
          </p:cNvSpPr>
          <p:nvPr/>
        </p:nvSpPr>
        <p:spPr bwMode="auto">
          <a:xfrm>
            <a:off x="6722198" y="5706701"/>
            <a:ext cx="1393825" cy="766763"/>
          </a:xfrm>
          <a:custGeom>
            <a:avLst/>
            <a:gdLst>
              <a:gd name="T0" fmla="*/ 0 w 1032"/>
              <a:gd name="T1" fmla="*/ 2147483646 h 991"/>
              <a:gd name="T2" fmla="*/ 2147483646 w 1032"/>
              <a:gd name="T3" fmla="*/ 2147483646 h 991"/>
              <a:gd name="T4" fmla="*/ 2147483646 w 1032"/>
              <a:gd name="T5" fmla="*/ 2147483646 h 991"/>
              <a:gd name="T6" fmla="*/ 2147483646 w 1032"/>
              <a:gd name="T7" fmla="*/ 2147483646 h 991"/>
              <a:gd name="T8" fmla="*/ 2147483646 w 1032"/>
              <a:gd name="T9" fmla="*/ 2147483646 h 991"/>
              <a:gd name="T10" fmla="*/ 2147483646 w 1032"/>
              <a:gd name="T11" fmla="*/ 2147483646 h 991"/>
              <a:gd name="T12" fmla="*/ 2147483646 w 1032"/>
              <a:gd name="T13" fmla="*/ 2147483646 h 991"/>
              <a:gd name="T14" fmla="*/ 2147483646 w 1032"/>
              <a:gd name="T15" fmla="*/ 2147483646 h 991"/>
              <a:gd name="T16" fmla="*/ 2147483646 w 1032"/>
              <a:gd name="T17" fmla="*/ 2147483646 h 991"/>
              <a:gd name="T18" fmla="*/ 2147483646 w 1032"/>
              <a:gd name="T19" fmla="*/ 2147483646 h 991"/>
              <a:gd name="T20" fmla="*/ 2147483646 w 1032"/>
              <a:gd name="T21" fmla="*/ 2147483646 h 991"/>
              <a:gd name="T22" fmla="*/ 2147483646 w 1032"/>
              <a:gd name="T23" fmla="*/ 2147483646 h 991"/>
              <a:gd name="T24" fmla="*/ 2147483646 w 1032"/>
              <a:gd name="T25" fmla="*/ 2147483646 h 991"/>
              <a:gd name="T26" fmla="*/ 2147483646 w 1032"/>
              <a:gd name="T27" fmla="*/ 2147483646 h 991"/>
              <a:gd name="T28" fmla="*/ 2147483646 w 1032"/>
              <a:gd name="T29" fmla="*/ 2147483646 h 991"/>
              <a:gd name="T30" fmla="*/ 2147483646 w 1032"/>
              <a:gd name="T31" fmla="*/ 0 h 9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32"/>
              <a:gd name="T49" fmla="*/ 0 h 991"/>
              <a:gd name="T50" fmla="*/ 1032 w 1032"/>
              <a:gd name="T51" fmla="*/ 991 h 9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32" h="991">
                <a:moveTo>
                  <a:pt x="0" y="990"/>
                </a:moveTo>
                <a:lnTo>
                  <a:pt x="108" y="980"/>
                </a:lnTo>
                <a:lnTo>
                  <a:pt x="163" y="967"/>
                </a:lnTo>
                <a:lnTo>
                  <a:pt x="218" y="952"/>
                </a:lnTo>
                <a:lnTo>
                  <a:pt x="271" y="929"/>
                </a:lnTo>
                <a:lnTo>
                  <a:pt x="326" y="897"/>
                </a:lnTo>
                <a:lnTo>
                  <a:pt x="381" y="857"/>
                </a:lnTo>
                <a:lnTo>
                  <a:pt x="488" y="743"/>
                </a:lnTo>
                <a:lnTo>
                  <a:pt x="596" y="581"/>
                </a:lnTo>
                <a:lnTo>
                  <a:pt x="706" y="386"/>
                </a:lnTo>
                <a:lnTo>
                  <a:pt x="759" y="287"/>
                </a:lnTo>
                <a:lnTo>
                  <a:pt x="814" y="196"/>
                </a:lnTo>
                <a:lnTo>
                  <a:pt x="868" y="116"/>
                </a:lnTo>
                <a:lnTo>
                  <a:pt x="921" y="53"/>
                </a:lnTo>
                <a:lnTo>
                  <a:pt x="976" y="13"/>
                </a:lnTo>
                <a:lnTo>
                  <a:pt x="1031" y="0"/>
                </a:lnTo>
              </a:path>
            </a:pathLst>
          </a:custGeom>
          <a:noFill/>
          <a:ln w="50800" cap="rnd" cmpd="sng">
            <a:solidFill>
              <a:srgbClr val="008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 name="Line 65">
            <a:extLst>
              <a:ext uri="{FF2B5EF4-FFF2-40B4-BE49-F238E27FC236}">
                <a16:creationId xmlns:a16="http://schemas.microsoft.com/office/drawing/2014/main" id="{B78AB5A2-F221-4FE5-9D13-5B29C10DA9A7}"/>
              </a:ext>
            </a:extLst>
          </p:cNvPr>
          <p:cNvSpPr>
            <a:spLocks noChangeShapeType="1"/>
          </p:cNvSpPr>
          <p:nvPr/>
        </p:nvSpPr>
        <p:spPr bwMode="auto">
          <a:xfrm>
            <a:off x="2912198" y="6544901"/>
            <a:ext cx="2901950"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6" name="Line 66">
            <a:extLst>
              <a:ext uri="{FF2B5EF4-FFF2-40B4-BE49-F238E27FC236}">
                <a16:creationId xmlns:a16="http://schemas.microsoft.com/office/drawing/2014/main" id="{F51C019E-264D-4134-A898-3A4B23D086AB}"/>
              </a:ext>
            </a:extLst>
          </p:cNvPr>
          <p:cNvSpPr>
            <a:spLocks noChangeShapeType="1"/>
          </p:cNvSpPr>
          <p:nvPr/>
        </p:nvSpPr>
        <p:spPr bwMode="auto">
          <a:xfrm>
            <a:off x="3216998" y="6240101"/>
            <a:ext cx="0" cy="3048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57" name="Line 67">
            <a:extLst>
              <a:ext uri="{FF2B5EF4-FFF2-40B4-BE49-F238E27FC236}">
                <a16:creationId xmlns:a16="http://schemas.microsoft.com/office/drawing/2014/main" id="{B52495DC-2339-488A-B46E-711A0D3B3BEF}"/>
              </a:ext>
            </a:extLst>
          </p:cNvPr>
          <p:cNvSpPr>
            <a:spLocks noChangeShapeType="1"/>
          </p:cNvSpPr>
          <p:nvPr/>
        </p:nvSpPr>
        <p:spPr bwMode="auto">
          <a:xfrm>
            <a:off x="3369398" y="6087701"/>
            <a:ext cx="0" cy="4572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58" name="Line 68">
            <a:extLst>
              <a:ext uri="{FF2B5EF4-FFF2-40B4-BE49-F238E27FC236}">
                <a16:creationId xmlns:a16="http://schemas.microsoft.com/office/drawing/2014/main" id="{4B1F61D6-09DF-43AE-B272-0FD5D7A5892D}"/>
              </a:ext>
            </a:extLst>
          </p:cNvPr>
          <p:cNvSpPr>
            <a:spLocks noChangeShapeType="1"/>
          </p:cNvSpPr>
          <p:nvPr/>
        </p:nvSpPr>
        <p:spPr bwMode="auto">
          <a:xfrm>
            <a:off x="3521798" y="5630501"/>
            <a:ext cx="0" cy="9144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59" name="Line 69">
            <a:extLst>
              <a:ext uri="{FF2B5EF4-FFF2-40B4-BE49-F238E27FC236}">
                <a16:creationId xmlns:a16="http://schemas.microsoft.com/office/drawing/2014/main" id="{6113F73E-B106-48D9-ABF7-4B2C312FE5A7}"/>
              </a:ext>
            </a:extLst>
          </p:cNvPr>
          <p:cNvSpPr>
            <a:spLocks noChangeShapeType="1"/>
          </p:cNvSpPr>
          <p:nvPr/>
        </p:nvSpPr>
        <p:spPr bwMode="auto">
          <a:xfrm>
            <a:off x="3674198" y="5859101"/>
            <a:ext cx="0" cy="6858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60" name="Line 70">
            <a:extLst>
              <a:ext uri="{FF2B5EF4-FFF2-40B4-BE49-F238E27FC236}">
                <a16:creationId xmlns:a16="http://schemas.microsoft.com/office/drawing/2014/main" id="{5F33BC8B-612D-4005-9003-CD03D6A37E76}"/>
              </a:ext>
            </a:extLst>
          </p:cNvPr>
          <p:cNvSpPr>
            <a:spLocks noChangeShapeType="1"/>
          </p:cNvSpPr>
          <p:nvPr/>
        </p:nvSpPr>
        <p:spPr bwMode="auto">
          <a:xfrm>
            <a:off x="3826598" y="5706701"/>
            <a:ext cx="0" cy="8382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61" name="Line 71">
            <a:extLst>
              <a:ext uri="{FF2B5EF4-FFF2-40B4-BE49-F238E27FC236}">
                <a16:creationId xmlns:a16="http://schemas.microsoft.com/office/drawing/2014/main" id="{0D3506E2-6D5F-4C55-850E-A40897956858}"/>
              </a:ext>
            </a:extLst>
          </p:cNvPr>
          <p:cNvSpPr>
            <a:spLocks noChangeShapeType="1"/>
          </p:cNvSpPr>
          <p:nvPr/>
        </p:nvSpPr>
        <p:spPr bwMode="auto">
          <a:xfrm>
            <a:off x="3978998" y="5935301"/>
            <a:ext cx="0" cy="6096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62" name="Line 72">
            <a:extLst>
              <a:ext uri="{FF2B5EF4-FFF2-40B4-BE49-F238E27FC236}">
                <a16:creationId xmlns:a16="http://schemas.microsoft.com/office/drawing/2014/main" id="{B66E61CE-511C-40E3-8A51-FC35D4808AA1}"/>
              </a:ext>
            </a:extLst>
          </p:cNvPr>
          <p:cNvSpPr>
            <a:spLocks noChangeShapeType="1"/>
          </p:cNvSpPr>
          <p:nvPr/>
        </p:nvSpPr>
        <p:spPr bwMode="auto">
          <a:xfrm>
            <a:off x="4131398" y="6087701"/>
            <a:ext cx="0" cy="4572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63" name="Line 73">
            <a:extLst>
              <a:ext uri="{FF2B5EF4-FFF2-40B4-BE49-F238E27FC236}">
                <a16:creationId xmlns:a16="http://schemas.microsoft.com/office/drawing/2014/main" id="{FB656588-5F48-45B5-95E9-FB15F8BA8898}"/>
              </a:ext>
            </a:extLst>
          </p:cNvPr>
          <p:cNvSpPr>
            <a:spLocks noChangeShapeType="1"/>
          </p:cNvSpPr>
          <p:nvPr/>
        </p:nvSpPr>
        <p:spPr bwMode="auto">
          <a:xfrm>
            <a:off x="4283798" y="6163901"/>
            <a:ext cx="0" cy="3810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64" name="Line 74">
            <a:extLst>
              <a:ext uri="{FF2B5EF4-FFF2-40B4-BE49-F238E27FC236}">
                <a16:creationId xmlns:a16="http://schemas.microsoft.com/office/drawing/2014/main" id="{6C2DE610-C373-403F-8F9E-787FB1FEB1FD}"/>
              </a:ext>
            </a:extLst>
          </p:cNvPr>
          <p:cNvSpPr>
            <a:spLocks noChangeShapeType="1"/>
          </p:cNvSpPr>
          <p:nvPr/>
        </p:nvSpPr>
        <p:spPr bwMode="auto">
          <a:xfrm>
            <a:off x="5045798" y="6316301"/>
            <a:ext cx="0" cy="2286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65" name="Line 75">
            <a:extLst>
              <a:ext uri="{FF2B5EF4-FFF2-40B4-BE49-F238E27FC236}">
                <a16:creationId xmlns:a16="http://schemas.microsoft.com/office/drawing/2014/main" id="{52C223EE-73D2-4C78-A1D5-2602044D04F7}"/>
              </a:ext>
            </a:extLst>
          </p:cNvPr>
          <p:cNvSpPr>
            <a:spLocks noChangeShapeType="1"/>
          </p:cNvSpPr>
          <p:nvPr/>
        </p:nvSpPr>
        <p:spPr bwMode="auto">
          <a:xfrm>
            <a:off x="5274398" y="6392501"/>
            <a:ext cx="0" cy="1524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66" name="Line 76">
            <a:extLst>
              <a:ext uri="{FF2B5EF4-FFF2-40B4-BE49-F238E27FC236}">
                <a16:creationId xmlns:a16="http://schemas.microsoft.com/office/drawing/2014/main" id="{935F3A65-33FD-4A6D-8B98-4D605ADCC5C2}"/>
              </a:ext>
            </a:extLst>
          </p:cNvPr>
          <p:cNvSpPr>
            <a:spLocks noChangeShapeType="1"/>
          </p:cNvSpPr>
          <p:nvPr/>
        </p:nvSpPr>
        <p:spPr bwMode="auto">
          <a:xfrm>
            <a:off x="4740998" y="6316301"/>
            <a:ext cx="0" cy="2286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67" name="Line 77">
            <a:extLst>
              <a:ext uri="{FF2B5EF4-FFF2-40B4-BE49-F238E27FC236}">
                <a16:creationId xmlns:a16="http://schemas.microsoft.com/office/drawing/2014/main" id="{1463E4F9-1956-4021-9E3D-22D62EA64372}"/>
              </a:ext>
            </a:extLst>
          </p:cNvPr>
          <p:cNvSpPr>
            <a:spLocks noChangeShapeType="1"/>
          </p:cNvSpPr>
          <p:nvPr/>
        </p:nvSpPr>
        <p:spPr bwMode="auto">
          <a:xfrm>
            <a:off x="4436198" y="6163901"/>
            <a:ext cx="0" cy="3810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Tree>
    <p:extLst>
      <p:ext uri="{BB962C8B-B14F-4D97-AF65-F5344CB8AC3E}">
        <p14:creationId xmlns:p14="http://schemas.microsoft.com/office/powerpoint/2010/main" val="373719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7" grpId="0" animBg="1"/>
      <p:bldP spid="48"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77ECC-DA47-4DC9-B7CB-8CFAD9AB54D8}"/>
              </a:ext>
            </a:extLst>
          </p:cNvPr>
          <p:cNvSpPr>
            <a:spLocks noGrp="1"/>
          </p:cNvSpPr>
          <p:nvPr>
            <p:ph type="title"/>
          </p:nvPr>
        </p:nvSpPr>
        <p:spPr/>
        <p:txBody>
          <a:bodyPr/>
          <a:lstStyle/>
          <a:p>
            <a:r>
              <a:rPr lang="en-US" dirty="0"/>
              <a:t>Portfolio Example</a:t>
            </a:r>
          </a:p>
        </p:txBody>
      </p:sp>
      <p:sp>
        <p:nvSpPr>
          <p:cNvPr id="3" name="Content Placeholder 2">
            <a:extLst>
              <a:ext uri="{FF2B5EF4-FFF2-40B4-BE49-F238E27FC236}">
                <a16:creationId xmlns:a16="http://schemas.microsoft.com/office/drawing/2014/main" id="{73DEADBF-E38C-4F05-AB63-8773D09AF2E4}"/>
              </a:ext>
            </a:extLst>
          </p:cNvPr>
          <p:cNvSpPr>
            <a:spLocks noGrp="1"/>
          </p:cNvSpPr>
          <p:nvPr>
            <p:ph idx="1"/>
          </p:nvPr>
        </p:nvSpPr>
        <p:spPr/>
        <p:txBody>
          <a:bodyPr/>
          <a:lstStyle/>
          <a:p>
            <a:r>
              <a:rPr lang="en-US" dirty="0"/>
              <a:t>Let </a:t>
            </a:r>
            <a:r>
              <a:rPr lang="en-US" i="1" dirty="0"/>
              <a:t>X</a:t>
            </a:r>
            <a:r>
              <a:rPr lang="en-US" dirty="0"/>
              <a:t> be the return from investment 1, and </a:t>
            </a:r>
            <a:r>
              <a:rPr lang="en-US" i="1" dirty="0"/>
              <a:t>Y </a:t>
            </a:r>
            <a:r>
              <a:rPr lang="en-US" dirty="0"/>
              <a:t>be the return from investment 2</a:t>
            </a:r>
          </a:p>
          <a:p>
            <a:pPr lvl="1"/>
            <a:r>
              <a:rPr lang="en-US" dirty="0"/>
              <a:t>Suppose that the expected return from investment 1 is $50 and that the expected return from investment 2 is $95</a:t>
            </a:r>
          </a:p>
          <a:p>
            <a:pPr lvl="1"/>
            <a:r>
              <a:rPr lang="en-US" dirty="0"/>
              <a:t>Suppose that 40% of your portfolio is in investment 1, and 60% of your portfolio is in investment 2</a:t>
            </a:r>
          </a:p>
          <a:p>
            <a:pPr lvl="1"/>
            <a:r>
              <a:rPr lang="en-US" dirty="0"/>
              <a:t>Suppose that the variance of investment 1 is $43.30 and that the variance for investment 2 is $193.21</a:t>
            </a:r>
          </a:p>
          <a:p>
            <a:pPr lvl="1"/>
            <a:r>
              <a:rPr lang="en-US" dirty="0"/>
              <a:t>Finally, suppose that the covariance of the investments is 8250. </a:t>
            </a:r>
          </a:p>
          <a:p>
            <a:r>
              <a:rPr lang="en-US" dirty="0"/>
              <a:t>What is the expected return of your portfolio?</a:t>
            </a:r>
          </a:p>
          <a:p>
            <a:r>
              <a:rPr lang="en-US" dirty="0"/>
              <a:t>What is the variance of your portfolio?</a:t>
            </a:r>
          </a:p>
          <a:p>
            <a:endParaRPr lang="en-US" dirty="0"/>
          </a:p>
          <a:p>
            <a:endParaRPr lang="en-US" dirty="0"/>
          </a:p>
        </p:txBody>
      </p:sp>
      <p:sp>
        <p:nvSpPr>
          <p:cNvPr id="4" name="Date Placeholder 3">
            <a:extLst>
              <a:ext uri="{FF2B5EF4-FFF2-40B4-BE49-F238E27FC236}">
                <a16:creationId xmlns:a16="http://schemas.microsoft.com/office/drawing/2014/main" id="{673F0135-00C9-4AA2-BC6F-2A3C86A0C5FE}"/>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A61F8F93-D37D-45F3-B974-C43B6CBA1431}"/>
              </a:ext>
            </a:extLst>
          </p:cNvPr>
          <p:cNvSpPr>
            <a:spLocks noGrp="1"/>
          </p:cNvSpPr>
          <p:nvPr>
            <p:ph type="sldNum" sz="quarter" idx="12"/>
          </p:nvPr>
        </p:nvSpPr>
        <p:spPr/>
        <p:txBody>
          <a:bodyPr/>
          <a:lstStyle/>
          <a:p>
            <a:fld id="{5BE6A9D8-6A3B-412E-86BF-9A95CED56509}" type="slidenum">
              <a:rPr lang="en-US" smtClean="0"/>
              <a:t>60</a:t>
            </a:fld>
            <a:endParaRPr lang="en-US"/>
          </a:p>
        </p:txBody>
      </p:sp>
    </p:spTree>
    <p:extLst>
      <p:ext uri="{BB962C8B-B14F-4D97-AF65-F5344CB8AC3E}">
        <p14:creationId xmlns:p14="http://schemas.microsoft.com/office/powerpoint/2010/main" val="21743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880B-A00C-4822-A9B6-348FB25ECC4A}"/>
              </a:ext>
            </a:extLst>
          </p:cNvPr>
          <p:cNvSpPr>
            <a:spLocks noGrp="1"/>
          </p:cNvSpPr>
          <p:nvPr>
            <p:ph type="title"/>
          </p:nvPr>
        </p:nvSpPr>
        <p:spPr/>
        <p:txBody>
          <a:bodyPr/>
          <a:lstStyle/>
          <a:p>
            <a:r>
              <a:rPr lang="en-US" dirty="0"/>
              <a:t>Portfolio Example</a:t>
            </a:r>
          </a:p>
        </p:txBody>
      </p:sp>
      <p:sp>
        <p:nvSpPr>
          <p:cNvPr id="3" name="Content Placeholder 2">
            <a:extLst>
              <a:ext uri="{FF2B5EF4-FFF2-40B4-BE49-F238E27FC236}">
                <a16:creationId xmlns:a16="http://schemas.microsoft.com/office/drawing/2014/main" id="{6D52C2ED-662D-4CD3-AB07-D0E41DDA00F9}"/>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17A4C915-69FC-4F0C-AF56-8A6844BD6E16}"/>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9B0DAE39-62AD-41DF-9C13-31BBE784E06E}"/>
              </a:ext>
            </a:extLst>
          </p:cNvPr>
          <p:cNvSpPr>
            <a:spLocks noGrp="1"/>
          </p:cNvSpPr>
          <p:nvPr>
            <p:ph type="sldNum" sz="quarter" idx="12"/>
          </p:nvPr>
        </p:nvSpPr>
        <p:spPr/>
        <p:txBody>
          <a:bodyPr/>
          <a:lstStyle/>
          <a:p>
            <a:fld id="{5BE6A9D8-6A3B-412E-86BF-9A95CED56509}" type="slidenum">
              <a:rPr lang="en-US" smtClean="0"/>
              <a:t>61</a:t>
            </a:fld>
            <a:endParaRPr lang="en-US"/>
          </a:p>
        </p:txBody>
      </p:sp>
      <p:pic>
        <p:nvPicPr>
          <p:cNvPr id="10" name="Picture 9">
            <a:extLst>
              <a:ext uri="{FF2B5EF4-FFF2-40B4-BE49-F238E27FC236}">
                <a16:creationId xmlns:a16="http://schemas.microsoft.com/office/drawing/2014/main" id="{6FB486FB-9291-4DC9-B5A3-0A69C1CD182A}"/>
              </a:ext>
            </a:extLst>
          </p:cNvPr>
          <p:cNvPicPr>
            <a:picLocks noChangeAspect="1"/>
          </p:cNvPicPr>
          <p:nvPr/>
        </p:nvPicPr>
        <p:blipFill>
          <a:blip r:embed="rId2"/>
          <a:stretch>
            <a:fillRect/>
          </a:stretch>
        </p:blipFill>
        <p:spPr>
          <a:xfrm>
            <a:off x="2121063" y="1362725"/>
            <a:ext cx="7949873" cy="5145470"/>
          </a:xfrm>
          <a:prstGeom prst="rect">
            <a:avLst/>
          </a:prstGeom>
        </p:spPr>
      </p:pic>
    </p:spTree>
    <p:extLst>
      <p:ext uri="{BB962C8B-B14F-4D97-AF65-F5344CB8AC3E}">
        <p14:creationId xmlns:p14="http://schemas.microsoft.com/office/powerpoint/2010/main" val="2841126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4A197-3CD4-498D-A746-D42D17DF33BB}"/>
              </a:ext>
            </a:extLst>
          </p:cNvPr>
          <p:cNvSpPr>
            <a:spLocks noGrp="1"/>
          </p:cNvSpPr>
          <p:nvPr>
            <p:ph type="title"/>
          </p:nvPr>
        </p:nvSpPr>
        <p:spPr/>
        <p:txBody>
          <a:bodyPr/>
          <a:lstStyle/>
          <a:p>
            <a:r>
              <a:rPr lang="en-US" dirty="0"/>
              <a:t>Chebyshev’s Rule</a:t>
            </a:r>
          </a:p>
        </p:txBody>
      </p:sp>
      <p:sp>
        <p:nvSpPr>
          <p:cNvPr id="3" name="Content Placeholder 2">
            <a:extLst>
              <a:ext uri="{FF2B5EF4-FFF2-40B4-BE49-F238E27FC236}">
                <a16:creationId xmlns:a16="http://schemas.microsoft.com/office/drawing/2014/main" id="{D4DDBC89-2764-4029-9497-B9E817787BC1}"/>
              </a:ext>
            </a:extLst>
          </p:cNvPr>
          <p:cNvSpPr>
            <a:spLocks noGrp="1"/>
          </p:cNvSpPr>
          <p:nvPr>
            <p:ph idx="1"/>
          </p:nvPr>
        </p:nvSpPr>
        <p:spPr/>
        <p:txBody>
          <a:bodyPr/>
          <a:lstStyle/>
          <a:p>
            <a:r>
              <a:rPr lang="en-US" dirty="0"/>
              <a:t>This rule applies to all types of probability distributions</a:t>
            </a:r>
          </a:p>
          <a:p>
            <a:r>
              <a:rPr lang="en-US" dirty="0"/>
              <a:t>Regardless of how the data are distributed, at least (1 - 1/k2) x 100% of the values will fall within k standard deviations of the mean (for k &gt; 1)</a:t>
            </a:r>
          </a:p>
          <a:p>
            <a:endParaRPr lang="en-US" dirty="0"/>
          </a:p>
        </p:txBody>
      </p:sp>
      <p:sp>
        <p:nvSpPr>
          <p:cNvPr id="4" name="Date Placeholder 3">
            <a:extLst>
              <a:ext uri="{FF2B5EF4-FFF2-40B4-BE49-F238E27FC236}">
                <a16:creationId xmlns:a16="http://schemas.microsoft.com/office/drawing/2014/main" id="{4C3AE62A-D93F-4220-B75D-1E7D060E39E0}"/>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DEBF4EDA-685E-4E0A-86CF-FAC1CB4395B6}"/>
              </a:ext>
            </a:extLst>
          </p:cNvPr>
          <p:cNvSpPr>
            <a:spLocks noGrp="1"/>
          </p:cNvSpPr>
          <p:nvPr>
            <p:ph type="sldNum" sz="quarter" idx="12"/>
          </p:nvPr>
        </p:nvSpPr>
        <p:spPr/>
        <p:txBody>
          <a:bodyPr/>
          <a:lstStyle/>
          <a:p>
            <a:fld id="{5BE6A9D8-6A3B-412E-86BF-9A95CED56509}" type="slidenum">
              <a:rPr lang="en-US" smtClean="0"/>
              <a:t>62</a:t>
            </a:fld>
            <a:endParaRPr lang="en-US"/>
          </a:p>
        </p:txBody>
      </p:sp>
      <p:graphicFrame>
        <p:nvGraphicFramePr>
          <p:cNvPr id="7" name="Object 6">
            <a:extLst>
              <a:ext uri="{FF2B5EF4-FFF2-40B4-BE49-F238E27FC236}">
                <a16:creationId xmlns:a16="http://schemas.microsoft.com/office/drawing/2014/main" id="{207175F9-E918-47AF-9DE7-9919F3917C22}"/>
              </a:ext>
            </a:extLst>
          </p:cNvPr>
          <p:cNvGraphicFramePr>
            <a:graphicFrameLocks noChangeAspect="1"/>
          </p:cNvGraphicFramePr>
          <p:nvPr>
            <p:extLst/>
          </p:nvPr>
        </p:nvGraphicFramePr>
        <p:xfrm>
          <a:off x="3032206" y="3393352"/>
          <a:ext cx="6196012" cy="1527175"/>
        </p:xfrm>
        <a:graphic>
          <a:graphicData uri="http://schemas.openxmlformats.org/presentationml/2006/ole">
            <mc:AlternateContent xmlns:mc="http://schemas.openxmlformats.org/markup-compatibility/2006">
              <mc:Choice xmlns:v="urn:schemas-microsoft-com:vml" Requires="v">
                <p:oleObj spid="_x0000_s65596" name="Equation" r:id="rId3" imgW="2730240" imgH="672840" progId="Equation.DSMT4">
                  <p:embed/>
                </p:oleObj>
              </mc:Choice>
              <mc:Fallback>
                <p:oleObj name="Equation" r:id="rId3" imgW="2730240" imgH="672840" progId="Equation.DSMT4">
                  <p:embed/>
                  <p:pic>
                    <p:nvPicPr>
                      <p:cNvPr id="7" name="Object 6">
                        <a:extLst>
                          <a:ext uri="{FF2B5EF4-FFF2-40B4-BE49-F238E27FC236}">
                            <a16:creationId xmlns:a16="http://schemas.microsoft.com/office/drawing/2014/main" id="{207175F9-E918-47AF-9DE7-9919F3917C22}"/>
                          </a:ext>
                        </a:extLst>
                      </p:cNvPr>
                      <p:cNvPicPr/>
                      <p:nvPr/>
                    </p:nvPicPr>
                    <p:blipFill>
                      <a:blip r:embed="rId4"/>
                      <a:stretch>
                        <a:fillRect/>
                      </a:stretch>
                    </p:blipFill>
                    <p:spPr>
                      <a:xfrm>
                        <a:off x="3032206" y="3393352"/>
                        <a:ext cx="6196012" cy="1527175"/>
                      </a:xfrm>
                      <a:prstGeom prst="rect">
                        <a:avLst/>
                      </a:prstGeom>
                    </p:spPr>
                  </p:pic>
                </p:oleObj>
              </mc:Fallback>
            </mc:AlternateContent>
          </a:graphicData>
        </a:graphic>
      </p:graphicFrame>
    </p:spTree>
    <p:extLst>
      <p:ext uri="{BB962C8B-B14F-4D97-AF65-F5344CB8AC3E}">
        <p14:creationId xmlns:p14="http://schemas.microsoft.com/office/powerpoint/2010/main" val="1398869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5537D-9750-469A-BA10-A49597AC324F}"/>
              </a:ext>
            </a:extLst>
          </p:cNvPr>
          <p:cNvSpPr>
            <a:spLocks noGrp="1"/>
          </p:cNvSpPr>
          <p:nvPr>
            <p:ph type="title"/>
          </p:nvPr>
        </p:nvSpPr>
        <p:spPr/>
        <p:txBody>
          <a:bodyPr/>
          <a:lstStyle/>
          <a:p>
            <a:r>
              <a:rPr lang="en-US" dirty="0"/>
              <a:t>Discrete Distribution</a:t>
            </a:r>
          </a:p>
        </p:txBody>
      </p:sp>
      <p:sp>
        <p:nvSpPr>
          <p:cNvPr id="3" name="Content Placeholder 2">
            <a:extLst>
              <a:ext uri="{FF2B5EF4-FFF2-40B4-BE49-F238E27FC236}">
                <a16:creationId xmlns:a16="http://schemas.microsoft.com/office/drawing/2014/main" id="{929F7FD1-67EC-4361-A42D-8B58CBBCD087}"/>
              </a:ext>
            </a:extLst>
          </p:cNvPr>
          <p:cNvSpPr>
            <a:spLocks noGrp="1"/>
          </p:cNvSpPr>
          <p:nvPr>
            <p:ph idx="1"/>
          </p:nvPr>
        </p:nvSpPr>
        <p:spPr/>
        <p:txBody>
          <a:bodyPr/>
          <a:lstStyle/>
          <a:p>
            <a:r>
              <a:rPr lang="en-US" dirty="0"/>
              <a:t>A </a:t>
            </a:r>
            <a:r>
              <a:rPr lang="en-US" b="1" i="1" dirty="0"/>
              <a:t>probability mass function (PMF) </a:t>
            </a:r>
            <a:r>
              <a:rPr lang="en-US" dirty="0"/>
              <a:t>for a discrete random variable is a mutually exclusive </a:t>
            </a:r>
            <a:r>
              <a:rPr lang="en-US" dirty="0" smtClean="0"/>
              <a:t>and collectively exhaustive list </a:t>
            </a:r>
            <a:r>
              <a:rPr lang="en-US" dirty="0"/>
              <a:t>of all possible numerical outcomes for that variable and a probability of occurrence associated with each outcome.</a:t>
            </a:r>
          </a:p>
          <a:p>
            <a:endParaRPr lang="en-US" dirty="0"/>
          </a:p>
        </p:txBody>
      </p:sp>
      <p:sp>
        <p:nvSpPr>
          <p:cNvPr id="4" name="Date Placeholder 3">
            <a:extLst>
              <a:ext uri="{FF2B5EF4-FFF2-40B4-BE49-F238E27FC236}">
                <a16:creationId xmlns:a16="http://schemas.microsoft.com/office/drawing/2014/main" id="{8190D64D-ACB7-48F3-8301-202DB97183F0}"/>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8CA0436B-DA26-4B1B-B32F-BED0ADC25B33}"/>
              </a:ext>
            </a:extLst>
          </p:cNvPr>
          <p:cNvSpPr>
            <a:spLocks noGrp="1"/>
          </p:cNvSpPr>
          <p:nvPr>
            <p:ph type="sldNum" sz="quarter" idx="12"/>
          </p:nvPr>
        </p:nvSpPr>
        <p:spPr/>
        <p:txBody>
          <a:bodyPr/>
          <a:lstStyle/>
          <a:p>
            <a:fld id="{5BE6A9D8-6A3B-412E-86BF-9A95CED56509}" type="slidenum">
              <a:rPr lang="en-US" smtClean="0"/>
              <a:t>7</a:t>
            </a:fld>
            <a:endParaRPr lang="en-US"/>
          </a:p>
        </p:txBody>
      </p:sp>
      <p:graphicFrame>
        <p:nvGraphicFramePr>
          <p:cNvPr id="10" name="Group 26">
            <a:extLst>
              <a:ext uri="{FF2B5EF4-FFF2-40B4-BE49-F238E27FC236}">
                <a16:creationId xmlns:a16="http://schemas.microsoft.com/office/drawing/2014/main" id="{4093793D-0A8E-408D-B7C4-B82E54C77CE9}"/>
              </a:ext>
            </a:extLst>
          </p:cNvPr>
          <p:cNvGraphicFramePr>
            <a:graphicFrameLocks/>
          </p:cNvGraphicFramePr>
          <p:nvPr>
            <p:extLst>
              <p:ext uri="{D42A27DB-BD31-4B8C-83A1-F6EECF244321}">
                <p14:modId xmlns:p14="http://schemas.microsoft.com/office/powerpoint/2010/main" val="3531754837"/>
              </p:ext>
            </p:extLst>
          </p:nvPr>
        </p:nvGraphicFramePr>
        <p:xfrm>
          <a:off x="2837737" y="2821781"/>
          <a:ext cx="6584950" cy="3505200"/>
        </p:xfrm>
        <a:graphic>
          <a:graphicData uri="http://schemas.openxmlformats.org/drawingml/2006/table">
            <a:tbl>
              <a:tblPr/>
              <a:tblGrid>
                <a:gridCol w="3687763">
                  <a:extLst>
                    <a:ext uri="{9D8B030D-6E8A-4147-A177-3AD203B41FA5}">
                      <a16:colId xmlns:a16="http://schemas.microsoft.com/office/drawing/2014/main" val="20000"/>
                    </a:ext>
                  </a:extLst>
                </a:gridCol>
                <a:gridCol w="2897187">
                  <a:extLst>
                    <a:ext uri="{9D8B030D-6E8A-4147-A177-3AD203B41FA5}">
                      <a16:colId xmlns:a16="http://schemas.microsoft.com/office/drawing/2014/main" val="20001"/>
                    </a:ext>
                  </a:extLst>
                </a:gridCol>
              </a:tblGrid>
              <a:tr h="701675">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Interruptions Per Day In Computer Network </a:t>
                      </a:r>
                      <a:r>
                        <a:rPr kumimoji="0" lang="en-US" altLang="en-US" sz="20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Probability</a:t>
                      </a:r>
                    </a:p>
                    <a:p>
                      <a:pPr marL="0" marR="0" lvl="0" indent="0" algn="ctr" defTabSz="914400"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20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(P(X=x))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0.35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0.25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43666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4F393-9747-4A8D-A462-379C87333418}"/>
              </a:ext>
            </a:extLst>
          </p:cNvPr>
          <p:cNvSpPr>
            <a:spLocks noGrp="1"/>
          </p:cNvSpPr>
          <p:nvPr>
            <p:ph type="title"/>
          </p:nvPr>
        </p:nvSpPr>
        <p:spPr/>
        <p:txBody>
          <a:bodyPr/>
          <a:lstStyle/>
          <a:p>
            <a:r>
              <a:rPr lang="en-US" dirty="0"/>
              <a:t>Properties of a PMF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4A6F46-5EBB-4241-A7E5-40F0828BC1B2}"/>
                  </a:ext>
                </a:extLst>
              </p:cNvPr>
              <p:cNvSpPr>
                <a:spLocks noGrp="1"/>
              </p:cNvSpPr>
              <p:nvPr>
                <p:ph idx="1"/>
              </p:nvPr>
            </p:nvSpPr>
            <p:spPr/>
            <p:txBody>
              <a:bodyPr/>
              <a:lstStyle/>
              <a:p>
                <a:r>
                  <a:rPr lang="en-US" dirty="0"/>
                  <a:t>There are properties that are satisfies by every probability mass function</a:t>
                </a:r>
              </a:p>
              <a:p>
                <a:pPr lvl="1"/>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≥0</m:t>
                    </m:r>
                  </m:oMath>
                </a14:m>
                <a:r>
                  <a:rPr lang="en-US" dirty="0"/>
                  <a:t> for every real number </a:t>
                </a:r>
                <a14:m>
                  <m:oMath xmlns:m="http://schemas.openxmlformats.org/officeDocument/2006/math">
                    <m:r>
                      <a:rPr lang="en-US" b="0" i="1" smtClean="0">
                        <a:latin typeface="Cambria Math" panose="02040503050406030204" pitchFamily="18" charset="0"/>
                      </a:rPr>
                      <m:t>𝑥</m:t>
                    </m:r>
                  </m:oMath>
                </a14:m>
                <a:r>
                  <a:rPr lang="en-US" dirty="0"/>
                  <a:t> </a:t>
                </a:r>
              </a:p>
              <a:p>
                <a:pPr lvl="1"/>
                <a14:m>
                  <m:oMath xmlns:m="http://schemas.openxmlformats.org/officeDocument/2006/math">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rPr>
                          <m:t>−∞</m:t>
                        </m:r>
                      </m:sub>
                      <m:sup>
                        <m:r>
                          <a:rPr lang="en-US" b="0" i="1" smtClean="0">
                            <a:latin typeface="Cambria Math" panose="02040503050406030204" pitchFamily="18" charset="0"/>
                          </a:rPr>
                          <m:t>𝑥</m:t>
                        </m:r>
                        <m:r>
                          <a:rPr lang="en-US" b="0" i="1" smtClean="0">
                            <a:latin typeface="Cambria Math" panose="02040503050406030204" pitchFamily="18" charset="0"/>
                          </a:rPr>
                          <m:t>=∞</m:t>
                        </m:r>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=1</m:t>
                        </m:r>
                      </m:e>
                    </m:nary>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C24A6F46-5EBB-4241-A7E5-40F0828BC1B2}"/>
                  </a:ext>
                </a:extLst>
              </p:cNvPr>
              <p:cNvSpPr>
                <a:spLocks noGrp="1" noRot="1" noChangeAspect="1" noMove="1" noResize="1" noEditPoints="1" noAdjustHandles="1" noChangeArrowheads="1" noChangeShapeType="1" noTextEdit="1"/>
              </p:cNvSpPr>
              <p:nvPr>
                <p:ph idx="1"/>
              </p:nvPr>
            </p:nvSpPr>
            <p:spPr>
              <a:blipFill>
                <a:blip r:embed="rId2"/>
                <a:stretch>
                  <a:fillRect l="-944" t="-192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8CBCC9B-A064-4F76-9375-5FBF96D85E54}"/>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786F73EC-3855-4794-96CB-7B23403C3AAC}"/>
              </a:ext>
            </a:extLst>
          </p:cNvPr>
          <p:cNvSpPr>
            <a:spLocks noGrp="1"/>
          </p:cNvSpPr>
          <p:nvPr>
            <p:ph type="sldNum" sz="quarter" idx="12"/>
          </p:nvPr>
        </p:nvSpPr>
        <p:spPr/>
        <p:txBody>
          <a:bodyPr/>
          <a:lstStyle/>
          <a:p>
            <a:fld id="{5BE6A9D8-6A3B-412E-86BF-9A95CED56509}" type="slidenum">
              <a:rPr lang="en-US" smtClean="0"/>
              <a:t>8</a:t>
            </a:fld>
            <a:endParaRPr lang="en-US"/>
          </a:p>
        </p:txBody>
      </p:sp>
    </p:spTree>
    <p:extLst>
      <p:ext uri="{BB962C8B-B14F-4D97-AF65-F5344CB8AC3E}">
        <p14:creationId xmlns:p14="http://schemas.microsoft.com/office/powerpoint/2010/main" val="2222358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46417-869E-4606-9D6C-1D21BF67EDBC}"/>
              </a:ext>
            </a:extLst>
          </p:cNvPr>
          <p:cNvSpPr>
            <a:spLocks noGrp="1"/>
          </p:cNvSpPr>
          <p:nvPr>
            <p:ph type="title"/>
          </p:nvPr>
        </p:nvSpPr>
        <p:spPr/>
        <p:txBody>
          <a:bodyPr/>
          <a:lstStyle/>
          <a:p>
            <a:r>
              <a:rPr lang="en-US" dirty="0"/>
              <a:t>Cumulative Distribution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5049FC-D772-41E2-A67D-6ADD2470D08C}"/>
                  </a:ext>
                </a:extLst>
              </p:cNvPr>
              <p:cNvSpPr>
                <a:spLocks noGrp="1"/>
              </p:cNvSpPr>
              <p:nvPr>
                <p:ph idx="1"/>
              </p:nvPr>
            </p:nvSpPr>
            <p:spPr/>
            <p:txBody>
              <a:bodyPr/>
              <a:lstStyle/>
              <a:p>
                <a:r>
                  <a:rPr lang="en-US" dirty="0"/>
                  <a:t>A </a:t>
                </a:r>
                <a:r>
                  <a:rPr lang="en-US" b="1" i="1" dirty="0"/>
                  <a:t>cumulative distribution function (CDF)</a:t>
                </a:r>
                <a:r>
                  <a:rPr lang="en-US" dirty="0"/>
                  <a:t> (or simply distribution function) is a function that associates, for each </a:t>
                </a:r>
                <a:r>
                  <a:rPr lang="en-US" i="1" dirty="0"/>
                  <a:t>x</a:t>
                </a:r>
                <a:r>
                  <a:rPr lang="en-US" dirty="0"/>
                  <a:t>, the probability that </a:t>
                </a:r>
                <a:r>
                  <a:rPr lang="en-US" i="1" dirty="0"/>
                  <a:t>X</a:t>
                </a:r>
                <a:r>
                  <a:rPr lang="en-US" dirty="0"/>
                  <a:t> is less than or equal to </a:t>
                </a:r>
                <a:r>
                  <a:rPr lang="en-US" i="1" dirty="0"/>
                  <a:t>x</a:t>
                </a:r>
                <a:endParaRPr lang="en-US" dirty="0"/>
              </a:p>
              <a:p>
                <a:pPr lvl="1"/>
                <a:r>
                  <a:rPr lang="en-US" dirty="0"/>
                  <a:t>Typically denoted by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which indicates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a:p>
                <a:r>
                  <a:rPr lang="en-US" dirty="0"/>
                  <a:t>Example. Let </a:t>
                </a:r>
                <a:r>
                  <a:rPr lang="en-US" i="1" dirty="0"/>
                  <a:t>X</a:t>
                </a:r>
                <a:r>
                  <a:rPr lang="en-US" dirty="0"/>
                  <a:t> be the sum of the dots when you throw two dice</a:t>
                </a:r>
              </a:p>
              <a:p>
                <a:endParaRPr lang="en-US" dirty="0"/>
              </a:p>
            </p:txBody>
          </p:sp>
        </mc:Choice>
        <mc:Fallback xmlns="">
          <p:sp>
            <p:nvSpPr>
              <p:cNvPr id="3" name="Content Placeholder 2">
                <a:extLst>
                  <a:ext uri="{FF2B5EF4-FFF2-40B4-BE49-F238E27FC236}">
                    <a16:creationId xmlns:a16="http://schemas.microsoft.com/office/drawing/2014/main" id="{2D5049FC-D772-41E2-A67D-6ADD2470D08C}"/>
                  </a:ext>
                </a:extLst>
              </p:cNvPr>
              <p:cNvSpPr>
                <a:spLocks noGrp="1" noRot="1" noChangeAspect="1" noMove="1" noResize="1" noEditPoints="1" noAdjustHandles="1" noChangeArrowheads="1" noChangeShapeType="1" noTextEdit="1"/>
              </p:cNvSpPr>
              <p:nvPr>
                <p:ph idx="1"/>
              </p:nvPr>
            </p:nvSpPr>
            <p:spPr>
              <a:blipFill>
                <a:blip r:embed="rId2"/>
                <a:stretch>
                  <a:fillRect l="-944" t="-1928" r="-152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3146F5E-EDCC-4FD1-9626-1249B179AE33}"/>
              </a:ext>
            </a:extLst>
          </p:cNvPr>
          <p:cNvSpPr>
            <a:spLocks noGrp="1"/>
          </p:cNvSpPr>
          <p:nvPr>
            <p:ph type="dt" sz="half" idx="10"/>
          </p:nvPr>
        </p:nvSpPr>
        <p:spPr/>
        <p:txBody>
          <a:bodyPr/>
          <a:lstStyle/>
          <a:p>
            <a:fld id="{DC40F0FC-C4CD-4F1D-80FB-CED0D430B43A}" type="datetime1">
              <a:rPr lang="en-US" smtClean="0"/>
              <a:t>9/19/2019</a:t>
            </a:fld>
            <a:endParaRPr lang="en-US"/>
          </a:p>
        </p:txBody>
      </p:sp>
      <p:sp>
        <p:nvSpPr>
          <p:cNvPr id="5" name="Slide Number Placeholder 4">
            <a:extLst>
              <a:ext uri="{FF2B5EF4-FFF2-40B4-BE49-F238E27FC236}">
                <a16:creationId xmlns:a16="http://schemas.microsoft.com/office/drawing/2014/main" id="{354CFA57-0A4A-4BA0-AB10-F8E5B1FA3F1C}"/>
              </a:ext>
            </a:extLst>
          </p:cNvPr>
          <p:cNvSpPr>
            <a:spLocks noGrp="1"/>
          </p:cNvSpPr>
          <p:nvPr>
            <p:ph type="sldNum" sz="quarter" idx="12"/>
          </p:nvPr>
        </p:nvSpPr>
        <p:spPr/>
        <p:txBody>
          <a:bodyPr/>
          <a:lstStyle/>
          <a:p>
            <a:fld id="{5BE6A9D8-6A3B-412E-86BF-9A95CED56509}" type="slidenum">
              <a:rPr lang="en-US" smtClean="0"/>
              <a:t>9</a:t>
            </a:fld>
            <a:endParaRPr lang="en-US"/>
          </a:p>
        </p:txBody>
      </p:sp>
      <p:graphicFrame>
        <p:nvGraphicFramePr>
          <p:cNvPr id="7" name="Table 6">
            <a:extLst>
              <a:ext uri="{FF2B5EF4-FFF2-40B4-BE49-F238E27FC236}">
                <a16:creationId xmlns:a16="http://schemas.microsoft.com/office/drawing/2014/main" id="{18B2984F-F72B-405A-B651-EC9061D9E794}"/>
              </a:ext>
            </a:extLst>
          </p:cNvPr>
          <p:cNvGraphicFramePr>
            <a:graphicFrameLocks noGrp="1"/>
          </p:cNvGraphicFramePr>
          <p:nvPr>
            <p:extLst>
              <p:ext uri="{D42A27DB-BD31-4B8C-83A1-F6EECF244321}">
                <p14:modId xmlns:p14="http://schemas.microsoft.com/office/powerpoint/2010/main" val="2293772798"/>
              </p:ext>
            </p:extLst>
          </p:nvPr>
        </p:nvGraphicFramePr>
        <p:xfrm>
          <a:off x="2209800" y="3291840"/>
          <a:ext cx="8473292" cy="3566160"/>
        </p:xfrm>
        <a:graphic>
          <a:graphicData uri="http://schemas.openxmlformats.org/drawingml/2006/table">
            <a:tbl>
              <a:tblPr>
                <a:tableStyleId>{5C22544A-7EE6-4342-B048-85BDC9FD1C3A}</a:tableStyleId>
              </a:tblPr>
              <a:tblGrid>
                <a:gridCol w="2118323">
                  <a:extLst>
                    <a:ext uri="{9D8B030D-6E8A-4147-A177-3AD203B41FA5}">
                      <a16:colId xmlns:a16="http://schemas.microsoft.com/office/drawing/2014/main" val="182359223"/>
                    </a:ext>
                  </a:extLst>
                </a:gridCol>
                <a:gridCol w="2118323">
                  <a:extLst>
                    <a:ext uri="{9D8B030D-6E8A-4147-A177-3AD203B41FA5}">
                      <a16:colId xmlns:a16="http://schemas.microsoft.com/office/drawing/2014/main" val="3404973561"/>
                    </a:ext>
                  </a:extLst>
                </a:gridCol>
                <a:gridCol w="2118323">
                  <a:extLst>
                    <a:ext uri="{9D8B030D-6E8A-4147-A177-3AD203B41FA5}">
                      <a16:colId xmlns:a16="http://schemas.microsoft.com/office/drawing/2014/main" val="1275205773"/>
                    </a:ext>
                  </a:extLst>
                </a:gridCol>
                <a:gridCol w="2118323">
                  <a:extLst>
                    <a:ext uri="{9D8B030D-6E8A-4147-A177-3AD203B41FA5}">
                      <a16:colId xmlns:a16="http://schemas.microsoft.com/office/drawing/2014/main" val="587105338"/>
                    </a:ext>
                  </a:extLst>
                </a:gridCol>
              </a:tblGrid>
              <a:tr h="0">
                <a:tc>
                  <a:txBody>
                    <a:bodyPr/>
                    <a:lstStyle/>
                    <a:p>
                      <a:pPr algn="ctr" fontAlgn="b"/>
                      <a:r>
                        <a:rPr lang="en-US" sz="1400" b="1" u="none" strike="noStrike" dirty="0">
                          <a:effectLst/>
                        </a:rPr>
                        <a:t>x</a:t>
                      </a:r>
                      <a:endParaRPr lang="en-US" sz="14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fontAlgn="b"/>
                      <a:r>
                        <a:rPr lang="en-US" sz="1400" b="1" u="none" strike="noStrike" dirty="0">
                          <a:effectLst/>
                        </a:rPr>
                        <a:t>Outcomes</a:t>
                      </a:r>
                      <a:endParaRPr lang="en-US" sz="14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fontAlgn="b"/>
                      <a:r>
                        <a:rPr lang="en-US" sz="1400" b="1" u="none" strike="noStrike" dirty="0">
                          <a:effectLst/>
                        </a:rPr>
                        <a:t>P(x)</a:t>
                      </a:r>
                      <a:endParaRPr lang="en-US" sz="14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fontAlgn="b"/>
                      <a:r>
                        <a:rPr lang="en-US" sz="1400" b="1" u="none" strike="noStrike" dirty="0">
                          <a:effectLst/>
                        </a:rPr>
                        <a:t>F(x)</a:t>
                      </a:r>
                      <a:endParaRPr lang="en-US" sz="14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3920814600"/>
                  </a:ext>
                </a:extLst>
              </a:tr>
              <a:tr h="191764">
                <a:tc>
                  <a:txBody>
                    <a:bodyPr/>
                    <a:lstStyle/>
                    <a:p>
                      <a:pPr algn="ctr" fontAlgn="b"/>
                      <a:r>
                        <a:rPr lang="en-US" sz="1400" b="1" u="none" strike="noStrike">
                          <a:effectLst/>
                        </a:rPr>
                        <a:t>0</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0</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0.00</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0.00</a:t>
                      </a:r>
                      <a:endParaRPr lang="en-US"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1390079"/>
                  </a:ext>
                </a:extLst>
              </a:tr>
              <a:tr h="191764">
                <a:tc>
                  <a:txBody>
                    <a:bodyPr/>
                    <a:lstStyle/>
                    <a:p>
                      <a:pPr algn="ctr" fontAlgn="b"/>
                      <a:r>
                        <a:rPr lang="en-US" sz="1400" b="1" u="none" strike="noStrike">
                          <a:effectLst/>
                        </a:rPr>
                        <a:t>1</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0</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0.00</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0.00</a:t>
                      </a:r>
                      <a:endParaRPr lang="en-US"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5451935"/>
                  </a:ext>
                </a:extLst>
              </a:tr>
              <a:tr h="191764">
                <a:tc>
                  <a:txBody>
                    <a:bodyPr/>
                    <a:lstStyle/>
                    <a:p>
                      <a:pPr algn="ctr" fontAlgn="b"/>
                      <a:r>
                        <a:rPr lang="en-US" sz="1400" b="1" u="none" strike="noStrike">
                          <a:effectLst/>
                        </a:rPr>
                        <a:t>2</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1</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0.03</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0.03</a:t>
                      </a:r>
                      <a:endParaRPr lang="en-US"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7259092"/>
                  </a:ext>
                </a:extLst>
              </a:tr>
              <a:tr h="191764">
                <a:tc>
                  <a:txBody>
                    <a:bodyPr/>
                    <a:lstStyle/>
                    <a:p>
                      <a:pPr algn="ctr" fontAlgn="b"/>
                      <a:r>
                        <a:rPr lang="en-US" sz="1400" b="1" u="none" strike="noStrike">
                          <a:effectLst/>
                        </a:rPr>
                        <a:t>3</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2</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0.06</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0.08</a:t>
                      </a:r>
                      <a:endParaRPr lang="en-US"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2277780"/>
                  </a:ext>
                </a:extLst>
              </a:tr>
              <a:tr h="191764">
                <a:tc>
                  <a:txBody>
                    <a:bodyPr/>
                    <a:lstStyle/>
                    <a:p>
                      <a:pPr algn="ctr" fontAlgn="b"/>
                      <a:r>
                        <a:rPr lang="en-US" sz="1400" b="1" u="none" strike="noStrike">
                          <a:effectLst/>
                        </a:rPr>
                        <a:t>4</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3</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0.08</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0.17</a:t>
                      </a:r>
                      <a:endParaRPr lang="en-US"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93022921"/>
                  </a:ext>
                </a:extLst>
              </a:tr>
              <a:tr h="191764">
                <a:tc>
                  <a:txBody>
                    <a:bodyPr/>
                    <a:lstStyle/>
                    <a:p>
                      <a:pPr algn="ctr" fontAlgn="b"/>
                      <a:r>
                        <a:rPr lang="en-US" sz="1400" b="1" u="none" strike="noStrike">
                          <a:effectLst/>
                        </a:rPr>
                        <a:t>5</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4</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0.11</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0.28</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9786386"/>
                  </a:ext>
                </a:extLst>
              </a:tr>
              <a:tr h="191764">
                <a:tc>
                  <a:txBody>
                    <a:bodyPr/>
                    <a:lstStyle/>
                    <a:p>
                      <a:pPr algn="ctr" fontAlgn="b"/>
                      <a:r>
                        <a:rPr lang="en-US" sz="1400" b="1" u="none" strike="noStrike">
                          <a:effectLst/>
                        </a:rPr>
                        <a:t>6</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5</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0.14</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0.42</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4870311"/>
                  </a:ext>
                </a:extLst>
              </a:tr>
              <a:tr h="191764">
                <a:tc>
                  <a:txBody>
                    <a:bodyPr/>
                    <a:lstStyle/>
                    <a:p>
                      <a:pPr algn="ctr" fontAlgn="b"/>
                      <a:r>
                        <a:rPr lang="en-US" sz="1400" b="1" u="none" strike="noStrike">
                          <a:effectLst/>
                        </a:rPr>
                        <a:t>7</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6</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0.17</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0.58</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117853"/>
                  </a:ext>
                </a:extLst>
              </a:tr>
              <a:tr h="191764">
                <a:tc>
                  <a:txBody>
                    <a:bodyPr/>
                    <a:lstStyle/>
                    <a:p>
                      <a:pPr algn="ctr" fontAlgn="b"/>
                      <a:r>
                        <a:rPr lang="en-US" sz="1400" b="1" u="none" strike="noStrike">
                          <a:effectLst/>
                        </a:rPr>
                        <a:t>8</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5</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0.14</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0.72</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6050406"/>
                  </a:ext>
                </a:extLst>
              </a:tr>
              <a:tr h="191764">
                <a:tc>
                  <a:txBody>
                    <a:bodyPr/>
                    <a:lstStyle/>
                    <a:p>
                      <a:pPr algn="ctr" fontAlgn="b"/>
                      <a:r>
                        <a:rPr lang="en-US" sz="1400" b="1" u="none" strike="noStrike">
                          <a:effectLst/>
                        </a:rPr>
                        <a:t>9</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4</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0.11</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0.83</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1565183"/>
                  </a:ext>
                </a:extLst>
              </a:tr>
              <a:tr h="191764">
                <a:tc>
                  <a:txBody>
                    <a:bodyPr/>
                    <a:lstStyle/>
                    <a:p>
                      <a:pPr algn="ctr" fontAlgn="b"/>
                      <a:r>
                        <a:rPr lang="en-US" sz="1400" b="1" u="none" strike="noStrike">
                          <a:effectLst/>
                        </a:rPr>
                        <a:t>10</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3</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0.08</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0.92</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97303247"/>
                  </a:ext>
                </a:extLst>
              </a:tr>
              <a:tr h="191764">
                <a:tc>
                  <a:txBody>
                    <a:bodyPr/>
                    <a:lstStyle/>
                    <a:p>
                      <a:pPr algn="ctr" fontAlgn="b"/>
                      <a:r>
                        <a:rPr lang="en-US" sz="1400" b="1" u="none" strike="noStrike">
                          <a:effectLst/>
                        </a:rPr>
                        <a:t>11</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2</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0.06</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0.97</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27756406"/>
                  </a:ext>
                </a:extLst>
              </a:tr>
              <a:tr h="191764">
                <a:tc>
                  <a:txBody>
                    <a:bodyPr/>
                    <a:lstStyle/>
                    <a:p>
                      <a:pPr algn="ctr" fontAlgn="b"/>
                      <a:r>
                        <a:rPr lang="en-US" sz="1400" b="1" u="none" strike="noStrike">
                          <a:effectLst/>
                        </a:rPr>
                        <a:t>12</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1</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0.03</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1.00</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51696203"/>
                  </a:ext>
                </a:extLst>
              </a:tr>
              <a:tr h="191764">
                <a:tc>
                  <a:txBody>
                    <a:bodyPr/>
                    <a:lstStyle/>
                    <a:p>
                      <a:pPr algn="ctr" fontAlgn="b"/>
                      <a:r>
                        <a:rPr lang="en-US" sz="1400" b="1" u="none" strike="noStrike">
                          <a:effectLst/>
                        </a:rPr>
                        <a:t>13</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0</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0.00</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1.00</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0386959"/>
                  </a:ext>
                </a:extLst>
              </a:tr>
              <a:tr h="191764">
                <a:tc>
                  <a:txBody>
                    <a:bodyPr/>
                    <a:lstStyle/>
                    <a:p>
                      <a:pPr algn="ctr" fontAlgn="b"/>
                      <a:r>
                        <a:rPr lang="en-US" sz="1400" b="1" u="none" strike="noStrike">
                          <a:effectLst/>
                        </a:rPr>
                        <a:t>Total</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36</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1</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96307562"/>
                  </a:ext>
                </a:extLst>
              </a:tr>
            </a:tbl>
          </a:graphicData>
        </a:graphic>
      </p:graphicFrame>
    </p:spTree>
    <p:extLst>
      <p:ext uri="{BB962C8B-B14F-4D97-AF65-F5344CB8AC3E}">
        <p14:creationId xmlns:p14="http://schemas.microsoft.com/office/powerpoint/2010/main" val="29394495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3985</Words>
  <Application>Microsoft Office PowerPoint</Application>
  <PresentationFormat>Widescreen</PresentationFormat>
  <Paragraphs>753</Paragraphs>
  <Slides>62</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62</vt:i4>
      </vt:variant>
    </vt:vector>
  </HeadingPairs>
  <TitlesOfParts>
    <vt:vector size="74" baseType="lpstr">
      <vt:lpstr>Arial</vt:lpstr>
      <vt:lpstr>Calibri</vt:lpstr>
      <vt:lpstr>Calibri Light</vt:lpstr>
      <vt:lpstr>Cambria Math</vt:lpstr>
      <vt:lpstr>Courier New</vt:lpstr>
      <vt:lpstr>Symbol</vt:lpstr>
      <vt:lpstr>Times New Roman</vt:lpstr>
      <vt:lpstr>Wingdings</vt:lpstr>
      <vt:lpstr>Office Theme</vt:lpstr>
      <vt:lpstr>Microsoft Equation 3.0</vt:lpstr>
      <vt:lpstr>Microsoft Excel Chart</vt:lpstr>
      <vt:lpstr>Equation</vt:lpstr>
      <vt:lpstr>Lecture 4 – Probability Distributions</vt:lpstr>
      <vt:lpstr>Outline</vt:lpstr>
      <vt:lpstr>Random Variables</vt:lpstr>
      <vt:lpstr>What is an example of a random variable</vt:lpstr>
      <vt:lpstr>Some notation is required</vt:lpstr>
      <vt:lpstr>Probability Distribution</vt:lpstr>
      <vt:lpstr>Discrete Distribution</vt:lpstr>
      <vt:lpstr>Properties of a PMF</vt:lpstr>
      <vt:lpstr>Cumulative Distribution Function</vt:lpstr>
      <vt:lpstr>Properties of a distribution function</vt:lpstr>
      <vt:lpstr>Depiction of PMF and CDF</vt:lpstr>
      <vt:lpstr>Expected value of a discrete random variable</vt:lpstr>
      <vt:lpstr>Measures of dispersion of a discrete random variable</vt:lpstr>
      <vt:lpstr>Example calculation</vt:lpstr>
      <vt:lpstr>Reading Data into R</vt:lpstr>
      <vt:lpstr>Probability distribution families</vt:lpstr>
      <vt:lpstr>Binomial Distribution</vt:lpstr>
      <vt:lpstr>Business applications</vt:lpstr>
      <vt:lpstr>Counting techniques for a binomial random variable</vt:lpstr>
      <vt:lpstr>Binomial Distribution Function</vt:lpstr>
      <vt:lpstr>Binomial example</vt:lpstr>
      <vt:lpstr>Binomial example</vt:lpstr>
      <vt:lpstr>The shape of the binomial distribution</vt:lpstr>
      <vt:lpstr>Binomial characteristics</vt:lpstr>
      <vt:lpstr>Binomial characteristics</vt:lpstr>
      <vt:lpstr>Probability Distribution in R</vt:lpstr>
      <vt:lpstr>Example</vt:lpstr>
      <vt:lpstr>Plotting PDF and CDF </vt:lpstr>
      <vt:lpstr>Poisson random variables</vt:lpstr>
      <vt:lpstr>PMF for Poisson Distribution</vt:lpstr>
      <vt:lpstr>Poisson distribution characteristics</vt:lpstr>
      <vt:lpstr>Shape of a Poisson Distribution</vt:lpstr>
      <vt:lpstr>The Poisson Distribution in R</vt:lpstr>
      <vt:lpstr>Example</vt:lpstr>
      <vt:lpstr>Sampling in R</vt:lpstr>
      <vt:lpstr>Continuous Random Variables</vt:lpstr>
      <vt:lpstr>Common Continuous Distributions</vt:lpstr>
      <vt:lpstr>Probabilities are areas for continuous distributions</vt:lpstr>
      <vt:lpstr>The Normal Distribution</vt:lpstr>
      <vt:lpstr>Normal Distribution Myths</vt:lpstr>
      <vt:lpstr>Parameters of the Normal Distribution</vt:lpstr>
      <vt:lpstr>Properties of Normal Distributions</vt:lpstr>
      <vt:lpstr>Properties of Normal Distributions</vt:lpstr>
      <vt:lpstr>When to use Normal Random Variables?</vt:lpstr>
      <vt:lpstr>Uniform Random Variables</vt:lpstr>
      <vt:lpstr>Properties of the Uniform Distribution</vt:lpstr>
      <vt:lpstr>Example</vt:lpstr>
      <vt:lpstr>Example</vt:lpstr>
      <vt:lpstr>Can also use R</vt:lpstr>
      <vt:lpstr>Exponential Random Variables</vt:lpstr>
      <vt:lpstr>Exponential Distribution Example</vt:lpstr>
      <vt:lpstr>Portfolio Example</vt:lpstr>
      <vt:lpstr>Linear Combinations of Random Variables</vt:lpstr>
      <vt:lpstr>Covariance</vt:lpstr>
      <vt:lpstr>Correlation Coefficient</vt:lpstr>
      <vt:lpstr>Depiction of correlation coefficient</vt:lpstr>
      <vt:lpstr>Correlation in R</vt:lpstr>
      <vt:lpstr>Covariance of Random Variables</vt:lpstr>
      <vt:lpstr>Returning to Linear Combinations of Random Variables </vt:lpstr>
      <vt:lpstr>Portfolio Example</vt:lpstr>
      <vt:lpstr>Portfolio Example</vt:lpstr>
      <vt:lpstr>Chebyshev’s Rule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2017-09-04T21:20:24Z</dcterms:created>
  <dcterms:modified xsi:type="dcterms:W3CDTF">2019-09-19T12:44:35Z</dcterms:modified>
</cp:coreProperties>
</file>