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8"/>
  </p:notesMasterIdLst>
  <p:sldIdLst>
    <p:sldId id="256" r:id="rId2"/>
    <p:sldId id="283" r:id="rId3"/>
    <p:sldId id="284" r:id="rId4"/>
    <p:sldId id="257" r:id="rId5"/>
    <p:sldId id="258" r:id="rId6"/>
    <p:sldId id="259" r:id="rId7"/>
    <p:sldId id="260" r:id="rId8"/>
    <p:sldId id="261" r:id="rId9"/>
    <p:sldId id="269" r:id="rId10"/>
    <p:sldId id="272" r:id="rId11"/>
    <p:sldId id="264" r:id="rId12"/>
    <p:sldId id="265" r:id="rId13"/>
    <p:sldId id="266" r:id="rId14"/>
    <p:sldId id="262" r:id="rId15"/>
    <p:sldId id="273" r:id="rId16"/>
    <p:sldId id="282" r:id="rId17"/>
    <p:sldId id="278" r:id="rId18"/>
    <p:sldId id="279" r:id="rId19"/>
    <p:sldId id="275" r:id="rId20"/>
    <p:sldId id="277" r:id="rId21"/>
    <p:sldId id="276" r:id="rId22"/>
    <p:sldId id="274" r:id="rId23"/>
    <p:sldId id="296" r:id="rId24"/>
    <p:sldId id="286" r:id="rId25"/>
    <p:sldId id="281" r:id="rId26"/>
    <p:sldId id="28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66" autoAdjust="0"/>
    <p:restoredTop sz="79748" autoAdjust="0"/>
  </p:normalViewPr>
  <p:slideViewPr>
    <p:cSldViewPr snapToGrid="0">
      <p:cViewPr varScale="1">
        <p:scale>
          <a:sx n="83" d="100"/>
          <a:sy n="83" d="100"/>
        </p:scale>
        <p:origin x="864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B0E45-A1AF-4F83-AC13-6F654CE5091A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3522C-9F8B-45FF-8380-77E2979D1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90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3522C-9F8B-45FF-8380-77E2979D1E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03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3522C-9F8B-45FF-8380-77E2979D1E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64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3522C-9F8B-45FF-8380-77E2979D1E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93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3522C-9F8B-45FF-8380-77E2979D1E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00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3522C-9F8B-45FF-8380-77E2979D1E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1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3522C-9F8B-45FF-8380-77E2979D1E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94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3522C-9F8B-45FF-8380-77E2979D1E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878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3522C-9F8B-45FF-8380-77E2979D1E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855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3522C-9F8B-45FF-8380-77E2979D1E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35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3522C-9F8B-45FF-8380-77E2979D1E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007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3522C-9F8B-45FF-8380-77E2979D1E7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5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3522C-9F8B-45FF-8380-77E2979D1E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182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3522C-9F8B-45FF-8380-77E2979D1E7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869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3522C-9F8B-45FF-8380-77E2979D1E7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700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3522C-9F8B-45FF-8380-77E2979D1E7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883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3522C-9F8B-45FF-8380-77E2979D1E7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919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3522C-9F8B-45FF-8380-77E2979D1E7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262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3522C-9F8B-45FF-8380-77E2979D1E7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62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3522C-9F8B-45FF-8380-77E2979D1E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81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3522C-9F8B-45FF-8380-77E2979D1E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55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3522C-9F8B-45FF-8380-77E2979D1E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99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3522C-9F8B-45FF-8380-77E2979D1E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0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3522C-9F8B-45FF-8380-77E2979D1E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99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3522C-9F8B-45FF-8380-77E2979D1E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76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3522C-9F8B-45FF-8380-77E2979D1E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27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7515-28FD-43CD-9706-49E759CF718F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C313-0EDD-483E-9662-3032890721C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65154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E984-A921-4756-A49E-7E9B1A5E2393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C313-0EDD-483E-9662-303289072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00938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29F5-2328-451A-AA62-1853D600329B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C313-0EDD-483E-9662-303289072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645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914E-B756-4B05-ABD4-A70FBFA822E7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C313-0EDD-483E-9662-303289072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2948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3A60-4B30-4E0C-8071-5F734A2F33C5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C313-0EDD-483E-9662-3032890721C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69316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34FF-9351-4AD4-9BDE-44D772BDCDDB}" type="datetime1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C313-0EDD-483E-9662-303289072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832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98A5-A23D-4B8C-8D64-34CB2F9F9DD3}" type="datetime1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C313-0EDD-483E-9662-303289072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6637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3CEE-9729-4D49-A1AF-596C16960B88}" type="datetime1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C313-0EDD-483E-9662-303289072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6462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DA1F-FBF1-4D23-9994-7962DB2A413B}" type="datetime1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C313-0EDD-483E-9662-303289072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735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8A48219-9FAA-498A-AE63-18E126413A5E}" type="datetime1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44C313-0EDD-483E-9662-303289072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6504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C1C0-09D7-4228-B543-94E40C11B0C3}" type="datetime1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C313-0EDD-483E-9662-303289072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821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BF26C4-7E98-48B3-8E5E-AF1F237AC7D9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144C313-0EDD-483E-9662-3032890721C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34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d.com/talks/hans_rosling_shows_the_best_stats_you_ve_ever_seen#t-182834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Building the Bridge of Effective Communication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“</a:t>
            </a:r>
            <a:r>
              <a:rPr lang="en-US" b="1" dirty="0"/>
              <a:t>Whether the communication is written or verbal, formal or informal, the question must be asked as to whether or not it was effective." - Carl Pritchard </a:t>
            </a:r>
          </a:p>
        </p:txBody>
      </p:sp>
    </p:spTree>
    <p:extLst>
      <p:ext uri="{BB962C8B-B14F-4D97-AF65-F5344CB8AC3E}">
        <p14:creationId xmlns:p14="http://schemas.microsoft.com/office/powerpoint/2010/main" val="134782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 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Pay just as much attention to HOW you convey your communication as you do your actual content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Before communicating practice – many elements can effect you even if well prepared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V</a:t>
            </a:r>
            <a:r>
              <a:rPr lang="en-US" sz="2400" dirty="0" smtClean="0"/>
              <a:t>ideo record yourself if possible to bring awareness to other parts of your communication which need improvement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766" y="2096943"/>
            <a:ext cx="3703914" cy="386247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C313-0EDD-483E-9662-3032890721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2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Successful </a:t>
            </a:r>
            <a:br>
              <a:rPr lang="en-US" b="1" dirty="0" smtClean="0"/>
            </a:br>
            <a:r>
              <a:rPr lang="en-US" b="1" dirty="0" smtClean="0"/>
              <a:t>Presentations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6449984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+mn-lt"/>
              </a:rPr>
              <a:t>“</a:t>
            </a:r>
            <a:r>
              <a:rPr lang="en-US" b="1" dirty="0">
                <a:solidFill>
                  <a:srgbClr val="0070C0"/>
                </a:solidFill>
                <a:latin typeface="+mn-lt"/>
              </a:rPr>
              <a:t>If you can’t explain it simply, you don’t understand it well enough</a:t>
            </a:r>
            <a:r>
              <a:rPr lang="en-US" b="1" dirty="0" smtClean="0">
                <a:solidFill>
                  <a:srgbClr val="0070C0"/>
                </a:solidFill>
                <a:latin typeface="+mn-lt"/>
              </a:rPr>
              <a:t>.”</a:t>
            </a:r>
            <a:r>
              <a:rPr lang="en-US" b="1" dirty="0">
                <a:solidFill>
                  <a:srgbClr val="0070C0"/>
                </a:solidFill>
                <a:latin typeface="+mn-lt"/>
              </a:rPr>
              <a:t/>
            </a:r>
            <a:br>
              <a:rPr lang="en-US" b="1" dirty="0">
                <a:solidFill>
                  <a:srgbClr val="0070C0"/>
                </a:solidFill>
                <a:latin typeface="+mn-lt"/>
              </a:rPr>
            </a:br>
            <a:r>
              <a:rPr lang="en-US" b="1" dirty="0" smtClean="0">
                <a:solidFill>
                  <a:srgbClr val="0070C0"/>
                </a:solidFill>
                <a:latin typeface="+mn-lt"/>
              </a:rPr>
              <a:t>- </a:t>
            </a:r>
            <a:r>
              <a:rPr lang="en-US" b="1" i="1" dirty="0" smtClean="0">
                <a:solidFill>
                  <a:srgbClr val="0070C0"/>
                </a:solidFill>
                <a:latin typeface="+mn-lt"/>
              </a:rPr>
              <a:t>Albert </a:t>
            </a:r>
            <a:r>
              <a:rPr lang="en-US" b="1" i="1" dirty="0">
                <a:solidFill>
                  <a:srgbClr val="0070C0"/>
                </a:solidFill>
                <a:latin typeface="+mn-lt"/>
              </a:rPr>
              <a:t>Einstein, Physicist</a:t>
            </a:r>
            <a:endParaRPr lang="en-US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579" y="66907"/>
            <a:ext cx="5677607" cy="425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1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Presentation Basics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1195" y="2005446"/>
            <a:ext cx="5393845" cy="43156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900" dirty="0" smtClean="0"/>
              <a:t> Be to the point, avoid sentences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900" dirty="0"/>
              <a:t> </a:t>
            </a:r>
            <a:r>
              <a:rPr lang="en-US" sz="2900" dirty="0" smtClean="0"/>
              <a:t>Don’t clutter the slide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900" dirty="0" smtClean="0"/>
              <a:t> Use a </a:t>
            </a:r>
            <a:r>
              <a:rPr lang="en-US" sz="2900" b="1" dirty="0" smtClean="0"/>
              <a:t>LARGE FONT </a:t>
            </a:r>
            <a:endParaRPr lang="en-US" sz="29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900" dirty="0"/>
              <a:t> Keep logo in same place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9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2005446"/>
            <a:ext cx="4937760" cy="431565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900" dirty="0" smtClean="0"/>
              <a:t> Use </a:t>
            </a:r>
            <a:r>
              <a:rPr lang="en-US" sz="2900" dirty="0" smtClean="0">
                <a:solidFill>
                  <a:srgbClr val="FF0000"/>
                </a:solidFill>
              </a:rPr>
              <a:t>color</a:t>
            </a:r>
            <a:r>
              <a:rPr lang="en-US" sz="2900" dirty="0" smtClean="0"/>
              <a:t> to draw out a point</a:t>
            </a:r>
            <a:endParaRPr lang="en-US" sz="27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900" dirty="0"/>
              <a:t> </a:t>
            </a:r>
            <a:r>
              <a:rPr lang="en-US" sz="2900" dirty="0" smtClean="0"/>
              <a:t>Pictures help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900" dirty="0"/>
              <a:t> </a:t>
            </a:r>
            <a:r>
              <a:rPr lang="en-US" sz="2900" dirty="0" smtClean="0"/>
              <a:t>Don’t read like a teleprompter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900" dirty="0"/>
              <a:t> </a:t>
            </a:r>
            <a:r>
              <a:rPr lang="en-US" sz="2900" dirty="0" smtClean="0"/>
              <a:t>Be ready to skip slides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900" dirty="0"/>
              <a:t> </a:t>
            </a:r>
            <a:r>
              <a:rPr lang="en-US" sz="2900" dirty="0" smtClean="0"/>
              <a:t>Never turn your back to audience</a:t>
            </a:r>
            <a:endParaRPr lang="en-US" sz="2900" dirty="0"/>
          </a:p>
          <a:p>
            <a:pPr marL="0" indent="0">
              <a:lnSpc>
                <a:spcPct val="150000"/>
              </a:lnSpc>
              <a:buNone/>
            </a:pPr>
            <a:endParaRPr lang="en-US" sz="2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C313-0EDD-483E-9662-3032890721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4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Presentation Necessities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Title Page, Author(s)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Overview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Summary 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Outline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Background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 Results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Next Steps/</a:t>
            </a:r>
            <a:r>
              <a:rPr lang="en-US" sz="2400" dirty="0" err="1" smtClean="0"/>
              <a:t>Reco</a:t>
            </a:r>
            <a:r>
              <a:rPr lang="en-US" sz="2400" dirty="0" smtClean="0"/>
              <a:t> (if needed)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Q&amp;A / Appendix, Backup Slides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528" y="2672416"/>
            <a:ext cx="5861195" cy="366324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C313-0EDD-483E-9662-3032890721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5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give a presentation?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921653"/>
            <a:ext cx="4937760" cy="394744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 Be seen as a thought leader! What good is knowing something if you can’t communicate it to others, and well!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Strong skill worth developing no matter what job / career you go into!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 Helps you sort out what you’ve done, why, how it helped, what you can teach others…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367" y="1921653"/>
            <a:ext cx="4894313" cy="369463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C313-0EDD-483E-9662-3032890721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5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It’s about a story, not just information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Take your audience on a journey and guide the listener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Clearly identify the beginning / end to audience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D</a:t>
            </a:r>
            <a:r>
              <a:rPr lang="en-US" sz="2400" dirty="0" smtClean="0"/>
              <a:t>on’t set out to cover it all, what does the audience need to know about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</a:t>
            </a:r>
            <a:r>
              <a:rPr lang="en-US" sz="2400" dirty="0" smtClean="0"/>
              <a:t>trike the balance between over-explaining or being too high-level </a:t>
            </a:r>
            <a:endParaRPr lang="en-US" sz="2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211529"/>
            <a:ext cx="4937125" cy="329219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C313-0EDD-483E-9662-3032890721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7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Presentation Mistakes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53469" y="1778620"/>
            <a:ext cx="7471316" cy="44549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Don’t underestimate a good title to drive home the key point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Make sure the information shared is relevant!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Don’t loose your audience with too many details / numbers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Don’t forget to give attention to the aesthetics as much as the content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Don’t go overboard with transitions/animations just because you can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Try not to toggle in and out – distracting!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Don’t use a word if it throws you off.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2648"/>
            <a:ext cx="3730015" cy="369644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C313-0EDD-483E-9662-3032890721C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0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Develop Your Delivery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19" y="3278458"/>
            <a:ext cx="4182317" cy="156382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357" y="1845735"/>
            <a:ext cx="6662854" cy="43431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300" dirty="0" smtClean="0"/>
              <a:t> Don’t read off the screen, it distracts the audience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300" dirty="0"/>
              <a:t> </a:t>
            </a:r>
            <a:r>
              <a:rPr lang="en-US" sz="2300" dirty="0" smtClean="0"/>
              <a:t>Don’t memorize verbatim – you’ll sound robotic, unoriginal, recited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300" dirty="0" smtClean="0"/>
              <a:t>Pay attention to tone – audiences tune in or out based on tone solely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300" dirty="0"/>
              <a:t> </a:t>
            </a:r>
            <a:r>
              <a:rPr lang="en-US" sz="2300" dirty="0" smtClean="0"/>
              <a:t>Best to be conversational – allows other to feel they can participate if they have a question or comment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300" dirty="0" smtClean="0"/>
              <a:t>Use a wireless slide advancer, 1 less distraction</a:t>
            </a:r>
            <a:endParaRPr lang="en-US" sz="23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C313-0EDD-483E-9662-3032890721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Stage Presence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5078" y="1845734"/>
            <a:ext cx="5765182" cy="402335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When we’re nervous most move too much or not enough, rarely look comfortable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Walk around if it feels natural, but don’t distract yourself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Use hand gestures if appropriate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Eye contact is powerful with select few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Engage the audience with Y/N questions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D</a:t>
            </a:r>
            <a:r>
              <a:rPr lang="en-US" sz="2400" dirty="0" smtClean="0"/>
              <a:t>on’t worry about being nervous, they expect you to be!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076" y="2129883"/>
            <a:ext cx="6323214" cy="412383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C313-0EDD-483E-9662-3032890721C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6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89084"/>
          </a:xfrm>
        </p:spPr>
        <p:txBody>
          <a:bodyPr/>
          <a:lstStyle/>
          <a:p>
            <a:r>
              <a:rPr lang="en-US" b="1" dirty="0" smtClean="0"/>
              <a:t>Before You Begin Speaking</a:t>
            </a:r>
            <a:endParaRPr lang="en-US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772723" y="2113156"/>
            <a:ext cx="6929420" cy="393080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Look </a:t>
            </a:r>
            <a:r>
              <a:rPr lang="en-US" dirty="0"/>
              <a:t>like an expert, feel </a:t>
            </a:r>
            <a:r>
              <a:rPr lang="en-US" dirty="0" smtClean="0"/>
              <a:t>comfortable/confident </a:t>
            </a:r>
            <a:r>
              <a:rPr lang="en-US" dirty="0"/>
              <a:t>in </a:t>
            </a:r>
            <a:r>
              <a:rPr lang="en-US" dirty="0" smtClean="0"/>
              <a:t>how you dress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Look </a:t>
            </a:r>
            <a:r>
              <a:rPr lang="en-US" dirty="0"/>
              <a:t>around the </a:t>
            </a:r>
            <a:r>
              <a:rPr lang="en-US" dirty="0" smtClean="0"/>
              <a:t>room: equipment </a:t>
            </a:r>
            <a:r>
              <a:rPr lang="en-US" dirty="0"/>
              <a:t>necessary, podium, light switch, </a:t>
            </a:r>
            <a:r>
              <a:rPr lang="en-US" dirty="0" smtClean="0"/>
              <a:t>door, </a:t>
            </a:r>
            <a:r>
              <a:rPr lang="en-US" dirty="0"/>
              <a:t>microphone, someone to help </a:t>
            </a:r>
            <a:r>
              <a:rPr lang="en-US" dirty="0" smtClean="0"/>
              <a:t>with handouts…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/>
              <a:t>Audio Visual </a:t>
            </a:r>
            <a:r>
              <a:rPr lang="en-US" dirty="0" smtClean="0"/>
              <a:t>Equipment? Make </a:t>
            </a:r>
            <a:r>
              <a:rPr lang="en-US" dirty="0"/>
              <a:t>sure it’s </a:t>
            </a:r>
            <a:r>
              <a:rPr lang="en-US" dirty="0" smtClean="0"/>
              <a:t>set </a:t>
            </a:r>
            <a:r>
              <a:rPr lang="en-US" dirty="0"/>
              <a:t>up and </a:t>
            </a:r>
            <a:r>
              <a:rPr lang="en-US" dirty="0" smtClean="0"/>
              <a:t>working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Have </a:t>
            </a:r>
            <a:r>
              <a:rPr lang="en-US" dirty="0"/>
              <a:t>an emergency backup system – email yourself the presentation, and bring a flash drive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77" y="2596184"/>
            <a:ext cx="4031456" cy="296474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C313-0EDD-483E-9662-3032890721C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4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share analytical information?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1072" y="1845734"/>
            <a:ext cx="6161050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 </a:t>
            </a:r>
            <a:r>
              <a:rPr lang="en-US" sz="2200" b="1" dirty="0" smtClean="0">
                <a:solidFill>
                  <a:srgbClr val="0070C0"/>
                </a:solidFill>
              </a:rPr>
              <a:t>“Not </a:t>
            </a:r>
            <a:r>
              <a:rPr lang="en-US" sz="2200" b="1" dirty="0">
                <a:solidFill>
                  <a:srgbClr val="0070C0"/>
                </a:solidFill>
              </a:rPr>
              <a:t>everything that can be counted counts, and not everything that counts can be counted</a:t>
            </a:r>
            <a:r>
              <a:rPr lang="en-US" sz="2200" b="1" dirty="0" smtClean="0">
                <a:solidFill>
                  <a:srgbClr val="0070C0"/>
                </a:solidFill>
              </a:rPr>
              <a:t>.”</a:t>
            </a:r>
            <a:r>
              <a:rPr lang="en-US" sz="2200" b="1" dirty="0">
                <a:solidFill>
                  <a:srgbClr val="0070C0"/>
                </a:solidFill>
              </a:rPr>
              <a:t/>
            </a:r>
            <a:br>
              <a:rPr lang="en-US" sz="2200" b="1" dirty="0">
                <a:solidFill>
                  <a:srgbClr val="0070C0"/>
                </a:solidFill>
              </a:rPr>
            </a:br>
            <a:r>
              <a:rPr lang="en-US" sz="2200" b="1" dirty="0" smtClean="0">
                <a:solidFill>
                  <a:srgbClr val="0070C0"/>
                </a:solidFill>
              </a:rPr>
              <a:t>- </a:t>
            </a:r>
            <a:r>
              <a:rPr lang="en-US" sz="2200" b="1" i="1" dirty="0" smtClean="0">
                <a:solidFill>
                  <a:srgbClr val="0070C0"/>
                </a:solidFill>
              </a:rPr>
              <a:t>Albert </a:t>
            </a:r>
            <a:r>
              <a:rPr lang="en-US" sz="2200" b="1" i="1" dirty="0">
                <a:solidFill>
                  <a:srgbClr val="0070C0"/>
                </a:solidFill>
              </a:rPr>
              <a:t>Einstein, </a:t>
            </a:r>
            <a:r>
              <a:rPr lang="en-US" sz="2200" b="1" i="1" dirty="0" smtClean="0">
                <a:solidFill>
                  <a:srgbClr val="0070C0"/>
                </a:solidFill>
              </a:rPr>
              <a:t>Physicist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i="1" dirty="0"/>
              <a:t> </a:t>
            </a:r>
            <a:r>
              <a:rPr lang="en-US" sz="2200" i="1" dirty="0" smtClean="0"/>
              <a:t>Data is important, but the RIGHT data is critical.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 </a:t>
            </a:r>
            <a:r>
              <a:rPr lang="en-US" sz="2200" dirty="0" smtClean="0"/>
              <a:t>You must ask questions and learn, be inquisitive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 smtClean="0"/>
              <a:t>Most are comfortable asking questions of the data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 smtClean="0"/>
              <a:t>Ask questions of the people using the data!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C313-0EDD-483E-9662-3032890721C0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38" y="2418072"/>
            <a:ext cx="46672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4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C313-0EDD-483E-9662-3032890721C0}" type="slidenum">
              <a:rPr lang="en-US" smtClean="0"/>
              <a:t>20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67050"/>
          </a:xfrm>
        </p:spPr>
        <p:txBody>
          <a:bodyPr/>
          <a:lstStyle/>
          <a:p>
            <a:r>
              <a:rPr lang="en-US" b="1" dirty="0"/>
              <a:t>When You’re Speaking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686269" y="2196319"/>
            <a:ext cx="6196484" cy="3746031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Ask </a:t>
            </a:r>
            <a:r>
              <a:rPr lang="en-US" dirty="0"/>
              <a:t>questions of the audience – get them engaged if your material allows for it so you can have more dialog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If </a:t>
            </a:r>
            <a:r>
              <a:rPr lang="en-US" dirty="0"/>
              <a:t>your presentation has a lot of numbers and statistics then try not to read them all, audiences will tend to gloss over – you don’t want anyone to fall asleep! </a:t>
            </a:r>
            <a:endParaRPr lang="en-US" dirty="0" smtClean="0"/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Show, don’t tell the figures</a:t>
            </a:r>
          </a:p>
        </p:txBody>
      </p:sp>
      <p:pic>
        <p:nvPicPr>
          <p:cNvPr id="8" name="Picture 2" descr="Image result for public speak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03" y="2196320"/>
            <a:ext cx="4583570" cy="344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26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C313-0EDD-483E-9662-3032890721C0}" type="slidenum">
              <a:rPr lang="en-US" smtClean="0"/>
              <a:t>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49191"/>
          </a:xfrm>
        </p:spPr>
        <p:txBody>
          <a:bodyPr/>
          <a:lstStyle/>
          <a:p>
            <a:r>
              <a:rPr lang="en-US" b="1" dirty="0" smtClean="0"/>
              <a:t>When You’re Speaking</a:t>
            </a:r>
            <a:endParaRPr lang="en-US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15248" y="1970807"/>
            <a:ext cx="10312999" cy="4101029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smtClean="0"/>
              <a:t> Observe </a:t>
            </a:r>
            <a:r>
              <a:rPr lang="en-US" sz="2200" dirty="0"/>
              <a:t>your </a:t>
            </a:r>
            <a:r>
              <a:rPr lang="en-US" sz="2200" dirty="0" smtClean="0"/>
              <a:t>audience, notice their responses – </a:t>
            </a:r>
            <a:r>
              <a:rPr lang="en-US" sz="2200" dirty="0"/>
              <a:t>puzzled looks or nods</a:t>
            </a:r>
            <a:r>
              <a:rPr lang="en-US" sz="2200" dirty="0" smtClean="0"/>
              <a:t>?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smtClean="0"/>
              <a:t> Be ready to adapt if necessary!</a:t>
            </a:r>
            <a:endParaRPr lang="en-US" sz="2200" dirty="0"/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smtClean="0"/>
              <a:t>Don’t </a:t>
            </a:r>
            <a:r>
              <a:rPr lang="en-US" sz="2200" dirty="0"/>
              <a:t>talk too fast – we all tend to speed up our speech when we’re </a:t>
            </a:r>
            <a:r>
              <a:rPr lang="en-US" sz="2200" dirty="0" smtClean="0"/>
              <a:t>nervous</a:t>
            </a:r>
            <a:endParaRPr lang="en-US" sz="2200" dirty="0"/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smtClean="0"/>
              <a:t> If </a:t>
            </a:r>
            <a:r>
              <a:rPr lang="en-US" sz="2200" dirty="0"/>
              <a:t>you’re reading from projected slides or notecards in front of you make sure to look up and make eye contact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493" y="4722542"/>
            <a:ext cx="5670343" cy="204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67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69848" y="484632"/>
            <a:ext cx="10058400" cy="1267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Powerful Phrases 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578919" y="1835599"/>
            <a:ext cx="6036816" cy="441442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smtClean="0"/>
              <a:t> When trying to drive home a point, “Three examples of this are…” (power of 3!)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smtClean="0"/>
              <a:t> Transitions help the audience follow along, “now let’s put that aside and move on”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smtClean="0"/>
              <a:t> “In conclusion” give your listeners the verbal cue that you’re wrapping up, PLAN YOUR FINISH</a:t>
            </a:r>
          </a:p>
        </p:txBody>
      </p:sp>
      <p:pic>
        <p:nvPicPr>
          <p:cNvPr id="7" name="Picture 2" descr="To help people remember a notable point, say: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5" y="2121408"/>
            <a:ext cx="4729091" cy="315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C313-0EDD-483E-9662-3032890721C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4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</a:t>
            </a:r>
            <a:r>
              <a:rPr lang="en-US" sz="8800" b="1" dirty="0" smtClean="0">
                <a:solidFill>
                  <a:srgbClr val="00B0F0"/>
                </a:solidFill>
              </a:rPr>
              <a:t>?</a:t>
            </a:r>
            <a:endParaRPr lang="en-US" sz="8800" b="1" dirty="0">
              <a:solidFill>
                <a:srgbClr val="00B0F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C313-0EDD-483E-9662-3032890721C0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65172" y="4316633"/>
            <a:ext cx="426591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</a:t>
            </a:r>
            <a:endParaRPr lang="en-US" sz="8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45309" y="2652022"/>
            <a:ext cx="541116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800" b="1" cap="none" spc="0" dirty="0" smtClean="0">
                <a:ln/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US" sz="8800" b="1" cap="none" spc="0" dirty="0">
              <a:ln/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198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Worried about presenting data?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5861081" cy="402335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smtClean="0"/>
              <a:t> A challenge for most analytical professionals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 </a:t>
            </a:r>
            <a:r>
              <a:rPr lang="en-US" sz="2200" dirty="0" smtClean="0"/>
              <a:t>How to bring enthusiasm and energy to numbers?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 </a:t>
            </a:r>
            <a:r>
              <a:rPr lang="en-US" sz="2200" dirty="0" smtClean="0"/>
              <a:t>Why should the audience care?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 </a:t>
            </a:r>
            <a:r>
              <a:rPr lang="en-US" sz="2200" dirty="0" smtClean="0"/>
              <a:t>How will this help?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 </a:t>
            </a:r>
            <a:r>
              <a:rPr lang="en-US" sz="2200" dirty="0" smtClean="0"/>
              <a:t>What is our potential with new information?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0153" y="2146818"/>
            <a:ext cx="4583151" cy="780377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TED Talk: The Best Stats You’ve Ever Seen! 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C313-0EDD-483E-9662-3032890721C0}" type="slidenum">
              <a:rPr lang="en-US" smtClean="0"/>
              <a:t>24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459" y="3150220"/>
            <a:ext cx="5700541" cy="316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1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Present the what, and SO WHAT!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237" y="2291573"/>
            <a:ext cx="5203159" cy="37969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 Don’t simply provide facts and figures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Draw out the solution to a problem?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P</a:t>
            </a:r>
            <a:r>
              <a:rPr lang="en-US" sz="2400" dirty="0" smtClean="0"/>
              <a:t>rovide a call to action? AH HA!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Give clarity to complex problem?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What’s the big takeaway for audience? 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C313-0EDD-483E-9662-3032890721C0}" type="slidenum">
              <a:rPr lang="en-US" smtClean="0"/>
              <a:t>25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647" y="2291573"/>
            <a:ext cx="5702658" cy="3284731"/>
          </a:xfrm>
        </p:spPr>
      </p:pic>
    </p:spTree>
    <p:extLst>
      <p:ext uri="{BB962C8B-B14F-4D97-AF65-F5344CB8AC3E}">
        <p14:creationId xmlns:p14="http://schemas.microsoft.com/office/powerpoint/2010/main" val="195942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2818" y="1264428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en-US" sz="24400" b="1" dirty="0" smtClean="0">
                <a:solidFill>
                  <a:srgbClr val="00B0F0"/>
                </a:solidFill>
              </a:rPr>
              <a:t>BREAK </a:t>
            </a:r>
            <a:endParaRPr lang="en-US" sz="24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64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8956" y="286603"/>
            <a:ext cx="8356724" cy="1450757"/>
          </a:xfrm>
        </p:spPr>
        <p:txBody>
          <a:bodyPr/>
          <a:lstStyle/>
          <a:p>
            <a:r>
              <a:rPr lang="en-US" b="1" dirty="0" smtClean="0"/>
              <a:t>Why share analytical information?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1845734"/>
            <a:ext cx="852510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100" b="1" dirty="0" smtClean="0">
                <a:solidFill>
                  <a:srgbClr val="0070C0"/>
                </a:solidFill>
              </a:rPr>
              <a:t> “A </a:t>
            </a:r>
            <a:r>
              <a:rPr lang="en-US" sz="2100" b="1" dirty="0">
                <a:solidFill>
                  <a:srgbClr val="0070C0"/>
                </a:solidFill>
              </a:rPr>
              <a:t>point of view can be a dangerous luxury when substituted for insight and understanding</a:t>
            </a:r>
            <a:r>
              <a:rPr lang="en-US" sz="2100" b="1" dirty="0" smtClean="0">
                <a:solidFill>
                  <a:srgbClr val="0070C0"/>
                </a:solidFill>
              </a:rPr>
              <a:t>.”</a:t>
            </a:r>
            <a:r>
              <a:rPr lang="en-US" sz="2100" b="1" dirty="0">
                <a:solidFill>
                  <a:srgbClr val="0070C0"/>
                </a:solidFill>
              </a:rPr>
              <a:t/>
            </a:r>
            <a:br>
              <a:rPr lang="en-US" sz="2100" b="1" dirty="0">
                <a:solidFill>
                  <a:srgbClr val="0070C0"/>
                </a:solidFill>
              </a:rPr>
            </a:br>
            <a:r>
              <a:rPr lang="en-US" sz="2100" b="1" dirty="0" smtClean="0">
                <a:solidFill>
                  <a:srgbClr val="0070C0"/>
                </a:solidFill>
              </a:rPr>
              <a:t>- </a:t>
            </a:r>
            <a:r>
              <a:rPr lang="en-US" sz="2100" b="1" i="1" dirty="0" smtClean="0">
                <a:solidFill>
                  <a:srgbClr val="0070C0"/>
                </a:solidFill>
              </a:rPr>
              <a:t>Marshall </a:t>
            </a:r>
            <a:r>
              <a:rPr lang="en-US" sz="2100" b="1" i="1" dirty="0">
                <a:solidFill>
                  <a:srgbClr val="0070C0"/>
                </a:solidFill>
              </a:rPr>
              <a:t>McLuhan, Canadian Communications </a:t>
            </a:r>
            <a:r>
              <a:rPr lang="en-US" sz="2100" b="1" i="1" dirty="0" smtClean="0">
                <a:solidFill>
                  <a:srgbClr val="0070C0"/>
                </a:solidFill>
              </a:rPr>
              <a:t>Professor</a:t>
            </a:r>
            <a:endParaRPr lang="en-US" sz="2100" b="1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/>
              <a:t> </a:t>
            </a:r>
            <a:r>
              <a:rPr lang="en-US" sz="2100" dirty="0" smtClean="0"/>
              <a:t>Use data to </a:t>
            </a:r>
            <a:r>
              <a:rPr lang="en-US" sz="2100" b="1" i="1" dirty="0" smtClean="0"/>
              <a:t>enhance</a:t>
            </a:r>
            <a:r>
              <a:rPr lang="en-US" sz="2100" dirty="0" smtClean="0"/>
              <a:t> opinions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 smtClean="0"/>
              <a:t> Data backs up and communicates what is not obvious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1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b="1" dirty="0" smtClean="0">
                <a:solidFill>
                  <a:srgbClr val="0070C0"/>
                </a:solidFill>
              </a:rPr>
              <a:t> “I </a:t>
            </a:r>
            <a:r>
              <a:rPr lang="en-US" sz="2100" b="1" dirty="0">
                <a:solidFill>
                  <a:srgbClr val="0070C0"/>
                </a:solidFill>
              </a:rPr>
              <a:t>never guess. It is a capital mistake to theorize before one has data. Insensibly one begins to twist facts to suit theories, instead of theories to suit facts</a:t>
            </a:r>
            <a:r>
              <a:rPr lang="en-US" sz="2100" b="1" dirty="0" smtClean="0">
                <a:solidFill>
                  <a:srgbClr val="0070C0"/>
                </a:solidFill>
              </a:rPr>
              <a:t>.”</a:t>
            </a:r>
            <a:r>
              <a:rPr lang="en-US" sz="2100" b="1" dirty="0">
                <a:solidFill>
                  <a:srgbClr val="0070C0"/>
                </a:solidFill>
              </a:rPr>
              <a:t/>
            </a:r>
            <a:br>
              <a:rPr lang="en-US" sz="2100" b="1" dirty="0">
                <a:solidFill>
                  <a:srgbClr val="0070C0"/>
                </a:solidFill>
              </a:rPr>
            </a:br>
            <a:r>
              <a:rPr lang="en-US" sz="2100" b="1" dirty="0" smtClean="0">
                <a:solidFill>
                  <a:srgbClr val="0070C0"/>
                </a:solidFill>
              </a:rPr>
              <a:t>- </a:t>
            </a:r>
            <a:r>
              <a:rPr lang="en-US" sz="2100" b="1" i="1" dirty="0" smtClean="0">
                <a:solidFill>
                  <a:srgbClr val="0070C0"/>
                </a:solidFill>
              </a:rPr>
              <a:t>Sir </a:t>
            </a:r>
            <a:r>
              <a:rPr lang="en-US" sz="2100" b="1" i="1" dirty="0">
                <a:solidFill>
                  <a:srgbClr val="0070C0"/>
                </a:solidFill>
              </a:rPr>
              <a:t>Arthur Conan Doyle, Author of Sherlock Holmes stories</a:t>
            </a:r>
            <a:endParaRPr lang="en-US" sz="21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C313-0EDD-483E-9662-3032890721C0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721" y="407165"/>
            <a:ext cx="3643297" cy="577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4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Two Critical Components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20" y="2748395"/>
            <a:ext cx="3484940" cy="231167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586" y="2748395"/>
            <a:ext cx="2931855" cy="287321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597982" y="3577069"/>
            <a:ext cx="3449782" cy="6754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219169" y="2916110"/>
            <a:ext cx="3398687" cy="6001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3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Emotional Impact</a:t>
            </a:r>
            <a:endParaRPr lang="en-US" sz="33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0070C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C313-0EDD-483E-9662-3032890721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2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Information Sharing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7031440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b="1" dirty="0" smtClean="0"/>
              <a:t>Beginnings / Endings </a:t>
            </a:r>
            <a:r>
              <a:rPr lang="en-US" dirty="0" smtClean="0"/>
              <a:t>– keep others informed on your status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 smtClean="0"/>
              <a:t>Changes</a:t>
            </a:r>
            <a:r>
              <a:rPr lang="en-US" dirty="0" smtClean="0"/>
              <a:t> – early communication is best for good or bad changes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 smtClean="0"/>
              <a:t>Developing Needs </a:t>
            </a:r>
            <a:r>
              <a:rPr lang="en-US" dirty="0" smtClean="0"/>
              <a:t>– be direct, plan ahead – why are you making requests?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b="1" dirty="0" smtClean="0"/>
              <a:t>Prioritization</a:t>
            </a:r>
            <a:r>
              <a:rPr lang="en-US" dirty="0" smtClean="0"/>
              <a:t> – manages workload of you and others effectively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b="1" dirty="0" smtClean="0"/>
              <a:t>Deadlines</a:t>
            </a:r>
            <a:r>
              <a:rPr lang="en-US" dirty="0" smtClean="0"/>
              <a:t> – provide this info willingly, less stress overall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346" y="2301587"/>
            <a:ext cx="4480763" cy="298717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C313-0EDD-483E-9662-3032890721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3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WHO do you share the Info with?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8417"/>
            <a:ext cx="4937760" cy="4023359"/>
          </a:xfrm>
        </p:spPr>
        <p:txBody>
          <a:bodyPr/>
          <a:lstStyle/>
          <a:p>
            <a:r>
              <a:rPr lang="en-US" sz="2400" b="1" dirty="0" smtClean="0"/>
              <a:t>Identify Who You Communicate with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Does it impact their work?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Do they influence funding/resources?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Who is in your network?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Eliminate “nobody told me” and be inclusive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O</a:t>
            </a:r>
            <a:r>
              <a:rPr lang="en-US" dirty="0" smtClean="0"/>
              <a:t>ften an negative emotional response comes from being left out though not necessary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Avoid Blindsiding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6638" y="1845733"/>
            <a:ext cx="4937760" cy="4023360"/>
          </a:xfrm>
        </p:spPr>
        <p:txBody>
          <a:bodyPr/>
          <a:lstStyle/>
          <a:p>
            <a:r>
              <a:rPr lang="en-US" sz="2400" b="1" dirty="0" smtClean="0"/>
              <a:t>Choose Your Words / Jargon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Put information in the language of the RECIEVER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Avoid “fancy words” or acronyms with anyone outside of your department or team that you work closely with on the same projects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Your jargon can be meaningless or overwhelming to those without the same </a:t>
            </a:r>
            <a:r>
              <a:rPr lang="en-US" dirty="0" smtClean="0"/>
              <a:t>vocabulary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C313-0EDD-483E-9662-3032890721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2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It’s </a:t>
            </a:r>
            <a:r>
              <a:rPr lang="en-US" b="1" i="1" dirty="0" smtClean="0"/>
              <a:t>what</a:t>
            </a:r>
            <a:r>
              <a:rPr lang="en-US" b="1" dirty="0" smtClean="0"/>
              <a:t> you say, and </a:t>
            </a:r>
            <a:r>
              <a:rPr lang="en-US" b="1" i="1" dirty="0" smtClean="0"/>
              <a:t>how</a:t>
            </a:r>
            <a:r>
              <a:rPr lang="en-US" b="1" dirty="0" smtClean="0"/>
              <a:t> you say it!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2559" y="1845734"/>
            <a:ext cx="5302481" cy="47888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TONE: often an underestimated importance to analytics professionals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PACE: best to match the person you’re speaking to without mimicking to the point of mocking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WORDS: in a complex profession your words are very important, with clear meanings.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Others will not be as familiar with all the words you use or their specific meaning</a:t>
            </a:r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>
              <a:buNone/>
            </a:pPr>
            <a:r>
              <a:rPr lang="en-US" b="1" dirty="0" smtClean="0"/>
              <a:t>EXAMPLE: </a:t>
            </a:r>
          </a:p>
          <a:p>
            <a:pPr marL="201168" lvl="1" indent="0">
              <a:buNone/>
            </a:pPr>
            <a:r>
              <a:rPr lang="en-US" dirty="0" smtClean="0"/>
              <a:t>What are you doing here?</a:t>
            </a:r>
          </a:p>
          <a:p>
            <a:pPr marL="201168" lvl="1" indent="0">
              <a:buNone/>
            </a:pPr>
            <a:r>
              <a:rPr lang="en-US" dirty="0" smtClean="0"/>
              <a:t>What are YOU doing here?</a:t>
            </a:r>
          </a:p>
          <a:p>
            <a:pPr marL="201168" lvl="1" indent="0">
              <a:buNone/>
            </a:pPr>
            <a:r>
              <a:rPr lang="en-US" dirty="0" smtClean="0"/>
              <a:t>What are you doing HERE?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534" y="2946960"/>
            <a:ext cx="5741864" cy="245225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C313-0EDD-483E-9662-3032890721C0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9691" y="2228415"/>
            <a:ext cx="4360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Dr. Albert </a:t>
            </a:r>
            <a:r>
              <a:rPr lang="en-US" sz="2400" b="1" dirty="0" err="1" smtClean="0"/>
              <a:t>Mehrabian’s</a:t>
            </a:r>
            <a:r>
              <a:rPr lang="en-US" sz="2400" b="1" dirty="0" smtClean="0"/>
              <a:t> Research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9322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It’s </a:t>
            </a:r>
            <a:r>
              <a:rPr lang="en-US" b="1" i="1" dirty="0"/>
              <a:t>what</a:t>
            </a:r>
            <a:r>
              <a:rPr lang="en-US" b="1" dirty="0"/>
              <a:t> </a:t>
            </a:r>
            <a:r>
              <a:rPr lang="en-US" b="1" dirty="0" smtClean="0"/>
              <a:t>and </a:t>
            </a:r>
            <a:r>
              <a:rPr lang="en-US" b="1" i="1" dirty="0"/>
              <a:t>how</a:t>
            </a:r>
            <a:r>
              <a:rPr lang="en-US" b="1" dirty="0"/>
              <a:t> you </a:t>
            </a:r>
            <a:r>
              <a:rPr lang="en-US" b="1" dirty="0" smtClean="0"/>
              <a:t>don’t say </a:t>
            </a:r>
            <a:r>
              <a:rPr lang="en-US" b="1" dirty="0"/>
              <a:t>it!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Non-Verbal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Sometimes subconscious communication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You don’t have to say everything you’re thinking to still communicate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Eye Contact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Best: consistent, intermittent contact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Worst: no eye contact or starring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Physical Spacing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Varies depending on the person, circumstances, external factors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Don’t crowd, but don’t disconnect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1905663"/>
            <a:ext cx="4937125" cy="39039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C313-0EDD-483E-9662-3032890721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4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Body Language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91" y="2027551"/>
            <a:ext cx="4938712" cy="364827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6099" y="1845734"/>
            <a:ext cx="5259581" cy="438779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There are some blatant/overt meanings to body language and others that are presumed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What you </a:t>
            </a:r>
            <a:r>
              <a:rPr lang="en-US" sz="2400" u="sng" dirty="0" smtClean="0"/>
              <a:t>intend</a:t>
            </a:r>
            <a:r>
              <a:rPr lang="en-US" sz="2400" dirty="0" smtClean="0"/>
              <a:t> to say doesn’t really matter, it’s what your receiver </a:t>
            </a:r>
            <a:r>
              <a:rPr lang="en-US" sz="2400" u="sng" dirty="0" smtClean="0"/>
              <a:t>thinks</a:t>
            </a:r>
            <a:r>
              <a:rPr lang="en-US" sz="2400" dirty="0" smtClean="0"/>
              <a:t> you’re saying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As you observe others pay close attention to changes or transitions in their body language especially in response to something you’ve said 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C313-0EDD-483E-9662-3032890721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5357</TotalTime>
  <Words>1379</Words>
  <Application>Microsoft Office PowerPoint</Application>
  <PresentationFormat>Widescreen</PresentationFormat>
  <Paragraphs>199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Calibri Light</vt:lpstr>
      <vt:lpstr>Wingdings</vt:lpstr>
      <vt:lpstr>Retrospect</vt:lpstr>
      <vt:lpstr>Building the Bridge of Effective Communication</vt:lpstr>
      <vt:lpstr>Why share analytical information?</vt:lpstr>
      <vt:lpstr>Why share analytical information?</vt:lpstr>
      <vt:lpstr>Two Critical Components</vt:lpstr>
      <vt:lpstr>Information Sharing</vt:lpstr>
      <vt:lpstr>WHO do you share the Info with?</vt:lpstr>
      <vt:lpstr>It’s what you say, and how you say it!</vt:lpstr>
      <vt:lpstr>It’s what and how you don’t say it!</vt:lpstr>
      <vt:lpstr>Body Language</vt:lpstr>
      <vt:lpstr>In conclusion</vt:lpstr>
      <vt:lpstr>Successful  Presentations</vt:lpstr>
      <vt:lpstr>Presentation Basics</vt:lpstr>
      <vt:lpstr>Presentation Necessities</vt:lpstr>
      <vt:lpstr>Why give a presentation?</vt:lpstr>
      <vt:lpstr>It’s about a story, not just information</vt:lpstr>
      <vt:lpstr>Presentation Mistakes</vt:lpstr>
      <vt:lpstr>Develop Your Delivery</vt:lpstr>
      <vt:lpstr>Stage Presence</vt:lpstr>
      <vt:lpstr>Before You Begin Speaking</vt:lpstr>
      <vt:lpstr>When You’re Speaking</vt:lpstr>
      <vt:lpstr>When You’re Speaking</vt:lpstr>
      <vt:lpstr>PowerPoint Presentation</vt:lpstr>
      <vt:lpstr>Questions?</vt:lpstr>
      <vt:lpstr>Worried about presenting data?</vt:lpstr>
      <vt:lpstr>Present the what, and SO WHAT!</vt:lpstr>
      <vt:lpstr>BREAK </vt:lpstr>
    </vt:vector>
  </TitlesOfParts>
  <Company>University of Connecticut 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the Bridge of Effective Communication</dc:title>
  <dc:creator>Katherine Duncan</dc:creator>
  <cp:lastModifiedBy>Katherine Duncan</cp:lastModifiedBy>
  <cp:revision>135</cp:revision>
  <dcterms:created xsi:type="dcterms:W3CDTF">2016-10-31T21:15:31Z</dcterms:created>
  <dcterms:modified xsi:type="dcterms:W3CDTF">2017-09-29T00:31:18Z</dcterms:modified>
</cp:coreProperties>
</file>