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sldIdLst>
    <p:sldId id="256" r:id="rId2"/>
    <p:sldId id="257" r:id="rId3"/>
    <p:sldId id="259" r:id="rId4"/>
    <p:sldId id="260" r:id="rId5"/>
    <p:sldId id="258" r:id="rId6"/>
    <p:sldId id="274" r:id="rId7"/>
    <p:sldId id="275" r:id="rId8"/>
    <p:sldId id="276" r:id="rId9"/>
    <p:sldId id="261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8" r:id="rId18"/>
    <p:sldId id="262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05" autoAdjust="0"/>
    <p:restoredTop sz="83648" autoAdjust="0"/>
  </p:normalViewPr>
  <p:slideViewPr>
    <p:cSldViewPr snapToGrid="0">
      <p:cViewPr varScale="1">
        <p:scale>
          <a:sx n="95" d="100"/>
          <a:sy n="95" d="100"/>
        </p:scale>
        <p:origin x="8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EACA93-9084-4514-99D8-1676D91FFB29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8FDC3-5742-4A05-AEBC-701D4F45D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97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8FDC3-5742-4A05-AEBC-701D4F45D1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387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8FDC3-5742-4A05-AEBC-701D4F45D13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691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8FDC3-5742-4A05-AEBC-701D4F45D13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728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8FDC3-5742-4A05-AEBC-701D4F45D13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4977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8FDC3-5742-4A05-AEBC-701D4F45D13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8495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8FDC3-5742-4A05-AEBC-701D4F45D13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0886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8FDC3-5742-4A05-AEBC-701D4F45D13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9150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8FDC3-5742-4A05-AEBC-701D4F45D13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753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8FDC3-5742-4A05-AEBC-701D4F45D13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6232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8FDC3-5742-4A05-AEBC-701D4F45D13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8337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8FDC3-5742-4A05-AEBC-701D4F45D13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8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8FDC3-5742-4A05-AEBC-701D4F45D13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14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8FDC3-5742-4A05-AEBC-701D4F45D13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103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8FDC3-5742-4A05-AEBC-701D4F45D13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61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8FDC3-5742-4A05-AEBC-701D4F45D13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552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8FDC3-5742-4A05-AEBC-701D4F45D13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712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8FDC3-5742-4A05-AEBC-701D4F45D13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949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8FDC3-5742-4A05-AEBC-701D4F45D13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44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8FDC3-5742-4A05-AEBC-701D4F45D13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55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8FDC3-5742-4A05-AEBC-701D4F45D13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225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3EF1C-18CB-49D9-A580-543286020289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5F488-7A26-415A-B525-8FAE76466AB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845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3EF1C-18CB-49D9-A580-543286020289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5F488-7A26-415A-B525-8FAE76466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75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3EF1C-18CB-49D9-A580-543286020289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5F488-7A26-415A-B525-8FAE76466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25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3EF1C-18CB-49D9-A580-543286020289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5F488-7A26-415A-B525-8FAE76466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96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3EF1C-18CB-49D9-A580-543286020289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5F488-7A26-415A-B525-8FAE76466AB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471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3EF1C-18CB-49D9-A580-543286020289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5F488-7A26-415A-B525-8FAE76466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817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3EF1C-18CB-49D9-A580-543286020289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5F488-7A26-415A-B525-8FAE76466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01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3EF1C-18CB-49D9-A580-543286020289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5F488-7A26-415A-B525-8FAE76466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78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3EF1C-18CB-49D9-A580-543286020289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5F488-7A26-415A-B525-8FAE76466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14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733EF1C-18CB-49D9-A580-543286020289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E5F488-7A26-415A-B525-8FAE76466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84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3EF1C-18CB-49D9-A580-543286020289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5F488-7A26-415A-B525-8FAE76466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278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733EF1C-18CB-49D9-A580-543286020289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6E5F488-7A26-415A-B525-8FAE76466AB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883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hyperlink" Target="https://www.ted.com/talks/amy_cuddy_your_body_language_shapes_who_you_are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google.com/url?sa=i&amp;rct=j&amp;q=&amp;esrc=s&amp;source=images&amp;cd=&amp;cad=rja&amp;uact=8&amp;ved=0ahUKEwj2nfj62-nQAhVH7CYKHcYSDzcQjRwIBw&amp;url=http://www.everydayinterviewtips.com/8-questions-employers-wish-you-would-ask-them/&amp;bvm=bv.141320020,d.eWE&amp;psig=AFQjCNHhDgctamB-ro_BEU9ilEKUp_VxDA&amp;ust=1481462478477105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573212" cy="3566160"/>
          </a:xfrm>
        </p:spPr>
        <p:txBody>
          <a:bodyPr>
            <a:normAutofit/>
          </a:bodyPr>
          <a:lstStyle/>
          <a:p>
            <a:r>
              <a:rPr lang="en-US" sz="7300" b="1" dirty="0"/>
              <a:t>Influencing How your Communication is Received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“The </a:t>
            </a:r>
            <a:r>
              <a:rPr lang="en-US" b="1" dirty="0"/>
              <a:t>greatest ability in business is to get along with others and to influence their actions</a:t>
            </a:r>
            <a:r>
              <a:rPr lang="en-US" b="1" dirty="0" smtClean="0"/>
              <a:t>.” </a:t>
            </a:r>
            <a:r>
              <a:rPr lang="en-US" b="1" dirty="0"/>
              <a:t>John </a:t>
            </a:r>
            <a:r>
              <a:rPr lang="en-US" b="1" dirty="0" err="1" smtClean="0"/>
              <a:t>HancocK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6786" y="124690"/>
            <a:ext cx="2732079" cy="309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67715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345934" cy="1450757"/>
          </a:xfrm>
        </p:spPr>
        <p:txBody>
          <a:bodyPr/>
          <a:lstStyle/>
          <a:p>
            <a:r>
              <a:rPr lang="en-US" b="1" dirty="0" smtClean="0"/>
              <a:t>3- Receiver’s </a:t>
            </a:r>
            <a:r>
              <a:rPr lang="en-US" b="1" i="1" dirty="0" smtClean="0"/>
              <a:t>ACCURATE</a:t>
            </a:r>
            <a:r>
              <a:rPr lang="en-US" b="1" dirty="0" smtClean="0"/>
              <a:t> COMPREHENSION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2251643"/>
            <a:ext cx="4937760" cy="361745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200" dirty="0" smtClean="0"/>
              <a:t> Meaning can become distorted at any point, varies person to person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 smtClean="0"/>
              <a:t>Factors: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 smtClean="0"/>
              <a:t>Education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 smtClean="0"/>
              <a:t>Experience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 smtClean="0"/>
              <a:t>Age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 smtClean="0"/>
              <a:t>Culture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 smtClean="0"/>
              <a:t>Gender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 smtClean="0"/>
              <a:t>Language</a:t>
            </a:r>
            <a:endParaRPr lang="en-US" sz="2200" dirty="0"/>
          </a:p>
        </p:txBody>
      </p:sp>
      <p:sp>
        <p:nvSpPr>
          <p:cNvPr id="6" name="Flowchart: Merge 5"/>
          <p:cNvSpPr/>
          <p:nvPr/>
        </p:nvSpPr>
        <p:spPr>
          <a:xfrm>
            <a:off x="1612093" y="2492136"/>
            <a:ext cx="3398608" cy="3076189"/>
          </a:xfrm>
          <a:prstGeom prst="flowChartMerg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612092" y="2066650"/>
            <a:ext cx="3398608" cy="85097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219931" y="3573031"/>
            <a:ext cx="2204074" cy="15857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461745" y="4030231"/>
            <a:ext cx="1699304" cy="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19504" y="2332969"/>
            <a:ext cx="2383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Your Communication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266840" y="3264355"/>
            <a:ext cx="2110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Comprehension Barriers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590950" y="5545725"/>
            <a:ext cx="341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Comprehension of the Message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1906041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Factors that Influence Transfer of Info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600" b="1" dirty="0" smtClean="0"/>
              <a:t>Education and Experience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If you communicate above their level it can intimidate or overwhelm others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</a:t>
            </a:r>
            <a:r>
              <a:rPr lang="en-US" dirty="0" smtClean="0"/>
              <a:t>f you communicate below their level it can make the receiver resentful or you could be perceived as arrogant, condescending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600" b="1" dirty="0"/>
              <a:t>Culture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US / Western Cultures – stress individualism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Majority of world – stresses collectivism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Body </a:t>
            </a:r>
            <a:r>
              <a:rPr lang="en-US" dirty="0"/>
              <a:t>language differences: mostly spacing and eye contact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600" b="1" dirty="0" smtClean="0"/>
              <a:t>Age</a:t>
            </a:r>
            <a:r>
              <a:rPr lang="en-US" sz="2600" dirty="0" smtClean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There are often negative judgements made about each generation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Work ethic / dedication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Work / life balance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Use appropriate analogies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Ex: “broken record” is clear to a Baby Boomer, but a millennial may have never seen a record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536" y="4249582"/>
            <a:ext cx="3423274" cy="189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441389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GENDER: Influential Factor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2541" y="1845734"/>
            <a:ext cx="5062498" cy="402336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/>
              <a:t> Generally: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Men – interpret situations as more competitive, hierarchical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Women – perceive situation more collegial, participative perspective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Men – single task oriented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Women – multi-taskers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/>
              <a:t> Intent: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Men - Establish uniqueness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Women – promote inclusion</a:t>
            </a:r>
          </a:p>
          <a:p>
            <a:pPr marL="201168" lvl="1" indent="0">
              <a:buNone/>
            </a:pP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b="1" dirty="0" smtClean="0"/>
              <a:t>Apologies: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Men tend not to apologize whereas women do, and may actually be expressing concern/sympathy, not admission of error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b="1" dirty="0" smtClean="0"/>
              <a:t>Content: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Men focus on sharing info objectively, mostly facts and observations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Women develop interaction or rapport almost equal information which leads to greater tendency to discuss emotion, thoughts, feelings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/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946978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Gender: Influential Factor, Cont’d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Silence: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Men </a:t>
            </a:r>
            <a:r>
              <a:rPr lang="en-US" sz="2000" dirty="0" smtClean="0"/>
              <a:t>– used for emphasis, assert power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Women – used to introspection, pondering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 smtClean="0"/>
              <a:t>Often misunderstood for weakness, uncertainty </a:t>
            </a: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/>
              <a:t>Physical Positioning: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Men – prefer to sit side-by-side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 smtClean="0"/>
              <a:t>To face each other subconsciously signals confrontation or intimidation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Women – prefer to sit face-to-face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 smtClean="0"/>
              <a:t>Enhance interaction and connectedness, enhances partnering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b="1" dirty="0" smtClean="0"/>
              <a:t>Language: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Use gender-nonspecific language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Examples: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Salesperson, not salesman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Police officer, not policeman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Spouse, not husband/wife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Never use “boys” or “girls” to discuss adults in the workplace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212908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Check for Comprehension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45735"/>
            <a:ext cx="3617558" cy="4022725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64407" y="2225215"/>
            <a:ext cx="5891273" cy="364387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Ask the receiver(s) to summarize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G</a:t>
            </a:r>
            <a:r>
              <a:rPr lang="en-US" dirty="0" smtClean="0"/>
              <a:t>ives you the opportunity to repair the communication, avoid misunderstanding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3 Common Issues: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Assuming success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Negative Past Experience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Inaccurate verification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835143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Ask for Receivers to Summarize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5171381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Do so assertively, not aggressively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“I want to be sure that you understood what I discussed with you, could we review together?”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“I want to be certain I’ve done a good job of communicating, help me out. Can we summarize what we discussed in the meeting?”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You could add: “I can fill in any gaps if I wasn’t clear.”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Don’t challenge them, discover comprehension level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079" y="2472962"/>
            <a:ext cx="4937125" cy="2768904"/>
          </a:xfrm>
        </p:spPr>
      </p:pic>
    </p:spTree>
    <p:extLst>
      <p:ext uri="{BB962C8B-B14F-4D97-AF65-F5344CB8AC3E}">
        <p14:creationId xmlns:p14="http://schemas.microsoft.com/office/powerpoint/2010/main" val="882399328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Keys to Ensure Comprehension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1908134"/>
            <a:ext cx="4938712" cy="3898983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2008509"/>
            <a:ext cx="4937760" cy="38605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Must be in their own words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</a:t>
            </a:r>
            <a:r>
              <a:rPr lang="en-US" dirty="0" smtClean="0"/>
              <a:t>f inaccurate: assume you did not communicate effectively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Explain again in a NEW method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Don’t  respond negatively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Summarizing will soon become habit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Less threatening, more constructive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OFFER to summarize to others to ensure you comprehend messages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448139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Let me check for Comprehension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2373212"/>
            <a:ext cx="4937760" cy="3495882"/>
          </a:xfrm>
        </p:spPr>
        <p:txBody>
          <a:bodyPr>
            <a:normAutofit lnSpcReduction="10000"/>
          </a:bodyPr>
          <a:lstStyle/>
          <a:p>
            <a:r>
              <a:rPr lang="en-US" sz="2700" b="1" dirty="0"/>
              <a:t>3 Major Factors influence accurate transfer:</a:t>
            </a:r>
          </a:p>
          <a:p>
            <a:endParaRPr lang="en-US" dirty="0"/>
          </a:p>
          <a:p>
            <a:r>
              <a:rPr lang="en-US" dirty="0"/>
              <a:t>1 – receiver’s ABILITY to process the message</a:t>
            </a:r>
          </a:p>
          <a:p>
            <a:r>
              <a:rPr lang="en-US" dirty="0"/>
              <a:t>2 – receiver’s WILLINGNESS to process</a:t>
            </a:r>
          </a:p>
          <a:p>
            <a:r>
              <a:rPr lang="en-US" dirty="0"/>
              <a:t>3 – receiver’s accurate COMPREHENSION </a:t>
            </a:r>
          </a:p>
          <a:p>
            <a:endParaRPr lang="en-US" dirty="0" smtClean="0"/>
          </a:p>
          <a:p>
            <a:r>
              <a:rPr lang="en-US" dirty="0" smtClean="0"/>
              <a:t>Check </a:t>
            </a:r>
            <a:r>
              <a:rPr lang="en-US" dirty="0"/>
              <a:t>for </a:t>
            </a:r>
            <a:r>
              <a:rPr lang="en-US" dirty="0" smtClean="0"/>
              <a:t>comprehension!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388" y="1846263"/>
            <a:ext cx="3984825" cy="4022725"/>
          </a:xfrm>
        </p:spPr>
      </p:pic>
    </p:spTree>
    <p:extLst>
      <p:ext uri="{BB962C8B-B14F-4D97-AF65-F5344CB8AC3E}">
        <p14:creationId xmlns:p14="http://schemas.microsoft.com/office/powerpoint/2010/main" val="3289151764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Public Speaking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A good speech is like a pencil; it has to have a point!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388099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Before You Begin Speaking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4879195" cy="4050792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Don’t </a:t>
            </a:r>
            <a:r>
              <a:rPr lang="en-US" dirty="0"/>
              <a:t>wing it… </a:t>
            </a:r>
            <a:endParaRPr lang="en-US" dirty="0" smtClean="0"/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Practice</a:t>
            </a:r>
            <a:r>
              <a:rPr lang="en-US" dirty="0"/>
              <a:t>! You can practice in front of a mirror, record yourself and play it back, or in front of friends/family 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Be </a:t>
            </a:r>
            <a:r>
              <a:rPr lang="en-US" dirty="0"/>
              <a:t>aware of your body </a:t>
            </a:r>
            <a:r>
              <a:rPr lang="en-US" dirty="0" smtClean="0"/>
              <a:t>language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Think </a:t>
            </a:r>
            <a:r>
              <a:rPr lang="en-US" dirty="0"/>
              <a:t>positively! </a:t>
            </a:r>
            <a:endParaRPr lang="en-US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You’ll be nervous but harness that!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033" y="2121408"/>
            <a:ext cx="5364897" cy="349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06347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358697" cy="1450757"/>
          </a:xfrm>
        </p:spPr>
        <p:txBody>
          <a:bodyPr>
            <a:normAutofit/>
          </a:bodyPr>
          <a:lstStyle/>
          <a:p>
            <a:r>
              <a:rPr lang="en-US" b="1" dirty="0" smtClean="0"/>
              <a:t>Communication Quality = Transfer Accuracy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2399640"/>
            <a:ext cx="4937760" cy="3469453"/>
          </a:xfrm>
        </p:spPr>
        <p:txBody>
          <a:bodyPr/>
          <a:lstStyle/>
          <a:p>
            <a:r>
              <a:rPr lang="en-US" b="1" dirty="0" smtClean="0"/>
              <a:t>3 Major Factors influence accurate transfer:</a:t>
            </a:r>
          </a:p>
          <a:p>
            <a:endParaRPr lang="en-US" dirty="0" smtClean="0"/>
          </a:p>
          <a:p>
            <a:r>
              <a:rPr lang="en-US" dirty="0" smtClean="0"/>
              <a:t>1 – receiver’s ABILITY to process the message</a:t>
            </a:r>
          </a:p>
          <a:p>
            <a:r>
              <a:rPr lang="en-US" dirty="0" smtClean="0"/>
              <a:t>2 – receiver’s WILLINGNESS to process</a:t>
            </a:r>
          </a:p>
          <a:p>
            <a:r>
              <a:rPr lang="en-US" dirty="0" smtClean="0"/>
              <a:t>3 – receiver’s accurate COMPREHENSION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809" y="2399640"/>
            <a:ext cx="5747209" cy="3352538"/>
          </a:xfrm>
        </p:spPr>
      </p:pic>
    </p:spTree>
    <p:extLst>
      <p:ext uri="{BB962C8B-B14F-4D97-AF65-F5344CB8AC3E}">
        <p14:creationId xmlns:p14="http://schemas.microsoft.com/office/powerpoint/2010/main" val="1500268539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When You’re Speaking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5520827" cy="4050792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Mistake? Tongue tied? Just </a:t>
            </a:r>
            <a:r>
              <a:rPr lang="en-US" dirty="0"/>
              <a:t>repeat yourself with what you meant to say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Fake </a:t>
            </a:r>
            <a:r>
              <a:rPr lang="en-US" dirty="0"/>
              <a:t>it ‘till you make it </a:t>
            </a:r>
            <a:r>
              <a:rPr lang="en-US" dirty="0" smtClean="0"/>
              <a:t>–project </a:t>
            </a:r>
            <a:r>
              <a:rPr lang="en-US" dirty="0"/>
              <a:t>that you </a:t>
            </a:r>
            <a:r>
              <a:rPr lang="en-US" dirty="0" smtClean="0"/>
              <a:t>have confidence </a:t>
            </a:r>
            <a:r>
              <a:rPr lang="en-US" dirty="0"/>
              <a:t>and you’ll slowly gain it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Harness </a:t>
            </a:r>
            <a:r>
              <a:rPr lang="en-US" dirty="0"/>
              <a:t>your excitement! If you’re nervous/excited it’s okay to show that to some degree to excite the audience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479" y="2782230"/>
            <a:ext cx="4851816" cy="272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15020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When You’re Speaking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6269" y="1891559"/>
            <a:ext cx="6196484" cy="4050792"/>
          </a:xfrm>
        </p:spPr>
        <p:txBody>
          <a:bodyPr/>
          <a:lstStyle/>
          <a:p>
            <a:pPr lv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Ask </a:t>
            </a:r>
            <a:r>
              <a:rPr lang="en-US" dirty="0"/>
              <a:t>questions of the audience – get them engaged </a:t>
            </a:r>
            <a:endParaRPr lang="en-US" dirty="0" smtClean="0"/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Use </a:t>
            </a:r>
            <a:r>
              <a:rPr lang="en-US" dirty="0"/>
              <a:t>your hands or walk around the room </a:t>
            </a:r>
            <a:r>
              <a:rPr lang="en-US" dirty="0" smtClean="0"/>
              <a:t>to loosen </a:t>
            </a:r>
            <a:r>
              <a:rPr lang="en-US" dirty="0"/>
              <a:t>you up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If </a:t>
            </a:r>
            <a:r>
              <a:rPr lang="en-US" dirty="0"/>
              <a:t>your presentation has a lot of numbers and statistics then try not to read them all, audiences will tend to gloss over – you don’t want anyone to fall asleep! </a:t>
            </a:r>
            <a:endParaRPr lang="en-US" dirty="0" smtClean="0"/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Show, don’t tell the figures.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Keep track of time</a:t>
            </a:r>
            <a:endParaRPr lang="en-US" dirty="0"/>
          </a:p>
        </p:txBody>
      </p:sp>
      <p:pic>
        <p:nvPicPr>
          <p:cNvPr id="2050" name="Picture 2" descr="Image result for public speak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03" y="2196320"/>
            <a:ext cx="4583570" cy="3441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2634918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Psychological Factors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980" y="2121408"/>
            <a:ext cx="6691504" cy="405079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200" dirty="0" smtClean="0"/>
              <a:t> They audience wants you to do well! This is their time that they are investing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 smtClean="0"/>
              <a:t> We are instinctually hard-wired to follow leaders. When you’re public speaking you are instantly given authority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 smtClean="0">
                <a:hlinkClick r:id="rId2"/>
              </a:rPr>
              <a:t> Amy </a:t>
            </a:r>
            <a:r>
              <a:rPr lang="en-US" sz="2200" dirty="0" err="1" smtClean="0">
                <a:hlinkClick r:id="rId2"/>
              </a:rPr>
              <a:t>Cudy’s</a:t>
            </a:r>
            <a:r>
              <a:rPr lang="en-US" sz="2200" dirty="0" smtClean="0">
                <a:hlinkClick r:id="rId2"/>
              </a:rPr>
              <a:t> TED Talk</a:t>
            </a:r>
            <a:r>
              <a:rPr lang="en-US" sz="2200" dirty="0" smtClean="0"/>
              <a:t> – power pose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 smtClean="0"/>
              <a:t> Most people learn better through listening, not reading –  let the slides support statements, not lead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 smtClean="0"/>
              <a:t> When you’re nervous you make others around you nervous, a calming demeanor can have the same affect on the listeners </a:t>
            </a: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193" y="2474065"/>
            <a:ext cx="456247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152070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135" y="1121170"/>
            <a:ext cx="4203488" cy="2983239"/>
          </a:xfrm>
        </p:spPr>
        <p:txBody>
          <a:bodyPr/>
          <a:lstStyle/>
          <a:p>
            <a:r>
              <a:rPr lang="en-US" b="1" dirty="0" smtClean="0"/>
              <a:t>Focus on your style of speaking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8959" y="96554"/>
            <a:ext cx="5122415" cy="662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861914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After You’re Done Speaking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7" y="2121408"/>
            <a:ext cx="10738069" cy="4050792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§"/>
            </a:pPr>
            <a:r>
              <a:rPr lang="en-US" dirty="0" smtClean="0"/>
              <a:t> Let </a:t>
            </a:r>
            <a:r>
              <a:rPr lang="en-US" dirty="0"/>
              <a:t>the audience know how much time you plan to give them for Questions &amp; Answers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dirty="0" smtClean="0"/>
              <a:t> If </a:t>
            </a:r>
            <a:r>
              <a:rPr lang="en-US" dirty="0"/>
              <a:t>there are tons of questions offer to follow up via email with anyone you can’t get to right them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dirty="0" smtClean="0"/>
              <a:t> If </a:t>
            </a:r>
            <a:r>
              <a:rPr lang="en-US" dirty="0"/>
              <a:t>you don’t get any questions don’t fret – try to stand still for up to half a minute (which will feel long)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013" y="3656338"/>
            <a:ext cx="5071672" cy="285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950280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After You’re Done Speaking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6190" y="2547634"/>
            <a:ext cx="5349490" cy="3721225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§"/>
            </a:pPr>
            <a:r>
              <a:rPr lang="en-US" sz="2500" dirty="0" smtClean="0"/>
              <a:t> When done simply </a:t>
            </a:r>
            <a:r>
              <a:rPr lang="en-US" sz="2500" dirty="0"/>
              <a:t>say “Thank you” to let the audience know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500" dirty="0" smtClean="0"/>
              <a:t> Be </a:t>
            </a:r>
            <a:r>
              <a:rPr lang="en-US" sz="2500" dirty="0"/>
              <a:t>available to </a:t>
            </a:r>
            <a:r>
              <a:rPr lang="en-US" sz="2500" dirty="0" smtClean="0"/>
              <a:t>take </a:t>
            </a:r>
            <a:r>
              <a:rPr lang="en-US" sz="2500" dirty="0"/>
              <a:t>questions. </a:t>
            </a:r>
            <a:endParaRPr lang="en-US" sz="2500" dirty="0" smtClean="0"/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500" dirty="0"/>
              <a:t> </a:t>
            </a:r>
            <a:r>
              <a:rPr lang="en-US" sz="2500" dirty="0" smtClean="0"/>
              <a:t>Some </a:t>
            </a:r>
            <a:r>
              <a:rPr lang="en-US" sz="2500" dirty="0"/>
              <a:t>might be </a:t>
            </a:r>
            <a:r>
              <a:rPr lang="en-US" sz="2500" dirty="0" smtClean="0"/>
              <a:t>nervous </a:t>
            </a:r>
            <a:r>
              <a:rPr lang="en-US" sz="2500" dirty="0"/>
              <a:t>about speaking in front of others </a:t>
            </a:r>
            <a:r>
              <a:rPr lang="en-US" sz="2500" dirty="0" smtClean="0"/>
              <a:t>- </a:t>
            </a:r>
            <a:r>
              <a:rPr lang="en-US" sz="2500" dirty="0"/>
              <a:t>prefer to ask you one on one.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94" y="2408419"/>
            <a:ext cx="5082792" cy="339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838177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Other Advice…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6223331" cy="453883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For a scripted speech </a:t>
            </a:r>
            <a:r>
              <a:rPr lang="en-US" dirty="0" smtClean="0">
                <a:solidFill>
                  <a:srgbClr val="00B0F0"/>
                </a:solidFill>
              </a:rPr>
              <a:t>change the color of font every 4 lines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smtClean="0"/>
              <a:t>Avoid Apologies, “sorry for the technical difficulties” or “sorry to keep you waiting” – simply state facts or give updates but maintain your composure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Make eye contact with audience members one by one, it makes them feel connected. Also a good way to recover someone who seems to have checked out (just a few solid seconds)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Think about when you sit through a good presentation of others – what makes it successful? What elements would you want to emulate?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192" y="1996396"/>
            <a:ext cx="40894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951343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 – Receiver’s ABILITY to process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3813" y="2027633"/>
            <a:ext cx="4434576" cy="384146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Ability includes: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i="1" dirty="0" smtClean="0"/>
              <a:t>Listening skills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Overall knowledge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Relevant experience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Intellect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Frame of reference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 smtClean="0"/>
              <a:t>Most of us truly do not listen; we just wait to talk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749" y="2027633"/>
            <a:ext cx="3641382" cy="363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59572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Information Must be “Receiver-Friendly”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2103650"/>
            <a:ext cx="5250667" cy="376544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200" dirty="0" smtClean="0"/>
              <a:t>People absorb info in 3 ways: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 smtClean="0"/>
              <a:t>Visually: what we see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 err="1" smtClean="0"/>
              <a:t>Auditorily</a:t>
            </a:r>
            <a:r>
              <a:rPr lang="en-US" sz="2200" dirty="0" smtClean="0"/>
              <a:t>: what we hear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 smtClean="0"/>
              <a:t>Kinesthetically: what we do, activity</a:t>
            </a:r>
            <a:endParaRPr lang="en-US" sz="2200" dirty="0"/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Do not limit your communication style to one delivery method. 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Do not assume everyone processes information the same way. 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629" y="1889191"/>
            <a:ext cx="3522349" cy="432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43549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Analytics Professionals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Often are visual learnings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Graphs, charts, written word, visual presentations, tables, schematics, flowcharts…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/>
              <a:t>For auditory learners: </a:t>
            </a:r>
            <a:r>
              <a:rPr lang="en-US" dirty="0" smtClean="0"/>
              <a:t>Visuals can be overwhelming and confusing to others who have a different learning style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/>
              <a:t>For visual learners: </a:t>
            </a:r>
            <a:r>
              <a:rPr lang="en-US" dirty="0" smtClean="0"/>
              <a:t>may not have strong listening skills, may want to be involved in the process to comprehend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817" y="1846263"/>
            <a:ext cx="4873966" cy="4022725"/>
          </a:xfrm>
        </p:spPr>
      </p:pic>
      <p:sp>
        <p:nvSpPr>
          <p:cNvPr id="6" name="AutoShape 2" descr="Image result for ask them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8398399" y="2461983"/>
            <a:ext cx="2333625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802429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It’s Your Responsibility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2119504"/>
            <a:ext cx="4937760" cy="3749589"/>
          </a:xfrm>
        </p:spPr>
        <p:txBody>
          <a:bodyPr>
            <a:noAutofit/>
          </a:bodyPr>
          <a:lstStyle/>
          <a:p>
            <a:r>
              <a:rPr lang="en-US" sz="2300" u="sng" dirty="0" smtClean="0"/>
              <a:t>1- Tell them</a:t>
            </a:r>
          </a:p>
          <a:p>
            <a:r>
              <a:rPr lang="en-US" sz="2300" dirty="0" smtClean="0"/>
              <a:t>Face to face or via phone/voicemail</a:t>
            </a:r>
          </a:p>
          <a:p>
            <a:endParaRPr lang="en-US" sz="2300" u="sng" dirty="0" smtClean="0"/>
          </a:p>
          <a:p>
            <a:r>
              <a:rPr lang="en-US" sz="2300" u="sng" dirty="0" smtClean="0"/>
              <a:t>2- Show them</a:t>
            </a:r>
          </a:p>
          <a:p>
            <a:r>
              <a:rPr lang="en-US" sz="2300" dirty="0" smtClean="0"/>
              <a:t>In writing; email, report, summary</a:t>
            </a:r>
          </a:p>
          <a:p>
            <a:endParaRPr lang="en-US" sz="2300" u="sng" dirty="0" smtClean="0"/>
          </a:p>
          <a:p>
            <a:r>
              <a:rPr lang="en-US" sz="2300" u="sng" dirty="0" smtClean="0"/>
              <a:t>3- Involve them</a:t>
            </a:r>
          </a:p>
          <a:p>
            <a:r>
              <a:rPr lang="en-US" sz="2300" dirty="0" smtClean="0"/>
              <a:t>Get them engaged, ask for participation</a:t>
            </a:r>
            <a:endParaRPr lang="en-US" sz="23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475" y="2201504"/>
            <a:ext cx="3587897" cy="3516139"/>
          </a:xfrm>
        </p:spPr>
      </p:pic>
    </p:spTree>
    <p:extLst>
      <p:ext uri="{BB962C8B-B14F-4D97-AF65-F5344CB8AC3E}">
        <p14:creationId xmlns:p14="http://schemas.microsoft.com/office/powerpoint/2010/main" val="4050819116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Worth Your Time?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52741" y="1925547"/>
            <a:ext cx="7648188" cy="394354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200" dirty="0" smtClean="0"/>
              <a:t> Valuable time spent fixing problems from ineffective communication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 smtClean="0"/>
              <a:t>Repeating tasks, wasted time on frustration, extra meetings, damage control, venting with colleagues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 smtClean="0"/>
              <a:t>Tell them, Show them, Involve them = time well spent!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 smtClean="0"/>
              <a:t>(repetition is also very valuable, to get info multiple ways)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 smtClean="0"/>
              <a:t> How to determine best communication style? ASK THEM!!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 </a:t>
            </a:r>
            <a:r>
              <a:rPr lang="en-US" sz="2200" dirty="0" smtClean="0"/>
              <a:t>Build a </a:t>
            </a:r>
            <a:r>
              <a:rPr lang="en-US" sz="2200" b="1" dirty="0" smtClean="0"/>
              <a:t>communication agreement! 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04" y="1925547"/>
            <a:ext cx="2681816" cy="4022725"/>
          </a:xfrm>
        </p:spPr>
      </p:pic>
    </p:spTree>
    <p:extLst>
      <p:ext uri="{BB962C8B-B14F-4D97-AF65-F5344CB8AC3E}">
        <p14:creationId xmlns:p14="http://schemas.microsoft.com/office/powerpoint/2010/main" val="4207465836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External Factors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6032927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/>
              <a:t> Physical Environment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Potential for disruption, listener is distracted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Try a conference room, or take a walk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b="1" dirty="0" smtClean="0"/>
              <a:t>Timing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“</a:t>
            </a:r>
            <a:r>
              <a:rPr lang="en-US" dirty="0"/>
              <a:t>I</a:t>
            </a:r>
            <a:r>
              <a:rPr lang="en-US" dirty="0" smtClean="0"/>
              <a:t>s this a good time?”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b="1" dirty="0" smtClean="0"/>
              <a:t>Productivity</a:t>
            </a:r>
            <a:r>
              <a:rPr lang="en-US" dirty="0" smtClean="0"/>
              <a:t> </a:t>
            </a:r>
            <a:r>
              <a:rPr lang="en-US" b="1" dirty="0" smtClean="0"/>
              <a:t>Cycle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Morning person? Give options to meet </a:t>
            </a:r>
          </a:p>
          <a:p>
            <a:pPr marL="201168" lvl="1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b="1" dirty="0" smtClean="0"/>
              <a:t>Be Responsive to Circumstances </a:t>
            </a:r>
            <a:r>
              <a:rPr lang="en-US" dirty="0" smtClean="0"/>
              <a:t>– is a meeting getting off course, offer to reschedule for a time when external factors are better for communications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129" y="2015401"/>
            <a:ext cx="3771304" cy="4022725"/>
          </a:xfrm>
        </p:spPr>
      </p:pic>
    </p:spTree>
    <p:extLst>
      <p:ext uri="{BB962C8B-B14F-4D97-AF65-F5344CB8AC3E}">
        <p14:creationId xmlns:p14="http://schemas.microsoft.com/office/powerpoint/2010/main" val="400595121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 – Receiver’s WILLINGNESS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1- Use Assertive Communication Style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Use I- and WE- statements, not YOU-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You implies a negative emotional impact leading to the receiver to shut down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Receiver becomes focused on defending themselves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YOU- phrases are preferred when giving praise so that it’s specific to the individual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686168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b="1" dirty="0" smtClean="0"/>
              <a:t>2- Avoid Provoking Phrases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</a:t>
            </a:r>
            <a:r>
              <a:rPr lang="en-US" dirty="0" smtClean="0"/>
              <a:t>ends a message of devaluing the other’s message, dismissive, argumentative, disagreement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Example: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“I appreciate the information you sent me, </a:t>
            </a:r>
            <a:r>
              <a:rPr lang="en-US" sz="2000" b="1" i="1" dirty="0" smtClean="0"/>
              <a:t>but</a:t>
            </a:r>
            <a:r>
              <a:rPr lang="en-US" sz="2000" dirty="0" smtClean="0"/>
              <a:t> it’s incomplete.”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OR: “I appreciate the information you sent me, </a:t>
            </a:r>
            <a:r>
              <a:rPr lang="en-US" sz="2000" b="1" i="1" dirty="0" smtClean="0"/>
              <a:t>and</a:t>
            </a:r>
            <a:r>
              <a:rPr lang="en-US" sz="2000" dirty="0" smtClean="0"/>
              <a:t> there’s some additional things I need.”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312" y="96317"/>
            <a:ext cx="3680650" cy="185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576821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7188</TotalTime>
  <Words>1562</Words>
  <Application>Microsoft Office PowerPoint</Application>
  <PresentationFormat>Widescreen</PresentationFormat>
  <Paragraphs>223</Paragraphs>
  <Slides>26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Calibri</vt:lpstr>
      <vt:lpstr>Calibri Light</vt:lpstr>
      <vt:lpstr>Wingdings</vt:lpstr>
      <vt:lpstr>Retrospect</vt:lpstr>
      <vt:lpstr>Influencing How your Communication is Received</vt:lpstr>
      <vt:lpstr>Communication Quality = Transfer Accuracy</vt:lpstr>
      <vt:lpstr>1 – Receiver’s ABILITY to process</vt:lpstr>
      <vt:lpstr>Information Must be “Receiver-Friendly” </vt:lpstr>
      <vt:lpstr>Analytics Professionals</vt:lpstr>
      <vt:lpstr>It’s Your Responsibility </vt:lpstr>
      <vt:lpstr>Worth Your Time?</vt:lpstr>
      <vt:lpstr>External Factors</vt:lpstr>
      <vt:lpstr>2 – Receiver’s WILLINGNESS</vt:lpstr>
      <vt:lpstr>3- Receiver’s ACCURATE COMPREHENSION</vt:lpstr>
      <vt:lpstr>Factors that Influence Transfer of Info</vt:lpstr>
      <vt:lpstr>GENDER: Influential Factor</vt:lpstr>
      <vt:lpstr>Gender: Influential Factor, Cont’d</vt:lpstr>
      <vt:lpstr>Check for Comprehension</vt:lpstr>
      <vt:lpstr>Ask for Receivers to Summarize </vt:lpstr>
      <vt:lpstr>Keys to Ensure Comprehension</vt:lpstr>
      <vt:lpstr>Let me check for Comprehension</vt:lpstr>
      <vt:lpstr>Public Speaking</vt:lpstr>
      <vt:lpstr>Before You Begin Speaking</vt:lpstr>
      <vt:lpstr>When You’re Speaking</vt:lpstr>
      <vt:lpstr>When You’re Speaking</vt:lpstr>
      <vt:lpstr>Psychological Factors</vt:lpstr>
      <vt:lpstr>Focus on your style of speaking</vt:lpstr>
      <vt:lpstr>After You’re Done Speaking</vt:lpstr>
      <vt:lpstr>After You’re Done Speaking</vt:lpstr>
      <vt:lpstr>Other Advice…</vt:lpstr>
    </vt:vector>
  </TitlesOfParts>
  <Company>University of Connecticut School of Business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Influencing How your Communication is Received</dc:title>
  <dc:creator>Katherine Duncan</dc:creator>
  <cp:lastModifiedBy>Katherine  Duncan</cp:lastModifiedBy>
  <cp:revision>73</cp:revision>
  <dcterms:created xsi:type="dcterms:W3CDTF">2016-10-31T21:46:28Z</dcterms:created>
  <dcterms:modified xsi:type="dcterms:W3CDTF">2017-10-05T15:02:06Z</dcterms:modified>
</cp:coreProperties>
</file>