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1950" autoAdjust="0"/>
  </p:normalViewPr>
  <p:slideViewPr>
    <p:cSldViewPr snapToGrid="0">
      <p:cViewPr varScale="1">
        <p:scale>
          <a:sx n="93" d="100"/>
          <a:sy n="93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A0A92-2589-4C28-A858-68EB3A0F66A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5392-0372-4D78-8A3C-C1E06B37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8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392-0372-4D78-8A3C-C1E06B3734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9D1-BE60-4667-8BC9-B0EEAE0A7B38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3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D2EF-8854-46CF-939B-C06771D701DD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CF8-1AC0-487A-BBC8-56022F3FE13B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4D9-356F-46EB-84C3-6EE8D85CBDD5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A361-7DF4-4964-9A23-EF22C37FD514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1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6968-C3C0-47EB-A45E-354AA12EC3F8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0151-BEFC-453A-BEAF-28E54EBB657C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656C-E3E4-4B8B-8D44-F251C0DBD093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6950-9E77-4BDB-8D8C-53C9A230DDBA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A33B4F-D127-433A-BE36-C4B5A63FB867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4417-8441-44FE-A2E9-0C3F404D7B36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E589F1-B862-43E6-B569-E72FB4DAF976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CF7AC0-0D10-4093-BA87-577F57686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Communicating Technical Information to Nontechnical People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63825"/>
          </a:xfrm>
        </p:spPr>
        <p:txBody>
          <a:bodyPr>
            <a:normAutofit/>
          </a:bodyPr>
          <a:lstStyle/>
          <a:p>
            <a:r>
              <a:rPr lang="en-US" b="1" dirty="0" smtClean="0"/>
              <a:t>“Any </a:t>
            </a:r>
            <a:r>
              <a:rPr lang="en-US" b="1" dirty="0"/>
              <a:t>intelligent fool can make things bigger and more complex... It takes a touch of genius - and a lot of courage to move in the opposite direction</a:t>
            </a:r>
            <a:r>
              <a:rPr lang="en-US" b="1" dirty="0" smtClean="0"/>
              <a:t>.”</a:t>
            </a:r>
          </a:p>
          <a:p>
            <a:r>
              <a:rPr lang="en-US" b="1" dirty="0" smtClean="0"/>
              <a:t>E</a:t>
            </a:r>
            <a:r>
              <a:rPr lang="en-US" b="1" dirty="0"/>
              <a:t>. F. </a:t>
            </a:r>
            <a:r>
              <a:rPr lang="en-US" b="1" dirty="0" smtClean="0"/>
              <a:t>Schumacher, British economist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66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Preview – Present – Review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94116"/>
            <a:ext cx="5475644" cy="35749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Reduces negative factors &amp; frustration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Increases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Use repetition to drive home the message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Tell your audience what you plan to say (concisely), deliver the message, and summarize at the end for accurate retention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84" y="2094624"/>
            <a:ext cx="2857500" cy="24955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03" y="330752"/>
            <a:ext cx="3490063" cy="1052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84" y="4785815"/>
            <a:ext cx="2857500" cy="21431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Preview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7" y="2286801"/>
            <a:ext cx="4286250" cy="3505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45" y="1845734"/>
            <a:ext cx="6292586" cy="4387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 Brief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 smtClean="0"/>
              <a:t>TIP: Mention content AND </a:t>
            </a:r>
            <a:r>
              <a:rPr lang="en-US" sz="2600" b="1" dirty="0" smtClean="0"/>
              <a:t>emotional impact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“I want to discuss the results, </a:t>
            </a:r>
            <a:r>
              <a:rPr lang="en-US" b="1" dirty="0" smtClean="0"/>
              <a:t>and I think you’ll be very pleased!”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“There may be some problems with our latest result findings, I’d like to review and see what some  possible decisions are.”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Works 1:1 as well, “I’ve reviewed your concerns, there are 2 possible options that we should be able to use.”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644393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This is the “guts” of the presentation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Structure will vary but refer back to “tell them, show them, involve them” (reviewed in Ch. 2)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Pay close attention to words, tone, body language and use of visual aids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82" y="1979150"/>
            <a:ext cx="5347254" cy="40104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" y="2451683"/>
            <a:ext cx="3599121" cy="269934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1611" y="1737360"/>
            <a:ext cx="7601965" cy="45171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dirty="0" smtClean="0"/>
              <a:t> Summarize presentation of most important points, themes, recommendations…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TIP: aim to discuss 3 points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 B</a:t>
            </a:r>
            <a:r>
              <a:rPr lang="en-US" sz="2500" dirty="0" smtClean="0"/>
              <a:t>e clear in your number of points and clearly walk the audience through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“First, we…. Second, the results showed… and our third point was to recommend….”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Avoid Thinking Out 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3"/>
            <a:ext cx="5281878" cy="45496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Avoid random thoughts, disjointed comments, conjecture, or speculation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 smtClean="0"/>
              <a:t>PLAN ALL YOUR COMMUNICATION!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 smtClean="0"/>
              <a:t>Its not how much you know that counts… it’s what your receiver absorbs and comprehends</a:t>
            </a:r>
            <a:endParaRPr lang="en-US" sz="2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66" y="2272473"/>
            <a:ext cx="5762403" cy="3246423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Opinion </a:t>
            </a:r>
            <a:r>
              <a:rPr lang="en-US" sz="7700" b="1" dirty="0" smtClean="0"/>
              <a:t>≠</a:t>
            </a:r>
            <a:r>
              <a:rPr lang="en-US" b="1" dirty="0" smtClean="0"/>
              <a:t> Fact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" y="1905780"/>
            <a:ext cx="4049723" cy="4022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4320" y="1845734"/>
            <a:ext cx="6421360" cy="4452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Other analytics experts will know the difference between your opinion and fact, non-technical people will not (most likely)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your opinion will be seen as fact due to your expertise,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Your opinions carry weight due to such factors – you have a high level of influence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Your name and credibility will be tied to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Clearly state when you’re stating your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Y</a:t>
            </a:r>
            <a:r>
              <a:rPr lang="en-US" sz="2200" dirty="0" smtClean="0"/>
              <a:t>our opinions are still extremely valuable and expected sometimes 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Help Non-Technical Decision 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400915" cy="4338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 Non-Technical people may make bad choices even if the facts seem clear to you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 smtClean="0"/>
              <a:t>Often they will wait to get a clearer confirmation from technical expertise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 smtClean="0"/>
              <a:t>Specifically communicate sound decision making criteria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Make sure non-tech people understand the </a:t>
            </a:r>
            <a:r>
              <a:rPr lang="en-US" sz="2100" b="1" dirty="0" smtClean="0"/>
              <a:t>process</a:t>
            </a:r>
            <a:r>
              <a:rPr lang="en-US" sz="2100" dirty="0" smtClean="0"/>
              <a:t> you took to get to a 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 B</a:t>
            </a:r>
            <a:r>
              <a:rPr lang="en-US" sz="2100" dirty="0" smtClean="0"/>
              <a:t>e specific and methodical in your communication</a:t>
            </a:r>
            <a:endParaRPr lang="en-US" sz="2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2266950"/>
            <a:ext cx="5394619" cy="360360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Positive Feedback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7" y="2506487"/>
            <a:ext cx="4938712" cy="27780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1522" y="1845735"/>
            <a:ext cx="540415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/>
              <a:t> We all learn best in positive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C</a:t>
            </a:r>
            <a:r>
              <a:rPr lang="en-US" sz="2100" dirty="0" smtClean="0"/>
              <a:t>elebrate “ah-ha” moments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C</a:t>
            </a:r>
            <a:r>
              <a:rPr lang="en-US" sz="2100" dirty="0" smtClean="0"/>
              <a:t>learly acknowledge their grasping of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 smtClean="0"/>
              <a:t>Human nature is to yearn for continuous positive feedback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 smtClean="0"/>
              <a:t>Positive environments lead to increased willingness to absorb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E</a:t>
            </a:r>
            <a:r>
              <a:rPr lang="en-US" sz="2100" dirty="0" smtClean="0"/>
              <a:t>ncourages non-technical people to try even harder to learn the technical info you present</a:t>
            </a:r>
            <a:endParaRPr lang="en-US" sz="2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Factors to Consider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7724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“Us Versus Them” Mentality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Analytics professionals see it as black or white… technology will work or it wont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Must be open-minded to see value in non-technical people’s contributions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Come across as power-tripping or superiority complex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Act as a Data Sage (philosopher, possessing immense wisdom)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Be collaborative!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17" y="2546946"/>
            <a:ext cx="3746500" cy="2501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Analogies, References &amp; Examples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26" y="1889548"/>
            <a:ext cx="3845817" cy="4022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0795" y="2162287"/>
            <a:ext cx="5874885" cy="37068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Use everyday examples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Many </a:t>
            </a:r>
            <a:r>
              <a:rPr lang="en-US" sz="2400" dirty="0"/>
              <a:t>technical terms are derived from everyday terms –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C</a:t>
            </a:r>
            <a:r>
              <a:rPr lang="en-US" sz="2400" b="1" dirty="0" smtClean="0"/>
              <a:t>omputer desktop </a:t>
            </a:r>
            <a:r>
              <a:rPr lang="en-US" sz="2400" dirty="0" smtClean="0"/>
              <a:t>– similar to an actual desktop </a:t>
            </a:r>
            <a:r>
              <a:rPr lang="en-US" sz="2400" dirty="0"/>
              <a:t>where we do our </a:t>
            </a:r>
            <a:r>
              <a:rPr lang="en-US" sz="2400" dirty="0" smtClean="0"/>
              <a:t>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Email </a:t>
            </a:r>
            <a:r>
              <a:rPr lang="en-US" sz="2400" b="1" dirty="0"/>
              <a:t>address </a:t>
            </a:r>
            <a:r>
              <a:rPr lang="en-US" sz="2400" dirty="0"/>
              <a:t>– like a real mail </a:t>
            </a:r>
            <a:r>
              <a:rPr lang="en-US" sz="2400" dirty="0" smtClean="0"/>
              <a:t>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Wallpaper</a:t>
            </a:r>
            <a:r>
              <a:rPr lang="en-US" sz="2400" dirty="0" smtClean="0"/>
              <a:t> – for a wall or phone screen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“Need-to-Know”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964067"/>
            <a:ext cx="6033961" cy="4495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Transfer </a:t>
            </a:r>
            <a:r>
              <a:rPr lang="en-US" sz="2200" i="1" dirty="0" smtClean="0"/>
              <a:t>limited </a:t>
            </a:r>
            <a:r>
              <a:rPr lang="en-US" sz="2200" dirty="0" smtClean="0"/>
              <a:t>accurate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They need an overview OR specifics only for </a:t>
            </a:r>
            <a:r>
              <a:rPr lang="en-US" sz="2200" b="1" dirty="0" smtClean="0"/>
              <a:t>decision making</a:t>
            </a:r>
            <a:r>
              <a:rPr lang="en-US" sz="2200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They need to know what something does and how to make it happen… </a:t>
            </a:r>
            <a:r>
              <a:rPr lang="en-US" sz="2200" i="1" dirty="0" smtClean="0"/>
              <a:t>not how and why it does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Avoid temptation of over-explaining –counterproductive!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“Who won the game?”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You give a quick answer unless follow up questions follow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49" y="2267290"/>
            <a:ext cx="4937125" cy="328888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Much is TOO Much? 1-on-1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0" y="1845735"/>
            <a:ext cx="4022725" cy="4022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981" y="1845735"/>
            <a:ext cx="6936455" cy="42466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CHALLENGE: Non-Tech person may want simple answer, even if difficult to give 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“well I can give you a simple yes or no because…” and summarize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Ask if the non-tech person would like more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Don’t overload, but qualify your response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“I can give you a brief overview kind of like cliff notes and then can fill in the blanks where necessary”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Some may choose bare minimum… saves you time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 is TOO Much? </a:t>
            </a:r>
            <a:r>
              <a:rPr lang="en-US" b="1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046" y="2191314"/>
            <a:ext cx="5708236" cy="40417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Target presentations to the least technical person in the room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Offer extra info afterwards or in handouts to more technical 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Be available after the presentation for a more in depth discussion or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Rarely will the entire room be the exact same level of education, experience, knowledge, training… even in BAPM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24" y="2011614"/>
            <a:ext cx="4937125" cy="370284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Show Your Work Visually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0" y="2180492"/>
            <a:ext cx="5694345" cy="344853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837" y="1893080"/>
            <a:ext cx="5394419" cy="43562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/>
              <a:t> Growing in popularity and success – technologies such as Tableau, Chart.js, Raw, </a:t>
            </a:r>
            <a:r>
              <a:rPr lang="en-US" sz="2500" dirty="0" err="1" smtClean="0"/>
              <a:t>Dygraphs</a:t>
            </a:r>
            <a:r>
              <a:rPr lang="en-US" sz="2500" dirty="0" smtClean="0"/>
              <a:t>, </a:t>
            </a:r>
            <a:r>
              <a:rPr lang="en-US" sz="2500" dirty="0" err="1" smtClean="0"/>
              <a:t>ZingChart</a:t>
            </a:r>
            <a:r>
              <a:rPr lang="en-US" sz="2500" dirty="0" smtClean="0"/>
              <a:t>, Exhibit, Visual.ly, Fusion Charts…. Tens of tools!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Simple and easily absorbed format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SHOW, don’t just tell!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b="1" dirty="0" smtClean="0"/>
              <a:t>Don’t just show to show</a:t>
            </a:r>
            <a:r>
              <a:rPr lang="en-US" sz="2500" dirty="0" smtClean="0"/>
              <a:t>, if overwhelming the audience will shut down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for Enhancing Visual Aids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56" y="2097740"/>
            <a:ext cx="4847943" cy="37984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Take Data Visualization with John Wilson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Keep it simple, Don’t clutter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Use colors appropriately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M</a:t>
            </a:r>
            <a:r>
              <a:rPr lang="en-US" sz="2200" dirty="0" smtClean="0"/>
              <a:t>ake it neat and legible, with large readable fonts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Proofread!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/>
              <a:t>Do not expect the visualization to make your point FOR YOU!</a:t>
            </a:r>
            <a:endParaRPr lang="en-US" sz="2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01" y="1926192"/>
            <a:ext cx="6812348" cy="384697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Involve the Listener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8" y="2813538"/>
            <a:ext cx="4522328" cy="204917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9204" y="1883262"/>
            <a:ext cx="5956044" cy="44306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Anticipate a breakdown in communication and involve the listener! See it as a collaboration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“Here are the ground rules… I’ll give you info and just stop me at any point if I’m not communicating well.” (assume it’s you, not them)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Allow the listener to give you feedback along the way if your information is too high level, or too low level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Manage the Intimidation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 Be aware of physical presence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 not stand over them, sit if they are </a:t>
            </a:r>
            <a:r>
              <a:rPr lang="en-US" dirty="0" smtClean="0"/>
              <a:t>seated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Sit </a:t>
            </a:r>
            <a:r>
              <a:rPr lang="en-US" dirty="0"/>
              <a:t>or stand next to them – less formal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AC0-0D10-4093-BA87-577F57686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4132</TotalTime>
  <Words>1104</Words>
  <Application>Microsoft Office PowerPoint</Application>
  <PresentationFormat>Widescreen</PresentationFormat>
  <Paragraphs>136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Communicating Technical Information to Nontechnical People</vt:lpstr>
      <vt:lpstr>Factors to Consider</vt:lpstr>
      <vt:lpstr>Use Analogies, References &amp; Examples</vt:lpstr>
      <vt:lpstr>“Need-to-Know” </vt:lpstr>
      <vt:lpstr>How Much is TOO Much? 1-on-1</vt:lpstr>
      <vt:lpstr>How Much is TOO Much? Presentations</vt:lpstr>
      <vt:lpstr>Show Your Work Visually</vt:lpstr>
      <vt:lpstr>Tips for Enhancing Visual Aids</vt:lpstr>
      <vt:lpstr>Involve the Listener</vt:lpstr>
      <vt:lpstr>Preview – Present – Review </vt:lpstr>
      <vt:lpstr>Preview</vt:lpstr>
      <vt:lpstr>Present</vt:lpstr>
      <vt:lpstr>Review</vt:lpstr>
      <vt:lpstr>Avoid Thinking Out Loud</vt:lpstr>
      <vt:lpstr>Your Opinion ≠ Fact</vt:lpstr>
      <vt:lpstr>Help Non-Technical Decision Making</vt:lpstr>
      <vt:lpstr>Positive Feedback </vt:lpstr>
    </vt:vector>
  </TitlesOfParts>
  <Company>University of Connecticut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Duncan</dc:creator>
  <cp:lastModifiedBy>Katherine  Duncan</cp:lastModifiedBy>
  <cp:revision>50</cp:revision>
  <dcterms:created xsi:type="dcterms:W3CDTF">2016-11-12T12:37:54Z</dcterms:created>
  <dcterms:modified xsi:type="dcterms:W3CDTF">2017-10-12T18:05:55Z</dcterms:modified>
</cp:coreProperties>
</file>