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98" r:id="rId5"/>
    <p:sldId id="300" r:id="rId6"/>
    <p:sldId id="308" r:id="rId7"/>
    <p:sldId id="315" r:id="rId8"/>
    <p:sldId id="307" r:id="rId9"/>
    <p:sldId id="304" r:id="rId10"/>
    <p:sldId id="309" r:id="rId11"/>
    <p:sldId id="310" r:id="rId12"/>
    <p:sldId id="312" r:id="rId13"/>
    <p:sldId id="311" r:id="rId14"/>
    <p:sldId id="313" r:id="rId15"/>
    <p:sldId id="314" r:id="rId16"/>
    <p:sldId id="316" r:id="rId17"/>
    <p:sldId id="317" r:id="rId18"/>
    <p:sldId id="318" r:id="rId19"/>
    <p:sldId id="319" r:id="rId20"/>
    <p:sldId id="320" r:id="rId21"/>
    <p:sldId id="322"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ntamani Manjunatha, Anusha" initials="CMA" lastIdx="1" clrIdx="0">
    <p:extLst>
      <p:ext uri="{19B8F6BF-5375-455C-9EA6-DF929625EA0E}">
        <p15:presenceInfo xmlns:p15="http://schemas.microsoft.com/office/powerpoint/2012/main" userId="Chintamani Manjunatha, Anus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A6EE3-BAF7-4969-875B-8BCE4850C8FD}" type="datetimeFigureOut">
              <a:rPr lang="en-US" smtClean="0"/>
              <a:t>8/18/2021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BFA8F-5BA8-4337-B944-52AFCCD2907F}" type="slidenum">
              <a:rPr lang="en-US" smtClean="0"/>
              <a:t>‹#›</a:t>
            </a:fld>
            <a:endParaRPr lang="en-US"/>
          </a:p>
        </p:txBody>
      </p:sp>
    </p:spTree>
    <p:extLst>
      <p:ext uri="{BB962C8B-B14F-4D97-AF65-F5344CB8AC3E}">
        <p14:creationId xmlns:p14="http://schemas.microsoft.com/office/powerpoint/2010/main" val="167103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68599"/>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pPr marL="0" lvl="0" indent="0" algn="ctr" rtl="0">
              <a:spcBef>
                <a:spcPts val="0"/>
              </a:spcBef>
              <a:spcAft>
                <a:spcPts val="0"/>
              </a:spcAft>
              <a:buNone/>
            </a:pPr>
            <a:r>
              <a:rPr lang="en-US" sz="4400" dirty="0"/>
              <a:t>Data Solution Analyst Case Study</a:t>
            </a:r>
            <a:br>
              <a:rPr lang="en-US" sz="4400" dirty="0"/>
            </a:b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2200" cap="none" spc="-50" dirty="0">
                <a:solidFill>
                  <a:schemeClr val="tx1">
                    <a:lumMod val="85000"/>
                    <a:lumOff val="15000"/>
                  </a:schemeClr>
                </a:solidFill>
                <a:latin typeface="+mj-lt"/>
                <a:ea typeface="+mj-ea"/>
                <a:cs typeface="+mj-cs"/>
              </a:rPr>
              <a:t>- Anusha Manjunatha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838199" y="5403296"/>
            <a:ext cx="10363201" cy="65788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000000"/>
                </a:solidFill>
                <a:latin typeface="Times New Roman" panose="02020603050405020304" pitchFamily="18" charset="0"/>
                <a:cs typeface="Times New Roman" panose="02020603050405020304" pitchFamily="18" charset="0"/>
              </a:rPr>
              <a:t>Age distribution has outliers after age 75. Younger group from 25- 40 and older age group of 60 - 95 can be persuaded more to subscribe.</a:t>
            </a: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descr="Table&#10;&#10;Description automatically generated">
            <a:extLst>
              <a:ext uri="{FF2B5EF4-FFF2-40B4-BE49-F238E27FC236}">
                <a16:creationId xmlns:a16="http://schemas.microsoft.com/office/drawing/2014/main" id="{A9DCB6AE-6DC1-4A88-AA15-07BF4C497D00}"/>
              </a:ext>
            </a:extLst>
          </p:cNvPr>
          <p:cNvPicPr>
            <a:picLocks noChangeAspect="1"/>
          </p:cNvPicPr>
          <p:nvPr/>
        </p:nvPicPr>
        <p:blipFill>
          <a:blip r:embed="rId2"/>
          <a:stretch>
            <a:fillRect/>
          </a:stretch>
        </p:blipFill>
        <p:spPr>
          <a:xfrm>
            <a:off x="1417218" y="689091"/>
            <a:ext cx="9357563" cy="4616555"/>
          </a:xfrm>
          <a:prstGeom prst="rect">
            <a:avLst/>
          </a:prstGeom>
        </p:spPr>
      </p:pic>
      <p:pic>
        <p:nvPicPr>
          <p:cNvPr id="14" name="Picture 13" descr="Text&#10;&#10;Description automatically generated">
            <a:extLst>
              <a:ext uri="{FF2B5EF4-FFF2-40B4-BE49-F238E27FC236}">
                <a16:creationId xmlns:a16="http://schemas.microsoft.com/office/drawing/2014/main" id="{7757CF96-A681-4F8B-AF08-93484059589A}"/>
              </a:ext>
            </a:extLst>
          </p:cNvPr>
          <p:cNvPicPr>
            <a:picLocks noChangeAspect="1"/>
          </p:cNvPicPr>
          <p:nvPr/>
        </p:nvPicPr>
        <p:blipFill>
          <a:blip r:embed="rId3"/>
          <a:stretch>
            <a:fillRect/>
          </a:stretch>
        </p:blipFill>
        <p:spPr>
          <a:xfrm>
            <a:off x="10668000" y="754620"/>
            <a:ext cx="1066800" cy="714375"/>
          </a:xfrm>
          <a:prstGeom prst="rect">
            <a:avLst/>
          </a:prstGeom>
        </p:spPr>
      </p:pic>
    </p:spTree>
    <p:extLst>
      <p:ext uri="{BB962C8B-B14F-4D97-AF65-F5344CB8AC3E}">
        <p14:creationId xmlns:p14="http://schemas.microsoft.com/office/powerpoint/2010/main" val="1998541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723521" y="5416355"/>
            <a:ext cx="10363201" cy="65788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Previous campaign was more successful with customers between age 25 to 40, they are our potential targets </a:t>
            </a: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descr="Text&#10;&#10;Description automatically generated with medium confidence">
            <a:extLst>
              <a:ext uri="{FF2B5EF4-FFF2-40B4-BE49-F238E27FC236}">
                <a16:creationId xmlns:a16="http://schemas.microsoft.com/office/drawing/2014/main" id="{5AE291B6-A19E-4539-AE86-6C5E6D05B994}"/>
              </a:ext>
            </a:extLst>
          </p:cNvPr>
          <p:cNvPicPr>
            <a:picLocks noChangeAspect="1"/>
          </p:cNvPicPr>
          <p:nvPr/>
        </p:nvPicPr>
        <p:blipFill>
          <a:blip r:embed="rId2"/>
          <a:stretch>
            <a:fillRect/>
          </a:stretch>
        </p:blipFill>
        <p:spPr>
          <a:xfrm>
            <a:off x="10831940" y="945596"/>
            <a:ext cx="1171575" cy="838200"/>
          </a:xfrm>
          <a:prstGeom prst="rect">
            <a:avLst/>
          </a:prstGeom>
        </p:spPr>
      </p:pic>
      <p:pic>
        <p:nvPicPr>
          <p:cNvPr id="5" name="Picture 4" descr="Chart, histogram&#10;&#10;Description automatically generated">
            <a:extLst>
              <a:ext uri="{FF2B5EF4-FFF2-40B4-BE49-F238E27FC236}">
                <a16:creationId xmlns:a16="http://schemas.microsoft.com/office/drawing/2014/main" id="{F61F9623-98B7-49B2-9E34-C92B3BBAB4B6}"/>
              </a:ext>
            </a:extLst>
          </p:cNvPr>
          <p:cNvPicPr>
            <a:picLocks noChangeAspect="1"/>
          </p:cNvPicPr>
          <p:nvPr/>
        </p:nvPicPr>
        <p:blipFill>
          <a:blip r:embed="rId3"/>
          <a:stretch>
            <a:fillRect/>
          </a:stretch>
        </p:blipFill>
        <p:spPr>
          <a:xfrm>
            <a:off x="956420" y="1052623"/>
            <a:ext cx="9875520" cy="4263655"/>
          </a:xfrm>
          <a:prstGeom prst="rect">
            <a:avLst/>
          </a:prstGeom>
        </p:spPr>
      </p:pic>
    </p:spTree>
    <p:extLst>
      <p:ext uri="{BB962C8B-B14F-4D97-AF65-F5344CB8AC3E}">
        <p14:creationId xmlns:p14="http://schemas.microsoft.com/office/powerpoint/2010/main" val="1973231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719977" y="5459888"/>
            <a:ext cx="10363201" cy="65788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Plot to understand personal loan status along with the marital status of customers(with term deposit subscription). To focus on customers who are not married with no personal loan taken.</a:t>
            </a: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 name="Picture 9" descr="Chart, bar chart&#10;&#10;Description automatically generated">
            <a:extLst>
              <a:ext uri="{FF2B5EF4-FFF2-40B4-BE49-F238E27FC236}">
                <a16:creationId xmlns:a16="http://schemas.microsoft.com/office/drawing/2014/main" id="{CFCC6168-B819-4848-A7ED-E9AB7708892E}"/>
              </a:ext>
            </a:extLst>
          </p:cNvPr>
          <p:cNvPicPr>
            <a:picLocks noChangeAspect="1"/>
          </p:cNvPicPr>
          <p:nvPr/>
        </p:nvPicPr>
        <p:blipFill>
          <a:blip r:embed="rId2"/>
          <a:stretch>
            <a:fillRect/>
          </a:stretch>
        </p:blipFill>
        <p:spPr>
          <a:xfrm>
            <a:off x="2207242" y="1309696"/>
            <a:ext cx="7777515" cy="3781408"/>
          </a:xfrm>
          <a:prstGeom prst="rect">
            <a:avLst/>
          </a:prstGeom>
        </p:spPr>
      </p:pic>
    </p:spTree>
    <p:extLst>
      <p:ext uri="{BB962C8B-B14F-4D97-AF65-F5344CB8AC3E}">
        <p14:creationId xmlns:p14="http://schemas.microsoft.com/office/powerpoint/2010/main" val="63146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719977" y="5459888"/>
            <a:ext cx="10363201" cy="65788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Employment variation rate, Number of employees and </a:t>
            </a:r>
            <a:r>
              <a:rPr lang="en-US" sz="2000" spc="-50" dirty="0" err="1">
                <a:solidFill>
                  <a:srgbClr val="000000"/>
                </a:solidFill>
                <a:latin typeface="Times New Roman" panose="02020603050405020304" pitchFamily="18" charset="0"/>
                <a:ea typeface="+mj-ea"/>
                <a:cs typeface="Times New Roman" panose="02020603050405020304" pitchFamily="18" charset="0"/>
              </a:rPr>
              <a:t>Eurobir</a:t>
            </a:r>
            <a:r>
              <a:rPr lang="en-US" sz="2000" spc="-50" dirty="0">
                <a:solidFill>
                  <a:srgbClr val="000000"/>
                </a:solidFill>
                <a:latin typeface="Times New Roman" panose="02020603050405020304" pitchFamily="18" charset="0"/>
                <a:ea typeface="+mj-ea"/>
                <a:cs typeface="Times New Roman" panose="02020603050405020304" pitchFamily="18" charset="0"/>
              </a:rPr>
              <a:t> 3 months rate are correlated. Employment variation rate is a combination of Number of employees, this results in Multicollinearity issues.</a:t>
            </a: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descr="Chart, treemap chart&#10;&#10;Description automatically generated">
            <a:extLst>
              <a:ext uri="{FF2B5EF4-FFF2-40B4-BE49-F238E27FC236}">
                <a16:creationId xmlns:a16="http://schemas.microsoft.com/office/drawing/2014/main" id="{CD623211-A9F6-469A-BF2D-91401EA734B3}"/>
              </a:ext>
            </a:extLst>
          </p:cNvPr>
          <p:cNvPicPr>
            <a:picLocks noChangeAspect="1"/>
          </p:cNvPicPr>
          <p:nvPr/>
        </p:nvPicPr>
        <p:blipFill>
          <a:blip r:embed="rId2"/>
          <a:stretch>
            <a:fillRect/>
          </a:stretch>
        </p:blipFill>
        <p:spPr>
          <a:xfrm>
            <a:off x="2858514" y="894966"/>
            <a:ext cx="6404123" cy="4237662"/>
          </a:xfrm>
          <a:prstGeom prst="rect">
            <a:avLst/>
          </a:prstGeom>
        </p:spPr>
      </p:pic>
    </p:spTree>
    <p:extLst>
      <p:ext uri="{BB962C8B-B14F-4D97-AF65-F5344CB8AC3E}">
        <p14:creationId xmlns:p14="http://schemas.microsoft.com/office/powerpoint/2010/main" val="3209868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1207658" y="1084522"/>
            <a:ext cx="9875520" cy="3955312"/>
          </a:xfrm>
          <a:prstGeom prst="rect">
            <a:avLst/>
          </a:prstGeom>
        </p:spPr>
        <p:txBody>
          <a:bodyPr vert="horz" lIns="91440" tIns="45720" rIns="91440" bIns="45720" rtlCol="0" anchor="b">
            <a:normAutofit/>
          </a:bodyPr>
          <a:lstStyle/>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No Missing values, but there are records with “Unknown” values counting to 12.7K rows. </a:t>
            </a:r>
          </a:p>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Approx. 8.5K unknown rows listed in “default” feature which accounts for has credit card in default?</a:t>
            </a:r>
          </a:p>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Removed 12 duplicated rows.</a:t>
            </a:r>
          </a:p>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No Inconsistent, invalid or any structural errors in the data.</a:t>
            </a:r>
          </a:p>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Outliers are found in Age (421 rows only), pdays, previous. Pdays and previous has no much influence on the model, could be dropped. </a:t>
            </a:r>
          </a:p>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Encoded target feature using Label Encoder and removed the target categorical feature.</a:t>
            </a:r>
          </a:p>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Used One-hot encoder to encode all the categorical features.</a:t>
            </a:r>
          </a:p>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Numerical Features are scaled using standard scalar.</a:t>
            </a:r>
          </a:p>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Dropped current model predictions.</a:t>
            </a: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225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1007882" y="754171"/>
            <a:ext cx="6248907" cy="3742661"/>
          </a:xfrm>
          <a:prstGeom prst="rect">
            <a:avLst/>
          </a:prstGeom>
        </p:spPr>
        <p:txBody>
          <a:bodyPr vert="horz" lIns="91440" tIns="45720" rIns="91440" bIns="45720" rtlCol="0" anchor="b">
            <a:normAutofit/>
          </a:bodyPr>
          <a:lstStyle/>
          <a:p>
            <a:pPr marL="342900" marR="0" indent="-342900">
              <a:lnSpc>
                <a:spcPct val="107000"/>
              </a:lnSpc>
              <a:spcBef>
                <a:spcPts val="0"/>
              </a:spcBef>
              <a:spcAft>
                <a:spcPts val="8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Accuracy: 10.2 %. </a:t>
            </a:r>
          </a:p>
          <a:p>
            <a:pPr marL="342900" marR="0" indent="-342900">
              <a:lnSpc>
                <a:spcPct val="107000"/>
              </a:lnSpc>
              <a:spcBef>
                <a:spcPts val="0"/>
              </a:spcBef>
              <a:spcAft>
                <a:spcPts val="8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Recall: 85% of the customers were correctly identified that they had subscribed to the term deposit. </a:t>
            </a:r>
          </a:p>
          <a:p>
            <a:pPr marL="342900" marR="0" indent="-342900">
              <a:lnSpc>
                <a:spcPct val="107000"/>
              </a:lnSpc>
              <a:spcBef>
                <a:spcPts val="0"/>
              </a:spcBef>
              <a:spcAft>
                <a:spcPts val="8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Precision: The model has a precision of about 10 %. True positive value of 10% of the customers, did subscribe to the term deposit.</a:t>
            </a:r>
          </a:p>
          <a:p>
            <a:pPr marL="342900" marR="0" indent="-342900">
              <a:lnSpc>
                <a:spcPct val="107000"/>
              </a:lnSpc>
              <a:spcBef>
                <a:spcPts val="0"/>
              </a:spcBef>
              <a:spcAft>
                <a:spcPts val="8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 F1-Score: 0.18. Higher the score, better is the model. F1 score conveys the balance between the precision and the recall.</a:t>
            </a: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Base Model Evaluation</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descr="Chart, line chart&#10;&#10;Description automatically generated">
            <a:extLst>
              <a:ext uri="{FF2B5EF4-FFF2-40B4-BE49-F238E27FC236}">
                <a16:creationId xmlns:a16="http://schemas.microsoft.com/office/drawing/2014/main" id="{E9DDFB18-4618-4204-A0B0-6EECF68C70C0}"/>
              </a:ext>
            </a:extLst>
          </p:cNvPr>
          <p:cNvPicPr>
            <a:picLocks noChangeAspect="1"/>
          </p:cNvPicPr>
          <p:nvPr/>
        </p:nvPicPr>
        <p:blipFill>
          <a:blip r:embed="rId2"/>
          <a:stretch>
            <a:fillRect/>
          </a:stretch>
        </p:blipFill>
        <p:spPr>
          <a:xfrm>
            <a:off x="7101479" y="3223508"/>
            <a:ext cx="4181475" cy="2192145"/>
          </a:xfrm>
          <a:prstGeom prst="rect">
            <a:avLst/>
          </a:prstGeom>
        </p:spPr>
      </p:pic>
      <p:pic>
        <p:nvPicPr>
          <p:cNvPr id="6" name="Picture 5" descr="Chart, treemap chart&#10;&#10;Description automatically generated">
            <a:extLst>
              <a:ext uri="{FF2B5EF4-FFF2-40B4-BE49-F238E27FC236}">
                <a16:creationId xmlns:a16="http://schemas.microsoft.com/office/drawing/2014/main" id="{D2F5AE97-6C0E-4D45-A349-F8AB0F779D48}"/>
              </a:ext>
            </a:extLst>
          </p:cNvPr>
          <p:cNvPicPr>
            <a:picLocks noChangeAspect="1"/>
          </p:cNvPicPr>
          <p:nvPr/>
        </p:nvPicPr>
        <p:blipFill>
          <a:blip r:embed="rId3"/>
          <a:stretch>
            <a:fillRect/>
          </a:stretch>
        </p:blipFill>
        <p:spPr>
          <a:xfrm>
            <a:off x="7761768" y="1228982"/>
            <a:ext cx="3236350" cy="1924493"/>
          </a:xfrm>
          <a:prstGeom prst="rect">
            <a:avLst/>
          </a:prstGeom>
        </p:spPr>
      </p:pic>
    </p:spTree>
    <p:extLst>
      <p:ext uri="{BB962C8B-B14F-4D97-AF65-F5344CB8AC3E}">
        <p14:creationId xmlns:p14="http://schemas.microsoft.com/office/powerpoint/2010/main" val="407918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1360967" y="1392710"/>
            <a:ext cx="6049926" cy="3710915"/>
          </a:xfrm>
          <a:prstGeom prst="rect">
            <a:avLst/>
          </a:prstGeom>
        </p:spPr>
        <p:txBody>
          <a:bodyPr vert="horz" lIns="91440" tIns="45720" rIns="91440" bIns="45720" rtlCol="0" anchor="b">
            <a:normAutofit/>
          </a:bodyPr>
          <a:lstStyle/>
          <a:p>
            <a:pPr marL="342900" indent="-342900">
              <a:lnSpc>
                <a:spcPct val="90000"/>
              </a:lnSpc>
              <a:spcBef>
                <a:spcPct val="0"/>
              </a:spcBef>
              <a:spcAft>
                <a:spcPts val="600"/>
              </a:spcAft>
              <a:buFont typeface="Wingdings" panose="05000000000000000000" pitchFamily="2" charset="2"/>
              <a:buChar char="v"/>
            </a:pPr>
            <a:r>
              <a:rPr lang="en-US" sz="2000" spc="-50" dirty="0">
                <a:solidFill>
                  <a:srgbClr val="000000"/>
                </a:solidFill>
                <a:latin typeface="Times New Roman" panose="02020603050405020304" pitchFamily="18" charset="0"/>
                <a:ea typeface="+mj-ea"/>
                <a:cs typeface="Times New Roman" panose="02020603050405020304" pitchFamily="18" charset="0"/>
              </a:rPr>
              <a:t>Approach to handling Imbalanced Data</a:t>
            </a:r>
          </a:p>
          <a:p>
            <a:pP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	A. Data Level approach: Resampling Techniques:</a:t>
            </a:r>
          </a:p>
          <a:p>
            <a:pPr lvl="2">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	1. Random Under-Sampling</a:t>
            </a:r>
          </a:p>
          <a:p>
            <a:pPr lvl="2">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	2. Random Over-Sampling</a:t>
            </a:r>
          </a:p>
          <a:p>
            <a:pPr lvl="2">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	3. </a:t>
            </a:r>
            <a:r>
              <a:rPr lang="en-US" sz="2000" spc="-50">
                <a:solidFill>
                  <a:srgbClr val="000000"/>
                </a:solidFill>
                <a:latin typeface="Times New Roman" panose="02020603050405020304" pitchFamily="18" charset="0"/>
                <a:ea typeface="+mj-ea"/>
                <a:cs typeface="Times New Roman" panose="02020603050405020304" pitchFamily="18" charset="0"/>
              </a:rPr>
              <a:t>SMOTE technique</a:t>
            </a:r>
            <a:endParaRPr lang="en-US" sz="2000" spc="-50" dirty="0">
              <a:solidFill>
                <a:srgbClr val="000000"/>
              </a:solidFill>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	B. Algorithmic Ensemble Techniques</a:t>
            </a:r>
          </a:p>
          <a:p>
            <a:pP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		1. Bagging</a:t>
            </a:r>
          </a:p>
          <a:p>
            <a:pP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		2. Boosting</a:t>
            </a:r>
          </a:p>
          <a:p>
            <a:pPr>
              <a:lnSpc>
                <a:spcPct val="90000"/>
              </a:lnSpc>
              <a:spcBef>
                <a:spcPct val="0"/>
              </a:spcBef>
              <a:spcAft>
                <a:spcPts val="600"/>
              </a:spcAft>
            </a:pPr>
            <a:endParaRPr lang="en-US" sz="2000" b="1" i="0" dirty="0">
              <a:solidFill>
                <a:srgbClr val="333333"/>
              </a:solidFill>
              <a:effectLst/>
              <a:latin typeface="poppins"/>
            </a:endParaRPr>
          </a:p>
          <a:p>
            <a:pPr marL="342900" indent="-342900">
              <a:lnSpc>
                <a:spcPct val="90000"/>
              </a:lnSpc>
              <a:spcBef>
                <a:spcPct val="0"/>
              </a:spcBef>
              <a:spcAft>
                <a:spcPts val="600"/>
              </a:spcAft>
              <a:buFont typeface="Wingdings" panose="05000000000000000000" pitchFamily="2" charset="2"/>
              <a:buChar char="v"/>
            </a:pPr>
            <a:endParaRPr lang="en-US" sz="2000" spc="-50" dirty="0">
              <a:solidFill>
                <a:srgbClr val="000000"/>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954107"/>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Recommendation</a:t>
            </a:r>
          </a:p>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Handling Imbalanced Classification Data</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8" descr="Icon&#10;&#10;Description automatically generated">
            <a:extLst>
              <a:ext uri="{FF2B5EF4-FFF2-40B4-BE49-F238E27FC236}">
                <a16:creationId xmlns:a16="http://schemas.microsoft.com/office/drawing/2014/main" id="{50D226D3-0BB0-4AC9-BB86-5B744B2F9C2C}"/>
              </a:ext>
            </a:extLst>
          </p:cNvPr>
          <p:cNvPicPr>
            <a:picLocks noChangeAspect="1"/>
          </p:cNvPicPr>
          <p:nvPr/>
        </p:nvPicPr>
        <p:blipFill>
          <a:blip r:embed="rId2"/>
          <a:stretch>
            <a:fillRect/>
          </a:stretch>
        </p:blipFill>
        <p:spPr>
          <a:xfrm>
            <a:off x="7798344" y="1673153"/>
            <a:ext cx="3560810" cy="3054495"/>
          </a:xfrm>
          <a:prstGeom prst="rect">
            <a:avLst/>
          </a:prstGeom>
        </p:spPr>
      </p:pic>
    </p:spTree>
    <p:extLst>
      <p:ext uri="{BB962C8B-B14F-4D97-AF65-F5344CB8AC3E}">
        <p14:creationId xmlns:p14="http://schemas.microsoft.com/office/powerpoint/2010/main" val="3923074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1108822" y="4430507"/>
            <a:ext cx="9635378" cy="897872"/>
          </a:xfrm>
          <a:prstGeom prst="rect">
            <a:avLst/>
          </a:prstGeom>
        </p:spPr>
        <p:txBody>
          <a:bodyPr vert="horz" lIns="91440" tIns="45720" rIns="91440" bIns="45720" rtlCol="0" anchor="b">
            <a:normAutofit fontScale="92500" lnSpcReduction="20000"/>
          </a:bodyPr>
          <a:lstStyle/>
          <a:p>
            <a:pPr>
              <a:lnSpc>
                <a:spcPct val="90000"/>
              </a:lnSpc>
              <a:spcBef>
                <a:spcPct val="0"/>
              </a:spcBef>
              <a:spcAft>
                <a:spcPts val="600"/>
              </a:spcAft>
            </a:pPr>
            <a:endParaRPr lang="en-US" sz="2000" spc="-50" dirty="0">
              <a:solidFill>
                <a:srgbClr val="000000"/>
              </a:solidFill>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r>
              <a:rPr lang="en-US" sz="2000" spc="-50" dirty="0">
                <a:solidFill>
                  <a:srgbClr val="000000"/>
                </a:solidFill>
                <a:latin typeface="Times New Roman" panose="02020603050405020304" pitchFamily="18" charset="0"/>
                <a:ea typeface="+mj-ea"/>
                <a:cs typeface="Times New Roman" panose="02020603050405020304" pitchFamily="18" charset="0"/>
              </a:rPr>
              <a:t>Metrics improved. Can explore Use sampling techniques as described, preferably k-means SMOTE as part of future work.</a:t>
            </a:r>
          </a:p>
          <a:p>
            <a:pPr marL="342900" indent="-342900">
              <a:lnSpc>
                <a:spcPct val="90000"/>
              </a:lnSpc>
              <a:spcBef>
                <a:spcPct val="0"/>
              </a:spcBef>
              <a:spcAft>
                <a:spcPts val="600"/>
              </a:spcAft>
              <a:buFont typeface="Wingdings" panose="05000000000000000000" pitchFamily="2" charset="2"/>
              <a:buChar char="v"/>
            </a:pPr>
            <a:endParaRPr lang="en-US" sz="2000" spc="-50" dirty="0">
              <a:solidFill>
                <a:srgbClr val="000000"/>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XgBoost Model Results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descr="Table&#10;&#10;Description automatically generated">
            <a:extLst>
              <a:ext uri="{FF2B5EF4-FFF2-40B4-BE49-F238E27FC236}">
                <a16:creationId xmlns:a16="http://schemas.microsoft.com/office/drawing/2014/main" id="{96B34CBC-0C44-4C6E-8657-7BD37FFC30F2}"/>
              </a:ext>
            </a:extLst>
          </p:cNvPr>
          <p:cNvPicPr>
            <a:picLocks noChangeAspect="1"/>
          </p:cNvPicPr>
          <p:nvPr/>
        </p:nvPicPr>
        <p:blipFill>
          <a:blip r:embed="rId2"/>
          <a:stretch>
            <a:fillRect/>
          </a:stretch>
        </p:blipFill>
        <p:spPr>
          <a:xfrm>
            <a:off x="2905125" y="1210393"/>
            <a:ext cx="6457950" cy="2918111"/>
          </a:xfrm>
          <a:prstGeom prst="rect">
            <a:avLst/>
          </a:prstGeom>
        </p:spPr>
      </p:pic>
    </p:spTree>
    <p:extLst>
      <p:ext uri="{BB962C8B-B14F-4D97-AF65-F5344CB8AC3E}">
        <p14:creationId xmlns:p14="http://schemas.microsoft.com/office/powerpoint/2010/main" val="2004940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1875317" y="1097435"/>
            <a:ext cx="6049926" cy="3710915"/>
          </a:xfrm>
          <a:prstGeom prst="rect">
            <a:avLst/>
          </a:prstGeom>
        </p:spPr>
        <p:txBody>
          <a:bodyPr vert="horz" lIns="91440" tIns="45720" rIns="91440" bIns="45720" rtlCol="0" anchor="b">
            <a:normAutofit/>
          </a:bodyPr>
          <a:lstStyle/>
          <a:p>
            <a:pPr marL="342900" indent="-342900">
              <a:lnSpc>
                <a:spcPct val="90000"/>
              </a:lnSpc>
              <a:spcBef>
                <a:spcPct val="0"/>
              </a:spcBef>
              <a:spcAft>
                <a:spcPts val="600"/>
              </a:spcAft>
              <a:buFont typeface="Wingdings" panose="05000000000000000000" pitchFamily="2" charset="2"/>
              <a:buChar char="v"/>
            </a:pPr>
            <a:endParaRPr lang="en-US" sz="2000" spc="-50" dirty="0">
              <a:solidFill>
                <a:srgbClr val="000000"/>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Chart&#10;&#10;Description automatically generated with medium confidence">
            <a:extLst>
              <a:ext uri="{FF2B5EF4-FFF2-40B4-BE49-F238E27FC236}">
                <a16:creationId xmlns:a16="http://schemas.microsoft.com/office/drawing/2014/main" id="{D8D92867-4C8A-469F-8F62-3B71D73E3773}"/>
              </a:ext>
            </a:extLst>
          </p:cNvPr>
          <p:cNvPicPr>
            <a:picLocks noChangeAspect="1"/>
          </p:cNvPicPr>
          <p:nvPr/>
        </p:nvPicPr>
        <p:blipFill>
          <a:blip r:embed="rId2"/>
          <a:stretch>
            <a:fillRect/>
          </a:stretch>
        </p:blipFill>
        <p:spPr>
          <a:xfrm>
            <a:off x="8410575" y="1097435"/>
            <a:ext cx="2850633" cy="3749015"/>
          </a:xfrm>
          <a:prstGeom prst="rect">
            <a:avLst/>
          </a:prstGeom>
        </p:spPr>
      </p:pic>
      <p:sp>
        <p:nvSpPr>
          <p:cNvPr id="5" name="TextBox 4">
            <a:extLst>
              <a:ext uri="{FF2B5EF4-FFF2-40B4-BE49-F238E27FC236}">
                <a16:creationId xmlns:a16="http://schemas.microsoft.com/office/drawing/2014/main" id="{A01A54B0-AE6F-48CF-B3E2-FB90F4ABEF37}"/>
              </a:ext>
            </a:extLst>
          </p:cNvPr>
          <p:cNvSpPr txBox="1"/>
          <p:nvPr/>
        </p:nvSpPr>
        <p:spPr>
          <a:xfrm>
            <a:off x="1338484" y="1097435"/>
            <a:ext cx="6829425" cy="3650230"/>
          </a:xfrm>
          <a:prstGeom prst="rect">
            <a:avLst/>
          </a:prstGeom>
          <a:noFill/>
        </p:spPr>
        <p:txBody>
          <a:bodyPr wrap="square" rtlCol="0">
            <a:sp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000" spc="-50" dirty="0">
                <a:solidFill>
                  <a:srgbClr val="000000"/>
                </a:solidFill>
                <a:latin typeface="Times New Roman" panose="02020603050405020304" pitchFamily="18" charset="0"/>
                <a:ea typeface="+mj-ea"/>
                <a:cs typeface="Times New Roman" panose="02020603050405020304" pitchFamily="18" charset="0"/>
              </a:rPr>
              <a:t>Customers to be targeted: Age : 25 – 40 and older age people.</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IN" sz="2000" spc="-50" dirty="0">
                <a:solidFill>
                  <a:srgbClr val="000000"/>
                </a:solidFill>
                <a:latin typeface="Times New Roman" panose="02020603050405020304" pitchFamily="18" charset="0"/>
                <a:ea typeface="+mj-ea"/>
                <a:cs typeface="Times New Roman" panose="02020603050405020304" pitchFamily="18" charset="0"/>
              </a:rPr>
              <a:t>Prioritize customers who were part of the previous campaigns.</a:t>
            </a:r>
            <a:endParaRPr lang="en-US" sz="2000" spc="-50" dirty="0">
              <a:solidFill>
                <a:srgbClr val="000000"/>
              </a:solidFill>
              <a:latin typeface="Times New Roman" panose="02020603050405020304" pitchFamily="18" charset="0"/>
              <a:ea typeface="+mj-ea"/>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000" spc="-50" dirty="0">
                <a:solidFill>
                  <a:srgbClr val="000000"/>
                </a:solidFill>
                <a:latin typeface="Times New Roman" panose="02020603050405020304" pitchFamily="18" charset="0"/>
                <a:ea typeface="+mj-ea"/>
                <a:cs typeface="Times New Roman" panose="02020603050405020304" pitchFamily="18" charset="0"/>
              </a:rPr>
              <a:t>To focus on customers who are students and retired.</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000" spc="-50" dirty="0">
                <a:solidFill>
                  <a:srgbClr val="000000"/>
                </a:solidFill>
                <a:latin typeface="Times New Roman" panose="02020603050405020304" pitchFamily="18" charset="0"/>
                <a:ea typeface="+mj-ea"/>
                <a:cs typeface="Times New Roman" panose="02020603050405020304" pitchFamily="18" charset="0"/>
              </a:rPr>
              <a:t>Potential customers with university degree is possible.</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IN" sz="2000" spc="-50" dirty="0">
                <a:solidFill>
                  <a:srgbClr val="000000"/>
                </a:solidFill>
                <a:latin typeface="Times New Roman" panose="02020603050405020304" pitchFamily="18" charset="0"/>
                <a:ea typeface="+mj-ea"/>
                <a:cs typeface="Times New Roman" panose="02020603050405020304" pitchFamily="18" charset="0"/>
              </a:rPr>
              <a:t>To focus on customers who are not married and with no personal loan taken.</a:t>
            </a:r>
            <a:endParaRPr lang="en-US" sz="2000" spc="-50" dirty="0">
              <a:solidFill>
                <a:srgbClr val="000000"/>
              </a:solidFill>
              <a:latin typeface="Times New Roman" panose="02020603050405020304" pitchFamily="18" charset="0"/>
              <a:ea typeface="+mj-ea"/>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2000" spc="-50" dirty="0">
                <a:solidFill>
                  <a:srgbClr val="000000"/>
                </a:solidFill>
                <a:latin typeface="Times New Roman" panose="02020603050405020304" pitchFamily="18" charset="0"/>
                <a:ea typeface="+mj-ea"/>
                <a:cs typeface="Times New Roman" panose="02020603050405020304" pitchFamily="18" charset="0"/>
              </a:rPr>
              <a:t>Plan campaigns from September through March instead of May to November.</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408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ext, whiteboard&#10;&#10;Description automatically generated">
            <a:extLst>
              <a:ext uri="{FF2B5EF4-FFF2-40B4-BE49-F238E27FC236}">
                <a16:creationId xmlns:a16="http://schemas.microsoft.com/office/drawing/2014/main" id="{3E1B4C91-6BD4-4C9A-8AB3-DAF193FFC1AE}"/>
              </a:ext>
            </a:extLst>
          </p:cNvPr>
          <p:cNvPicPr>
            <a:picLocks noChangeAspect="1"/>
          </p:cNvPicPr>
          <p:nvPr/>
        </p:nvPicPr>
        <p:blipFill>
          <a:blip r:embed="rId2"/>
          <a:stretch>
            <a:fillRect/>
          </a:stretch>
        </p:blipFill>
        <p:spPr>
          <a:xfrm>
            <a:off x="2424112" y="1249105"/>
            <a:ext cx="7702747" cy="4216030"/>
          </a:xfrm>
          <a:prstGeom prst="rect">
            <a:avLst/>
          </a:prstGeom>
        </p:spPr>
      </p:pic>
    </p:spTree>
    <p:extLst>
      <p:ext uri="{BB962C8B-B14F-4D97-AF65-F5344CB8AC3E}">
        <p14:creationId xmlns:p14="http://schemas.microsoft.com/office/powerpoint/2010/main" val="226021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Agenda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796707049"/>
              </p:ext>
            </p:extLst>
          </p:nvPr>
        </p:nvGraphicFramePr>
        <p:xfrm>
          <a:off x="935665" y="2057390"/>
          <a:ext cx="10356112" cy="3964702"/>
        </p:xfrm>
        <a:graphic>
          <a:graphicData uri="http://schemas.openxmlformats.org/drawingml/2006/table">
            <a:tbl>
              <a:tblPr firstRow="1" bandRow="1">
                <a:noFill/>
                <a:tableStyleId>{3B4B98B0-60AC-42C2-AFA5-B58CD77FA1E5}</a:tableStyleId>
              </a:tblPr>
              <a:tblGrid>
                <a:gridCol w="2530549">
                  <a:extLst>
                    <a:ext uri="{9D8B030D-6E8A-4147-A177-3AD203B41FA5}">
                      <a16:colId xmlns:a16="http://schemas.microsoft.com/office/drawing/2014/main" val="2981917977"/>
                    </a:ext>
                  </a:extLst>
                </a:gridCol>
                <a:gridCol w="2647507">
                  <a:extLst>
                    <a:ext uri="{9D8B030D-6E8A-4147-A177-3AD203B41FA5}">
                      <a16:colId xmlns:a16="http://schemas.microsoft.com/office/drawing/2014/main" val="945233394"/>
                    </a:ext>
                  </a:extLst>
                </a:gridCol>
                <a:gridCol w="2445488">
                  <a:extLst>
                    <a:ext uri="{9D8B030D-6E8A-4147-A177-3AD203B41FA5}">
                      <a16:colId xmlns:a16="http://schemas.microsoft.com/office/drawing/2014/main" val="2572263168"/>
                    </a:ext>
                  </a:extLst>
                </a:gridCol>
                <a:gridCol w="2732568">
                  <a:extLst>
                    <a:ext uri="{9D8B030D-6E8A-4147-A177-3AD203B41FA5}">
                      <a16:colId xmlns:a16="http://schemas.microsoft.com/office/drawing/2014/main" val="1765783061"/>
                    </a:ext>
                  </a:extLst>
                </a:gridCol>
              </a:tblGrid>
              <a:tr h="1026888">
                <a:tc>
                  <a:txBody>
                    <a:bodyPr/>
                    <a:lstStyle/>
                    <a:p>
                      <a:r>
                        <a:rPr lang="en-US" sz="1800" b="0" cap="all" spc="150" dirty="0">
                          <a:solidFill>
                            <a:schemeClr val="lt1"/>
                          </a:solidFill>
                          <a:latin typeface="Times New Roman" panose="02020603050405020304" pitchFamily="18" charset="0"/>
                          <a:cs typeface="Times New Roman" panose="02020603050405020304" pitchFamily="18" charset="0"/>
                        </a:rPr>
                        <a:t>Introduction</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cap="all" spc="150" dirty="0">
                          <a:solidFill>
                            <a:schemeClr val="lt1"/>
                          </a:solidFill>
                          <a:latin typeface="Times New Roman" panose="02020603050405020304" pitchFamily="18" charset="0"/>
                          <a:cs typeface="Times New Roman" panose="02020603050405020304" pitchFamily="18" charset="0"/>
                        </a:rPr>
                        <a:t>EDA &amp; Data Pre-Processing</a:t>
                      </a:r>
                    </a:p>
                    <a:p>
                      <a:endParaRPr lang="en-US" sz="1600" b="0" cap="all" spc="150" dirty="0">
                        <a:solidFill>
                          <a:schemeClr val="lt1"/>
                        </a:solidFill>
                        <a:latin typeface="Times New Roman" panose="02020603050405020304" pitchFamily="18" charset="0"/>
                        <a:cs typeface="Times New Roman" panose="02020603050405020304" pitchFamily="18" charset="0"/>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0" cap="all" spc="150" dirty="0">
                          <a:solidFill>
                            <a:schemeClr val="lt1"/>
                          </a:solidFill>
                          <a:latin typeface="Times New Roman" panose="02020603050405020304" pitchFamily="18" charset="0"/>
                          <a:cs typeface="Times New Roman" panose="02020603050405020304" pitchFamily="18" charset="0"/>
                        </a:rPr>
                        <a:t>Base Model evaluation</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700" b="0" kern="1200" cap="all" spc="150" dirty="0">
                          <a:solidFill>
                            <a:schemeClr val="lt1"/>
                          </a:solidFill>
                          <a:latin typeface="Times New Roman" panose="02020603050405020304" pitchFamily="18" charset="0"/>
                          <a:ea typeface="+mn-ea"/>
                          <a:cs typeface="Times New Roman" panose="02020603050405020304" pitchFamily="18" charset="0"/>
                        </a:rPr>
                        <a:t>Recommendation</a:t>
                      </a:r>
                      <a:r>
                        <a:rPr lang="en-US" sz="1600" b="1"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1600" b="0" cap="all" spc="150" dirty="0">
                        <a:solidFill>
                          <a:schemeClr val="lt1"/>
                        </a:solidFill>
                        <a:latin typeface="Times New Roman" panose="02020603050405020304" pitchFamily="18" charset="0"/>
                        <a:cs typeface="Times New Roman" panose="02020603050405020304" pitchFamily="18" charset="0"/>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18229">
                <a:tc>
                  <a:txBody>
                    <a:bodyPr/>
                    <a:lstStyle/>
                    <a:p>
                      <a:r>
                        <a:rPr lang="en-US" sz="1600" cap="none" spc="0" dirty="0">
                          <a:solidFill>
                            <a:schemeClr val="tx1"/>
                          </a:solidFill>
                          <a:latin typeface="Times New Roman" panose="02020603050405020304" pitchFamily="18" charset="0"/>
                          <a:cs typeface="Times New Roman" panose="02020603050405020304" pitchFamily="18" charset="0"/>
                        </a:rPr>
                        <a:t>Business Background</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Understand the data</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Methodology</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Challenges</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697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Understanding Problem Statement</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Explore the trends</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Metrics Definition</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Potential Solution</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182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Goals</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Data Pre-processing tasks</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Metrics Evaluation</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1"/>
                          </a:solidFill>
                          <a:latin typeface="Times New Roman" panose="02020603050405020304" pitchFamily="18" charset="0"/>
                          <a:cs typeface="Times New Roman" panose="02020603050405020304" pitchFamily="18" charset="0"/>
                        </a:rPr>
                        <a:t>Future Work</a:t>
                      </a:r>
                    </a:p>
                    <a:p>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1524815" y="1400710"/>
            <a:ext cx="5720318" cy="3019359"/>
          </a:xfrm>
          <a:prstGeom prst="rect">
            <a:avLst/>
          </a:prstGeom>
        </p:spPr>
        <p:txBody>
          <a:bodyPr vert="horz" lIns="91440" tIns="45720" rIns="91440" bIns="45720" rtlCol="0" anchor="b">
            <a:normAutofit/>
          </a:bodyPr>
          <a:lstStyle/>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European bank wants to sell Term Deposits</a:t>
            </a:r>
          </a:p>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Phone call-based marketing campaigns were conducted to sell the product.</a:t>
            </a:r>
          </a:p>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Analyze the marketing campaign data to understand the best trend. </a:t>
            </a:r>
          </a:p>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Evaluate the current model</a:t>
            </a:r>
          </a:p>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To build a predictive model to identify if the customers will subscribe to the term deposits. </a:t>
            </a: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73622" y="431592"/>
            <a:ext cx="10444755" cy="523220"/>
          </a:xfrm>
          <a:prstGeom prst="rect">
            <a:avLst/>
          </a:prstGeom>
          <a:noFill/>
        </p:spPr>
        <p:txBody>
          <a:bodyPr wrap="square">
            <a:spAutoFit/>
          </a:bodyPr>
          <a:lstStyle/>
          <a:p>
            <a:pPr algn="ct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Background</a:t>
            </a:r>
          </a:p>
        </p:txBody>
      </p:sp>
      <p:pic>
        <p:nvPicPr>
          <p:cNvPr id="3" name="Picture 2" descr="Icon&#10;&#10;Description automatically generated">
            <a:extLst>
              <a:ext uri="{FF2B5EF4-FFF2-40B4-BE49-F238E27FC236}">
                <a16:creationId xmlns:a16="http://schemas.microsoft.com/office/drawing/2014/main" id="{1911CEFB-409E-4F39-88C3-BDF0B85BC4C8}"/>
              </a:ext>
            </a:extLst>
          </p:cNvPr>
          <p:cNvPicPr>
            <a:picLocks noChangeAspect="1"/>
          </p:cNvPicPr>
          <p:nvPr/>
        </p:nvPicPr>
        <p:blipFill>
          <a:blip r:embed="rId2"/>
          <a:stretch>
            <a:fillRect/>
          </a:stretch>
        </p:blipFill>
        <p:spPr>
          <a:xfrm>
            <a:off x="7949453" y="1400181"/>
            <a:ext cx="3133725" cy="1257300"/>
          </a:xfrm>
          <a:prstGeom prst="rect">
            <a:avLst/>
          </a:prstGeom>
        </p:spPr>
      </p:pic>
      <p:pic>
        <p:nvPicPr>
          <p:cNvPr id="6" name="Picture 5" descr="A person holding a sign&#10;&#10;Description automatically generated with medium confidence">
            <a:extLst>
              <a:ext uri="{FF2B5EF4-FFF2-40B4-BE49-F238E27FC236}">
                <a16:creationId xmlns:a16="http://schemas.microsoft.com/office/drawing/2014/main" id="{6D0FB8CD-6DB0-40D2-B999-7070D0128ECC}"/>
              </a:ext>
            </a:extLst>
          </p:cNvPr>
          <p:cNvPicPr>
            <a:picLocks noChangeAspect="1"/>
          </p:cNvPicPr>
          <p:nvPr/>
        </p:nvPicPr>
        <p:blipFill>
          <a:blip r:embed="rId3"/>
          <a:stretch>
            <a:fillRect/>
          </a:stretch>
        </p:blipFill>
        <p:spPr>
          <a:xfrm>
            <a:off x="7479906" y="2657481"/>
            <a:ext cx="3941272" cy="2252155"/>
          </a:xfrm>
          <a:prstGeom prst="rect">
            <a:avLst/>
          </a:prstGeom>
        </p:spPr>
      </p:pic>
    </p:spTree>
    <p:extLst>
      <p:ext uri="{BB962C8B-B14F-4D97-AF65-F5344CB8AC3E}">
        <p14:creationId xmlns:p14="http://schemas.microsoft.com/office/powerpoint/2010/main" val="70558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1098090" y="1400181"/>
            <a:ext cx="5905500" cy="3874879"/>
          </a:xfrm>
          <a:prstGeom prst="rect">
            <a:avLst/>
          </a:prstGeom>
        </p:spPr>
        <p:txBody>
          <a:bodyPr vert="horz" lIns="91440" tIns="45720" rIns="91440" bIns="45720" rtlCol="0" anchor="b">
            <a:normAutofit lnSpcReduction="10000"/>
          </a:bodyPr>
          <a:lstStyle/>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Data is related with direct marketing campaigns of a European banking institution.</a:t>
            </a:r>
          </a:p>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Includes 41188 customers with 10 numerical features and 10 categorical features. </a:t>
            </a:r>
          </a:p>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Target feature tells us if the client has term deposit            Yes: 1 – Subscribed</a:t>
            </a:r>
          </a:p>
          <a:p>
            <a:pPr>
              <a:lnSpc>
                <a:spcPct val="90000"/>
              </a:lnSpc>
              <a:spcBef>
                <a:spcPct val="0"/>
              </a:spcBef>
              <a:spcAft>
                <a:spcPts val="600"/>
              </a:spcAft>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       No: 0 – Not Subscribed</a:t>
            </a:r>
          </a:p>
          <a:p>
            <a:pPr marL="342900" indent="-342900">
              <a:lnSpc>
                <a:spcPct val="90000"/>
              </a:lnSpc>
              <a:spcBef>
                <a:spcPct val="0"/>
              </a:spcBef>
              <a:spcAft>
                <a:spcPts val="600"/>
              </a:spcAft>
              <a:buFont typeface="Wingdings" panose="05000000000000000000" pitchFamily="2" charset="2"/>
              <a:buChar char="v"/>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Imbalanced dataset (11% Target rate)</a:t>
            </a:r>
          </a:p>
          <a:p>
            <a:pPr>
              <a:lnSpc>
                <a:spcPct val="90000"/>
              </a:lnSpc>
              <a:spcBef>
                <a:spcPct val="0"/>
              </a:spcBef>
              <a:spcAft>
                <a:spcPts val="600"/>
              </a:spcAft>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      88.73% not subscribed</a:t>
            </a:r>
          </a:p>
          <a:p>
            <a:pPr>
              <a:lnSpc>
                <a:spcPct val="90000"/>
              </a:lnSpc>
              <a:spcBef>
                <a:spcPct val="0"/>
              </a:spcBef>
              <a:spcAft>
                <a:spcPts val="600"/>
              </a:spcAft>
            </a:pP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      11.27% subscribed</a:t>
            </a:r>
          </a:p>
          <a:p>
            <a:pPr marL="342900" indent="-342900">
              <a:lnSpc>
                <a:spcPct val="90000"/>
              </a:lnSpc>
              <a:spcBef>
                <a:spcPct val="0"/>
              </a:spcBef>
              <a:spcAft>
                <a:spcPts val="600"/>
              </a:spcAft>
              <a:buFont typeface="Wingdings" panose="05000000000000000000" pitchFamily="2" charset="2"/>
              <a:buChar char="v"/>
            </a:pPr>
            <a:r>
              <a:rPr lang="en-US" sz="2000" spc="-50" dirty="0" err="1">
                <a:solidFill>
                  <a:schemeClr val="tx1">
                    <a:lumMod val="85000"/>
                    <a:lumOff val="15000"/>
                  </a:schemeClr>
                </a:solidFill>
                <a:latin typeface="Times New Roman" panose="02020603050405020304" pitchFamily="18" charset="0"/>
                <a:ea typeface="+mj-ea"/>
                <a:cs typeface="Times New Roman" panose="02020603050405020304" pitchFamily="18" charset="0"/>
              </a:rPr>
              <a:t>ModelPerformance</a:t>
            </a:r>
            <a:r>
              <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 feature provides the probability of subscribing to term deposit in the current model </a:t>
            </a:r>
          </a:p>
          <a:p>
            <a:pPr>
              <a:lnSpc>
                <a:spcPct val="90000"/>
              </a:lnSpc>
              <a:spcBef>
                <a:spcPct val="0"/>
              </a:spcBef>
              <a:spcAft>
                <a:spcPts val="600"/>
              </a:spcAft>
            </a:pP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1" name="Picture 10" descr="Chart, waterfall chart&#10;&#10;Description automatically generated">
            <a:extLst>
              <a:ext uri="{FF2B5EF4-FFF2-40B4-BE49-F238E27FC236}">
                <a16:creationId xmlns:a16="http://schemas.microsoft.com/office/drawing/2014/main" id="{2BA8BA8C-7C28-4FC5-B048-5E87D0101616}"/>
              </a:ext>
            </a:extLst>
          </p:cNvPr>
          <p:cNvPicPr>
            <a:picLocks noChangeAspect="1"/>
          </p:cNvPicPr>
          <p:nvPr/>
        </p:nvPicPr>
        <p:blipFill>
          <a:blip r:embed="rId2"/>
          <a:stretch>
            <a:fillRect/>
          </a:stretch>
        </p:blipFill>
        <p:spPr>
          <a:xfrm>
            <a:off x="7203366" y="1400181"/>
            <a:ext cx="3989380" cy="3657594"/>
          </a:xfrm>
          <a:prstGeom prst="rect">
            <a:avLst/>
          </a:prstGeom>
        </p:spPr>
      </p:pic>
    </p:spTree>
    <p:extLst>
      <p:ext uri="{BB962C8B-B14F-4D97-AF65-F5344CB8AC3E}">
        <p14:creationId xmlns:p14="http://schemas.microsoft.com/office/powerpoint/2010/main" val="2000817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641463" y="5305429"/>
            <a:ext cx="10909073" cy="10858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000000"/>
                </a:solidFill>
                <a:latin typeface="Times New Roman" panose="02020603050405020304" pitchFamily="18" charset="0"/>
                <a:cs typeface="Times New Roman" panose="02020603050405020304" pitchFamily="18" charset="0"/>
              </a:rPr>
              <a:t>Customers</a:t>
            </a:r>
            <a:r>
              <a:rPr lang="en-US" sz="2000" b="0" i="0" dirty="0">
                <a:solidFill>
                  <a:srgbClr val="000000"/>
                </a:solidFill>
                <a:effectLst/>
                <a:latin typeface="Times New Roman" panose="02020603050405020304" pitchFamily="18" charset="0"/>
                <a:cs typeface="Times New Roman" panose="02020603050405020304" pitchFamily="18" charset="0"/>
              </a:rPr>
              <a:t> with education background </a:t>
            </a:r>
            <a:r>
              <a:rPr lang="en-US" sz="2000" dirty="0">
                <a:solidFill>
                  <a:srgbClr val="000000"/>
                </a:solidFill>
                <a:latin typeface="Times New Roman" panose="02020603050405020304" pitchFamily="18" charset="0"/>
                <a:cs typeface="Times New Roman" panose="02020603050405020304" pitchFamily="18" charset="0"/>
              </a:rPr>
              <a:t>as “</a:t>
            </a:r>
            <a:r>
              <a:rPr lang="en-US" sz="2000" b="1" dirty="0">
                <a:solidFill>
                  <a:srgbClr val="000000"/>
                </a:solidFill>
                <a:latin typeface="Times New Roman" panose="02020603050405020304" pitchFamily="18" charset="0"/>
                <a:cs typeface="Times New Roman" panose="02020603050405020304" pitchFamily="18" charset="0"/>
              </a:rPr>
              <a:t>University Degree</a:t>
            </a:r>
            <a:r>
              <a:rPr lang="en-US" sz="2000" dirty="0">
                <a:solidFill>
                  <a:srgbClr val="000000"/>
                </a:solidFill>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are in high numbers. Illiterates have smaller sample size of 18</a:t>
            </a:r>
          </a:p>
          <a:p>
            <a:pPr algn="ctr">
              <a:lnSpc>
                <a:spcPct val="90000"/>
              </a:lnSpc>
              <a:spcBef>
                <a:spcPct val="0"/>
              </a:spcBef>
              <a:spcAft>
                <a:spcPts val="600"/>
              </a:spcAft>
            </a:pP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pic>
        <p:nvPicPr>
          <p:cNvPr id="3" name="Picture 2" descr="Chart&#10;&#10;Description automatically generated">
            <a:extLst>
              <a:ext uri="{FF2B5EF4-FFF2-40B4-BE49-F238E27FC236}">
                <a16:creationId xmlns:a16="http://schemas.microsoft.com/office/drawing/2014/main" id="{E40C155B-FB4A-49F9-B471-618088B97AD5}"/>
              </a:ext>
            </a:extLst>
          </p:cNvPr>
          <p:cNvPicPr>
            <a:picLocks noChangeAspect="1"/>
          </p:cNvPicPr>
          <p:nvPr/>
        </p:nvPicPr>
        <p:blipFill>
          <a:blip r:embed="rId2"/>
          <a:stretch>
            <a:fillRect/>
          </a:stretch>
        </p:blipFill>
        <p:spPr>
          <a:xfrm>
            <a:off x="780316" y="1171577"/>
            <a:ext cx="10244978" cy="4078740"/>
          </a:xfrm>
          <a:prstGeom prst="rect">
            <a:avLst/>
          </a:prstGeom>
        </p:spPr>
      </p:pic>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1" name="Picture 10" descr="Text&#10;&#10;Description automatically generated">
            <a:extLst>
              <a:ext uri="{FF2B5EF4-FFF2-40B4-BE49-F238E27FC236}">
                <a16:creationId xmlns:a16="http://schemas.microsoft.com/office/drawing/2014/main" id="{0D2CEF26-14E5-45C6-983F-4E688E8B0E0B}"/>
              </a:ext>
            </a:extLst>
          </p:cNvPr>
          <p:cNvPicPr>
            <a:picLocks noChangeAspect="1"/>
          </p:cNvPicPr>
          <p:nvPr/>
        </p:nvPicPr>
        <p:blipFill>
          <a:blip r:embed="rId3"/>
          <a:stretch>
            <a:fillRect/>
          </a:stretch>
        </p:blipFill>
        <p:spPr>
          <a:xfrm>
            <a:off x="9763125" y="746534"/>
            <a:ext cx="1066800" cy="714375"/>
          </a:xfrm>
          <a:prstGeom prst="rect">
            <a:avLst/>
          </a:prstGeom>
        </p:spPr>
      </p:pic>
      <p:sp>
        <p:nvSpPr>
          <p:cNvPr id="18" name="Cloud 17">
            <a:extLst>
              <a:ext uri="{FF2B5EF4-FFF2-40B4-BE49-F238E27FC236}">
                <a16:creationId xmlns:a16="http://schemas.microsoft.com/office/drawing/2014/main" id="{7E1A436D-5A20-47EC-8674-4FDB4D7665BD}"/>
              </a:ext>
            </a:extLst>
          </p:cNvPr>
          <p:cNvSpPr/>
          <p:nvPr/>
        </p:nvSpPr>
        <p:spPr>
          <a:xfrm rot="19784937">
            <a:off x="3292104" y="1478689"/>
            <a:ext cx="1239717" cy="45126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Illiterates</a:t>
            </a:r>
          </a:p>
        </p:txBody>
      </p:sp>
      <p:cxnSp>
        <p:nvCxnSpPr>
          <p:cNvPr id="22" name="Straight Arrow Connector 21">
            <a:extLst>
              <a:ext uri="{FF2B5EF4-FFF2-40B4-BE49-F238E27FC236}">
                <a16:creationId xmlns:a16="http://schemas.microsoft.com/office/drawing/2014/main" id="{B825BFCA-0DCA-4E5B-B706-0D26EA18FC77}"/>
              </a:ext>
            </a:extLst>
          </p:cNvPr>
          <p:cNvCxnSpPr>
            <a:endCxn id="18" idx="2"/>
          </p:cNvCxnSpPr>
          <p:nvPr/>
        </p:nvCxnSpPr>
        <p:spPr>
          <a:xfrm flipV="1">
            <a:off x="2781300" y="1981200"/>
            <a:ext cx="676275" cy="933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1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641463" y="5068938"/>
            <a:ext cx="10909073" cy="133186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000000"/>
                </a:solidFill>
                <a:latin typeface="Times New Roman" panose="02020603050405020304" pitchFamily="18" charset="0"/>
                <a:cs typeface="Times New Roman" panose="02020603050405020304" pitchFamily="18" charset="0"/>
              </a:rPr>
              <a:t>Customers with Blue-collar jobs have the least subscriptions in spite of being the second highest count in the data. Good to focus on customers who are students and retired, since they have high subscriptions.</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ctr">
              <a:lnSpc>
                <a:spcPct val="90000"/>
              </a:lnSpc>
              <a:spcBef>
                <a:spcPct val="0"/>
              </a:spcBef>
              <a:spcAft>
                <a:spcPts val="600"/>
              </a:spcAft>
            </a:pP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8" name="Picture 57" descr="Chart, bubble chart&#10;&#10;Description automatically generated">
            <a:extLst>
              <a:ext uri="{FF2B5EF4-FFF2-40B4-BE49-F238E27FC236}">
                <a16:creationId xmlns:a16="http://schemas.microsoft.com/office/drawing/2014/main" id="{27F3EF1C-A563-40D0-BC5F-B5974C8A3FB2}"/>
              </a:ext>
            </a:extLst>
          </p:cNvPr>
          <p:cNvPicPr>
            <a:picLocks noChangeAspect="1"/>
          </p:cNvPicPr>
          <p:nvPr/>
        </p:nvPicPr>
        <p:blipFill>
          <a:blip r:embed="rId2"/>
          <a:stretch>
            <a:fillRect/>
          </a:stretch>
        </p:blipFill>
        <p:spPr>
          <a:xfrm>
            <a:off x="650988" y="1035523"/>
            <a:ext cx="10053041" cy="4380129"/>
          </a:xfrm>
          <a:prstGeom prst="rect">
            <a:avLst/>
          </a:prstGeom>
        </p:spPr>
      </p:pic>
      <p:pic>
        <p:nvPicPr>
          <p:cNvPr id="68" name="Picture 67" descr="Text&#10;&#10;Description automatically generated">
            <a:extLst>
              <a:ext uri="{FF2B5EF4-FFF2-40B4-BE49-F238E27FC236}">
                <a16:creationId xmlns:a16="http://schemas.microsoft.com/office/drawing/2014/main" id="{D52B2105-A358-40CF-B8DB-6B93D86157E7}"/>
              </a:ext>
            </a:extLst>
          </p:cNvPr>
          <p:cNvPicPr>
            <a:picLocks noChangeAspect="1"/>
          </p:cNvPicPr>
          <p:nvPr/>
        </p:nvPicPr>
        <p:blipFill>
          <a:blip r:embed="rId3"/>
          <a:stretch>
            <a:fillRect/>
          </a:stretch>
        </p:blipFill>
        <p:spPr>
          <a:xfrm>
            <a:off x="9722954" y="727971"/>
            <a:ext cx="1066800" cy="714375"/>
          </a:xfrm>
          <a:prstGeom prst="rect">
            <a:avLst/>
          </a:prstGeom>
        </p:spPr>
      </p:pic>
    </p:spTree>
    <p:extLst>
      <p:ext uri="{BB962C8B-B14F-4D97-AF65-F5344CB8AC3E}">
        <p14:creationId xmlns:p14="http://schemas.microsoft.com/office/powerpoint/2010/main" val="3181937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838198" y="5371419"/>
            <a:ext cx="10363201" cy="65788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000000"/>
                </a:solidFill>
                <a:latin typeface="Times New Roman" panose="02020603050405020304" pitchFamily="18" charset="0"/>
                <a:cs typeface="Times New Roman" panose="02020603050405020304" pitchFamily="18" charset="0"/>
              </a:rPr>
              <a:t>More customers are contacted through cellular method, which is efficient enough for successful subscriptions when compared to telephone contact method.</a:t>
            </a: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8" name="Picture 67" descr="Text&#10;&#10;Description automatically generated">
            <a:extLst>
              <a:ext uri="{FF2B5EF4-FFF2-40B4-BE49-F238E27FC236}">
                <a16:creationId xmlns:a16="http://schemas.microsoft.com/office/drawing/2014/main" id="{D52B2105-A358-40CF-B8DB-6B93D86157E7}"/>
              </a:ext>
            </a:extLst>
          </p:cNvPr>
          <p:cNvPicPr>
            <a:picLocks noChangeAspect="1"/>
          </p:cNvPicPr>
          <p:nvPr/>
        </p:nvPicPr>
        <p:blipFill>
          <a:blip r:embed="rId2"/>
          <a:stretch>
            <a:fillRect/>
          </a:stretch>
        </p:blipFill>
        <p:spPr>
          <a:xfrm>
            <a:off x="9701065" y="1065647"/>
            <a:ext cx="1066800" cy="714375"/>
          </a:xfrm>
          <a:prstGeom prst="rect">
            <a:avLst/>
          </a:prstGeom>
        </p:spPr>
      </p:pic>
      <p:pic>
        <p:nvPicPr>
          <p:cNvPr id="6" name="Picture 5" descr="Chart, bar chart&#10;&#10;Description automatically generated">
            <a:extLst>
              <a:ext uri="{FF2B5EF4-FFF2-40B4-BE49-F238E27FC236}">
                <a16:creationId xmlns:a16="http://schemas.microsoft.com/office/drawing/2014/main" id="{6D3E189C-2C2E-4050-ADFE-D281E4E15415}"/>
              </a:ext>
            </a:extLst>
          </p:cNvPr>
          <p:cNvPicPr>
            <a:picLocks noChangeAspect="1"/>
          </p:cNvPicPr>
          <p:nvPr/>
        </p:nvPicPr>
        <p:blipFill>
          <a:blip r:embed="rId3"/>
          <a:stretch>
            <a:fillRect/>
          </a:stretch>
        </p:blipFill>
        <p:spPr>
          <a:xfrm>
            <a:off x="2766172" y="939924"/>
            <a:ext cx="2901203" cy="4390118"/>
          </a:xfrm>
          <a:prstGeom prst="rect">
            <a:avLst/>
          </a:prstGeom>
        </p:spPr>
      </p:pic>
      <p:pic>
        <p:nvPicPr>
          <p:cNvPr id="8" name="Picture 7" descr="Chart, waterfall chart&#10;&#10;Description automatically generated">
            <a:extLst>
              <a:ext uri="{FF2B5EF4-FFF2-40B4-BE49-F238E27FC236}">
                <a16:creationId xmlns:a16="http://schemas.microsoft.com/office/drawing/2014/main" id="{FBDC2551-83FC-4ABC-B4D1-ADCE5CBCE919}"/>
              </a:ext>
            </a:extLst>
          </p:cNvPr>
          <p:cNvPicPr>
            <a:picLocks noChangeAspect="1"/>
          </p:cNvPicPr>
          <p:nvPr/>
        </p:nvPicPr>
        <p:blipFill>
          <a:blip r:embed="rId4"/>
          <a:stretch>
            <a:fillRect/>
          </a:stretch>
        </p:blipFill>
        <p:spPr>
          <a:xfrm>
            <a:off x="6767950" y="970030"/>
            <a:ext cx="2933115" cy="4329905"/>
          </a:xfrm>
          <a:prstGeom prst="rect">
            <a:avLst/>
          </a:prstGeom>
        </p:spPr>
      </p:pic>
    </p:spTree>
    <p:extLst>
      <p:ext uri="{BB962C8B-B14F-4D97-AF65-F5344CB8AC3E}">
        <p14:creationId xmlns:p14="http://schemas.microsoft.com/office/powerpoint/2010/main" val="218971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838199" y="5403296"/>
            <a:ext cx="10363201" cy="65788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000000"/>
                </a:solidFill>
                <a:latin typeface="Times New Roman" panose="02020603050405020304" pitchFamily="18" charset="0"/>
                <a:cs typeface="Times New Roman" panose="02020603050405020304" pitchFamily="18" charset="0"/>
              </a:rPr>
              <a:t>Important fact to consider here, more customers subscribed during September, October, December and March.</a:t>
            </a: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8" name="Picture 67" descr="Text&#10;&#10;Description automatically generated">
            <a:extLst>
              <a:ext uri="{FF2B5EF4-FFF2-40B4-BE49-F238E27FC236}">
                <a16:creationId xmlns:a16="http://schemas.microsoft.com/office/drawing/2014/main" id="{D52B2105-A358-40CF-B8DB-6B93D86157E7}"/>
              </a:ext>
            </a:extLst>
          </p:cNvPr>
          <p:cNvPicPr>
            <a:picLocks noChangeAspect="1"/>
          </p:cNvPicPr>
          <p:nvPr/>
        </p:nvPicPr>
        <p:blipFill>
          <a:blip r:embed="rId2"/>
          <a:stretch>
            <a:fillRect/>
          </a:stretch>
        </p:blipFill>
        <p:spPr>
          <a:xfrm>
            <a:off x="9916469" y="1125760"/>
            <a:ext cx="1066800" cy="714375"/>
          </a:xfrm>
          <a:prstGeom prst="rect">
            <a:avLst/>
          </a:prstGeom>
        </p:spPr>
      </p:pic>
      <p:pic>
        <p:nvPicPr>
          <p:cNvPr id="7" name="Picture 6" descr="Chart, bar chart&#10;&#10;Description automatically generated">
            <a:extLst>
              <a:ext uri="{FF2B5EF4-FFF2-40B4-BE49-F238E27FC236}">
                <a16:creationId xmlns:a16="http://schemas.microsoft.com/office/drawing/2014/main" id="{0DA9D9CB-944C-4337-8693-FB8ECC8D611A}"/>
              </a:ext>
            </a:extLst>
          </p:cNvPr>
          <p:cNvPicPr>
            <a:picLocks noChangeAspect="1"/>
          </p:cNvPicPr>
          <p:nvPr/>
        </p:nvPicPr>
        <p:blipFill>
          <a:blip r:embed="rId3"/>
          <a:stretch>
            <a:fillRect/>
          </a:stretch>
        </p:blipFill>
        <p:spPr>
          <a:xfrm>
            <a:off x="2275531" y="1065646"/>
            <a:ext cx="7488533" cy="4283861"/>
          </a:xfrm>
          <a:prstGeom prst="rect">
            <a:avLst/>
          </a:prstGeom>
        </p:spPr>
      </p:pic>
    </p:spTree>
    <p:extLst>
      <p:ext uri="{BB962C8B-B14F-4D97-AF65-F5344CB8AC3E}">
        <p14:creationId xmlns:p14="http://schemas.microsoft.com/office/powerpoint/2010/main" val="3569855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DA17B1-E2D3-4452-9F76-A6431E634C18}"/>
              </a:ext>
            </a:extLst>
          </p:cNvPr>
          <p:cNvSpPr txBox="1"/>
          <p:nvPr/>
        </p:nvSpPr>
        <p:spPr>
          <a:xfrm>
            <a:off x="838199" y="5403296"/>
            <a:ext cx="10363201" cy="65788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000" dirty="0">
                <a:solidFill>
                  <a:srgbClr val="000000"/>
                </a:solidFill>
                <a:latin typeface="Times New Roman" panose="02020603050405020304" pitchFamily="18" charset="0"/>
                <a:cs typeface="Times New Roman" panose="02020603050405020304" pitchFamily="18" charset="0"/>
              </a:rPr>
              <a:t>Peak successful subscriptions during September, October, December and March when compared to other months.</a:t>
            </a:r>
            <a:endParaRPr lang="en-US" sz="2000" spc="-50" dirty="0">
              <a:solidFill>
                <a:schemeClr val="tx1">
                  <a:lumMod val="85000"/>
                  <a:lumOff val="15000"/>
                </a:schemeClr>
              </a:solidFill>
              <a:latin typeface="Times New Roman" panose="02020603050405020304" pitchFamily="18" charset="0"/>
              <a:ea typeface="+mj-ea"/>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54466128-A65D-45DA-9C47-9A915EC0DBD4}"/>
              </a:ext>
            </a:extLst>
          </p:cNvPr>
          <p:cNvSpPr txBox="1"/>
          <p:nvPr/>
        </p:nvSpPr>
        <p:spPr>
          <a:xfrm>
            <a:off x="838199" y="219302"/>
            <a:ext cx="10444755" cy="523220"/>
          </a:xfrm>
          <a:prstGeom prst="rect">
            <a:avLst/>
          </a:prstGeom>
          <a:noFill/>
        </p:spPr>
        <p:txBody>
          <a:bodyPr wrap="square">
            <a:spAutoFit/>
          </a:bodyPr>
          <a:lstStyle/>
          <a:p>
            <a:pPr algn="ctr"/>
            <a:r>
              <a:rPr lang="e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descr="Chart, bar chart&#10;&#10;Description automatically generated">
            <a:extLst>
              <a:ext uri="{FF2B5EF4-FFF2-40B4-BE49-F238E27FC236}">
                <a16:creationId xmlns:a16="http://schemas.microsoft.com/office/drawing/2014/main" id="{B7D99FDA-3BF1-429D-A6D4-3EAA2AFD3604}"/>
              </a:ext>
            </a:extLst>
          </p:cNvPr>
          <p:cNvPicPr>
            <a:picLocks noChangeAspect="1"/>
          </p:cNvPicPr>
          <p:nvPr/>
        </p:nvPicPr>
        <p:blipFill>
          <a:blip r:embed="rId2"/>
          <a:stretch>
            <a:fillRect/>
          </a:stretch>
        </p:blipFill>
        <p:spPr>
          <a:xfrm>
            <a:off x="1341667" y="966186"/>
            <a:ext cx="9356264" cy="4167279"/>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5AE291B6-A19E-4539-AE86-6C5E6D05B994}"/>
              </a:ext>
            </a:extLst>
          </p:cNvPr>
          <p:cNvPicPr>
            <a:picLocks noChangeAspect="1"/>
          </p:cNvPicPr>
          <p:nvPr/>
        </p:nvPicPr>
        <p:blipFill>
          <a:blip r:embed="rId3"/>
          <a:stretch>
            <a:fillRect/>
          </a:stretch>
        </p:blipFill>
        <p:spPr>
          <a:xfrm>
            <a:off x="10831940" y="945596"/>
            <a:ext cx="1171575" cy="838200"/>
          </a:xfrm>
          <a:prstGeom prst="rect">
            <a:avLst/>
          </a:prstGeom>
        </p:spPr>
      </p:pic>
    </p:spTree>
    <p:extLst>
      <p:ext uri="{BB962C8B-B14F-4D97-AF65-F5344CB8AC3E}">
        <p14:creationId xmlns:p14="http://schemas.microsoft.com/office/powerpoint/2010/main" val="425629890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{A98896A2-4827-4498-96DC-D638CF92AFC7}tf22712842_win32</Template>
  <TotalTime>1041</TotalTime>
  <Words>776</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Bookman Old Style</vt:lpstr>
      <vt:lpstr>Calibri</vt:lpstr>
      <vt:lpstr>Franklin Gothic Book</vt:lpstr>
      <vt:lpstr>poppins</vt:lpstr>
      <vt:lpstr>Times New Roman</vt:lpstr>
      <vt:lpstr>Wingdings</vt:lpstr>
      <vt:lpstr>1_RetrospectVTI</vt:lpstr>
      <vt:lpstr>Data Solution Analyst Case Study </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Chintamani Manjunatha, Anusha</dc:creator>
  <cp:lastModifiedBy>Chintamani Manjunatha, Anusha</cp:lastModifiedBy>
  <cp:revision>28</cp:revision>
  <dcterms:created xsi:type="dcterms:W3CDTF">2021-08-17T17:03:20Z</dcterms:created>
  <dcterms:modified xsi:type="dcterms:W3CDTF">2021-08-18T12:47:02Z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