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4"/>
  </p:notesMasterIdLst>
  <p:sldIdLst>
    <p:sldId id="298" r:id="rId5"/>
    <p:sldId id="300" r:id="rId6"/>
    <p:sldId id="308" r:id="rId7"/>
    <p:sldId id="315" r:id="rId8"/>
    <p:sldId id="307" r:id="rId9"/>
    <p:sldId id="304" r:id="rId10"/>
    <p:sldId id="309" r:id="rId11"/>
    <p:sldId id="310" r:id="rId12"/>
    <p:sldId id="312" r:id="rId13"/>
    <p:sldId id="311" r:id="rId14"/>
    <p:sldId id="313" r:id="rId15"/>
    <p:sldId id="314" r:id="rId16"/>
    <p:sldId id="316" r:id="rId17"/>
    <p:sldId id="317" r:id="rId18"/>
    <p:sldId id="318" r:id="rId19"/>
    <p:sldId id="319" r:id="rId20"/>
    <p:sldId id="320" r:id="rId21"/>
    <p:sldId id="322" r:id="rId22"/>
    <p:sldId id="30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intamani Manjunatha, Anusha" initials="CMA" lastIdx="1" clrIdx="0">
    <p:extLst>
      <p:ext uri="{19B8F6BF-5375-455C-9EA6-DF929625EA0E}">
        <p15:presenceInfo xmlns:p15="http://schemas.microsoft.com/office/powerpoint/2012/main" userId="Chintamani Manjunatha, Anush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19" autoAdjust="0"/>
  </p:normalViewPr>
  <p:slideViewPr>
    <p:cSldViewPr snapToGrid="0">
      <p:cViewPr varScale="1">
        <p:scale>
          <a:sx n="67" d="100"/>
          <a:sy n="67" d="100"/>
        </p:scale>
        <p:origin x="52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5A6EE3-BAF7-4969-875B-8BCE4850C8FD}" type="datetimeFigureOut">
              <a:rPr lang="en-US" smtClean="0"/>
              <a:t>8/22/2021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FBFA8F-5BA8-4337-B944-52AFCCD2907F}" type="slidenum">
              <a:rPr lang="en-US" smtClean="0"/>
              <a:t>‹#›</a:t>
            </a:fld>
            <a:endParaRPr lang="en-US"/>
          </a:p>
        </p:txBody>
      </p:sp>
    </p:spTree>
    <p:extLst>
      <p:ext uri="{BB962C8B-B14F-4D97-AF65-F5344CB8AC3E}">
        <p14:creationId xmlns:p14="http://schemas.microsoft.com/office/powerpoint/2010/main" val="1671035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8/22/2021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8/22/2021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8/22/2021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8/22/2021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8/22/2021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8/22/2021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8/22/2021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8/22/2021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8/22/2021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8/22/2021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68599"/>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fontScale="90000"/>
          </a:bodyPr>
          <a:lstStyle/>
          <a:p>
            <a:pPr marL="0" lvl="0" indent="0" algn="ctr" rtl="0">
              <a:spcBef>
                <a:spcPts val="0"/>
              </a:spcBef>
              <a:spcAft>
                <a:spcPts val="0"/>
              </a:spcAft>
              <a:buNone/>
            </a:pPr>
            <a:r>
              <a:rPr lang="en-US" sz="4400" dirty="0"/>
              <a:t>Data Science Case Study</a:t>
            </a:r>
            <a:br>
              <a:rPr lang="en-US" sz="4400" dirty="0"/>
            </a:br>
            <a:endParaRPr lang="en-US" sz="44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2200" cap="none" spc="-50" dirty="0">
                <a:solidFill>
                  <a:schemeClr val="tx1">
                    <a:lumMod val="85000"/>
                    <a:lumOff val="15000"/>
                  </a:schemeClr>
                </a:solidFill>
                <a:latin typeface="+mj-lt"/>
                <a:ea typeface="+mj-ea"/>
                <a:cs typeface="+mj-cs"/>
              </a:rPr>
              <a:t>- Anusha Manjunatha</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4C869C3B-5565-4AAC-86A8-9EB0AB1C6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CDA17B1-E2D3-4452-9F76-A6431E634C18}"/>
              </a:ext>
            </a:extLst>
          </p:cNvPr>
          <p:cNvSpPr txBox="1"/>
          <p:nvPr/>
        </p:nvSpPr>
        <p:spPr>
          <a:xfrm>
            <a:off x="838199" y="5403297"/>
            <a:ext cx="10363201" cy="435424"/>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000" dirty="0">
                <a:solidFill>
                  <a:srgbClr val="000000"/>
                </a:solidFill>
                <a:latin typeface="Times New Roman" panose="02020603050405020304" pitchFamily="18" charset="0"/>
                <a:cs typeface="Times New Roman" panose="02020603050405020304" pitchFamily="18" charset="0"/>
              </a:rPr>
              <a:t>Younger group and older age group can be persuaded more to subscribe.</a:t>
            </a:r>
            <a:endParaRPr lang="en-US" sz="2000" spc="-50" dirty="0">
              <a:solidFill>
                <a:schemeClr val="tx1">
                  <a:lumMod val="85000"/>
                  <a:lumOff val="15000"/>
                </a:schemeClr>
              </a:solidFill>
              <a:latin typeface="Times New Roman" panose="02020603050405020304" pitchFamily="18" charset="0"/>
              <a:ea typeface="+mj-ea"/>
              <a:cs typeface="Times New Roman" panose="02020603050405020304" pitchFamily="18" charset="0"/>
            </a:endParaRPr>
          </a:p>
        </p:txBody>
      </p:sp>
      <p:cxnSp>
        <p:nvCxnSpPr>
          <p:cNvPr id="21" name="Straight Connector 20">
            <a:extLst>
              <a:ext uri="{FF2B5EF4-FFF2-40B4-BE49-F238E27FC236}">
                <a16:creationId xmlns:a16="http://schemas.microsoft.com/office/drawing/2014/main" id="{F41136EC-EC34-4D08-B5AB-8CE5870B1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600" y="5415653"/>
            <a:ext cx="86868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995470A-422C-4D09-B47E-C2E326495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a:extLst>
              <a:ext uri="{FF2B5EF4-FFF2-40B4-BE49-F238E27FC236}">
                <a16:creationId xmlns:a16="http://schemas.microsoft.com/office/drawing/2014/main" id="{54466128-A65D-45DA-9C47-9A915EC0DBD4}"/>
              </a:ext>
            </a:extLst>
          </p:cNvPr>
          <p:cNvSpPr txBox="1"/>
          <p:nvPr/>
        </p:nvSpPr>
        <p:spPr>
          <a:xfrm>
            <a:off x="838199" y="219302"/>
            <a:ext cx="10444755" cy="523220"/>
          </a:xfrm>
          <a:prstGeom prst="rect">
            <a:avLst/>
          </a:prstGeom>
          <a:noFill/>
        </p:spPr>
        <p:txBody>
          <a:bodyPr wrap="square">
            <a:spAutoFit/>
          </a:bodyPr>
          <a:lstStyle/>
          <a:p>
            <a:pPr algn="ctr"/>
            <a:r>
              <a:rPr lang="e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Exploratory Data Analysis</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4" name="Picture 13" descr="Text&#10;&#10;Description automatically generated">
            <a:extLst>
              <a:ext uri="{FF2B5EF4-FFF2-40B4-BE49-F238E27FC236}">
                <a16:creationId xmlns:a16="http://schemas.microsoft.com/office/drawing/2014/main" id="{7757CF96-A681-4F8B-AF08-93484059589A}"/>
              </a:ext>
            </a:extLst>
          </p:cNvPr>
          <p:cNvPicPr>
            <a:picLocks noChangeAspect="1"/>
          </p:cNvPicPr>
          <p:nvPr/>
        </p:nvPicPr>
        <p:blipFill>
          <a:blip r:embed="rId2"/>
          <a:stretch>
            <a:fillRect/>
          </a:stretch>
        </p:blipFill>
        <p:spPr>
          <a:xfrm>
            <a:off x="10668000" y="754620"/>
            <a:ext cx="1066800" cy="714375"/>
          </a:xfrm>
          <a:prstGeom prst="rect">
            <a:avLst/>
          </a:prstGeom>
        </p:spPr>
      </p:pic>
      <p:pic>
        <p:nvPicPr>
          <p:cNvPr id="5" name="Picture 4" descr="Chart&#10;&#10;Description automatically generated">
            <a:extLst>
              <a:ext uri="{FF2B5EF4-FFF2-40B4-BE49-F238E27FC236}">
                <a16:creationId xmlns:a16="http://schemas.microsoft.com/office/drawing/2014/main" id="{91878DE6-8CFF-44E9-A2F8-FE8C1F1FBBC5}"/>
              </a:ext>
            </a:extLst>
          </p:cNvPr>
          <p:cNvPicPr>
            <a:picLocks noChangeAspect="1"/>
          </p:cNvPicPr>
          <p:nvPr/>
        </p:nvPicPr>
        <p:blipFill>
          <a:blip r:embed="rId3"/>
          <a:stretch>
            <a:fillRect/>
          </a:stretch>
        </p:blipFill>
        <p:spPr>
          <a:xfrm>
            <a:off x="1752600" y="1000335"/>
            <a:ext cx="8024813" cy="2428665"/>
          </a:xfrm>
          <a:prstGeom prst="rect">
            <a:avLst/>
          </a:prstGeom>
        </p:spPr>
      </p:pic>
      <p:pic>
        <p:nvPicPr>
          <p:cNvPr id="9" name="Picture 8" descr="Chart, bar chart&#10;&#10;Description automatically generated">
            <a:extLst>
              <a:ext uri="{FF2B5EF4-FFF2-40B4-BE49-F238E27FC236}">
                <a16:creationId xmlns:a16="http://schemas.microsoft.com/office/drawing/2014/main" id="{03CFA96E-8823-40BA-9BF8-CACC45911141}"/>
              </a:ext>
            </a:extLst>
          </p:cNvPr>
          <p:cNvPicPr>
            <a:picLocks noChangeAspect="1"/>
          </p:cNvPicPr>
          <p:nvPr/>
        </p:nvPicPr>
        <p:blipFill>
          <a:blip r:embed="rId4"/>
          <a:stretch>
            <a:fillRect/>
          </a:stretch>
        </p:blipFill>
        <p:spPr>
          <a:xfrm>
            <a:off x="1813559" y="3429000"/>
            <a:ext cx="8024813" cy="1866077"/>
          </a:xfrm>
          <a:prstGeom prst="rect">
            <a:avLst/>
          </a:prstGeom>
        </p:spPr>
      </p:pic>
      <p:sp>
        <p:nvSpPr>
          <p:cNvPr id="10" name="Oval 9">
            <a:extLst>
              <a:ext uri="{FF2B5EF4-FFF2-40B4-BE49-F238E27FC236}">
                <a16:creationId xmlns:a16="http://schemas.microsoft.com/office/drawing/2014/main" id="{F366105A-92E8-48B0-A49C-00ECFF9FB036}"/>
              </a:ext>
            </a:extLst>
          </p:cNvPr>
          <p:cNvSpPr/>
          <p:nvPr/>
        </p:nvSpPr>
        <p:spPr>
          <a:xfrm>
            <a:off x="1988820" y="3855720"/>
            <a:ext cx="1341120" cy="13639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7071906-0F2D-4084-B3CE-D2465F70D781}"/>
              </a:ext>
            </a:extLst>
          </p:cNvPr>
          <p:cNvSpPr/>
          <p:nvPr/>
        </p:nvSpPr>
        <p:spPr>
          <a:xfrm>
            <a:off x="6652260" y="3855720"/>
            <a:ext cx="2209802" cy="12079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8541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4C869C3B-5565-4AAC-86A8-9EB0AB1C6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CDA17B1-E2D3-4452-9F76-A6431E634C18}"/>
              </a:ext>
            </a:extLst>
          </p:cNvPr>
          <p:cNvSpPr txBox="1"/>
          <p:nvPr/>
        </p:nvSpPr>
        <p:spPr>
          <a:xfrm>
            <a:off x="723521" y="5416355"/>
            <a:ext cx="10363201" cy="65788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000" spc="-50" dirty="0">
                <a:solidFill>
                  <a:srgbClr val="000000"/>
                </a:solidFill>
                <a:latin typeface="Times New Roman" panose="02020603050405020304" pitchFamily="18" charset="0"/>
                <a:ea typeface="+mj-ea"/>
                <a:cs typeface="Times New Roman" panose="02020603050405020304" pitchFamily="18" charset="0"/>
              </a:rPr>
              <a:t>Previous campaign was more successful with customers between age 25 to 60, they are our potential targets </a:t>
            </a:r>
            <a:endParaRPr lang="en-US" sz="2000" spc="-50" dirty="0">
              <a:solidFill>
                <a:schemeClr val="tx1">
                  <a:lumMod val="85000"/>
                  <a:lumOff val="15000"/>
                </a:schemeClr>
              </a:solidFill>
              <a:latin typeface="Times New Roman" panose="02020603050405020304" pitchFamily="18" charset="0"/>
              <a:ea typeface="+mj-ea"/>
              <a:cs typeface="Times New Roman" panose="02020603050405020304" pitchFamily="18" charset="0"/>
            </a:endParaRPr>
          </a:p>
        </p:txBody>
      </p:sp>
      <p:cxnSp>
        <p:nvCxnSpPr>
          <p:cNvPr id="21" name="Straight Connector 20">
            <a:extLst>
              <a:ext uri="{FF2B5EF4-FFF2-40B4-BE49-F238E27FC236}">
                <a16:creationId xmlns:a16="http://schemas.microsoft.com/office/drawing/2014/main" id="{F41136EC-EC34-4D08-B5AB-8CE5870B1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600" y="5415653"/>
            <a:ext cx="86868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995470A-422C-4D09-B47E-C2E326495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a:extLst>
              <a:ext uri="{FF2B5EF4-FFF2-40B4-BE49-F238E27FC236}">
                <a16:creationId xmlns:a16="http://schemas.microsoft.com/office/drawing/2014/main" id="{54466128-A65D-45DA-9C47-9A915EC0DBD4}"/>
              </a:ext>
            </a:extLst>
          </p:cNvPr>
          <p:cNvSpPr txBox="1"/>
          <p:nvPr/>
        </p:nvSpPr>
        <p:spPr>
          <a:xfrm>
            <a:off x="838199" y="219302"/>
            <a:ext cx="10444755" cy="523220"/>
          </a:xfrm>
          <a:prstGeom prst="rect">
            <a:avLst/>
          </a:prstGeom>
          <a:noFill/>
        </p:spPr>
        <p:txBody>
          <a:bodyPr wrap="square">
            <a:spAutoFit/>
          </a:bodyPr>
          <a:lstStyle/>
          <a:p>
            <a:pPr algn="ctr"/>
            <a:r>
              <a:rPr lang="e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Exploratory Data Analysis</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8" name="Picture 7" descr="Text&#10;&#10;Description automatically generated with medium confidence">
            <a:extLst>
              <a:ext uri="{FF2B5EF4-FFF2-40B4-BE49-F238E27FC236}">
                <a16:creationId xmlns:a16="http://schemas.microsoft.com/office/drawing/2014/main" id="{5AE291B6-A19E-4539-AE86-6C5E6D05B994}"/>
              </a:ext>
            </a:extLst>
          </p:cNvPr>
          <p:cNvPicPr>
            <a:picLocks noChangeAspect="1"/>
          </p:cNvPicPr>
          <p:nvPr/>
        </p:nvPicPr>
        <p:blipFill>
          <a:blip r:embed="rId2"/>
          <a:stretch>
            <a:fillRect/>
          </a:stretch>
        </p:blipFill>
        <p:spPr>
          <a:xfrm>
            <a:off x="10831940" y="945596"/>
            <a:ext cx="1171575" cy="838200"/>
          </a:xfrm>
          <a:prstGeom prst="rect">
            <a:avLst/>
          </a:prstGeom>
        </p:spPr>
      </p:pic>
      <p:pic>
        <p:nvPicPr>
          <p:cNvPr id="5" name="Picture 4" descr="Chart, histogram&#10;&#10;Description automatically generated">
            <a:extLst>
              <a:ext uri="{FF2B5EF4-FFF2-40B4-BE49-F238E27FC236}">
                <a16:creationId xmlns:a16="http://schemas.microsoft.com/office/drawing/2014/main" id="{F61F9623-98B7-49B2-9E34-C92B3BBAB4B6}"/>
              </a:ext>
            </a:extLst>
          </p:cNvPr>
          <p:cNvPicPr>
            <a:picLocks noChangeAspect="1"/>
          </p:cNvPicPr>
          <p:nvPr/>
        </p:nvPicPr>
        <p:blipFill>
          <a:blip r:embed="rId3"/>
          <a:stretch>
            <a:fillRect/>
          </a:stretch>
        </p:blipFill>
        <p:spPr>
          <a:xfrm>
            <a:off x="956420" y="1052623"/>
            <a:ext cx="9875520" cy="4263655"/>
          </a:xfrm>
          <a:prstGeom prst="rect">
            <a:avLst/>
          </a:prstGeom>
        </p:spPr>
      </p:pic>
    </p:spTree>
    <p:extLst>
      <p:ext uri="{BB962C8B-B14F-4D97-AF65-F5344CB8AC3E}">
        <p14:creationId xmlns:p14="http://schemas.microsoft.com/office/powerpoint/2010/main" val="1973231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4C869C3B-5565-4AAC-86A8-9EB0AB1C6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CDA17B1-E2D3-4452-9F76-A6431E634C18}"/>
              </a:ext>
            </a:extLst>
          </p:cNvPr>
          <p:cNvSpPr txBox="1"/>
          <p:nvPr/>
        </p:nvSpPr>
        <p:spPr>
          <a:xfrm>
            <a:off x="719977" y="5459888"/>
            <a:ext cx="10363201" cy="65788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000" spc="-50" dirty="0">
                <a:solidFill>
                  <a:srgbClr val="000000"/>
                </a:solidFill>
                <a:latin typeface="Times New Roman" panose="02020603050405020304" pitchFamily="18" charset="0"/>
                <a:ea typeface="+mj-ea"/>
                <a:cs typeface="Times New Roman" panose="02020603050405020304" pitchFamily="18" charset="0"/>
              </a:rPr>
              <a:t>Plot to understand personal and housing loan status along with the marital status of customers. Good to focus on customers who are single.</a:t>
            </a:r>
            <a:endParaRPr lang="en-US" sz="2000" spc="-50" dirty="0">
              <a:solidFill>
                <a:schemeClr val="tx1">
                  <a:lumMod val="85000"/>
                  <a:lumOff val="15000"/>
                </a:schemeClr>
              </a:solidFill>
              <a:latin typeface="Times New Roman" panose="02020603050405020304" pitchFamily="18" charset="0"/>
              <a:ea typeface="+mj-ea"/>
              <a:cs typeface="Times New Roman" panose="02020603050405020304" pitchFamily="18" charset="0"/>
            </a:endParaRPr>
          </a:p>
        </p:txBody>
      </p:sp>
      <p:cxnSp>
        <p:nvCxnSpPr>
          <p:cNvPr id="21" name="Straight Connector 20">
            <a:extLst>
              <a:ext uri="{FF2B5EF4-FFF2-40B4-BE49-F238E27FC236}">
                <a16:creationId xmlns:a16="http://schemas.microsoft.com/office/drawing/2014/main" id="{F41136EC-EC34-4D08-B5AB-8CE5870B1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600" y="5415653"/>
            <a:ext cx="86868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995470A-422C-4D09-B47E-C2E326495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a:extLst>
              <a:ext uri="{FF2B5EF4-FFF2-40B4-BE49-F238E27FC236}">
                <a16:creationId xmlns:a16="http://schemas.microsoft.com/office/drawing/2014/main" id="{54466128-A65D-45DA-9C47-9A915EC0DBD4}"/>
              </a:ext>
            </a:extLst>
          </p:cNvPr>
          <p:cNvSpPr txBox="1"/>
          <p:nvPr/>
        </p:nvSpPr>
        <p:spPr>
          <a:xfrm>
            <a:off x="838199" y="219302"/>
            <a:ext cx="10444755" cy="523220"/>
          </a:xfrm>
          <a:prstGeom prst="rect">
            <a:avLst/>
          </a:prstGeom>
          <a:noFill/>
        </p:spPr>
        <p:txBody>
          <a:bodyPr wrap="square">
            <a:spAutoFit/>
          </a:bodyPr>
          <a:lstStyle/>
          <a:p>
            <a:pPr algn="ctr"/>
            <a:r>
              <a:rPr lang="e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Exploratory Data Analysis</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Picture 2" descr="Chart, bar chart&#10;&#10;Description automatically generated">
            <a:extLst>
              <a:ext uri="{FF2B5EF4-FFF2-40B4-BE49-F238E27FC236}">
                <a16:creationId xmlns:a16="http://schemas.microsoft.com/office/drawing/2014/main" id="{A9AD42A8-E552-473F-9E0F-C40902BDAA51}"/>
              </a:ext>
            </a:extLst>
          </p:cNvPr>
          <p:cNvPicPr>
            <a:picLocks noChangeAspect="1"/>
          </p:cNvPicPr>
          <p:nvPr/>
        </p:nvPicPr>
        <p:blipFill>
          <a:blip r:embed="rId2"/>
          <a:stretch>
            <a:fillRect/>
          </a:stretch>
        </p:blipFill>
        <p:spPr>
          <a:xfrm>
            <a:off x="960583" y="1345217"/>
            <a:ext cx="5405874" cy="3681056"/>
          </a:xfrm>
          <a:prstGeom prst="rect">
            <a:avLst/>
          </a:prstGeom>
        </p:spPr>
      </p:pic>
      <p:pic>
        <p:nvPicPr>
          <p:cNvPr id="8" name="Picture 7" descr="Chart&#10;&#10;Description automatically generated">
            <a:extLst>
              <a:ext uri="{FF2B5EF4-FFF2-40B4-BE49-F238E27FC236}">
                <a16:creationId xmlns:a16="http://schemas.microsoft.com/office/drawing/2014/main" id="{5567CE3B-B245-493A-9638-3E3AA8658421}"/>
              </a:ext>
            </a:extLst>
          </p:cNvPr>
          <p:cNvPicPr>
            <a:picLocks noChangeAspect="1"/>
          </p:cNvPicPr>
          <p:nvPr/>
        </p:nvPicPr>
        <p:blipFill>
          <a:blip r:embed="rId3"/>
          <a:stretch>
            <a:fillRect/>
          </a:stretch>
        </p:blipFill>
        <p:spPr>
          <a:xfrm>
            <a:off x="6721160" y="1345216"/>
            <a:ext cx="4800600" cy="3681053"/>
          </a:xfrm>
          <a:prstGeom prst="rect">
            <a:avLst/>
          </a:prstGeom>
        </p:spPr>
      </p:pic>
      <p:pic>
        <p:nvPicPr>
          <p:cNvPr id="11" name="Picture 10" descr="Text&#10;&#10;Description automatically generated">
            <a:extLst>
              <a:ext uri="{FF2B5EF4-FFF2-40B4-BE49-F238E27FC236}">
                <a16:creationId xmlns:a16="http://schemas.microsoft.com/office/drawing/2014/main" id="{401A6A32-1202-4FE1-B551-62069F331F4F}"/>
              </a:ext>
            </a:extLst>
          </p:cNvPr>
          <p:cNvPicPr>
            <a:picLocks noChangeAspect="1"/>
          </p:cNvPicPr>
          <p:nvPr/>
        </p:nvPicPr>
        <p:blipFill>
          <a:blip r:embed="rId4"/>
          <a:stretch>
            <a:fillRect/>
          </a:stretch>
        </p:blipFill>
        <p:spPr>
          <a:xfrm>
            <a:off x="10636787" y="793338"/>
            <a:ext cx="748251" cy="501061"/>
          </a:xfrm>
          <a:prstGeom prst="rect">
            <a:avLst/>
          </a:prstGeom>
        </p:spPr>
      </p:pic>
      <p:sp>
        <p:nvSpPr>
          <p:cNvPr id="2" name="Rectangle 1">
            <a:extLst>
              <a:ext uri="{FF2B5EF4-FFF2-40B4-BE49-F238E27FC236}">
                <a16:creationId xmlns:a16="http://schemas.microsoft.com/office/drawing/2014/main" id="{69E1FD87-3724-4AAF-8FD3-29EC936B678F}"/>
              </a:ext>
            </a:extLst>
          </p:cNvPr>
          <p:cNvSpPr/>
          <p:nvPr/>
        </p:nvSpPr>
        <p:spPr>
          <a:xfrm>
            <a:off x="2785145" y="4253218"/>
            <a:ext cx="528506" cy="773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1BF8A5-B86A-478A-B59E-731F8E6F96DA}"/>
              </a:ext>
            </a:extLst>
          </p:cNvPr>
          <p:cNvSpPr/>
          <p:nvPr/>
        </p:nvSpPr>
        <p:spPr>
          <a:xfrm>
            <a:off x="5178760" y="4253218"/>
            <a:ext cx="528506" cy="773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630CC34-5ACB-4924-BB47-461A7263C139}"/>
              </a:ext>
            </a:extLst>
          </p:cNvPr>
          <p:cNvSpPr/>
          <p:nvPr/>
        </p:nvSpPr>
        <p:spPr>
          <a:xfrm>
            <a:off x="7973227" y="4220634"/>
            <a:ext cx="528506" cy="773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C322919-8C74-4E51-BBE0-F13B6BE42A63}"/>
              </a:ext>
            </a:extLst>
          </p:cNvPr>
          <p:cNvSpPr/>
          <p:nvPr/>
        </p:nvSpPr>
        <p:spPr>
          <a:xfrm>
            <a:off x="10297442" y="4220634"/>
            <a:ext cx="528506" cy="773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146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4C869C3B-5565-4AAC-86A8-9EB0AB1C6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CDA17B1-E2D3-4452-9F76-A6431E634C18}"/>
              </a:ext>
            </a:extLst>
          </p:cNvPr>
          <p:cNvSpPr txBox="1"/>
          <p:nvPr/>
        </p:nvSpPr>
        <p:spPr>
          <a:xfrm>
            <a:off x="719977" y="5459888"/>
            <a:ext cx="10363201" cy="65788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000" spc="-50" dirty="0">
                <a:solidFill>
                  <a:srgbClr val="000000"/>
                </a:solidFill>
                <a:latin typeface="Times New Roman" panose="02020603050405020304" pitchFamily="18" charset="0"/>
                <a:ea typeface="+mj-ea"/>
                <a:cs typeface="Times New Roman" panose="02020603050405020304" pitchFamily="18" charset="0"/>
              </a:rPr>
              <a:t>Employment variation rate, Number of employees and Euribor 3 months rate are correlated. Employment variation rate is a combination of Number of employees, this results in Multicollinearity issues.</a:t>
            </a:r>
            <a:endParaRPr lang="en-US" sz="2000" spc="-50" dirty="0">
              <a:solidFill>
                <a:schemeClr val="tx1">
                  <a:lumMod val="85000"/>
                  <a:lumOff val="15000"/>
                </a:schemeClr>
              </a:solidFill>
              <a:latin typeface="Times New Roman" panose="02020603050405020304" pitchFamily="18" charset="0"/>
              <a:ea typeface="+mj-ea"/>
              <a:cs typeface="Times New Roman" panose="02020603050405020304" pitchFamily="18" charset="0"/>
            </a:endParaRPr>
          </a:p>
        </p:txBody>
      </p:sp>
      <p:cxnSp>
        <p:nvCxnSpPr>
          <p:cNvPr id="21" name="Straight Connector 20">
            <a:extLst>
              <a:ext uri="{FF2B5EF4-FFF2-40B4-BE49-F238E27FC236}">
                <a16:creationId xmlns:a16="http://schemas.microsoft.com/office/drawing/2014/main" id="{F41136EC-EC34-4D08-B5AB-8CE5870B1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600" y="5415653"/>
            <a:ext cx="86868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995470A-422C-4D09-B47E-C2E326495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a:extLst>
              <a:ext uri="{FF2B5EF4-FFF2-40B4-BE49-F238E27FC236}">
                <a16:creationId xmlns:a16="http://schemas.microsoft.com/office/drawing/2014/main" id="{54466128-A65D-45DA-9C47-9A915EC0DBD4}"/>
              </a:ext>
            </a:extLst>
          </p:cNvPr>
          <p:cNvSpPr txBox="1"/>
          <p:nvPr/>
        </p:nvSpPr>
        <p:spPr>
          <a:xfrm>
            <a:off x="838199" y="219302"/>
            <a:ext cx="10444755" cy="523220"/>
          </a:xfrm>
          <a:prstGeom prst="rect">
            <a:avLst/>
          </a:prstGeom>
          <a:noFill/>
        </p:spPr>
        <p:txBody>
          <a:bodyPr wrap="square">
            <a:spAutoFit/>
          </a:bodyPr>
          <a:lstStyle/>
          <a:p>
            <a:pPr algn="ctr"/>
            <a:r>
              <a:rPr lang="e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Exploratory Data Analysis</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Picture 2" descr="Chart, treemap chart&#10;&#10;Description automatically generated">
            <a:extLst>
              <a:ext uri="{FF2B5EF4-FFF2-40B4-BE49-F238E27FC236}">
                <a16:creationId xmlns:a16="http://schemas.microsoft.com/office/drawing/2014/main" id="{CD623211-A9F6-469A-BF2D-91401EA734B3}"/>
              </a:ext>
            </a:extLst>
          </p:cNvPr>
          <p:cNvPicPr>
            <a:picLocks noChangeAspect="1"/>
          </p:cNvPicPr>
          <p:nvPr/>
        </p:nvPicPr>
        <p:blipFill>
          <a:blip r:embed="rId2"/>
          <a:stretch>
            <a:fillRect/>
          </a:stretch>
        </p:blipFill>
        <p:spPr>
          <a:xfrm>
            <a:off x="2858514" y="894966"/>
            <a:ext cx="6404123" cy="4237662"/>
          </a:xfrm>
          <a:prstGeom prst="rect">
            <a:avLst/>
          </a:prstGeom>
        </p:spPr>
      </p:pic>
      <p:sp>
        <p:nvSpPr>
          <p:cNvPr id="2" name="Star: 5 Points 1">
            <a:extLst>
              <a:ext uri="{FF2B5EF4-FFF2-40B4-BE49-F238E27FC236}">
                <a16:creationId xmlns:a16="http://schemas.microsoft.com/office/drawing/2014/main" id="{8F87F843-F931-40F6-9E71-93EEE3A3FE04}"/>
              </a:ext>
            </a:extLst>
          </p:cNvPr>
          <p:cNvSpPr/>
          <p:nvPr/>
        </p:nvSpPr>
        <p:spPr>
          <a:xfrm>
            <a:off x="2622550" y="2796405"/>
            <a:ext cx="235964" cy="2032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C2DB701D-44E8-4751-991A-C5AFE5D40617}"/>
              </a:ext>
            </a:extLst>
          </p:cNvPr>
          <p:cNvSpPr/>
          <p:nvPr/>
        </p:nvSpPr>
        <p:spPr>
          <a:xfrm>
            <a:off x="7394575" y="4983979"/>
            <a:ext cx="260350" cy="27303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5E0BD33A-9B73-4033-B130-BF1A26758F81}"/>
              </a:ext>
            </a:extLst>
          </p:cNvPr>
          <p:cNvSpPr/>
          <p:nvPr/>
        </p:nvSpPr>
        <p:spPr>
          <a:xfrm>
            <a:off x="7940675" y="4977689"/>
            <a:ext cx="260350" cy="27303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loud 5">
            <a:extLst>
              <a:ext uri="{FF2B5EF4-FFF2-40B4-BE49-F238E27FC236}">
                <a16:creationId xmlns:a16="http://schemas.microsoft.com/office/drawing/2014/main" id="{7684D685-94FC-44F2-8B5A-012FE1AC3383}"/>
              </a:ext>
            </a:extLst>
          </p:cNvPr>
          <p:cNvSpPr/>
          <p:nvPr/>
        </p:nvSpPr>
        <p:spPr>
          <a:xfrm>
            <a:off x="7332133" y="2796405"/>
            <a:ext cx="322792" cy="203197"/>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loud 15">
            <a:extLst>
              <a:ext uri="{FF2B5EF4-FFF2-40B4-BE49-F238E27FC236}">
                <a16:creationId xmlns:a16="http://schemas.microsoft.com/office/drawing/2014/main" id="{06648B83-6D37-4D06-B7E3-69B757C78994}"/>
              </a:ext>
            </a:extLst>
          </p:cNvPr>
          <p:cNvSpPr/>
          <p:nvPr/>
        </p:nvSpPr>
        <p:spPr>
          <a:xfrm>
            <a:off x="7849614" y="2810602"/>
            <a:ext cx="322792" cy="203197"/>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loud 17">
            <a:extLst>
              <a:ext uri="{FF2B5EF4-FFF2-40B4-BE49-F238E27FC236}">
                <a16:creationId xmlns:a16="http://schemas.microsoft.com/office/drawing/2014/main" id="{FBD89572-A948-4D93-98CE-FF08D38449D5}"/>
              </a:ext>
            </a:extLst>
          </p:cNvPr>
          <p:cNvSpPr/>
          <p:nvPr/>
        </p:nvSpPr>
        <p:spPr>
          <a:xfrm>
            <a:off x="7363354" y="4529172"/>
            <a:ext cx="322792" cy="203197"/>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9868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4C869C3B-5565-4AAC-86A8-9EB0AB1C6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CDA17B1-E2D3-4452-9F76-A6431E634C18}"/>
              </a:ext>
            </a:extLst>
          </p:cNvPr>
          <p:cNvSpPr txBox="1"/>
          <p:nvPr/>
        </p:nvSpPr>
        <p:spPr>
          <a:xfrm>
            <a:off x="1207658" y="1084522"/>
            <a:ext cx="9875520" cy="3955312"/>
          </a:xfrm>
          <a:prstGeom prst="rect">
            <a:avLst/>
          </a:prstGeom>
        </p:spPr>
        <p:txBody>
          <a:bodyPr vert="horz" lIns="91440" tIns="45720" rIns="91440" bIns="45720" rtlCol="0" anchor="b">
            <a:normAutofit/>
          </a:bodyPr>
          <a:lstStyle/>
          <a:p>
            <a:pPr marL="342900" indent="-342900">
              <a:lnSpc>
                <a:spcPct val="90000"/>
              </a:lnSpc>
              <a:spcBef>
                <a:spcPct val="0"/>
              </a:spcBef>
              <a:spcAft>
                <a:spcPts val="600"/>
              </a:spcAft>
              <a:buFont typeface="Wingdings" panose="05000000000000000000" pitchFamily="2" charset="2"/>
              <a:buChar char="v"/>
            </a:pPr>
            <a:r>
              <a:rPr lang="en-US" sz="2000" spc="-50" dirty="0">
                <a:solidFill>
                  <a:srgbClr val="000000"/>
                </a:solidFill>
                <a:latin typeface="Times New Roman" panose="02020603050405020304" pitchFamily="18" charset="0"/>
                <a:ea typeface="+mj-ea"/>
                <a:cs typeface="Times New Roman" panose="02020603050405020304" pitchFamily="18" charset="0"/>
              </a:rPr>
              <a:t>No Missing values, but there are records with “Unknown” values counting to 12.7K rows. </a:t>
            </a:r>
          </a:p>
          <a:p>
            <a:pPr marL="342900" indent="-342900">
              <a:lnSpc>
                <a:spcPct val="90000"/>
              </a:lnSpc>
              <a:spcBef>
                <a:spcPct val="0"/>
              </a:spcBef>
              <a:spcAft>
                <a:spcPts val="600"/>
              </a:spcAft>
              <a:buFont typeface="Wingdings" panose="05000000000000000000" pitchFamily="2" charset="2"/>
              <a:buChar char="v"/>
            </a:pPr>
            <a:r>
              <a:rPr lang="en-US" sz="2000" spc="-50" dirty="0">
                <a:solidFill>
                  <a:srgbClr val="000000"/>
                </a:solidFill>
                <a:latin typeface="Times New Roman" panose="02020603050405020304" pitchFamily="18" charset="0"/>
                <a:ea typeface="+mj-ea"/>
                <a:cs typeface="Times New Roman" panose="02020603050405020304" pitchFamily="18" charset="0"/>
              </a:rPr>
              <a:t>Approx. 8.5K unknown rows listed in “default” feature which accounts for has credit card in default?</a:t>
            </a:r>
          </a:p>
          <a:p>
            <a:pPr marL="342900" indent="-342900">
              <a:lnSpc>
                <a:spcPct val="90000"/>
              </a:lnSpc>
              <a:spcBef>
                <a:spcPct val="0"/>
              </a:spcBef>
              <a:spcAft>
                <a:spcPts val="600"/>
              </a:spcAft>
              <a:buFont typeface="Wingdings" panose="05000000000000000000" pitchFamily="2" charset="2"/>
              <a:buChar char="v"/>
            </a:pPr>
            <a:r>
              <a:rPr lang="en-US" sz="2000" spc="-50" dirty="0">
                <a:solidFill>
                  <a:srgbClr val="000000"/>
                </a:solidFill>
                <a:latin typeface="Times New Roman" panose="02020603050405020304" pitchFamily="18" charset="0"/>
                <a:ea typeface="+mj-ea"/>
                <a:cs typeface="Times New Roman" panose="02020603050405020304" pitchFamily="18" charset="0"/>
              </a:rPr>
              <a:t>Removed 12 duplicated rows.</a:t>
            </a:r>
          </a:p>
          <a:p>
            <a:pPr marL="342900" indent="-342900">
              <a:lnSpc>
                <a:spcPct val="90000"/>
              </a:lnSpc>
              <a:spcBef>
                <a:spcPct val="0"/>
              </a:spcBef>
              <a:spcAft>
                <a:spcPts val="600"/>
              </a:spcAft>
              <a:buFont typeface="Wingdings" panose="05000000000000000000" pitchFamily="2" charset="2"/>
              <a:buChar char="v"/>
            </a:pPr>
            <a:r>
              <a:rPr lang="en-US" sz="2000" spc="-50" dirty="0">
                <a:solidFill>
                  <a:srgbClr val="000000"/>
                </a:solidFill>
                <a:latin typeface="Times New Roman" panose="02020603050405020304" pitchFamily="18" charset="0"/>
                <a:ea typeface="+mj-ea"/>
                <a:cs typeface="Times New Roman" panose="02020603050405020304" pitchFamily="18" charset="0"/>
              </a:rPr>
              <a:t>No Inconsistent, invalid or any structural errors in the data.</a:t>
            </a:r>
          </a:p>
          <a:p>
            <a:pPr marL="342900" indent="-342900">
              <a:lnSpc>
                <a:spcPct val="90000"/>
              </a:lnSpc>
              <a:spcBef>
                <a:spcPct val="0"/>
              </a:spcBef>
              <a:spcAft>
                <a:spcPts val="600"/>
              </a:spcAft>
              <a:buFont typeface="Wingdings" panose="05000000000000000000" pitchFamily="2" charset="2"/>
              <a:buChar char="v"/>
            </a:pPr>
            <a:r>
              <a:rPr lang="en-US" sz="2000" spc="-50" dirty="0">
                <a:solidFill>
                  <a:srgbClr val="000000"/>
                </a:solidFill>
                <a:latin typeface="Times New Roman" panose="02020603050405020304" pitchFamily="18" charset="0"/>
                <a:ea typeface="+mj-ea"/>
                <a:cs typeface="Times New Roman" panose="02020603050405020304" pitchFamily="18" charset="0"/>
              </a:rPr>
              <a:t>Outliers are found in Age (421 rows only), pdays, previous. Pdays and previous has no much influence on the model, could be dropped. </a:t>
            </a:r>
          </a:p>
          <a:p>
            <a:pPr marL="342900" indent="-342900">
              <a:lnSpc>
                <a:spcPct val="90000"/>
              </a:lnSpc>
              <a:spcBef>
                <a:spcPct val="0"/>
              </a:spcBef>
              <a:spcAft>
                <a:spcPts val="600"/>
              </a:spcAft>
              <a:buFont typeface="Wingdings" panose="05000000000000000000" pitchFamily="2" charset="2"/>
              <a:buChar char="v"/>
            </a:pPr>
            <a:r>
              <a:rPr lang="en-US" sz="2000" spc="-50" dirty="0">
                <a:solidFill>
                  <a:srgbClr val="000000"/>
                </a:solidFill>
                <a:latin typeface="Times New Roman" panose="02020603050405020304" pitchFamily="18" charset="0"/>
                <a:ea typeface="+mj-ea"/>
                <a:cs typeface="Times New Roman" panose="02020603050405020304" pitchFamily="18" charset="0"/>
              </a:rPr>
              <a:t>Encoded target feature using Label Encoder and removed the target categorical feature.</a:t>
            </a:r>
          </a:p>
          <a:p>
            <a:pPr marL="342900" indent="-342900">
              <a:lnSpc>
                <a:spcPct val="90000"/>
              </a:lnSpc>
              <a:spcBef>
                <a:spcPct val="0"/>
              </a:spcBef>
              <a:spcAft>
                <a:spcPts val="600"/>
              </a:spcAft>
              <a:buFont typeface="Wingdings" panose="05000000000000000000" pitchFamily="2" charset="2"/>
              <a:buChar char="v"/>
            </a:pPr>
            <a:r>
              <a:rPr lang="en-US" sz="2000" spc="-50" dirty="0">
                <a:solidFill>
                  <a:srgbClr val="000000"/>
                </a:solidFill>
                <a:latin typeface="Times New Roman" panose="02020603050405020304" pitchFamily="18" charset="0"/>
                <a:ea typeface="+mj-ea"/>
                <a:cs typeface="Times New Roman" panose="02020603050405020304" pitchFamily="18" charset="0"/>
              </a:rPr>
              <a:t>Used One-hot encoder to encode all the categorical features.</a:t>
            </a:r>
          </a:p>
          <a:p>
            <a:pPr marL="342900" indent="-342900">
              <a:lnSpc>
                <a:spcPct val="90000"/>
              </a:lnSpc>
              <a:spcBef>
                <a:spcPct val="0"/>
              </a:spcBef>
              <a:spcAft>
                <a:spcPts val="600"/>
              </a:spcAft>
              <a:buFont typeface="Wingdings" panose="05000000000000000000" pitchFamily="2" charset="2"/>
              <a:buChar char="v"/>
            </a:pPr>
            <a:r>
              <a:rPr lang="en-US" sz="2000" spc="-50" dirty="0">
                <a:solidFill>
                  <a:srgbClr val="000000"/>
                </a:solidFill>
                <a:latin typeface="Times New Roman" panose="02020603050405020304" pitchFamily="18" charset="0"/>
                <a:ea typeface="+mj-ea"/>
                <a:cs typeface="Times New Roman" panose="02020603050405020304" pitchFamily="18" charset="0"/>
              </a:rPr>
              <a:t>Numerical Features are scaled using standard scalar.</a:t>
            </a:r>
          </a:p>
          <a:p>
            <a:pPr marL="342900" indent="-342900">
              <a:lnSpc>
                <a:spcPct val="90000"/>
              </a:lnSpc>
              <a:spcBef>
                <a:spcPct val="0"/>
              </a:spcBef>
              <a:spcAft>
                <a:spcPts val="600"/>
              </a:spcAft>
              <a:buFont typeface="Wingdings" panose="05000000000000000000" pitchFamily="2" charset="2"/>
              <a:buChar char="v"/>
            </a:pPr>
            <a:r>
              <a:rPr lang="en-US" sz="2000" spc="-50" dirty="0">
                <a:solidFill>
                  <a:srgbClr val="000000"/>
                </a:solidFill>
                <a:latin typeface="Times New Roman" panose="02020603050405020304" pitchFamily="18" charset="0"/>
                <a:ea typeface="+mj-ea"/>
                <a:cs typeface="Times New Roman" panose="02020603050405020304" pitchFamily="18" charset="0"/>
              </a:rPr>
              <a:t>Dropped current model predictions.</a:t>
            </a:r>
          </a:p>
        </p:txBody>
      </p:sp>
      <p:cxnSp>
        <p:nvCxnSpPr>
          <p:cNvPr id="21" name="Straight Connector 20">
            <a:extLst>
              <a:ext uri="{FF2B5EF4-FFF2-40B4-BE49-F238E27FC236}">
                <a16:creationId xmlns:a16="http://schemas.microsoft.com/office/drawing/2014/main" id="{F41136EC-EC34-4D08-B5AB-8CE5870B1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600" y="5415653"/>
            <a:ext cx="86868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995470A-422C-4D09-B47E-C2E326495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a:extLst>
              <a:ext uri="{FF2B5EF4-FFF2-40B4-BE49-F238E27FC236}">
                <a16:creationId xmlns:a16="http://schemas.microsoft.com/office/drawing/2014/main" id="{54466128-A65D-45DA-9C47-9A915EC0DBD4}"/>
              </a:ext>
            </a:extLst>
          </p:cNvPr>
          <p:cNvSpPr txBox="1"/>
          <p:nvPr/>
        </p:nvSpPr>
        <p:spPr>
          <a:xfrm>
            <a:off x="838199" y="219302"/>
            <a:ext cx="10444755" cy="523220"/>
          </a:xfrm>
          <a:prstGeom prst="rect">
            <a:avLst/>
          </a:prstGeom>
          <a:noFill/>
        </p:spPr>
        <p:txBody>
          <a:bodyPr wrap="square">
            <a:spAutoFit/>
          </a:bodyPr>
          <a:lstStyle/>
          <a:p>
            <a:pPr algn="ctr"/>
            <a:r>
              <a:rPr lang="e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Pre-processing</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5225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4C869C3B-5565-4AAC-86A8-9EB0AB1C6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CDA17B1-E2D3-4452-9F76-A6431E634C18}"/>
              </a:ext>
            </a:extLst>
          </p:cNvPr>
          <p:cNvSpPr txBox="1"/>
          <p:nvPr/>
        </p:nvSpPr>
        <p:spPr>
          <a:xfrm>
            <a:off x="1150631" y="1460011"/>
            <a:ext cx="5988536" cy="3738225"/>
          </a:xfrm>
          <a:prstGeom prst="rect">
            <a:avLst/>
          </a:prstGeom>
        </p:spPr>
        <p:txBody>
          <a:bodyPr vert="horz" lIns="91440" tIns="45720" rIns="91440" bIns="45720" rtlCol="0" anchor="b">
            <a:normAutofit lnSpcReduction="10000"/>
          </a:bodyPr>
          <a:lstStyle/>
          <a:p>
            <a:pPr marL="342900" marR="0" indent="-342900">
              <a:lnSpc>
                <a:spcPct val="107000"/>
              </a:lnSpc>
              <a:spcBef>
                <a:spcPts val="0"/>
              </a:spcBef>
              <a:spcAft>
                <a:spcPts val="800"/>
              </a:spcAft>
              <a:buFont typeface="Wingdings" panose="05000000000000000000" pitchFamily="2" charset="2"/>
              <a:buChar char="v"/>
            </a:pPr>
            <a:r>
              <a:rPr lang="en-US" sz="2000" spc="-50" dirty="0">
                <a:solidFill>
                  <a:srgbClr val="000000"/>
                </a:solidFill>
                <a:latin typeface="Times New Roman" panose="02020603050405020304" pitchFamily="18" charset="0"/>
                <a:ea typeface="+mj-ea"/>
                <a:cs typeface="Times New Roman" panose="02020603050405020304" pitchFamily="18" charset="0"/>
              </a:rPr>
              <a:t>Accuracy: 10.2 %. </a:t>
            </a:r>
          </a:p>
          <a:p>
            <a:pPr marL="342900" marR="0" indent="-342900">
              <a:lnSpc>
                <a:spcPct val="107000"/>
              </a:lnSpc>
              <a:spcBef>
                <a:spcPts val="0"/>
              </a:spcBef>
              <a:spcAft>
                <a:spcPts val="800"/>
              </a:spcAft>
              <a:buFont typeface="Wingdings" panose="05000000000000000000" pitchFamily="2" charset="2"/>
              <a:buChar char="v"/>
            </a:pPr>
            <a:r>
              <a:rPr lang="en-US" sz="2000" spc="-50" dirty="0">
                <a:solidFill>
                  <a:srgbClr val="000000"/>
                </a:solidFill>
                <a:latin typeface="Times New Roman" panose="02020603050405020304" pitchFamily="18" charset="0"/>
                <a:ea typeface="+mj-ea"/>
                <a:cs typeface="Times New Roman" panose="02020603050405020304" pitchFamily="18" charset="0"/>
              </a:rPr>
              <a:t>Recall: 85% of the customers were correctly identified that they had subscribed to the term deposit. </a:t>
            </a:r>
          </a:p>
          <a:p>
            <a:pPr marL="342900" marR="0" indent="-342900">
              <a:lnSpc>
                <a:spcPct val="107000"/>
              </a:lnSpc>
              <a:spcBef>
                <a:spcPts val="0"/>
              </a:spcBef>
              <a:spcAft>
                <a:spcPts val="800"/>
              </a:spcAft>
              <a:buFont typeface="Wingdings" panose="05000000000000000000" pitchFamily="2" charset="2"/>
              <a:buChar char="v"/>
            </a:pPr>
            <a:r>
              <a:rPr lang="en-US" sz="2000" spc="-50" dirty="0">
                <a:solidFill>
                  <a:srgbClr val="000000"/>
                </a:solidFill>
                <a:latin typeface="Times New Roman" panose="02020603050405020304" pitchFamily="18" charset="0"/>
                <a:ea typeface="+mj-ea"/>
                <a:cs typeface="Times New Roman" panose="02020603050405020304" pitchFamily="18" charset="0"/>
              </a:rPr>
              <a:t>Precision: True positive value of 9.8% of the customers, did subscribe to the term deposit. Results in 	</a:t>
            </a:r>
            <a:r>
              <a:rPr lang="en-US" sz="2000" dirty="0">
                <a:effectLst/>
                <a:latin typeface="Times New Roman" panose="02020603050405020304" pitchFamily="18" charset="0"/>
                <a:ea typeface="Calibri" panose="020F0502020204030204" pitchFamily="34" charset="0"/>
              </a:rPr>
              <a:t>inefficient use of marketing resources and funds.</a:t>
            </a:r>
            <a:endParaRPr lang="en-US" sz="2000" spc="-50" dirty="0">
              <a:solidFill>
                <a:srgbClr val="000000"/>
              </a:solidFill>
              <a:latin typeface="Times New Roman" panose="02020603050405020304" pitchFamily="18" charset="0"/>
              <a:ea typeface="+mj-ea"/>
              <a:cs typeface="Times New Roman" panose="02020603050405020304" pitchFamily="18" charset="0"/>
            </a:endParaRPr>
          </a:p>
          <a:p>
            <a:pPr marL="342900" marR="0" indent="-342900">
              <a:lnSpc>
                <a:spcPct val="107000"/>
              </a:lnSpc>
              <a:spcBef>
                <a:spcPts val="0"/>
              </a:spcBef>
              <a:spcAft>
                <a:spcPts val="800"/>
              </a:spcAft>
              <a:buFont typeface="Wingdings" panose="05000000000000000000" pitchFamily="2" charset="2"/>
              <a:buChar char="v"/>
            </a:pPr>
            <a:r>
              <a:rPr lang="en-US" sz="2000" spc="-50" dirty="0">
                <a:solidFill>
                  <a:srgbClr val="000000"/>
                </a:solidFill>
                <a:latin typeface="Times New Roman" panose="02020603050405020304" pitchFamily="18" charset="0"/>
                <a:ea typeface="+mj-ea"/>
                <a:cs typeface="Times New Roman" panose="02020603050405020304" pitchFamily="18" charset="0"/>
              </a:rPr>
              <a:t> F1-Score: 0.18. Higher the score, better is the model. F1 score conveys the balance between the precision and the recall.</a:t>
            </a:r>
          </a:p>
          <a:p>
            <a:pPr marL="342900" marR="0" indent="-342900">
              <a:lnSpc>
                <a:spcPct val="107000"/>
              </a:lnSpc>
              <a:spcBef>
                <a:spcPts val="0"/>
              </a:spcBef>
              <a:spcAft>
                <a:spcPts val="800"/>
              </a:spcAft>
              <a:buFont typeface="Wingdings" panose="05000000000000000000" pitchFamily="2" charset="2"/>
              <a:buChar char="v"/>
            </a:pPr>
            <a:r>
              <a:rPr lang="en-US" sz="2000" spc="-50" dirty="0">
                <a:solidFill>
                  <a:srgbClr val="000000"/>
                </a:solidFill>
                <a:latin typeface="Times New Roman" panose="02020603050405020304" pitchFamily="18" charset="0"/>
                <a:ea typeface="+mj-ea"/>
                <a:cs typeface="Times New Roman" panose="02020603050405020304" pitchFamily="18" charset="0"/>
              </a:rPr>
              <a:t>Model can do better</a:t>
            </a:r>
          </a:p>
          <a:p>
            <a:pPr marL="342900" marR="0" indent="-342900">
              <a:lnSpc>
                <a:spcPct val="107000"/>
              </a:lnSpc>
              <a:spcBef>
                <a:spcPts val="0"/>
              </a:spcBef>
              <a:spcAft>
                <a:spcPts val="800"/>
              </a:spcAft>
              <a:buFont typeface="Wingdings" panose="05000000000000000000" pitchFamily="2" charset="2"/>
              <a:buChar char="v"/>
            </a:pPr>
            <a:endParaRPr lang="en-US" sz="2000" spc="-50" dirty="0">
              <a:solidFill>
                <a:srgbClr val="000000"/>
              </a:solidFill>
              <a:latin typeface="Times New Roman" panose="02020603050405020304" pitchFamily="18" charset="0"/>
              <a:ea typeface="+mj-ea"/>
              <a:cs typeface="Times New Roman" panose="02020603050405020304" pitchFamily="18" charset="0"/>
            </a:endParaRPr>
          </a:p>
        </p:txBody>
      </p:sp>
      <p:cxnSp>
        <p:nvCxnSpPr>
          <p:cNvPr id="21" name="Straight Connector 20">
            <a:extLst>
              <a:ext uri="{FF2B5EF4-FFF2-40B4-BE49-F238E27FC236}">
                <a16:creationId xmlns:a16="http://schemas.microsoft.com/office/drawing/2014/main" id="{F41136EC-EC34-4D08-B5AB-8CE5870B1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600" y="5415653"/>
            <a:ext cx="86868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995470A-422C-4D09-B47E-C2E326495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a:extLst>
              <a:ext uri="{FF2B5EF4-FFF2-40B4-BE49-F238E27FC236}">
                <a16:creationId xmlns:a16="http://schemas.microsoft.com/office/drawing/2014/main" id="{54466128-A65D-45DA-9C47-9A915EC0DBD4}"/>
              </a:ext>
            </a:extLst>
          </p:cNvPr>
          <p:cNvSpPr txBox="1"/>
          <p:nvPr/>
        </p:nvSpPr>
        <p:spPr>
          <a:xfrm>
            <a:off x="838199" y="200252"/>
            <a:ext cx="10444755" cy="523220"/>
          </a:xfrm>
          <a:prstGeom prst="rect">
            <a:avLst/>
          </a:prstGeom>
          <a:noFill/>
        </p:spPr>
        <p:txBody>
          <a:bodyPr wrap="square">
            <a:spAutoFit/>
          </a:bodyPr>
          <a:lstStyle/>
          <a:p>
            <a:pPr algn="ctr"/>
            <a:r>
              <a:rPr lang="e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Base Model Evaluation</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Picture 2" descr="Chart, line chart&#10;&#10;Description automatically generated">
            <a:extLst>
              <a:ext uri="{FF2B5EF4-FFF2-40B4-BE49-F238E27FC236}">
                <a16:creationId xmlns:a16="http://schemas.microsoft.com/office/drawing/2014/main" id="{E9DDFB18-4618-4204-A0B0-6EECF68C70C0}"/>
              </a:ext>
            </a:extLst>
          </p:cNvPr>
          <p:cNvPicPr>
            <a:picLocks noChangeAspect="1"/>
          </p:cNvPicPr>
          <p:nvPr/>
        </p:nvPicPr>
        <p:blipFill>
          <a:blip r:embed="rId2"/>
          <a:stretch>
            <a:fillRect/>
          </a:stretch>
        </p:blipFill>
        <p:spPr>
          <a:xfrm>
            <a:off x="7082139" y="3207479"/>
            <a:ext cx="4101978" cy="2192145"/>
          </a:xfrm>
          <a:prstGeom prst="rect">
            <a:avLst/>
          </a:prstGeom>
        </p:spPr>
      </p:pic>
      <p:pic>
        <p:nvPicPr>
          <p:cNvPr id="6" name="Picture 5" descr="Chart, treemap chart&#10;&#10;Description automatically generated">
            <a:extLst>
              <a:ext uri="{FF2B5EF4-FFF2-40B4-BE49-F238E27FC236}">
                <a16:creationId xmlns:a16="http://schemas.microsoft.com/office/drawing/2014/main" id="{D2F5AE97-6C0E-4D45-A349-F8AB0F779D48}"/>
              </a:ext>
            </a:extLst>
          </p:cNvPr>
          <p:cNvPicPr>
            <a:picLocks noChangeAspect="1"/>
          </p:cNvPicPr>
          <p:nvPr/>
        </p:nvPicPr>
        <p:blipFill>
          <a:blip r:embed="rId3"/>
          <a:stretch>
            <a:fillRect/>
          </a:stretch>
        </p:blipFill>
        <p:spPr>
          <a:xfrm>
            <a:off x="8833218" y="1215351"/>
            <a:ext cx="2449736" cy="1976100"/>
          </a:xfrm>
          <a:prstGeom prst="rect">
            <a:avLst/>
          </a:prstGeom>
        </p:spPr>
      </p:pic>
      <p:pic>
        <p:nvPicPr>
          <p:cNvPr id="5" name="Picture 4" descr="Table&#10;&#10;Description automatically generated">
            <a:extLst>
              <a:ext uri="{FF2B5EF4-FFF2-40B4-BE49-F238E27FC236}">
                <a16:creationId xmlns:a16="http://schemas.microsoft.com/office/drawing/2014/main" id="{59C34BB3-18D9-43F3-85AC-9A043D47DF43}"/>
              </a:ext>
            </a:extLst>
          </p:cNvPr>
          <p:cNvPicPr>
            <a:picLocks noChangeAspect="1"/>
          </p:cNvPicPr>
          <p:nvPr/>
        </p:nvPicPr>
        <p:blipFill>
          <a:blip r:embed="rId4"/>
          <a:stretch>
            <a:fillRect/>
          </a:stretch>
        </p:blipFill>
        <p:spPr>
          <a:xfrm>
            <a:off x="7122253" y="1253007"/>
            <a:ext cx="1710965" cy="1962150"/>
          </a:xfrm>
          <a:prstGeom prst="rect">
            <a:avLst/>
          </a:prstGeom>
        </p:spPr>
      </p:pic>
    </p:spTree>
    <p:extLst>
      <p:ext uri="{BB962C8B-B14F-4D97-AF65-F5344CB8AC3E}">
        <p14:creationId xmlns:p14="http://schemas.microsoft.com/office/powerpoint/2010/main" val="4079181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4C869C3B-5565-4AAC-86A8-9EB0AB1C6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CDA17B1-E2D3-4452-9F76-A6431E634C18}"/>
              </a:ext>
            </a:extLst>
          </p:cNvPr>
          <p:cNvSpPr txBox="1"/>
          <p:nvPr/>
        </p:nvSpPr>
        <p:spPr>
          <a:xfrm>
            <a:off x="1360967" y="1392710"/>
            <a:ext cx="6049926" cy="371091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000" spc="-50" dirty="0">
                <a:solidFill>
                  <a:srgbClr val="000000"/>
                </a:solidFill>
                <a:latin typeface="Times New Roman" panose="02020603050405020304" pitchFamily="18" charset="0"/>
                <a:ea typeface="+mj-ea"/>
                <a:cs typeface="Times New Roman" panose="02020603050405020304" pitchFamily="18" charset="0"/>
              </a:rPr>
              <a:t>Approach to handling Imbalanced Data</a:t>
            </a:r>
          </a:p>
          <a:p>
            <a:pPr>
              <a:lnSpc>
                <a:spcPct val="90000"/>
              </a:lnSpc>
              <a:spcBef>
                <a:spcPct val="0"/>
              </a:spcBef>
              <a:spcAft>
                <a:spcPts val="600"/>
              </a:spcAft>
            </a:pPr>
            <a:r>
              <a:rPr lang="en-US" sz="2000" spc="-50" dirty="0">
                <a:solidFill>
                  <a:srgbClr val="000000"/>
                </a:solidFill>
                <a:latin typeface="Times New Roman" panose="02020603050405020304" pitchFamily="18" charset="0"/>
                <a:ea typeface="+mj-ea"/>
                <a:cs typeface="Times New Roman" panose="02020603050405020304" pitchFamily="18" charset="0"/>
              </a:rPr>
              <a:t>	A. Data Level approach: Resampling Techniques:</a:t>
            </a:r>
          </a:p>
          <a:p>
            <a:pPr lvl="2">
              <a:lnSpc>
                <a:spcPct val="90000"/>
              </a:lnSpc>
              <a:spcBef>
                <a:spcPct val="0"/>
              </a:spcBef>
              <a:spcAft>
                <a:spcPts val="600"/>
              </a:spcAft>
            </a:pPr>
            <a:r>
              <a:rPr lang="en-US" sz="2000" spc="-50" dirty="0">
                <a:solidFill>
                  <a:srgbClr val="000000"/>
                </a:solidFill>
                <a:latin typeface="Times New Roman" panose="02020603050405020304" pitchFamily="18" charset="0"/>
                <a:ea typeface="+mj-ea"/>
                <a:cs typeface="Times New Roman" panose="02020603050405020304" pitchFamily="18" charset="0"/>
              </a:rPr>
              <a:t>	1. Random Under-Sampling</a:t>
            </a:r>
          </a:p>
          <a:p>
            <a:pPr lvl="2">
              <a:lnSpc>
                <a:spcPct val="90000"/>
              </a:lnSpc>
              <a:spcBef>
                <a:spcPct val="0"/>
              </a:spcBef>
              <a:spcAft>
                <a:spcPts val="600"/>
              </a:spcAft>
            </a:pPr>
            <a:r>
              <a:rPr lang="en-US" sz="2000" spc="-50" dirty="0">
                <a:solidFill>
                  <a:srgbClr val="000000"/>
                </a:solidFill>
                <a:latin typeface="Times New Roman" panose="02020603050405020304" pitchFamily="18" charset="0"/>
                <a:ea typeface="+mj-ea"/>
                <a:cs typeface="Times New Roman" panose="02020603050405020304" pitchFamily="18" charset="0"/>
              </a:rPr>
              <a:t>	2. Random Over-Sampling</a:t>
            </a:r>
          </a:p>
          <a:p>
            <a:pPr lvl="2">
              <a:lnSpc>
                <a:spcPct val="90000"/>
              </a:lnSpc>
              <a:spcBef>
                <a:spcPct val="0"/>
              </a:spcBef>
              <a:spcAft>
                <a:spcPts val="600"/>
              </a:spcAft>
            </a:pPr>
            <a:r>
              <a:rPr lang="en-US" sz="2000" spc="-50" dirty="0">
                <a:solidFill>
                  <a:srgbClr val="000000"/>
                </a:solidFill>
                <a:latin typeface="Times New Roman" panose="02020603050405020304" pitchFamily="18" charset="0"/>
                <a:ea typeface="+mj-ea"/>
                <a:cs typeface="Times New Roman" panose="02020603050405020304" pitchFamily="18" charset="0"/>
              </a:rPr>
              <a:t>	3. SMOTE</a:t>
            </a:r>
          </a:p>
          <a:p>
            <a:pPr>
              <a:lnSpc>
                <a:spcPct val="90000"/>
              </a:lnSpc>
              <a:spcBef>
                <a:spcPct val="0"/>
              </a:spcBef>
              <a:spcAft>
                <a:spcPts val="600"/>
              </a:spcAft>
            </a:pPr>
            <a:r>
              <a:rPr lang="en-US" sz="2000" spc="-50" dirty="0">
                <a:solidFill>
                  <a:srgbClr val="000000"/>
                </a:solidFill>
                <a:latin typeface="Times New Roman" panose="02020603050405020304" pitchFamily="18" charset="0"/>
                <a:ea typeface="+mj-ea"/>
                <a:cs typeface="Times New Roman" panose="02020603050405020304" pitchFamily="18" charset="0"/>
              </a:rPr>
              <a:t>	B. Algorithmic Ensemble Techniques</a:t>
            </a:r>
          </a:p>
          <a:p>
            <a:pPr>
              <a:lnSpc>
                <a:spcPct val="90000"/>
              </a:lnSpc>
              <a:spcBef>
                <a:spcPct val="0"/>
              </a:spcBef>
              <a:spcAft>
                <a:spcPts val="600"/>
              </a:spcAft>
            </a:pPr>
            <a:r>
              <a:rPr lang="en-US" sz="2000" spc="-50" dirty="0">
                <a:solidFill>
                  <a:srgbClr val="000000"/>
                </a:solidFill>
                <a:latin typeface="Times New Roman" panose="02020603050405020304" pitchFamily="18" charset="0"/>
                <a:ea typeface="+mj-ea"/>
                <a:cs typeface="Times New Roman" panose="02020603050405020304" pitchFamily="18" charset="0"/>
              </a:rPr>
              <a:t>		1. Bagging</a:t>
            </a:r>
          </a:p>
          <a:p>
            <a:pPr>
              <a:lnSpc>
                <a:spcPct val="90000"/>
              </a:lnSpc>
              <a:spcBef>
                <a:spcPct val="0"/>
              </a:spcBef>
              <a:spcAft>
                <a:spcPts val="600"/>
              </a:spcAft>
            </a:pPr>
            <a:r>
              <a:rPr lang="en-US" sz="2000" spc="-50" dirty="0">
                <a:solidFill>
                  <a:srgbClr val="000000"/>
                </a:solidFill>
                <a:latin typeface="Times New Roman" panose="02020603050405020304" pitchFamily="18" charset="0"/>
                <a:ea typeface="+mj-ea"/>
                <a:cs typeface="Times New Roman" panose="02020603050405020304" pitchFamily="18" charset="0"/>
              </a:rPr>
              <a:t>		2. Boosting</a:t>
            </a:r>
          </a:p>
          <a:p>
            <a:pPr>
              <a:lnSpc>
                <a:spcPct val="90000"/>
              </a:lnSpc>
              <a:spcBef>
                <a:spcPct val="0"/>
              </a:spcBef>
              <a:spcAft>
                <a:spcPts val="600"/>
              </a:spcAft>
            </a:pPr>
            <a:endParaRPr lang="en-US" sz="2000" b="1" i="0" dirty="0">
              <a:solidFill>
                <a:srgbClr val="333333"/>
              </a:solidFill>
              <a:effectLst/>
              <a:latin typeface="poppins"/>
            </a:endParaRPr>
          </a:p>
          <a:p>
            <a:pPr marL="342900" indent="-342900">
              <a:lnSpc>
                <a:spcPct val="90000"/>
              </a:lnSpc>
              <a:spcBef>
                <a:spcPct val="0"/>
              </a:spcBef>
              <a:spcAft>
                <a:spcPts val="600"/>
              </a:spcAft>
              <a:buFont typeface="Wingdings" panose="05000000000000000000" pitchFamily="2" charset="2"/>
              <a:buChar char="v"/>
            </a:pPr>
            <a:endParaRPr lang="en-US" sz="2000" spc="-50" dirty="0">
              <a:solidFill>
                <a:srgbClr val="000000"/>
              </a:solidFill>
              <a:latin typeface="Times New Roman" panose="02020603050405020304" pitchFamily="18" charset="0"/>
              <a:ea typeface="+mj-ea"/>
              <a:cs typeface="Times New Roman" panose="02020603050405020304" pitchFamily="18" charset="0"/>
            </a:endParaRPr>
          </a:p>
        </p:txBody>
      </p:sp>
      <p:cxnSp>
        <p:nvCxnSpPr>
          <p:cNvPr id="21" name="Straight Connector 20">
            <a:extLst>
              <a:ext uri="{FF2B5EF4-FFF2-40B4-BE49-F238E27FC236}">
                <a16:creationId xmlns:a16="http://schemas.microsoft.com/office/drawing/2014/main" id="{F41136EC-EC34-4D08-B5AB-8CE5870B1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600" y="5415653"/>
            <a:ext cx="86868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995470A-422C-4D09-B47E-C2E326495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a:extLst>
              <a:ext uri="{FF2B5EF4-FFF2-40B4-BE49-F238E27FC236}">
                <a16:creationId xmlns:a16="http://schemas.microsoft.com/office/drawing/2014/main" id="{54466128-A65D-45DA-9C47-9A915EC0DBD4}"/>
              </a:ext>
            </a:extLst>
          </p:cNvPr>
          <p:cNvSpPr txBox="1"/>
          <p:nvPr/>
        </p:nvSpPr>
        <p:spPr>
          <a:xfrm>
            <a:off x="838199" y="219302"/>
            <a:ext cx="10444755" cy="954107"/>
          </a:xfrm>
          <a:prstGeom prst="rect">
            <a:avLst/>
          </a:prstGeom>
          <a:noFill/>
        </p:spPr>
        <p:txBody>
          <a:bodyPr wrap="square">
            <a:spAutoFit/>
          </a:bodyPr>
          <a:lstStyle/>
          <a:p>
            <a:pPr algn="ctr"/>
            <a:r>
              <a:rPr lang="e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Recommendation</a:t>
            </a:r>
          </a:p>
          <a:p>
            <a:pPr algn="ctr"/>
            <a:r>
              <a:rPr lang="e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Handling Imbalanced Classification Data</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9" name="Picture 8" descr="Icon&#10;&#10;Description automatically generated">
            <a:extLst>
              <a:ext uri="{FF2B5EF4-FFF2-40B4-BE49-F238E27FC236}">
                <a16:creationId xmlns:a16="http://schemas.microsoft.com/office/drawing/2014/main" id="{50D226D3-0BB0-4AC9-BB86-5B744B2F9C2C}"/>
              </a:ext>
            </a:extLst>
          </p:cNvPr>
          <p:cNvPicPr>
            <a:picLocks noChangeAspect="1"/>
          </p:cNvPicPr>
          <p:nvPr/>
        </p:nvPicPr>
        <p:blipFill>
          <a:blip r:embed="rId2"/>
          <a:stretch>
            <a:fillRect/>
          </a:stretch>
        </p:blipFill>
        <p:spPr>
          <a:xfrm>
            <a:off x="7798344" y="1673153"/>
            <a:ext cx="3560810" cy="3054495"/>
          </a:xfrm>
          <a:prstGeom prst="rect">
            <a:avLst/>
          </a:prstGeom>
        </p:spPr>
      </p:pic>
    </p:spTree>
    <p:extLst>
      <p:ext uri="{BB962C8B-B14F-4D97-AF65-F5344CB8AC3E}">
        <p14:creationId xmlns:p14="http://schemas.microsoft.com/office/powerpoint/2010/main" val="3923074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4C869C3B-5565-4AAC-86A8-9EB0AB1C6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CDA17B1-E2D3-4452-9F76-A6431E634C18}"/>
              </a:ext>
            </a:extLst>
          </p:cNvPr>
          <p:cNvSpPr txBox="1"/>
          <p:nvPr/>
        </p:nvSpPr>
        <p:spPr>
          <a:xfrm>
            <a:off x="1108822" y="4430507"/>
            <a:ext cx="9635378" cy="897872"/>
          </a:xfrm>
          <a:prstGeom prst="rect">
            <a:avLst/>
          </a:prstGeom>
        </p:spPr>
        <p:txBody>
          <a:bodyPr vert="horz" lIns="91440" tIns="45720" rIns="91440" bIns="45720" rtlCol="0" anchor="b">
            <a:normAutofit fontScale="92500" lnSpcReduction="20000"/>
          </a:bodyPr>
          <a:lstStyle/>
          <a:p>
            <a:pPr>
              <a:lnSpc>
                <a:spcPct val="90000"/>
              </a:lnSpc>
              <a:spcBef>
                <a:spcPct val="0"/>
              </a:spcBef>
              <a:spcAft>
                <a:spcPts val="600"/>
              </a:spcAft>
            </a:pPr>
            <a:endParaRPr lang="en-US" sz="2000" spc="-50" dirty="0">
              <a:solidFill>
                <a:srgbClr val="000000"/>
              </a:solidFill>
              <a:latin typeface="Times New Roman" panose="02020603050405020304" pitchFamily="18" charset="0"/>
              <a:ea typeface="+mj-ea"/>
              <a:cs typeface="Times New Roman" panose="02020603050405020304" pitchFamily="18" charset="0"/>
            </a:endParaRPr>
          </a:p>
          <a:p>
            <a:pPr>
              <a:lnSpc>
                <a:spcPct val="90000"/>
              </a:lnSpc>
              <a:spcBef>
                <a:spcPct val="0"/>
              </a:spcBef>
              <a:spcAft>
                <a:spcPts val="600"/>
              </a:spcAft>
            </a:pPr>
            <a:r>
              <a:rPr lang="en-US" sz="2000" spc="-50" dirty="0">
                <a:solidFill>
                  <a:srgbClr val="000000"/>
                </a:solidFill>
                <a:latin typeface="Times New Roman" panose="02020603050405020304" pitchFamily="18" charset="0"/>
                <a:ea typeface="+mj-ea"/>
                <a:cs typeface="Times New Roman" panose="02020603050405020304" pitchFamily="18" charset="0"/>
              </a:rPr>
              <a:t>Metrics improved. Can explore Use sampling techniques as described, preferably SMOTE as part of future work.</a:t>
            </a:r>
          </a:p>
          <a:p>
            <a:pPr marL="342900" indent="-342900">
              <a:lnSpc>
                <a:spcPct val="90000"/>
              </a:lnSpc>
              <a:spcBef>
                <a:spcPct val="0"/>
              </a:spcBef>
              <a:spcAft>
                <a:spcPts val="600"/>
              </a:spcAft>
              <a:buFont typeface="Wingdings" panose="05000000000000000000" pitchFamily="2" charset="2"/>
              <a:buChar char="v"/>
            </a:pPr>
            <a:endParaRPr lang="en-US" sz="2000" spc="-50" dirty="0">
              <a:solidFill>
                <a:srgbClr val="000000"/>
              </a:solidFill>
              <a:latin typeface="Times New Roman" panose="02020603050405020304" pitchFamily="18" charset="0"/>
              <a:ea typeface="+mj-ea"/>
              <a:cs typeface="Times New Roman" panose="02020603050405020304" pitchFamily="18" charset="0"/>
            </a:endParaRPr>
          </a:p>
        </p:txBody>
      </p:sp>
      <p:cxnSp>
        <p:nvCxnSpPr>
          <p:cNvPr id="21" name="Straight Connector 20">
            <a:extLst>
              <a:ext uri="{FF2B5EF4-FFF2-40B4-BE49-F238E27FC236}">
                <a16:creationId xmlns:a16="http://schemas.microsoft.com/office/drawing/2014/main" id="{F41136EC-EC34-4D08-B5AB-8CE5870B1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600" y="5415653"/>
            <a:ext cx="86868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995470A-422C-4D09-B47E-C2E326495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a:extLst>
              <a:ext uri="{FF2B5EF4-FFF2-40B4-BE49-F238E27FC236}">
                <a16:creationId xmlns:a16="http://schemas.microsoft.com/office/drawing/2014/main" id="{54466128-A65D-45DA-9C47-9A915EC0DBD4}"/>
              </a:ext>
            </a:extLst>
          </p:cNvPr>
          <p:cNvSpPr txBox="1"/>
          <p:nvPr/>
        </p:nvSpPr>
        <p:spPr>
          <a:xfrm>
            <a:off x="838199" y="219302"/>
            <a:ext cx="10444755" cy="523220"/>
          </a:xfrm>
          <a:prstGeom prst="rect">
            <a:avLst/>
          </a:prstGeom>
          <a:noFill/>
        </p:spPr>
        <p:txBody>
          <a:bodyPr wrap="square">
            <a:spAutoFit/>
          </a:bodyPr>
          <a:lstStyle/>
          <a:p>
            <a:pPr algn="ctr"/>
            <a:r>
              <a:rPr lang="e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XgBoost Model Results</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Picture 2" descr="Table&#10;&#10;Description automatically generated">
            <a:extLst>
              <a:ext uri="{FF2B5EF4-FFF2-40B4-BE49-F238E27FC236}">
                <a16:creationId xmlns:a16="http://schemas.microsoft.com/office/drawing/2014/main" id="{96B34CBC-0C44-4C6E-8657-7BD37FFC30F2}"/>
              </a:ext>
            </a:extLst>
          </p:cNvPr>
          <p:cNvPicPr>
            <a:picLocks noChangeAspect="1"/>
          </p:cNvPicPr>
          <p:nvPr/>
        </p:nvPicPr>
        <p:blipFill>
          <a:blip r:embed="rId2"/>
          <a:stretch>
            <a:fillRect/>
          </a:stretch>
        </p:blipFill>
        <p:spPr>
          <a:xfrm>
            <a:off x="2057400" y="1286593"/>
            <a:ext cx="6457950" cy="2918111"/>
          </a:xfrm>
          <a:prstGeom prst="rect">
            <a:avLst/>
          </a:prstGeom>
        </p:spPr>
      </p:pic>
      <p:pic>
        <p:nvPicPr>
          <p:cNvPr id="5" name="Picture 4" descr="Table&#10;&#10;Description automatically generated">
            <a:extLst>
              <a:ext uri="{FF2B5EF4-FFF2-40B4-BE49-F238E27FC236}">
                <a16:creationId xmlns:a16="http://schemas.microsoft.com/office/drawing/2014/main" id="{3A36F471-2732-4520-B3E0-0AE5E9F11A60}"/>
              </a:ext>
            </a:extLst>
          </p:cNvPr>
          <p:cNvPicPr>
            <a:picLocks noChangeAspect="1"/>
          </p:cNvPicPr>
          <p:nvPr/>
        </p:nvPicPr>
        <p:blipFill>
          <a:blip r:embed="rId3"/>
          <a:stretch>
            <a:fillRect/>
          </a:stretch>
        </p:blipFill>
        <p:spPr>
          <a:xfrm>
            <a:off x="8380685" y="1286593"/>
            <a:ext cx="1567325" cy="2918111"/>
          </a:xfrm>
          <a:prstGeom prst="rect">
            <a:avLst/>
          </a:prstGeom>
        </p:spPr>
      </p:pic>
    </p:spTree>
    <p:extLst>
      <p:ext uri="{BB962C8B-B14F-4D97-AF65-F5344CB8AC3E}">
        <p14:creationId xmlns:p14="http://schemas.microsoft.com/office/powerpoint/2010/main" val="2004940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4C869C3B-5565-4AAC-86A8-9EB0AB1C6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CDA17B1-E2D3-4452-9F76-A6431E634C18}"/>
              </a:ext>
            </a:extLst>
          </p:cNvPr>
          <p:cNvSpPr txBox="1"/>
          <p:nvPr/>
        </p:nvSpPr>
        <p:spPr>
          <a:xfrm>
            <a:off x="1875317" y="1097435"/>
            <a:ext cx="6049926" cy="3710915"/>
          </a:xfrm>
          <a:prstGeom prst="rect">
            <a:avLst/>
          </a:prstGeom>
        </p:spPr>
        <p:txBody>
          <a:bodyPr vert="horz" lIns="91440" tIns="45720" rIns="91440" bIns="45720" rtlCol="0" anchor="b">
            <a:normAutofit/>
          </a:bodyPr>
          <a:lstStyle/>
          <a:p>
            <a:pPr marL="342900" indent="-342900">
              <a:lnSpc>
                <a:spcPct val="90000"/>
              </a:lnSpc>
              <a:spcBef>
                <a:spcPct val="0"/>
              </a:spcBef>
              <a:spcAft>
                <a:spcPts val="600"/>
              </a:spcAft>
              <a:buFont typeface="Wingdings" panose="05000000000000000000" pitchFamily="2" charset="2"/>
              <a:buChar char="v"/>
            </a:pPr>
            <a:endParaRPr lang="en-US" sz="2000" spc="-50" dirty="0">
              <a:solidFill>
                <a:srgbClr val="000000"/>
              </a:solidFill>
              <a:latin typeface="Times New Roman" panose="02020603050405020304" pitchFamily="18" charset="0"/>
              <a:ea typeface="+mj-ea"/>
              <a:cs typeface="Times New Roman" panose="02020603050405020304" pitchFamily="18" charset="0"/>
            </a:endParaRPr>
          </a:p>
        </p:txBody>
      </p:sp>
      <p:cxnSp>
        <p:nvCxnSpPr>
          <p:cNvPr id="21" name="Straight Connector 20">
            <a:extLst>
              <a:ext uri="{FF2B5EF4-FFF2-40B4-BE49-F238E27FC236}">
                <a16:creationId xmlns:a16="http://schemas.microsoft.com/office/drawing/2014/main" id="{F41136EC-EC34-4D08-B5AB-8CE5870B1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600" y="5415653"/>
            <a:ext cx="86868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995470A-422C-4D09-B47E-C2E326495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2" descr="Chart&#10;&#10;Description automatically generated with medium confidence">
            <a:extLst>
              <a:ext uri="{FF2B5EF4-FFF2-40B4-BE49-F238E27FC236}">
                <a16:creationId xmlns:a16="http://schemas.microsoft.com/office/drawing/2014/main" id="{D8D92867-4C8A-469F-8F62-3B71D73E3773}"/>
              </a:ext>
            </a:extLst>
          </p:cNvPr>
          <p:cNvPicPr>
            <a:picLocks noChangeAspect="1"/>
          </p:cNvPicPr>
          <p:nvPr/>
        </p:nvPicPr>
        <p:blipFill>
          <a:blip r:embed="rId2"/>
          <a:stretch>
            <a:fillRect/>
          </a:stretch>
        </p:blipFill>
        <p:spPr>
          <a:xfrm>
            <a:off x="8410575" y="1097435"/>
            <a:ext cx="2850633" cy="3749015"/>
          </a:xfrm>
          <a:prstGeom prst="rect">
            <a:avLst/>
          </a:prstGeom>
        </p:spPr>
      </p:pic>
      <p:sp>
        <p:nvSpPr>
          <p:cNvPr id="5" name="TextBox 4">
            <a:extLst>
              <a:ext uri="{FF2B5EF4-FFF2-40B4-BE49-F238E27FC236}">
                <a16:creationId xmlns:a16="http://schemas.microsoft.com/office/drawing/2014/main" id="{A01A54B0-AE6F-48CF-B3E2-FB90F4ABEF37}"/>
              </a:ext>
            </a:extLst>
          </p:cNvPr>
          <p:cNvSpPr txBox="1"/>
          <p:nvPr/>
        </p:nvSpPr>
        <p:spPr>
          <a:xfrm>
            <a:off x="1338484" y="1097435"/>
            <a:ext cx="6829425" cy="4945969"/>
          </a:xfrm>
          <a:prstGeom prst="rect">
            <a:avLst/>
          </a:prstGeom>
          <a:noFill/>
        </p:spPr>
        <p:txBody>
          <a:bodyPr wrap="square" rtlCol="0">
            <a:spAutoFit/>
          </a:bodyPr>
          <a:lstStyle/>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sz="2000" spc="-50" dirty="0">
                <a:solidFill>
                  <a:srgbClr val="000000"/>
                </a:solidFill>
                <a:latin typeface="Times New Roman" panose="02020603050405020304" pitchFamily="18" charset="0"/>
                <a:ea typeface="+mj-ea"/>
                <a:cs typeface="Times New Roman" panose="02020603050405020304" pitchFamily="18" charset="0"/>
              </a:rPr>
              <a:t>Customers to be targeted: young and older age people.</a:t>
            </a:r>
          </a:p>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sz="2000" spc="-50" dirty="0">
                <a:solidFill>
                  <a:srgbClr val="000000"/>
                </a:solidFill>
                <a:latin typeface="Times New Roman" panose="02020603050405020304" pitchFamily="18" charset="0"/>
                <a:ea typeface="+mj-ea"/>
                <a:cs typeface="Times New Roman" panose="02020603050405020304" pitchFamily="18" charset="0"/>
              </a:rPr>
              <a:t>To focus on customers who are students and retired.</a:t>
            </a:r>
          </a:p>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sz="2000" spc="-50" dirty="0">
                <a:solidFill>
                  <a:srgbClr val="000000"/>
                </a:solidFill>
                <a:latin typeface="Times New Roman" panose="02020603050405020304" pitchFamily="18" charset="0"/>
                <a:ea typeface="+mj-ea"/>
                <a:cs typeface="Times New Roman" panose="02020603050405020304" pitchFamily="18" charset="0"/>
              </a:rPr>
              <a:t>Potential customers with university degree is possible.</a:t>
            </a:r>
          </a:p>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IN" sz="2000" spc="-50" dirty="0">
                <a:solidFill>
                  <a:srgbClr val="000000"/>
                </a:solidFill>
                <a:latin typeface="Times New Roman" panose="02020603050405020304" pitchFamily="18" charset="0"/>
                <a:ea typeface="+mj-ea"/>
                <a:cs typeface="Times New Roman" panose="02020603050405020304" pitchFamily="18" charset="0"/>
              </a:rPr>
              <a:t>To focus on customers who are single and with no personal and housing loan taken.</a:t>
            </a:r>
          </a:p>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IN" sz="2000" spc="-50" dirty="0">
                <a:solidFill>
                  <a:srgbClr val="000000"/>
                </a:solidFill>
                <a:latin typeface="Times New Roman" panose="02020603050405020304" pitchFamily="18" charset="0"/>
                <a:ea typeface="+mj-ea"/>
                <a:cs typeface="Times New Roman" panose="02020603050405020304" pitchFamily="18" charset="0"/>
              </a:rPr>
              <a:t>Cellular contact mode is good.</a:t>
            </a:r>
            <a:endParaRPr lang="en-US" sz="2000" spc="-50" dirty="0">
              <a:solidFill>
                <a:srgbClr val="000000"/>
              </a:solidFill>
              <a:latin typeface="Times New Roman" panose="02020603050405020304" pitchFamily="18" charset="0"/>
              <a:ea typeface="+mj-ea"/>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sz="2000" spc="-50" dirty="0">
                <a:solidFill>
                  <a:srgbClr val="000000"/>
                </a:solidFill>
                <a:latin typeface="Times New Roman" panose="02020603050405020304" pitchFamily="18" charset="0"/>
                <a:ea typeface="+mj-ea"/>
                <a:cs typeface="Times New Roman" panose="02020603050405020304" pitchFamily="18" charset="0"/>
              </a:rPr>
              <a:t>Plan campaigns from September through March instead of May to November.</a:t>
            </a:r>
          </a:p>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sz="2000" spc="-50" dirty="0">
                <a:solidFill>
                  <a:srgbClr val="000000"/>
                </a:solidFill>
                <a:latin typeface="Times New Roman" panose="02020603050405020304" pitchFamily="18" charset="0"/>
                <a:ea typeface="+mj-ea"/>
                <a:cs typeface="Times New Roman" panose="02020603050405020304" pitchFamily="18" charset="0"/>
              </a:rPr>
              <a:t>Bank’s current model could do better. </a:t>
            </a:r>
          </a:p>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sz="2000" spc="-50" dirty="0">
                <a:solidFill>
                  <a:srgbClr val="000000"/>
                </a:solidFill>
                <a:latin typeface="Times New Roman" panose="02020603050405020304" pitchFamily="18" charset="0"/>
                <a:ea typeface="+mj-ea"/>
                <a:cs typeface="Times New Roman" panose="02020603050405020304" pitchFamily="18" charset="0"/>
              </a:rPr>
              <a:t>Use </a:t>
            </a:r>
            <a:r>
              <a:rPr lang="en-US" sz="2000" spc="-50" dirty="0" err="1">
                <a:solidFill>
                  <a:srgbClr val="000000"/>
                </a:solidFill>
                <a:latin typeface="Times New Roman" panose="02020603050405020304" pitchFamily="18" charset="0"/>
                <a:ea typeface="+mj-ea"/>
                <a:cs typeface="Times New Roman" panose="02020603050405020304" pitchFamily="18" charset="0"/>
              </a:rPr>
              <a:t>XgBoost</a:t>
            </a:r>
            <a:r>
              <a:rPr lang="en-US" sz="2000" spc="-50" dirty="0">
                <a:solidFill>
                  <a:srgbClr val="000000"/>
                </a:solidFill>
                <a:latin typeface="Times New Roman" panose="02020603050405020304" pitchFamily="18" charset="0"/>
                <a:ea typeface="+mj-ea"/>
                <a:cs typeface="Times New Roman" panose="02020603050405020304" pitchFamily="18" charset="0"/>
              </a:rPr>
              <a:t> instead, which takes care of class imbalance.</a:t>
            </a:r>
          </a:p>
          <a:p>
            <a:pPr marL="342900" marR="0" lvl="0" indent="-342900">
              <a:lnSpc>
                <a:spcPct val="107000"/>
              </a:lnSpc>
              <a:spcBef>
                <a:spcPts val="0"/>
              </a:spcBef>
              <a:spcAft>
                <a:spcPts val="800"/>
              </a:spcAft>
              <a:buFont typeface="Wingdings" panose="05000000000000000000" pitchFamily="2" charset="2"/>
              <a:buChar char=""/>
              <a:tabLst>
                <a:tab pos="457200" algn="l"/>
              </a:tabLst>
            </a:pPr>
            <a:endParaRPr lang="en-US" sz="2000" spc="-50" dirty="0">
              <a:solidFill>
                <a:srgbClr val="000000"/>
              </a:solidFill>
              <a:latin typeface="Times New Roman" panose="02020603050405020304" pitchFamily="18" charset="0"/>
              <a:ea typeface="+mj-ea"/>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2408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ext, whiteboard&#10;&#10;Description automatically generated">
            <a:extLst>
              <a:ext uri="{FF2B5EF4-FFF2-40B4-BE49-F238E27FC236}">
                <a16:creationId xmlns:a16="http://schemas.microsoft.com/office/drawing/2014/main" id="{3E1B4C91-6BD4-4C9A-8AB3-DAF193FFC1AE}"/>
              </a:ext>
            </a:extLst>
          </p:cNvPr>
          <p:cNvPicPr>
            <a:picLocks noChangeAspect="1"/>
          </p:cNvPicPr>
          <p:nvPr/>
        </p:nvPicPr>
        <p:blipFill>
          <a:blip r:embed="rId2"/>
          <a:stretch>
            <a:fillRect/>
          </a:stretch>
        </p:blipFill>
        <p:spPr>
          <a:xfrm>
            <a:off x="2204145" y="839530"/>
            <a:ext cx="7783709" cy="4216030"/>
          </a:xfrm>
          <a:prstGeom prst="rect">
            <a:avLst/>
          </a:prstGeom>
        </p:spPr>
      </p:pic>
      <p:sp>
        <p:nvSpPr>
          <p:cNvPr id="2" name="TextBox 1">
            <a:extLst>
              <a:ext uri="{FF2B5EF4-FFF2-40B4-BE49-F238E27FC236}">
                <a16:creationId xmlns:a16="http://schemas.microsoft.com/office/drawing/2014/main" id="{FC7E5042-586F-43CA-8DA0-76EDA1E065B1}"/>
              </a:ext>
            </a:extLst>
          </p:cNvPr>
          <p:cNvSpPr txBox="1"/>
          <p:nvPr/>
        </p:nvSpPr>
        <p:spPr>
          <a:xfrm>
            <a:off x="4914899" y="5055560"/>
            <a:ext cx="2362199" cy="553998"/>
          </a:xfrm>
          <a:prstGeom prst="rect">
            <a:avLst/>
          </a:prstGeom>
          <a:noFill/>
        </p:spPr>
        <p:txBody>
          <a:bodyPr wrap="square" rtlCol="0">
            <a:spAutoFit/>
          </a:bodyPr>
          <a:lstStyle/>
          <a:p>
            <a:r>
              <a:rPr lang="en-US" sz="3000" b="1" i="1" dirty="0">
                <a:latin typeface="Algerian" panose="04020705040A02060702" pitchFamily="82" charset="0"/>
                <a:cs typeface="Times New Roman" panose="02020603050405020304" pitchFamily="18" charset="0"/>
              </a:rPr>
              <a:t>Questions?</a:t>
            </a:r>
          </a:p>
        </p:txBody>
      </p:sp>
    </p:spTree>
    <p:extLst>
      <p:ext uri="{BB962C8B-B14F-4D97-AF65-F5344CB8AC3E}">
        <p14:creationId xmlns:p14="http://schemas.microsoft.com/office/powerpoint/2010/main" val="2260212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Agenda</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2796707049"/>
              </p:ext>
            </p:extLst>
          </p:nvPr>
        </p:nvGraphicFramePr>
        <p:xfrm>
          <a:off x="935665" y="2057390"/>
          <a:ext cx="10356112" cy="3964702"/>
        </p:xfrm>
        <a:graphic>
          <a:graphicData uri="http://schemas.openxmlformats.org/drawingml/2006/table">
            <a:tbl>
              <a:tblPr firstRow="1" bandRow="1">
                <a:noFill/>
                <a:tableStyleId>{3B4B98B0-60AC-42C2-AFA5-B58CD77FA1E5}</a:tableStyleId>
              </a:tblPr>
              <a:tblGrid>
                <a:gridCol w="2530549">
                  <a:extLst>
                    <a:ext uri="{9D8B030D-6E8A-4147-A177-3AD203B41FA5}">
                      <a16:colId xmlns:a16="http://schemas.microsoft.com/office/drawing/2014/main" val="2981917977"/>
                    </a:ext>
                  </a:extLst>
                </a:gridCol>
                <a:gridCol w="2647507">
                  <a:extLst>
                    <a:ext uri="{9D8B030D-6E8A-4147-A177-3AD203B41FA5}">
                      <a16:colId xmlns:a16="http://schemas.microsoft.com/office/drawing/2014/main" val="945233394"/>
                    </a:ext>
                  </a:extLst>
                </a:gridCol>
                <a:gridCol w="2445488">
                  <a:extLst>
                    <a:ext uri="{9D8B030D-6E8A-4147-A177-3AD203B41FA5}">
                      <a16:colId xmlns:a16="http://schemas.microsoft.com/office/drawing/2014/main" val="2572263168"/>
                    </a:ext>
                  </a:extLst>
                </a:gridCol>
                <a:gridCol w="2732568">
                  <a:extLst>
                    <a:ext uri="{9D8B030D-6E8A-4147-A177-3AD203B41FA5}">
                      <a16:colId xmlns:a16="http://schemas.microsoft.com/office/drawing/2014/main" val="1765783061"/>
                    </a:ext>
                  </a:extLst>
                </a:gridCol>
              </a:tblGrid>
              <a:tr h="1026888">
                <a:tc>
                  <a:txBody>
                    <a:bodyPr/>
                    <a:lstStyle/>
                    <a:p>
                      <a:r>
                        <a:rPr lang="en-US" sz="1800" b="0" cap="all" spc="150" dirty="0">
                          <a:solidFill>
                            <a:schemeClr val="lt1"/>
                          </a:solidFill>
                          <a:latin typeface="Times New Roman" panose="02020603050405020304" pitchFamily="18" charset="0"/>
                          <a:cs typeface="Times New Roman" panose="02020603050405020304" pitchFamily="18" charset="0"/>
                        </a:rPr>
                        <a:t>Introduction</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cap="all" spc="150" dirty="0">
                          <a:solidFill>
                            <a:schemeClr val="lt1"/>
                          </a:solidFill>
                          <a:latin typeface="Times New Roman" panose="02020603050405020304" pitchFamily="18" charset="0"/>
                          <a:cs typeface="Times New Roman" panose="02020603050405020304" pitchFamily="18" charset="0"/>
                        </a:rPr>
                        <a:t>EDA &amp; Data Pre-Processing</a:t>
                      </a:r>
                    </a:p>
                    <a:p>
                      <a:endParaRPr lang="en-US" sz="1600" b="0" cap="all" spc="150" dirty="0">
                        <a:solidFill>
                          <a:schemeClr val="lt1"/>
                        </a:solidFill>
                        <a:latin typeface="Times New Roman" panose="02020603050405020304" pitchFamily="18" charset="0"/>
                        <a:cs typeface="Times New Roman" panose="02020603050405020304" pitchFamily="18" charset="0"/>
                      </a:endParaRP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800" b="0" cap="all" spc="150" dirty="0">
                          <a:solidFill>
                            <a:schemeClr val="lt1"/>
                          </a:solidFill>
                          <a:latin typeface="Times New Roman" panose="02020603050405020304" pitchFamily="18" charset="0"/>
                          <a:cs typeface="Times New Roman" panose="02020603050405020304" pitchFamily="18" charset="0"/>
                        </a:rPr>
                        <a:t>Base Model evaluation</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700" b="0" kern="1200" cap="all" spc="150" dirty="0">
                          <a:solidFill>
                            <a:schemeClr val="lt1"/>
                          </a:solidFill>
                          <a:latin typeface="Times New Roman" panose="02020603050405020304" pitchFamily="18" charset="0"/>
                          <a:ea typeface="+mn-ea"/>
                          <a:cs typeface="Times New Roman" panose="02020603050405020304" pitchFamily="18" charset="0"/>
                        </a:rPr>
                        <a:t>Recommendation</a:t>
                      </a:r>
                      <a:r>
                        <a:rPr lang="en-US" sz="1600" b="1" kern="1200" dirty="0">
                          <a:solidFill>
                            <a:schemeClr val="tx1"/>
                          </a:solidFill>
                          <a:effectLst/>
                          <a:latin typeface="Times New Roman" panose="02020603050405020304" pitchFamily="18" charset="0"/>
                          <a:ea typeface="+mn-ea"/>
                          <a:cs typeface="Times New Roman" panose="02020603050405020304" pitchFamily="18" charset="0"/>
                        </a:rPr>
                        <a:t> </a:t>
                      </a:r>
                      <a:endParaRPr lang="en-US" sz="1600" b="0" cap="all" spc="150" dirty="0">
                        <a:solidFill>
                          <a:schemeClr val="lt1"/>
                        </a:solidFill>
                        <a:latin typeface="Times New Roman" panose="02020603050405020304" pitchFamily="18" charset="0"/>
                        <a:cs typeface="Times New Roman" panose="02020603050405020304" pitchFamily="18" charset="0"/>
                      </a:endParaRP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18229">
                <a:tc>
                  <a:txBody>
                    <a:bodyPr/>
                    <a:lstStyle/>
                    <a:p>
                      <a:r>
                        <a:rPr lang="en-US" sz="1600" cap="none" spc="0" dirty="0">
                          <a:solidFill>
                            <a:schemeClr val="tx1"/>
                          </a:solidFill>
                          <a:latin typeface="Times New Roman" panose="02020603050405020304" pitchFamily="18" charset="0"/>
                          <a:cs typeface="Times New Roman" panose="02020603050405020304" pitchFamily="18" charset="0"/>
                        </a:rPr>
                        <a:t>Business Background</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cap="none" spc="0" dirty="0">
                          <a:solidFill>
                            <a:schemeClr val="tx1"/>
                          </a:solidFill>
                          <a:latin typeface="Times New Roman" panose="02020603050405020304" pitchFamily="18" charset="0"/>
                          <a:cs typeface="Times New Roman" panose="02020603050405020304" pitchFamily="18" charset="0"/>
                        </a:rPr>
                        <a:t>Understand the data</a:t>
                      </a:r>
                    </a:p>
                    <a:p>
                      <a:endParaRPr lang="en-US" sz="1600" cap="none" spc="0" dirty="0">
                        <a:solidFill>
                          <a:schemeClr val="tx1"/>
                        </a:solidFill>
                        <a:latin typeface="Times New Roman" panose="02020603050405020304" pitchFamily="18" charset="0"/>
                        <a:cs typeface="Times New Roman" panose="02020603050405020304" pitchFamily="18" charset="0"/>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cap="none" spc="0" dirty="0">
                          <a:solidFill>
                            <a:schemeClr val="tx1"/>
                          </a:solidFill>
                          <a:latin typeface="Times New Roman" panose="02020603050405020304" pitchFamily="18" charset="0"/>
                          <a:cs typeface="Times New Roman" panose="02020603050405020304" pitchFamily="18" charset="0"/>
                        </a:rPr>
                        <a:t>Methodology</a:t>
                      </a:r>
                    </a:p>
                    <a:p>
                      <a:endParaRPr lang="en-US" sz="1600" cap="none" spc="0" dirty="0">
                        <a:solidFill>
                          <a:schemeClr val="tx1"/>
                        </a:solidFill>
                        <a:latin typeface="Times New Roman" panose="02020603050405020304" pitchFamily="18" charset="0"/>
                        <a:cs typeface="Times New Roman" panose="02020603050405020304" pitchFamily="18" charset="0"/>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cap="none" spc="0" dirty="0">
                          <a:solidFill>
                            <a:schemeClr val="tx1"/>
                          </a:solidFill>
                          <a:latin typeface="Times New Roman" panose="02020603050405020304" pitchFamily="18" charset="0"/>
                          <a:cs typeface="Times New Roman" panose="02020603050405020304" pitchFamily="18" charset="0"/>
                        </a:rPr>
                        <a:t>Challenges</a:t>
                      </a:r>
                    </a:p>
                    <a:p>
                      <a:endParaRPr lang="en-US" sz="1600" cap="none" spc="0" dirty="0">
                        <a:solidFill>
                          <a:schemeClr val="tx1"/>
                        </a:solidFill>
                        <a:latin typeface="Times New Roman" panose="02020603050405020304" pitchFamily="18" charset="0"/>
                        <a:cs typeface="Times New Roman" panose="02020603050405020304" pitchFamily="18" charset="0"/>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9697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cap="none" spc="0" dirty="0">
                          <a:solidFill>
                            <a:schemeClr val="tx1"/>
                          </a:solidFill>
                          <a:latin typeface="Times New Roman" panose="02020603050405020304" pitchFamily="18" charset="0"/>
                          <a:cs typeface="Times New Roman" panose="02020603050405020304" pitchFamily="18" charset="0"/>
                        </a:rPr>
                        <a:t>Understanding Problem Statement</a:t>
                      </a:r>
                    </a:p>
                    <a:p>
                      <a:endParaRPr lang="en-US" sz="1600" cap="none" spc="0" dirty="0">
                        <a:solidFill>
                          <a:schemeClr val="tx1"/>
                        </a:solidFill>
                        <a:latin typeface="Times New Roman" panose="02020603050405020304" pitchFamily="18" charset="0"/>
                        <a:cs typeface="Times New Roman" panose="02020603050405020304" pitchFamily="18" charset="0"/>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cap="none" spc="0" dirty="0">
                          <a:solidFill>
                            <a:schemeClr val="tx1"/>
                          </a:solidFill>
                          <a:latin typeface="Times New Roman" panose="02020603050405020304" pitchFamily="18" charset="0"/>
                          <a:cs typeface="Times New Roman" panose="02020603050405020304" pitchFamily="18" charset="0"/>
                        </a:rPr>
                        <a:t>Explore the trends</a:t>
                      </a:r>
                    </a:p>
                    <a:p>
                      <a:endParaRPr lang="en-US" sz="1600" cap="none" spc="0" dirty="0">
                        <a:solidFill>
                          <a:schemeClr val="tx1"/>
                        </a:solidFill>
                        <a:latin typeface="Times New Roman" panose="02020603050405020304" pitchFamily="18" charset="0"/>
                        <a:cs typeface="Times New Roman" panose="02020603050405020304" pitchFamily="18" charset="0"/>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cap="none" spc="0" dirty="0">
                          <a:solidFill>
                            <a:schemeClr val="tx1"/>
                          </a:solidFill>
                          <a:latin typeface="Times New Roman" panose="02020603050405020304" pitchFamily="18" charset="0"/>
                          <a:cs typeface="Times New Roman" panose="02020603050405020304" pitchFamily="18" charset="0"/>
                        </a:rPr>
                        <a:t>Metrics Definition</a:t>
                      </a:r>
                    </a:p>
                    <a:p>
                      <a:endParaRPr lang="en-US" sz="1600" cap="none" spc="0" dirty="0">
                        <a:solidFill>
                          <a:schemeClr val="tx1"/>
                        </a:solidFill>
                        <a:latin typeface="Times New Roman" panose="02020603050405020304" pitchFamily="18" charset="0"/>
                        <a:cs typeface="Times New Roman" panose="02020603050405020304" pitchFamily="18" charset="0"/>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cap="none" spc="0" dirty="0">
                          <a:solidFill>
                            <a:schemeClr val="tx1"/>
                          </a:solidFill>
                          <a:latin typeface="Times New Roman" panose="02020603050405020304" pitchFamily="18" charset="0"/>
                          <a:cs typeface="Times New Roman" panose="02020603050405020304" pitchFamily="18" charset="0"/>
                        </a:rPr>
                        <a:t>Potential Solution</a:t>
                      </a:r>
                    </a:p>
                    <a:p>
                      <a:endParaRPr lang="en-US" sz="1600" cap="none" spc="0" dirty="0">
                        <a:solidFill>
                          <a:schemeClr val="tx1"/>
                        </a:solidFill>
                        <a:latin typeface="Times New Roman" panose="02020603050405020304" pitchFamily="18" charset="0"/>
                        <a:cs typeface="Times New Roman" panose="02020603050405020304" pitchFamily="18" charset="0"/>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9182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cap="none" spc="0" dirty="0">
                          <a:solidFill>
                            <a:schemeClr val="tx1"/>
                          </a:solidFill>
                          <a:latin typeface="Times New Roman" panose="02020603050405020304" pitchFamily="18" charset="0"/>
                          <a:cs typeface="Times New Roman" panose="02020603050405020304" pitchFamily="18" charset="0"/>
                        </a:rPr>
                        <a:t>Goals</a:t>
                      </a:r>
                    </a:p>
                    <a:p>
                      <a:endParaRPr lang="en-US" sz="1600" cap="none" spc="0" dirty="0">
                        <a:solidFill>
                          <a:schemeClr val="tx1"/>
                        </a:solidFill>
                        <a:latin typeface="Times New Roman" panose="02020603050405020304" pitchFamily="18" charset="0"/>
                        <a:cs typeface="Times New Roman" panose="02020603050405020304" pitchFamily="18" charset="0"/>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cap="none" spc="0" dirty="0">
                          <a:solidFill>
                            <a:schemeClr val="tx1"/>
                          </a:solidFill>
                          <a:latin typeface="Times New Roman" panose="02020603050405020304" pitchFamily="18" charset="0"/>
                          <a:cs typeface="Times New Roman" panose="02020603050405020304" pitchFamily="18" charset="0"/>
                        </a:rPr>
                        <a:t>Data Pre-processing tasks</a:t>
                      </a:r>
                    </a:p>
                    <a:p>
                      <a:endParaRPr lang="en-US" sz="1600" cap="none" spc="0" dirty="0">
                        <a:solidFill>
                          <a:schemeClr val="tx1"/>
                        </a:solidFill>
                        <a:latin typeface="Times New Roman" panose="02020603050405020304" pitchFamily="18" charset="0"/>
                        <a:cs typeface="Times New Roman" panose="02020603050405020304" pitchFamily="18" charset="0"/>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cap="none" spc="0" dirty="0">
                          <a:solidFill>
                            <a:schemeClr val="tx1"/>
                          </a:solidFill>
                          <a:latin typeface="Times New Roman" panose="02020603050405020304" pitchFamily="18" charset="0"/>
                          <a:cs typeface="Times New Roman" panose="02020603050405020304" pitchFamily="18" charset="0"/>
                        </a:rPr>
                        <a:t>Metrics Evaluation</a:t>
                      </a:r>
                    </a:p>
                    <a:p>
                      <a:endParaRPr lang="en-US" sz="1600" cap="none" spc="0" dirty="0">
                        <a:solidFill>
                          <a:schemeClr val="tx1"/>
                        </a:solidFill>
                        <a:latin typeface="Times New Roman" panose="02020603050405020304" pitchFamily="18" charset="0"/>
                        <a:cs typeface="Times New Roman" panose="02020603050405020304" pitchFamily="18" charset="0"/>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cap="none" spc="0" dirty="0">
                          <a:solidFill>
                            <a:schemeClr val="tx1"/>
                          </a:solidFill>
                          <a:latin typeface="Times New Roman" panose="02020603050405020304" pitchFamily="18" charset="0"/>
                          <a:cs typeface="Times New Roman" panose="02020603050405020304" pitchFamily="18" charset="0"/>
                        </a:rPr>
                        <a:t>Future Work</a:t>
                      </a:r>
                    </a:p>
                    <a:p>
                      <a:endParaRPr lang="en-US" sz="1600" cap="none" spc="0" dirty="0">
                        <a:solidFill>
                          <a:schemeClr val="tx1"/>
                        </a:solidFill>
                        <a:latin typeface="Times New Roman" panose="02020603050405020304" pitchFamily="18" charset="0"/>
                        <a:cs typeface="Times New Roman" panose="02020603050405020304" pitchFamily="18" charset="0"/>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4C869C3B-5565-4AAC-86A8-9EB0AB1C6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CDA17B1-E2D3-4452-9F76-A6431E634C18}"/>
              </a:ext>
            </a:extLst>
          </p:cNvPr>
          <p:cNvSpPr txBox="1"/>
          <p:nvPr/>
        </p:nvSpPr>
        <p:spPr>
          <a:xfrm>
            <a:off x="1524815" y="1400710"/>
            <a:ext cx="5720318" cy="3019359"/>
          </a:xfrm>
          <a:prstGeom prst="rect">
            <a:avLst/>
          </a:prstGeom>
        </p:spPr>
        <p:txBody>
          <a:bodyPr vert="horz" lIns="91440" tIns="45720" rIns="91440" bIns="45720" rtlCol="0" anchor="b">
            <a:normAutofit/>
          </a:bodyPr>
          <a:lstStyle/>
          <a:p>
            <a:pPr marL="342900" indent="-342900">
              <a:lnSpc>
                <a:spcPct val="90000"/>
              </a:lnSpc>
              <a:spcBef>
                <a:spcPct val="0"/>
              </a:spcBef>
              <a:spcAft>
                <a:spcPts val="600"/>
              </a:spcAft>
              <a:buFont typeface="Wingdings" panose="05000000000000000000" pitchFamily="2" charset="2"/>
              <a:buChar char="v"/>
            </a:pPr>
            <a:r>
              <a:rPr lang="en-US" sz="2000" spc="-50" dirty="0">
                <a:solidFill>
                  <a:schemeClr val="tx1">
                    <a:lumMod val="85000"/>
                    <a:lumOff val="15000"/>
                  </a:schemeClr>
                </a:solidFill>
                <a:latin typeface="Times New Roman" panose="02020603050405020304" pitchFamily="18" charset="0"/>
                <a:ea typeface="+mj-ea"/>
                <a:cs typeface="Times New Roman" panose="02020603050405020304" pitchFamily="18" charset="0"/>
              </a:rPr>
              <a:t>European bank wants to sell Term Deposits</a:t>
            </a:r>
          </a:p>
          <a:p>
            <a:pPr marL="342900" indent="-342900">
              <a:lnSpc>
                <a:spcPct val="90000"/>
              </a:lnSpc>
              <a:spcBef>
                <a:spcPct val="0"/>
              </a:spcBef>
              <a:spcAft>
                <a:spcPts val="600"/>
              </a:spcAft>
              <a:buFont typeface="Wingdings" panose="05000000000000000000" pitchFamily="2" charset="2"/>
              <a:buChar char="v"/>
            </a:pPr>
            <a:r>
              <a:rPr lang="en-US" sz="2000" spc="-50" dirty="0">
                <a:solidFill>
                  <a:schemeClr val="tx1">
                    <a:lumMod val="85000"/>
                    <a:lumOff val="15000"/>
                  </a:schemeClr>
                </a:solidFill>
                <a:latin typeface="Times New Roman" panose="02020603050405020304" pitchFamily="18" charset="0"/>
                <a:ea typeface="+mj-ea"/>
                <a:cs typeface="Times New Roman" panose="02020603050405020304" pitchFamily="18" charset="0"/>
              </a:rPr>
              <a:t>Phone call-based marketing campaigns were conducted to sell the product.</a:t>
            </a:r>
          </a:p>
          <a:p>
            <a:pPr marL="342900" indent="-342900">
              <a:lnSpc>
                <a:spcPct val="90000"/>
              </a:lnSpc>
              <a:spcBef>
                <a:spcPct val="0"/>
              </a:spcBef>
              <a:spcAft>
                <a:spcPts val="600"/>
              </a:spcAft>
              <a:buFont typeface="Wingdings" panose="05000000000000000000" pitchFamily="2" charset="2"/>
              <a:buChar char="v"/>
            </a:pPr>
            <a:r>
              <a:rPr lang="en-US" sz="2000" spc="-50" dirty="0">
                <a:solidFill>
                  <a:schemeClr val="tx1">
                    <a:lumMod val="85000"/>
                    <a:lumOff val="15000"/>
                  </a:schemeClr>
                </a:solidFill>
                <a:latin typeface="Times New Roman" panose="02020603050405020304" pitchFamily="18" charset="0"/>
                <a:ea typeface="+mj-ea"/>
                <a:cs typeface="Times New Roman" panose="02020603050405020304" pitchFamily="18" charset="0"/>
              </a:rPr>
              <a:t>Analyze the marketing campaign data to understand the best trend. </a:t>
            </a:r>
          </a:p>
          <a:p>
            <a:pPr marL="342900" indent="-342900">
              <a:lnSpc>
                <a:spcPct val="90000"/>
              </a:lnSpc>
              <a:spcBef>
                <a:spcPct val="0"/>
              </a:spcBef>
              <a:spcAft>
                <a:spcPts val="600"/>
              </a:spcAft>
              <a:buFont typeface="Wingdings" panose="05000000000000000000" pitchFamily="2" charset="2"/>
              <a:buChar char="v"/>
            </a:pPr>
            <a:r>
              <a:rPr lang="en-US" sz="2000" spc="-50" dirty="0">
                <a:solidFill>
                  <a:schemeClr val="tx1">
                    <a:lumMod val="85000"/>
                    <a:lumOff val="15000"/>
                  </a:schemeClr>
                </a:solidFill>
                <a:latin typeface="Times New Roman" panose="02020603050405020304" pitchFamily="18" charset="0"/>
                <a:ea typeface="+mj-ea"/>
                <a:cs typeface="Times New Roman" panose="02020603050405020304" pitchFamily="18" charset="0"/>
              </a:rPr>
              <a:t>Evaluate the current model</a:t>
            </a:r>
          </a:p>
          <a:p>
            <a:pPr marL="342900" indent="-342900">
              <a:lnSpc>
                <a:spcPct val="90000"/>
              </a:lnSpc>
              <a:spcBef>
                <a:spcPct val="0"/>
              </a:spcBef>
              <a:spcAft>
                <a:spcPts val="600"/>
              </a:spcAft>
              <a:buFont typeface="Wingdings" panose="05000000000000000000" pitchFamily="2" charset="2"/>
              <a:buChar char="v"/>
            </a:pPr>
            <a:r>
              <a:rPr lang="en-US" sz="2000" spc="-50" dirty="0">
                <a:solidFill>
                  <a:schemeClr val="tx1">
                    <a:lumMod val="85000"/>
                    <a:lumOff val="15000"/>
                  </a:schemeClr>
                </a:solidFill>
                <a:latin typeface="Times New Roman" panose="02020603050405020304" pitchFamily="18" charset="0"/>
                <a:ea typeface="+mj-ea"/>
                <a:cs typeface="Times New Roman" panose="02020603050405020304" pitchFamily="18" charset="0"/>
              </a:rPr>
              <a:t>To build a predictive model to identify if the customers will subscribe to the term deposits. </a:t>
            </a:r>
          </a:p>
        </p:txBody>
      </p:sp>
      <p:cxnSp>
        <p:nvCxnSpPr>
          <p:cNvPr id="21" name="Straight Connector 20">
            <a:extLst>
              <a:ext uri="{FF2B5EF4-FFF2-40B4-BE49-F238E27FC236}">
                <a16:creationId xmlns:a16="http://schemas.microsoft.com/office/drawing/2014/main" id="{F41136EC-EC34-4D08-B5AB-8CE5870B1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600" y="5415653"/>
            <a:ext cx="86868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995470A-422C-4D09-B47E-C2E326495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a:extLst>
              <a:ext uri="{FF2B5EF4-FFF2-40B4-BE49-F238E27FC236}">
                <a16:creationId xmlns:a16="http://schemas.microsoft.com/office/drawing/2014/main" id="{54466128-A65D-45DA-9C47-9A915EC0DBD4}"/>
              </a:ext>
            </a:extLst>
          </p:cNvPr>
          <p:cNvSpPr txBox="1"/>
          <p:nvPr/>
        </p:nvSpPr>
        <p:spPr>
          <a:xfrm>
            <a:off x="873622" y="431592"/>
            <a:ext cx="10444755" cy="523220"/>
          </a:xfrm>
          <a:prstGeom prst="rect">
            <a:avLst/>
          </a:prstGeom>
          <a:noFill/>
        </p:spPr>
        <p:txBody>
          <a:bodyPr wrap="square">
            <a:spAutoFit/>
          </a:bodyPr>
          <a:lstStyle/>
          <a:p>
            <a:pPr algn="ct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Background</a:t>
            </a:r>
          </a:p>
        </p:txBody>
      </p:sp>
      <p:pic>
        <p:nvPicPr>
          <p:cNvPr id="3" name="Picture 2" descr="Icon&#10;&#10;Description automatically generated">
            <a:extLst>
              <a:ext uri="{FF2B5EF4-FFF2-40B4-BE49-F238E27FC236}">
                <a16:creationId xmlns:a16="http://schemas.microsoft.com/office/drawing/2014/main" id="{1911CEFB-409E-4F39-88C3-BDF0B85BC4C8}"/>
              </a:ext>
            </a:extLst>
          </p:cNvPr>
          <p:cNvPicPr>
            <a:picLocks noChangeAspect="1"/>
          </p:cNvPicPr>
          <p:nvPr/>
        </p:nvPicPr>
        <p:blipFill>
          <a:blip r:embed="rId2"/>
          <a:stretch>
            <a:fillRect/>
          </a:stretch>
        </p:blipFill>
        <p:spPr>
          <a:xfrm>
            <a:off x="7949453" y="1400181"/>
            <a:ext cx="3133725" cy="1257300"/>
          </a:xfrm>
          <a:prstGeom prst="rect">
            <a:avLst/>
          </a:prstGeom>
        </p:spPr>
      </p:pic>
      <p:pic>
        <p:nvPicPr>
          <p:cNvPr id="6" name="Picture 5" descr="A person holding a sign&#10;&#10;Description automatically generated with medium confidence">
            <a:extLst>
              <a:ext uri="{FF2B5EF4-FFF2-40B4-BE49-F238E27FC236}">
                <a16:creationId xmlns:a16="http://schemas.microsoft.com/office/drawing/2014/main" id="{6D0FB8CD-6DB0-40D2-B999-7070D0128ECC}"/>
              </a:ext>
            </a:extLst>
          </p:cNvPr>
          <p:cNvPicPr>
            <a:picLocks noChangeAspect="1"/>
          </p:cNvPicPr>
          <p:nvPr/>
        </p:nvPicPr>
        <p:blipFill>
          <a:blip r:embed="rId3"/>
          <a:stretch>
            <a:fillRect/>
          </a:stretch>
        </p:blipFill>
        <p:spPr>
          <a:xfrm>
            <a:off x="7479906" y="2657481"/>
            <a:ext cx="3941272" cy="2252155"/>
          </a:xfrm>
          <a:prstGeom prst="rect">
            <a:avLst/>
          </a:prstGeom>
        </p:spPr>
      </p:pic>
    </p:spTree>
    <p:extLst>
      <p:ext uri="{BB962C8B-B14F-4D97-AF65-F5344CB8AC3E}">
        <p14:creationId xmlns:p14="http://schemas.microsoft.com/office/powerpoint/2010/main" val="705584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4C869C3B-5565-4AAC-86A8-9EB0AB1C6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CDA17B1-E2D3-4452-9F76-A6431E634C18}"/>
              </a:ext>
            </a:extLst>
          </p:cNvPr>
          <p:cNvSpPr txBox="1"/>
          <p:nvPr/>
        </p:nvSpPr>
        <p:spPr>
          <a:xfrm>
            <a:off x="1098090" y="1400181"/>
            <a:ext cx="5905500" cy="3874879"/>
          </a:xfrm>
          <a:prstGeom prst="rect">
            <a:avLst/>
          </a:prstGeom>
        </p:spPr>
        <p:txBody>
          <a:bodyPr vert="horz" lIns="91440" tIns="45720" rIns="91440" bIns="45720" rtlCol="0" anchor="b">
            <a:normAutofit lnSpcReduction="10000"/>
          </a:bodyPr>
          <a:lstStyle/>
          <a:p>
            <a:pPr marL="342900" indent="-342900">
              <a:lnSpc>
                <a:spcPct val="90000"/>
              </a:lnSpc>
              <a:spcBef>
                <a:spcPct val="0"/>
              </a:spcBef>
              <a:spcAft>
                <a:spcPts val="600"/>
              </a:spcAft>
              <a:buFont typeface="Wingdings" panose="05000000000000000000" pitchFamily="2" charset="2"/>
              <a:buChar char="v"/>
            </a:pPr>
            <a:r>
              <a:rPr lang="en-US" sz="2000" spc="-50" dirty="0">
                <a:solidFill>
                  <a:schemeClr val="tx1">
                    <a:lumMod val="85000"/>
                    <a:lumOff val="15000"/>
                  </a:schemeClr>
                </a:solidFill>
                <a:latin typeface="Times New Roman" panose="02020603050405020304" pitchFamily="18" charset="0"/>
                <a:ea typeface="+mj-ea"/>
                <a:cs typeface="Times New Roman" panose="02020603050405020304" pitchFamily="18" charset="0"/>
              </a:rPr>
              <a:t>Data is related with direct marketing campaigns of a European banking institution.</a:t>
            </a:r>
          </a:p>
          <a:p>
            <a:pPr marL="342900" indent="-342900">
              <a:lnSpc>
                <a:spcPct val="90000"/>
              </a:lnSpc>
              <a:spcBef>
                <a:spcPct val="0"/>
              </a:spcBef>
              <a:spcAft>
                <a:spcPts val="600"/>
              </a:spcAft>
              <a:buFont typeface="Wingdings" panose="05000000000000000000" pitchFamily="2" charset="2"/>
              <a:buChar char="v"/>
            </a:pPr>
            <a:r>
              <a:rPr lang="en-US" sz="2000" spc="-50" dirty="0">
                <a:solidFill>
                  <a:schemeClr val="tx1">
                    <a:lumMod val="85000"/>
                    <a:lumOff val="15000"/>
                  </a:schemeClr>
                </a:solidFill>
                <a:latin typeface="Times New Roman" panose="02020603050405020304" pitchFamily="18" charset="0"/>
                <a:ea typeface="+mj-ea"/>
                <a:cs typeface="Times New Roman" panose="02020603050405020304" pitchFamily="18" charset="0"/>
              </a:rPr>
              <a:t>Includes 41188 customers with 10 numerical features and 10 categorical features. </a:t>
            </a:r>
          </a:p>
          <a:p>
            <a:pPr marL="342900" indent="-342900">
              <a:lnSpc>
                <a:spcPct val="90000"/>
              </a:lnSpc>
              <a:spcBef>
                <a:spcPct val="0"/>
              </a:spcBef>
              <a:spcAft>
                <a:spcPts val="600"/>
              </a:spcAft>
              <a:buFont typeface="Wingdings" panose="05000000000000000000" pitchFamily="2" charset="2"/>
              <a:buChar char="v"/>
            </a:pPr>
            <a:r>
              <a:rPr lang="en-US" sz="2000" spc="-50" dirty="0">
                <a:solidFill>
                  <a:schemeClr val="tx1">
                    <a:lumMod val="85000"/>
                    <a:lumOff val="15000"/>
                  </a:schemeClr>
                </a:solidFill>
                <a:latin typeface="Times New Roman" panose="02020603050405020304" pitchFamily="18" charset="0"/>
                <a:ea typeface="+mj-ea"/>
                <a:cs typeface="Times New Roman" panose="02020603050405020304" pitchFamily="18" charset="0"/>
              </a:rPr>
              <a:t>Target feature tells us if the client has term deposit            Yes: 1 – Subscribed</a:t>
            </a:r>
          </a:p>
          <a:p>
            <a:pPr>
              <a:lnSpc>
                <a:spcPct val="90000"/>
              </a:lnSpc>
              <a:spcBef>
                <a:spcPct val="0"/>
              </a:spcBef>
              <a:spcAft>
                <a:spcPts val="600"/>
              </a:spcAft>
            </a:pPr>
            <a:r>
              <a:rPr lang="en-US" sz="2000" spc="-50" dirty="0">
                <a:solidFill>
                  <a:schemeClr val="tx1">
                    <a:lumMod val="85000"/>
                    <a:lumOff val="15000"/>
                  </a:schemeClr>
                </a:solidFill>
                <a:latin typeface="Times New Roman" panose="02020603050405020304" pitchFamily="18" charset="0"/>
                <a:ea typeface="+mj-ea"/>
                <a:cs typeface="Times New Roman" panose="02020603050405020304" pitchFamily="18" charset="0"/>
              </a:rPr>
              <a:t>       No: 0 – Not Subscribed</a:t>
            </a:r>
          </a:p>
          <a:p>
            <a:pPr marL="342900" indent="-342900">
              <a:lnSpc>
                <a:spcPct val="90000"/>
              </a:lnSpc>
              <a:spcBef>
                <a:spcPct val="0"/>
              </a:spcBef>
              <a:spcAft>
                <a:spcPts val="600"/>
              </a:spcAft>
              <a:buFont typeface="Wingdings" panose="05000000000000000000" pitchFamily="2" charset="2"/>
              <a:buChar char="v"/>
            </a:pPr>
            <a:r>
              <a:rPr lang="en-US" sz="2000" spc="-50" dirty="0">
                <a:solidFill>
                  <a:schemeClr val="tx1">
                    <a:lumMod val="85000"/>
                    <a:lumOff val="15000"/>
                  </a:schemeClr>
                </a:solidFill>
                <a:latin typeface="Times New Roman" panose="02020603050405020304" pitchFamily="18" charset="0"/>
                <a:ea typeface="+mj-ea"/>
                <a:cs typeface="Times New Roman" panose="02020603050405020304" pitchFamily="18" charset="0"/>
              </a:rPr>
              <a:t>Imbalanced dataset (11% Target rate)</a:t>
            </a:r>
          </a:p>
          <a:p>
            <a:pPr>
              <a:lnSpc>
                <a:spcPct val="90000"/>
              </a:lnSpc>
              <a:spcBef>
                <a:spcPct val="0"/>
              </a:spcBef>
              <a:spcAft>
                <a:spcPts val="600"/>
              </a:spcAft>
            </a:pPr>
            <a:r>
              <a:rPr lang="en-US" sz="2000" spc="-50" dirty="0">
                <a:solidFill>
                  <a:schemeClr val="tx1">
                    <a:lumMod val="85000"/>
                    <a:lumOff val="15000"/>
                  </a:schemeClr>
                </a:solidFill>
                <a:latin typeface="Times New Roman" panose="02020603050405020304" pitchFamily="18" charset="0"/>
                <a:ea typeface="+mj-ea"/>
                <a:cs typeface="Times New Roman" panose="02020603050405020304" pitchFamily="18" charset="0"/>
              </a:rPr>
              <a:t>      88.73% not subscribed</a:t>
            </a:r>
          </a:p>
          <a:p>
            <a:pPr>
              <a:lnSpc>
                <a:spcPct val="90000"/>
              </a:lnSpc>
              <a:spcBef>
                <a:spcPct val="0"/>
              </a:spcBef>
              <a:spcAft>
                <a:spcPts val="600"/>
              </a:spcAft>
            </a:pPr>
            <a:r>
              <a:rPr lang="en-US" sz="2000" spc="-50" dirty="0">
                <a:solidFill>
                  <a:schemeClr val="tx1">
                    <a:lumMod val="85000"/>
                    <a:lumOff val="15000"/>
                  </a:schemeClr>
                </a:solidFill>
                <a:latin typeface="Times New Roman" panose="02020603050405020304" pitchFamily="18" charset="0"/>
                <a:ea typeface="+mj-ea"/>
                <a:cs typeface="Times New Roman" panose="02020603050405020304" pitchFamily="18" charset="0"/>
              </a:rPr>
              <a:t>      11.27% subscribed</a:t>
            </a:r>
          </a:p>
          <a:p>
            <a:pPr marL="342900" indent="-342900">
              <a:lnSpc>
                <a:spcPct val="90000"/>
              </a:lnSpc>
              <a:spcBef>
                <a:spcPct val="0"/>
              </a:spcBef>
              <a:spcAft>
                <a:spcPts val="600"/>
              </a:spcAft>
              <a:buFont typeface="Wingdings" panose="05000000000000000000" pitchFamily="2" charset="2"/>
              <a:buChar char="v"/>
            </a:pPr>
            <a:r>
              <a:rPr lang="en-US" sz="2000" spc="-50" dirty="0" err="1">
                <a:solidFill>
                  <a:schemeClr val="tx1">
                    <a:lumMod val="85000"/>
                    <a:lumOff val="15000"/>
                  </a:schemeClr>
                </a:solidFill>
                <a:latin typeface="Times New Roman" panose="02020603050405020304" pitchFamily="18" charset="0"/>
                <a:ea typeface="+mj-ea"/>
                <a:cs typeface="Times New Roman" panose="02020603050405020304" pitchFamily="18" charset="0"/>
              </a:rPr>
              <a:t>ModelPerformance</a:t>
            </a:r>
            <a:r>
              <a:rPr lang="en-US" sz="2000" spc="-50" dirty="0">
                <a:solidFill>
                  <a:schemeClr val="tx1">
                    <a:lumMod val="85000"/>
                    <a:lumOff val="15000"/>
                  </a:schemeClr>
                </a:solidFill>
                <a:latin typeface="Times New Roman" panose="02020603050405020304" pitchFamily="18" charset="0"/>
                <a:ea typeface="+mj-ea"/>
                <a:cs typeface="Times New Roman" panose="02020603050405020304" pitchFamily="18" charset="0"/>
              </a:rPr>
              <a:t> feature provides the probability of subscribing to term deposit in the current model </a:t>
            </a:r>
          </a:p>
          <a:p>
            <a:pPr>
              <a:lnSpc>
                <a:spcPct val="90000"/>
              </a:lnSpc>
              <a:spcBef>
                <a:spcPct val="0"/>
              </a:spcBef>
              <a:spcAft>
                <a:spcPts val="600"/>
              </a:spcAft>
            </a:pPr>
            <a:endParaRPr lang="en-US" sz="2000" spc="-50" dirty="0">
              <a:solidFill>
                <a:schemeClr val="tx1">
                  <a:lumMod val="85000"/>
                  <a:lumOff val="15000"/>
                </a:schemeClr>
              </a:solidFill>
              <a:latin typeface="Times New Roman" panose="02020603050405020304" pitchFamily="18" charset="0"/>
              <a:ea typeface="+mj-ea"/>
              <a:cs typeface="Times New Roman" panose="02020603050405020304" pitchFamily="18" charset="0"/>
            </a:endParaRPr>
          </a:p>
        </p:txBody>
      </p:sp>
      <p:cxnSp>
        <p:nvCxnSpPr>
          <p:cNvPr id="21" name="Straight Connector 20">
            <a:extLst>
              <a:ext uri="{FF2B5EF4-FFF2-40B4-BE49-F238E27FC236}">
                <a16:creationId xmlns:a16="http://schemas.microsoft.com/office/drawing/2014/main" id="{F41136EC-EC34-4D08-B5AB-8CE5870B1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600" y="5415653"/>
            <a:ext cx="86868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995470A-422C-4D09-B47E-C2E326495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a:extLst>
              <a:ext uri="{FF2B5EF4-FFF2-40B4-BE49-F238E27FC236}">
                <a16:creationId xmlns:a16="http://schemas.microsoft.com/office/drawing/2014/main" id="{54466128-A65D-45DA-9C47-9A915EC0DBD4}"/>
              </a:ext>
            </a:extLst>
          </p:cNvPr>
          <p:cNvSpPr txBox="1"/>
          <p:nvPr/>
        </p:nvSpPr>
        <p:spPr>
          <a:xfrm>
            <a:off x="838199" y="219302"/>
            <a:ext cx="10444755" cy="523220"/>
          </a:xfrm>
          <a:prstGeom prst="rect">
            <a:avLst/>
          </a:prstGeom>
          <a:noFill/>
        </p:spPr>
        <p:txBody>
          <a:bodyPr wrap="square">
            <a:spAutoFit/>
          </a:bodyPr>
          <a:lstStyle/>
          <a:p>
            <a:pPr algn="ctr"/>
            <a:r>
              <a:rPr lang="e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Exploratory Data Analysis</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1" name="Picture 10" descr="Chart, waterfall chart&#10;&#10;Description automatically generated">
            <a:extLst>
              <a:ext uri="{FF2B5EF4-FFF2-40B4-BE49-F238E27FC236}">
                <a16:creationId xmlns:a16="http://schemas.microsoft.com/office/drawing/2014/main" id="{2BA8BA8C-7C28-4FC5-B048-5E87D0101616}"/>
              </a:ext>
            </a:extLst>
          </p:cNvPr>
          <p:cNvPicPr>
            <a:picLocks noChangeAspect="1"/>
          </p:cNvPicPr>
          <p:nvPr/>
        </p:nvPicPr>
        <p:blipFill>
          <a:blip r:embed="rId2"/>
          <a:stretch>
            <a:fillRect/>
          </a:stretch>
        </p:blipFill>
        <p:spPr>
          <a:xfrm>
            <a:off x="7203366" y="1400181"/>
            <a:ext cx="3989380" cy="3657594"/>
          </a:xfrm>
          <a:prstGeom prst="rect">
            <a:avLst/>
          </a:prstGeom>
        </p:spPr>
      </p:pic>
    </p:spTree>
    <p:extLst>
      <p:ext uri="{BB962C8B-B14F-4D97-AF65-F5344CB8AC3E}">
        <p14:creationId xmlns:p14="http://schemas.microsoft.com/office/powerpoint/2010/main" val="2000817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4C869C3B-5565-4AAC-86A8-9EB0AB1C6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CDA17B1-E2D3-4452-9F76-A6431E634C18}"/>
              </a:ext>
            </a:extLst>
          </p:cNvPr>
          <p:cNvSpPr txBox="1"/>
          <p:nvPr/>
        </p:nvSpPr>
        <p:spPr>
          <a:xfrm>
            <a:off x="641463" y="5305429"/>
            <a:ext cx="10909073" cy="10858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000" dirty="0">
                <a:solidFill>
                  <a:srgbClr val="000000"/>
                </a:solidFill>
                <a:latin typeface="Times New Roman" panose="02020603050405020304" pitchFamily="18" charset="0"/>
                <a:cs typeface="Times New Roman" panose="02020603050405020304" pitchFamily="18" charset="0"/>
              </a:rPr>
              <a:t>Customers</a:t>
            </a:r>
            <a:r>
              <a:rPr lang="en-US" sz="2000" b="0" i="0" dirty="0">
                <a:solidFill>
                  <a:srgbClr val="000000"/>
                </a:solidFill>
                <a:effectLst/>
                <a:latin typeface="Times New Roman" panose="02020603050405020304" pitchFamily="18" charset="0"/>
                <a:cs typeface="Times New Roman" panose="02020603050405020304" pitchFamily="18" charset="0"/>
              </a:rPr>
              <a:t> with education background </a:t>
            </a:r>
            <a:r>
              <a:rPr lang="en-US" sz="2000" dirty="0">
                <a:solidFill>
                  <a:srgbClr val="000000"/>
                </a:solidFill>
                <a:latin typeface="Times New Roman" panose="02020603050405020304" pitchFamily="18" charset="0"/>
                <a:cs typeface="Times New Roman" panose="02020603050405020304" pitchFamily="18" charset="0"/>
              </a:rPr>
              <a:t>as “</a:t>
            </a:r>
            <a:r>
              <a:rPr lang="en-US" sz="2000" b="1" dirty="0">
                <a:solidFill>
                  <a:srgbClr val="000000"/>
                </a:solidFill>
                <a:latin typeface="Times New Roman" panose="02020603050405020304" pitchFamily="18" charset="0"/>
                <a:cs typeface="Times New Roman" panose="02020603050405020304" pitchFamily="18" charset="0"/>
              </a:rPr>
              <a:t>University Degree</a:t>
            </a:r>
            <a:r>
              <a:rPr lang="en-US" sz="2000" dirty="0">
                <a:solidFill>
                  <a:srgbClr val="000000"/>
                </a:solidFill>
                <a:latin typeface="Times New Roman" panose="02020603050405020304" pitchFamily="18" charset="0"/>
                <a:cs typeface="Times New Roman" panose="02020603050405020304" pitchFamily="18" charset="0"/>
              </a:rPr>
              <a:t>”</a:t>
            </a:r>
            <a:r>
              <a:rPr lang="en-US" sz="2000" b="0" i="0" dirty="0">
                <a:solidFill>
                  <a:srgbClr val="000000"/>
                </a:solidFill>
                <a:effectLst/>
                <a:latin typeface="Times New Roman" panose="02020603050405020304" pitchFamily="18" charset="0"/>
                <a:cs typeface="Times New Roman" panose="02020603050405020304" pitchFamily="18" charset="0"/>
              </a:rPr>
              <a:t> are in high numbers. Illiterates have smaller sample size of 18</a:t>
            </a:r>
          </a:p>
          <a:p>
            <a:pPr algn="ctr">
              <a:lnSpc>
                <a:spcPct val="90000"/>
              </a:lnSpc>
              <a:spcBef>
                <a:spcPct val="0"/>
              </a:spcBef>
              <a:spcAft>
                <a:spcPts val="600"/>
              </a:spcAft>
            </a:pPr>
            <a:endParaRPr lang="en-US" sz="2000" spc="-50" dirty="0">
              <a:solidFill>
                <a:schemeClr val="tx1">
                  <a:lumMod val="85000"/>
                  <a:lumOff val="15000"/>
                </a:schemeClr>
              </a:solidFill>
              <a:latin typeface="Times New Roman" panose="02020603050405020304" pitchFamily="18" charset="0"/>
              <a:ea typeface="+mj-ea"/>
              <a:cs typeface="Times New Roman" panose="02020603050405020304" pitchFamily="18" charset="0"/>
            </a:endParaRPr>
          </a:p>
        </p:txBody>
      </p:sp>
      <p:pic>
        <p:nvPicPr>
          <p:cNvPr id="3" name="Picture 2" descr="Chart&#10;&#10;Description automatically generated">
            <a:extLst>
              <a:ext uri="{FF2B5EF4-FFF2-40B4-BE49-F238E27FC236}">
                <a16:creationId xmlns:a16="http://schemas.microsoft.com/office/drawing/2014/main" id="{E40C155B-FB4A-49F9-B471-618088B97AD5}"/>
              </a:ext>
            </a:extLst>
          </p:cNvPr>
          <p:cNvPicPr>
            <a:picLocks noChangeAspect="1"/>
          </p:cNvPicPr>
          <p:nvPr/>
        </p:nvPicPr>
        <p:blipFill>
          <a:blip r:embed="rId2"/>
          <a:stretch>
            <a:fillRect/>
          </a:stretch>
        </p:blipFill>
        <p:spPr>
          <a:xfrm>
            <a:off x="780316" y="1171577"/>
            <a:ext cx="10244978" cy="4078740"/>
          </a:xfrm>
          <a:prstGeom prst="rect">
            <a:avLst/>
          </a:prstGeom>
        </p:spPr>
      </p:pic>
      <p:cxnSp>
        <p:nvCxnSpPr>
          <p:cNvPr id="21" name="Straight Connector 20">
            <a:extLst>
              <a:ext uri="{FF2B5EF4-FFF2-40B4-BE49-F238E27FC236}">
                <a16:creationId xmlns:a16="http://schemas.microsoft.com/office/drawing/2014/main" id="{F41136EC-EC34-4D08-B5AB-8CE5870B1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600" y="5415653"/>
            <a:ext cx="86868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995470A-422C-4D09-B47E-C2E326495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a:extLst>
              <a:ext uri="{FF2B5EF4-FFF2-40B4-BE49-F238E27FC236}">
                <a16:creationId xmlns:a16="http://schemas.microsoft.com/office/drawing/2014/main" id="{54466128-A65D-45DA-9C47-9A915EC0DBD4}"/>
              </a:ext>
            </a:extLst>
          </p:cNvPr>
          <p:cNvSpPr txBox="1"/>
          <p:nvPr/>
        </p:nvSpPr>
        <p:spPr>
          <a:xfrm>
            <a:off x="838199" y="219302"/>
            <a:ext cx="10444755" cy="523220"/>
          </a:xfrm>
          <a:prstGeom prst="rect">
            <a:avLst/>
          </a:prstGeom>
          <a:noFill/>
        </p:spPr>
        <p:txBody>
          <a:bodyPr wrap="square">
            <a:spAutoFit/>
          </a:bodyPr>
          <a:lstStyle/>
          <a:p>
            <a:pPr algn="ctr"/>
            <a:r>
              <a:rPr lang="e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Exploratory Data Analysis</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1" name="Picture 10" descr="Text&#10;&#10;Description automatically generated">
            <a:extLst>
              <a:ext uri="{FF2B5EF4-FFF2-40B4-BE49-F238E27FC236}">
                <a16:creationId xmlns:a16="http://schemas.microsoft.com/office/drawing/2014/main" id="{0D2CEF26-14E5-45C6-983F-4E688E8B0E0B}"/>
              </a:ext>
            </a:extLst>
          </p:cNvPr>
          <p:cNvPicPr>
            <a:picLocks noChangeAspect="1"/>
          </p:cNvPicPr>
          <p:nvPr/>
        </p:nvPicPr>
        <p:blipFill>
          <a:blip r:embed="rId3"/>
          <a:stretch>
            <a:fillRect/>
          </a:stretch>
        </p:blipFill>
        <p:spPr>
          <a:xfrm>
            <a:off x="9763125" y="746534"/>
            <a:ext cx="1066800" cy="714375"/>
          </a:xfrm>
          <a:prstGeom prst="rect">
            <a:avLst/>
          </a:prstGeom>
        </p:spPr>
      </p:pic>
      <p:sp>
        <p:nvSpPr>
          <p:cNvPr id="18" name="Cloud 17">
            <a:extLst>
              <a:ext uri="{FF2B5EF4-FFF2-40B4-BE49-F238E27FC236}">
                <a16:creationId xmlns:a16="http://schemas.microsoft.com/office/drawing/2014/main" id="{7E1A436D-5A20-47EC-8674-4FDB4D7665BD}"/>
              </a:ext>
            </a:extLst>
          </p:cNvPr>
          <p:cNvSpPr/>
          <p:nvPr/>
        </p:nvSpPr>
        <p:spPr>
          <a:xfrm rot="19784937">
            <a:off x="3292104" y="1478689"/>
            <a:ext cx="1239717" cy="451266"/>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Illiterates</a:t>
            </a:r>
          </a:p>
        </p:txBody>
      </p:sp>
      <p:cxnSp>
        <p:nvCxnSpPr>
          <p:cNvPr id="22" name="Straight Arrow Connector 21">
            <a:extLst>
              <a:ext uri="{FF2B5EF4-FFF2-40B4-BE49-F238E27FC236}">
                <a16:creationId xmlns:a16="http://schemas.microsoft.com/office/drawing/2014/main" id="{B825BFCA-0DCA-4E5B-B706-0D26EA18FC77}"/>
              </a:ext>
            </a:extLst>
          </p:cNvPr>
          <p:cNvCxnSpPr>
            <a:endCxn id="18" idx="2"/>
          </p:cNvCxnSpPr>
          <p:nvPr/>
        </p:nvCxnSpPr>
        <p:spPr>
          <a:xfrm flipV="1">
            <a:off x="2781300" y="1981200"/>
            <a:ext cx="676275" cy="933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027938E8-612C-468E-9C95-7813E685168A}"/>
              </a:ext>
            </a:extLst>
          </p:cNvPr>
          <p:cNvSpPr/>
          <p:nvPr/>
        </p:nvSpPr>
        <p:spPr>
          <a:xfrm>
            <a:off x="9446004" y="4379053"/>
            <a:ext cx="562062" cy="6543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2597F8-742D-4CEF-A007-FB800BA43CA7}"/>
              </a:ext>
            </a:extLst>
          </p:cNvPr>
          <p:cNvSpPr/>
          <p:nvPr/>
        </p:nvSpPr>
        <p:spPr>
          <a:xfrm>
            <a:off x="8697287" y="4379053"/>
            <a:ext cx="562062" cy="6543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DCAF999-5CB0-452B-B24E-FDE2468735D8}"/>
              </a:ext>
            </a:extLst>
          </p:cNvPr>
          <p:cNvSpPr/>
          <p:nvPr/>
        </p:nvSpPr>
        <p:spPr>
          <a:xfrm>
            <a:off x="7249549" y="4379033"/>
            <a:ext cx="562062" cy="6543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4310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4C869C3B-5565-4AAC-86A8-9EB0AB1C6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CDA17B1-E2D3-4452-9F76-A6431E634C18}"/>
              </a:ext>
            </a:extLst>
          </p:cNvPr>
          <p:cNvSpPr txBox="1"/>
          <p:nvPr/>
        </p:nvSpPr>
        <p:spPr>
          <a:xfrm>
            <a:off x="641463" y="5068938"/>
            <a:ext cx="10909073" cy="133186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000" dirty="0">
                <a:solidFill>
                  <a:srgbClr val="000000"/>
                </a:solidFill>
                <a:latin typeface="Times New Roman" panose="02020603050405020304" pitchFamily="18" charset="0"/>
                <a:cs typeface="Times New Roman" panose="02020603050405020304" pitchFamily="18" charset="0"/>
              </a:rPr>
              <a:t>Customers with Blue-collar jobs have the least subscriptions in spite of being the second highest count in the data. Good to focus on customers who are students and retired, since they have high subscriptions.</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ctr">
              <a:lnSpc>
                <a:spcPct val="90000"/>
              </a:lnSpc>
              <a:spcBef>
                <a:spcPct val="0"/>
              </a:spcBef>
              <a:spcAft>
                <a:spcPts val="600"/>
              </a:spcAft>
            </a:pPr>
            <a:endParaRPr lang="en-US" sz="2000" spc="-50" dirty="0">
              <a:solidFill>
                <a:schemeClr val="tx1">
                  <a:lumMod val="85000"/>
                  <a:lumOff val="15000"/>
                </a:schemeClr>
              </a:solidFill>
              <a:latin typeface="Times New Roman" panose="02020603050405020304" pitchFamily="18" charset="0"/>
              <a:ea typeface="+mj-ea"/>
              <a:cs typeface="Times New Roman" panose="02020603050405020304" pitchFamily="18" charset="0"/>
            </a:endParaRPr>
          </a:p>
        </p:txBody>
      </p:sp>
      <p:cxnSp>
        <p:nvCxnSpPr>
          <p:cNvPr id="21" name="Straight Connector 20">
            <a:extLst>
              <a:ext uri="{FF2B5EF4-FFF2-40B4-BE49-F238E27FC236}">
                <a16:creationId xmlns:a16="http://schemas.microsoft.com/office/drawing/2014/main" id="{F41136EC-EC34-4D08-B5AB-8CE5870B1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600" y="5415653"/>
            <a:ext cx="86868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995470A-422C-4D09-B47E-C2E326495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a:extLst>
              <a:ext uri="{FF2B5EF4-FFF2-40B4-BE49-F238E27FC236}">
                <a16:creationId xmlns:a16="http://schemas.microsoft.com/office/drawing/2014/main" id="{54466128-A65D-45DA-9C47-9A915EC0DBD4}"/>
              </a:ext>
            </a:extLst>
          </p:cNvPr>
          <p:cNvSpPr txBox="1"/>
          <p:nvPr/>
        </p:nvSpPr>
        <p:spPr>
          <a:xfrm>
            <a:off x="838199" y="219302"/>
            <a:ext cx="10444755" cy="523220"/>
          </a:xfrm>
          <a:prstGeom prst="rect">
            <a:avLst/>
          </a:prstGeom>
          <a:noFill/>
        </p:spPr>
        <p:txBody>
          <a:bodyPr wrap="square">
            <a:spAutoFit/>
          </a:bodyPr>
          <a:lstStyle/>
          <a:p>
            <a:pPr algn="ctr"/>
            <a:r>
              <a:rPr lang="e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Exploratory Data Analysis</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8" name="Picture 57" descr="Chart, bubble chart&#10;&#10;Description automatically generated">
            <a:extLst>
              <a:ext uri="{FF2B5EF4-FFF2-40B4-BE49-F238E27FC236}">
                <a16:creationId xmlns:a16="http://schemas.microsoft.com/office/drawing/2014/main" id="{27F3EF1C-A563-40D0-BC5F-B5974C8A3FB2}"/>
              </a:ext>
            </a:extLst>
          </p:cNvPr>
          <p:cNvPicPr>
            <a:picLocks noChangeAspect="1"/>
          </p:cNvPicPr>
          <p:nvPr/>
        </p:nvPicPr>
        <p:blipFill>
          <a:blip r:embed="rId2"/>
          <a:stretch>
            <a:fillRect/>
          </a:stretch>
        </p:blipFill>
        <p:spPr>
          <a:xfrm>
            <a:off x="650988" y="1035523"/>
            <a:ext cx="10053041" cy="4380129"/>
          </a:xfrm>
          <a:prstGeom prst="rect">
            <a:avLst/>
          </a:prstGeom>
        </p:spPr>
      </p:pic>
      <p:pic>
        <p:nvPicPr>
          <p:cNvPr id="68" name="Picture 67" descr="Text&#10;&#10;Description automatically generated">
            <a:extLst>
              <a:ext uri="{FF2B5EF4-FFF2-40B4-BE49-F238E27FC236}">
                <a16:creationId xmlns:a16="http://schemas.microsoft.com/office/drawing/2014/main" id="{D52B2105-A358-40CF-B8DB-6B93D86157E7}"/>
              </a:ext>
            </a:extLst>
          </p:cNvPr>
          <p:cNvPicPr>
            <a:picLocks noChangeAspect="1"/>
          </p:cNvPicPr>
          <p:nvPr/>
        </p:nvPicPr>
        <p:blipFill>
          <a:blip r:embed="rId3"/>
          <a:stretch>
            <a:fillRect/>
          </a:stretch>
        </p:blipFill>
        <p:spPr>
          <a:xfrm>
            <a:off x="9722954" y="727971"/>
            <a:ext cx="1066800" cy="714375"/>
          </a:xfrm>
          <a:prstGeom prst="rect">
            <a:avLst/>
          </a:prstGeom>
        </p:spPr>
      </p:pic>
      <p:sp>
        <p:nvSpPr>
          <p:cNvPr id="12" name="Rectangle 11">
            <a:extLst>
              <a:ext uri="{FF2B5EF4-FFF2-40B4-BE49-F238E27FC236}">
                <a16:creationId xmlns:a16="http://schemas.microsoft.com/office/drawing/2014/main" id="{8B4E61BC-6953-43EA-A627-3C0E052E239E}"/>
              </a:ext>
            </a:extLst>
          </p:cNvPr>
          <p:cNvSpPr/>
          <p:nvPr/>
        </p:nvSpPr>
        <p:spPr>
          <a:xfrm>
            <a:off x="7464105" y="4249195"/>
            <a:ext cx="562062" cy="11664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7296B71-CC35-4400-A751-CA5F3A8FAEB7}"/>
              </a:ext>
            </a:extLst>
          </p:cNvPr>
          <p:cNvSpPr/>
          <p:nvPr/>
        </p:nvSpPr>
        <p:spPr>
          <a:xfrm>
            <a:off x="9083368" y="4028509"/>
            <a:ext cx="562062" cy="1387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1937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4C869C3B-5565-4AAC-86A8-9EB0AB1C6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CDA17B1-E2D3-4452-9F76-A6431E634C18}"/>
              </a:ext>
            </a:extLst>
          </p:cNvPr>
          <p:cNvSpPr txBox="1"/>
          <p:nvPr/>
        </p:nvSpPr>
        <p:spPr>
          <a:xfrm>
            <a:off x="838198" y="5371419"/>
            <a:ext cx="10363201" cy="65788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000" dirty="0">
                <a:solidFill>
                  <a:srgbClr val="000000"/>
                </a:solidFill>
                <a:latin typeface="Times New Roman" panose="02020603050405020304" pitchFamily="18" charset="0"/>
                <a:cs typeface="Times New Roman" panose="02020603050405020304" pitchFamily="18" charset="0"/>
              </a:rPr>
              <a:t>More customers are contacted through cellular method, which is efficient enough for successful subscriptions when compared to telephone contact method.</a:t>
            </a:r>
            <a:endParaRPr lang="en-US" sz="2000" spc="-50" dirty="0">
              <a:solidFill>
                <a:schemeClr val="tx1">
                  <a:lumMod val="85000"/>
                  <a:lumOff val="15000"/>
                </a:schemeClr>
              </a:solidFill>
              <a:latin typeface="Times New Roman" panose="02020603050405020304" pitchFamily="18" charset="0"/>
              <a:ea typeface="+mj-ea"/>
              <a:cs typeface="Times New Roman" panose="02020603050405020304" pitchFamily="18" charset="0"/>
            </a:endParaRPr>
          </a:p>
        </p:txBody>
      </p:sp>
      <p:cxnSp>
        <p:nvCxnSpPr>
          <p:cNvPr id="21" name="Straight Connector 20">
            <a:extLst>
              <a:ext uri="{FF2B5EF4-FFF2-40B4-BE49-F238E27FC236}">
                <a16:creationId xmlns:a16="http://schemas.microsoft.com/office/drawing/2014/main" id="{F41136EC-EC34-4D08-B5AB-8CE5870B1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600" y="5415653"/>
            <a:ext cx="86868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995470A-422C-4D09-B47E-C2E326495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a:extLst>
              <a:ext uri="{FF2B5EF4-FFF2-40B4-BE49-F238E27FC236}">
                <a16:creationId xmlns:a16="http://schemas.microsoft.com/office/drawing/2014/main" id="{54466128-A65D-45DA-9C47-9A915EC0DBD4}"/>
              </a:ext>
            </a:extLst>
          </p:cNvPr>
          <p:cNvSpPr txBox="1"/>
          <p:nvPr/>
        </p:nvSpPr>
        <p:spPr>
          <a:xfrm>
            <a:off x="838199" y="219302"/>
            <a:ext cx="10444755" cy="523220"/>
          </a:xfrm>
          <a:prstGeom prst="rect">
            <a:avLst/>
          </a:prstGeom>
          <a:noFill/>
        </p:spPr>
        <p:txBody>
          <a:bodyPr wrap="square">
            <a:spAutoFit/>
          </a:bodyPr>
          <a:lstStyle/>
          <a:p>
            <a:pPr algn="ctr"/>
            <a:r>
              <a:rPr lang="e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Exploratory Data Analysis</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8" name="Picture 67" descr="Text&#10;&#10;Description automatically generated">
            <a:extLst>
              <a:ext uri="{FF2B5EF4-FFF2-40B4-BE49-F238E27FC236}">
                <a16:creationId xmlns:a16="http://schemas.microsoft.com/office/drawing/2014/main" id="{D52B2105-A358-40CF-B8DB-6B93D86157E7}"/>
              </a:ext>
            </a:extLst>
          </p:cNvPr>
          <p:cNvPicPr>
            <a:picLocks noChangeAspect="1"/>
          </p:cNvPicPr>
          <p:nvPr/>
        </p:nvPicPr>
        <p:blipFill>
          <a:blip r:embed="rId2"/>
          <a:stretch>
            <a:fillRect/>
          </a:stretch>
        </p:blipFill>
        <p:spPr>
          <a:xfrm>
            <a:off x="9701065" y="1065647"/>
            <a:ext cx="1066800" cy="714375"/>
          </a:xfrm>
          <a:prstGeom prst="rect">
            <a:avLst/>
          </a:prstGeom>
        </p:spPr>
      </p:pic>
      <p:pic>
        <p:nvPicPr>
          <p:cNvPr id="6" name="Picture 5" descr="Chart, bar chart&#10;&#10;Description automatically generated">
            <a:extLst>
              <a:ext uri="{FF2B5EF4-FFF2-40B4-BE49-F238E27FC236}">
                <a16:creationId xmlns:a16="http://schemas.microsoft.com/office/drawing/2014/main" id="{6D3E189C-2C2E-4050-ADFE-D281E4E15415}"/>
              </a:ext>
            </a:extLst>
          </p:cNvPr>
          <p:cNvPicPr>
            <a:picLocks noChangeAspect="1"/>
          </p:cNvPicPr>
          <p:nvPr/>
        </p:nvPicPr>
        <p:blipFill>
          <a:blip r:embed="rId3"/>
          <a:stretch>
            <a:fillRect/>
          </a:stretch>
        </p:blipFill>
        <p:spPr>
          <a:xfrm>
            <a:off x="2766172" y="939924"/>
            <a:ext cx="2901203" cy="4390118"/>
          </a:xfrm>
          <a:prstGeom prst="rect">
            <a:avLst/>
          </a:prstGeom>
        </p:spPr>
      </p:pic>
      <p:pic>
        <p:nvPicPr>
          <p:cNvPr id="8" name="Picture 7" descr="Chart, waterfall chart&#10;&#10;Description automatically generated">
            <a:extLst>
              <a:ext uri="{FF2B5EF4-FFF2-40B4-BE49-F238E27FC236}">
                <a16:creationId xmlns:a16="http://schemas.microsoft.com/office/drawing/2014/main" id="{FBDC2551-83FC-4ABC-B4D1-ADCE5CBCE919}"/>
              </a:ext>
            </a:extLst>
          </p:cNvPr>
          <p:cNvPicPr>
            <a:picLocks noChangeAspect="1"/>
          </p:cNvPicPr>
          <p:nvPr/>
        </p:nvPicPr>
        <p:blipFill>
          <a:blip r:embed="rId4"/>
          <a:stretch>
            <a:fillRect/>
          </a:stretch>
        </p:blipFill>
        <p:spPr>
          <a:xfrm>
            <a:off x="6767950" y="970030"/>
            <a:ext cx="2933115" cy="4329905"/>
          </a:xfrm>
          <a:prstGeom prst="rect">
            <a:avLst/>
          </a:prstGeom>
        </p:spPr>
      </p:pic>
    </p:spTree>
    <p:extLst>
      <p:ext uri="{BB962C8B-B14F-4D97-AF65-F5344CB8AC3E}">
        <p14:creationId xmlns:p14="http://schemas.microsoft.com/office/powerpoint/2010/main" val="2189719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4C869C3B-5565-4AAC-86A8-9EB0AB1C6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CDA17B1-E2D3-4452-9F76-A6431E634C18}"/>
              </a:ext>
            </a:extLst>
          </p:cNvPr>
          <p:cNvSpPr txBox="1"/>
          <p:nvPr/>
        </p:nvSpPr>
        <p:spPr>
          <a:xfrm>
            <a:off x="838199" y="5403296"/>
            <a:ext cx="10363201" cy="65788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000" dirty="0">
                <a:solidFill>
                  <a:srgbClr val="000000"/>
                </a:solidFill>
                <a:latin typeface="Times New Roman" panose="02020603050405020304" pitchFamily="18" charset="0"/>
                <a:cs typeface="Times New Roman" panose="02020603050405020304" pitchFamily="18" charset="0"/>
              </a:rPr>
              <a:t>Important fact to consider here, high rate of subscriptions during September, October, December and March.</a:t>
            </a:r>
            <a:endParaRPr lang="en-US" sz="2000" spc="-50" dirty="0">
              <a:solidFill>
                <a:schemeClr val="tx1">
                  <a:lumMod val="85000"/>
                  <a:lumOff val="15000"/>
                </a:schemeClr>
              </a:solidFill>
              <a:latin typeface="Times New Roman" panose="02020603050405020304" pitchFamily="18" charset="0"/>
              <a:ea typeface="+mj-ea"/>
              <a:cs typeface="Times New Roman" panose="02020603050405020304" pitchFamily="18" charset="0"/>
            </a:endParaRPr>
          </a:p>
        </p:txBody>
      </p:sp>
      <p:cxnSp>
        <p:nvCxnSpPr>
          <p:cNvPr id="21" name="Straight Connector 20">
            <a:extLst>
              <a:ext uri="{FF2B5EF4-FFF2-40B4-BE49-F238E27FC236}">
                <a16:creationId xmlns:a16="http://schemas.microsoft.com/office/drawing/2014/main" id="{F41136EC-EC34-4D08-B5AB-8CE5870B1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600" y="5415653"/>
            <a:ext cx="86868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995470A-422C-4D09-B47E-C2E326495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a:extLst>
              <a:ext uri="{FF2B5EF4-FFF2-40B4-BE49-F238E27FC236}">
                <a16:creationId xmlns:a16="http://schemas.microsoft.com/office/drawing/2014/main" id="{54466128-A65D-45DA-9C47-9A915EC0DBD4}"/>
              </a:ext>
            </a:extLst>
          </p:cNvPr>
          <p:cNvSpPr txBox="1"/>
          <p:nvPr/>
        </p:nvSpPr>
        <p:spPr>
          <a:xfrm>
            <a:off x="838199" y="219302"/>
            <a:ext cx="10444755" cy="523220"/>
          </a:xfrm>
          <a:prstGeom prst="rect">
            <a:avLst/>
          </a:prstGeom>
          <a:noFill/>
        </p:spPr>
        <p:txBody>
          <a:bodyPr wrap="square">
            <a:spAutoFit/>
          </a:bodyPr>
          <a:lstStyle/>
          <a:p>
            <a:pPr algn="ctr"/>
            <a:r>
              <a:rPr lang="e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Exploratory Data Analysis</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8" name="Picture 67" descr="Text&#10;&#10;Description automatically generated">
            <a:extLst>
              <a:ext uri="{FF2B5EF4-FFF2-40B4-BE49-F238E27FC236}">
                <a16:creationId xmlns:a16="http://schemas.microsoft.com/office/drawing/2014/main" id="{D52B2105-A358-40CF-B8DB-6B93D86157E7}"/>
              </a:ext>
            </a:extLst>
          </p:cNvPr>
          <p:cNvPicPr>
            <a:picLocks noChangeAspect="1"/>
          </p:cNvPicPr>
          <p:nvPr/>
        </p:nvPicPr>
        <p:blipFill>
          <a:blip r:embed="rId2"/>
          <a:stretch>
            <a:fillRect/>
          </a:stretch>
        </p:blipFill>
        <p:spPr>
          <a:xfrm>
            <a:off x="9916469" y="1125760"/>
            <a:ext cx="1066800" cy="714375"/>
          </a:xfrm>
          <a:prstGeom prst="rect">
            <a:avLst/>
          </a:prstGeom>
        </p:spPr>
      </p:pic>
      <p:pic>
        <p:nvPicPr>
          <p:cNvPr id="7" name="Picture 6" descr="Chart, bar chart&#10;&#10;Description automatically generated">
            <a:extLst>
              <a:ext uri="{FF2B5EF4-FFF2-40B4-BE49-F238E27FC236}">
                <a16:creationId xmlns:a16="http://schemas.microsoft.com/office/drawing/2014/main" id="{0DA9D9CB-944C-4337-8693-FB8ECC8D611A}"/>
              </a:ext>
            </a:extLst>
          </p:cNvPr>
          <p:cNvPicPr>
            <a:picLocks noChangeAspect="1"/>
          </p:cNvPicPr>
          <p:nvPr/>
        </p:nvPicPr>
        <p:blipFill>
          <a:blip r:embed="rId3"/>
          <a:stretch>
            <a:fillRect/>
          </a:stretch>
        </p:blipFill>
        <p:spPr>
          <a:xfrm>
            <a:off x="2275531" y="1065646"/>
            <a:ext cx="7488533" cy="4283861"/>
          </a:xfrm>
          <a:prstGeom prst="rect">
            <a:avLst/>
          </a:prstGeom>
        </p:spPr>
      </p:pic>
    </p:spTree>
    <p:extLst>
      <p:ext uri="{BB962C8B-B14F-4D97-AF65-F5344CB8AC3E}">
        <p14:creationId xmlns:p14="http://schemas.microsoft.com/office/powerpoint/2010/main" val="3569855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4C869C3B-5565-4AAC-86A8-9EB0AB1C6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CDA17B1-E2D3-4452-9F76-A6431E634C18}"/>
              </a:ext>
            </a:extLst>
          </p:cNvPr>
          <p:cNvSpPr txBox="1"/>
          <p:nvPr/>
        </p:nvSpPr>
        <p:spPr>
          <a:xfrm>
            <a:off x="838199" y="5403296"/>
            <a:ext cx="10363201" cy="65788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000" dirty="0">
                <a:solidFill>
                  <a:srgbClr val="000000"/>
                </a:solidFill>
                <a:latin typeface="Times New Roman" panose="02020603050405020304" pitchFamily="18" charset="0"/>
                <a:cs typeface="Times New Roman" panose="02020603050405020304" pitchFamily="18" charset="0"/>
              </a:rPr>
              <a:t>Peak successful subscriptions during September, October, December and March when compared to other months.</a:t>
            </a:r>
            <a:endParaRPr lang="en-US" sz="2000" spc="-50" dirty="0">
              <a:solidFill>
                <a:schemeClr val="tx1">
                  <a:lumMod val="85000"/>
                  <a:lumOff val="15000"/>
                </a:schemeClr>
              </a:solidFill>
              <a:latin typeface="Times New Roman" panose="02020603050405020304" pitchFamily="18" charset="0"/>
              <a:ea typeface="+mj-ea"/>
              <a:cs typeface="Times New Roman" panose="02020603050405020304" pitchFamily="18" charset="0"/>
            </a:endParaRPr>
          </a:p>
        </p:txBody>
      </p:sp>
      <p:cxnSp>
        <p:nvCxnSpPr>
          <p:cNvPr id="21" name="Straight Connector 20">
            <a:extLst>
              <a:ext uri="{FF2B5EF4-FFF2-40B4-BE49-F238E27FC236}">
                <a16:creationId xmlns:a16="http://schemas.microsoft.com/office/drawing/2014/main" id="{F41136EC-EC34-4D08-B5AB-8CE5870B1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600" y="5415653"/>
            <a:ext cx="86868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995470A-422C-4D09-B47E-C2E326495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a:extLst>
              <a:ext uri="{FF2B5EF4-FFF2-40B4-BE49-F238E27FC236}">
                <a16:creationId xmlns:a16="http://schemas.microsoft.com/office/drawing/2014/main" id="{54466128-A65D-45DA-9C47-9A915EC0DBD4}"/>
              </a:ext>
            </a:extLst>
          </p:cNvPr>
          <p:cNvSpPr txBox="1"/>
          <p:nvPr/>
        </p:nvSpPr>
        <p:spPr>
          <a:xfrm>
            <a:off x="838199" y="219302"/>
            <a:ext cx="10444755" cy="523220"/>
          </a:xfrm>
          <a:prstGeom prst="rect">
            <a:avLst/>
          </a:prstGeom>
          <a:noFill/>
        </p:spPr>
        <p:txBody>
          <a:bodyPr wrap="square">
            <a:spAutoFit/>
          </a:bodyPr>
          <a:lstStyle/>
          <a:p>
            <a:pPr algn="ctr"/>
            <a:r>
              <a:rPr lang="e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Exploratory Data Analysis</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Picture 2" descr="Chart, bar chart&#10;&#10;Description automatically generated">
            <a:extLst>
              <a:ext uri="{FF2B5EF4-FFF2-40B4-BE49-F238E27FC236}">
                <a16:creationId xmlns:a16="http://schemas.microsoft.com/office/drawing/2014/main" id="{B7D99FDA-3BF1-429D-A6D4-3EAA2AFD3604}"/>
              </a:ext>
            </a:extLst>
          </p:cNvPr>
          <p:cNvPicPr>
            <a:picLocks noChangeAspect="1"/>
          </p:cNvPicPr>
          <p:nvPr/>
        </p:nvPicPr>
        <p:blipFill>
          <a:blip r:embed="rId2"/>
          <a:stretch>
            <a:fillRect/>
          </a:stretch>
        </p:blipFill>
        <p:spPr>
          <a:xfrm>
            <a:off x="1341667" y="966186"/>
            <a:ext cx="9356264" cy="4167279"/>
          </a:xfrm>
          <a:prstGeom prst="rect">
            <a:avLst/>
          </a:prstGeom>
        </p:spPr>
      </p:pic>
      <p:pic>
        <p:nvPicPr>
          <p:cNvPr id="8" name="Picture 7" descr="Text&#10;&#10;Description automatically generated with medium confidence">
            <a:extLst>
              <a:ext uri="{FF2B5EF4-FFF2-40B4-BE49-F238E27FC236}">
                <a16:creationId xmlns:a16="http://schemas.microsoft.com/office/drawing/2014/main" id="{5AE291B6-A19E-4539-AE86-6C5E6D05B994}"/>
              </a:ext>
            </a:extLst>
          </p:cNvPr>
          <p:cNvPicPr>
            <a:picLocks noChangeAspect="1"/>
          </p:cNvPicPr>
          <p:nvPr/>
        </p:nvPicPr>
        <p:blipFill>
          <a:blip r:embed="rId3"/>
          <a:stretch>
            <a:fillRect/>
          </a:stretch>
        </p:blipFill>
        <p:spPr>
          <a:xfrm>
            <a:off x="10831940" y="945596"/>
            <a:ext cx="1171575" cy="838200"/>
          </a:xfrm>
          <a:prstGeom prst="rect">
            <a:avLst/>
          </a:prstGeom>
        </p:spPr>
      </p:pic>
    </p:spTree>
    <p:extLst>
      <p:ext uri="{BB962C8B-B14F-4D97-AF65-F5344CB8AC3E}">
        <p14:creationId xmlns:p14="http://schemas.microsoft.com/office/powerpoint/2010/main" val="4256298907"/>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{A98896A2-4827-4498-96DC-D638CF92AFC7}tf22712842_win32</Template>
  <TotalTime>2902</TotalTime>
  <Words>770</Words>
  <Application>Microsoft Office PowerPoint</Application>
  <PresentationFormat>Widescreen</PresentationFormat>
  <Paragraphs>91</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Algerian</vt:lpstr>
      <vt:lpstr>Bookman Old Style</vt:lpstr>
      <vt:lpstr>Calibri</vt:lpstr>
      <vt:lpstr>Franklin Gothic Book</vt:lpstr>
      <vt:lpstr>poppins</vt:lpstr>
      <vt:lpstr>Times New Roman</vt:lpstr>
      <vt:lpstr>Wingdings</vt:lpstr>
      <vt:lpstr>1_RetrospectVTI</vt:lpstr>
      <vt:lpstr>Data Science Case Study </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Chintamani Manjunatha, Anusha</dc:creator>
  <cp:lastModifiedBy>Chintamani Manjunatha, Anusha</cp:lastModifiedBy>
  <cp:revision>44</cp:revision>
  <dcterms:created xsi:type="dcterms:W3CDTF">2021-08-17T17:03:20Z</dcterms:created>
  <dcterms:modified xsi:type="dcterms:W3CDTF">2021-08-23T12:22:40Z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