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4" r:id="rId6"/>
    <p:sldId id="266" r:id="rId7"/>
    <p:sldId id="268" r:id="rId8"/>
    <p:sldId id="269" r:id="rId9"/>
    <p:sldId id="271" r:id="rId10"/>
    <p:sldId id="272" r:id="rId11"/>
    <p:sldId id="273" r:id="rId12"/>
    <p:sldId id="274" r:id="rId13"/>
    <p:sldId id="275" r:id="rId14"/>
    <p:sldId id="276" r:id="rId15"/>
    <p:sldId id="277"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8FC5B9-F590-4116-AF91-68C8DED1C999}" type="datetimeFigureOut">
              <a:rPr lang="en-IN" smtClean="0"/>
              <a:t>18-06-2017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328968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8FC5B9-F590-4116-AF91-68C8DED1C999}" type="datetimeFigureOut">
              <a:rPr lang="en-IN" smtClean="0"/>
              <a:t>18-06-2017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133826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8FC5B9-F590-4116-AF91-68C8DED1C999}" type="datetimeFigureOut">
              <a:rPr lang="en-IN" smtClean="0"/>
              <a:t>18-06-2017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53613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8FC5B9-F590-4116-AF91-68C8DED1C999}" type="datetimeFigureOut">
              <a:rPr lang="en-IN" smtClean="0"/>
              <a:t>18-06-2017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138926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FC5B9-F590-4116-AF91-68C8DED1C999}" type="datetimeFigureOut">
              <a:rPr lang="en-IN" smtClean="0"/>
              <a:t>18-06-2017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34200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8FC5B9-F590-4116-AF91-68C8DED1C999}" type="datetimeFigureOut">
              <a:rPr lang="en-IN" smtClean="0"/>
              <a:t>18-06-2017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235085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8FC5B9-F590-4116-AF91-68C8DED1C999}" type="datetimeFigureOut">
              <a:rPr lang="en-IN" smtClean="0"/>
              <a:t>18-06-2017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28226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8FC5B9-F590-4116-AF91-68C8DED1C999}" type="datetimeFigureOut">
              <a:rPr lang="en-IN" smtClean="0"/>
              <a:t>18-06-2017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291273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FC5B9-F590-4116-AF91-68C8DED1C999}" type="datetimeFigureOut">
              <a:rPr lang="en-IN" smtClean="0"/>
              <a:t>18-06-2017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351278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FC5B9-F590-4116-AF91-68C8DED1C999}" type="datetimeFigureOut">
              <a:rPr lang="en-IN" smtClean="0"/>
              <a:t>18-06-2017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58280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FC5B9-F590-4116-AF91-68C8DED1C999}" type="datetimeFigureOut">
              <a:rPr lang="en-IN" smtClean="0"/>
              <a:t>18-06-2017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447EF5-D178-41D9-82DA-7E28C6783D73}" type="slidenum">
              <a:rPr lang="en-IN" smtClean="0"/>
              <a:t>‹#›</a:t>
            </a:fld>
            <a:endParaRPr lang="en-IN"/>
          </a:p>
        </p:txBody>
      </p:sp>
    </p:spTree>
    <p:extLst>
      <p:ext uri="{BB962C8B-B14F-4D97-AF65-F5344CB8AC3E}">
        <p14:creationId xmlns:p14="http://schemas.microsoft.com/office/powerpoint/2010/main" val="35635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FC5B9-F590-4116-AF91-68C8DED1C999}" type="datetimeFigureOut">
              <a:rPr lang="en-IN" smtClean="0"/>
              <a:t>18-06-2017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47EF5-D178-41D9-82DA-7E28C6783D73}" type="slidenum">
              <a:rPr lang="en-IN" smtClean="0"/>
              <a:t>‹#›</a:t>
            </a:fld>
            <a:endParaRPr lang="en-IN"/>
          </a:p>
        </p:txBody>
      </p:sp>
    </p:spTree>
    <p:extLst>
      <p:ext uri="{BB962C8B-B14F-4D97-AF65-F5344CB8AC3E}">
        <p14:creationId xmlns:p14="http://schemas.microsoft.com/office/powerpoint/2010/main" val="3576175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160338"/>
            <a:ext cx="6408712" cy="923330"/>
          </a:xfrm>
          <a:prstGeom prst="rect">
            <a:avLst/>
          </a:prstGeom>
          <a:noFill/>
        </p:spPr>
        <p:txBody>
          <a:bodyPr wrap="square" lIns="91440" tIns="45720" rIns="91440" bIns="45720">
            <a:spAutoFit/>
          </a:bodyPr>
          <a:lstStyle/>
          <a:p>
            <a:pPr algn="ctr"/>
            <a:r>
              <a:rPr lang="en-US" sz="5400" b="1" cap="none" spc="0" dirty="0" smtClean="0">
                <a:ln w="1905"/>
                <a:effectLst>
                  <a:innerShdw blurRad="69850" dist="43180" dir="5400000">
                    <a:srgbClr val="000000">
                      <a:alpha val="65000"/>
                    </a:srgbClr>
                  </a:innerShdw>
                </a:effectLst>
              </a:rPr>
              <a:t>System Protection</a:t>
            </a:r>
            <a:endParaRPr lang="en-US" sz="5400" b="1" cap="none" spc="0" dirty="0">
              <a:ln w="1905"/>
              <a:effectLst>
                <a:innerShdw blurRad="69850" dist="43180" dir="5400000">
                  <a:srgbClr val="000000">
                    <a:alpha val="65000"/>
                  </a:srgbClr>
                </a:innerShdw>
              </a:effectLst>
            </a:endParaRPr>
          </a:p>
        </p:txBody>
      </p:sp>
      <p:sp>
        <p:nvSpPr>
          <p:cNvPr id="10" name="AutoShape 2" descr="Image result for disk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9812" y="1700808"/>
            <a:ext cx="3312368" cy="342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http://zdnet2.cbsistatic.com/hub/i/r/2014/10/20/2870d343-5828-11e4-b6a0-d4ae52e95e57/thumbnail/770x578/d56520646d1876d5217211cbf0728645/google-reveals-major-security-flaw-in-out-dated-but-still-used-ssl-protoc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 y="1196752"/>
            <a:ext cx="9144001" cy="461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597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a:cs typeface="Times New Roman" pitchFamily="18" charset="0"/>
              </a:rPr>
              <a:t>A process should be allowed to access only those resources for which it has authorization Furthermore, at any time, a process should be able to access only those resources that it currently requires to complete its task.</a:t>
            </a:r>
          </a:p>
          <a:p>
            <a:pPr algn="just"/>
            <a:endParaRPr lang="en-GB" dirty="0">
              <a:cs typeface="Times New Roman" pitchFamily="18" charset="0"/>
            </a:endParaRPr>
          </a:p>
          <a:p>
            <a:pPr marL="0" indent="0">
              <a:buNone/>
            </a:pPr>
            <a:endParaRPr lang="en-IN" dirty="0"/>
          </a:p>
        </p:txBody>
      </p:sp>
    </p:spTree>
    <p:extLst>
      <p:ext uri="{BB962C8B-B14F-4D97-AF65-F5344CB8AC3E}">
        <p14:creationId xmlns:p14="http://schemas.microsoft.com/office/powerpoint/2010/main" val="1320873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a:cs typeface="Times New Roman" pitchFamily="18" charset="0"/>
              </a:rPr>
              <a:t> A process operates within a </a:t>
            </a:r>
            <a:r>
              <a:rPr lang="en-GB" b="1" dirty="0">
                <a:cs typeface="Times New Roman" pitchFamily="18" charset="0"/>
              </a:rPr>
              <a:t>Protection Domain</a:t>
            </a:r>
            <a:r>
              <a:rPr lang="en-GB" dirty="0">
                <a:cs typeface="Times New Roman" pitchFamily="18" charset="0"/>
              </a:rPr>
              <a:t> that specifies the resources that the process may access.</a:t>
            </a:r>
          </a:p>
          <a:p>
            <a:pPr algn="just"/>
            <a:r>
              <a:rPr lang="en-GB" dirty="0">
                <a:cs typeface="Times New Roman" pitchFamily="18" charset="0"/>
              </a:rPr>
              <a:t> Each domain defines a set of objects and the types of operations that may be invoked on each object.</a:t>
            </a:r>
          </a:p>
          <a:p>
            <a:pPr algn="just"/>
            <a:r>
              <a:rPr lang="en-GB" dirty="0">
                <a:cs typeface="Times New Roman" pitchFamily="18" charset="0"/>
              </a:rPr>
              <a:t> The ability to execute an operation on an object is an </a:t>
            </a:r>
            <a:r>
              <a:rPr lang="en-GB" b="1" dirty="0">
                <a:cs typeface="Times New Roman" pitchFamily="18" charset="0"/>
              </a:rPr>
              <a:t>access right.</a:t>
            </a:r>
          </a:p>
          <a:p>
            <a:endParaRPr lang="en-IN" dirty="0"/>
          </a:p>
        </p:txBody>
      </p:sp>
      <p:sp>
        <p:nvSpPr>
          <p:cNvPr id="4" name="Rectangle 3"/>
          <p:cNvSpPr/>
          <p:nvPr/>
        </p:nvSpPr>
        <p:spPr>
          <a:xfrm>
            <a:off x="1043608" y="332656"/>
            <a:ext cx="6609502" cy="923330"/>
          </a:xfrm>
          <a:prstGeom prst="rect">
            <a:avLst/>
          </a:prstGeom>
          <a:noFill/>
        </p:spPr>
        <p:txBody>
          <a:bodyPr wrap="none" lIns="91440" tIns="45720" rIns="91440" bIns="45720">
            <a:spAutoFit/>
          </a:bodyPr>
          <a:lstStyle/>
          <a:p>
            <a:pPr algn="ctr"/>
            <a:r>
              <a:rPr lang="en-GB" sz="5400" b="1" dirty="0">
                <a:solidFill>
                  <a:schemeClr val="tx2"/>
                </a:solidFill>
                <a:latin typeface="Arial" panose="020B0604020202020204" pitchFamily="34" charset="0"/>
                <a:cs typeface="Arial" panose="020B0604020202020204" pitchFamily="34" charset="0"/>
              </a:rPr>
              <a:t>Domain Structures:</a:t>
            </a:r>
            <a:endParaRPr lang="en-US" sz="5400" b="1" cap="none" spc="0" dirty="0">
              <a:ln w="10541" cmpd="sng">
                <a:solidFill>
                  <a:schemeClr val="accent1">
                    <a:shade val="88000"/>
                    <a:satMod val="110000"/>
                  </a:schemeClr>
                </a:solidFill>
                <a:prstDash val="solid"/>
              </a:ln>
              <a:solidFill>
                <a:schemeClr val="tx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131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5"/>
            <a:ext cx="8229600" cy="3168351"/>
          </a:xfrm>
        </p:spPr>
        <p:txBody>
          <a:bodyPr/>
          <a:lstStyle/>
          <a:p>
            <a:r>
              <a:rPr lang="en-GB" dirty="0">
                <a:cs typeface="Times New Roman" pitchFamily="18" charset="0"/>
              </a:rPr>
              <a:t>For example, if domain D has the access right &lt;file F, {read, write}&gt;, then a process executing in domain D can both read and write file F; it cannot, however, perform any other operation on that object.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717032"/>
            <a:ext cx="7920880" cy="2448272"/>
          </a:xfrm>
          <a:prstGeom prst="rect">
            <a:avLst/>
          </a:prstGeom>
        </p:spPr>
      </p:pic>
    </p:spTree>
    <p:extLst>
      <p:ext uri="{BB962C8B-B14F-4D97-AF65-F5344CB8AC3E}">
        <p14:creationId xmlns:p14="http://schemas.microsoft.com/office/powerpoint/2010/main" val="810651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algn="just"/>
            <a:r>
              <a:rPr lang="en-GB" dirty="0">
                <a:cs typeface="Times New Roman" pitchFamily="18" charset="0"/>
              </a:rPr>
              <a:t>A domain can be realized in a variety of ways: </a:t>
            </a:r>
          </a:p>
          <a:p>
            <a:pPr algn="just"/>
            <a:r>
              <a:rPr lang="en-GB" dirty="0">
                <a:cs typeface="Times New Roman" pitchFamily="18" charset="0"/>
              </a:rPr>
              <a:t>Each user may be a domain. In this case, the set of objects that can be accessed depends on the identity of the user. </a:t>
            </a:r>
          </a:p>
          <a:p>
            <a:pPr algn="just"/>
            <a:r>
              <a:rPr lang="en-GB" dirty="0">
                <a:cs typeface="Times New Roman" pitchFamily="18" charset="0"/>
              </a:rPr>
              <a:t>Each process may be a domain. In this case, the set of objects that can be accessed depends on the identity of the process.</a:t>
            </a:r>
          </a:p>
          <a:p>
            <a:endParaRPr lang="en-IN" dirty="0"/>
          </a:p>
        </p:txBody>
      </p:sp>
    </p:spTree>
    <p:extLst>
      <p:ext uri="{BB962C8B-B14F-4D97-AF65-F5344CB8AC3E}">
        <p14:creationId xmlns:p14="http://schemas.microsoft.com/office/powerpoint/2010/main" val="3723878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a:cs typeface="Times New Roman" pitchFamily="18" charset="0"/>
              </a:rPr>
              <a:t>In the UNIX operating system, a domain is associated with the user</a:t>
            </a:r>
          </a:p>
          <a:p>
            <a:pPr algn="just"/>
            <a:r>
              <a:rPr lang="en-GB" dirty="0">
                <a:cs typeface="Times New Roman" pitchFamily="18" charset="0"/>
              </a:rPr>
              <a:t>In Unix operating system user ID’s use for identify the domain.</a:t>
            </a:r>
          </a:p>
          <a:p>
            <a:endParaRPr lang="en-IN" dirty="0"/>
          </a:p>
        </p:txBody>
      </p:sp>
      <p:sp>
        <p:nvSpPr>
          <p:cNvPr id="4" name="Rectangle 3"/>
          <p:cNvSpPr/>
          <p:nvPr/>
        </p:nvSpPr>
        <p:spPr>
          <a:xfrm>
            <a:off x="1403648" y="260648"/>
            <a:ext cx="5801588" cy="923330"/>
          </a:xfrm>
          <a:prstGeom prst="rect">
            <a:avLst/>
          </a:prstGeom>
          <a:noFill/>
        </p:spPr>
        <p:txBody>
          <a:bodyPr wrap="none" lIns="91440" tIns="45720" rIns="91440" bIns="45720">
            <a:spAutoFit/>
          </a:bodyPr>
          <a:lstStyle/>
          <a:p>
            <a:pPr algn="ctr"/>
            <a:r>
              <a:rPr lang="en-GB" sz="5400" b="1" dirty="0" smtClean="0">
                <a:solidFill>
                  <a:schemeClr val="tx2"/>
                </a:solidFill>
                <a:latin typeface="Arial" panose="020B0604020202020204" pitchFamily="34" charset="0"/>
                <a:cs typeface="Arial" panose="020B0604020202020204" pitchFamily="34" charset="0"/>
              </a:rPr>
              <a:t>Example of Unix:</a:t>
            </a:r>
            <a:endParaRPr lang="en-US" sz="5400" b="1" cap="none" spc="0" dirty="0">
              <a:ln w="10541" cmpd="sng">
                <a:solidFill>
                  <a:schemeClr val="accent1">
                    <a:shade val="88000"/>
                    <a:satMod val="110000"/>
                  </a:schemeClr>
                </a:solidFill>
                <a:prstDash val="solid"/>
              </a:ln>
              <a:solidFill>
                <a:schemeClr val="tx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143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044824"/>
          </a:xfrm>
        </p:spPr>
        <p:txBody>
          <a:bodyPr/>
          <a:lstStyle/>
          <a:p>
            <a:pPr algn="just"/>
            <a:r>
              <a:rPr lang="en-GB" dirty="0" smtClean="0">
                <a:cs typeface="Times New Roman" pitchFamily="18" charset="0"/>
              </a:rPr>
              <a:t>In the MULTICS system, the protection domains are organized into a ring structure. Each ring corresponds to a single domain .</a:t>
            </a:r>
          </a:p>
          <a:p>
            <a:pPr algn="just"/>
            <a:endParaRPr lang="en-GB" dirty="0" smtClean="0">
              <a:cs typeface="Times New Roman" pitchFamily="18" charset="0"/>
            </a:endParaRPr>
          </a:p>
          <a:p>
            <a:endParaRPr lang="en-IN" dirty="0"/>
          </a:p>
        </p:txBody>
      </p:sp>
      <p:sp>
        <p:nvSpPr>
          <p:cNvPr id="4" name="Rectangle 3"/>
          <p:cNvSpPr/>
          <p:nvPr/>
        </p:nvSpPr>
        <p:spPr>
          <a:xfrm>
            <a:off x="1043608" y="379837"/>
            <a:ext cx="7406194" cy="923330"/>
          </a:xfrm>
          <a:prstGeom prst="rect">
            <a:avLst/>
          </a:prstGeom>
          <a:noFill/>
        </p:spPr>
        <p:txBody>
          <a:bodyPr wrap="none" lIns="91440" tIns="45720" rIns="91440" bIns="45720">
            <a:spAutoFit/>
          </a:bodyPr>
          <a:lstStyle/>
          <a:p>
            <a:pPr algn="ctr"/>
            <a:r>
              <a:rPr lang="en-GB" sz="5400" b="1" dirty="0">
                <a:solidFill>
                  <a:schemeClr val="tx2"/>
                </a:solidFill>
                <a:latin typeface="Arial" panose="020B0604020202020204" pitchFamily="34" charset="0"/>
                <a:cs typeface="Arial" panose="020B0604020202020204" pitchFamily="34" charset="0"/>
              </a:rPr>
              <a:t>Example of MULTICS:</a:t>
            </a:r>
            <a:endParaRPr lang="en-US" sz="5400" b="1" cap="none" spc="0" dirty="0">
              <a:ln w="10541" cmpd="sng">
                <a:solidFill>
                  <a:schemeClr val="accent1">
                    <a:shade val="88000"/>
                    <a:satMod val="110000"/>
                  </a:schemeClr>
                </a:solidFill>
                <a:prstDash val="solid"/>
              </a:ln>
              <a:solidFill>
                <a:schemeClr val="tx2"/>
              </a:solidFill>
              <a:effectLst/>
              <a:latin typeface="Arial" panose="020B0604020202020204" pitchFamily="34" charset="0"/>
              <a:cs typeface="Arial" panose="020B0604020202020204" pitchFamily="34" charset="0"/>
            </a:endParaRPr>
          </a:p>
        </p:txBody>
      </p:sp>
      <p:pic>
        <p:nvPicPr>
          <p:cNvPr id="1026" name="Picture 2" descr="Image result for multics ring structure in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429000"/>
            <a:ext cx="5744294"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85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2833" y="2564904"/>
            <a:ext cx="4288675" cy="923330"/>
          </a:xfrm>
          <a:prstGeom prst="rect">
            <a:avLst/>
          </a:prstGeom>
          <a:noFill/>
        </p:spPr>
        <p:txBody>
          <a:bodyPr wrap="none" lIns="91440" tIns="45720" rIns="91440" bIns="45720">
            <a:spAutoFit/>
          </a:bodyPr>
          <a:lstStyle/>
          <a:p>
            <a:pPr algn="ctr"/>
            <a:r>
              <a:rPr lang="en-GB" sz="5400" b="1" dirty="0" smtClean="0">
                <a:solidFill>
                  <a:schemeClr val="tx2"/>
                </a:solidFill>
                <a:latin typeface="Arial" panose="020B0604020202020204" pitchFamily="34" charset="0"/>
                <a:cs typeface="Arial" panose="020B0604020202020204" pitchFamily="34" charset="0"/>
              </a:rPr>
              <a:t>THANK YOU</a:t>
            </a:r>
            <a:endParaRPr lang="en-IN" sz="5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8395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122" y="7937"/>
            <a:ext cx="9185445" cy="1754326"/>
          </a:xfrm>
          <a:prstGeom prst="rect">
            <a:avLst/>
          </a:prstGeom>
          <a:noFill/>
        </p:spPr>
        <p:txBody>
          <a:bodyPr wrap="square" lIns="91440" tIns="45720" rIns="91440" bIns="45720">
            <a:spAutoFit/>
          </a:bodyPr>
          <a:lstStyle/>
          <a:p>
            <a:pPr algn="ctr"/>
            <a:r>
              <a:rPr lang="en-GB" sz="5400" b="1" dirty="0" smtClean="0">
                <a:solidFill>
                  <a:schemeClr val="tx2"/>
                </a:solidFill>
                <a:latin typeface="Arial" panose="020B0604020202020204" pitchFamily="34" charset="0"/>
                <a:cs typeface="Arial" panose="020B0604020202020204" pitchFamily="34" charset="0"/>
              </a:rPr>
              <a:t>What is System Protection?</a:t>
            </a:r>
            <a:endParaRPr lang="en-IN" sz="5400" dirty="0">
              <a:solidFill>
                <a:schemeClr val="tx2"/>
              </a:solidFill>
              <a:latin typeface="Arial" panose="020B0604020202020204" pitchFamily="34" charset="0"/>
              <a:cs typeface="Arial" panose="020B0604020202020204" pitchFamily="34" charset="0"/>
            </a:endParaRPr>
          </a:p>
        </p:txBody>
      </p:sp>
      <p:sp>
        <p:nvSpPr>
          <p:cNvPr id="3" name="TextBox 2"/>
          <p:cNvSpPr txBox="1"/>
          <p:nvPr/>
        </p:nvSpPr>
        <p:spPr>
          <a:xfrm>
            <a:off x="431953" y="1646539"/>
            <a:ext cx="8532440" cy="1815882"/>
          </a:xfrm>
          <a:prstGeom prst="rect">
            <a:avLst/>
          </a:prstGeom>
          <a:noFill/>
        </p:spPr>
        <p:txBody>
          <a:bodyPr wrap="square" rtlCol="0">
            <a:spAutoFit/>
          </a:bodyPr>
          <a:lstStyle/>
          <a:p>
            <a:r>
              <a:rPr lang="en-IN" sz="2800" dirty="0" smtClean="0"/>
              <a:t>OS protection is about providing a protection system to computer system resources such as CPU, memory , disk, software programs and most importantly data/information stored in the computer system.</a:t>
            </a:r>
            <a:endParaRPr lang="en-IN" sz="2800" dirty="0"/>
          </a:p>
        </p:txBody>
      </p:sp>
      <p:pic>
        <p:nvPicPr>
          <p:cNvPr id="1026" name="Picture 2" descr="Image result for database pi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645024"/>
            <a:ext cx="2028825" cy="224790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disk pi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Image result for disk pi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Image result for disk pictu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Image result for disk pictu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Image result for disk pictur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4" descr="Image result for disk pictur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6" descr="Image result for disk picture"/>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8" descr="Image result for disk picture"/>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0" descr="Image result for disk picture"/>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22" descr="Image result for disk picture"/>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24" descr="Image result for disk picture"/>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6" descr="Image result for disk picture"/>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8" descr="Image result for disk picture"/>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30" descr="Image result for disk picture"/>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32" descr="Image result for disk picture"/>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5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749" y="3463458"/>
            <a:ext cx="20859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13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Protection is being used to deal with the internal threats.</a:t>
            </a:r>
          </a:p>
          <a:p>
            <a:r>
              <a:rPr lang="en-IN" dirty="0" smtClean="0"/>
              <a:t>Providing the mechanism for controlling the programs, process, user to a resource.</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221088"/>
            <a:ext cx="21050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501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8856984" cy="5328592"/>
          </a:xfrm>
        </p:spPr>
        <p:txBody>
          <a:bodyPr/>
          <a:lstStyle/>
          <a:p>
            <a:r>
              <a:rPr lang="en-IN" dirty="0" smtClean="0"/>
              <a:t>Safe sharing of a common logical address space or common physical address space.</a:t>
            </a:r>
          </a:p>
          <a:p>
            <a:r>
              <a:rPr lang="en-IN" dirty="0" smtClean="0"/>
              <a:t>Fair and reliable resource usage. </a:t>
            </a:r>
          </a:p>
          <a:p>
            <a:r>
              <a:rPr lang="en-IN" dirty="0" smtClean="0"/>
              <a:t>To protect system against unauthorized access.</a:t>
            </a:r>
          </a:p>
          <a:p>
            <a:pPr lvl="2">
              <a:buFont typeface="Courier New" panose="02070309020205020404" pitchFamily="49" charset="0"/>
              <a:buChar char="o"/>
            </a:pPr>
            <a:r>
              <a:rPr lang="en-IN" dirty="0" smtClean="0"/>
              <a:t>Approaches such as authentication is being used.	</a:t>
            </a:r>
          </a:p>
          <a:p>
            <a:r>
              <a:rPr lang="en-IN" dirty="0" smtClean="0"/>
              <a:t>Protection aims at detecting the potential errors related to access of resources in the system, thereby making sure that the resources of the system are protected against threats.</a:t>
            </a:r>
          </a:p>
        </p:txBody>
      </p:sp>
      <p:sp>
        <p:nvSpPr>
          <p:cNvPr id="4" name="Rectangle 3"/>
          <p:cNvSpPr/>
          <p:nvPr/>
        </p:nvSpPr>
        <p:spPr>
          <a:xfrm>
            <a:off x="0" y="197820"/>
            <a:ext cx="9036496" cy="923330"/>
          </a:xfrm>
          <a:prstGeom prst="rect">
            <a:avLst/>
          </a:prstGeom>
          <a:noFill/>
        </p:spPr>
        <p:txBody>
          <a:bodyPr wrap="square" lIns="91440" tIns="45720" rIns="91440" bIns="45720">
            <a:spAutoFit/>
          </a:bodyPr>
          <a:lstStyle/>
          <a:p>
            <a:pPr algn="ctr"/>
            <a:r>
              <a:rPr lang="en-GB" sz="5400" b="1" dirty="0" smtClean="0">
                <a:solidFill>
                  <a:schemeClr val="tx2"/>
                </a:solidFill>
                <a:latin typeface="Arial" panose="020B0604020202020204" pitchFamily="34" charset="0"/>
                <a:cs typeface="Arial" panose="020B0604020202020204" pitchFamily="34" charset="0"/>
              </a:rPr>
              <a:t>Goals of Protection</a:t>
            </a:r>
            <a:endParaRPr lang="en-IN" sz="5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944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11970"/>
            <a:ext cx="8856984" cy="5629398"/>
          </a:xfrm>
        </p:spPr>
        <p:txBody>
          <a:bodyPr/>
          <a:lstStyle/>
          <a:p>
            <a:r>
              <a:rPr lang="en-IN" dirty="0" smtClean="0"/>
              <a:t>A key guiding principle plays a vital role in the design of the system.</a:t>
            </a:r>
          </a:p>
          <a:p>
            <a:r>
              <a:rPr lang="en-IN" dirty="0" smtClean="0"/>
              <a:t>The </a:t>
            </a:r>
            <a:r>
              <a:rPr lang="en-IN" b="1" dirty="0" smtClean="0"/>
              <a:t>principle of least privilege </a:t>
            </a:r>
            <a:r>
              <a:rPr lang="en-IN" dirty="0" smtClean="0"/>
              <a:t>, it dictates that the programs, users and even system be given just</a:t>
            </a:r>
          </a:p>
          <a:p>
            <a:pPr marL="0" indent="0">
              <a:buNone/>
            </a:pPr>
            <a:r>
              <a:rPr lang="en-IN" dirty="0"/>
              <a:t> </a:t>
            </a:r>
            <a:r>
              <a:rPr lang="en-IN" dirty="0" smtClean="0"/>
              <a:t>   enough privileges to perform their tasks.</a:t>
            </a:r>
          </a:p>
          <a:p>
            <a:pPr lvl="2"/>
            <a:r>
              <a:rPr lang="en-IN" sz="2800" dirty="0" smtClean="0"/>
              <a:t>The lesser the privilege, lesser the risk involved.</a:t>
            </a:r>
            <a:r>
              <a:rPr lang="en-IN" sz="2800" dirty="0"/>
              <a:t>	</a:t>
            </a:r>
            <a:endParaRPr lang="en-IN" sz="2800" dirty="0" smtClean="0"/>
          </a:p>
          <a:p>
            <a:pPr marL="0" indent="0">
              <a:buNone/>
            </a:pPr>
            <a:endParaRPr lang="en-IN" b="1" dirty="0"/>
          </a:p>
        </p:txBody>
      </p:sp>
      <p:sp>
        <p:nvSpPr>
          <p:cNvPr id="4" name="Rectangle 3"/>
          <p:cNvSpPr/>
          <p:nvPr/>
        </p:nvSpPr>
        <p:spPr>
          <a:xfrm>
            <a:off x="503753" y="188640"/>
            <a:ext cx="7956025" cy="923330"/>
          </a:xfrm>
          <a:prstGeom prst="rect">
            <a:avLst/>
          </a:prstGeom>
          <a:noFill/>
        </p:spPr>
        <p:txBody>
          <a:bodyPr wrap="none" lIns="91440" tIns="45720" rIns="91440" bIns="45720">
            <a:spAutoFit/>
          </a:bodyPr>
          <a:lstStyle/>
          <a:p>
            <a:pPr algn="ctr"/>
            <a:r>
              <a:rPr lang="en-GB" sz="5400" b="1" dirty="0" smtClean="0">
                <a:solidFill>
                  <a:schemeClr val="tx2"/>
                </a:solidFill>
                <a:latin typeface="Arial" panose="020B0604020202020204" pitchFamily="34" charset="0"/>
                <a:cs typeface="Arial" panose="020B0604020202020204" pitchFamily="34" charset="0"/>
              </a:rPr>
              <a:t>Principles of Protection</a:t>
            </a:r>
            <a:endParaRPr lang="en-IN" sz="5400" dirty="0">
              <a:solidFill>
                <a:schemeClr val="tx2"/>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00563"/>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505325"/>
            <a:ext cx="21240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432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Consider a guard of an apartment having a key. If the key has access only to the compound gate and flats in the apartment have separate keys which cannot be opened by the guard’s key, then the less privilege principle is followed and the risk associated with losing the guards key is comparatively less.</a:t>
            </a:r>
            <a:endParaRPr lang="en-IN" dirty="0"/>
          </a:p>
        </p:txBody>
      </p:sp>
      <p:sp>
        <p:nvSpPr>
          <p:cNvPr id="4" name="Rectangle 3"/>
          <p:cNvSpPr/>
          <p:nvPr/>
        </p:nvSpPr>
        <p:spPr>
          <a:xfrm>
            <a:off x="191347" y="404664"/>
            <a:ext cx="3031599" cy="923330"/>
          </a:xfrm>
          <a:prstGeom prst="rect">
            <a:avLst/>
          </a:prstGeom>
          <a:noFill/>
        </p:spPr>
        <p:txBody>
          <a:bodyPr wrap="none" lIns="91440" tIns="45720" rIns="91440" bIns="45720">
            <a:spAutoFit/>
          </a:bodyPr>
          <a:lstStyle/>
          <a:p>
            <a:pPr algn="ctr"/>
            <a:r>
              <a:rPr lang="en-GB" sz="5400" b="1" dirty="0" smtClean="0">
                <a:solidFill>
                  <a:schemeClr val="tx2"/>
                </a:solidFill>
                <a:latin typeface="Arial" panose="020B0604020202020204" pitchFamily="34" charset="0"/>
                <a:cs typeface="Arial" panose="020B0604020202020204" pitchFamily="34" charset="0"/>
              </a:rPr>
              <a:t>Example</a:t>
            </a:r>
            <a:endParaRPr lang="en-IN" sz="5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253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768752"/>
          </a:xfrm>
        </p:spPr>
        <p:txBody>
          <a:bodyPr/>
          <a:lstStyle/>
          <a:p>
            <a:pPr marL="0" indent="0">
              <a:buNone/>
            </a:pPr>
            <a:r>
              <a:rPr lang="en-IN" dirty="0" smtClean="0"/>
              <a:t>Implementation of the principle of the least privilege in real world computing environment is as follows</a:t>
            </a:r>
            <a:endParaRPr lang="en-IN" dirty="0"/>
          </a:p>
          <a:p>
            <a:r>
              <a:rPr lang="en-IN" dirty="0" smtClean="0"/>
              <a:t>A service employee who tracks attendance of employees has access to just the employee database and commands.</a:t>
            </a:r>
          </a:p>
          <a:p>
            <a:r>
              <a:rPr lang="en-IN" dirty="0" smtClean="0"/>
              <a:t>Creating separate accounts for users in a shared system with privileges allocated to users based on their needs.</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509695"/>
            <a:ext cx="21240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8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IN" dirty="0" smtClean="0"/>
              <a:t>The principle of least privilege can help produce a more secure computing environment. Unfortunately, it frequently does not.</a:t>
            </a:r>
          </a:p>
          <a:p>
            <a:pPr marL="0" indent="0">
              <a:buNone/>
            </a:pPr>
            <a:r>
              <a:rPr lang="en-IN" dirty="0"/>
              <a:t>	</a:t>
            </a:r>
            <a:r>
              <a:rPr lang="en-IN" dirty="0" smtClean="0"/>
              <a:t>For example, Solaris, even though the </a:t>
            </a:r>
            <a:r>
              <a:rPr lang="en-IN" dirty="0" err="1" smtClean="0"/>
              <a:t>varient</a:t>
            </a:r>
            <a:r>
              <a:rPr lang="en-IN" dirty="0" smtClean="0"/>
              <a:t> of UNIX, is considered relatively secure than Windows 2000.</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61048"/>
            <a:ext cx="324036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149080"/>
            <a:ext cx="1872208" cy="162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850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150786"/>
            <a:ext cx="7417415" cy="923330"/>
          </a:xfrm>
          <a:prstGeom prst="rect">
            <a:avLst/>
          </a:prstGeom>
          <a:noFill/>
        </p:spPr>
        <p:txBody>
          <a:bodyPr wrap="none" lIns="91440" tIns="45720" rIns="91440" bIns="45720">
            <a:spAutoFit/>
          </a:bodyPr>
          <a:lstStyle/>
          <a:p>
            <a:pPr algn="ctr"/>
            <a:r>
              <a:rPr lang="en-GB" sz="5400" b="1" dirty="0">
                <a:solidFill>
                  <a:schemeClr val="tx2"/>
                </a:solidFill>
                <a:latin typeface="Arial" panose="020B0604020202020204" pitchFamily="34" charset="0"/>
                <a:cs typeface="Arial" panose="020B0604020202020204" pitchFamily="34" charset="0"/>
              </a:rPr>
              <a:t>Domain of Protection:</a:t>
            </a:r>
            <a:endParaRPr lang="en-IN" sz="5400" dirty="0">
              <a:solidFill>
                <a:schemeClr val="tx2"/>
              </a:solidFill>
              <a:latin typeface="Arial" panose="020B0604020202020204" pitchFamily="34" charset="0"/>
              <a:cs typeface="Arial" panose="020B0604020202020204" pitchFamily="34" charset="0"/>
            </a:endParaRPr>
          </a:p>
        </p:txBody>
      </p:sp>
      <p:sp>
        <p:nvSpPr>
          <p:cNvPr id="4" name="TextBox 3"/>
          <p:cNvSpPr txBox="1"/>
          <p:nvPr/>
        </p:nvSpPr>
        <p:spPr>
          <a:xfrm>
            <a:off x="251520" y="1340768"/>
            <a:ext cx="8568952" cy="4524315"/>
          </a:xfrm>
          <a:prstGeom prst="rect">
            <a:avLst/>
          </a:prstGeom>
          <a:noFill/>
        </p:spPr>
        <p:txBody>
          <a:bodyPr wrap="square" rtlCol="0">
            <a:spAutoFit/>
          </a:bodyPr>
          <a:lstStyle/>
          <a:p>
            <a:pPr marL="285750" indent="-285750" algn="just">
              <a:buFont typeface="Arial" panose="020B0604020202020204" pitchFamily="34" charset="0"/>
              <a:buChar char="•"/>
            </a:pPr>
            <a:r>
              <a:rPr lang="en-GB" sz="3200" dirty="0">
                <a:cs typeface="Times New Roman" pitchFamily="18" charset="0"/>
              </a:rPr>
              <a:t>A computer system is a collection of processes and objects. By objects, we mean both </a:t>
            </a:r>
            <a:r>
              <a:rPr lang="en-GB" sz="3200" b="1" dirty="0">
                <a:cs typeface="Times New Roman" pitchFamily="18" charset="0"/>
              </a:rPr>
              <a:t>hardware objects </a:t>
            </a:r>
            <a:r>
              <a:rPr lang="en-GB" sz="3200" dirty="0">
                <a:cs typeface="Times New Roman" pitchFamily="18" charset="0"/>
              </a:rPr>
              <a:t>(such as the CPU, printer) and </a:t>
            </a:r>
            <a:r>
              <a:rPr lang="en-GB" sz="3200" b="1" dirty="0">
                <a:cs typeface="Times New Roman" pitchFamily="18" charset="0"/>
              </a:rPr>
              <a:t>software objects</a:t>
            </a:r>
            <a:r>
              <a:rPr lang="en-GB" sz="3200" dirty="0">
                <a:cs typeface="Times New Roman" pitchFamily="18" charset="0"/>
              </a:rPr>
              <a:t>(such as files, programs).</a:t>
            </a:r>
          </a:p>
          <a:p>
            <a:pPr marL="285750" indent="-285750" algn="just">
              <a:buFont typeface="Arial" panose="020B0604020202020204" pitchFamily="34" charset="0"/>
              <a:buChar char="•"/>
            </a:pPr>
            <a:r>
              <a:rPr lang="en-GB" sz="3200" dirty="0">
                <a:cs typeface="Times New Roman" pitchFamily="18" charset="0"/>
              </a:rPr>
              <a:t>Each object has a unique name that differentiates it from all other objects in the system, and each can be accessed only through well-defined and meaningful operations. </a:t>
            </a:r>
          </a:p>
          <a:p>
            <a:endParaRPr lang="en-IN" sz="3200" dirty="0"/>
          </a:p>
        </p:txBody>
      </p:sp>
    </p:spTree>
    <p:extLst>
      <p:ext uri="{BB962C8B-B14F-4D97-AF65-F5344CB8AC3E}">
        <p14:creationId xmlns:p14="http://schemas.microsoft.com/office/powerpoint/2010/main" val="3765107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1587</TotalTime>
  <Words>625</Words>
  <Application>Microsoft Office PowerPoint</Application>
  <PresentationFormat>On-screen Show (4:3)</PresentationFormat>
  <Paragraphs>41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s mattur</dc:creator>
  <cp:lastModifiedBy>Anusha s mattur</cp:lastModifiedBy>
  <cp:revision>35</cp:revision>
  <dcterms:created xsi:type="dcterms:W3CDTF">2017-04-26T15:04:58Z</dcterms:created>
  <dcterms:modified xsi:type="dcterms:W3CDTF">2017-06-18T12:48:57Z</dcterms:modified>
</cp:coreProperties>
</file>