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252A4-9895-4857-90BE-86CF005CA502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57A3C-298B-46AD-8F57-BD7FFDCB24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4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557A3C-298B-46AD-8F57-BD7FFDCB24A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7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369697D-3F5A-4992-8B60-378B514006EC}" type="datetimeFigureOut">
              <a:rPr lang="en-US" smtClean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A9B95DC-225A-4FC3-936C-72AFF48A225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95800"/>
            <a:ext cx="8229600" cy="1600200"/>
          </a:xfrm>
        </p:spPr>
        <p:txBody>
          <a:bodyPr/>
          <a:lstStyle/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200" dirty="0" smtClean="0"/>
              <a:t>Project 76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Group 04</a:t>
            </a:r>
            <a:br>
              <a:rPr lang="en-US" sz="2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Submitted by:</a:t>
            </a:r>
            <a:b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/>
            </a:r>
            <a:br>
              <a:rPr lang="en-US" sz="2400" b="1" dirty="0">
                <a:solidFill>
                  <a:srgbClr val="002776"/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Shreyas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Anusha Meesala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Anandhanarayanan A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Pushkar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Shanmukha Sri Vastava G</a:t>
            </a:r>
            <a:b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</a:b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Verdana"/>
                <a:cs typeface="Verdana"/>
                <a:sym typeface="Verdana"/>
              </a:rPr>
              <a:t>Narayana venkatalohith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  <a:t/>
            </a:r>
            <a:b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Arial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04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20986"/>
            <a:ext cx="4905375" cy="314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457200"/>
            <a:ext cx="2305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tx2"/>
                </a:solidFill>
                <a:latin typeface="Arial" pitchFamily="34" charset="0"/>
                <a:ea typeface="Arial" panose="020B0604020202020204" pitchFamily="34" charset="0"/>
                <a:cs typeface="Arial" pitchFamily="34" charset="0"/>
              </a:rPr>
              <a:t>Continuation: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8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71790"/>
            <a:ext cx="3506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/>
                </a:solidFill>
                <a:cs typeface="Arial" pitchFamily="34" charset="0"/>
              </a:rPr>
              <a:t>Bi-variate analysis</a:t>
            </a:r>
            <a:endParaRPr lang="en-US" sz="3200" dirty="0">
              <a:solidFill>
                <a:schemeClr val="tx2"/>
              </a:solidFill>
              <a:cs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628001"/>
            <a:ext cx="65" cy="55399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46439"/>
            <a:ext cx="441910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842039"/>
            <a:ext cx="4733925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7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1"/>
            <a:ext cx="370275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36" y="3429000"/>
            <a:ext cx="3408064" cy="30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24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40795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062" y="228601"/>
            <a:ext cx="44405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362325"/>
            <a:ext cx="46672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52" y="3518189"/>
            <a:ext cx="4162373" cy="277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7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800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52800"/>
            <a:ext cx="4714875" cy="293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48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217173" cy="322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376613"/>
            <a:ext cx="47720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17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3206"/>
            <a:ext cx="81248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4859"/>
            <a:ext cx="693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kidhomes</a:t>
            </a:r>
          </a:p>
        </p:txBody>
      </p:sp>
    </p:spTree>
    <p:extLst>
      <p:ext uri="{BB962C8B-B14F-4D97-AF65-F5344CB8AC3E}">
        <p14:creationId xmlns:p14="http://schemas.microsoft.com/office/powerpoint/2010/main" val="293615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57325"/>
            <a:ext cx="8153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5300" y="457200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Number of complain with marital status respect to Teenhome</a:t>
            </a:r>
          </a:p>
        </p:txBody>
      </p:sp>
    </p:spTree>
    <p:extLst>
      <p:ext uri="{BB962C8B-B14F-4D97-AF65-F5344CB8AC3E}">
        <p14:creationId xmlns:p14="http://schemas.microsoft.com/office/powerpoint/2010/main" val="361411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600200"/>
          </a:xfrm>
        </p:spPr>
        <p:txBody>
          <a:bodyPr/>
          <a:lstStyle/>
          <a:p>
            <a:r>
              <a:rPr lang="en-US" b="1" dirty="0"/>
              <a:t>Correlation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381000"/>
            <a:ext cx="8382000" cy="667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24200"/>
            <a:ext cx="8229600" cy="1600200"/>
          </a:xfrm>
        </p:spPr>
        <p:txBody>
          <a:bodyPr/>
          <a:lstStyle/>
          <a:p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Business Problem</a:t>
            </a:r>
            <a:b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2400" dirty="0" smtClean="0">
                <a:solidFill>
                  <a:schemeClr val="accent2"/>
                </a:solidFill>
                <a:effectLst/>
              </a:rPr>
              <a:t>Need </a:t>
            </a:r>
            <a:r>
              <a:rPr lang="en-IN" sz="2400" dirty="0">
                <a:solidFill>
                  <a:schemeClr val="accent2"/>
                </a:solidFill>
                <a:effectLst/>
              </a:rPr>
              <a:t>to perform clustering to summarize customer segments.</a:t>
            </a:r>
            <a:r>
              <a:rPr lang="en-US" sz="2400" dirty="0">
                <a:solidFill>
                  <a:schemeClr val="accent2"/>
                </a:solidFill>
                <a:effectLst/>
              </a:rPr>
              <a:t/>
            </a:r>
            <a:br>
              <a:rPr lang="en-US" sz="2400" dirty="0">
                <a:solidFill>
                  <a:schemeClr val="accent2"/>
                </a:solidFill>
                <a:effectLst/>
              </a:rPr>
            </a:b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8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24400"/>
            <a:ext cx="8229600" cy="16002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800" dirty="0">
                <a:effectLst/>
                <a:latin typeface="Arial Black" pitchFamily="34" charset="0"/>
              </a:rPr>
              <a:t>Attributes</a:t>
            </a:r>
            <a:r>
              <a:rPr lang="en-US" sz="1600" dirty="0">
                <a:effectLst/>
              </a:rPr>
              <a:t/>
            </a:r>
            <a:br>
              <a:rPr lang="en-US" sz="1600" dirty="0">
                <a:effectLst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ID: Customer's unique identifier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Year_Birth: Customer's birth year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Education: Customer's education level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Marital_Status: Customer's marital status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Income: Customer's yearly household income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Kidhome: Number of children in customer's household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Teenhome: Number of teenagers in customer's household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Dt_Customer: Date of customer's enrollment with the company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Recency: Number of days since customer's last purchase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  <a:t>Complain: 1 if customer complained in the last 2 years, 0 otherwise</a:t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MntWines: Amount spent on wine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MntFruits: Amount spent on fruits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MntMeatProducts: Amount spent on meat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MntFishProducts: Amount spent on fish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MntSweetProducts: Amount spent on sweets in last 2 years</a:t>
            </a:r>
            <a:b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MntGoldProds: Amount spent on gold in last 2 years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inherit"/>
                <a:ea typeface="inherit"/>
                <a:cs typeface="inherit"/>
              </a:rPr>
              <a:t>Promotion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NumDealsPurchases: Number of purchases made with a discount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486400"/>
          </a:xfrm>
        </p:spPr>
        <p:txBody>
          <a:bodyPr/>
          <a:lstStyle/>
          <a:p>
            <a:pPr marL="342900" lvl="0" indent="-34290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1800" dirty="0" smtClean="0"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	</a:t>
            </a:r>
            <a: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  <a:t>Continuation:</a:t>
            </a:r>
            <a:b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  <a:t/>
            </a:r>
            <a:br>
              <a:rPr lang="en-IN" sz="2800" dirty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  <a:t/>
            </a:r>
            <a:br>
              <a:rPr lang="en-IN" sz="2800" dirty="0" smtClean="0">
                <a:latin typeface="Arial Black" pitchFamily="34" charset="0"/>
                <a:ea typeface="Arial" panose="020B0604020202020204" pitchFamily="34" charset="0"/>
                <a:cs typeface="Noto Sans Symbols"/>
              </a:rPr>
            </a:br>
            <a:r>
              <a:rPr lang="en-IN" sz="1800" dirty="0" smtClean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AcceptedCmp1</a:t>
            </a: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: 1 if customer accepted the offer in the 1st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AcceptedCmp2: 1 if customer accepted the offer in the 2nd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AcceptedCmp3: 1 if customer accepted the offer in the 3rd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AcceptedCmp4: 1 if customer accepted the offer in the 4th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AcceptedCmp5: 1 if customer accepted the offer in the 5th campaign, 0 otherwise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Response: 1 if customer accepted the offer in the last campaign, 0 otherwise</a:t>
            </a:r>
            <a: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NumWebPurchases: Number of purchases made through the company’s web site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NumCatalogPurchases: Number of purchases made using a catalogue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NumStorePurchases: Number of purchases made directly in stores</a:t>
            </a:r>
            <a: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</a:rPr>
            </a:br>
            <a:r>
              <a:rPr lang="en-IN"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Noto Sans Symbols"/>
              </a:rPr>
              <a:t>NumWebVisitsMonth: Number of visits to company’s web site in the last month</a:t>
            </a:r>
            <a:r>
              <a:rPr lang="en-IN" sz="1600" dirty="0">
                <a:solidFill>
                  <a:schemeClr val="accent2"/>
                </a:solidFill>
                <a:effectLst/>
                <a:latin typeface="Noto Sans Symbols"/>
                <a:ea typeface="Noto Sans Symbols"/>
                <a:cs typeface="Noto Sans Symbols"/>
              </a:rPr>
              <a:t/>
            </a:r>
            <a:br>
              <a:rPr lang="en-IN" sz="1600" dirty="0">
                <a:solidFill>
                  <a:schemeClr val="accent2"/>
                </a:solidFill>
                <a:effectLst/>
                <a:latin typeface="Noto Sans Symbols"/>
                <a:ea typeface="Noto Sans Symbols"/>
                <a:cs typeface="Noto Sans Symbols"/>
              </a:rPr>
            </a:br>
            <a:endParaRPr lang="en-US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599"/>
          </a:xfrm>
        </p:spPr>
        <p:txBody>
          <a:bodyPr/>
          <a:lstStyle/>
          <a:p>
            <a:r>
              <a:rPr lang="en-US" sz="2800" dirty="0" smtClean="0"/>
              <a:t>Data cleaning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467600" cy="4800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Check for unwanted columns, null values, replacing null values, duplicates etc..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 = data.drop(["Z_CostContact","Z_Revenue"], axis=1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df.isnull().sum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i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“Income attribute has 24 null values”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df['Income'] = df['Income'].replace(np.NaN, df['Income'].mean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()) 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data1=df.drop_duplicates() </a:t>
            </a:r>
          </a:p>
          <a:p>
            <a:pPr algn="l"/>
            <a:endParaRPr lang="en-US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752600"/>
            <a:ext cx="8229600" cy="1600200"/>
          </a:xfrm>
        </p:spPr>
        <p:txBody>
          <a:bodyPr/>
          <a:lstStyle/>
          <a:p>
            <a:pPr algn="l"/>
            <a:r>
              <a:rPr lang="en-US" sz="2400" b="1" dirty="0" smtClean="0">
                <a:effectLst/>
              </a:rPr>
              <a:t>Uni-variate </a:t>
            </a:r>
            <a:r>
              <a:rPr lang="en-US" sz="2400" b="1" dirty="0">
                <a:effectLst/>
              </a:rPr>
              <a:t>analysis without considering relationships with other variables</a:t>
            </a:r>
            <a:r>
              <a:rPr lang="en-US" sz="2400" dirty="0">
                <a:effectLst/>
              </a:rPr>
              <a:t/>
            </a:r>
            <a:br>
              <a:rPr lang="en-US" sz="2400" dirty="0">
                <a:effectLst/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1"/>
            <a:ext cx="4219575" cy="367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167" y="2971801"/>
            <a:ext cx="3781425" cy="3503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23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1"/>
            <a:ext cx="4468426" cy="277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92906"/>
            <a:ext cx="4117125" cy="269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29000"/>
            <a:ext cx="42672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450" y="3581400"/>
            <a:ext cx="40409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425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4419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Difference in Marital_Status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Married	864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Together	580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Single	480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Divorced	232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Widow	77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Alone	3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YOLO	2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Absurd	2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51" y="1752600"/>
            <a:ext cx="5870712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48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990601"/>
            <a:ext cx="395664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09639"/>
            <a:ext cx="4029075" cy="267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3886201"/>
            <a:ext cx="414063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034" y="3886201"/>
            <a:ext cx="4392205" cy="282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282714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itchFamily="34" charset="0"/>
                <a:cs typeface="Arial" pitchFamily="34" charset="0"/>
              </a:rPr>
              <a:t>Customers accepting offer in 1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st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, 2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nd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,3</a:t>
            </a:r>
            <a:r>
              <a:rPr lang="en-IN" sz="20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,4</a:t>
            </a:r>
            <a:r>
              <a:rPr lang="en-IN" sz="2000" baseline="30000" dirty="0" smtClean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and 5</a:t>
            </a:r>
            <a:r>
              <a:rPr lang="en-IN" sz="2000" baseline="30000" dirty="0">
                <a:latin typeface="Arial" pitchFamily="34" charset="0"/>
                <a:cs typeface="Arial" pitchFamily="34" charset="0"/>
              </a:rPr>
              <a:t>th</a:t>
            </a:r>
            <a:r>
              <a:rPr lang="en-IN" sz="2000" dirty="0">
                <a:latin typeface="Arial" pitchFamily="34" charset="0"/>
                <a:cs typeface="Arial" pitchFamily="34" charset="0"/>
              </a:rPr>
              <a:t> campaigns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43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1137</TotalTime>
  <Words>490</Words>
  <Application>Microsoft Office PowerPoint</Application>
  <PresentationFormat>On-screen Show (4:3)</PresentationFormat>
  <Paragraphs>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Courier New</vt:lpstr>
      <vt:lpstr>inherit</vt:lpstr>
      <vt:lpstr>Noto Sans Symbols</vt:lpstr>
      <vt:lpstr>Palatino Linotype</vt:lpstr>
      <vt:lpstr>Verdana</vt:lpstr>
      <vt:lpstr>Wingdings</vt:lpstr>
      <vt:lpstr>Executive</vt:lpstr>
      <vt:lpstr>Project 76  Group 04  Submitted by:  Shreyas Anusha Meesala Anandhanarayanan A Pushkar Shanmukha Sri Vastava G Narayana venkatalohith </vt:lpstr>
      <vt:lpstr>Business Problem  Need to perform clustering to summarize customer segments. </vt:lpstr>
      <vt:lpstr>Attributes ID: Customer's unique identifier Year_Birth: Customer's birth year Education: Customer's education level Marital_Status: Customer's marital status Income: Customer's yearly household income Kidhome: Number of children in customer's household Teenhome: Number of teenagers in customer's household Dt_Customer: Date of customer's enrollment with the company Recency: Number of days since customer's last purchase Complain: 1 if customer complained in the last 2 years, 0 otherwise MntWines: Amount spent on wine in last 2 years MntFruits: Amount spent on fruits in last 2 years MntMeatProducts: Amount spent on meat in last 2 years MntFishProducts: Amount spent on fish in last 2 years MntSweetProducts: Amount spent on sweets in last 2 years MntGoldProds: Amount spent on gold in last 2 years Promotion NumDealsPurchases: Number of purchases made with a discount </vt:lpstr>
      <vt:lpstr> Continuation:   AcceptedCmp1: 1 if customer accepted the offer in the 1st campaign, 0 otherwise AcceptedCmp2: 1 if customer accepted the offer in the 2nd campaign, 0 otherwise AcceptedCmp3: 1 if customer accepted the offer in the 3rd campaign, 0 otherwise AcceptedCmp4: 1 if customer accepted the offer in the 4th campaign, 0 otherwise AcceptedCmp5: 1 if customer accepted the offer in the 5th campaign, 0 otherwise Response: 1 if customer accepted the offer in the last campaign, 0 otherwise NumWebPurchases: Number of purchases made through the company’s web site NumCatalogPurchases: Number of purchases made using a catalogue NumStorePurchases: Number of purchases made directly in stores NumWebVisitsMonth: Number of visits to company’s web site in the last month </vt:lpstr>
      <vt:lpstr>Data cleaning</vt:lpstr>
      <vt:lpstr>Uni-variate analysis without considering relationships with other variables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Problem   Performing Cluster Analysis to categorize different customer segments based on different types of customers</dc:title>
  <dc:creator>dell</dc:creator>
  <cp:lastModifiedBy>pushkar saini</cp:lastModifiedBy>
  <cp:revision>17</cp:revision>
  <dcterms:created xsi:type="dcterms:W3CDTF">2021-10-30T06:05:48Z</dcterms:created>
  <dcterms:modified xsi:type="dcterms:W3CDTF">2021-11-30T11:18:20Z</dcterms:modified>
</cp:coreProperties>
</file>