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58" r:id="rId3"/>
    <p:sldId id="278" r:id="rId4"/>
    <p:sldId id="297" r:id="rId5"/>
    <p:sldId id="279" r:id="rId6"/>
    <p:sldId id="280" r:id="rId7"/>
    <p:sldId id="291" r:id="rId8"/>
    <p:sldId id="292" r:id="rId9"/>
    <p:sldId id="293" r:id="rId10"/>
    <p:sldId id="281" r:id="rId11"/>
    <p:sldId id="282" r:id="rId12"/>
    <p:sldId id="296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252A4-9895-4857-90BE-86CF005CA502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57A3C-298B-46AD-8F57-BD7FFDCB24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95800"/>
            <a:ext cx="8229600" cy="1600200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Project 76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Group 04</a:t>
            </a:r>
            <a:br>
              <a:rPr lang="en-US" sz="24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Submitted by:</a:t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/>
            </a:r>
            <a:b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Shreyas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Anusha Meesala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Anandhanarayanan A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Pushkar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Shanmukha Sri Vastava G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Narayana venkatalohith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  <a:t/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04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dirty="0" smtClean="0"/>
              <a:t>Kmeans clustering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203181" y="1154668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/>
              <a:t>Elbow </a:t>
            </a:r>
            <a:r>
              <a:rPr lang="en-GB" b="1" u="sng" dirty="0" smtClean="0"/>
              <a:t>curve / Scree plot</a:t>
            </a:r>
            <a:r>
              <a:rPr lang="en-GB" b="1" dirty="0" smtClean="0"/>
              <a:t> :</a:t>
            </a:r>
            <a:endParaRPr lang="en-GB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40" y="1981200"/>
            <a:ext cx="5658119" cy="36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81000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Apply K-Means to the </a:t>
            </a:r>
            <a:r>
              <a:rPr lang="en-US" b="1" dirty="0" smtClean="0"/>
              <a:t>Data :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851118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#Import required module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from </a:t>
            </a:r>
            <a:r>
              <a:rPr lang="en-US" sz="1600" dirty="0" err="1"/>
              <a:t>sklearn.cluster</a:t>
            </a:r>
            <a:r>
              <a:rPr lang="en-US" sz="1600" dirty="0"/>
              <a:t> import </a:t>
            </a:r>
            <a:r>
              <a:rPr lang="en-US" sz="1600" dirty="0" err="1"/>
              <a:t>KMeans</a:t>
            </a:r>
            <a:endParaRPr lang="en-US" sz="1600" dirty="0"/>
          </a:p>
          <a:p>
            <a:r>
              <a:rPr lang="en-US" sz="1600" b="1" u="sng" dirty="0"/>
              <a:t>#Initialize the class object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/>
              <a:t>kmeans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KMeans</a:t>
            </a:r>
            <a:r>
              <a:rPr lang="en-US" sz="1600" dirty="0"/>
              <a:t>(</a:t>
            </a:r>
            <a:r>
              <a:rPr lang="en-US" sz="1600" dirty="0" err="1"/>
              <a:t>n_clusters</a:t>
            </a:r>
            <a:r>
              <a:rPr lang="en-US" sz="1600" dirty="0"/>
              <a:t>= 3)</a:t>
            </a:r>
          </a:p>
          <a:p>
            <a:r>
              <a:rPr lang="en-US" sz="1600" b="1" u="sng" dirty="0"/>
              <a:t>#predict the labels of clusters.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label </a:t>
            </a:r>
            <a:r>
              <a:rPr lang="en-US" sz="1600" dirty="0"/>
              <a:t>= </a:t>
            </a:r>
            <a:r>
              <a:rPr lang="en-US" sz="1600" dirty="0" err="1"/>
              <a:t>kmeans.fit_predict</a:t>
            </a:r>
            <a:r>
              <a:rPr lang="en-US" sz="1600" dirty="0"/>
              <a:t>(df1)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print(label</a:t>
            </a:r>
            <a:r>
              <a:rPr lang="en-US" sz="1600" dirty="0"/>
              <a:t>)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24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Plot All K-Means </a:t>
            </a:r>
            <a:r>
              <a:rPr lang="en-GB" b="1" dirty="0" smtClean="0"/>
              <a:t>Clusters :</a:t>
            </a:r>
            <a:endParaRPr lang="en-GB" b="1" dirty="0"/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05200"/>
            <a:ext cx="4543942" cy="29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dirty="0" smtClean="0"/>
              <a:t>DBSCAN </a:t>
            </a:r>
            <a:r>
              <a:rPr lang="en-US" sz="3200" dirty="0"/>
              <a:t>C</a:t>
            </a:r>
            <a:r>
              <a:rPr lang="en-US" sz="3200" dirty="0" smtClean="0"/>
              <a:t>lustering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u="sng" dirty="0" err="1"/>
              <a:t>db_default</a:t>
            </a:r>
            <a:r>
              <a:rPr lang="en-US" u="sng" dirty="0"/>
              <a:t> = DBSCAN(eps=0.4, </a:t>
            </a:r>
            <a:r>
              <a:rPr lang="en-US" u="sng" dirty="0" err="1"/>
              <a:t>min_samples</a:t>
            </a:r>
            <a:r>
              <a:rPr lang="en-US" u="sng" dirty="0"/>
              <a:t>=5).fit(</a:t>
            </a:r>
            <a:r>
              <a:rPr lang="en-US" u="sng" dirty="0" err="1"/>
              <a:t>X_principal</a:t>
            </a:r>
            <a:r>
              <a:rPr lang="en-US" u="sng" dirty="0"/>
              <a:t>)</a:t>
            </a:r>
          </a:p>
          <a:p>
            <a:endParaRPr lang="en-US" u="sng" dirty="0"/>
          </a:p>
          <a:p>
            <a:r>
              <a:rPr lang="en-US" b="1" u="sng" dirty="0"/>
              <a:t>#predict the labels of clusters.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labels = </a:t>
            </a:r>
            <a:r>
              <a:rPr lang="en-US" dirty="0" err="1"/>
              <a:t>db_default.fit_predict</a:t>
            </a:r>
            <a:r>
              <a:rPr lang="en-US" dirty="0"/>
              <a:t>(</a:t>
            </a:r>
            <a:r>
              <a:rPr lang="en-US" dirty="0" err="1"/>
              <a:t>X_principal</a:t>
            </a:r>
            <a:r>
              <a:rPr lang="en-US" dirty="0"/>
              <a:t>)</a:t>
            </a:r>
          </a:p>
          <a:p>
            <a:r>
              <a:rPr lang="en-US" dirty="0"/>
              <a:t>print(labels)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09645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Apply </a:t>
            </a:r>
            <a:r>
              <a:rPr lang="en-US" sz="20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Dbscan</a:t>
            </a:r>
            <a:r>
              <a:rPr lang="en-US" dirty="0" smtClean="0"/>
              <a:t> 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67200"/>
            <a:ext cx="6324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/>
              <a:t>Getting </a:t>
            </a:r>
            <a:r>
              <a:rPr lang="en-GB" sz="2000" b="1" u="sng" dirty="0"/>
              <a:t>unique </a:t>
            </a:r>
            <a:r>
              <a:rPr lang="en-GB" sz="2000" b="1" u="sng" dirty="0" smtClean="0"/>
              <a:t>labels</a:t>
            </a:r>
            <a:r>
              <a:rPr lang="en-GB" sz="2000" b="1" dirty="0" smtClean="0"/>
              <a:t> :</a:t>
            </a:r>
            <a:endParaRPr lang="en-GB" sz="2000" b="1" u="sng" dirty="0"/>
          </a:p>
          <a:p>
            <a:r>
              <a:rPr lang="en-GB" dirty="0"/>
              <a:t> </a:t>
            </a:r>
          </a:p>
          <a:p>
            <a:r>
              <a:rPr lang="en-GB" dirty="0"/>
              <a:t>#Getting unique labels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u_labels</a:t>
            </a:r>
            <a:r>
              <a:rPr lang="en-GB" dirty="0"/>
              <a:t> = </a:t>
            </a:r>
            <a:r>
              <a:rPr lang="en-GB" dirty="0" err="1"/>
              <a:t>np.unique</a:t>
            </a:r>
            <a:r>
              <a:rPr lang="en-GB" dirty="0"/>
              <a:t>(labels)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4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plotting </a:t>
            </a:r>
            <a:r>
              <a:rPr lang="en-GB" b="1" u="sng" dirty="0"/>
              <a:t>the results:</a:t>
            </a:r>
          </a:p>
          <a:p>
            <a:r>
              <a:rPr lang="en-GB" dirty="0"/>
              <a:t>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u_labels</a:t>
            </a:r>
            <a:r>
              <a:rPr lang="en-US" dirty="0"/>
              <a:t>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X_principal</a:t>
            </a:r>
            <a:r>
              <a:rPr lang="en-US" dirty="0" smtClean="0"/>
              <a:t>[labels </a:t>
            </a:r>
            <a:r>
              <a:rPr lang="en-US" dirty="0"/>
              <a:t>== </a:t>
            </a:r>
            <a:r>
              <a:rPr lang="en-US" dirty="0" err="1"/>
              <a:t>i</a:t>
            </a:r>
            <a:r>
              <a:rPr lang="en-US" dirty="0"/>
              <a:t> , 0] , </a:t>
            </a:r>
            <a:r>
              <a:rPr lang="en-US" dirty="0" err="1"/>
              <a:t>X_principal</a:t>
            </a:r>
            <a:r>
              <a:rPr lang="en-US" dirty="0"/>
              <a:t>[labels == </a:t>
            </a:r>
            <a:r>
              <a:rPr lang="en-US" dirty="0" err="1"/>
              <a:t>i</a:t>
            </a:r>
            <a:r>
              <a:rPr lang="en-US" dirty="0"/>
              <a:t> , 1] , label =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plt.legend</a:t>
            </a:r>
            <a:r>
              <a:rPr lang="en-US" dirty="0"/>
              <a:t>()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clf.centroids</a:t>
            </a:r>
            <a:r>
              <a:rPr lang="en-US" dirty="0"/>
              <a:t>_[:,0] , </a:t>
            </a:r>
            <a:r>
              <a:rPr lang="en-US" dirty="0" err="1"/>
              <a:t>clf.centroids</a:t>
            </a:r>
            <a:r>
              <a:rPr lang="en-US" dirty="0"/>
              <a:t>_[:,1] , s = 80, color = 'k')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plt.legend</a:t>
            </a:r>
            <a:r>
              <a:rPr lang="en-US" dirty="0"/>
              <a:t>()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plt.show</a:t>
            </a:r>
            <a:r>
              <a:rPr lang="en-US" dirty="0"/>
              <a:t>()</a:t>
            </a:r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20942"/>
            <a:ext cx="5567619" cy="37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600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Business Problem</a:t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 smtClean="0">
                <a:solidFill>
                  <a:schemeClr val="accent2"/>
                </a:solidFill>
                <a:effectLst/>
              </a:rPr>
              <a:t>Need </a:t>
            </a:r>
            <a:r>
              <a:rPr lang="en-IN" sz="2400" dirty="0">
                <a:solidFill>
                  <a:schemeClr val="accent2"/>
                </a:solidFill>
                <a:effectLst/>
              </a:rPr>
              <a:t>to perform clustering to summarize customer segments.</a:t>
            </a:r>
            <a:r>
              <a:rPr lang="en-US" sz="2400" dirty="0">
                <a:solidFill>
                  <a:schemeClr val="accent2"/>
                </a:solidFill>
                <a:effectLst/>
              </a:rPr>
              <a:t/>
            </a:r>
            <a:br>
              <a:rPr lang="en-US" sz="2400" dirty="0">
                <a:solidFill>
                  <a:schemeClr val="accent2"/>
                </a:solidFill>
                <a:effectLst/>
              </a:rPr>
            </a:b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8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6" y="1459468"/>
            <a:ext cx="8756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Perform label encoding on “Marital Status” &amp; “Education” columns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2800" dirty="0" smtClean="0"/>
              <a:t>Label encoding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" y="2286000"/>
            <a:ext cx="9109364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4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927"/>
            <a:ext cx="8229600" cy="762000"/>
          </a:xfrm>
        </p:spPr>
        <p:txBody>
          <a:bodyPr/>
          <a:lstStyle/>
          <a:p>
            <a:r>
              <a:rPr lang="en-US" sz="4400" dirty="0" smtClean="0"/>
              <a:t>Dataset</a:t>
            </a:r>
            <a:endParaRPr lang="en-GB" sz="4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" y="2057400"/>
            <a:ext cx="8564965" cy="3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914400"/>
            <a:ext cx="8229600" cy="914400"/>
          </a:xfrm>
        </p:spPr>
        <p:txBody>
          <a:bodyPr/>
          <a:lstStyle/>
          <a:p>
            <a:r>
              <a:rPr lang="en-GB" sz="3200" b="1" dirty="0">
                <a:effectLst/>
              </a:rPr>
              <a:t>Scaling and </a:t>
            </a:r>
            <a:r>
              <a:rPr lang="en-GB" sz="3200" b="1" dirty="0" smtClean="0">
                <a:effectLst/>
              </a:rPr>
              <a:t>Normalization</a:t>
            </a:r>
            <a:r>
              <a:rPr lang="en-GB" sz="3200" b="1" dirty="0">
                <a:effectLst/>
              </a:rPr>
              <a:t/>
            </a:r>
            <a:br>
              <a:rPr lang="en-GB" sz="3200" b="1" dirty="0">
                <a:effectLst/>
              </a:rPr>
            </a:b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895600"/>
            <a:ext cx="913014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228635"/>
            <a:ext cx="7474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normalize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data_scaled</a:t>
            </a:r>
            <a:r>
              <a:rPr lang="en-US" dirty="0" smtClean="0"/>
              <a:t> </a:t>
            </a:r>
            <a:r>
              <a:rPr lang="en-US" dirty="0"/>
              <a:t>= normalize(data1)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data_scaled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data_scaled</a:t>
            </a:r>
            <a:r>
              <a:rPr lang="en-US" dirty="0"/>
              <a:t>, columns=data1.columns)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data_scaled.head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6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16848"/>
            <a:ext cx="8229600" cy="852054"/>
          </a:xfrm>
        </p:spPr>
        <p:txBody>
          <a:bodyPr/>
          <a:lstStyle/>
          <a:p>
            <a:pPr algn="l"/>
            <a:r>
              <a:rPr lang="en-US" sz="3600" dirty="0" smtClean="0"/>
              <a:t>Hierarchical Clustering</a:t>
            </a:r>
            <a:br>
              <a:rPr lang="en-US" sz="3600" dirty="0" smtClean="0"/>
            </a:br>
            <a:endParaRPr lang="en-US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3100" y="3505200"/>
            <a:ext cx="3165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vertical line with maximum distance is the blue line and hence we can decide a threshold and cut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dendrogram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8104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en-GB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Dendrogram</a:t>
            </a:r>
            <a:r>
              <a:rPr lang="en-GB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WARD </a:t>
            </a:r>
            <a:r>
              <a:rPr lang="en-GB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Linkge</a:t>
            </a:r>
            <a:r>
              <a:rPr lang="en-GB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en-GB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054893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Perform 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</a:rPr>
              <a:t>Dendrogram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183872"/>
            <a:ext cx="857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dend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sch.dendrogram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sch.linkage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accent6">
                    <a:lumMod val="75000"/>
                  </a:schemeClr>
                </a:solidFill>
              </a:rPr>
              <a:t>data_scaled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, method='ward'))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5334000" cy="38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45" y="228600"/>
            <a:ext cx="4631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2. </a:t>
            </a:r>
            <a:r>
              <a:rPr lang="en-GB" u="sng" dirty="0" err="1" smtClean="0"/>
              <a:t>Dendrogram</a:t>
            </a:r>
            <a:r>
              <a:rPr lang="en-GB" u="sng" dirty="0" smtClean="0"/>
              <a:t> </a:t>
            </a:r>
            <a:r>
              <a:rPr lang="en-GB" u="sng" dirty="0"/>
              <a:t>with AVERAGE </a:t>
            </a:r>
            <a:r>
              <a:rPr lang="en-GB" u="sng" dirty="0" smtClean="0"/>
              <a:t>Linkage</a:t>
            </a:r>
            <a:r>
              <a:rPr lang="en-GB" dirty="0" smtClean="0"/>
              <a:t> :</a:t>
            </a:r>
            <a:endParaRPr lang="en-GB" u="sng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1999"/>
            <a:ext cx="4533410" cy="311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90484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3. </a:t>
            </a:r>
            <a:r>
              <a:rPr lang="en-GB" u="sng" dirty="0" err="1" smtClean="0"/>
              <a:t>Dendrogram</a:t>
            </a:r>
            <a:r>
              <a:rPr lang="en-GB" u="sng" dirty="0" smtClean="0"/>
              <a:t> </a:t>
            </a:r>
            <a:r>
              <a:rPr lang="en-GB" u="sng" dirty="0"/>
              <a:t>with COMPLETE </a:t>
            </a:r>
            <a:r>
              <a:rPr lang="en-GB" u="sng" dirty="0" smtClean="0"/>
              <a:t>Linkage</a:t>
            </a:r>
            <a:r>
              <a:rPr lang="en-GB" dirty="0" smtClean="0"/>
              <a:t> : </a:t>
            </a:r>
            <a:endParaRPr lang="en-GB" u="sng" dirty="0"/>
          </a:p>
          <a:p>
            <a:endParaRPr lang="en-GB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64" y="3429000"/>
            <a:ext cx="4491452" cy="29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914400"/>
            <a:ext cx="8229600" cy="1600200"/>
          </a:xfrm>
        </p:spPr>
        <p:txBody>
          <a:bodyPr/>
          <a:lstStyle/>
          <a:p>
            <a:r>
              <a:rPr lang="en-GB" sz="3600" dirty="0" smtClean="0"/>
              <a:t>Agglomerative Clustering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190500" y="1078468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AgglomerativeClustering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=4,affinity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',linkage="ward")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" y="199186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Group data by Cluster ID </a:t>
            </a:r>
            <a:r>
              <a:rPr lang="en-US" dirty="0" smtClean="0"/>
              <a:t>:</a:t>
            </a:r>
            <a:endParaRPr lang="en-GB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0500" y="260876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df.groupby</a:t>
            </a:r>
            <a:r>
              <a:rPr lang="en-US" dirty="0"/>
              <a:t>("</a:t>
            </a:r>
            <a:r>
              <a:rPr lang="en-US" dirty="0" err="1"/>
              <a:t>Cluster_id</a:t>
            </a:r>
            <a:r>
              <a:rPr lang="en-US" dirty="0"/>
              <a:t>").</a:t>
            </a:r>
            <a:r>
              <a:rPr lang="en-US" dirty="0" err="1"/>
              <a:t>agg</a:t>
            </a:r>
            <a:r>
              <a:rPr lang="en-US" dirty="0"/>
              <a:t>(['mean']).</a:t>
            </a:r>
            <a:r>
              <a:rPr lang="en-US" dirty="0" err="1"/>
              <a:t>reset_index</a:t>
            </a:r>
            <a:r>
              <a:rPr lang="en-US" dirty="0"/>
              <a:t>()</a:t>
            </a:r>
            <a:endParaRPr lang="en-GB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2496"/>
            <a:ext cx="9144000" cy="23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Getting centroid for </a:t>
            </a:r>
            <a:r>
              <a:rPr lang="en-GB" b="1" u="sng" dirty="0" err="1" smtClean="0"/>
              <a:t>AgglomerativeClustering</a:t>
            </a:r>
            <a:r>
              <a:rPr lang="en-GB" u="sng" dirty="0" smtClean="0"/>
              <a:t> </a:t>
            </a:r>
            <a:r>
              <a:rPr lang="en-GB" dirty="0" smtClean="0"/>
              <a:t>:</a:t>
            </a:r>
            <a:endParaRPr lang="en-GB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5787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from </a:t>
            </a:r>
            <a:r>
              <a:rPr lang="en-GB" dirty="0" err="1"/>
              <a:t>sklearn.neighbors.nearest_centroid</a:t>
            </a:r>
            <a:r>
              <a:rPr lang="en-GB" dirty="0"/>
              <a:t> import </a:t>
            </a:r>
            <a:r>
              <a:rPr lang="en-GB" dirty="0" err="1"/>
              <a:t>NearestCentroid</a:t>
            </a:r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 err="1" smtClean="0"/>
              <a:t>clf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NearestCentroid</a:t>
            </a:r>
            <a:r>
              <a:rPr lang="en-GB" dirty="0"/>
              <a:t>()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/>
              <a:t>clf.fit</a:t>
            </a:r>
            <a:r>
              <a:rPr lang="en-GB" dirty="0" smtClean="0"/>
              <a:t>(</a:t>
            </a:r>
            <a:r>
              <a:rPr lang="en-GB" dirty="0" err="1" smtClean="0"/>
              <a:t>data_scaled</a:t>
            </a:r>
            <a:r>
              <a:rPr lang="en-GB" dirty="0"/>
              <a:t>, label)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</a:t>
            </a:r>
            <a:r>
              <a:rPr lang="en-GB" b="1" u="sng" dirty="0" smtClean="0"/>
              <a:t>entroid </a:t>
            </a:r>
            <a:r>
              <a:rPr lang="en-GB" b="1" u="sng" dirty="0"/>
              <a:t>for all </a:t>
            </a:r>
            <a:r>
              <a:rPr lang="en-GB" b="1" u="sng" dirty="0" smtClean="0"/>
              <a:t>clusters </a:t>
            </a:r>
            <a:r>
              <a:rPr lang="en-GB" b="1" dirty="0" smtClean="0"/>
              <a:t>:</a:t>
            </a:r>
            <a:endParaRPr lang="en-GB" b="1" u="sng" dirty="0"/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09422"/>
            <a:ext cx="5257800" cy="31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39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324</TotalTime>
  <Words>347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Verdana</vt:lpstr>
      <vt:lpstr>Wingdings</vt:lpstr>
      <vt:lpstr>Executive</vt:lpstr>
      <vt:lpstr>Project 76  Group 04  Submitted by:  Shreyas Anusha Meesala Anandhanarayanan A Pushkar Shanmukha Sri Vastava G Narayana venkatalohith </vt:lpstr>
      <vt:lpstr>Business Problem  Need to perform clustering to summarize customer segments. </vt:lpstr>
      <vt:lpstr>Label encoding</vt:lpstr>
      <vt:lpstr>Dataset</vt:lpstr>
      <vt:lpstr>Scaling and Normalization </vt:lpstr>
      <vt:lpstr>Hierarchical Clustering </vt:lpstr>
      <vt:lpstr>PowerPoint Presentation</vt:lpstr>
      <vt:lpstr>Agglomerative Clustering</vt:lpstr>
      <vt:lpstr>PowerPoint Presentation</vt:lpstr>
      <vt:lpstr>Kmeans clustering</vt:lpstr>
      <vt:lpstr>PowerPoint Presentation</vt:lpstr>
      <vt:lpstr>DBSCAN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   Performing Cluster Analysis to categorize different customer segments based on different types of customers</dc:title>
  <dc:creator>dell</dc:creator>
  <cp:lastModifiedBy>pushkar saini</cp:lastModifiedBy>
  <cp:revision>34</cp:revision>
  <dcterms:created xsi:type="dcterms:W3CDTF">2021-10-30T06:05:48Z</dcterms:created>
  <dcterms:modified xsi:type="dcterms:W3CDTF">2021-11-30T11:15:44Z</dcterms:modified>
</cp:coreProperties>
</file>