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7" r:id="rId2"/>
    <p:sldId id="258" r:id="rId3"/>
    <p:sldId id="298" r:id="rId4"/>
    <p:sldId id="278" r:id="rId5"/>
    <p:sldId id="297" r:id="rId6"/>
    <p:sldId id="279" r:id="rId7"/>
    <p:sldId id="280" r:id="rId8"/>
    <p:sldId id="291" r:id="rId9"/>
    <p:sldId id="292" r:id="rId10"/>
    <p:sldId id="293" r:id="rId11"/>
    <p:sldId id="281" r:id="rId12"/>
    <p:sldId id="28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ushkar saini" initials="ps" lastIdx="1" clrIdx="0">
    <p:extLst>
      <p:ext uri="{19B8F6BF-5375-455C-9EA6-DF929625EA0E}">
        <p15:presenceInfo xmlns:p15="http://schemas.microsoft.com/office/powerpoint/2012/main" userId="18f981bb473db9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252A4-9895-4857-90BE-86CF005CA502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57A3C-298B-46AD-8F57-BD7FFDCB24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44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369697D-3F5A-4992-8B60-378B514006EC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114800"/>
            <a:ext cx="8229600" cy="1600200"/>
          </a:xfrm>
        </p:spPr>
        <p:txBody>
          <a:bodyPr/>
          <a:lstStyle/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Project 76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dirty="0" smtClean="0"/>
              <a:t>Group 04</a:t>
            </a:r>
            <a:br>
              <a:rPr lang="en-US" sz="24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  <a:t>Submitted by:</a:t>
            </a:r>
            <a:b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</a:br>
            <a:r>
              <a:rPr lang="en-US" sz="2400" b="1" dirty="0">
                <a:solidFill>
                  <a:srgbClr val="002776"/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  <a:t/>
            </a:r>
            <a:br>
              <a:rPr lang="en-US" sz="2400" b="1" dirty="0">
                <a:solidFill>
                  <a:srgbClr val="002776"/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</a:b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  <a:t/>
            </a:r>
            <a:b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</a:br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  <a:t>Anusha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  <a:t>Meesala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  <a:t/>
            </a:r>
            <a:b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</a:b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  <a:t>Pushkar</a:t>
            </a:r>
            <a:b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</a:b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sym typeface="Arial"/>
              </a:rPr>
              <a:t/>
            </a:r>
            <a:br>
              <a:rPr lang="en-US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sym typeface="Arial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8046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33709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 smtClean="0"/>
              <a:t>Split data into X and Y variable</a:t>
            </a:r>
            <a:endParaRPr lang="en-GB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95374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 panose="05000000000000000000" pitchFamily="2" charset="2"/>
              </a:rPr>
              <a:t> X </a:t>
            </a:r>
            <a:r>
              <a:rPr lang="en-GB" dirty="0">
                <a:sym typeface="Wingdings" panose="05000000000000000000" pitchFamily="2" charset="2"/>
              </a:rPr>
              <a:t>= </a:t>
            </a:r>
            <a:r>
              <a:rPr lang="en-GB" sz="1600" dirty="0" err="1">
                <a:sym typeface="Wingdings" panose="05000000000000000000" pitchFamily="2" charset="2"/>
              </a:rPr>
              <a:t>data.drop</a:t>
            </a:r>
            <a:r>
              <a:rPr lang="en-GB" sz="1600" dirty="0">
                <a:sym typeface="Wingdings" panose="05000000000000000000" pitchFamily="2" charset="2"/>
              </a:rPr>
              <a:t>("</a:t>
            </a:r>
            <a:r>
              <a:rPr lang="en-GB" sz="1600" dirty="0" err="1">
                <a:sym typeface="Wingdings" panose="05000000000000000000" pitchFamily="2" charset="2"/>
              </a:rPr>
              <a:t>Cluster_id</a:t>
            </a:r>
            <a:r>
              <a:rPr lang="en-GB" sz="1600" dirty="0">
                <a:sym typeface="Wingdings" panose="05000000000000000000" pitchFamily="2" charset="2"/>
              </a:rPr>
              <a:t>", axis=1)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 y </a:t>
            </a:r>
            <a:r>
              <a:rPr lang="en-GB" dirty="0">
                <a:sym typeface="Wingdings" panose="05000000000000000000" pitchFamily="2" charset="2"/>
              </a:rPr>
              <a:t>= </a:t>
            </a:r>
            <a:r>
              <a:rPr lang="en-GB" sz="1600" dirty="0" err="1">
                <a:sym typeface="Wingdings" panose="05000000000000000000" pitchFamily="2" charset="2"/>
              </a:rPr>
              <a:t>data.Cluster_id</a:t>
            </a:r>
            <a:endParaRPr lang="en-GB" sz="1600" dirty="0">
              <a:sym typeface="Wingdings" panose="05000000000000000000" pitchFamily="2" charset="2"/>
            </a:endParaRPr>
          </a:p>
          <a:p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err="1" smtClean="0">
                <a:sym typeface="Wingdings" panose="05000000000000000000" pitchFamily="2" charset="2"/>
              </a:rPr>
              <a:t>X.shape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y.shape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554171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smtClean="0"/>
              <a:t>from </a:t>
            </a:r>
            <a:r>
              <a:rPr lang="en-GB" dirty="0" err="1"/>
              <a:t>sklearn.model_selection</a:t>
            </a:r>
            <a:r>
              <a:rPr lang="en-GB" dirty="0"/>
              <a:t> import </a:t>
            </a:r>
            <a:r>
              <a:rPr lang="en-GB" dirty="0" err="1"/>
              <a:t>train_test_split</a:t>
            </a:r>
            <a:endParaRPr lang="en-GB" dirty="0"/>
          </a:p>
          <a:p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err="1" smtClean="0"/>
              <a:t>x_train</a:t>
            </a:r>
            <a:r>
              <a:rPr lang="en-GB" dirty="0"/>
              <a:t>, </a:t>
            </a:r>
            <a:r>
              <a:rPr lang="en-GB" dirty="0" err="1"/>
              <a:t>x_cv</a:t>
            </a:r>
            <a:r>
              <a:rPr lang="en-GB" dirty="0"/>
              <a:t>, </a:t>
            </a:r>
            <a:r>
              <a:rPr lang="en-GB" dirty="0" err="1"/>
              <a:t>y_train</a:t>
            </a:r>
            <a:r>
              <a:rPr lang="en-GB" dirty="0"/>
              <a:t>, </a:t>
            </a:r>
            <a:r>
              <a:rPr lang="en-GB" dirty="0" err="1"/>
              <a:t>y_cv</a:t>
            </a:r>
            <a:r>
              <a:rPr lang="en-GB" dirty="0"/>
              <a:t> </a:t>
            </a:r>
            <a:r>
              <a:rPr lang="en-GB" sz="1600" dirty="0"/>
              <a:t>= </a:t>
            </a:r>
            <a:r>
              <a:rPr lang="en-GB" sz="1600" dirty="0" err="1"/>
              <a:t>train_test_split</a:t>
            </a:r>
            <a:r>
              <a:rPr lang="en-GB" sz="1600" dirty="0"/>
              <a:t>(</a:t>
            </a:r>
            <a:r>
              <a:rPr lang="en-GB" sz="1600" dirty="0" err="1"/>
              <a:t>X,y</a:t>
            </a:r>
            <a:r>
              <a:rPr lang="en-GB" sz="1600" dirty="0"/>
              <a:t>, </a:t>
            </a:r>
            <a:r>
              <a:rPr lang="en-GB" sz="1600" dirty="0" err="1"/>
              <a:t>test_size</a:t>
            </a:r>
            <a:r>
              <a:rPr lang="en-GB" sz="1600" dirty="0"/>
              <a:t> = 0.2, </a:t>
            </a:r>
            <a:r>
              <a:rPr lang="en-GB" sz="1600" dirty="0" err="1"/>
              <a:t>random_state</a:t>
            </a:r>
            <a:r>
              <a:rPr lang="en-GB" sz="1600" dirty="0"/>
              <a:t> = 10)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408412"/>
            <a:ext cx="883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Import Classifier</a:t>
            </a:r>
            <a:endParaRPr lang="en-GB" sz="2400" b="1" u="sng" dirty="0"/>
          </a:p>
          <a:p>
            <a:endParaRPr lang="en-GB" dirty="0"/>
          </a:p>
          <a:p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smtClean="0"/>
              <a:t>from </a:t>
            </a:r>
            <a:r>
              <a:rPr lang="en-GB" dirty="0" err="1"/>
              <a:t>sklearn.ensemble</a:t>
            </a:r>
            <a:r>
              <a:rPr lang="en-GB" dirty="0"/>
              <a:t> import </a:t>
            </a:r>
            <a:r>
              <a:rPr lang="en-GB" dirty="0" err="1"/>
              <a:t>RandomForestClassifier</a:t>
            </a:r>
            <a:r>
              <a:rPr lang="en-GB" dirty="0"/>
              <a:t> 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smtClean="0"/>
              <a:t>model </a:t>
            </a:r>
            <a:r>
              <a:rPr lang="en-GB" dirty="0"/>
              <a:t>= </a:t>
            </a:r>
            <a:r>
              <a:rPr lang="en-GB" sz="1600" dirty="0" err="1"/>
              <a:t>RandomForestClassifier</a:t>
            </a:r>
            <a:r>
              <a:rPr lang="en-GB" sz="1600" dirty="0"/>
              <a:t>(</a:t>
            </a:r>
            <a:r>
              <a:rPr lang="en-GB" sz="1600" dirty="0" err="1"/>
              <a:t>max_depth</a:t>
            </a:r>
            <a:r>
              <a:rPr lang="en-GB" sz="1600" dirty="0"/>
              <a:t>=4, </a:t>
            </a:r>
            <a:r>
              <a:rPr lang="en-GB" sz="1600" dirty="0" err="1"/>
              <a:t>random_state</a:t>
            </a:r>
            <a:r>
              <a:rPr lang="en-GB" sz="1600" dirty="0"/>
              <a:t> = 10) 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err="1" smtClean="0"/>
              <a:t>model.fit</a:t>
            </a:r>
            <a:r>
              <a:rPr lang="en-GB" dirty="0" smtClean="0"/>
              <a:t>(</a:t>
            </a:r>
            <a:r>
              <a:rPr lang="en-GB" dirty="0" err="1" smtClean="0"/>
              <a:t>x_train</a:t>
            </a:r>
            <a:r>
              <a:rPr lang="en-GB" dirty="0"/>
              <a:t>, </a:t>
            </a:r>
            <a:r>
              <a:rPr lang="en-GB" dirty="0" err="1"/>
              <a:t>y_train</a:t>
            </a:r>
            <a:r>
              <a:rPr lang="en-GB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27" y="4191000"/>
            <a:ext cx="800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S</a:t>
            </a:r>
            <a:r>
              <a:rPr lang="en-US" sz="2400" b="1" u="sng" dirty="0" smtClean="0"/>
              <a:t>aving </a:t>
            </a:r>
            <a:r>
              <a:rPr lang="en-US" sz="2400" b="1" u="sng" dirty="0"/>
              <a:t>the model </a:t>
            </a:r>
            <a:endParaRPr lang="en-US" sz="2400" b="1" u="sng" dirty="0" smtClean="0"/>
          </a:p>
          <a:p>
            <a:endParaRPr lang="en-US" sz="2400" b="1" u="sng" dirty="0"/>
          </a:p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import </a:t>
            </a:r>
            <a:r>
              <a:rPr lang="en-US" dirty="0"/>
              <a:t>pickle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p</a:t>
            </a:r>
            <a:r>
              <a:rPr lang="en-US" dirty="0" err="1" smtClean="0"/>
              <a:t>ickle_out</a:t>
            </a:r>
            <a:r>
              <a:rPr lang="en-US" dirty="0" smtClean="0"/>
              <a:t> </a:t>
            </a:r>
            <a:r>
              <a:rPr lang="en-US" dirty="0"/>
              <a:t>= open("</a:t>
            </a:r>
            <a:r>
              <a:rPr lang="en-US" dirty="0" err="1"/>
              <a:t>classifier.pkl</a:t>
            </a:r>
            <a:r>
              <a:rPr lang="en-US" dirty="0"/>
              <a:t>", mode = "</a:t>
            </a:r>
            <a:r>
              <a:rPr lang="en-US" dirty="0" err="1"/>
              <a:t>wb</a:t>
            </a:r>
            <a:r>
              <a:rPr lang="en-US" dirty="0"/>
              <a:t>")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pickle.dump</a:t>
            </a:r>
            <a:r>
              <a:rPr lang="en-US" dirty="0" smtClean="0"/>
              <a:t>(model</a:t>
            </a:r>
            <a:r>
              <a:rPr lang="en-US" dirty="0"/>
              <a:t>, </a:t>
            </a:r>
            <a:r>
              <a:rPr lang="en-US" dirty="0" err="1"/>
              <a:t>pickle_out</a:t>
            </a:r>
            <a:r>
              <a:rPr lang="en-US" dirty="0"/>
              <a:t>)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pickle_out.close</a:t>
            </a:r>
            <a:r>
              <a:rPr lang="en-US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13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GB" sz="3200" dirty="0">
                <a:effectLst/>
              </a:rPr>
              <a:t>Model Deployment Using </a:t>
            </a:r>
            <a:r>
              <a:rPr lang="en-GB" sz="3200" dirty="0" err="1">
                <a:effectLst/>
              </a:rPr>
              <a:t>Streamlit</a:t>
            </a:r>
            <a:endParaRPr lang="en-GB" sz="3200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209800"/>
            <a:ext cx="85344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b="1" dirty="0" smtClean="0"/>
              <a:t>Model Building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b="1" dirty="0" smtClean="0"/>
              <a:t>Creating </a:t>
            </a:r>
            <a:r>
              <a:rPr lang="en-US" sz="2400" b="1" dirty="0"/>
              <a:t>a python </a:t>
            </a:r>
            <a:r>
              <a:rPr lang="en-US" sz="2400" b="1" dirty="0" smtClean="0"/>
              <a:t>script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b="1" dirty="0" smtClean="0"/>
              <a:t>Create </a:t>
            </a:r>
            <a:r>
              <a:rPr lang="en-US" sz="2400" b="1" dirty="0"/>
              <a:t>front-end: </a:t>
            </a:r>
            <a:r>
              <a:rPr lang="en-US" sz="2400" b="1" dirty="0" smtClean="0"/>
              <a:t>Python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b="1" dirty="0"/>
          </a:p>
          <a:p>
            <a:r>
              <a:rPr lang="en-US" sz="2400" b="1" dirty="0" smtClean="0">
                <a:sym typeface="Wingdings" panose="05000000000000000000" pitchFamily="2" charset="2"/>
              </a:rPr>
              <a:t> </a:t>
            </a:r>
            <a:r>
              <a:rPr lang="en-US" sz="2400" b="1" dirty="0" smtClean="0"/>
              <a:t>Deploy</a:t>
            </a:r>
            <a:endParaRPr lang="en-US" sz="2400" b="1" dirty="0"/>
          </a:p>
          <a:p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641935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5333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39118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Output:</a:t>
            </a:r>
            <a:endParaRPr lang="en-GB" sz="2800" b="1" u="sng" dirty="0"/>
          </a:p>
        </p:txBody>
      </p:sp>
    </p:spTree>
    <p:extLst>
      <p:ext uri="{BB962C8B-B14F-4D97-AF65-F5344CB8AC3E}">
        <p14:creationId xmlns:p14="http://schemas.microsoft.com/office/powerpoint/2010/main" val="178632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667000"/>
            <a:ext cx="8229600" cy="1600200"/>
          </a:xfrm>
        </p:spPr>
        <p:txBody>
          <a:bodyPr/>
          <a:lstStyle/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Business Problem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IN" sz="2400" dirty="0" smtClean="0">
                <a:solidFill>
                  <a:schemeClr val="accent2"/>
                </a:solidFill>
                <a:effectLst/>
              </a:rPr>
              <a:t>Need </a:t>
            </a:r>
            <a:r>
              <a:rPr lang="en-IN" sz="2400" dirty="0">
                <a:solidFill>
                  <a:schemeClr val="accent2"/>
                </a:solidFill>
                <a:effectLst/>
              </a:rPr>
              <a:t>to perform </a:t>
            </a:r>
            <a:r>
              <a:rPr lang="en-IN" sz="2400" dirty="0" smtClean="0">
                <a:solidFill>
                  <a:schemeClr val="accent2"/>
                </a:solidFill>
                <a:effectLst/>
              </a:rPr>
              <a:t>Model Deployment</a:t>
            </a:r>
            <a:r>
              <a:rPr lang="en-US" sz="2400" dirty="0">
                <a:solidFill>
                  <a:schemeClr val="accent2"/>
                </a:solidFill>
                <a:effectLst/>
              </a:rPr>
              <a:t/>
            </a:r>
            <a:br>
              <a:rPr lang="en-US" sz="2400" dirty="0">
                <a:solidFill>
                  <a:schemeClr val="accent2"/>
                </a:solidFill>
                <a:effectLst/>
              </a:rPr>
            </a:b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684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85800"/>
            <a:ext cx="8229600" cy="1600200"/>
          </a:xfrm>
        </p:spPr>
        <p:txBody>
          <a:bodyPr/>
          <a:lstStyle/>
          <a:p>
            <a:r>
              <a:rPr lang="en-US" sz="3200" dirty="0"/>
              <a:t>Overview of Machine Learning Lifecycle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828800"/>
            <a:ext cx="6781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="1" dirty="0"/>
          </a:p>
          <a:p>
            <a:r>
              <a:rPr lang="en-GB" b="1" dirty="0"/>
              <a:t>Stage 1: Problem Definition</a:t>
            </a:r>
          </a:p>
          <a:p>
            <a:endParaRPr lang="en-US" b="1" dirty="0"/>
          </a:p>
          <a:p>
            <a:r>
              <a:rPr lang="en-GB" b="1" dirty="0"/>
              <a:t>Stage 2: Data Collection</a:t>
            </a:r>
          </a:p>
          <a:p>
            <a:endParaRPr lang="en-US" b="1" dirty="0"/>
          </a:p>
          <a:p>
            <a:r>
              <a:rPr lang="en-US" b="1" dirty="0"/>
              <a:t>Stage 3: Data Exploration and Pre-processing</a:t>
            </a:r>
          </a:p>
          <a:p>
            <a:endParaRPr lang="en-US" b="1" dirty="0"/>
          </a:p>
          <a:p>
            <a:r>
              <a:rPr lang="en-GB" b="1" dirty="0"/>
              <a:t>Stage 4: Model Building</a:t>
            </a:r>
          </a:p>
          <a:p>
            <a:endParaRPr lang="en-US" b="1" dirty="0"/>
          </a:p>
          <a:p>
            <a:r>
              <a:rPr lang="en-GB" b="1" dirty="0"/>
              <a:t>Stage 5: Model Deployment</a:t>
            </a:r>
          </a:p>
          <a:p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532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26432"/>
            <a:ext cx="8229600" cy="838200"/>
          </a:xfrm>
        </p:spPr>
        <p:txBody>
          <a:bodyPr/>
          <a:lstStyle/>
          <a:p>
            <a:r>
              <a:rPr lang="en-US" sz="2800" dirty="0" smtClean="0"/>
              <a:t>Import Data </a:t>
            </a:r>
            <a:endParaRPr lang="en-US" sz="2800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4539"/>
            <a:ext cx="9144000" cy="312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90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6927"/>
            <a:ext cx="8229600" cy="762000"/>
          </a:xfrm>
        </p:spPr>
        <p:txBody>
          <a:bodyPr/>
          <a:lstStyle/>
          <a:p>
            <a:r>
              <a:rPr lang="en-US" sz="4400" dirty="0" smtClean="0"/>
              <a:t>Basic Transformations</a:t>
            </a:r>
            <a:endParaRPr lang="en-GB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-38100" y="1600200"/>
            <a:ext cx="9067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smtClean="0"/>
              <a:t>data</a:t>
            </a:r>
            <a:r>
              <a:rPr lang="en-GB" dirty="0"/>
              <a:t>['Purchases'] = </a:t>
            </a:r>
            <a:r>
              <a:rPr lang="en-GB" sz="1600" dirty="0"/>
              <a:t>data['</a:t>
            </a:r>
            <a:r>
              <a:rPr lang="en-GB" sz="1600" dirty="0" err="1"/>
              <a:t>NumDealsPurchases</a:t>
            </a:r>
            <a:r>
              <a:rPr lang="en-GB" sz="1600" dirty="0"/>
              <a:t>'] + data['</a:t>
            </a:r>
            <a:r>
              <a:rPr lang="en-GB" sz="1600" dirty="0" err="1"/>
              <a:t>NumWebPurchases</a:t>
            </a:r>
            <a:r>
              <a:rPr lang="en-GB" sz="1600" dirty="0"/>
              <a:t>'] + data['</a:t>
            </a:r>
            <a:r>
              <a:rPr lang="en-GB" sz="1600" dirty="0" err="1"/>
              <a:t>NumCatalogPurchases</a:t>
            </a:r>
            <a:r>
              <a:rPr lang="en-GB" sz="1600" dirty="0"/>
              <a:t>'] + data['</a:t>
            </a:r>
            <a:r>
              <a:rPr lang="en-GB" sz="1600" dirty="0" err="1"/>
              <a:t>NumStorePurchases</a:t>
            </a:r>
            <a:r>
              <a:rPr lang="en-GB" sz="1600" dirty="0" smtClean="0"/>
              <a:t>']</a:t>
            </a:r>
            <a:endParaRPr lang="en-GB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-38100" y="1206231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2">
                    <a:lumMod val="10000"/>
                  </a:schemeClr>
                </a:solidFill>
              </a:rPr>
              <a:t>Combine different types of purchase into one column</a:t>
            </a:r>
            <a:endParaRPr lang="en-GB" b="1" u="sng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03911" y="3245256"/>
            <a:ext cx="891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smtClean="0"/>
              <a:t>data</a:t>
            </a:r>
            <a:r>
              <a:rPr lang="en-GB" dirty="0"/>
              <a:t>['Expenses'] = </a:t>
            </a:r>
            <a:r>
              <a:rPr lang="en-GB" sz="1600" dirty="0"/>
              <a:t>data['</a:t>
            </a:r>
            <a:r>
              <a:rPr lang="en-GB" sz="1600" dirty="0" err="1"/>
              <a:t>MntWines</a:t>
            </a:r>
            <a:r>
              <a:rPr lang="en-GB" sz="1600" dirty="0"/>
              <a:t>'] + data['</a:t>
            </a:r>
            <a:r>
              <a:rPr lang="en-GB" sz="1600" dirty="0" err="1"/>
              <a:t>MntFruits</a:t>
            </a:r>
            <a:r>
              <a:rPr lang="en-GB" sz="1600" dirty="0"/>
              <a:t>'] + data['</a:t>
            </a:r>
            <a:r>
              <a:rPr lang="en-GB" sz="1600" dirty="0" err="1"/>
              <a:t>MntMeatProducts</a:t>
            </a:r>
            <a:r>
              <a:rPr lang="en-GB" sz="1600" dirty="0"/>
              <a:t>'] + data['</a:t>
            </a:r>
            <a:r>
              <a:rPr lang="en-GB" sz="1600" dirty="0" err="1"/>
              <a:t>MntFishProducts</a:t>
            </a:r>
            <a:r>
              <a:rPr lang="en-GB" sz="1600" dirty="0"/>
              <a:t>'] + data['</a:t>
            </a:r>
            <a:r>
              <a:rPr lang="en-GB" sz="1600" dirty="0" err="1"/>
              <a:t>MntSweetProducts</a:t>
            </a:r>
            <a:r>
              <a:rPr lang="en-GB" sz="1600" dirty="0"/>
              <a:t>'] + data['</a:t>
            </a:r>
            <a:r>
              <a:rPr lang="en-GB" sz="1600" dirty="0" err="1"/>
              <a:t>MntGoldProds</a:t>
            </a:r>
            <a:r>
              <a:rPr lang="en-GB" sz="1600" dirty="0"/>
              <a:t>']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-58882" y="2869004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2">
                    <a:lumMod val="10000"/>
                  </a:schemeClr>
                </a:solidFill>
              </a:rPr>
              <a:t>Combine </a:t>
            </a:r>
            <a:r>
              <a:rPr lang="en-US" b="1" u="sng" dirty="0" smtClean="0">
                <a:solidFill>
                  <a:schemeClr val="bg2">
                    <a:lumMod val="10000"/>
                  </a:schemeClr>
                </a:solidFill>
              </a:rPr>
              <a:t>all </a:t>
            </a:r>
            <a:r>
              <a:rPr lang="en-US" b="1" u="sng" dirty="0">
                <a:solidFill>
                  <a:schemeClr val="bg2">
                    <a:lumMod val="10000"/>
                  </a:schemeClr>
                </a:solidFill>
              </a:rPr>
              <a:t>types of </a:t>
            </a:r>
            <a:r>
              <a:rPr lang="en-US" b="1" u="sng" dirty="0" smtClean="0">
                <a:solidFill>
                  <a:schemeClr val="bg2">
                    <a:lumMod val="10000"/>
                  </a:schemeClr>
                </a:solidFill>
              </a:rPr>
              <a:t>amount spend </a:t>
            </a:r>
            <a:r>
              <a:rPr lang="en-US" b="1" u="sng" dirty="0">
                <a:solidFill>
                  <a:schemeClr val="bg2">
                    <a:lumMod val="10000"/>
                  </a:schemeClr>
                </a:solidFill>
              </a:rPr>
              <a:t>into </a:t>
            </a:r>
            <a:r>
              <a:rPr lang="en-US" b="1" u="sng" dirty="0" smtClean="0">
                <a:solidFill>
                  <a:schemeClr val="bg2">
                    <a:lumMod val="10000"/>
                  </a:schemeClr>
                </a:solidFill>
              </a:rPr>
              <a:t>one column</a:t>
            </a:r>
            <a:endParaRPr lang="en-GB" b="1" u="sng" dirty="0">
              <a:solidFill>
                <a:schemeClr val="bg2">
                  <a:lumMod val="10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-103911" y="5105400"/>
            <a:ext cx="91821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smtClean="0"/>
              <a:t>data</a:t>
            </a:r>
            <a:r>
              <a:rPr lang="en-GB" dirty="0"/>
              <a:t>['Campaign'] = </a:t>
            </a:r>
            <a:r>
              <a:rPr lang="en-GB" sz="1600" dirty="0"/>
              <a:t>data['AcceptedCmp1'] + data['AcceptedCmp2'] + data['AcceptedCmp3'] + data['AcceptedCmp4'] + data['AcceptedCmp5']</a:t>
            </a:r>
          </a:p>
          <a:p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-102178" y="469465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2">
                    <a:lumMod val="10000"/>
                  </a:schemeClr>
                </a:solidFill>
              </a:rPr>
              <a:t>Combine all </a:t>
            </a:r>
            <a:r>
              <a:rPr lang="en-US" b="1" u="sng" dirty="0" smtClean="0">
                <a:solidFill>
                  <a:schemeClr val="bg2">
                    <a:lumMod val="10000"/>
                  </a:schemeClr>
                </a:solidFill>
              </a:rPr>
              <a:t>campaign into </a:t>
            </a:r>
            <a:r>
              <a:rPr lang="en-US" b="1" u="sng" dirty="0">
                <a:solidFill>
                  <a:schemeClr val="bg2">
                    <a:lumMod val="10000"/>
                  </a:schemeClr>
                </a:solidFill>
              </a:rPr>
              <a:t>one column</a:t>
            </a:r>
            <a:endParaRPr lang="en-GB" b="1" u="sng" dirty="0">
              <a:solidFill>
                <a:schemeClr val="bg2">
                  <a:lumMod val="10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914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76200" y="304800"/>
            <a:ext cx="89916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Group Income data into </a:t>
            </a:r>
            <a:r>
              <a:rPr lang="en-US" sz="2400" b="1" u="sng" dirty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4</a:t>
            </a:r>
            <a:r>
              <a:rPr lang="en-US" sz="2400" b="1" u="sng" dirty="0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 ranges (</a:t>
            </a:r>
            <a:r>
              <a:rPr lang="en-US" sz="2400" b="1" u="sng" dirty="0" smtClean="0">
                <a:solidFill>
                  <a:schemeClr val="bg2">
                    <a:lumMod val="10000"/>
                  </a:schemeClr>
                </a:solidFill>
              </a:rPr>
              <a:t>Below 25000, Income 25000-50000, Income 50000-100000, Above 100000)</a:t>
            </a:r>
            <a:endParaRPr lang="en-US" sz="2400" b="1" u="sng" dirty="0" smtClean="0">
              <a:solidFill>
                <a:schemeClr val="bg2">
                  <a:lumMod val="10000"/>
                </a:schemeClr>
              </a:solidFill>
              <a:sym typeface="Wingdings" panose="05000000000000000000" pitchFamily="2" charset="2"/>
            </a:endParaRPr>
          </a:p>
          <a:p>
            <a:endParaRPr lang="en-US" sz="1600" dirty="0" smtClean="0">
              <a:sym typeface="Wingdings" panose="05000000000000000000" pitchFamily="2" charset="2"/>
            </a:endParaRPr>
          </a:p>
          <a:p>
            <a:r>
              <a:rPr lang="en-US" sz="1600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data</a:t>
            </a:r>
            <a:r>
              <a:rPr lang="en-US" sz="1600" dirty="0" smtClean="0"/>
              <a:t>=</a:t>
            </a:r>
            <a:r>
              <a:rPr lang="en-US" sz="1600" dirty="0" err="1" smtClean="0"/>
              <a:t>data.assign</a:t>
            </a:r>
            <a:r>
              <a:rPr lang="en-US" sz="1600" dirty="0" smtClean="0"/>
              <a:t>(Incomes=</a:t>
            </a:r>
            <a:r>
              <a:rPr lang="en-US" sz="1600" dirty="0" err="1" smtClean="0"/>
              <a:t>pd.cut</a:t>
            </a:r>
            <a:r>
              <a:rPr lang="en-US" sz="1600" dirty="0" smtClean="0"/>
              <a:t>(data</a:t>
            </a:r>
            <a:r>
              <a:rPr lang="en-US" sz="1600" dirty="0"/>
              <a:t>['Income'], </a:t>
            </a:r>
            <a:r>
              <a:rPr lang="en-US" sz="1600" dirty="0" smtClean="0"/>
              <a:t>bins</a:t>
            </a:r>
            <a:r>
              <a:rPr lang="en-US" sz="1600" dirty="0"/>
              <a:t>=[ 0, 25000, 50000,100000,666666], </a:t>
            </a:r>
            <a:r>
              <a:rPr lang="en-US" sz="1600" dirty="0" smtClean="0"/>
              <a:t> </a:t>
            </a:r>
            <a:r>
              <a:rPr lang="en-US" sz="1600" dirty="0"/>
              <a:t>labels=['Below 25000', 'Income 25000-50000 ', 'Income 50000-100000 ','Above 100000</a:t>
            </a:r>
            <a:r>
              <a:rPr lang="en-US" sz="1600" dirty="0" smtClean="0"/>
              <a:t>']))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2400" b="1" u="sng" dirty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Group </a:t>
            </a:r>
            <a:r>
              <a:rPr lang="en-US" sz="2400" b="1" u="sng" dirty="0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Expense </a:t>
            </a:r>
            <a:r>
              <a:rPr lang="en-US" sz="2400" b="1" u="sng" dirty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data into 4 ranges </a:t>
            </a:r>
            <a:r>
              <a:rPr lang="en-US" sz="2400" b="1" u="sng" dirty="0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(0-</a:t>
            </a:r>
            <a:r>
              <a:rPr lang="en-US" sz="2400" b="1" u="sng" dirty="0" smtClean="0">
                <a:solidFill>
                  <a:schemeClr val="bg2">
                    <a:lumMod val="10000"/>
                  </a:schemeClr>
                </a:solidFill>
              </a:rPr>
              <a:t>500</a:t>
            </a:r>
            <a:r>
              <a:rPr lang="en-US" sz="2400" b="1" u="sng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2400" b="1" u="sng" dirty="0" smtClean="0">
                <a:solidFill>
                  <a:schemeClr val="bg2">
                    <a:lumMod val="10000"/>
                  </a:schemeClr>
                </a:solidFill>
              </a:rPr>
              <a:t>500-1000, </a:t>
            </a:r>
            <a:r>
              <a:rPr lang="en-US" sz="2400" b="1" u="sng" dirty="0">
                <a:solidFill>
                  <a:schemeClr val="bg2">
                    <a:lumMod val="10000"/>
                  </a:schemeClr>
                </a:solidFill>
              </a:rPr>
              <a:t>Above </a:t>
            </a:r>
            <a:r>
              <a:rPr lang="en-US" sz="2400" b="1" u="sng" dirty="0" smtClean="0">
                <a:solidFill>
                  <a:schemeClr val="bg2">
                    <a:lumMod val="10000"/>
                  </a:schemeClr>
                </a:solidFill>
              </a:rPr>
              <a:t>1000)</a:t>
            </a:r>
            <a:endParaRPr lang="en-US" sz="2400" b="1" u="sng" dirty="0">
              <a:solidFill>
                <a:schemeClr val="bg2">
                  <a:lumMod val="10000"/>
                </a:schemeClr>
              </a:solidFill>
              <a:sym typeface="Wingdings" panose="05000000000000000000" pitchFamily="2" charset="2"/>
            </a:endParaRP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/>
              <a:t>data</a:t>
            </a:r>
            <a:r>
              <a:rPr lang="en-US" sz="1600" dirty="0" smtClean="0"/>
              <a:t>=</a:t>
            </a:r>
            <a:r>
              <a:rPr lang="en-US" sz="1600" dirty="0" err="1" smtClean="0"/>
              <a:t>data.assign</a:t>
            </a:r>
            <a:r>
              <a:rPr lang="en-US" sz="1600" dirty="0" smtClean="0"/>
              <a:t>(Expense=</a:t>
            </a:r>
            <a:r>
              <a:rPr lang="en-US" sz="1600" dirty="0" err="1" smtClean="0"/>
              <a:t>pd.cut</a:t>
            </a:r>
            <a:r>
              <a:rPr lang="en-US" sz="1600" dirty="0" smtClean="0"/>
              <a:t>(data</a:t>
            </a:r>
            <a:r>
              <a:rPr lang="en-US" sz="1600" dirty="0"/>
              <a:t>['Expenses'], </a:t>
            </a:r>
            <a:r>
              <a:rPr lang="en-US" sz="1600" dirty="0" smtClean="0"/>
              <a:t>bins</a:t>
            </a:r>
            <a:r>
              <a:rPr lang="en-US" sz="1600" dirty="0"/>
              <a:t>=[ 0, 500, 1000, 2525], </a:t>
            </a:r>
            <a:r>
              <a:rPr lang="en-US" sz="1600" dirty="0" smtClean="0"/>
              <a:t> </a:t>
            </a:r>
            <a:r>
              <a:rPr lang="en-US" sz="1600" dirty="0"/>
              <a:t>labels=['Below 500', 'Expense 500-1000 ','Above 1000</a:t>
            </a:r>
            <a:r>
              <a:rPr lang="en-US" sz="1600" dirty="0" smtClean="0"/>
              <a:t>']))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600" dirty="0"/>
          </a:p>
          <a:p>
            <a:endParaRPr lang="en-US" sz="1600" dirty="0"/>
          </a:p>
          <a:p>
            <a:r>
              <a:rPr lang="en-US" sz="2400" b="1" u="sng" dirty="0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Group Birth Year data </a:t>
            </a:r>
            <a:r>
              <a:rPr lang="en-US" sz="2400" b="1" u="sng" dirty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into </a:t>
            </a:r>
            <a:r>
              <a:rPr lang="en-US" sz="2400" b="1" u="sng" dirty="0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3 </a:t>
            </a:r>
            <a:r>
              <a:rPr lang="en-US" sz="2400" b="1" u="sng" dirty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ranges </a:t>
            </a:r>
            <a:r>
              <a:rPr lang="en-US" sz="2400" b="1" u="sng" dirty="0" smtClean="0">
                <a:solidFill>
                  <a:schemeClr val="bg2">
                    <a:lumMod val="10000"/>
                  </a:schemeClr>
                </a:solidFill>
                <a:sym typeface="Wingdings" panose="05000000000000000000" pitchFamily="2" charset="2"/>
              </a:rPr>
              <a:t>(1959-1997</a:t>
            </a:r>
            <a:r>
              <a:rPr lang="en-US" sz="2400" b="1" u="sng" dirty="0" smtClean="0">
                <a:solidFill>
                  <a:schemeClr val="bg2">
                    <a:lumMod val="10000"/>
                  </a:schemeClr>
                </a:solidFill>
              </a:rPr>
              <a:t>, 1997-1977, </a:t>
            </a:r>
            <a:r>
              <a:rPr lang="en-US" sz="2400" b="1" u="sng" dirty="0">
                <a:solidFill>
                  <a:schemeClr val="bg2">
                    <a:lumMod val="10000"/>
                  </a:schemeClr>
                </a:solidFill>
              </a:rPr>
              <a:t>Above </a:t>
            </a:r>
            <a:r>
              <a:rPr lang="en-US" sz="2400" b="1" u="sng" dirty="0" smtClean="0">
                <a:solidFill>
                  <a:schemeClr val="bg2">
                    <a:lumMod val="10000"/>
                  </a:schemeClr>
                </a:solidFill>
              </a:rPr>
              <a:t>1997)</a:t>
            </a:r>
            <a:endParaRPr lang="en-US" sz="2400" b="1" u="sng" dirty="0">
              <a:solidFill>
                <a:schemeClr val="bg2">
                  <a:lumMod val="10000"/>
                </a:schemeClr>
              </a:solidFill>
              <a:sym typeface="Wingdings" panose="05000000000000000000" pitchFamily="2" charset="2"/>
            </a:endParaRPr>
          </a:p>
          <a:p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data</a:t>
            </a:r>
            <a:r>
              <a:rPr lang="en-US" sz="1600" dirty="0" smtClean="0"/>
              <a:t>=</a:t>
            </a:r>
            <a:r>
              <a:rPr lang="en-US" sz="1600" dirty="0" err="1" smtClean="0"/>
              <a:t>data.assign</a:t>
            </a:r>
            <a:r>
              <a:rPr lang="en-US" sz="1600" dirty="0" smtClean="0"/>
              <a:t>(DOB=</a:t>
            </a:r>
            <a:r>
              <a:rPr lang="en-US" sz="1600" dirty="0" err="1" smtClean="0"/>
              <a:t>pd.cut</a:t>
            </a:r>
            <a:r>
              <a:rPr lang="en-US" sz="1600" dirty="0" smtClean="0"/>
              <a:t>(data</a:t>
            </a:r>
            <a:r>
              <a:rPr lang="en-US" sz="1600" dirty="0"/>
              <a:t>['</a:t>
            </a:r>
            <a:r>
              <a:rPr lang="en-US" sz="1600" dirty="0" err="1"/>
              <a:t>Year_Birth</a:t>
            </a:r>
            <a:r>
              <a:rPr lang="en-US" sz="1600" dirty="0"/>
              <a:t>'], </a:t>
            </a:r>
            <a:r>
              <a:rPr lang="en-US" sz="1600" dirty="0" smtClean="0"/>
              <a:t>bins</a:t>
            </a:r>
            <a:r>
              <a:rPr lang="en-US" sz="1600" dirty="0"/>
              <a:t>=[ 0, 1959, 1977, 1996</a:t>
            </a:r>
            <a:r>
              <a:rPr lang="en-US" sz="1600" dirty="0" smtClean="0"/>
              <a:t>], labels</a:t>
            </a:r>
            <a:r>
              <a:rPr lang="en-US" sz="1600" dirty="0"/>
              <a:t>=['Below 1959', 'DOB 1959-1977', 'DOB 1977-1996']))</a:t>
            </a:r>
          </a:p>
        </p:txBody>
      </p:sp>
    </p:spTree>
    <p:extLst>
      <p:ext uri="{BB962C8B-B14F-4D97-AF65-F5344CB8AC3E}">
        <p14:creationId xmlns:p14="http://schemas.microsoft.com/office/powerpoint/2010/main" val="2270604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-76200" y="0"/>
            <a:ext cx="92202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ym typeface="Wingdings" panose="05000000000000000000" pitchFamily="2" charset="2"/>
              </a:rPr>
              <a:t>Group different marital status into two category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data</a:t>
            </a:r>
            <a:r>
              <a:rPr lang="en-US" dirty="0"/>
              <a:t>['</a:t>
            </a:r>
            <a:r>
              <a:rPr lang="en-US" dirty="0" err="1"/>
              <a:t>Marital_Status</a:t>
            </a:r>
            <a:r>
              <a:rPr lang="en-US" dirty="0"/>
              <a:t>'] = </a:t>
            </a:r>
            <a:r>
              <a:rPr lang="en-US" sz="1600" dirty="0"/>
              <a:t>data['</a:t>
            </a:r>
            <a:r>
              <a:rPr lang="en-US" sz="1600" dirty="0" err="1"/>
              <a:t>Marital_Status</a:t>
            </a:r>
            <a:r>
              <a:rPr lang="en-US" sz="1600" dirty="0"/>
              <a:t>'].replace(['Married', 'Together'], 'relationship')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data</a:t>
            </a:r>
            <a:r>
              <a:rPr lang="en-US" dirty="0"/>
              <a:t>['</a:t>
            </a:r>
            <a:r>
              <a:rPr lang="en-US" dirty="0" err="1"/>
              <a:t>Marital_Status</a:t>
            </a:r>
            <a:r>
              <a:rPr lang="en-US" dirty="0"/>
              <a:t>'] = </a:t>
            </a:r>
            <a:r>
              <a:rPr lang="en-US" sz="1600" dirty="0"/>
              <a:t>data['</a:t>
            </a:r>
            <a:r>
              <a:rPr lang="en-US" sz="1600" dirty="0" err="1"/>
              <a:t>Marital_Status</a:t>
            </a:r>
            <a:r>
              <a:rPr lang="en-US" sz="1600" dirty="0"/>
              <a:t>'].replace(['Single', 'Divorced', 'Widow', 'Alone', 'Absurd', 'YOLO'], 'single')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2400" b="1" u="sng" dirty="0" smtClean="0">
                <a:sym typeface="Wingdings" panose="05000000000000000000" pitchFamily="2" charset="2"/>
              </a:rPr>
              <a:t>Group different education status into three category</a:t>
            </a:r>
          </a:p>
          <a:p>
            <a:endParaRPr lang="en-US" dirty="0"/>
          </a:p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data</a:t>
            </a:r>
            <a:r>
              <a:rPr lang="en-US" dirty="0"/>
              <a:t>[</a:t>
            </a:r>
            <a:r>
              <a:rPr lang="en-US" dirty="0" smtClean="0"/>
              <a:t>'</a:t>
            </a:r>
            <a:r>
              <a:rPr lang="en-US" dirty="0" err="1" smtClean="0"/>
              <a:t>Eduation</a:t>
            </a:r>
            <a:r>
              <a:rPr lang="en-US" dirty="0"/>
              <a:t>'] </a:t>
            </a:r>
            <a:r>
              <a:rPr lang="en-US" sz="1600" dirty="0"/>
              <a:t>= data['Education'].replace(['2n Cycle', 'Basic'], 'Basic')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data</a:t>
            </a:r>
            <a:r>
              <a:rPr lang="en-US" dirty="0"/>
              <a:t>['Education'] = </a:t>
            </a:r>
            <a:r>
              <a:rPr lang="en-US" sz="1600" dirty="0"/>
              <a:t>data['Education'].replace(['Graduation', 'Master'], 'Graduated')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data</a:t>
            </a:r>
            <a:r>
              <a:rPr lang="en-US" dirty="0"/>
              <a:t>['Education'] = </a:t>
            </a:r>
            <a:r>
              <a:rPr lang="en-US" sz="1600" dirty="0"/>
              <a:t>data['Education'].replace(['PhD'], 'PHD')</a:t>
            </a:r>
            <a:endParaRPr lang="en-GB" sz="16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" y="3733800"/>
            <a:ext cx="9130145" cy="213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3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6200" y="1227087"/>
            <a:ext cx="63469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Label encoding to convert data into numeric </a:t>
            </a:r>
            <a:endParaRPr lang="en-GB" sz="24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-76200" y="1688752"/>
            <a:ext cx="845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smtClean="0"/>
              <a:t>data</a:t>
            </a:r>
            <a:r>
              <a:rPr lang="en-GB" dirty="0"/>
              <a:t>['Education']= </a:t>
            </a:r>
            <a:r>
              <a:rPr lang="en-GB" sz="1600" dirty="0" err="1"/>
              <a:t>label_encoder.fit_transform</a:t>
            </a:r>
            <a:r>
              <a:rPr lang="en-GB" sz="1600" dirty="0"/>
              <a:t>(data['Education'])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smtClean="0"/>
              <a:t>data</a:t>
            </a:r>
            <a:r>
              <a:rPr lang="en-GB" dirty="0"/>
              <a:t>['</a:t>
            </a:r>
            <a:r>
              <a:rPr lang="en-GB" dirty="0" err="1"/>
              <a:t>Marital_Status</a:t>
            </a:r>
            <a:r>
              <a:rPr lang="en-GB" dirty="0"/>
              <a:t>']= </a:t>
            </a:r>
            <a:r>
              <a:rPr lang="en-GB" sz="1600" dirty="0" err="1"/>
              <a:t>label_encoder.fit_transform</a:t>
            </a:r>
            <a:r>
              <a:rPr lang="en-GB" sz="1600" dirty="0"/>
              <a:t>(data['</a:t>
            </a:r>
            <a:r>
              <a:rPr lang="en-GB" sz="1600" dirty="0" err="1"/>
              <a:t>Marital_Status</a:t>
            </a:r>
            <a:r>
              <a:rPr lang="en-GB" sz="1600" dirty="0"/>
              <a:t>'])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smtClean="0"/>
              <a:t>data</a:t>
            </a:r>
            <a:r>
              <a:rPr lang="en-GB" dirty="0"/>
              <a:t>['Incomes']= </a:t>
            </a:r>
            <a:r>
              <a:rPr lang="en-GB" sz="1600" dirty="0" err="1"/>
              <a:t>label_encoder.fit_transform</a:t>
            </a:r>
            <a:r>
              <a:rPr lang="en-GB" sz="1600" dirty="0"/>
              <a:t>(data['Incomes'])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smtClean="0"/>
              <a:t>data</a:t>
            </a:r>
            <a:r>
              <a:rPr lang="en-GB" dirty="0"/>
              <a:t>['DOB']= </a:t>
            </a:r>
            <a:r>
              <a:rPr lang="en-GB" sz="1600" dirty="0" err="1"/>
              <a:t>label_encoder.fit_transform</a:t>
            </a:r>
            <a:r>
              <a:rPr lang="en-GB" sz="1600" dirty="0"/>
              <a:t>(data['DOB'])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smtClean="0"/>
              <a:t>data</a:t>
            </a:r>
            <a:r>
              <a:rPr lang="en-GB" dirty="0"/>
              <a:t>['Expense']= </a:t>
            </a:r>
            <a:r>
              <a:rPr lang="en-GB" sz="1600" dirty="0" err="1"/>
              <a:t>label_encoder.fit_transform</a:t>
            </a:r>
            <a:r>
              <a:rPr lang="en-GB" sz="1600" dirty="0"/>
              <a:t>(data['Expense'])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286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Data Pre- Processing</a:t>
            </a:r>
            <a:endParaRPr lang="en-GB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76200" y="35052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Data normalize </a:t>
            </a:r>
            <a:endParaRPr lang="en-GB" sz="2400" b="1" u="sng" dirty="0"/>
          </a:p>
        </p:txBody>
      </p:sp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68" y="4067127"/>
            <a:ext cx="8164064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14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09"/>
            <a:ext cx="8229600" cy="681151"/>
          </a:xfrm>
        </p:spPr>
        <p:txBody>
          <a:bodyPr/>
          <a:lstStyle/>
          <a:p>
            <a:r>
              <a:rPr lang="en-US" sz="3600" dirty="0" smtClean="0"/>
              <a:t>Clustering &amp; Model Building </a:t>
            </a:r>
            <a:endParaRPr lang="en-GB" sz="3600" dirty="0"/>
          </a:p>
        </p:txBody>
      </p:sp>
      <p:sp>
        <p:nvSpPr>
          <p:cNvPr id="5" name="Rectangle 4"/>
          <p:cNvSpPr/>
          <p:nvPr/>
        </p:nvSpPr>
        <p:spPr>
          <a:xfrm>
            <a:off x="0" y="1237393"/>
            <a:ext cx="8343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GB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</a:t>
            </a: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GB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AgglomerativeClustering</a:t>
            </a:r>
            <a:r>
              <a:rPr lang="en-GB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n_clusters</a:t>
            </a:r>
            <a:r>
              <a:rPr lang="en-GB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=4,affinity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en-GB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euclidean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',linkage="ward")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0782" y="1858755"/>
            <a:ext cx="514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Group data by Cluster ID </a:t>
            </a:r>
            <a:r>
              <a:rPr lang="en-US" sz="2400" b="1" dirty="0" smtClean="0"/>
              <a:t>:</a:t>
            </a:r>
            <a:endParaRPr lang="en-GB" sz="24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-20782" y="2510049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df.groupby</a:t>
            </a:r>
            <a:r>
              <a:rPr lang="en-US" dirty="0"/>
              <a:t>("</a:t>
            </a:r>
            <a:r>
              <a:rPr lang="en-US" dirty="0" err="1"/>
              <a:t>Cluster_id</a:t>
            </a:r>
            <a:r>
              <a:rPr lang="en-US" dirty="0"/>
              <a:t>").</a:t>
            </a:r>
            <a:r>
              <a:rPr lang="en-US" dirty="0" err="1"/>
              <a:t>agg</a:t>
            </a:r>
            <a:r>
              <a:rPr lang="en-US" dirty="0"/>
              <a:t>(['mean']).</a:t>
            </a:r>
            <a:r>
              <a:rPr lang="en-US" dirty="0" err="1"/>
              <a:t>reset_index</a:t>
            </a:r>
            <a:r>
              <a:rPr lang="en-US" dirty="0"/>
              <a:t>()</a:t>
            </a:r>
            <a:endParaRPr lang="en-GB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6077"/>
            <a:ext cx="9144000" cy="230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7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438</TotalTime>
  <Words>615</Words>
  <Application>Microsoft Office PowerPoint</Application>
  <PresentationFormat>On-screen Show (4:3)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Gothic</vt:lpstr>
      <vt:lpstr>Courier New</vt:lpstr>
      <vt:lpstr>Palatino Linotype</vt:lpstr>
      <vt:lpstr>Verdana</vt:lpstr>
      <vt:lpstr>Wingdings</vt:lpstr>
      <vt:lpstr>Executive</vt:lpstr>
      <vt:lpstr>Project 76  Group 04  Submitted by:   Anusha Meesala Pushkar  </vt:lpstr>
      <vt:lpstr>Business Problem Need to perform Model Deployment </vt:lpstr>
      <vt:lpstr>Overview of Machine Learning Lifecycle</vt:lpstr>
      <vt:lpstr>Import Data </vt:lpstr>
      <vt:lpstr>Basic Transformations</vt:lpstr>
      <vt:lpstr>PowerPoint Presentation</vt:lpstr>
      <vt:lpstr>PowerPoint Presentation</vt:lpstr>
      <vt:lpstr>PowerPoint Presentation</vt:lpstr>
      <vt:lpstr>Clustering &amp; Model Building </vt:lpstr>
      <vt:lpstr>PowerPoint Presentation</vt:lpstr>
      <vt:lpstr>Model Deployment Using Streamlit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Problem   Performing Cluster Analysis to categorize different customer segments based on different types of customers</dc:title>
  <dc:creator>dell</dc:creator>
  <cp:lastModifiedBy>pushkar saini</cp:lastModifiedBy>
  <cp:revision>45</cp:revision>
  <dcterms:created xsi:type="dcterms:W3CDTF">2021-10-30T06:05:48Z</dcterms:created>
  <dcterms:modified xsi:type="dcterms:W3CDTF">2021-11-30T11:03:29Z</dcterms:modified>
</cp:coreProperties>
</file>