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90" r:id="rId23"/>
    <p:sldId id="291" r:id="rId24"/>
    <p:sldId id="278" r:id="rId25"/>
    <p:sldId id="279" r:id="rId26"/>
    <p:sldId id="280" r:id="rId27"/>
    <p:sldId id="281" r:id="rId28"/>
    <p:sldId id="282" r:id="rId29"/>
    <p:sldId id="286" r:id="rId30"/>
    <p:sldId id="287" r:id="rId31"/>
    <p:sldId id="288" r:id="rId32"/>
    <p:sldId id="292" r:id="rId33"/>
    <p:sldId id="293" r:id="rId34"/>
    <p:sldId id="283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5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252A4-9895-4857-90BE-86CF005CA502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57A3C-298B-46AD-8F57-BD7FFDCB24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4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57A3C-298B-46AD-8F57-BD7FFDCB24A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7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57A3C-298B-46AD-8F57-BD7FFDCB24A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1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69697D-3F5A-4992-8B60-378B514006EC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495800"/>
            <a:ext cx="8229600" cy="1600200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Project 76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Group 04</a:t>
            </a:r>
            <a:br>
              <a:rPr lang="en-US" sz="24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Submitted by:</a:t>
            </a: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rgbClr val="002776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/>
            </a:r>
            <a:br>
              <a:rPr lang="en-US" sz="2400" b="1" dirty="0">
                <a:solidFill>
                  <a:srgbClr val="002776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Shreyas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Anusha Meesala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Anandhanarayanan A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Pushkar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Shanmukha Sri Vastava G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Narayana venkatalohith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Arial"/>
              </a:rPr>
              <a:t/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Arial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04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20986"/>
            <a:ext cx="4905375" cy="314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457200"/>
            <a:ext cx="2305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  <a:latin typeface="Arial" pitchFamily="34" charset="0"/>
                <a:ea typeface="Arial" panose="020B0604020202020204" pitchFamily="34" charset="0"/>
                <a:cs typeface="Arial" pitchFamily="34" charset="0"/>
              </a:rPr>
              <a:t>Continuation: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8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1790"/>
            <a:ext cx="3506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cs typeface="Arial" pitchFamily="34" charset="0"/>
              </a:rPr>
              <a:t>Bi-variate analysis</a:t>
            </a:r>
            <a:endParaRPr lang="en-US" sz="32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28001"/>
            <a:ext cx="6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6439"/>
            <a:ext cx="441910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42039"/>
            <a:ext cx="47339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71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1"/>
            <a:ext cx="370275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36" y="3429000"/>
            <a:ext cx="3408064" cy="30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24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40795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62" y="228601"/>
            <a:ext cx="44405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62325"/>
            <a:ext cx="46672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52" y="3518189"/>
            <a:ext cx="4162373" cy="277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74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800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714875" cy="293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4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217173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76613"/>
            <a:ext cx="47720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17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3206"/>
            <a:ext cx="81248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604859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Number of complain with marital status respect to kidhomes</a:t>
            </a:r>
          </a:p>
        </p:txBody>
      </p:sp>
    </p:spTree>
    <p:extLst>
      <p:ext uri="{BB962C8B-B14F-4D97-AF65-F5344CB8AC3E}">
        <p14:creationId xmlns:p14="http://schemas.microsoft.com/office/powerpoint/2010/main" val="293615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57325"/>
            <a:ext cx="8153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300" y="457200"/>
            <a:ext cx="659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Number of complain with marital status respect to Teenhome</a:t>
            </a:r>
          </a:p>
        </p:txBody>
      </p:sp>
    </p:spTree>
    <p:extLst>
      <p:ext uri="{BB962C8B-B14F-4D97-AF65-F5344CB8AC3E}">
        <p14:creationId xmlns:p14="http://schemas.microsoft.com/office/powerpoint/2010/main" val="36141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600200"/>
          </a:xfrm>
        </p:spPr>
        <p:txBody>
          <a:bodyPr/>
          <a:lstStyle/>
          <a:p>
            <a:r>
              <a:rPr lang="en-US" b="1" dirty="0"/>
              <a:t>Correlation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381000"/>
            <a:ext cx="8382000" cy="66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60020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Business Problem</a:t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 smtClean="0">
                <a:solidFill>
                  <a:schemeClr val="accent2"/>
                </a:solidFill>
                <a:effectLst/>
              </a:rPr>
              <a:t>Need </a:t>
            </a:r>
            <a:r>
              <a:rPr lang="en-IN" sz="2400" dirty="0">
                <a:solidFill>
                  <a:schemeClr val="accent2"/>
                </a:solidFill>
                <a:effectLst/>
              </a:rPr>
              <a:t>to perform clustering to summarize customer segments.</a:t>
            </a:r>
            <a:r>
              <a:rPr lang="en-US" sz="2400" dirty="0">
                <a:solidFill>
                  <a:schemeClr val="accent2"/>
                </a:solidFill>
                <a:effectLst/>
              </a:rPr>
              <a:t/>
            </a:r>
            <a:br>
              <a:rPr lang="en-US" sz="2400" dirty="0">
                <a:solidFill>
                  <a:schemeClr val="accent2"/>
                </a:solidFill>
                <a:effectLst/>
              </a:rPr>
            </a:b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8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85800"/>
            <a:ext cx="8229600" cy="1600200"/>
          </a:xfrm>
        </p:spPr>
        <p:txBody>
          <a:bodyPr/>
          <a:lstStyle/>
          <a:p>
            <a:r>
              <a:rPr lang="en-US" sz="3200" dirty="0"/>
              <a:t>Overview of Machine Learning Lifecycle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Stage 1: Problem Definition</a:t>
            </a:r>
          </a:p>
          <a:p>
            <a:endParaRPr lang="en-US" b="1" dirty="0"/>
          </a:p>
          <a:p>
            <a:r>
              <a:rPr lang="en-GB" b="1" dirty="0"/>
              <a:t>Stage 2: Data Collection</a:t>
            </a:r>
          </a:p>
          <a:p>
            <a:endParaRPr lang="en-US" b="1" dirty="0"/>
          </a:p>
          <a:p>
            <a:r>
              <a:rPr lang="en-US" b="1" dirty="0"/>
              <a:t>Stage 3: Data Exploration and Pre-processing</a:t>
            </a:r>
          </a:p>
          <a:p>
            <a:endParaRPr lang="en-US" b="1" dirty="0"/>
          </a:p>
          <a:p>
            <a:r>
              <a:rPr lang="en-GB" b="1" dirty="0"/>
              <a:t>Stage 4: Model Building</a:t>
            </a:r>
          </a:p>
          <a:p>
            <a:endParaRPr lang="en-US" b="1" dirty="0"/>
          </a:p>
          <a:p>
            <a:r>
              <a:rPr lang="en-GB" b="1" dirty="0"/>
              <a:t>Stage 5: Model Deployment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53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6432"/>
            <a:ext cx="8229600" cy="838200"/>
          </a:xfrm>
        </p:spPr>
        <p:txBody>
          <a:bodyPr/>
          <a:lstStyle/>
          <a:p>
            <a:r>
              <a:rPr lang="en-US" sz="2800" dirty="0" smtClean="0"/>
              <a:t>Import Data </a:t>
            </a:r>
            <a:endParaRPr lang="en-US" sz="2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539"/>
            <a:ext cx="9144000" cy="31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7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972452" cy="1500174"/>
          </a:xfrm>
        </p:spPr>
        <p:txBody>
          <a:bodyPr/>
          <a:lstStyle/>
          <a:p>
            <a:r>
              <a:rPr lang="en-US" sz="2400" b="1" dirty="0" smtClean="0"/>
              <a:t>Feature Engineering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data["</a:t>
            </a:r>
            <a:r>
              <a:rPr lang="en-US" sz="1600" dirty="0" err="1" smtClean="0"/>
              <a:t>Dt_Customer</a:t>
            </a:r>
            <a:r>
              <a:rPr lang="en-US" sz="1600" dirty="0" smtClean="0"/>
              <a:t>"]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pd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to_datetime</a:t>
            </a:r>
            <a:r>
              <a:rPr lang="en-US" sz="1600" dirty="0" smtClean="0"/>
              <a:t>(data["</a:t>
            </a:r>
            <a:r>
              <a:rPr lang="en-US" sz="1600" dirty="0" err="1" smtClean="0"/>
              <a:t>Dt_Customer</a:t>
            </a:r>
            <a:r>
              <a:rPr lang="en-US" sz="1600" dirty="0" smtClean="0"/>
              <a:t>"]) dates </a:t>
            </a:r>
            <a:r>
              <a:rPr lang="en-US" sz="1600" b="1" dirty="0" smtClean="0"/>
              <a:t>=</a:t>
            </a:r>
            <a:r>
              <a:rPr lang="en-US" sz="1600" dirty="0" smtClean="0"/>
              <a:t> []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</a:t>
            </a:r>
            <a:r>
              <a:rPr lang="en-US" sz="1600" b="1" dirty="0" smtClean="0"/>
              <a:t>in</a:t>
            </a:r>
            <a:r>
              <a:rPr lang="en-US" sz="1600" dirty="0" smtClean="0"/>
              <a:t> data["</a:t>
            </a:r>
            <a:r>
              <a:rPr lang="en-US" sz="1600" dirty="0" err="1" smtClean="0"/>
              <a:t>Dt_Customer</a:t>
            </a:r>
            <a:r>
              <a:rPr lang="en-US" sz="1600" dirty="0" smtClean="0"/>
              <a:t>"]: value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value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date</a:t>
            </a:r>
            <a:r>
              <a:rPr lang="en-US" sz="1600" dirty="0" smtClean="0"/>
              <a:t>() </a:t>
            </a:r>
            <a:r>
              <a:rPr lang="en-US" sz="1600" dirty="0" err="1" smtClean="0"/>
              <a:t>dates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append</a:t>
            </a:r>
            <a:r>
              <a:rPr lang="en-US" sz="1600" dirty="0" smtClean="0"/>
              <a:t>(value) print("Oldest customer join date: ", min(dates)) print("Newest customer join date:", max(dates))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1600" i="1" dirty="0" smtClean="0"/>
              <a:t># Get newest customer date</a:t>
            </a:r>
            <a:r>
              <a:rPr lang="en-US" sz="1600" dirty="0" smtClean="0"/>
              <a:t> </a:t>
            </a:r>
            <a:r>
              <a:rPr lang="en-US" sz="1600" dirty="0" err="1" smtClean="0"/>
              <a:t>number_of_days</a:t>
            </a:r>
            <a:r>
              <a:rPr lang="en-US" sz="1600" dirty="0" smtClean="0"/>
              <a:t> </a:t>
            </a:r>
            <a:r>
              <a:rPr lang="en-US" sz="1600" b="1" dirty="0" smtClean="0"/>
              <a:t>=</a:t>
            </a:r>
            <a:r>
              <a:rPr lang="en-US" sz="1600" dirty="0" smtClean="0"/>
              <a:t> [] </a:t>
            </a:r>
            <a:r>
              <a:rPr lang="en-US" sz="1600" dirty="0" err="1" smtClean="0"/>
              <a:t>ref_date</a:t>
            </a:r>
            <a:r>
              <a:rPr lang="en-US" sz="1600" dirty="0" smtClean="0"/>
              <a:t> </a:t>
            </a:r>
            <a:r>
              <a:rPr lang="en-US" sz="1600" b="1" dirty="0" smtClean="0"/>
              <a:t>=</a:t>
            </a:r>
            <a:r>
              <a:rPr lang="en-US" sz="1600" dirty="0" smtClean="0"/>
              <a:t> max(dates) </a:t>
            </a:r>
            <a:r>
              <a:rPr lang="en-US" sz="1600" b="1" dirty="0" smtClean="0"/>
              <a:t>for</a:t>
            </a:r>
            <a:r>
              <a:rPr lang="en-US" sz="1600" dirty="0" smtClean="0"/>
              <a:t> d </a:t>
            </a:r>
            <a:r>
              <a:rPr lang="en-US" sz="1600" b="1" dirty="0" smtClean="0"/>
              <a:t>in</a:t>
            </a:r>
            <a:r>
              <a:rPr lang="en-US" sz="1600" dirty="0" smtClean="0"/>
              <a:t> dates: delta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ref_date</a:t>
            </a:r>
            <a:r>
              <a:rPr lang="en-US" sz="1600" dirty="0" smtClean="0"/>
              <a:t> </a:t>
            </a:r>
            <a:r>
              <a:rPr lang="en-US" sz="1600" b="1" dirty="0" smtClean="0"/>
              <a:t>-</a:t>
            </a:r>
            <a:r>
              <a:rPr lang="en-US" sz="1600" dirty="0" smtClean="0"/>
              <a:t> d </a:t>
            </a:r>
            <a:r>
              <a:rPr lang="en-US" sz="1600" dirty="0" err="1" smtClean="0"/>
              <a:t>number_of_days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append</a:t>
            </a:r>
            <a:r>
              <a:rPr lang="en-US" sz="1600" dirty="0" smtClean="0"/>
              <a:t>(delta) </a:t>
            </a:r>
            <a:r>
              <a:rPr lang="en-US" sz="1600" i="1" dirty="0" smtClean="0"/>
              <a:t># Create '</a:t>
            </a:r>
            <a:r>
              <a:rPr lang="en-US" sz="1600" i="1" dirty="0" err="1" smtClean="0"/>
              <a:t>Customer_For</a:t>
            </a:r>
            <a:r>
              <a:rPr lang="en-US" sz="1600" i="1" dirty="0" smtClean="0"/>
              <a:t>' feature</a:t>
            </a:r>
            <a:r>
              <a:rPr lang="en-US" sz="1600" dirty="0" smtClean="0"/>
              <a:t> data["</a:t>
            </a:r>
            <a:r>
              <a:rPr lang="en-US" sz="1600" dirty="0" err="1" smtClean="0"/>
              <a:t>Customer_For</a:t>
            </a:r>
            <a:r>
              <a:rPr lang="en-US" sz="1600" dirty="0" smtClean="0"/>
              <a:t>"]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number_of_days</a:t>
            </a:r>
            <a:r>
              <a:rPr lang="en-US" sz="1600" dirty="0" smtClean="0"/>
              <a:t> data["</a:t>
            </a:r>
            <a:r>
              <a:rPr lang="en-US" sz="1600" dirty="0" err="1" smtClean="0"/>
              <a:t>Customer_For</a:t>
            </a:r>
            <a:r>
              <a:rPr lang="en-US" sz="1600" dirty="0" smtClean="0"/>
              <a:t>"]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pd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to_numeric</a:t>
            </a:r>
            <a:r>
              <a:rPr lang="en-US" sz="1600" dirty="0" smtClean="0"/>
              <a:t>(data["</a:t>
            </a:r>
            <a:r>
              <a:rPr lang="en-US" sz="1600" dirty="0" err="1" smtClean="0"/>
              <a:t>Customer_For</a:t>
            </a:r>
            <a:r>
              <a:rPr lang="en-US" sz="1600" dirty="0" smtClean="0"/>
              <a:t>"], errors</a:t>
            </a:r>
            <a:r>
              <a:rPr lang="en-US" sz="1600" b="1" dirty="0" smtClean="0"/>
              <a:t>=</a:t>
            </a:r>
            <a:r>
              <a:rPr lang="en-US" sz="1600" dirty="0" smtClean="0"/>
              <a:t>"raise")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Oldest customer join date: 2012-01-08</a:t>
            </a:r>
          </a:p>
          <a:p>
            <a:r>
              <a:rPr lang="en-US" sz="1600" dirty="0" smtClean="0"/>
              <a:t> Newest customer join date: 2014-12-06 </a:t>
            </a:r>
          </a:p>
          <a:p>
            <a:r>
              <a:rPr lang="en-US" sz="1600" dirty="0" smtClean="0"/>
              <a:t>Explore unique values in categorical features to get a clearer picture of data</a:t>
            </a:r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947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Further feature engineering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dirty="0" err="1">
                <a:solidFill>
                  <a:schemeClr val="tx1"/>
                </a:solidFill>
              </a:rPr>
              <a:t>data.describe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p 7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2" y="2540422"/>
            <a:ext cx="7929650" cy="26455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7224" y="5286389"/>
            <a:ext cx="692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 discrepancies are observed in the mean Income and Age features, as well as the max Income and Age.</a:t>
            </a:r>
          </a:p>
          <a:p>
            <a:r>
              <a:rPr lang="en-US" dirty="0" smtClean="0"/>
              <a:t>Note: Max age is 128 years as it is </a:t>
            </a:r>
            <a:r>
              <a:rPr lang="en-US" dirty="0" err="1" smtClean="0"/>
              <a:t>caclculated</a:t>
            </a:r>
            <a:r>
              <a:rPr lang="en-US" dirty="0" smtClean="0"/>
              <a:t> as of today 01/11/2021 and the data has not been collected very recently.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9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927"/>
            <a:ext cx="8229600" cy="762000"/>
          </a:xfrm>
        </p:spPr>
        <p:txBody>
          <a:bodyPr/>
          <a:lstStyle/>
          <a:p>
            <a:r>
              <a:rPr lang="en-US" sz="4400" dirty="0" smtClean="0"/>
              <a:t>Basic Transformations</a:t>
            </a:r>
            <a:endParaRPr lang="en-GB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-38100" y="1600200"/>
            <a:ext cx="906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['Purchases'] = </a:t>
            </a:r>
            <a:r>
              <a:rPr lang="en-GB" sz="1600" dirty="0"/>
              <a:t>data['</a:t>
            </a:r>
            <a:r>
              <a:rPr lang="en-GB" sz="1600" dirty="0" err="1"/>
              <a:t>NumDealsPurchases</a:t>
            </a:r>
            <a:r>
              <a:rPr lang="en-GB" sz="1600" dirty="0"/>
              <a:t>'] + data['</a:t>
            </a:r>
            <a:r>
              <a:rPr lang="en-GB" sz="1600" dirty="0" err="1"/>
              <a:t>NumWebPurchases</a:t>
            </a:r>
            <a:r>
              <a:rPr lang="en-GB" sz="1600" dirty="0"/>
              <a:t>'] + data['</a:t>
            </a:r>
            <a:r>
              <a:rPr lang="en-GB" sz="1600" dirty="0" err="1"/>
              <a:t>NumCatalogPurchases</a:t>
            </a:r>
            <a:r>
              <a:rPr lang="en-GB" sz="1600" dirty="0"/>
              <a:t>'] + data['</a:t>
            </a:r>
            <a:r>
              <a:rPr lang="en-GB" sz="1600" dirty="0" err="1"/>
              <a:t>NumStorePurchases</a:t>
            </a:r>
            <a:r>
              <a:rPr lang="en-GB" sz="1600" dirty="0" smtClean="0"/>
              <a:t>']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38100" y="120623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Combine different types of purchase into one column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3911" y="3245256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['Expenses'] = </a:t>
            </a:r>
            <a:r>
              <a:rPr lang="en-GB" sz="1600" dirty="0"/>
              <a:t>data['</a:t>
            </a:r>
            <a:r>
              <a:rPr lang="en-GB" sz="1600" dirty="0" err="1"/>
              <a:t>MntWines</a:t>
            </a:r>
            <a:r>
              <a:rPr lang="en-GB" sz="1600" dirty="0"/>
              <a:t>'] + data['</a:t>
            </a:r>
            <a:r>
              <a:rPr lang="en-GB" sz="1600" dirty="0" err="1"/>
              <a:t>MntFruits</a:t>
            </a:r>
            <a:r>
              <a:rPr lang="en-GB" sz="1600" dirty="0"/>
              <a:t>'] + data['</a:t>
            </a:r>
            <a:r>
              <a:rPr lang="en-GB" sz="1600" dirty="0" err="1"/>
              <a:t>MntMeatProducts</a:t>
            </a:r>
            <a:r>
              <a:rPr lang="en-GB" sz="1600" dirty="0"/>
              <a:t>'] + data['</a:t>
            </a:r>
            <a:r>
              <a:rPr lang="en-GB" sz="1600" dirty="0" err="1"/>
              <a:t>MntFishProducts</a:t>
            </a:r>
            <a:r>
              <a:rPr lang="en-GB" sz="1600" dirty="0"/>
              <a:t>'] + data['</a:t>
            </a:r>
            <a:r>
              <a:rPr lang="en-GB" sz="1600" dirty="0" err="1"/>
              <a:t>MntSweetProducts</a:t>
            </a:r>
            <a:r>
              <a:rPr lang="en-GB" sz="1600" dirty="0"/>
              <a:t>'] + data['</a:t>
            </a:r>
            <a:r>
              <a:rPr lang="en-GB" sz="1600" dirty="0" err="1"/>
              <a:t>MntGoldProds</a:t>
            </a:r>
            <a:r>
              <a:rPr lang="en-GB" sz="1600" dirty="0"/>
              <a:t>']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-58882" y="28690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Combine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all </a:t>
            </a:r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types of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amount spend </a:t>
            </a:r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into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one column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103911" y="5105400"/>
            <a:ext cx="9182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['Campaign'] = </a:t>
            </a:r>
            <a:r>
              <a:rPr lang="en-GB" sz="1600" dirty="0"/>
              <a:t>data['AcceptedCmp1'] + data['AcceptedCmp2'] + data['AcceptedCmp3'] + data['AcceptedCmp4'] + data['AcceptedCmp5']</a:t>
            </a:r>
          </a:p>
          <a:p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102178" y="469465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Combine all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campaign into </a:t>
            </a:r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one column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1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304800"/>
            <a:ext cx="8991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Group Income data into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ranges (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Below 25000, Income 25000-50000, Income 50000-100000, Above 100000)</a:t>
            </a:r>
            <a:endParaRPr lang="en-US" sz="2400" b="1" u="sng" dirty="0" smtClean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sz="1600" dirty="0" smtClean="0"/>
              <a:t>=</a:t>
            </a:r>
            <a:r>
              <a:rPr lang="en-US" sz="1600" dirty="0" err="1" smtClean="0"/>
              <a:t>data.assign</a:t>
            </a:r>
            <a:r>
              <a:rPr lang="en-US" sz="1600" dirty="0" smtClean="0"/>
              <a:t>(Incomes=</a:t>
            </a:r>
            <a:r>
              <a:rPr lang="en-US" sz="1600" dirty="0" err="1" smtClean="0"/>
              <a:t>pd.cut</a:t>
            </a:r>
            <a:r>
              <a:rPr lang="en-US" sz="1600" dirty="0" smtClean="0"/>
              <a:t>(data</a:t>
            </a:r>
            <a:r>
              <a:rPr lang="en-US" sz="1600" dirty="0"/>
              <a:t>['Income'], </a:t>
            </a:r>
            <a:r>
              <a:rPr lang="en-US" sz="1600" dirty="0" smtClean="0"/>
              <a:t>bins</a:t>
            </a:r>
            <a:r>
              <a:rPr lang="en-US" sz="1600" dirty="0"/>
              <a:t>=[ 0, 25000, 50000,100000,666666], </a:t>
            </a:r>
            <a:r>
              <a:rPr lang="en-US" sz="1600" dirty="0" smtClean="0"/>
              <a:t> </a:t>
            </a:r>
            <a:r>
              <a:rPr lang="en-US" sz="1600" dirty="0"/>
              <a:t>labels=['Below 25000', 'Income 25000-50000 ', 'Income 50000-100000 ','Above 100000</a:t>
            </a:r>
            <a:r>
              <a:rPr lang="en-US" sz="1600" dirty="0" smtClean="0"/>
              <a:t>']))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Group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Expense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data into 4 ranges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(0-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500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500-1000,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</a:rPr>
              <a:t>Above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1000)</a:t>
            </a:r>
            <a:endParaRPr lang="en-US" sz="2400" b="1" u="sng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data</a:t>
            </a:r>
            <a:r>
              <a:rPr lang="en-US" sz="1600" dirty="0" smtClean="0"/>
              <a:t>=</a:t>
            </a:r>
            <a:r>
              <a:rPr lang="en-US" sz="1600" dirty="0" err="1" smtClean="0"/>
              <a:t>data.assign</a:t>
            </a:r>
            <a:r>
              <a:rPr lang="en-US" sz="1600" dirty="0" smtClean="0"/>
              <a:t>(Expense=</a:t>
            </a:r>
            <a:r>
              <a:rPr lang="en-US" sz="1600" dirty="0" err="1" smtClean="0"/>
              <a:t>pd.cut</a:t>
            </a:r>
            <a:r>
              <a:rPr lang="en-US" sz="1600" dirty="0" smtClean="0"/>
              <a:t>(data</a:t>
            </a:r>
            <a:r>
              <a:rPr lang="en-US" sz="1600" dirty="0"/>
              <a:t>['Expenses'], </a:t>
            </a:r>
            <a:r>
              <a:rPr lang="en-US" sz="1600" dirty="0" smtClean="0"/>
              <a:t>bins</a:t>
            </a:r>
            <a:r>
              <a:rPr lang="en-US" sz="1600" dirty="0"/>
              <a:t>=[ 0, 500, 1000, 2525], </a:t>
            </a:r>
            <a:r>
              <a:rPr lang="en-US" sz="1600" dirty="0" smtClean="0"/>
              <a:t> </a:t>
            </a:r>
            <a:r>
              <a:rPr lang="en-US" sz="1600" dirty="0"/>
              <a:t>labels=['Below 500', 'Expense 500-1000 ','Above 1000</a:t>
            </a:r>
            <a:r>
              <a:rPr lang="en-US" sz="1600" dirty="0" smtClean="0"/>
              <a:t>']))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600" dirty="0"/>
          </a:p>
          <a:p>
            <a:endParaRPr lang="en-US" sz="1600" dirty="0"/>
          </a:p>
          <a:p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Group Birth Year data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into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3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ranges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(1959-1997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, 1997-1977,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</a:rPr>
              <a:t>Above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1997)</a:t>
            </a:r>
            <a:endParaRPr lang="en-US" sz="2400" b="1" u="sng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sz="1600" dirty="0" smtClean="0"/>
              <a:t>=</a:t>
            </a:r>
            <a:r>
              <a:rPr lang="en-US" sz="1600" dirty="0" err="1" smtClean="0"/>
              <a:t>data.assign</a:t>
            </a:r>
            <a:r>
              <a:rPr lang="en-US" sz="1600" dirty="0" smtClean="0"/>
              <a:t>(DOB=</a:t>
            </a:r>
            <a:r>
              <a:rPr lang="en-US" sz="1600" dirty="0" err="1" smtClean="0"/>
              <a:t>pd.cut</a:t>
            </a:r>
            <a:r>
              <a:rPr lang="en-US" sz="1600" dirty="0" smtClean="0"/>
              <a:t>(data</a:t>
            </a:r>
            <a:r>
              <a:rPr lang="en-US" sz="1600" dirty="0"/>
              <a:t>['</a:t>
            </a:r>
            <a:r>
              <a:rPr lang="en-US" sz="1600" dirty="0" err="1"/>
              <a:t>Year_Birth</a:t>
            </a:r>
            <a:r>
              <a:rPr lang="en-US" sz="1600" dirty="0"/>
              <a:t>'], </a:t>
            </a:r>
            <a:r>
              <a:rPr lang="en-US" sz="1600" dirty="0" smtClean="0"/>
              <a:t>bins</a:t>
            </a:r>
            <a:r>
              <a:rPr lang="en-US" sz="1600" dirty="0"/>
              <a:t>=[ 0, 1959, 1977, 1996</a:t>
            </a:r>
            <a:r>
              <a:rPr lang="en-US" sz="1600" dirty="0" smtClean="0"/>
              <a:t>], labels</a:t>
            </a:r>
            <a:r>
              <a:rPr lang="en-US" sz="1600" dirty="0"/>
              <a:t>=['Below 1959', 'DOB 1959-1977', 'DOB 1977-1996']))</a:t>
            </a:r>
          </a:p>
        </p:txBody>
      </p:sp>
    </p:spTree>
    <p:extLst>
      <p:ext uri="{BB962C8B-B14F-4D97-AF65-F5344CB8AC3E}">
        <p14:creationId xmlns:p14="http://schemas.microsoft.com/office/powerpoint/2010/main" val="1822141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76200" y="0"/>
            <a:ext cx="9220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ym typeface="Wingdings" panose="05000000000000000000" pitchFamily="2" charset="2"/>
              </a:rPr>
              <a:t>Group different marital status into two category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['</a:t>
            </a:r>
            <a:r>
              <a:rPr lang="en-US" dirty="0" err="1"/>
              <a:t>Marital_Status</a:t>
            </a:r>
            <a:r>
              <a:rPr lang="en-US" dirty="0"/>
              <a:t>'] = </a:t>
            </a:r>
            <a:r>
              <a:rPr lang="en-US" sz="1600" dirty="0"/>
              <a:t>data['</a:t>
            </a:r>
            <a:r>
              <a:rPr lang="en-US" sz="1600" dirty="0" err="1"/>
              <a:t>Marital_Status</a:t>
            </a:r>
            <a:r>
              <a:rPr lang="en-US" sz="1600" dirty="0"/>
              <a:t>'].replace(['Married', 'Together'], 'relationship')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['</a:t>
            </a:r>
            <a:r>
              <a:rPr lang="en-US" dirty="0" err="1"/>
              <a:t>Marital_Status</a:t>
            </a:r>
            <a:r>
              <a:rPr lang="en-US" dirty="0"/>
              <a:t>'] = </a:t>
            </a:r>
            <a:r>
              <a:rPr lang="en-US" sz="1600" dirty="0"/>
              <a:t>data['</a:t>
            </a:r>
            <a:r>
              <a:rPr lang="en-US" sz="1600" dirty="0" err="1"/>
              <a:t>Marital_Status</a:t>
            </a:r>
            <a:r>
              <a:rPr lang="en-US" sz="1600" dirty="0"/>
              <a:t>'].replace(['Single', 'Divorced', 'Widow', 'Alone', 'Absurd', 'YOLO'], 'single')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b="1" u="sng" dirty="0" smtClean="0">
                <a:sym typeface="Wingdings" panose="05000000000000000000" pitchFamily="2" charset="2"/>
              </a:rPr>
              <a:t>Group different education status into three category</a:t>
            </a:r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</a:t>
            </a:r>
            <a:r>
              <a:rPr lang="en-US" dirty="0" smtClean="0"/>
              <a:t>'</a:t>
            </a:r>
            <a:r>
              <a:rPr lang="en-US" dirty="0" err="1" smtClean="0"/>
              <a:t>Eduation</a:t>
            </a:r>
            <a:r>
              <a:rPr lang="en-US" dirty="0"/>
              <a:t>'] </a:t>
            </a:r>
            <a:r>
              <a:rPr lang="en-US" sz="1600" dirty="0"/>
              <a:t>= data['Education'].replace(['2n Cycle', 'Basic'], 'Basic')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['Education'] = </a:t>
            </a:r>
            <a:r>
              <a:rPr lang="en-US" sz="1600" dirty="0"/>
              <a:t>data['Education'].replace(['Graduation', 'Master'], 'Graduated')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['Education'] = </a:t>
            </a:r>
            <a:r>
              <a:rPr lang="en-US" sz="1600" dirty="0"/>
              <a:t>data['Education'].replace(['PhD'], 'PHD')</a:t>
            </a:r>
            <a:endParaRPr lang="en-GB" sz="1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3733800"/>
            <a:ext cx="9130145" cy="21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6200" y="1227087"/>
            <a:ext cx="6346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Label encoding to convert data into numeric </a:t>
            </a:r>
            <a:endParaRPr lang="en-GB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-76200" y="1688752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['Education']=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(data['Education'])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</a:t>
            </a:r>
            <a:r>
              <a:rPr lang="en-GB" dirty="0" err="1"/>
              <a:t>Marital_Status</a:t>
            </a:r>
            <a:r>
              <a:rPr lang="en-GB" dirty="0"/>
              <a:t>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</a:t>
            </a:r>
            <a:r>
              <a:rPr lang="en-GB" sz="1600" dirty="0" err="1"/>
              <a:t>Marital_Status</a:t>
            </a:r>
            <a:r>
              <a:rPr lang="en-GB" sz="1600" dirty="0"/>
              <a:t>'])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['Incomes']=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(data['Incomes'])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['DOB']=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(data['DOB'])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['Expense']=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(data['Expense'])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Data Pre- Processing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762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Data normalize </a:t>
            </a:r>
            <a:endParaRPr lang="en-GB" sz="2400" b="1" u="sng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8" y="4067127"/>
            <a:ext cx="816406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69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681151"/>
          </a:xfrm>
        </p:spPr>
        <p:txBody>
          <a:bodyPr/>
          <a:lstStyle/>
          <a:p>
            <a:r>
              <a:rPr lang="en-US" sz="3600" dirty="0" smtClean="0"/>
              <a:t>Clustering &amp; Model Building 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12700" y="708860"/>
            <a:ext cx="834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AgglomerativeClustering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n_clusters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=4,affinity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',linkage="ward")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91222"/>
            <a:ext cx="5715000" cy="43678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8600" y="1078193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-apple-system"/>
              </a:rPr>
              <a:t>The x-axis contains the samples and y-axis represents the distance between these samples. The vertical line with maximum distance is the blue line and hence we can decide a threshold and cut the </a:t>
            </a:r>
            <a:r>
              <a:rPr lang="en-IN" dirty="0" err="1">
                <a:latin typeface="-apple-system"/>
              </a:rPr>
              <a:t>dendrogram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304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7"/>
            <a:ext cx="9144000" cy="23038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0782" y="1858755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Group data by Cluster ID </a:t>
            </a:r>
            <a:r>
              <a:rPr lang="en-US" sz="2400" b="1" dirty="0" smtClean="0"/>
              <a:t>:</a:t>
            </a:r>
            <a:endParaRPr lang="en-GB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-20782" y="251004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df.groupby</a:t>
            </a:r>
            <a:r>
              <a:rPr lang="en-US" dirty="0"/>
              <a:t>("</a:t>
            </a:r>
            <a:r>
              <a:rPr lang="en-US" dirty="0" err="1"/>
              <a:t>Cluster_id</a:t>
            </a:r>
            <a:r>
              <a:rPr lang="en-US" dirty="0"/>
              <a:t>").</a:t>
            </a:r>
            <a:r>
              <a:rPr lang="en-US" dirty="0" err="1"/>
              <a:t>agg</a:t>
            </a:r>
            <a:r>
              <a:rPr lang="en-US" dirty="0"/>
              <a:t>(['mean']).</a:t>
            </a:r>
            <a:r>
              <a:rPr lang="en-US" dirty="0" err="1"/>
              <a:t>reset_index</a:t>
            </a:r>
            <a:r>
              <a:rPr lang="en-US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08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24400"/>
            <a:ext cx="8229600" cy="1600200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dirty="0">
                <a:effectLst/>
                <a:latin typeface="Arial Black" pitchFamily="34" charset="0"/>
              </a:rPr>
              <a:t>Attributes</a:t>
            </a:r>
            <a:r>
              <a:rPr lang="en-US" sz="1600" dirty="0">
                <a:effectLst/>
              </a:rPr>
              <a:t/>
            </a:r>
            <a:br>
              <a:rPr lang="en-US" sz="1600" dirty="0">
                <a:effectLst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ID: Customer's unique identifier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Year_Birth: Customer's birth year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Education: Customer's education level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Marital_Status: Customer's marital status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Income: Customer's yearly household income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Kidhome: Number of children in customer's household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Teenhome: Number of teenagers in customer's household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Dt_Customer: Date of customer's enrollment with the company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Recency: Number of days since customer's last purchase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Complain: 1 if customer complained in the last 2 years, 0 otherwise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MntWines: Amount spent on wine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MntFruits: Amount spent on fruits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MntMeatProducts: Amount spent on meat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MntFishProducts: Amount spent on fish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MntSweetProducts: Amount spent on sweets in last 2 years</a:t>
            </a:r>
            <a:b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MntGoldProds: Amount spent on gold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inherit"/>
                <a:ea typeface="inherit"/>
                <a:cs typeface="inherit"/>
              </a:rPr>
              <a:t>Promotion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NumDealsPurchases: Number of purchases made with a discount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75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381000"/>
          </a:xfrm>
        </p:spPr>
        <p:txBody>
          <a:bodyPr/>
          <a:lstStyle/>
          <a:p>
            <a:r>
              <a:rPr lang="en-IN" sz="2800" dirty="0"/>
              <a:t>Getting centroid for </a:t>
            </a:r>
            <a:r>
              <a:rPr lang="en-IN" sz="2800" dirty="0" smtClean="0"/>
              <a:t>Agglomerative Clustering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574910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2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700"/>
            <a:ext cx="8077200" cy="609600"/>
          </a:xfrm>
        </p:spPr>
        <p:txBody>
          <a:bodyPr/>
          <a:lstStyle/>
          <a:p>
            <a:r>
              <a:rPr lang="en-IN" sz="2800" dirty="0" smtClean="0"/>
              <a:t>K-MEANS 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304800" y="635000"/>
            <a:ext cx="3771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Elbow curve / Scree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3543300" cy="24669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700" y="1294884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kmeans</a:t>
            </a:r>
            <a:r>
              <a:rPr lang="en-IN" dirty="0"/>
              <a:t> = </a:t>
            </a:r>
            <a:r>
              <a:rPr lang="en-IN" dirty="0" err="1"/>
              <a:t>KMeans</a:t>
            </a:r>
            <a:r>
              <a:rPr lang="en-IN" dirty="0"/>
              <a:t>(</a:t>
            </a:r>
            <a:r>
              <a:rPr lang="en-IN" dirty="0" err="1"/>
              <a:t>n_clusters</a:t>
            </a:r>
            <a:r>
              <a:rPr lang="en-IN" dirty="0"/>
              <a:t>= 3)</a:t>
            </a:r>
          </a:p>
        </p:txBody>
      </p:sp>
    </p:spTree>
    <p:extLst>
      <p:ext uri="{BB962C8B-B14F-4D97-AF65-F5344CB8AC3E}">
        <p14:creationId xmlns:p14="http://schemas.microsoft.com/office/powerpoint/2010/main" val="263987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620000" cy="914400"/>
          </a:xfrm>
        </p:spPr>
        <p:txBody>
          <a:bodyPr/>
          <a:lstStyle/>
          <a:p>
            <a:r>
              <a:rPr lang="en-IN" sz="2800" dirty="0"/>
              <a:t>Plotting the Cluster Centroids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295400"/>
            <a:ext cx="5140325" cy="33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76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"/>
            <a:ext cx="8229600" cy="838200"/>
          </a:xfrm>
        </p:spPr>
        <p:txBody>
          <a:bodyPr/>
          <a:lstStyle/>
          <a:p>
            <a:r>
              <a:rPr lang="en-IN" sz="2800" dirty="0"/>
              <a:t>DBscan </a:t>
            </a:r>
            <a:r>
              <a:rPr lang="en-IN" sz="2800" dirty="0" smtClean="0"/>
              <a:t>Clustering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" y="863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db_default</a:t>
            </a:r>
            <a:r>
              <a:rPr lang="en-IN" dirty="0" smtClean="0"/>
              <a:t>=DBSCAN(eps=0.4,min_samples=5</a:t>
            </a:r>
            <a:r>
              <a:rPr lang="en-IN" dirty="0"/>
              <a:t>).fit(</a:t>
            </a:r>
            <a:r>
              <a:rPr lang="en-IN" dirty="0" err="1"/>
              <a:t>X_principal</a:t>
            </a:r>
            <a:r>
              <a:rPr lang="en-IN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Plotting the Cluster Centroids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4800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7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3709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Split data into X and Y variable</a:t>
            </a:r>
            <a:endParaRPr lang="en-GB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95374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X </a:t>
            </a:r>
            <a:r>
              <a:rPr lang="en-GB" dirty="0">
                <a:sym typeface="Wingdings" panose="05000000000000000000" pitchFamily="2" charset="2"/>
              </a:rPr>
              <a:t>= </a:t>
            </a:r>
            <a:r>
              <a:rPr lang="en-GB" sz="1600" dirty="0" err="1">
                <a:sym typeface="Wingdings" panose="05000000000000000000" pitchFamily="2" charset="2"/>
              </a:rPr>
              <a:t>data.drop</a:t>
            </a:r>
            <a:r>
              <a:rPr lang="en-GB" sz="1600" dirty="0">
                <a:sym typeface="Wingdings" panose="05000000000000000000" pitchFamily="2" charset="2"/>
              </a:rPr>
              <a:t>("</a:t>
            </a:r>
            <a:r>
              <a:rPr lang="en-GB" sz="1600" dirty="0" err="1">
                <a:sym typeface="Wingdings" panose="05000000000000000000" pitchFamily="2" charset="2"/>
              </a:rPr>
              <a:t>Cluster_id</a:t>
            </a:r>
            <a:r>
              <a:rPr lang="en-GB" sz="1600" dirty="0">
                <a:sym typeface="Wingdings" panose="05000000000000000000" pitchFamily="2" charset="2"/>
              </a:rPr>
              <a:t>", axis=1)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y </a:t>
            </a:r>
            <a:r>
              <a:rPr lang="en-GB" dirty="0">
                <a:sym typeface="Wingdings" panose="05000000000000000000" pitchFamily="2" charset="2"/>
              </a:rPr>
              <a:t>= </a:t>
            </a:r>
            <a:r>
              <a:rPr lang="en-GB" sz="1600" dirty="0" err="1">
                <a:sym typeface="Wingdings" panose="05000000000000000000" pitchFamily="2" charset="2"/>
              </a:rPr>
              <a:t>data.Cluster_id</a:t>
            </a:r>
            <a:endParaRPr lang="en-GB" sz="1600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X.shape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y.shape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54171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from </a:t>
            </a:r>
            <a:r>
              <a:rPr lang="en-GB" dirty="0" err="1"/>
              <a:t>sklearn.model_selection</a:t>
            </a:r>
            <a:r>
              <a:rPr lang="en-GB" dirty="0"/>
              <a:t> import </a:t>
            </a:r>
            <a:r>
              <a:rPr lang="en-GB" dirty="0" err="1"/>
              <a:t>train_test_split</a:t>
            </a:r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/>
              <a:t>x_train</a:t>
            </a:r>
            <a:r>
              <a:rPr lang="en-GB" dirty="0"/>
              <a:t>, </a:t>
            </a:r>
            <a:r>
              <a:rPr lang="en-GB" dirty="0" err="1"/>
              <a:t>x_cv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, </a:t>
            </a:r>
            <a:r>
              <a:rPr lang="en-GB" dirty="0" err="1"/>
              <a:t>y_cv</a:t>
            </a:r>
            <a:r>
              <a:rPr lang="en-GB" dirty="0"/>
              <a:t> </a:t>
            </a:r>
            <a:r>
              <a:rPr lang="en-GB" sz="1600" dirty="0"/>
              <a:t>= </a:t>
            </a:r>
            <a:r>
              <a:rPr lang="en-GB" sz="1600" dirty="0" err="1"/>
              <a:t>train_test_split</a:t>
            </a:r>
            <a:r>
              <a:rPr lang="en-GB" sz="1600" dirty="0"/>
              <a:t>(</a:t>
            </a:r>
            <a:r>
              <a:rPr lang="en-GB" sz="1600" dirty="0" err="1"/>
              <a:t>X,y</a:t>
            </a:r>
            <a:r>
              <a:rPr lang="en-GB" sz="1600" dirty="0"/>
              <a:t>, </a:t>
            </a:r>
            <a:r>
              <a:rPr lang="en-GB" sz="1600" dirty="0" err="1"/>
              <a:t>test_size</a:t>
            </a:r>
            <a:r>
              <a:rPr lang="en-GB" sz="1600" dirty="0"/>
              <a:t> = 0.2, </a:t>
            </a:r>
            <a:r>
              <a:rPr lang="en-GB" sz="1600" dirty="0" err="1"/>
              <a:t>random_state</a:t>
            </a:r>
            <a:r>
              <a:rPr lang="en-GB" sz="1600" dirty="0"/>
              <a:t> = 10)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08412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Import Classifier</a:t>
            </a:r>
            <a:endParaRPr lang="en-GB" sz="2400" b="1" u="sng" dirty="0"/>
          </a:p>
          <a:p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from </a:t>
            </a:r>
            <a:r>
              <a:rPr lang="en-GB" dirty="0" err="1"/>
              <a:t>sklearn.ensemble</a:t>
            </a:r>
            <a:r>
              <a:rPr lang="en-GB" dirty="0"/>
              <a:t> import </a:t>
            </a:r>
            <a:r>
              <a:rPr lang="en-GB" dirty="0" err="1"/>
              <a:t>RandomForestClassifier</a:t>
            </a:r>
            <a:r>
              <a:rPr lang="en-GB" dirty="0"/>
              <a:t>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model </a:t>
            </a:r>
            <a:r>
              <a:rPr lang="en-GB" dirty="0"/>
              <a:t>= </a:t>
            </a:r>
            <a:r>
              <a:rPr lang="en-GB" sz="1600" dirty="0" err="1"/>
              <a:t>RandomForestClassifier</a:t>
            </a:r>
            <a:r>
              <a:rPr lang="en-GB" sz="1600" dirty="0"/>
              <a:t>(</a:t>
            </a:r>
            <a:r>
              <a:rPr lang="en-GB" sz="1600" dirty="0" err="1"/>
              <a:t>max_depth</a:t>
            </a:r>
            <a:r>
              <a:rPr lang="en-GB" sz="1600" dirty="0"/>
              <a:t>=4, </a:t>
            </a:r>
            <a:r>
              <a:rPr lang="en-GB" sz="1600" dirty="0" err="1"/>
              <a:t>random_state</a:t>
            </a:r>
            <a:r>
              <a:rPr lang="en-GB" sz="1600" dirty="0"/>
              <a:t> = 10)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/>
              <a:t>model.fit</a:t>
            </a:r>
            <a:r>
              <a:rPr lang="en-GB" dirty="0" smtClean="0"/>
              <a:t>(</a:t>
            </a:r>
            <a:r>
              <a:rPr lang="en-GB" dirty="0" err="1" smtClean="0"/>
              <a:t>x_train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7" y="41910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</a:t>
            </a:r>
            <a:r>
              <a:rPr lang="en-US" sz="2400" b="1" u="sng" dirty="0" smtClean="0"/>
              <a:t>aving </a:t>
            </a:r>
            <a:r>
              <a:rPr lang="en-US" sz="2400" b="1" u="sng" dirty="0"/>
              <a:t>the model </a:t>
            </a:r>
            <a:endParaRPr lang="en-US" sz="2400" b="1" u="sng" dirty="0" smtClean="0"/>
          </a:p>
          <a:p>
            <a:endParaRPr lang="en-US" sz="2400" b="1" u="sng" dirty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import </a:t>
            </a:r>
            <a:r>
              <a:rPr lang="en-US" dirty="0"/>
              <a:t>pickle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</a:t>
            </a:r>
            <a:r>
              <a:rPr lang="en-US" dirty="0" err="1" smtClean="0"/>
              <a:t>ickle_out</a:t>
            </a:r>
            <a:r>
              <a:rPr lang="en-US" dirty="0" smtClean="0"/>
              <a:t> </a:t>
            </a:r>
            <a:r>
              <a:rPr lang="en-US" dirty="0"/>
              <a:t>= open("</a:t>
            </a:r>
            <a:r>
              <a:rPr lang="en-US" dirty="0" err="1"/>
              <a:t>classifier.pkl</a:t>
            </a:r>
            <a:r>
              <a:rPr lang="en-US" dirty="0"/>
              <a:t>", mode = "</a:t>
            </a:r>
            <a:r>
              <a:rPr lang="en-US" dirty="0" err="1"/>
              <a:t>wb</a:t>
            </a:r>
            <a:r>
              <a:rPr lang="en-US" dirty="0"/>
              <a:t>")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pickle.dump</a:t>
            </a:r>
            <a:r>
              <a:rPr lang="en-US" dirty="0" smtClean="0"/>
              <a:t>(model</a:t>
            </a:r>
            <a:r>
              <a:rPr lang="en-US" dirty="0"/>
              <a:t>, </a:t>
            </a:r>
            <a:r>
              <a:rPr lang="en-US" dirty="0" err="1"/>
              <a:t>pickle_out</a:t>
            </a:r>
            <a:r>
              <a:rPr lang="en-US" dirty="0"/>
              <a:t>)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pickle_out.close</a:t>
            </a:r>
            <a:r>
              <a:rPr lang="en-US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16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GB" sz="3200" dirty="0">
                <a:effectLst/>
              </a:rPr>
              <a:t>Model Deployment Using </a:t>
            </a:r>
            <a:r>
              <a:rPr lang="en-GB" sz="3200" dirty="0" err="1">
                <a:effectLst/>
              </a:rPr>
              <a:t>Streamlit</a:t>
            </a:r>
            <a:endParaRPr lang="en-GB" sz="32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8534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 smtClean="0"/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 smtClean="0"/>
              <a:t>Creating </a:t>
            </a:r>
            <a:r>
              <a:rPr lang="en-US" sz="2400" b="1" dirty="0"/>
              <a:t>a python </a:t>
            </a:r>
            <a:r>
              <a:rPr lang="en-US" sz="2400" b="1" dirty="0" smtClean="0"/>
              <a:t>script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 smtClean="0"/>
              <a:t>Create </a:t>
            </a:r>
            <a:r>
              <a:rPr lang="en-US" sz="2400" b="1" dirty="0"/>
              <a:t>front-end: </a:t>
            </a:r>
            <a:r>
              <a:rPr lang="en-US" sz="2400" b="1" dirty="0" smtClean="0"/>
              <a:t>Python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b="1" dirty="0"/>
          </a:p>
          <a:p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smtClean="0"/>
              <a:t>Deploy</a:t>
            </a:r>
            <a:endParaRPr lang="en-US" sz="2400" b="1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12810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333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9118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Output: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158948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86400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800" dirty="0" smtClean="0"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	</a:t>
            </a:r>
            <a:r>
              <a:rPr lang="en-IN" sz="2800" dirty="0" smtClean="0">
                <a:latin typeface="Arial Black" pitchFamily="34" charset="0"/>
                <a:ea typeface="Arial" panose="020B0604020202020204" pitchFamily="34" charset="0"/>
                <a:cs typeface="Noto Sans Symbols"/>
              </a:rPr>
              <a:t>Continuation:</a:t>
            </a:r>
            <a:br>
              <a:rPr lang="en-IN" sz="2800" dirty="0" smtClean="0">
                <a:latin typeface="Arial Black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2800" dirty="0">
                <a:latin typeface="Arial Black" pitchFamily="34" charset="0"/>
                <a:ea typeface="Arial" panose="020B0604020202020204" pitchFamily="34" charset="0"/>
                <a:cs typeface="Noto Sans Symbols"/>
              </a:rPr>
              <a:t/>
            </a:r>
            <a:br>
              <a:rPr lang="en-IN" sz="2800" dirty="0">
                <a:latin typeface="Arial Black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2800" dirty="0" smtClean="0">
                <a:latin typeface="Arial Black" pitchFamily="34" charset="0"/>
                <a:ea typeface="Arial" panose="020B0604020202020204" pitchFamily="34" charset="0"/>
                <a:cs typeface="Noto Sans Symbols"/>
              </a:rPr>
              <a:t/>
            </a:r>
            <a:br>
              <a:rPr lang="en-IN" sz="2800" dirty="0" smtClean="0">
                <a:latin typeface="Arial Black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1800" dirty="0" smtClean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AcceptedCmp1</a:t>
            </a: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: 1 if customer accepted the offer in the 1st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AcceptedCmp2: 1 if customer accepted the offer in the 2nd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AcceptedCmp3: 1 if customer accepted the offer in the 3rd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AcceptedCmp4: 1 if customer accepted the offer in the 4th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AcceptedCmp5: 1 if customer accepted the offer in the 5th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Response: 1 if customer accepted the offer in the last campaign, 0 otherwise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NumWebPurchases: Number of purchases made through the company’s web site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NumCatalogPurchases: Number of purchases made using a catalogue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NumStorePurchases: Number of purchases made directly in stores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NumWebVisitsMonth: Number of visits to company’s web site in the last month</a:t>
            </a:r>
            <a:r>
              <a:rPr lang="en-IN" sz="1600" dirty="0">
                <a:solidFill>
                  <a:schemeClr val="accent2"/>
                </a:solidFill>
                <a:effectLst/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effectLst/>
                <a:latin typeface="Noto Sans Symbols"/>
                <a:ea typeface="Noto Sans Symbols"/>
                <a:cs typeface="Noto Sans Symbols"/>
              </a:rPr>
            </a:b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0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0599"/>
          </a:xfrm>
        </p:spPr>
        <p:txBody>
          <a:bodyPr/>
          <a:lstStyle/>
          <a:p>
            <a:r>
              <a:rPr lang="en-US" sz="2800" dirty="0" smtClean="0"/>
              <a:t>Data cleaning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467600" cy="480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Check for unwanted columns, null values, replacing null values, duplicates etc..</a:t>
            </a:r>
          </a:p>
          <a:p>
            <a:pPr algn="l"/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df = data.drop(["Z_CostContact","Z_Revenue"], axis=1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df.isnull().sum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“Income attribute has 24 null values”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df['Income'] = df['Income'].replace(np.NaN, df['Income'].mean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())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data1=df.drop_duplicates() </a:t>
            </a:r>
          </a:p>
          <a:p>
            <a:pPr algn="l"/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7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1752600"/>
            <a:ext cx="8229600" cy="1600200"/>
          </a:xfrm>
        </p:spPr>
        <p:txBody>
          <a:bodyPr/>
          <a:lstStyle/>
          <a:p>
            <a:pPr algn="l"/>
            <a:r>
              <a:rPr lang="en-US" sz="2400" b="1" dirty="0" smtClean="0">
                <a:effectLst/>
              </a:rPr>
              <a:t>Uni-variate </a:t>
            </a:r>
            <a:r>
              <a:rPr lang="en-US" sz="2400" b="1" dirty="0">
                <a:effectLst/>
              </a:rPr>
              <a:t>analysis without considering relationships with other variables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1"/>
            <a:ext cx="4219575" cy="367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67" y="2971801"/>
            <a:ext cx="3781425" cy="350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23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1"/>
            <a:ext cx="4468426" cy="277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50" y="392906"/>
            <a:ext cx="4117125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50" y="3581400"/>
            <a:ext cx="40409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25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4419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Difference in Marital_Status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Married	864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Together	580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Single	480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Divorced	232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Widow	77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Alone	3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YOLO	2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Absurd	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51" y="1752600"/>
            <a:ext cx="5870712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48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90601"/>
            <a:ext cx="395664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09639"/>
            <a:ext cx="4029075" cy="267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886201"/>
            <a:ext cx="414063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34" y="3886201"/>
            <a:ext cx="4392205" cy="28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827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Customers accepting offer in 1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2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nd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,3</a:t>
            </a:r>
            <a:r>
              <a:rPr lang="en-IN" sz="20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,4</a:t>
            </a:r>
            <a:r>
              <a:rPr lang="en-IN" sz="20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and 5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campaigns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4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1137</TotalTime>
  <Words>1318</Words>
  <Application>Microsoft Office PowerPoint</Application>
  <PresentationFormat>On-screen Show (4:3)</PresentationFormat>
  <Paragraphs>134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-apple-system</vt:lpstr>
      <vt:lpstr>Arial</vt:lpstr>
      <vt:lpstr>Arial Black</vt:lpstr>
      <vt:lpstr>Calibri</vt:lpstr>
      <vt:lpstr>Century Gothic</vt:lpstr>
      <vt:lpstr>Courier New</vt:lpstr>
      <vt:lpstr>inherit</vt:lpstr>
      <vt:lpstr>Noto Sans Symbols</vt:lpstr>
      <vt:lpstr>Palatino Linotype</vt:lpstr>
      <vt:lpstr>Verdana</vt:lpstr>
      <vt:lpstr>Wingdings</vt:lpstr>
      <vt:lpstr>Executive</vt:lpstr>
      <vt:lpstr>Project 76  Group 04  Submitted by:  Shreyas Anusha Meesala Anandhanarayanan A Pushkar Shanmukha Sri Vastava G Narayana venkatalohith </vt:lpstr>
      <vt:lpstr>Business Problem  Need to perform clustering to summarize customer segments. </vt:lpstr>
      <vt:lpstr>Attributes ID: Customer's unique identifier Year_Birth: Customer's birth year Education: Customer's education level Marital_Status: Customer's marital status Income: Customer's yearly household income Kidhome: Number of children in customer's household Teenhome: Number of teenagers in customer's household Dt_Customer: Date of customer's enrollment with the company Recency: Number of days since customer's last purchase Complain: 1 if customer complained in the last 2 years, 0 otherwise MntWines: Amount spent on wine in last 2 years MntFruits: Amount spent on fruits in last 2 years MntMeatProducts: Amount spent on meat in last 2 years MntFishProducts: Amount spent on fish in last 2 years MntSweetProducts: Amount spent on sweets in last 2 years MntGoldProds: Amount spent on gold in last 2 years Promotion NumDealsPurchases: Number of purchases made with a discount </vt:lpstr>
      <vt:lpstr> Continuation:   AcceptedCmp1: 1 if customer accepted the offer in the 1st campaign, 0 otherwise AcceptedCmp2: 1 if customer accepted the offer in the 2nd campaign, 0 otherwise AcceptedCmp3: 1 if customer accepted the offer in the 3rd campaign, 0 otherwise AcceptedCmp4: 1 if customer accepted the offer in the 4th campaign, 0 otherwise AcceptedCmp5: 1 if customer accepted the offer in the 5th campaign, 0 otherwise Response: 1 if customer accepted the offer in the last campaign, 0 otherwise NumWebPurchases: Number of purchases made through the company’s web site NumCatalogPurchases: Number of purchases made using a catalogue NumStorePurchases: Number of purchases made directly in stores NumWebVisitsMonth: Number of visits to company’s web site in the last month </vt:lpstr>
      <vt:lpstr>Data cleaning</vt:lpstr>
      <vt:lpstr>Uni-variate analysis without considering relationships with other variables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analysis</vt:lpstr>
      <vt:lpstr>PowerPoint Presentation</vt:lpstr>
      <vt:lpstr>Overview of Machine Learning Lifecycle</vt:lpstr>
      <vt:lpstr>Import Data </vt:lpstr>
      <vt:lpstr>Feature Engineering </vt:lpstr>
      <vt:lpstr>Further feature engineering </vt:lpstr>
      <vt:lpstr>Basic Transformations</vt:lpstr>
      <vt:lpstr>PowerPoint Presentation</vt:lpstr>
      <vt:lpstr>PowerPoint Presentation</vt:lpstr>
      <vt:lpstr>PowerPoint Presentation</vt:lpstr>
      <vt:lpstr>Clustering &amp; Model Building </vt:lpstr>
      <vt:lpstr>PowerPoint Presentation</vt:lpstr>
      <vt:lpstr>Getting centroid for Agglomerative Clustering</vt:lpstr>
      <vt:lpstr>K-MEANS </vt:lpstr>
      <vt:lpstr>Plotting the Cluster Centroids </vt:lpstr>
      <vt:lpstr>DBscan Clustering</vt:lpstr>
      <vt:lpstr>PowerPoint Presentation</vt:lpstr>
      <vt:lpstr>Model Deployment Using Streamlit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   Performing Cluster Analysis to categorize different customer segments based on different types of customers</dc:title>
  <dc:creator>dell</dc:creator>
  <cp:lastModifiedBy>venkata tharun</cp:lastModifiedBy>
  <cp:revision>16</cp:revision>
  <dcterms:created xsi:type="dcterms:W3CDTF">2021-10-30T06:05:48Z</dcterms:created>
  <dcterms:modified xsi:type="dcterms:W3CDTF">2021-11-26T07:35:32Z</dcterms:modified>
</cp:coreProperties>
</file>