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a7f9b7c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a7f9b7c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8a7f9b7c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8a7f9b7c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a7f9b7c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a7f9b7c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a7f9b7c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a7f9b7c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a7f9b7c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a7f9b7c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a7f9b7c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a7f9b7c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8a7f9b7c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8a7f9b7c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a7f9b7c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a7f9b7c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a7f9b7c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a7f9b7c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a7f9b7c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a7f9b7c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8a7f9b7c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8a7f9b7c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a7f9b7c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a7f9b7c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a7f9b7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a7f9b7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a7f9b7c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a7f9b7c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a7f9b7c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a7f9b7c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On Crime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539675" y="3686100"/>
            <a:ext cx="33909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Team-12 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 Meka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Manasi Subhedar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203650"/>
            <a:ext cx="7505700" cy="1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Statistical modeling for personal and property crimes: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Light colored dots are the observed values (# crimes/day) and solid zig-zagged line is predicted. Gray colored window is prediction for years 2014 to 2021.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 Clearly, crimes in every year is following the same model as temperature which are high in summers.                                     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19150" y="1608850"/>
            <a:ext cx="36861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Personal Crimes:</a:t>
            </a:r>
            <a:endParaRPr b="1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2024750"/>
            <a:ext cx="3686099" cy="281214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idx="2" type="body"/>
          </p:nvPr>
        </p:nvSpPr>
        <p:spPr>
          <a:xfrm>
            <a:off x="4750700" y="1626500"/>
            <a:ext cx="38232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Property Crimes:</a:t>
            </a:r>
            <a:endParaRPr b="1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700" y="2077250"/>
            <a:ext cx="3823075" cy="27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19150" y="386950"/>
            <a:ext cx="75057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Does a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ssaults follows statistical model?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819150" y="16852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>
            <p:ph idx="2" type="body"/>
          </p:nvPr>
        </p:nvSpPr>
        <p:spPr>
          <a:xfrm>
            <a:off x="4958950" y="1272825"/>
            <a:ext cx="3366000" cy="31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This is just to see whether a randomly picked crime is following the same statistical model?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If so, Is there a significant change after the gun policy passed in 2013?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From the figure, we can say that assaults is also following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There is a continuous decrease trend, but not a huge difference in case of assaults.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25" y="1272825"/>
            <a:ext cx="4215625" cy="30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19150" y="285550"/>
            <a:ext cx="75057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Find evidence of substantial differences in reporting crime data since 2013: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→ Both personal &amp; property crimes rates across districts fall faster in 2013 when compared to 2010-12 percentage change. There is a huge difference for district 15.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88775" y="1307650"/>
            <a:ext cx="40164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Personal Crimes</a:t>
            </a:r>
            <a:endParaRPr b="1" sz="1400"/>
          </a:p>
        </p:txBody>
      </p:sp>
      <p:sp>
        <p:nvSpPr>
          <p:cNvPr id="214" name="Google Shape;214;p24"/>
          <p:cNvSpPr txBox="1"/>
          <p:nvPr>
            <p:ph idx="2" type="body"/>
          </p:nvPr>
        </p:nvSpPr>
        <p:spPr>
          <a:xfrm>
            <a:off x="4638675" y="1307650"/>
            <a:ext cx="4179600" cy="32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Property Crimes</a:t>
            </a:r>
            <a:endParaRPr b="1" sz="1400"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75" y="1663375"/>
            <a:ext cx="3852800" cy="31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950" y="1693500"/>
            <a:ext cx="3852800" cy="31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What about Homicide crime rate since 2013?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053426" y="1990725"/>
            <a:ext cx="3308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>
            <p:ph idx="2" type="body"/>
          </p:nvPr>
        </p:nvSpPr>
        <p:spPr>
          <a:xfrm>
            <a:off x="5233875" y="1537575"/>
            <a:ext cx="30909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Consider a random crime and see how faster crimes in  district 15 fall?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Unlike to previous slide graphs, there is increase in # of homicide crime rate in district 15.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From overall analysis, how can we say which district is safe to live with less # of crimes when compared to others.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00" y="1537575"/>
            <a:ext cx="4011976" cy="30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test_1samp Result: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819150" y="1364475"/>
            <a:ext cx="36861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[2.49591088 0.03717818]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[1.83446617 0.10392335]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[4.63480444e+00 1.67751911e-03]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 [4.02234258e+00 3.82864659e-03]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[4.41494397e+00 2.24156286e-03]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 [-0.23363273  0.82113759]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 [4.11362157e+00 3.37373940e-03]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 [2.84320227 0.02170478]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 [4.40683339e+00 2.26596900e-03]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[5.69487012e+00 4.57076333e-04]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 [8.83196796e+00 2.12806818e-05]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District 15 has the lowest p-value. </a:t>
            </a:r>
            <a:r>
              <a:rPr lang="en"/>
              <a:t>Does that mean there is significant decrease in crime rate?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If so, Is 15th district safe to live?</a:t>
            </a:r>
            <a:endParaRPr/>
          </a:p>
        </p:txBody>
      </p:sp>
      <p:sp>
        <p:nvSpPr>
          <p:cNvPr id="231" name="Google Shape;231;p26"/>
          <p:cNvSpPr txBox="1"/>
          <p:nvPr>
            <p:ph idx="2" type="body"/>
          </p:nvPr>
        </p:nvSpPr>
        <p:spPr>
          <a:xfrm>
            <a:off x="4638675" y="1313550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 [4.71291676e+00 1.51595611e-03]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14 [4.16585517e+00 3.13989412e-03]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 [1.03501082e+01 6.56125307e-06]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 [3.31174059 0.01067051]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17 [7.36932476e+00 7.84683815e-05]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18 [4.43391307e+00 2.18558593e-03]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 [5.72493732e+00 4.41519622e-04]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 [6.61927931e+00 1.66020060e-04]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22 [4.06783246e+00 3.59419989e-03]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24 [2.60793459 0.03123036]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 [4.40466529e+00 2.27254184e-03]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Contd..</a:t>
            </a:r>
            <a:endParaRPr sz="2400"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819150" y="1425575"/>
            <a:ext cx="77241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Perform a </a:t>
            </a:r>
            <a:r>
              <a:rPr b="1" lang="en" sz="1800">
                <a:solidFill>
                  <a:schemeClr val="lt1"/>
                </a:solidFill>
              </a:rPr>
              <a:t>t</a:t>
            </a:r>
            <a:r>
              <a:rPr b="1" lang="en" sz="1800">
                <a:solidFill>
                  <a:schemeClr val="lt1"/>
                </a:solidFill>
              </a:rPr>
              <a:t>test_1samp </a:t>
            </a:r>
            <a:r>
              <a:rPr lang="en">
                <a:solidFill>
                  <a:srgbClr val="000000"/>
                </a:solidFill>
              </a:rPr>
              <a:t>on each district with one column having percentage change for years 2010 - 12 and other column with percentage change from year 2012 to 2013.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→ Statistically it is shown that district 15 records faster fall in number of crimes. Does the p-values support the same?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→ In this case, ttest results too conveyed the same i.e., district 15 has lower p-value and so we can say that district 15 in chicago is safe to live for most type of crimes when compared with others.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96850"/>
            <a:ext cx="7505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→ There is a new gun policy in chicago that has been passed in early 2013.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→ Can we attribute a fall in violent crime in Chicago to its new conceal and carry laws?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→ In our home town there is a notion that crimes are high during summers due to unemployment. I made analysis on does weather can impact the crime rate in chicago as well.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→ I found interesting results between crime rate and temperature.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37575"/>
            <a:ext cx="7505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>
                <a:solidFill>
                  <a:srgbClr val="000000"/>
                </a:solidFill>
              </a:rPr>
              <a:t>Correlation between various types of crimes and temperature.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→ Data distribution of personal and property crimes with temperature.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Relationship crime has with environmental factors like temperature as well as temporal factors like the hour of the day and day of the week.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→ Statistical modeling for personal and property crimes.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→ Find evidence of substantial differences in reporting crime data since 2013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13825"/>
            <a:ext cx="75057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Distribution of personal and property crimes data with temperature:</a:t>
            </a:r>
            <a:endParaRPr b="1" sz="18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900125"/>
            <a:ext cx="3686100" cy="3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5142225" y="987725"/>
            <a:ext cx="3228000" cy="3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There are 32 types of crimes. Divided into personal and property crimes.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Temperatures are binned.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ex: if temperature is between 0-10 make it as 10.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From the figure, # of crimes are increasing with temperature.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50" y="824800"/>
            <a:ext cx="4775674" cy="37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234200"/>
            <a:ext cx="75057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Correlation between various types of crimes and temperature: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814600"/>
            <a:ext cx="36861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5417150" y="814600"/>
            <a:ext cx="29076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High correlation between Battery and Assault.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Low correlation between </a:t>
            </a:r>
            <a:r>
              <a:rPr lang="en"/>
              <a:t>Humidity and </a:t>
            </a:r>
            <a:r>
              <a:rPr lang="en"/>
              <a:t>Temperature.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By default, we have hard coded diagonal to zero.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Both Battery and Assault comes under personal crimes.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25" y="722975"/>
            <a:ext cx="4633125" cy="3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224025"/>
            <a:ext cx="7505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Relationship crime has with temperature as well as temporal factors: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641625"/>
            <a:ext cx="7505700" cy="4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175" y="710225"/>
            <a:ext cx="3256150" cy="2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325" y="814825"/>
            <a:ext cx="3981400" cy="2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463" y="2791550"/>
            <a:ext cx="33623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274925"/>
            <a:ext cx="7505700" cy="1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Contd..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As there is high correlation between Battery and Assaults, we shall dig deeper on both.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Assaults are high during noon hours.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High over the weekdays and less over the weekends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486625"/>
            <a:ext cx="75057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25" y="1425200"/>
            <a:ext cx="3849875" cy="31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5188"/>
            <a:ext cx="3950851" cy="30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254575"/>
            <a:ext cx="75057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Contd..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Battery Crimes are high starting from noon and extreme at late evenings.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Homicides/Murders are high at midnights.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333925"/>
            <a:ext cx="75057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62650"/>
            <a:ext cx="3651024" cy="290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175" y="1262650"/>
            <a:ext cx="3854675" cy="30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386950"/>
            <a:ext cx="7505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Curve fitting Temperature vs Day of year: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78000" y="1686150"/>
            <a:ext cx="3686100" cy="21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5254225" y="1293200"/>
            <a:ext cx="30705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I considered an year 2001 and plot the temperature(blue dots) on each each day.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Perform OLS linear regression and draw a model that fits the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In the next slides, you are going to see whether the same model works for the crimes as well for every year.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Predict how cimes going to be for reat of the years.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25" y="1384850"/>
            <a:ext cx="4475825" cy="274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