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4" r:id="rId15"/>
    <p:sldId id="275" r:id="rId16"/>
    <p:sldId id="276" r:id="rId17"/>
    <p:sldId id="273" r:id="rId18"/>
    <p:sldId id="270" r:id="rId19"/>
    <p:sldId id="271"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2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BEE46-F2D9-DAC4-518F-B72FD28EAA5F}"/>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SYMPTOM BASED DISEASE PREDICTION USING MULTIPLE MODELS </a:t>
            </a:r>
          </a:p>
        </p:txBody>
      </p:sp>
      <p:sp>
        <p:nvSpPr>
          <p:cNvPr id="3" name="Subtitle 2">
            <a:extLst>
              <a:ext uri="{FF2B5EF4-FFF2-40B4-BE49-F238E27FC236}">
                <a16:creationId xmlns:a16="http://schemas.microsoft.com/office/drawing/2014/main" xmlns="" id="{C0282367-2532-701B-8B63-274C8F8F2926}"/>
              </a:ext>
            </a:extLst>
          </p:cNvPr>
          <p:cNvSpPr>
            <a:spLocks noGrp="1"/>
          </p:cNvSpPr>
          <p:nvPr>
            <p:ph type="subTitle" idx="1"/>
          </p:nvPr>
        </p:nvSpPr>
        <p:spPr>
          <a:xfrm>
            <a:off x="7492482" y="3731466"/>
            <a:ext cx="3601617" cy="1857570"/>
          </a:xfrm>
        </p:spPr>
        <p:txBody>
          <a:bodyPr>
            <a:norm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By</a:t>
            </a:r>
          </a:p>
          <a:p>
            <a:pPr algn="ctr"/>
            <a:r>
              <a:rPr lang="en-US" sz="2000" b="1" dirty="0" smtClean="0">
                <a:solidFill>
                  <a:schemeClr val="bg1"/>
                </a:solidFill>
                <a:latin typeface="Times New Roman" panose="02020603050405020304" pitchFamily="18" charset="0"/>
                <a:cs typeface="Times New Roman" panose="02020603050405020304" pitchFamily="18" charset="0"/>
              </a:rPr>
              <a:t>ANUSHA METTU</a:t>
            </a:r>
            <a:endParaRPr lang="en-US" sz="2000" b="1" dirty="0">
              <a:solidFill>
                <a:schemeClr val="bg1"/>
              </a:solidFill>
              <a:latin typeface="Times New Roman" panose="02020603050405020304" pitchFamily="18"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102077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35D92-21BC-3110-2328-CF83AABE771A}"/>
              </a:ext>
            </a:extLst>
          </p:cNvPr>
          <p:cNvSpPr>
            <a:spLocks noGrp="1"/>
          </p:cNvSpPr>
          <p:nvPr>
            <p:ph type="title"/>
          </p:nvPr>
        </p:nvSpPr>
        <p:spPr>
          <a:xfrm>
            <a:off x="581192" y="702156"/>
            <a:ext cx="11029616" cy="1013800"/>
          </a:xfrm>
        </p:spPr>
        <p:txBody>
          <a:bodyPr>
            <a:normAutofit/>
          </a:bodyPr>
          <a:lstStyle/>
          <a:p>
            <a:r>
              <a:rPr lang="en-US" dirty="0">
                <a:latin typeface="Times New Roman" panose="02020603050405020304" pitchFamily="18" charset="0"/>
                <a:cs typeface="Times New Roman" panose="02020603050405020304" pitchFamily="18" charset="0"/>
              </a:rPr>
              <a:t>DATA CLEANING </a:t>
            </a:r>
            <a:endParaRPr lang="en-US" dirty="0"/>
          </a:p>
        </p:txBody>
      </p:sp>
      <p:sp>
        <p:nvSpPr>
          <p:cNvPr id="10" name="Rectangle 9">
            <a:extLst>
              <a:ext uri="{FF2B5EF4-FFF2-40B4-BE49-F238E27FC236}">
                <a16:creationId xmlns:a16="http://schemas.microsoft.com/office/drawing/2014/main" xmlns="" id="{2E32075D-9299-4657-87D7-B9987B7FD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0E083508-D4B1-6384-133D-181501C05CB6}"/>
              </a:ext>
            </a:extLst>
          </p:cNvPr>
          <p:cNvPicPr>
            <a:picLocks noChangeAspect="1"/>
          </p:cNvPicPr>
          <p:nvPr/>
        </p:nvPicPr>
        <p:blipFill rotWithShape="1">
          <a:blip r:embed="rId2"/>
          <a:srcRect r="-3" b="3873"/>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xmlns="" id="{F946EE93-03B2-E962-5FBF-DFDFB8086E81}"/>
              </a:ext>
            </a:extLst>
          </p:cNvPr>
          <p:cNvSpPr>
            <a:spLocks noGrp="1"/>
          </p:cNvSpPr>
          <p:nvPr>
            <p:ph idx="1"/>
          </p:nvPr>
        </p:nvSpPr>
        <p:spPr>
          <a:xfrm>
            <a:off x="6335805" y="2180496"/>
            <a:ext cx="5275001" cy="4045683"/>
          </a:xfrm>
        </p:spPr>
        <p:txBody>
          <a:bodyPr>
            <a:normAutofit/>
          </a:bodyPr>
          <a:lstStyle/>
          <a:p>
            <a:r>
              <a:rPr lang="en-US" dirty="0">
                <a:latin typeface="Times New Roman" panose="02020603050405020304" pitchFamily="18" charset="0"/>
                <a:cs typeface="Times New Roman" panose="02020603050405020304" pitchFamily="18" charset="0"/>
              </a:rPr>
              <a:t>Correlation matrix: </a:t>
            </a:r>
          </a:p>
          <a:p>
            <a:pPr marL="0" indent="0">
              <a:buNone/>
            </a:pPr>
            <a:r>
              <a:rPr lang="en-US" dirty="0">
                <a:latin typeface="Times New Roman" panose="02020603050405020304" pitchFamily="18" charset="0"/>
                <a:cs typeface="Times New Roman" panose="02020603050405020304" pitchFamily="18" charset="0"/>
              </a:rPr>
              <a:t>The correlation matrix helps us to find out correlation between each variable. Using this plot, we can know if a particular variable has effect in our model or not.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Using this table, we can figure out that every variable has its own significance. Hence all the variables should be used while the testing process.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56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6AA9FD28-F4CB-4CEA-AF10-ACE769CD46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8C078DCE-9DF4-4A5F-8FD2-75C4D7A5A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BB446CA6-F088-40E6-B34C-F1C2291D5A9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9" name="Rectangle 18">
              <a:extLst>
                <a:ext uri="{FF2B5EF4-FFF2-40B4-BE49-F238E27FC236}">
                  <a16:creationId xmlns:a16="http://schemas.microsoft.com/office/drawing/2014/main" xmlns="" id="{B316B592-6A0F-49E4-836A-D6DB3CEC8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E007620-930E-48FB-BE61-0BEE943589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5BCAF3C4-1A72-429C-8DFA-417423A6D5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xmlns="" id="{585EC825-CF99-4B62-ADD8-3E5B47A824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5660E45-0A88-7B11-C781-5D05ED1A9466}"/>
              </a:ext>
            </a:extLst>
          </p:cNvPr>
          <p:cNvSpPr>
            <a:spLocks noGrp="1"/>
          </p:cNvSpPr>
          <p:nvPr>
            <p:ph type="title"/>
          </p:nvPr>
        </p:nvSpPr>
        <p:spPr>
          <a:xfrm>
            <a:off x="581192" y="702156"/>
            <a:ext cx="3433547" cy="1013800"/>
          </a:xfrm>
        </p:spPr>
        <p:txBody>
          <a:bodyPr>
            <a:normAutofit/>
          </a:bodyPr>
          <a:lstStyle/>
          <a:p>
            <a:r>
              <a:rPr lang="en-US">
                <a:solidFill>
                  <a:srgbClr val="FFFFFF"/>
                </a:solidFill>
              </a:rPr>
              <a:t>DATA PROCESSING </a:t>
            </a:r>
          </a:p>
        </p:txBody>
      </p:sp>
      <p:sp>
        <p:nvSpPr>
          <p:cNvPr id="3" name="Content Placeholder 2">
            <a:extLst>
              <a:ext uri="{FF2B5EF4-FFF2-40B4-BE49-F238E27FC236}">
                <a16:creationId xmlns:a16="http://schemas.microsoft.com/office/drawing/2014/main" xmlns="" id="{755C6D03-25F7-C45D-AE8B-1DCB9E8BE903}"/>
              </a:ext>
            </a:extLst>
          </p:cNvPr>
          <p:cNvSpPr>
            <a:spLocks noGrp="1"/>
          </p:cNvSpPr>
          <p:nvPr>
            <p:ph idx="1"/>
          </p:nvPr>
        </p:nvSpPr>
        <p:spPr>
          <a:xfrm>
            <a:off x="661361" y="2424136"/>
            <a:ext cx="3353378" cy="343466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We have converted the data into binary form as it will be efficient for the model to work in binary format.</a:t>
            </a:r>
          </a:p>
          <a:p>
            <a:r>
              <a:rPr lang="en-US" dirty="0">
                <a:solidFill>
                  <a:srgbClr val="FFFFFF"/>
                </a:solidFill>
                <a:latin typeface="Times New Roman" panose="02020603050405020304" pitchFamily="18" charset="0"/>
                <a:cs typeface="Times New Roman" panose="02020603050405020304" pitchFamily="18" charset="0"/>
              </a:rPr>
              <a:t>We do X-test and Y test to our model. X- test is used to test the independent variables. Y-Test is used to test the dependent variables.</a:t>
            </a:r>
          </a:p>
          <a:p>
            <a:pPr marL="0" indent="0">
              <a:buNone/>
            </a:pPr>
            <a:endParaRPr lang="en-US" dirty="0">
              <a:solidFill>
                <a:srgbClr val="FFFFF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78C24440-3805-449A-CD8D-E82853BBA00E}"/>
              </a:ext>
            </a:extLst>
          </p:cNvPr>
          <p:cNvPicPr>
            <a:picLocks noChangeAspect="1"/>
          </p:cNvPicPr>
          <p:nvPr/>
        </p:nvPicPr>
        <p:blipFill>
          <a:blip r:embed="rId2"/>
          <a:stretch>
            <a:fillRect/>
          </a:stretch>
        </p:blipFill>
        <p:spPr>
          <a:xfrm>
            <a:off x="4508962" y="866647"/>
            <a:ext cx="3768264" cy="4895977"/>
          </a:xfrm>
          <a:prstGeom prst="rect">
            <a:avLst/>
          </a:prstGeom>
        </p:spPr>
      </p:pic>
      <p:pic>
        <p:nvPicPr>
          <p:cNvPr id="22" name="Picture 21">
            <a:extLst>
              <a:ext uri="{FF2B5EF4-FFF2-40B4-BE49-F238E27FC236}">
                <a16:creationId xmlns:a16="http://schemas.microsoft.com/office/drawing/2014/main" xmlns="" id="{C8A615BF-E6BB-E766-507D-98FEC8DE57D7}"/>
              </a:ext>
            </a:extLst>
          </p:cNvPr>
          <p:cNvPicPr>
            <a:picLocks noChangeAspect="1"/>
          </p:cNvPicPr>
          <p:nvPr/>
        </p:nvPicPr>
        <p:blipFill>
          <a:blip r:embed="rId3"/>
          <a:stretch>
            <a:fillRect/>
          </a:stretch>
        </p:blipFill>
        <p:spPr>
          <a:xfrm>
            <a:off x="9211758" y="670266"/>
            <a:ext cx="1364098" cy="5288738"/>
          </a:xfrm>
          <a:prstGeom prst="rect">
            <a:avLst/>
          </a:prstGeom>
        </p:spPr>
      </p:pic>
    </p:spTree>
    <p:extLst>
      <p:ext uri="{BB962C8B-B14F-4D97-AF65-F5344CB8AC3E}">
        <p14:creationId xmlns:p14="http://schemas.microsoft.com/office/powerpoint/2010/main" val="38218977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412C1-4757-9E69-F956-8902E36D7573}"/>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3600" dirty="0">
                <a:latin typeface="Times New Roman" panose="02020603050405020304" pitchFamily="18" charset="0"/>
                <a:cs typeface="Times New Roman" panose="02020603050405020304" pitchFamily="18" charset="0"/>
              </a:rPr>
              <a:t>FRAMEWORK</a:t>
            </a:r>
          </a:p>
        </p:txBody>
      </p:sp>
      <p:sp>
        <p:nvSpPr>
          <p:cNvPr id="12" name="Rectangle 11">
            <a:extLst>
              <a:ext uri="{FF2B5EF4-FFF2-40B4-BE49-F238E27FC236}">
                <a16:creationId xmlns:a16="http://schemas.microsoft.com/office/drawing/2014/main" xmlns="" id="{F9E22090-20B0-4E64-847E-6DE402F70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7D585F57-A7C0-5DD2-2D8B-0026AC813BF4}"/>
              </a:ext>
            </a:extLst>
          </p:cNvPr>
          <p:cNvPicPr>
            <a:picLocks noGrp="1" noChangeAspect="1"/>
          </p:cNvPicPr>
          <p:nvPr>
            <p:ph idx="1"/>
          </p:nvPr>
        </p:nvPicPr>
        <p:blipFill>
          <a:blip r:embed="rId2"/>
          <a:stretch>
            <a:fillRect/>
          </a:stretch>
        </p:blipFill>
        <p:spPr>
          <a:xfrm>
            <a:off x="581192" y="2907937"/>
            <a:ext cx="3305175" cy="2590800"/>
          </a:xfrm>
          <a:prstGeom prst="rect">
            <a:avLst/>
          </a:prstGeom>
        </p:spPr>
      </p:pic>
      <p:sp>
        <p:nvSpPr>
          <p:cNvPr id="7" name="TextBox 6">
            <a:extLst>
              <a:ext uri="{FF2B5EF4-FFF2-40B4-BE49-F238E27FC236}">
                <a16:creationId xmlns:a16="http://schemas.microsoft.com/office/drawing/2014/main" xmlns="" id="{E09DCAB4-DBC5-AC29-9250-A7C4483F39F1}"/>
              </a:ext>
            </a:extLst>
          </p:cNvPr>
          <p:cNvSpPr txBox="1"/>
          <p:nvPr/>
        </p:nvSpPr>
        <p:spPr>
          <a:xfrm>
            <a:off x="4505325" y="2180496"/>
            <a:ext cx="7105481" cy="4045683"/>
          </a:xfrm>
          <a:prstGeom prst="rect">
            <a:avLst/>
          </a:prstGeom>
        </p:spPr>
        <p:txBody>
          <a:bodyPr vert="horz" lIns="91440" tIns="45720" rIns="91440" bIns="45720" rtlCol="0" anchor="ctr">
            <a:normAutofit lnSpcReduction="10000"/>
          </a:bodyPr>
          <a:lstStyle/>
          <a:p>
            <a:pPr>
              <a:spcBef>
                <a:spcPct val="20000"/>
              </a:spcBef>
              <a:spcAft>
                <a:spcPts val="600"/>
              </a:spcAft>
              <a:buClr>
                <a:schemeClr val="accent2"/>
              </a:buClr>
              <a:buSzPct val="92000"/>
              <a:buFont typeface="Wingdings 2" panose="05020102010507070707" pitchFamily="18" charset="2"/>
              <a:buChar char=""/>
            </a:pPr>
            <a:r>
              <a:rPr lang="en-US" sz="1600" dirty="0">
                <a:latin typeface="Times New Roman" panose="02020603050405020304" pitchFamily="18" charset="0"/>
                <a:cs typeface="Times New Roman" panose="02020603050405020304" pitchFamily="18" charset="0"/>
              </a:rPr>
              <a:t> The given dataset comprises of binary data, represented by 0s and 1s. Therefore, it is imperative to eliminate any missing values from the dataset to ensure its accuracy. Following this, the data labels are transformed into numerical format, and the dataset is segregated into two parts, namely training and testing. </a:t>
            </a:r>
          </a:p>
          <a:p>
            <a:pPr>
              <a:spcBef>
                <a:spcPct val="20000"/>
              </a:spcBef>
              <a:spcAft>
                <a:spcPts val="600"/>
              </a:spcAft>
              <a:buClr>
                <a:schemeClr val="accent2"/>
              </a:buClr>
              <a:buSzPct val="92000"/>
              <a:buFont typeface="Wingdings 2" panose="05020102010507070707" pitchFamily="18" charset="2"/>
              <a:buChar char=""/>
            </a:pPr>
            <a:r>
              <a:rPr lang="en-US" sz="1600" dirty="0">
                <a:latin typeface="Times New Roman" panose="02020603050405020304" pitchFamily="18" charset="0"/>
                <a:cs typeface="Times New Roman" panose="02020603050405020304" pitchFamily="18" charset="0"/>
              </a:rPr>
              <a:t> Specifically, 80% of the dataset is allocated for training, and the remaining 20% is reserved for testing purposes.</a:t>
            </a:r>
          </a:p>
          <a:p>
            <a:pPr>
              <a:spcBef>
                <a:spcPct val="20000"/>
              </a:spcBef>
              <a:spcAft>
                <a:spcPts val="600"/>
              </a:spcAft>
              <a:buClr>
                <a:schemeClr val="accent2"/>
              </a:buClr>
              <a:buSzPct val="92000"/>
              <a:buFont typeface="Wingdings 2" panose="05020102010507070707" pitchFamily="18" charset="2"/>
              <a:buChar char=""/>
            </a:pPr>
            <a:r>
              <a:rPr lang="en-US" sz="1600" dirty="0">
                <a:latin typeface="Times New Roman" panose="02020603050405020304" pitchFamily="18" charset="0"/>
                <a:cs typeface="Times New Roman" panose="02020603050405020304" pitchFamily="18" charset="0"/>
              </a:rPr>
              <a:t> To construct our model, we have employed the K-fold cross-validation technique along with popular machine learning algorithm such as Decision Tree.</a:t>
            </a:r>
          </a:p>
          <a:p>
            <a:pPr>
              <a:spcBef>
                <a:spcPct val="20000"/>
              </a:spcBef>
              <a:spcAft>
                <a:spcPts val="600"/>
              </a:spcAft>
              <a:buClr>
                <a:schemeClr val="accent2"/>
              </a:buClr>
              <a:buSzPct val="92000"/>
              <a:buFont typeface="Wingdings 2" panose="05020102010507070707" pitchFamily="18" charset="2"/>
              <a:buChar char=""/>
            </a:pPr>
            <a:r>
              <a:rPr lang="en-US" sz="1600" dirty="0">
                <a:latin typeface="Times New Roman" panose="02020603050405020304" pitchFamily="18" charset="0"/>
                <a:cs typeface="Times New Roman" panose="02020603050405020304" pitchFamily="18" charset="0"/>
              </a:rPr>
              <a:t>To construct our model, we have employed the K-fold cross-validation technique along with popular machine learning algorithms such as Decision Tree, Random Forest, and Naive Bayes classifier. </a:t>
            </a:r>
          </a:p>
          <a:p>
            <a:pPr>
              <a:spcBef>
                <a:spcPct val="20000"/>
              </a:spcBef>
              <a:spcAft>
                <a:spcPts val="600"/>
              </a:spcAft>
              <a:buClr>
                <a:schemeClr val="accent2"/>
              </a:buClr>
              <a:buSzPct val="92000"/>
              <a:buFont typeface="Wingdings 2" panose="05020102010507070707" pitchFamily="18" charset="2"/>
              <a:buChar char=""/>
            </a:pPr>
            <a:r>
              <a:rPr lang="en-US" sz="1600" dirty="0">
                <a:latin typeface="Times New Roman" panose="02020603050405020304" pitchFamily="18" charset="0"/>
                <a:cs typeface="Times New Roman" panose="02020603050405020304" pitchFamily="18" charset="0"/>
              </a:rPr>
              <a:t>To facilitate the process of disease prediction, we have developed a Python GUI that accepts users' symptoms as input, and then machine learning algorithms are employed to predict the possible disease based on the given symptoms. </a:t>
            </a:r>
          </a:p>
          <a:p>
            <a:pPr>
              <a:spcBef>
                <a:spcPct val="20000"/>
              </a:spcBef>
              <a:spcAft>
                <a:spcPts val="600"/>
              </a:spcAft>
              <a:buClr>
                <a:schemeClr val="accent2"/>
              </a:buClr>
              <a:buSzPct val="92000"/>
              <a:buFont typeface="Wingdings 2" panose="05020102010507070707" pitchFamily="18" charset="2"/>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89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C8D49-C548-B153-0453-28583A311DB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IMPLEMENTATION </a:t>
            </a:r>
          </a:p>
        </p:txBody>
      </p:sp>
      <p:sp>
        <p:nvSpPr>
          <p:cNvPr id="3" name="Content Placeholder 2">
            <a:extLst>
              <a:ext uri="{FF2B5EF4-FFF2-40B4-BE49-F238E27FC236}">
                <a16:creationId xmlns:a16="http://schemas.microsoft.com/office/drawing/2014/main" xmlns="" id="{9C1C577A-8D89-861B-6771-9D6F4531DF99}"/>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have used three different models: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a:t>
            </a: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Navie</a:t>
            </a:r>
            <a:r>
              <a:rPr lang="en-US" sz="2000" dirty="0">
                <a:latin typeface="Times New Roman" panose="02020603050405020304" pitchFamily="18" charset="0"/>
                <a:cs typeface="Times New Roman" panose="02020603050405020304" pitchFamily="18" charset="0"/>
              </a:rPr>
              <a:t> Bayes </a:t>
            </a:r>
          </a:p>
        </p:txBody>
      </p:sp>
    </p:spTree>
    <p:extLst>
      <p:ext uri="{BB962C8B-B14F-4D97-AF65-F5344CB8AC3E}">
        <p14:creationId xmlns:p14="http://schemas.microsoft.com/office/powerpoint/2010/main" val="312969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6E22EB58-BF95-3D70-B6B6-F576ECBF3619}"/>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xmlns="" id="{7990D40D-63C1-9DDC-70FD-53E14D411685}"/>
              </a:ext>
            </a:extLst>
          </p:cNvPr>
          <p:cNvSpPr>
            <a:spLocks noGrp="1"/>
          </p:cNvSpPr>
          <p:nvPr>
            <p:ph idx="1"/>
          </p:nvPr>
        </p:nvSpPr>
        <p:spPr>
          <a:xfrm>
            <a:off x="601255" y="1964168"/>
            <a:ext cx="3409782" cy="4036582"/>
          </a:xfrm>
        </p:spPr>
        <p:txBody>
          <a:bodyPr>
            <a:norm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Decision Trees are a versatile supervised learning method that can effectively tackle classification and regression problems. While they are suitable for both, Decision Trees are most commonly used for classification tasks. These tree-structured classifiers have internal nodes that denote the dataset's features, branches representing decision rules, and leaf nodes that represent the final outcomes. </a:t>
            </a:r>
          </a:p>
          <a:p>
            <a:pPr marL="0" indent="0">
              <a:buNone/>
            </a:pPr>
            <a:endParaRPr lang="en-US" dirty="0">
              <a:solidFill>
                <a:schemeClr val="bg1"/>
              </a:solidFill>
            </a:endParaRPr>
          </a:p>
        </p:txBody>
      </p:sp>
      <p:pic>
        <p:nvPicPr>
          <p:cNvPr id="5" name="Picture 4">
            <a:extLst>
              <a:ext uri="{FF2B5EF4-FFF2-40B4-BE49-F238E27FC236}">
                <a16:creationId xmlns:a16="http://schemas.microsoft.com/office/drawing/2014/main" xmlns="" id="{3117C0BC-F04F-BC6C-DB0D-0D8508E1C75D}"/>
              </a:ext>
            </a:extLst>
          </p:cNvPr>
          <p:cNvPicPr>
            <a:picLocks noChangeAspect="1"/>
          </p:cNvPicPr>
          <p:nvPr/>
        </p:nvPicPr>
        <p:blipFill>
          <a:blip r:embed="rId2"/>
          <a:stretch>
            <a:fillRect/>
          </a:stretch>
        </p:blipFill>
        <p:spPr>
          <a:xfrm>
            <a:off x="5248799" y="1111641"/>
            <a:ext cx="5575265" cy="4655348"/>
          </a:xfrm>
          <a:prstGeom prst="rect">
            <a:avLst/>
          </a:prstGeom>
        </p:spPr>
      </p:pic>
    </p:spTree>
    <p:extLst>
      <p:ext uri="{BB962C8B-B14F-4D97-AF65-F5344CB8AC3E}">
        <p14:creationId xmlns:p14="http://schemas.microsoft.com/office/powerpoint/2010/main" val="250907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C6E5104-DA66-77B7-841D-D8302A98FD0D}"/>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xmlns="" id="{1B5BD5BA-EF94-C577-8BC5-0769F27FAEC8}"/>
              </a:ext>
            </a:extLst>
          </p:cNvPr>
          <p:cNvSpPr>
            <a:spLocks noGrp="1"/>
          </p:cNvSpPr>
          <p:nvPr>
            <p:ph idx="1"/>
          </p:nvPr>
        </p:nvSpPr>
        <p:spPr>
          <a:xfrm>
            <a:off x="601255" y="1964168"/>
            <a:ext cx="3409782" cy="4036582"/>
          </a:xfrm>
        </p:spPr>
        <p:txBody>
          <a:bodyPr>
            <a:normAutofit/>
          </a:bodyPr>
          <a:lstStyle/>
          <a:p>
            <a:pPr marL="0" indent="0">
              <a:lnSpc>
                <a:spcPct val="90000"/>
              </a:lnSpc>
              <a:buNone/>
            </a:pPr>
            <a:r>
              <a:rPr lang="en-US" sz="1500" dirty="0">
                <a:solidFill>
                  <a:schemeClr val="bg1"/>
                </a:solidFill>
                <a:latin typeface="Times New Roman" panose="02020603050405020304" pitchFamily="18" charset="0"/>
                <a:cs typeface="Times New Roman" panose="02020603050405020304" pitchFamily="18" charset="0"/>
              </a:rPr>
              <a:t>A random forest is a machine learning technique that utilizes ensemble learning to solve classification and regression problems. This algorithm consists of many decision trees that are trained through bagging or bootstrap aggregating. By taking the average or mean of the output from various trees, the random forest predicts the outcome based on the predictions of the decision trees. Increasing the number of trees increases the precision of the outcome. This technique overcomes the limitations of a decision tree algorithm, reduces overfitting of datasets, increases precision, and generates predictions without requiring many configurations in packages.</a:t>
            </a:r>
          </a:p>
          <a:p>
            <a:pPr marL="0" indent="0">
              <a:lnSpc>
                <a:spcPct val="90000"/>
              </a:lnSpc>
              <a:buNone/>
            </a:pPr>
            <a:endParaRPr lang="en-US" sz="1500" dirty="0">
              <a:solidFill>
                <a:schemeClr val="bg1"/>
              </a:solidFill>
            </a:endParaRPr>
          </a:p>
        </p:txBody>
      </p:sp>
      <p:pic>
        <p:nvPicPr>
          <p:cNvPr id="5" name="Picture 4">
            <a:extLst>
              <a:ext uri="{FF2B5EF4-FFF2-40B4-BE49-F238E27FC236}">
                <a16:creationId xmlns:a16="http://schemas.microsoft.com/office/drawing/2014/main" xmlns="" id="{BD5BC2DA-AF87-C91E-BDBB-BA438CA81B85}"/>
              </a:ext>
            </a:extLst>
          </p:cNvPr>
          <p:cNvPicPr>
            <a:picLocks noChangeAspect="1"/>
          </p:cNvPicPr>
          <p:nvPr/>
        </p:nvPicPr>
        <p:blipFill>
          <a:blip r:embed="rId2"/>
          <a:stretch>
            <a:fillRect/>
          </a:stretch>
        </p:blipFill>
        <p:spPr>
          <a:xfrm>
            <a:off x="5546941" y="1111641"/>
            <a:ext cx="4978981" cy="4655348"/>
          </a:xfrm>
          <a:prstGeom prst="rect">
            <a:avLst/>
          </a:prstGeom>
        </p:spPr>
      </p:pic>
    </p:spTree>
    <p:extLst>
      <p:ext uri="{BB962C8B-B14F-4D97-AF65-F5344CB8AC3E}">
        <p14:creationId xmlns:p14="http://schemas.microsoft.com/office/powerpoint/2010/main" val="145364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3F389-4B91-D160-61AC-2FFC5F18FF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NAVIE BAYES</a:t>
            </a:r>
          </a:p>
        </p:txBody>
      </p:sp>
      <p:sp>
        <p:nvSpPr>
          <p:cNvPr id="3" name="Content Placeholder 2">
            <a:extLst>
              <a:ext uri="{FF2B5EF4-FFF2-40B4-BE49-F238E27FC236}">
                <a16:creationId xmlns:a16="http://schemas.microsoft.com/office/drawing/2014/main" xmlns="" id="{882235FA-B998-E743-F1D5-463B3F17AED6}"/>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algorithm is a supervised learning technique that utilizes Bayes' theorem for solving classification problems. This algorithm is particularly useful for text classification problems that involve high-dimensional training datasets. The Naïve Bayes classifier is a simple yet highly effective classification algorithm that facilitates the speedy construction of machine learning models capable of quick predictions. As a probabilistic classifier, it relies on the object's probability to make predictions. Several applications of the Naïve Bayes algorithm exist, including spam filtration, sentimental analysis, and article classification. </a:t>
            </a:r>
          </a:p>
          <a:p>
            <a:pPr marL="0" indent="0">
              <a:buNone/>
            </a:pPr>
            <a:r>
              <a:rPr lang="en-US" dirty="0">
                <a:latin typeface="Times New Roman" panose="02020603050405020304" pitchFamily="18" charset="0"/>
                <a:cs typeface="Times New Roman" panose="02020603050405020304" pitchFamily="18" charset="0"/>
              </a:rPr>
              <a:t>P(A|B) =[ P(B|A) * P(A) ] / P(B)</a:t>
            </a:r>
          </a:p>
        </p:txBody>
      </p:sp>
    </p:spTree>
    <p:extLst>
      <p:ext uri="{BB962C8B-B14F-4D97-AF65-F5344CB8AC3E}">
        <p14:creationId xmlns:p14="http://schemas.microsoft.com/office/powerpoint/2010/main" val="89903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86831-3510-00B1-04D9-EF13DEE4B95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xmlns="" id="{F8EE2B6C-6686-7789-2B85-F5FBDC922BD5}"/>
              </a:ext>
            </a:extLst>
          </p:cNvPr>
          <p:cNvPicPr>
            <a:picLocks noGrp="1" noChangeAspect="1"/>
          </p:cNvPicPr>
          <p:nvPr>
            <p:ph idx="1"/>
          </p:nvPr>
        </p:nvPicPr>
        <p:blipFill>
          <a:blip r:embed="rId2"/>
          <a:stretch>
            <a:fillRect/>
          </a:stretch>
        </p:blipFill>
        <p:spPr>
          <a:xfrm>
            <a:off x="2330985" y="2181225"/>
            <a:ext cx="7530030" cy="3678238"/>
          </a:xfrm>
        </p:spPr>
      </p:pic>
    </p:spTree>
    <p:extLst>
      <p:ext uri="{BB962C8B-B14F-4D97-AF65-F5344CB8AC3E}">
        <p14:creationId xmlns:p14="http://schemas.microsoft.com/office/powerpoint/2010/main" val="326352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5F906-17C3-5F00-0026-C04A61B9A44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xmlns="" id="{BC3D87F6-0A96-C911-8D55-58829E44C78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dataset used for this project was extensive, which made it time-consuming to remove irrelevant data during the cleaning process. </a:t>
            </a:r>
          </a:p>
          <a:p>
            <a:r>
              <a:rPr lang="en-US" dirty="0">
                <a:latin typeface="Times New Roman" panose="02020603050405020304" pitchFamily="18" charset="0"/>
                <a:cs typeface="Times New Roman" panose="02020603050405020304" pitchFamily="18" charset="0"/>
              </a:rPr>
              <a:t> Developing a customized graphical user interface specific to this project presented challenges as the entire interface was built through hard-coding. </a:t>
            </a:r>
          </a:p>
          <a:p>
            <a:r>
              <a:rPr lang="en-US" dirty="0">
                <a:latin typeface="Times New Roman" panose="02020603050405020304" pitchFamily="18" charset="0"/>
                <a:cs typeface="Times New Roman" panose="02020603050405020304" pitchFamily="18" charset="0"/>
              </a:rPr>
              <a:t>Additionally, selecting the most suitable classifier from the many machine learning classifiers available was a challenging task. </a:t>
            </a:r>
          </a:p>
          <a:p>
            <a:r>
              <a:rPr lang="en-US" dirty="0">
                <a:latin typeface="Times New Roman" panose="02020603050405020304" pitchFamily="18" charset="0"/>
                <a:cs typeface="Times New Roman" panose="02020603050405020304" pitchFamily="18" charset="0"/>
              </a:rPr>
              <a:t> Moreover, enhancing the accuracy of the selected classifier is a time-consuming process. Despite these challenges, the project aims to deliver reliable disease diagnosis by utilizing advanced machine learning techniques. </a:t>
            </a:r>
          </a:p>
        </p:txBody>
      </p:sp>
    </p:spTree>
    <p:extLst>
      <p:ext uri="{BB962C8B-B14F-4D97-AF65-F5344CB8AC3E}">
        <p14:creationId xmlns:p14="http://schemas.microsoft.com/office/powerpoint/2010/main" val="340940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6E92D-EFB0-A69E-09A0-6C8E9373D2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xmlns="" id="{B8906287-0AC6-BB3D-CFC8-BCD4559CBAB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Present model we are using only 3 algorithms for the prediction of disease, but in the future, we plan to give the user an option to select the drop down from the list of n- number of classifiers to choose for prediction.</a:t>
            </a:r>
          </a:p>
          <a:p>
            <a:r>
              <a:rPr lang="en-US" sz="2000" dirty="0">
                <a:latin typeface="Times New Roman" panose="02020603050405020304" pitchFamily="18" charset="0"/>
                <a:cs typeface="Times New Roman" panose="02020603050405020304" pitchFamily="18" charset="0"/>
              </a:rPr>
              <a:t>Improve the accuracy of the current model to the maximum.</a:t>
            </a:r>
          </a:p>
          <a:p>
            <a:r>
              <a:rPr lang="en-US" sz="2000" dirty="0">
                <a:latin typeface="Times New Roman" panose="02020603050405020304" pitchFamily="18" charset="0"/>
                <a:cs typeface="Times New Roman" panose="02020603050405020304" pitchFamily="18" charset="0"/>
              </a:rPr>
              <a:t>We also plan to add more diseases and symptoms to the model.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58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5AC85-214D-56DA-5D92-FA7D2A14047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xmlns="" id="{CB9B4C0B-6C8E-942E-93AC-2A95497054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project addresses this issue by using machine learning algorithms as a powerful method of data analysis. </a:t>
            </a:r>
          </a:p>
          <a:p>
            <a:r>
              <a:rPr lang="en-US" dirty="0">
                <a:latin typeface="Times New Roman" panose="02020603050405020304" pitchFamily="18" charset="0"/>
                <a:cs typeface="Times New Roman" panose="02020603050405020304" pitchFamily="18" charset="0"/>
              </a:rPr>
              <a:t>We've gathered disease and symptom data in a CSV file, which we are utilizing to develop a user-friendly graphical interface. </a:t>
            </a:r>
          </a:p>
          <a:p>
            <a:r>
              <a:rPr lang="en-US" dirty="0">
                <a:latin typeface="Times New Roman" panose="02020603050405020304" pitchFamily="18" charset="0"/>
                <a:cs typeface="Times New Roman" panose="02020603050405020304" pitchFamily="18" charset="0"/>
              </a:rPr>
              <a:t>Our model accurately predicts diseases by analyzing the symptoms with multiple machine learning algorithms. </a:t>
            </a:r>
          </a:p>
          <a:p>
            <a:r>
              <a:rPr lang="en-US" dirty="0">
                <a:latin typeface="Times New Roman" panose="02020603050405020304" pitchFamily="18" charset="0"/>
                <a:cs typeface="Times New Roman" panose="02020603050405020304" pitchFamily="18" charset="0"/>
              </a:rPr>
              <a:t>This approach is especially critical because symptoms can vary among different individuals, even when they have the same disease. </a:t>
            </a:r>
          </a:p>
          <a:p>
            <a:r>
              <a:rPr lang="en-US" dirty="0">
                <a:latin typeface="Times New Roman" panose="02020603050405020304" pitchFamily="18" charset="0"/>
                <a:cs typeface="Times New Roman" panose="02020603050405020304" pitchFamily="18" charset="0"/>
              </a:rPr>
              <a:t>Our goal is to create a reliable, accessible tool that can serve as a first step in disease diagnosis for people who may not have regular access to diagnostic centers. </a:t>
            </a:r>
          </a:p>
          <a:p>
            <a:r>
              <a:rPr lang="en-US" dirty="0">
                <a:latin typeface="Times New Roman" panose="02020603050405020304" pitchFamily="18" charset="0"/>
                <a:cs typeface="Times New Roman" panose="02020603050405020304" pitchFamily="18" charset="0"/>
              </a:rPr>
              <a:t>By providing this resource, we hope to help people take necessary precautions and improve their quality of life.</a:t>
            </a:r>
          </a:p>
        </p:txBody>
      </p:sp>
    </p:spTree>
    <p:extLst>
      <p:ext uri="{BB962C8B-B14F-4D97-AF65-F5344CB8AC3E}">
        <p14:creationId xmlns:p14="http://schemas.microsoft.com/office/powerpoint/2010/main" val="202267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6EB98-BD9A-BC48-C84C-AD29E203C4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xmlns="" id="{D020131D-6CD8-CF5E-F7C9-3903631F561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were able to achieve the 93% accuracy on an average.</a:t>
            </a:r>
          </a:p>
          <a:p>
            <a:r>
              <a:rPr lang="en-US" sz="2000" dirty="0">
                <a:latin typeface="Times New Roman" panose="02020603050405020304" pitchFamily="18" charset="0"/>
                <a:cs typeface="Times New Roman" panose="02020603050405020304" pitchFamily="18" charset="0"/>
              </a:rPr>
              <a:t>With a system like this people who do not have access to diagnosis center can find the disease and take the precautionary steps as first step pf treatment.</a:t>
            </a:r>
          </a:p>
          <a:p>
            <a:r>
              <a:rPr lang="en-US" sz="2000" dirty="0">
                <a:latin typeface="Times New Roman" panose="02020603050405020304" pitchFamily="18" charset="0"/>
                <a:cs typeface="Times New Roman" panose="02020603050405020304" pitchFamily="18" charset="0"/>
              </a:rPr>
              <a:t>We have included method for storing the user input which can be used in the future to build a better version .</a:t>
            </a:r>
          </a:p>
          <a:p>
            <a:r>
              <a:rPr lang="en-US" sz="2000" b="0" i="0" dirty="0">
                <a:solidFill>
                  <a:srgbClr val="000000"/>
                </a:solidFill>
                <a:effectLst/>
                <a:latin typeface="Times New Roman" panose="02020603050405020304" pitchFamily="18" charset="0"/>
                <a:cs typeface="Times New Roman" panose="02020603050405020304" pitchFamily="18" charset="0"/>
              </a:rPr>
              <a:t>We were also able to see how different supervised machine learning algorithms work and were analyzed as well. It provided insight into how technologies such as machine learning can help the healthcare industry.</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21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4F0F2-9B33-5006-DE70-FF7E941BDDC5}"/>
              </a:ext>
            </a:extLst>
          </p:cNvPr>
          <p:cNvSpPr>
            <a:spLocks noGrp="1"/>
          </p:cNvSpPr>
          <p:nvPr>
            <p:ph type="title"/>
          </p:nvPr>
        </p:nvSpPr>
        <p:spPr>
          <a:xfrm>
            <a:off x="581192" y="702156"/>
            <a:ext cx="11029616" cy="1013800"/>
          </a:xfrm>
        </p:spPr>
        <p:txBody>
          <a:bodyPr>
            <a:normAutofit/>
          </a:bodyPr>
          <a:lstStyle/>
          <a:p>
            <a:r>
              <a:rPr lang="en-US">
                <a:latin typeface="Times New Roman" panose="02020603050405020304" pitchFamily="18" charset="0"/>
                <a:cs typeface="Times New Roman" panose="02020603050405020304" pitchFamily="18" charset="0"/>
              </a:rPr>
              <a:t>PROBLEM STATEMENT </a:t>
            </a:r>
          </a:p>
        </p:txBody>
      </p:sp>
      <p:sp>
        <p:nvSpPr>
          <p:cNvPr id="17" name="Rectangle 14">
            <a:extLst>
              <a:ext uri="{FF2B5EF4-FFF2-40B4-BE49-F238E27FC236}">
                <a16:creationId xmlns:a16="http://schemas.microsoft.com/office/drawing/2014/main" xmlns="" id="{F9E22090-20B0-4E64-847E-6DE402F70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25D75D77-D3EF-517D-2DCA-B65B8872EA01}"/>
              </a:ext>
            </a:extLst>
          </p:cNvPr>
          <p:cNvPicPr>
            <a:picLocks noChangeAspect="1"/>
          </p:cNvPicPr>
          <p:nvPr/>
        </p:nvPicPr>
        <p:blipFill rotWithShape="1">
          <a:blip r:embed="rId2"/>
          <a:srcRect l="3846" r="9802"/>
          <a:stretch/>
        </p:blipFill>
        <p:spPr>
          <a:xfrm>
            <a:off x="657225" y="2970415"/>
            <a:ext cx="3305175" cy="2430501"/>
          </a:xfrm>
          <a:prstGeom prst="rect">
            <a:avLst/>
          </a:prstGeom>
        </p:spPr>
      </p:pic>
      <p:sp>
        <p:nvSpPr>
          <p:cNvPr id="3" name="Content Placeholder 2">
            <a:extLst>
              <a:ext uri="{FF2B5EF4-FFF2-40B4-BE49-F238E27FC236}">
                <a16:creationId xmlns:a16="http://schemas.microsoft.com/office/drawing/2014/main" xmlns="" id="{41D7B82D-922B-C407-4388-3D22C825B2D4}"/>
              </a:ext>
            </a:extLst>
          </p:cNvPr>
          <p:cNvSpPr>
            <a:spLocks noGrp="1"/>
          </p:cNvSpPr>
          <p:nvPr>
            <p:ph idx="1"/>
          </p:nvPr>
        </p:nvSpPr>
        <p:spPr>
          <a:xfrm>
            <a:off x="4505325" y="2180496"/>
            <a:ext cx="7105481" cy="40456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healthcare industry has grown into a multibillion-dollar enterprise. The healthcare business generates vast amounts of health-care data on a regular basis, which can be utilized to extract information for forecasting sickness that may occur to a patient in the future utilizing treatment history and health data. This hidden information in healthcare data will be used afterwards to make affective health decisions for patients. This sector also needs to be improved by utilizing informative data in healthcare. So here is one of method for analyzing and predicting the disease  from their symptoms using the machine learning.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18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7F437-55C5-1FDC-B35C-3D9CDF03412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C334F4EA-CBD0-FA3E-FA1C-BEB41B119656}"/>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The primary objective of this project is to develop a user-friendly model that can accurately predict a disease based on the symptoms provided by the user. </a:t>
            </a:r>
          </a:p>
          <a:p>
            <a:r>
              <a:rPr lang="en-US" sz="2000" dirty="0">
                <a:latin typeface="Times New Roman" panose="02020603050405020304" pitchFamily="18" charset="0"/>
                <a:cs typeface="Times New Roman" panose="02020603050405020304" pitchFamily="18" charset="0"/>
              </a:rPr>
              <a:t>To achieve this, the model will utilize advanced machine learning algorithms that will be run simultaneously for the same set of symptoms. </a:t>
            </a:r>
          </a:p>
          <a:p>
            <a:r>
              <a:rPr lang="en-US" sz="2000" dirty="0">
                <a:latin typeface="Times New Roman" panose="02020603050405020304" pitchFamily="18" charset="0"/>
                <a:cs typeface="Times New Roman" panose="02020603050405020304" pitchFamily="18" charset="0"/>
              </a:rPr>
              <a:t>This will improve the accuracy of disease detection, as symptoms can vary from person to person even for the same illness. </a:t>
            </a:r>
          </a:p>
          <a:p>
            <a:r>
              <a:rPr lang="en-US" sz="2000" dirty="0">
                <a:latin typeface="Times New Roman" panose="02020603050405020304" pitchFamily="18" charset="0"/>
                <a:cs typeface="Times New Roman" panose="02020603050405020304" pitchFamily="18" charset="0"/>
              </a:rPr>
              <a:t>Moreover, the project will include the development of a customized user interface that will allow the user to input their symptoms and select their preferred algorithm for disease detection. </a:t>
            </a:r>
          </a:p>
          <a:p>
            <a:r>
              <a:rPr lang="en-US" sz="2000" dirty="0">
                <a:latin typeface="Times New Roman" panose="02020603050405020304" pitchFamily="18" charset="0"/>
                <a:cs typeface="Times New Roman" panose="02020603050405020304" pitchFamily="18" charset="0"/>
              </a:rPr>
              <a:t> aims to provide a reliable and accessible tool that can serve as an initial step in the diagnosis of diseases based on the symptoms presented. </a:t>
            </a:r>
          </a:p>
        </p:txBody>
      </p:sp>
    </p:spTree>
    <p:extLst>
      <p:ext uri="{BB962C8B-B14F-4D97-AF65-F5344CB8AC3E}">
        <p14:creationId xmlns:p14="http://schemas.microsoft.com/office/powerpoint/2010/main" val="191468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904D6FE-F206-DF68-5557-084AB51729F5}"/>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DATA SET COLLECTION</a:t>
            </a:r>
          </a:p>
        </p:txBody>
      </p:sp>
      <p:sp>
        <p:nvSpPr>
          <p:cNvPr id="3" name="Content Placeholder 2">
            <a:extLst>
              <a:ext uri="{FF2B5EF4-FFF2-40B4-BE49-F238E27FC236}">
                <a16:creationId xmlns:a16="http://schemas.microsoft.com/office/drawing/2014/main" xmlns="" id="{3D306B77-FC13-E12F-4D43-F23321EA2898}"/>
              </a:ext>
            </a:extLst>
          </p:cNvPr>
          <p:cNvSpPr>
            <a:spLocks noGrp="1"/>
          </p:cNvSpPr>
          <p:nvPr>
            <p:ph idx="1"/>
          </p:nvPr>
        </p:nvSpPr>
        <p:spPr>
          <a:xfrm>
            <a:off x="601255" y="1964168"/>
            <a:ext cx="3409782" cy="4036582"/>
          </a:xfrm>
        </p:spPr>
        <p:txBody>
          <a:bodyP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We have divided our data into two sets. One is training data set and the other one is testing data set. In our data set we have 133 rows. In this we will have 132 rows that collects data regarding the symptoms of disease and the last column explain type of disease. </a:t>
            </a:r>
          </a:p>
          <a:p>
            <a:endParaRPr lang="en-US" dirty="0">
              <a:solidFill>
                <a:schemeClr val="bg1"/>
              </a:solidFill>
            </a:endParaRPr>
          </a:p>
        </p:txBody>
      </p:sp>
      <p:pic>
        <p:nvPicPr>
          <p:cNvPr id="5" name="Picture 4">
            <a:extLst>
              <a:ext uri="{FF2B5EF4-FFF2-40B4-BE49-F238E27FC236}">
                <a16:creationId xmlns:a16="http://schemas.microsoft.com/office/drawing/2014/main" xmlns="" id="{030E2ED1-6AEB-576A-58F3-8919ED4840BD}"/>
              </a:ext>
            </a:extLst>
          </p:cNvPr>
          <p:cNvPicPr>
            <a:picLocks noChangeAspect="1"/>
          </p:cNvPicPr>
          <p:nvPr/>
        </p:nvPicPr>
        <p:blipFill>
          <a:blip r:embed="rId2"/>
          <a:stretch>
            <a:fillRect/>
          </a:stretch>
        </p:blipFill>
        <p:spPr>
          <a:xfrm>
            <a:off x="4308732" y="1028700"/>
            <a:ext cx="7540368" cy="4648200"/>
          </a:xfrm>
          <a:prstGeom prst="rect">
            <a:avLst/>
          </a:prstGeom>
        </p:spPr>
      </p:pic>
    </p:spTree>
    <p:extLst>
      <p:ext uri="{BB962C8B-B14F-4D97-AF65-F5344CB8AC3E}">
        <p14:creationId xmlns:p14="http://schemas.microsoft.com/office/powerpoint/2010/main" val="66173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1397D17C-6776-4364-1BB9-CD0804F2EF6F}"/>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DATA SET COLLECTION</a:t>
            </a:r>
            <a:endParaRPr lang="en-US" dirty="0"/>
          </a:p>
        </p:txBody>
      </p:sp>
      <p:sp>
        <p:nvSpPr>
          <p:cNvPr id="3" name="Content Placeholder 2">
            <a:extLst>
              <a:ext uri="{FF2B5EF4-FFF2-40B4-BE49-F238E27FC236}">
                <a16:creationId xmlns:a16="http://schemas.microsoft.com/office/drawing/2014/main" xmlns="" id="{82A4AA6E-8A5F-4CBB-9DEB-8DCB409D5F28}"/>
              </a:ext>
            </a:extLst>
          </p:cNvPr>
          <p:cNvSpPr>
            <a:spLocks noGrp="1"/>
          </p:cNvSpPr>
          <p:nvPr>
            <p:ph idx="1"/>
          </p:nvPr>
        </p:nvSpPr>
        <p:spPr>
          <a:xfrm>
            <a:off x="601255" y="1964168"/>
            <a:ext cx="3409782" cy="4036582"/>
          </a:xfrm>
        </p:spPr>
        <p:txBody>
          <a:bodyPr>
            <a:normAutofit/>
          </a:bodyPr>
          <a:lstStyle/>
          <a:p>
            <a:pPr marL="0" indent="0">
              <a:buNone/>
            </a:pPr>
            <a:r>
              <a:rPr lang="en-US">
                <a:solidFill>
                  <a:schemeClr val="bg1"/>
                </a:solidFill>
                <a:latin typeface="Times New Roman" panose="02020603050405020304" pitchFamily="18" charset="0"/>
                <a:cs typeface="Times New Roman" panose="02020603050405020304" pitchFamily="18" charset="0"/>
              </a:rPr>
              <a:t>So here we have 132 attributes, and each attribute is a symptom for a particular disease. And a particular set of symptoms leads to a specific disease. Similarly, we have 41 number of rows that explains the different possible types of disease that may occur due to a particular set of symptoms.</a:t>
            </a:r>
          </a:p>
          <a:p>
            <a:pPr marL="0" indent="0">
              <a:buNone/>
            </a:pPr>
            <a:endParaRPr lang="en-US">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2EF3768-BCF5-1F64-7FCE-6D89F134417A}"/>
              </a:ext>
            </a:extLst>
          </p:cNvPr>
          <p:cNvPicPr>
            <a:picLocks noChangeAspect="1"/>
          </p:cNvPicPr>
          <p:nvPr/>
        </p:nvPicPr>
        <p:blipFill>
          <a:blip r:embed="rId2"/>
          <a:stretch>
            <a:fillRect/>
          </a:stretch>
        </p:blipFill>
        <p:spPr>
          <a:xfrm>
            <a:off x="4694735" y="1582606"/>
            <a:ext cx="6694826" cy="3934310"/>
          </a:xfrm>
          <a:prstGeom prst="rect">
            <a:avLst/>
          </a:prstGeom>
        </p:spPr>
      </p:pic>
    </p:spTree>
    <p:extLst>
      <p:ext uri="{BB962C8B-B14F-4D97-AF65-F5344CB8AC3E}">
        <p14:creationId xmlns:p14="http://schemas.microsoft.com/office/powerpoint/2010/main" val="74329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13285528-3E35-B07B-72E0-A42214F224B9}"/>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DATA SET COLLECTION</a:t>
            </a:r>
            <a:endParaRPr lang="en-US" dirty="0"/>
          </a:p>
        </p:txBody>
      </p:sp>
      <p:sp>
        <p:nvSpPr>
          <p:cNvPr id="3" name="Content Placeholder 2">
            <a:extLst>
              <a:ext uri="{FF2B5EF4-FFF2-40B4-BE49-F238E27FC236}">
                <a16:creationId xmlns:a16="http://schemas.microsoft.com/office/drawing/2014/main" xmlns="" id="{AE6368AB-7A8A-BC3D-865F-F59B64C51694}"/>
              </a:ext>
            </a:extLst>
          </p:cNvPr>
          <p:cNvSpPr>
            <a:spLocks noGrp="1"/>
          </p:cNvSpPr>
          <p:nvPr>
            <p:ph idx="1"/>
          </p:nvPr>
        </p:nvSpPr>
        <p:spPr>
          <a:xfrm>
            <a:off x="601255" y="1964168"/>
            <a:ext cx="3409782" cy="4036582"/>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Displaying the symptoms and the diseases caused by the set of symptoms. </a:t>
            </a:r>
          </a:p>
          <a:p>
            <a:pPr marL="0" indent="0">
              <a:buNone/>
            </a:pPr>
            <a:endParaRPr lang="en-US" dirty="0">
              <a:solidFill>
                <a:schemeClr val="bg1"/>
              </a:solidFill>
            </a:endParaRPr>
          </a:p>
        </p:txBody>
      </p:sp>
      <p:pic>
        <p:nvPicPr>
          <p:cNvPr id="5" name="Picture 4">
            <a:extLst>
              <a:ext uri="{FF2B5EF4-FFF2-40B4-BE49-F238E27FC236}">
                <a16:creationId xmlns:a16="http://schemas.microsoft.com/office/drawing/2014/main" xmlns="" id="{C83A2BA4-DAF0-49A4-7DC9-3B87D45A784E}"/>
              </a:ext>
            </a:extLst>
          </p:cNvPr>
          <p:cNvPicPr>
            <a:picLocks noChangeAspect="1"/>
          </p:cNvPicPr>
          <p:nvPr/>
        </p:nvPicPr>
        <p:blipFill>
          <a:blip r:embed="rId2"/>
          <a:stretch>
            <a:fillRect/>
          </a:stretch>
        </p:blipFill>
        <p:spPr>
          <a:xfrm>
            <a:off x="4592231" y="2124075"/>
            <a:ext cx="6747441" cy="2889307"/>
          </a:xfrm>
          <a:prstGeom prst="rect">
            <a:avLst/>
          </a:prstGeom>
        </p:spPr>
      </p:pic>
    </p:spTree>
    <p:extLst>
      <p:ext uri="{BB962C8B-B14F-4D97-AF65-F5344CB8AC3E}">
        <p14:creationId xmlns:p14="http://schemas.microsoft.com/office/powerpoint/2010/main" val="146318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029AD-4947-4081-4773-EADEB0F47704}"/>
              </a:ext>
            </a:extLst>
          </p:cNvPr>
          <p:cNvSpPr>
            <a:spLocks noGrp="1"/>
          </p:cNvSpPr>
          <p:nvPr>
            <p:ph type="title"/>
          </p:nvPr>
        </p:nvSpPr>
        <p:spPr>
          <a:xfrm>
            <a:off x="581192" y="702156"/>
            <a:ext cx="11029616" cy="1013800"/>
          </a:xfrm>
        </p:spPr>
        <p:txBody>
          <a:bodyPr>
            <a:normAutofit/>
          </a:bodyPr>
          <a:lstStyle/>
          <a:p>
            <a:r>
              <a:rPr lang="en-US" dirty="0">
                <a:latin typeface="Times New Roman" panose="02020603050405020304" pitchFamily="18" charset="0"/>
                <a:cs typeface="Times New Roman" panose="02020603050405020304" pitchFamily="18" charset="0"/>
              </a:rPr>
              <a:t>DATA CLEANING </a:t>
            </a:r>
          </a:p>
        </p:txBody>
      </p:sp>
      <p:sp>
        <p:nvSpPr>
          <p:cNvPr id="10" name="Rectangle 9">
            <a:extLst>
              <a:ext uri="{FF2B5EF4-FFF2-40B4-BE49-F238E27FC236}">
                <a16:creationId xmlns:a16="http://schemas.microsoft.com/office/drawing/2014/main" xmlns="" id="{3FE9758B-E361-4084-8D9F-729FA6C4A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49A2EF51-F760-FBBB-9F28-A1F727C63BC5}"/>
              </a:ext>
            </a:extLst>
          </p:cNvPr>
          <p:cNvPicPr>
            <a:picLocks noChangeAspect="1"/>
          </p:cNvPicPr>
          <p:nvPr/>
        </p:nvPicPr>
        <p:blipFill>
          <a:blip r:embed="rId2"/>
          <a:stretch>
            <a:fillRect/>
          </a:stretch>
        </p:blipFill>
        <p:spPr>
          <a:xfrm>
            <a:off x="1355663" y="2361056"/>
            <a:ext cx="3565649" cy="3649219"/>
          </a:xfrm>
          <a:prstGeom prst="rect">
            <a:avLst/>
          </a:prstGeom>
        </p:spPr>
      </p:pic>
      <p:sp>
        <p:nvSpPr>
          <p:cNvPr id="3" name="Content Placeholder 2">
            <a:extLst>
              <a:ext uri="{FF2B5EF4-FFF2-40B4-BE49-F238E27FC236}">
                <a16:creationId xmlns:a16="http://schemas.microsoft.com/office/drawing/2014/main" xmlns="" id="{E067E834-6288-FE74-4703-1F1C12188CCE}"/>
              </a:ext>
            </a:extLst>
          </p:cNvPr>
          <p:cNvSpPr>
            <a:spLocks noGrp="1"/>
          </p:cNvSpPr>
          <p:nvPr>
            <p:ph idx="1"/>
          </p:nvPr>
        </p:nvSpPr>
        <p:spPr>
          <a:xfrm>
            <a:off x="6335805" y="2180496"/>
            <a:ext cx="5275001" cy="4045683"/>
          </a:xfrm>
        </p:spPr>
        <p:txBody>
          <a:bodyPr>
            <a:normAutofit/>
          </a:bodyPr>
          <a:lstStyle/>
          <a:p>
            <a:r>
              <a:rPr lang="en-US" dirty="0"/>
              <a:t>Missing data</a:t>
            </a:r>
          </a:p>
          <a:p>
            <a:pPr marL="0" indent="0">
              <a:buNone/>
            </a:pPr>
            <a:r>
              <a:rPr lang="en-US" dirty="0"/>
              <a:t>In our data set we do not have any missing data. Our data set is clean. </a:t>
            </a:r>
          </a:p>
          <a:p>
            <a:pPr marL="0" indent="0">
              <a:buNone/>
            </a:pPr>
            <a:endParaRPr lang="en-US" dirty="0"/>
          </a:p>
        </p:txBody>
      </p:sp>
    </p:spTree>
    <p:extLst>
      <p:ext uri="{BB962C8B-B14F-4D97-AF65-F5344CB8AC3E}">
        <p14:creationId xmlns:p14="http://schemas.microsoft.com/office/powerpoint/2010/main" val="293592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31040-3C8B-58E1-14C1-7F4CB6E4D23B}"/>
              </a:ext>
            </a:extLst>
          </p:cNvPr>
          <p:cNvSpPr>
            <a:spLocks noGrp="1"/>
          </p:cNvSpPr>
          <p:nvPr>
            <p:ph type="title"/>
          </p:nvPr>
        </p:nvSpPr>
        <p:spPr>
          <a:xfrm>
            <a:off x="581192" y="702156"/>
            <a:ext cx="11029616" cy="1013800"/>
          </a:xfrm>
        </p:spPr>
        <p:txBody>
          <a:bodyPr>
            <a:normAutofit/>
          </a:bodyPr>
          <a:lstStyle/>
          <a:p>
            <a:r>
              <a:rPr lang="en-US" dirty="0">
                <a:latin typeface="Times New Roman" panose="02020603050405020304" pitchFamily="18" charset="0"/>
                <a:cs typeface="Times New Roman" panose="02020603050405020304" pitchFamily="18" charset="0"/>
              </a:rPr>
              <a:t>DATA CLEANING </a:t>
            </a:r>
            <a:endParaRPr lang="en-US" dirty="0"/>
          </a:p>
        </p:txBody>
      </p:sp>
      <p:sp>
        <p:nvSpPr>
          <p:cNvPr id="26" name="Rectangle 23">
            <a:extLst>
              <a:ext uri="{FF2B5EF4-FFF2-40B4-BE49-F238E27FC236}">
                <a16:creationId xmlns:a16="http://schemas.microsoft.com/office/drawing/2014/main" xmlns="" id="{3FE9758B-E361-4084-8D9F-729FA6C4A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76EDAB13-48B1-BE82-C5F1-DE12635F3E8B}"/>
              </a:ext>
            </a:extLst>
          </p:cNvPr>
          <p:cNvPicPr>
            <a:picLocks noChangeAspect="1"/>
          </p:cNvPicPr>
          <p:nvPr/>
        </p:nvPicPr>
        <p:blipFill rotWithShape="1">
          <a:blip r:embed="rId2"/>
          <a:srcRect t="5192" r="-3" b="8799"/>
          <a:stretch/>
        </p:blipFill>
        <p:spPr>
          <a:xfrm>
            <a:off x="446533" y="2198816"/>
            <a:ext cx="5381110" cy="3957027"/>
          </a:xfrm>
          <a:prstGeom prst="rect">
            <a:avLst/>
          </a:prstGeom>
        </p:spPr>
      </p:pic>
      <p:sp>
        <p:nvSpPr>
          <p:cNvPr id="3" name="Content Placeholder 2">
            <a:extLst>
              <a:ext uri="{FF2B5EF4-FFF2-40B4-BE49-F238E27FC236}">
                <a16:creationId xmlns:a16="http://schemas.microsoft.com/office/drawing/2014/main" xmlns="" id="{52C70F72-3244-4C12-08B0-262B75F607C0}"/>
              </a:ext>
            </a:extLst>
          </p:cNvPr>
          <p:cNvSpPr>
            <a:spLocks noGrp="1"/>
          </p:cNvSpPr>
          <p:nvPr>
            <p:ph idx="1"/>
          </p:nvPr>
        </p:nvSpPr>
        <p:spPr>
          <a:xfrm>
            <a:off x="6829425" y="2180496"/>
            <a:ext cx="4781381" cy="3582129"/>
          </a:xfrm>
        </p:spPr>
        <p:txBody>
          <a:bodyPr>
            <a:normAutofit/>
          </a:bodyPr>
          <a:lstStyle/>
          <a:p>
            <a:r>
              <a:rPr lang="en-US" dirty="0">
                <a:latin typeface="Times New Roman" panose="02020603050405020304" pitchFamily="18" charset="0"/>
                <a:cs typeface="Times New Roman" panose="02020603050405020304" pitchFamily="18" charset="0"/>
              </a:rPr>
              <a:t>DATA VISUALIZATION USING SCATTER PLOT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We have used scatter to visualize our data. This plot helps us to find the relation between each attribute. </a:t>
            </a:r>
          </a:p>
          <a:p>
            <a:pPr marL="0" indent="0">
              <a:buNone/>
            </a:pPr>
            <a:endParaRPr lang="en-US" dirty="0"/>
          </a:p>
        </p:txBody>
      </p:sp>
    </p:spTree>
    <p:extLst>
      <p:ext uri="{BB962C8B-B14F-4D97-AF65-F5344CB8AC3E}">
        <p14:creationId xmlns:p14="http://schemas.microsoft.com/office/powerpoint/2010/main" val="36374969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543</TotalTime>
  <Words>1417</Words>
  <Application>Microsoft Office PowerPoint</Application>
  <PresentationFormat>Custom</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lpstr>
      <vt:lpstr>SYMPTOM BASED DISEASE PREDICTION USING MULTIPLE MODELS </vt:lpstr>
      <vt:lpstr>INTRODUCTION </vt:lpstr>
      <vt:lpstr>PROBLEM STATEMENT </vt:lpstr>
      <vt:lpstr>OBJECTIVE</vt:lpstr>
      <vt:lpstr>DATA SET COLLECTION</vt:lpstr>
      <vt:lpstr>DATA SET COLLECTION</vt:lpstr>
      <vt:lpstr>DATA SET COLLECTION</vt:lpstr>
      <vt:lpstr>DATA CLEANING </vt:lpstr>
      <vt:lpstr>DATA CLEANING </vt:lpstr>
      <vt:lpstr>DATA CLEANING </vt:lpstr>
      <vt:lpstr>DATA PROCESSING </vt:lpstr>
      <vt:lpstr>FRAMEWORK</vt:lpstr>
      <vt:lpstr>IMPLEMENTATION </vt:lpstr>
      <vt:lpstr>DECISION TREE</vt:lpstr>
      <vt:lpstr>RANDOM FOREST</vt:lpstr>
      <vt:lpstr>NAVIE BAYES</vt:lpstr>
      <vt:lpstr>OUTPUT</vt:lpstr>
      <vt:lpstr>CHALLENGES</vt:lpstr>
      <vt:lpstr>FUTURE  WORK</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SYMPTOM BASED DISEASE PREDICTION USING MULTIPLE MODELS </dc:title>
  <dc:creator>Chandini</dc:creator>
  <cp:lastModifiedBy>Acer</cp:lastModifiedBy>
  <cp:revision>5</cp:revision>
  <dcterms:created xsi:type="dcterms:W3CDTF">2023-04-28T06:08:55Z</dcterms:created>
  <dcterms:modified xsi:type="dcterms:W3CDTF">2024-04-06T22:11:08Z</dcterms:modified>
</cp:coreProperties>
</file>