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8" r:id="rId4"/>
    <p:sldId id="258" r:id="rId5"/>
    <p:sldId id="262" r:id="rId6"/>
    <p:sldId id="259" r:id="rId7"/>
    <p:sldId id="281" r:id="rId8"/>
    <p:sldId id="282" r:id="rId9"/>
    <p:sldId id="283" r:id="rId10"/>
    <p:sldId id="284" r:id="rId11"/>
    <p:sldId id="285" r:id="rId12"/>
    <p:sldId id="286" r:id="rId13"/>
    <p:sldId id="287" r:id="rId14"/>
    <p:sldId id="288" r:id="rId15"/>
    <p:sldId id="289" r:id="rId16"/>
    <p:sldId id="260" r:id="rId17"/>
    <p:sldId id="269" r:id="rId18"/>
    <p:sldId id="261" r:id="rId19"/>
    <p:sldId id="271" r:id="rId20"/>
    <p:sldId id="270" r:id="rId21"/>
    <p:sldId id="272" r:id="rId22"/>
    <p:sldId id="273" r:id="rId23"/>
    <p:sldId id="263" r:id="rId24"/>
    <p:sldId id="265" r:id="rId25"/>
    <p:sldId id="275" r:id="rId26"/>
    <p:sldId id="276" r:id="rId27"/>
    <p:sldId id="277" r:id="rId28"/>
    <p:sldId id="278" r:id="rId29"/>
    <p:sldId id="279" r:id="rId30"/>
    <p:sldId id="264" r:id="rId31"/>
    <p:sldId id="274" r:id="rId32"/>
    <p:sldId id="280"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98" d="100"/>
          <a:sy n="98" d="100"/>
        </p:scale>
        <p:origin x="110"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07D89-12EF-4A88-9474-CF0F7888259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3AC2705-BB7A-6CB0-F844-E13494EBEF7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6501DF9-CF10-D0D7-A98B-3045C53D98C2}"/>
              </a:ext>
            </a:extLst>
          </p:cNvPr>
          <p:cNvSpPr>
            <a:spLocks noGrp="1"/>
          </p:cNvSpPr>
          <p:nvPr>
            <p:ph type="dt" sz="half" idx="10"/>
          </p:nvPr>
        </p:nvSpPr>
        <p:spPr/>
        <p:txBody>
          <a:bodyPr/>
          <a:lstStyle/>
          <a:p>
            <a:fld id="{1A1B2654-DBBF-4283-83B0-F02564192104}" type="datetimeFigureOut">
              <a:rPr lang="en-IN" smtClean="0"/>
              <a:t>07-05-2024</a:t>
            </a:fld>
            <a:endParaRPr lang="en-IN"/>
          </a:p>
        </p:txBody>
      </p:sp>
      <p:sp>
        <p:nvSpPr>
          <p:cNvPr id="5" name="Footer Placeholder 4">
            <a:extLst>
              <a:ext uri="{FF2B5EF4-FFF2-40B4-BE49-F238E27FC236}">
                <a16:creationId xmlns:a16="http://schemas.microsoft.com/office/drawing/2014/main" id="{6B0E60B9-F8DF-7B57-56B6-7F0AE2680F7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C98F4B6-A2C3-CD13-C461-B0CD05749F7C}"/>
              </a:ext>
            </a:extLst>
          </p:cNvPr>
          <p:cNvSpPr>
            <a:spLocks noGrp="1"/>
          </p:cNvSpPr>
          <p:nvPr>
            <p:ph type="sldNum" sz="quarter" idx="12"/>
          </p:nvPr>
        </p:nvSpPr>
        <p:spPr/>
        <p:txBody>
          <a:bodyPr/>
          <a:lstStyle/>
          <a:p>
            <a:fld id="{D653E76F-530F-4A86-912E-A939F95123F8}" type="slidenum">
              <a:rPr lang="en-IN" smtClean="0"/>
              <a:t>‹#›</a:t>
            </a:fld>
            <a:endParaRPr lang="en-IN"/>
          </a:p>
        </p:txBody>
      </p:sp>
    </p:spTree>
    <p:extLst>
      <p:ext uri="{BB962C8B-B14F-4D97-AF65-F5344CB8AC3E}">
        <p14:creationId xmlns:p14="http://schemas.microsoft.com/office/powerpoint/2010/main" val="14925563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19E0B2-6C11-D361-32B9-A7CD4BAA612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89B2425-0D6D-5B46-65DB-8138A45BDCE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8B57833-8C8B-E926-4314-E4B3AE9DC895}"/>
              </a:ext>
            </a:extLst>
          </p:cNvPr>
          <p:cNvSpPr>
            <a:spLocks noGrp="1"/>
          </p:cNvSpPr>
          <p:nvPr>
            <p:ph type="dt" sz="half" idx="10"/>
          </p:nvPr>
        </p:nvSpPr>
        <p:spPr/>
        <p:txBody>
          <a:bodyPr/>
          <a:lstStyle/>
          <a:p>
            <a:fld id="{1A1B2654-DBBF-4283-83B0-F02564192104}" type="datetimeFigureOut">
              <a:rPr lang="en-IN" smtClean="0"/>
              <a:t>07-05-2024</a:t>
            </a:fld>
            <a:endParaRPr lang="en-IN"/>
          </a:p>
        </p:txBody>
      </p:sp>
      <p:sp>
        <p:nvSpPr>
          <p:cNvPr id="5" name="Footer Placeholder 4">
            <a:extLst>
              <a:ext uri="{FF2B5EF4-FFF2-40B4-BE49-F238E27FC236}">
                <a16:creationId xmlns:a16="http://schemas.microsoft.com/office/drawing/2014/main" id="{8FC3771E-E4EA-9EE1-0A6F-BCD576028F2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067DC1A-8A3F-1273-839F-1457FBBB879A}"/>
              </a:ext>
            </a:extLst>
          </p:cNvPr>
          <p:cNvSpPr>
            <a:spLocks noGrp="1"/>
          </p:cNvSpPr>
          <p:nvPr>
            <p:ph type="sldNum" sz="quarter" idx="12"/>
          </p:nvPr>
        </p:nvSpPr>
        <p:spPr/>
        <p:txBody>
          <a:bodyPr/>
          <a:lstStyle/>
          <a:p>
            <a:fld id="{D653E76F-530F-4A86-912E-A939F95123F8}" type="slidenum">
              <a:rPr lang="en-IN" smtClean="0"/>
              <a:t>‹#›</a:t>
            </a:fld>
            <a:endParaRPr lang="en-IN"/>
          </a:p>
        </p:txBody>
      </p:sp>
    </p:spTree>
    <p:extLst>
      <p:ext uri="{BB962C8B-B14F-4D97-AF65-F5344CB8AC3E}">
        <p14:creationId xmlns:p14="http://schemas.microsoft.com/office/powerpoint/2010/main" val="5270910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CFA7A5C-6C7C-68AA-0EA0-DA400BAEC0D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452FF81-F482-313C-8E7F-AD21E599624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70180CD-70F6-6AAE-7EF6-ACF049A4149F}"/>
              </a:ext>
            </a:extLst>
          </p:cNvPr>
          <p:cNvSpPr>
            <a:spLocks noGrp="1"/>
          </p:cNvSpPr>
          <p:nvPr>
            <p:ph type="dt" sz="half" idx="10"/>
          </p:nvPr>
        </p:nvSpPr>
        <p:spPr/>
        <p:txBody>
          <a:bodyPr/>
          <a:lstStyle/>
          <a:p>
            <a:fld id="{1A1B2654-DBBF-4283-83B0-F02564192104}" type="datetimeFigureOut">
              <a:rPr lang="en-IN" smtClean="0"/>
              <a:t>07-05-2024</a:t>
            </a:fld>
            <a:endParaRPr lang="en-IN"/>
          </a:p>
        </p:txBody>
      </p:sp>
      <p:sp>
        <p:nvSpPr>
          <p:cNvPr id="5" name="Footer Placeholder 4">
            <a:extLst>
              <a:ext uri="{FF2B5EF4-FFF2-40B4-BE49-F238E27FC236}">
                <a16:creationId xmlns:a16="http://schemas.microsoft.com/office/drawing/2014/main" id="{248F6501-347E-60F1-5FF2-E16278E566A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0ECE24F-37F4-CC5F-928C-CFA15CD00918}"/>
              </a:ext>
            </a:extLst>
          </p:cNvPr>
          <p:cNvSpPr>
            <a:spLocks noGrp="1"/>
          </p:cNvSpPr>
          <p:nvPr>
            <p:ph type="sldNum" sz="quarter" idx="12"/>
          </p:nvPr>
        </p:nvSpPr>
        <p:spPr/>
        <p:txBody>
          <a:bodyPr/>
          <a:lstStyle/>
          <a:p>
            <a:fld id="{D653E76F-530F-4A86-912E-A939F95123F8}" type="slidenum">
              <a:rPr lang="en-IN" smtClean="0"/>
              <a:t>‹#›</a:t>
            </a:fld>
            <a:endParaRPr lang="en-IN"/>
          </a:p>
        </p:txBody>
      </p:sp>
    </p:spTree>
    <p:extLst>
      <p:ext uri="{BB962C8B-B14F-4D97-AF65-F5344CB8AC3E}">
        <p14:creationId xmlns:p14="http://schemas.microsoft.com/office/powerpoint/2010/main" val="649576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6E347-1394-A876-4BC7-123C16B67EC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F587BCC-99E1-8700-FCCE-90C513103BC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4BBE3C7-9B9B-A5DE-F191-629EF88C3670}"/>
              </a:ext>
            </a:extLst>
          </p:cNvPr>
          <p:cNvSpPr>
            <a:spLocks noGrp="1"/>
          </p:cNvSpPr>
          <p:nvPr>
            <p:ph type="dt" sz="half" idx="10"/>
          </p:nvPr>
        </p:nvSpPr>
        <p:spPr/>
        <p:txBody>
          <a:bodyPr/>
          <a:lstStyle/>
          <a:p>
            <a:fld id="{1A1B2654-DBBF-4283-83B0-F02564192104}" type="datetimeFigureOut">
              <a:rPr lang="en-IN" smtClean="0"/>
              <a:t>07-05-2024</a:t>
            </a:fld>
            <a:endParaRPr lang="en-IN"/>
          </a:p>
        </p:txBody>
      </p:sp>
      <p:sp>
        <p:nvSpPr>
          <p:cNvPr id="5" name="Footer Placeholder 4">
            <a:extLst>
              <a:ext uri="{FF2B5EF4-FFF2-40B4-BE49-F238E27FC236}">
                <a16:creationId xmlns:a16="http://schemas.microsoft.com/office/drawing/2014/main" id="{5FAAE068-8EF2-D115-8A37-654B37E8FF7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568C282-D682-9411-D462-C90D6BB05CE7}"/>
              </a:ext>
            </a:extLst>
          </p:cNvPr>
          <p:cNvSpPr>
            <a:spLocks noGrp="1"/>
          </p:cNvSpPr>
          <p:nvPr>
            <p:ph type="sldNum" sz="quarter" idx="12"/>
          </p:nvPr>
        </p:nvSpPr>
        <p:spPr/>
        <p:txBody>
          <a:bodyPr/>
          <a:lstStyle/>
          <a:p>
            <a:fld id="{D653E76F-530F-4A86-912E-A939F95123F8}" type="slidenum">
              <a:rPr lang="en-IN" smtClean="0"/>
              <a:t>‹#›</a:t>
            </a:fld>
            <a:endParaRPr lang="en-IN"/>
          </a:p>
        </p:txBody>
      </p:sp>
    </p:spTree>
    <p:extLst>
      <p:ext uri="{BB962C8B-B14F-4D97-AF65-F5344CB8AC3E}">
        <p14:creationId xmlns:p14="http://schemas.microsoft.com/office/powerpoint/2010/main" val="3294319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C3DD44-6369-E630-0FAA-50D1012B79D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7B3C918-DD78-55C6-D37F-D978E6F9F19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ADFD11B-9BD6-7D8A-6E18-9EAB42B14CF2}"/>
              </a:ext>
            </a:extLst>
          </p:cNvPr>
          <p:cNvSpPr>
            <a:spLocks noGrp="1"/>
          </p:cNvSpPr>
          <p:nvPr>
            <p:ph type="dt" sz="half" idx="10"/>
          </p:nvPr>
        </p:nvSpPr>
        <p:spPr/>
        <p:txBody>
          <a:bodyPr/>
          <a:lstStyle/>
          <a:p>
            <a:fld id="{1A1B2654-DBBF-4283-83B0-F02564192104}" type="datetimeFigureOut">
              <a:rPr lang="en-IN" smtClean="0"/>
              <a:t>07-05-2024</a:t>
            </a:fld>
            <a:endParaRPr lang="en-IN"/>
          </a:p>
        </p:txBody>
      </p:sp>
      <p:sp>
        <p:nvSpPr>
          <p:cNvPr id="5" name="Footer Placeholder 4">
            <a:extLst>
              <a:ext uri="{FF2B5EF4-FFF2-40B4-BE49-F238E27FC236}">
                <a16:creationId xmlns:a16="http://schemas.microsoft.com/office/drawing/2014/main" id="{DC698023-0128-1EF2-1990-1A70468475E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3A6F183-2334-B2C7-BA2E-9FC503147140}"/>
              </a:ext>
            </a:extLst>
          </p:cNvPr>
          <p:cNvSpPr>
            <a:spLocks noGrp="1"/>
          </p:cNvSpPr>
          <p:nvPr>
            <p:ph type="sldNum" sz="quarter" idx="12"/>
          </p:nvPr>
        </p:nvSpPr>
        <p:spPr/>
        <p:txBody>
          <a:bodyPr/>
          <a:lstStyle/>
          <a:p>
            <a:fld id="{D653E76F-530F-4A86-912E-A939F95123F8}" type="slidenum">
              <a:rPr lang="en-IN" smtClean="0"/>
              <a:t>‹#›</a:t>
            </a:fld>
            <a:endParaRPr lang="en-IN"/>
          </a:p>
        </p:txBody>
      </p:sp>
    </p:spTree>
    <p:extLst>
      <p:ext uri="{BB962C8B-B14F-4D97-AF65-F5344CB8AC3E}">
        <p14:creationId xmlns:p14="http://schemas.microsoft.com/office/powerpoint/2010/main" val="26134103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9BD68-BBB0-2BD7-2150-91C8518C5A7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83DE814-374D-74EB-9D99-A89BC74D96E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7D44C98-4C81-7EDB-641C-734C7732809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3898225-5908-B1BB-132F-23CEE9A61BEA}"/>
              </a:ext>
            </a:extLst>
          </p:cNvPr>
          <p:cNvSpPr>
            <a:spLocks noGrp="1"/>
          </p:cNvSpPr>
          <p:nvPr>
            <p:ph type="dt" sz="half" idx="10"/>
          </p:nvPr>
        </p:nvSpPr>
        <p:spPr/>
        <p:txBody>
          <a:bodyPr/>
          <a:lstStyle/>
          <a:p>
            <a:fld id="{1A1B2654-DBBF-4283-83B0-F02564192104}" type="datetimeFigureOut">
              <a:rPr lang="en-IN" smtClean="0"/>
              <a:t>07-05-2024</a:t>
            </a:fld>
            <a:endParaRPr lang="en-IN"/>
          </a:p>
        </p:txBody>
      </p:sp>
      <p:sp>
        <p:nvSpPr>
          <p:cNvPr id="6" name="Footer Placeholder 5">
            <a:extLst>
              <a:ext uri="{FF2B5EF4-FFF2-40B4-BE49-F238E27FC236}">
                <a16:creationId xmlns:a16="http://schemas.microsoft.com/office/drawing/2014/main" id="{C9C5DFD6-C575-86BC-21E0-D9D03A7C3FF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964AD6C-A19A-65FC-C207-AF91F2AFB35F}"/>
              </a:ext>
            </a:extLst>
          </p:cNvPr>
          <p:cNvSpPr>
            <a:spLocks noGrp="1"/>
          </p:cNvSpPr>
          <p:nvPr>
            <p:ph type="sldNum" sz="quarter" idx="12"/>
          </p:nvPr>
        </p:nvSpPr>
        <p:spPr/>
        <p:txBody>
          <a:bodyPr/>
          <a:lstStyle/>
          <a:p>
            <a:fld id="{D653E76F-530F-4A86-912E-A939F95123F8}" type="slidenum">
              <a:rPr lang="en-IN" smtClean="0"/>
              <a:t>‹#›</a:t>
            </a:fld>
            <a:endParaRPr lang="en-IN"/>
          </a:p>
        </p:txBody>
      </p:sp>
    </p:spTree>
    <p:extLst>
      <p:ext uri="{BB962C8B-B14F-4D97-AF65-F5344CB8AC3E}">
        <p14:creationId xmlns:p14="http://schemas.microsoft.com/office/powerpoint/2010/main" val="26681789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99038-B151-A2DF-2B5E-83649843BE4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D89F33A-A109-E359-6779-357B7341356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CC058C1-3217-D519-4049-4234E6AD05F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C7AE63C-4109-4537-6D7D-92EECA562D1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A1864E1-F9E8-7228-F58D-617C02B92B4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9D0023A-C6FB-E6C0-294C-C697E21923D7}"/>
              </a:ext>
            </a:extLst>
          </p:cNvPr>
          <p:cNvSpPr>
            <a:spLocks noGrp="1"/>
          </p:cNvSpPr>
          <p:nvPr>
            <p:ph type="dt" sz="half" idx="10"/>
          </p:nvPr>
        </p:nvSpPr>
        <p:spPr/>
        <p:txBody>
          <a:bodyPr/>
          <a:lstStyle/>
          <a:p>
            <a:fld id="{1A1B2654-DBBF-4283-83B0-F02564192104}" type="datetimeFigureOut">
              <a:rPr lang="en-IN" smtClean="0"/>
              <a:t>07-05-2024</a:t>
            </a:fld>
            <a:endParaRPr lang="en-IN"/>
          </a:p>
        </p:txBody>
      </p:sp>
      <p:sp>
        <p:nvSpPr>
          <p:cNvPr id="8" name="Footer Placeholder 7">
            <a:extLst>
              <a:ext uri="{FF2B5EF4-FFF2-40B4-BE49-F238E27FC236}">
                <a16:creationId xmlns:a16="http://schemas.microsoft.com/office/drawing/2014/main" id="{3E6576FE-9582-573A-F3B6-6AF40C696B8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DF07AB4-0A8F-CF15-BD2F-F65F1E85258A}"/>
              </a:ext>
            </a:extLst>
          </p:cNvPr>
          <p:cNvSpPr>
            <a:spLocks noGrp="1"/>
          </p:cNvSpPr>
          <p:nvPr>
            <p:ph type="sldNum" sz="quarter" idx="12"/>
          </p:nvPr>
        </p:nvSpPr>
        <p:spPr/>
        <p:txBody>
          <a:bodyPr/>
          <a:lstStyle/>
          <a:p>
            <a:fld id="{D653E76F-530F-4A86-912E-A939F95123F8}" type="slidenum">
              <a:rPr lang="en-IN" smtClean="0"/>
              <a:t>‹#›</a:t>
            </a:fld>
            <a:endParaRPr lang="en-IN"/>
          </a:p>
        </p:txBody>
      </p:sp>
    </p:spTree>
    <p:extLst>
      <p:ext uri="{BB962C8B-B14F-4D97-AF65-F5344CB8AC3E}">
        <p14:creationId xmlns:p14="http://schemas.microsoft.com/office/powerpoint/2010/main" val="42231395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BB9E33-4515-BAEE-8A6B-F9A27BC7960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78EA3EE-4B03-750C-9961-369E049ABAAC}"/>
              </a:ext>
            </a:extLst>
          </p:cNvPr>
          <p:cNvSpPr>
            <a:spLocks noGrp="1"/>
          </p:cNvSpPr>
          <p:nvPr>
            <p:ph type="dt" sz="half" idx="10"/>
          </p:nvPr>
        </p:nvSpPr>
        <p:spPr/>
        <p:txBody>
          <a:bodyPr/>
          <a:lstStyle/>
          <a:p>
            <a:fld id="{1A1B2654-DBBF-4283-83B0-F02564192104}" type="datetimeFigureOut">
              <a:rPr lang="en-IN" smtClean="0"/>
              <a:t>07-05-2024</a:t>
            </a:fld>
            <a:endParaRPr lang="en-IN"/>
          </a:p>
        </p:txBody>
      </p:sp>
      <p:sp>
        <p:nvSpPr>
          <p:cNvPr id="4" name="Footer Placeholder 3">
            <a:extLst>
              <a:ext uri="{FF2B5EF4-FFF2-40B4-BE49-F238E27FC236}">
                <a16:creationId xmlns:a16="http://schemas.microsoft.com/office/drawing/2014/main" id="{B90BD97D-0288-603B-4492-BC5373B8848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55F7EC0-6C0B-3926-3F95-4FFA5C2A688B}"/>
              </a:ext>
            </a:extLst>
          </p:cNvPr>
          <p:cNvSpPr>
            <a:spLocks noGrp="1"/>
          </p:cNvSpPr>
          <p:nvPr>
            <p:ph type="sldNum" sz="quarter" idx="12"/>
          </p:nvPr>
        </p:nvSpPr>
        <p:spPr/>
        <p:txBody>
          <a:bodyPr/>
          <a:lstStyle/>
          <a:p>
            <a:fld id="{D653E76F-530F-4A86-912E-A939F95123F8}" type="slidenum">
              <a:rPr lang="en-IN" smtClean="0"/>
              <a:t>‹#›</a:t>
            </a:fld>
            <a:endParaRPr lang="en-IN"/>
          </a:p>
        </p:txBody>
      </p:sp>
    </p:spTree>
    <p:extLst>
      <p:ext uri="{BB962C8B-B14F-4D97-AF65-F5344CB8AC3E}">
        <p14:creationId xmlns:p14="http://schemas.microsoft.com/office/powerpoint/2010/main" val="19281234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4B694C6-A610-D6A0-4C4F-EDDCAF77CA91}"/>
              </a:ext>
            </a:extLst>
          </p:cNvPr>
          <p:cNvSpPr>
            <a:spLocks noGrp="1"/>
          </p:cNvSpPr>
          <p:nvPr>
            <p:ph type="dt" sz="half" idx="10"/>
          </p:nvPr>
        </p:nvSpPr>
        <p:spPr/>
        <p:txBody>
          <a:bodyPr/>
          <a:lstStyle/>
          <a:p>
            <a:fld id="{1A1B2654-DBBF-4283-83B0-F02564192104}" type="datetimeFigureOut">
              <a:rPr lang="en-IN" smtClean="0"/>
              <a:t>07-05-2024</a:t>
            </a:fld>
            <a:endParaRPr lang="en-IN"/>
          </a:p>
        </p:txBody>
      </p:sp>
      <p:sp>
        <p:nvSpPr>
          <p:cNvPr id="3" name="Footer Placeholder 2">
            <a:extLst>
              <a:ext uri="{FF2B5EF4-FFF2-40B4-BE49-F238E27FC236}">
                <a16:creationId xmlns:a16="http://schemas.microsoft.com/office/drawing/2014/main" id="{6D72B19B-AE54-5171-C000-DDC4C967D01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49AC4FA-6BBF-941F-44A9-D29B73E90168}"/>
              </a:ext>
            </a:extLst>
          </p:cNvPr>
          <p:cNvSpPr>
            <a:spLocks noGrp="1"/>
          </p:cNvSpPr>
          <p:nvPr>
            <p:ph type="sldNum" sz="quarter" idx="12"/>
          </p:nvPr>
        </p:nvSpPr>
        <p:spPr/>
        <p:txBody>
          <a:bodyPr/>
          <a:lstStyle/>
          <a:p>
            <a:fld id="{D653E76F-530F-4A86-912E-A939F95123F8}" type="slidenum">
              <a:rPr lang="en-IN" smtClean="0"/>
              <a:t>‹#›</a:t>
            </a:fld>
            <a:endParaRPr lang="en-IN"/>
          </a:p>
        </p:txBody>
      </p:sp>
    </p:spTree>
    <p:extLst>
      <p:ext uri="{BB962C8B-B14F-4D97-AF65-F5344CB8AC3E}">
        <p14:creationId xmlns:p14="http://schemas.microsoft.com/office/powerpoint/2010/main" val="28380084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DD4E6B-5FB5-4E3C-EDE6-FA8188A607A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45D2585-6F84-BD29-3173-85AC6846712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D47FE35-CE6A-DB10-67AA-143E5F39766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BCA63A2-FAFB-4FC3-1713-402DC1C77F14}"/>
              </a:ext>
            </a:extLst>
          </p:cNvPr>
          <p:cNvSpPr>
            <a:spLocks noGrp="1"/>
          </p:cNvSpPr>
          <p:nvPr>
            <p:ph type="dt" sz="half" idx="10"/>
          </p:nvPr>
        </p:nvSpPr>
        <p:spPr/>
        <p:txBody>
          <a:bodyPr/>
          <a:lstStyle/>
          <a:p>
            <a:fld id="{1A1B2654-DBBF-4283-83B0-F02564192104}" type="datetimeFigureOut">
              <a:rPr lang="en-IN" smtClean="0"/>
              <a:t>07-05-2024</a:t>
            </a:fld>
            <a:endParaRPr lang="en-IN"/>
          </a:p>
        </p:txBody>
      </p:sp>
      <p:sp>
        <p:nvSpPr>
          <p:cNvPr id="6" name="Footer Placeholder 5">
            <a:extLst>
              <a:ext uri="{FF2B5EF4-FFF2-40B4-BE49-F238E27FC236}">
                <a16:creationId xmlns:a16="http://schemas.microsoft.com/office/drawing/2014/main" id="{A505ECBC-8CB5-E58C-11EA-EC2F03C4926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8C61355-F657-46C1-40B6-20E0489BB543}"/>
              </a:ext>
            </a:extLst>
          </p:cNvPr>
          <p:cNvSpPr>
            <a:spLocks noGrp="1"/>
          </p:cNvSpPr>
          <p:nvPr>
            <p:ph type="sldNum" sz="quarter" idx="12"/>
          </p:nvPr>
        </p:nvSpPr>
        <p:spPr/>
        <p:txBody>
          <a:bodyPr/>
          <a:lstStyle/>
          <a:p>
            <a:fld id="{D653E76F-530F-4A86-912E-A939F95123F8}" type="slidenum">
              <a:rPr lang="en-IN" smtClean="0"/>
              <a:t>‹#›</a:t>
            </a:fld>
            <a:endParaRPr lang="en-IN"/>
          </a:p>
        </p:txBody>
      </p:sp>
    </p:spTree>
    <p:extLst>
      <p:ext uri="{BB962C8B-B14F-4D97-AF65-F5344CB8AC3E}">
        <p14:creationId xmlns:p14="http://schemas.microsoft.com/office/powerpoint/2010/main" val="1607254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2F06FC-F7D0-5648-819A-3E47902B7EF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2866570-5B00-A154-6A6C-03BD18990A7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E1C5E4E-7229-2AC7-F14B-F00D580B902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1C63CFC-DE03-873C-C4FA-3FC83004B76A}"/>
              </a:ext>
            </a:extLst>
          </p:cNvPr>
          <p:cNvSpPr>
            <a:spLocks noGrp="1"/>
          </p:cNvSpPr>
          <p:nvPr>
            <p:ph type="dt" sz="half" idx="10"/>
          </p:nvPr>
        </p:nvSpPr>
        <p:spPr/>
        <p:txBody>
          <a:bodyPr/>
          <a:lstStyle/>
          <a:p>
            <a:fld id="{1A1B2654-DBBF-4283-83B0-F02564192104}" type="datetimeFigureOut">
              <a:rPr lang="en-IN" smtClean="0"/>
              <a:t>07-05-2024</a:t>
            </a:fld>
            <a:endParaRPr lang="en-IN"/>
          </a:p>
        </p:txBody>
      </p:sp>
      <p:sp>
        <p:nvSpPr>
          <p:cNvPr id="6" name="Footer Placeholder 5">
            <a:extLst>
              <a:ext uri="{FF2B5EF4-FFF2-40B4-BE49-F238E27FC236}">
                <a16:creationId xmlns:a16="http://schemas.microsoft.com/office/drawing/2014/main" id="{6FE22FCE-D79E-317D-44C4-E8E64631584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8CF764A-96B5-D0BE-3C76-EB6C8479F4E7}"/>
              </a:ext>
            </a:extLst>
          </p:cNvPr>
          <p:cNvSpPr>
            <a:spLocks noGrp="1"/>
          </p:cNvSpPr>
          <p:nvPr>
            <p:ph type="sldNum" sz="quarter" idx="12"/>
          </p:nvPr>
        </p:nvSpPr>
        <p:spPr/>
        <p:txBody>
          <a:bodyPr/>
          <a:lstStyle/>
          <a:p>
            <a:fld id="{D653E76F-530F-4A86-912E-A939F95123F8}" type="slidenum">
              <a:rPr lang="en-IN" smtClean="0"/>
              <a:t>‹#›</a:t>
            </a:fld>
            <a:endParaRPr lang="en-IN"/>
          </a:p>
        </p:txBody>
      </p:sp>
    </p:spTree>
    <p:extLst>
      <p:ext uri="{BB962C8B-B14F-4D97-AF65-F5344CB8AC3E}">
        <p14:creationId xmlns:p14="http://schemas.microsoft.com/office/powerpoint/2010/main" val="27607201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8AFD56F-5A0F-5FD6-B987-A64C53CBFDD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6F5DD7D-6DB7-2715-58AD-599B98BCD24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19363BC-6C98-EB31-EC69-82298128D36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1B2654-DBBF-4283-83B0-F02564192104}" type="datetimeFigureOut">
              <a:rPr lang="en-IN" smtClean="0"/>
              <a:t>07-05-2024</a:t>
            </a:fld>
            <a:endParaRPr lang="en-IN"/>
          </a:p>
        </p:txBody>
      </p:sp>
      <p:sp>
        <p:nvSpPr>
          <p:cNvPr id="5" name="Footer Placeholder 4">
            <a:extLst>
              <a:ext uri="{FF2B5EF4-FFF2-40B4-BE49-F238E27FC236}">
                <a16:creationId xmlns:a16="http://schemas.microsoft.com/office/drawing/2014/main" id="{D4D0F1F5-C01E-DA21-95F6-ADF0667B560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06F71DC3-EE04-E4F2-C1B5-E7C3EDDDD9F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653E76F-530F-4A86-912E-A939F95123F8}" type="slidenum">
              <a:rPr lang="en-IN" smtClean="0"/>
              <a:t>‹#›</a:t>
            </a:fld>
            <a:endParaRPr lang="en-IN"/>
          </a:p>
        </p:txBody>
      </p:sp>
    </p:spTree>
    <p:extLst>
      <p:ext uri="{BB962C8B-B14F-4D97-AF65-F5344CB8AC3E}">
        <p14:creationId xmlns:p14="http://schemas.microsoft.com/office/powerpoint/2010/main" val="1503571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78BC58-9ED8-CEBF-89E3-350F83F58ACF}"/>
              </a:ext>
            </a:extLst>
          </p:cNvPr>
          <p:cNvSpPr>
            <a:spLocks noGrp="1"/>
          </p:cNvSpPr>
          <p:nvPr>
            <p:ph type="ctrTitle"/>
          </p:nvPr>
        </p:nvSpPr>
        <p:spPr>
          <a:xfrm>
            <a:off x="16042" y="3183020"/>
            <a:ext cx="12175958" cy="1683670"/>
          </a:xfrm>
        </p:spPr>
        <p:txBody>
          <a:bodyPr>
            <a:normAutofit fontScale="90000"/>
          </a:bodyPr>
          <a:lstStyle/>
          <a:p>
            <a:br>
              <a:rPr lang="en-IN" dirty="0">
                <a:latin typeface="Times New Roman" panose="02020603050405020304" pitchFamily="18" charset="0"/>
                <a:cs typeface="Times New Roman" panose="02020603050405020304" pitchFamily="18" charset="0"/>
              </a:rPr>
            </a:br>
            <a:br>
              <a:rPr lang="en-IN" dirty="0">
                <a:latin typeface="Times New Roman" panose="02020603050405020304" pitchFamily="18" charset="0"/>
                <a:cs typeface="Times New Roman" panose="02020603050405020304" pitchFamily="18" charset="0"/>
              </a:rPr>
            </a:br>
            <a:r>
              <a:rPr lang="en-US" b="1" dirty="0"/>
              <a:t>Pacman: AI based game using search algorithms</a:t>
            </a:r>
            <a:br>
              <a:rPr lang="en-US" dirty="0"/>
            </a:br>
            <a:endParaRPr lang="en-IN"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51D13F9A-1D23-F3BA-BE23-B83DD2E65B04}"/>
              </a:ext>
            </a:extLst>
          </p:cNvPr>
          <p:cNvPicPr>
            <a:picLocks noChangeAspect="1"/>
          </p:cNvPicPr>
          <p:nvPr/>
        </p:nvPicPr>
        <p:blipFill rotWithShape="1">
          <a:blip r:embed="rId2">
            <a:extLst>
              <a:ext uri="{28A0092B-C50C-407E-A947-70E740481C1C}">
                <a14:useLocalDpi xmlns:a14="http://schemas.microsoft.com/office/drawing/2010/main" val="0"/>
              </a:ext>
            </a:extLst>
          </a:blip>
          <a:srcRect l="1038" t="1046" r="60106" b="86928"/>
          <a:stretch/>
        </p:blipFill>
        <p:spPr>
          <a:xfrm>
            <a:off x="226359" y="161646"/>
            <a:ext cx="2595282" cy="1070699"/>
          </a:xfrm>
          <a:prstGeom prst="rect">
            <a:avLst/>
          </a:prstGeom>
        </p:spPr>
      </p:pic>
      <p:sp>
        <p:nvSpPr>
          <p:cNvPr id="10" name="TextBox 9">
            <a:extLst>
              <a:ext uri="{FF2B5EF4-FFF2-40B4-BE49-F238E27FC236}">
                <a16:creationId xmlns:a16="http://schemas.microsoft.com/office/drawing/2014/main" id="{FF778F1D-0584-9C3F-221B-9EEAF81820CB}"/>
              </a:ext>
            </a:extLst>
          </p:cNvPr>
          <p:cNvSpPr txBox="1"/>
          <p:nvPr/>
        </p:nvSpPr>
        <p:spPr>
          <a:xfrm>
            <a:off x="3110753" y="161646"/>
            <a:ext cx="7826188" cy="1015663"/>
          </a:xfrm>
          <a:prstGeom prst="rect">
            <a:avLst/>
          </a:prstGeom>
          <a:noFill/>
        </p:spPr>
        <p:txBody>
          <a:bodyPr wrap="square">
            <a:spAutoFit/>
          </a:bodyPr>
          <a:lstStyle/>
          <a:p>
            <a:r>
              <a:rPr lang="en-IN" sz="2000" dirty="0">
                <a:latin typeface="Times New Roman" panose="02020603050405020304" pitchFamily="18" charset="0"/>
                <a:cs typeface="Times New Roman" panose="02020603050405020304" pitchFamily="18" charset="0"/>
              </a:rPr>
              <a:t>SRM Institute of Science and Technology</a:t>
            </a:r>
          </a:p>
          <a:p>
            <a:r>
              <a:rPr lang="en-IN" sz="2000" dirty="0">
                <a:latin typeface="Times New Roman" panose="02020603050405020304" pitchFamily="18" charset="0"/>
                <a:cs typeface="Times New Roman" panose="02020603050405020304" pitchFamily="18" charset="0"/>
              </a:rPr>
              <a:t>College of Engineering &amp; Technology | School of Computing </a:t>
            </a:r>
          </a:p>
          <a:p>
            <a:r>
              <a:rPr lang="en-IN" sz="2000" dirty="0">
                <a:latin typeface="Times New Roman" panose="02020603050405020304" pitchFamily="18" charset="0"/>
                <a:cs typeface="Times New Roman" panose="02020603050405020304" pitchFamily="18" charset="0"/>
              </a:rPr>
              <a:t>Department of Computing Technologies</a:t>
            </a:r>
          </a:p>
        </p:txBody>
      </p:sp>
      <p:sp>
        <p:nvSpPr>
          <p:cNvPr id="12" name="TextBox 11">
            <a:extLst>
              <a:ext uri="{FF2B5EF4-FFF2-40B4-BE49-F238E27FC236}">
                <a16:creationId xmlns:a16="http://schemas.microsoft.com/office/drawing/2014/main" id="{3A8D8FBE-097C-1EBA-E7A5-0CD09DFD9F6C}"/>
              </a:ext>
            </a:extLst>
          </p:cNvPr>
          <p:cNvSpPr txBox="1"/>
          <p:nvPr/>
        </p:nvSpPr>
        <p:spPr>
          <a:xfrm>
            <a:off x="3343835" y="1591201"/>
            <a:ext cx="6096000" cy="400110"/>
          </a:xfrm>
          <a:prstGeom prst="rect">
            <a:avLst/>
          </a:prstGeom>
          <a:noFill/>
        </p:spPr>
        <p:txBody>
          <a:bodyPr wrap="square">
            <a:spAutoFit/>
          </a:bodyPr>
          <a:lstStyle/>
          <a:p>
            <a:r>
              <a:rPr lang="en-IN" sz="2000" b="1" dirty="0">
                <a:latin typeface="Times New Roman" panose="02020603050405020304" pitchFamily="18" charset="0"/>
                <a:cs typeface="Times New Roman" panose="02020603050405020304" pitchFamily="18" charset="0"/>
              </a:rPr>
              <a:t>18CSC305J Artificial Intelligence – Mini Project </a:t>
            </a:r>
          </a:p>
        </p:txBody>
      </p:sp>
      <p:graphicFrame>
        <p:nvGraphicFramePr>
          <p:cNvPr id="11" name="Table 10">
            <a:extLst>
              <a:ext uri="{FF2B5EF4-FFF2-40B4-BE49-F238E27FC236}">
                <a16:creationId xmlns:a16="http://schemas.microsoft.com/office/drawing/2014/main" id="{9D1B5902-E10B-B4B5-7831-1A103D13C615}"/>
              </a:ext>
            </a:extLst>
          </p:cNvPr>
          <p:cNvGraphicFramePr>
            <a:graphicFrameLocks noGrp="1"/>
          </p:cNvGraphicFramePr>
          <p:nvPr>
            <p:extLst>
              <p:ext uri="{D42A27DB-BD31-4B8C-83A1-F6EECF244321}">
                <p14:modId xmlns:p14="http://schemas.microsoft.com/office/powerpoint/2010/main" val="4057872386"/>
              </p:ext>
            </p:extLst>
          </p:nvPr>
        </p:nvGraphicFramePr>
        <p:xfrm>
          <a:off x="4412190" y="4464377"/>
          <a:ext cx="8128000" cy="1854200"/>
        </p:xfrm>
        <a:graphic>
          <a:graphicData uri="http://schemas.openxmlformats.org/drawingml/2006/table">
            <a:tbl>
              <a:tblPr firstRow="1" bandRow="1">
                <a:tableStyleId>{2D5ABB26-0587-4C30-8999-92F81FD0307C}</a:tableStyleId>
              </a:tblPr>
              <a:tblGrid>
                <a:gridCol w="2217783">
                  <a:extLst>
                    <a:ext uri="{9D8B030D-6E8A-4147-A177-3AD203B41FA5}">
                      <a16:colId xmlns:a16="http://schemas.microsoft.com/office/drawing/2014/main" val="2455037774"/>
                    </a:ext>
                  </a:extLst>
                </a:gridCol>
                <a:gridCol w="5910217">
                  <a:extLst>
                    <a:ext uri="{9D8B030D-6E8A-4147-A177-3AD203B41FA5}">
                      <a16:colId xmlns:a16="http://schemas.microsoft.com/office/drawing/2014/main" val="4011926624"/>
                    </a:ext>
                  </a:extLst>
                </a:gridCol>
              </a:tblGrid>
              <a:tr h="370840">
                <a:tc>
                  <a:txBody>
                    <a:bodyPr/>
                    <a:lstStyle/>
                    <a:p>
                      <a:r>
                        <a:rPr lang="en-IN" b="1" dirty="0"/>
                        <a:t>Registration Number</a:t>
                      </a:r>
                    </a:p>
                  </a:txBody>
                  <a:tcPr/>
                </a:tc>
                <a:tc>
                  <a:txBody>
                    <a:bodyPr/>
                    <a:lstStyle/>
                    <a:p>
                      <a:r>
                        <a:rPr lang="en-IN" b="1" dirty="0"/>
                        <a:t>Name</a:t>
                      </a:r>
                    </a:p>
                  </a:txBody>
                  <a:tcPr/>
                </a:tc>
                <a:extLst>
                  <a:ext uri="{0D108BD9-81ED-4DB2-BD59-A6C34878D82A}">
                    <a16:rowId xmlns:a16="http://schemas.microsoft.com/office/drawing/2014/main" val="1891183588"/>
                  </a:ext>
                </a:extLst>
              </a:tr>
              <a:tr h="370840">
                <a:tc>
                  <a:txBody>
                    <a:bodyPr/>
                    <a:lstStyle/>
                    <a:p>
                      <a:r>
                        <a:rPr lang="en-IN" dirty="0"/>
                        <a:t>RA2111027010022</a:t>
                      </a:r>
                    </a:p>
                  </a:txBody>
                  <a:tcPr/>
                </a:tc>
                <a:tc>
                  <a:txBody>
                    <a:bodyPr/>
                    <a:lstStyle/>
                    <a:p>
                      <a:r>
                        <a:rPr lang="en-IN" dirty="0"/>
                        <a:t>Anusha Patra</a:t>
                      </a:r>
                    </a:p>
                  </a:txBody>
                  <a:tcPr/>
                </a:tc>
                <a:extLst>
                  <a:ext uri="{0D108BD9-81ED-4DB2-BD59-A6C34878D82A}">
                    <a16:rowId xmlns:a16="http://schemas.microsoft.com/office/drawing/2014/main" val="211567785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RA2111027010023</a:t>
                      </a:r>
                    </a:p>
                  </a:txBody>
                  <a:tcPr/>
                </a:tc>
                <a:tc>
                  <a:txBody>
                    <a:bodyPr/>
                    <a:lstStyle/>
                    <a:p>
                      <a:r>
                        <a:rPr lang="en-IN" dirty="0"/>
                        <a:t>Ranita Das</a:t>
                      </a:r>
                    </a:p>
                  </a:txBody>
                  <a:tcPr/>
                </a:tc>
                <a:extLst>
                  <a:ext uri="{0D108BD9-81ED-4DB2-BD59-A6C34878D82A}">
                    <a16:rowId xmlns:a16="http://schemas.microsoft.com/office/drawing/2014/main" val="428402505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RA2111027010024</a:t>
                      </a:r>
                    </a:p>
                  </a:txBody>
                  <a:tcPr/>
                </a:tc>
                <a:tc>
                  <a:txBody>
                    <a:bodyPr/>
                    <a:lstStyle/>
                    <a:p>
                      <a:r>
                        <a:rPr lang="en-IN" dirty="0"/>
                        <a:t>Harsh Kumar Singh</a:t>
                      </a:r>
                    </a:p>
                  </a:txBody>
                  <a:tcPr/>
                </a:tc>
                <a:extLst>
                  <a:ext uri="{0D108BD9-81ED-4DB2-BD59-A6C34878D82A}">
                    <a16:rowId xmlns:a16="http://schemas.microsoft.com/office/drawing/2014/main" val="329794539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RA2111027010025</a:t>
                      </a:r>
                    </a:p>
                  </a:txBody>
                  <a:tcPr/>
                </a:tc>
                <a:tc>
                  <a:txBody>
                    <a:bodyPr/>
                    <a:lstStyle/>
                    <a:p>
                      <a:r>
                        <a:rPr lang="en-IN" dirty="0"/>
                        <a:t>Sakshi Srivastava</a:t>
                      </a:r>
                    </a:p>
                  </a:txBody>
                  <a:tcPr/>
                </a:tc>
                <a:extLst>
                  <a:ext uri="{0D108BD9-81ED-4DB2-BD59-A6C34878D82A}">
                    <a16:rowId xmlns:a16="http://schemas.microsoft.com/office/drawing/2014/main" val="1419824095"/>
                  </a:ext>
                </a:extLst>
              </a:tr>
            </a:tbl>
          </a:graphicData>
        </a:graphic>
      </p:graphicFrame>
    </p:spTree>
    <p:extLst>
      <p:ext uri="{BB962C8B-B14F-4D97-AF65-F5344CB8AC3E}">
        <p14:creationId xmlns:p14="http://schemas.microsoft.com/office/powerpoint/2010/main" val="12870727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302928-3215-A49B-D831-9A55A9D5C4EF}"/>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Literature Review</a:t>
            </a:r>
            <a:endParaRPr lang="en-IN" dirty="0"/>
          </a:p>
        </p:txBody>
      </p:sp>
      <p:sp>
        <p:nvSpPr>
          <p:cNvPr id="3" name="Content Placeholder 2">
            <a:extLst>
              <a:ext uri="{FF2B5EF4-FFF2-40B4-BE49-F238E27FC236}">
                <a16:creationId xmlns:a16="http://schemas.microsoft.com/office/drawing/2014/main" id="{49E62E71-0943-7A3B-5B6D-EBB4B51632B2}"/>
              </a:ext>
            </a:extLst>
          </p:cNvPr>
          <p:cNvSpPr>
            <a:spLocks noGrp="1"/>
          </p:cNvSpPr>
          <p:nvPr>
            <p:ph idx="1"/>
          </p:nvPr>
        </p:nvSpPr>
        <p:spPr/>
        <p:txBody>
          <a:bodyPr>
            <a:normAutofit lnSpcReduction="10000"/>
          </a:bodyPr>
          <a:lstStyle/>
          <a:p>
            <a:pPr marL="0" indent="0">
              <a:buNone/>
            </a:pPr>
            <a:r>
              <a:rPr lang="en-US" b="1" dirty="0"/>
              <a:t>Performance Evaluation:</a:t>
            </a:r>
          </a:p>
          <a:p>
            <a:r>
              <a:rPr lang="en-US" dirty="0"/>
              <a:t>Performance evaluation of these algorithms in the Pacman environment typically involves measuring path length, computational time, and memory usage metrics.</a:t>
            </a:r>
          </a:p>
          <a:p>
            <a:r>
              <a:rPr lang="en-US" dirty="0"/>
              <a:t>Research by Bai et al. (2020) in "Comparative Analysis of Search Algorithms for Pacman Game" provides insights into the comparative performance of DFS, BFS, and A* algorithms in Pacman pathfinding tasks.</a:t>
            </a:r>
          </a:p>
          <a:p>
            <a:r>
              <a:rPr lang="en-US" dirty="0"/>
              <a:t>Additionally, educational platforms like OpenAI Gym provide environments for testing and benchmarking different AI algorithms, including those for Pacman pathfinding.</a:t>
            </a:r>
            <a:endParaRPr lang="en-IN" dirty="0"/>
          </a:p>
        </p:txBody>
      </p:sp>
    </p:spTree>
    <p:extLst>
      <p:ext uri="{BB962C8B-B14F-4D97-AF65-F5344CB8AC3E}">
        <p14:creationId xmlns:p14="http://schemas.microsoft.com/office/powerpoint/2010/main" val="33825819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5E2E9D-BFD9-9FF0-2280-34115D69CA53}"/>
              </a:ext>
            </a:extLst>
          </p:cNvPr>
          <p:cNvSpPr>
            <a:spLocks noGrp="1"/>
          </p:cNvSpPr>
          <p:nvPr>
            <p:ph type="title"/>
          </p:nvPr>
        </p:nvSpPr>
        <p:spPr>
          <a:xfrm>
            <a:off x="603739" y="201002"/>
            <a:ext cx="10515600" cy="1325563"/>
          </a:xfrm>
        </p:spPr>
        <p:txBody>
          <a:bodyPr/>
          <a:lstStyle/>
          <a:p>
            <a:pPr algn="ctr"/>
            <a:r>
              <a:rPr lang="en-IN" dirty="0">
                <a:latin typeface="Times New Roman" panose="02020603050405020304" pitchFamily="18" charset="0"/>
                <a:cs typeface="Times New Roman" panose="02020603050405020304" pitchFamily="18" charset="0"/>
              </a:rPr>
              <a:t>Objective and Technical Aspects</a:t>
            </a:r>
          </a:p>
        </p:txBody>
      </p:sp>
      <p:sp>
        <p:nvSpPr>
          <p:cNvPr id="3" name="Content Placeholder 2">
            <a:extLst>
              <a:ext uri="{FF2B5EF4-FFF2-40B4-BE49-F238E27FC236}">
                <a16:creationId xmlns:a16="http://schemas.microsoft.com/office/drawing/2014/main" id="{4A7BAC7D-9280-836E-CB91-6EEAC59F666E}"/>
              </a:ext>
            </a:extLst>
          </p:cNvPr>
          <p:cNvSpPr>
            <a:spLocks noGrp="1"/>
          </p:cNvSpPr>
          <p:nvPr>
            <p:ph idx="1"/>
          </p:nvPr>
        </p:nvSpPr>
        <p:spPr>
          <a:xfrm>
            <a:off x="720970" y="1450486"/>
            <a:ext cx="10515600" cy="4667250"/>
          </a:xfrm>
        </p:spPr>
        <p:txBody>
          <a:bodyPr>
            <a:normAutofit fontScale="92500" lnSpcReduction="20000"/>
          </a:bodyPr>
          <a:lstStyle/>
          <a:p>
            <a:pPr marL="0" indent="0">
              <a:buNone/>
            </a:pPr>
            <a:r>
              <a:rPr lang="en-IN" b="1" dirty="0">
                <a:latin typeface="Times New Roman" panose="02020603050405020304" pitchFamily="18" charset="0"/>
                <a:cs typeface="Times New Roman" panose="02020603050405020304" pitchFamily="18" charset="0"/>
              </a:rPr>
              <a:t>Objective: </a:t>
            </a:r>
            <a:r>
              <a:rPr lang="en-US" dirty="0"/>
              <a:t>Develop an AI-controlled Pacman agent capable of efficiently navigating through a maze, collecting dots, and avoiding ghosts, using a combination of search algorithms and heuristic techniques.</a:t>
            </a:r>
          </a:p>
          <a:p>
            <a:pPr marL="0" indent="0">
              <a:buNone/>
            </a:pPr>
            <a:r>
              <a:rPr lang="en-US" dirty="0"/>
              <a:t>By addressing the given technical aspects, the Pacman project aims to showcase the application of AI algorithms in game development while providing an engaging and challenging gaming experience for players.</a:t>
            </a:r>
          </a:p>
          <a:p>
            <a:pPr marL="0" indent="0">
              <a:buNone/>
            </a:pPr>
            <a:endParaRPr lang="en-US" dirty="0"/>
          </a:p>
          <a:p>
            <a:pPr marL="0" indent="0">
              <a:buNone/>
            </a:pPr>
            <a:r>
              <a:rPr lang="en-IN" b="1" dirty="0">
                <a:latin typeface="Times New Roman" panose="02020603050405020304" pitchFamily="18" charset="0"/>
                <a:cs typeface="Times New Roman" panose="02020603050405020304" pitchFamily="18" charset="0"/>
              </a:rPr>
              <a:t>Technical Aspects:</a:t>
            </a:r>
          </a:p>
          <a:p>
            <a:pPr marL="0" indent="0">
              <a:buNone/>
            </a:pPr>
            <a:r>
              <a:rPr lang="en-US" i="1" u="sng" dirty="0"/>
              <a:t>Game Environment Setup:</a:t>
            </a:r>
          </a:p>
          <a:p>
            <a:r>
              <a:rPr lang="en-US" dirty="0"/>
              <a:t>Design and implement the Pacman game environment using a suitable game development framework or library (e.g., </a:t>
            </a:r>
            <a:r>
              <a:rPr lang="en-US" dirty="0" err="1"/>
              <a:t>Pygame</a:t>
            </a:r>
            <a:r>
              <a:rPr lang="en-US" dirty="0"/>
              <a:t>).</a:t>
            </a:r>
          </a:p>
          <a:p>
            <a:r>
              <a:rPr lang="en-US" dirty="0"/>
              <a:t>Create a visually appealing maze layout with walls, dots, power pellets, Pacman, and ghosts.</a:t>
            </a:r>
          </a:p>
          <a:p>
            <a:pPr marL="0" indent="0">
              <a:buNone/>
            </a:pPr>
            <a:endParaRPr lang="en-US" b="1" dirty="0"/>
          </a:p>
        </p:txBody>
      </p:sp>
    </p:spTree>
    <p:extLst>
      <p:ext uri="{BB962C8B-B14F-4D97-AF65-F5344CB8AC3E}">
        <p14:creationId xmlns:p14="http://schemas.microsoft.com/office/powerpoint/2010/main" val="31741827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9EA9270-58E9-3895-C10D-BA9F89DC763F}"/>
              </a:ext>
            </a:extLst>
          </p:cNvPr>
          <p:cNvSpPr>
            <a:spLocks noGrp="1"/>
          </p:cNvSpPr>
          <p:nvPr>
            <p:ph idx="1"/>
          </p:nvPr>
        </p:nvSpPr>
        <p:spPr>
          <a:xfrm>
            <a:off x="556846" y="450117"/>
            <a:ext cx="10515600" cy="6013206"/>
          </a:xfrm>
        </p:spPr>
        <p:txBody>
          <a:bodyPr>
            <a:normAutofit/>
          </a:bodyPr>
          <a:lstStyle/>
          <a:p>
            <a:pPr marL="0" indent="0">
              <a:buNone/>
            </a:pPr>
            <a:r>
              <a:rPr lang="en-IN" b="1" dirty="0">
                <a:latin typeface="Times New Roman" panose="02020603050405020304" pitchFamily="18" charset="0"/>
                <a:cs typeface="Times New Roman" panose="02020603050405020304" pitchFamily="18" charset="0"/>
              </a:rPr>
              <a:t>Technical Aspects:</a:t>
            </a:r>
          </a:p>
          <a:p>
            <a:pPr marL="0" indent="0">
              <a:buNone/>
            </a:pPr>
            <a:r>
              <a:rPr lang="en-US" i="1" u="sng" dirty="0"/>
              <a:t>Pacman Control:</a:t>
            </a:r>
          </a:p>
          <a:p>
            <a:r>
              <a:rPr lang="en-US" dirty="0"/>
              <a:t>Implement Pacman's movement logic, including directional control (up, down, left, right), collision detection with walls, dot consumption, and power-up effects.</a:t>
            </a:r>
          </a:p>
          <a:p>
            <a:r>
              <a:rPr lang="en-US" dirty="0"/>
              <a:t>Ensure smooth and responsive movement of Pacman within the maze.</a:t>
            </a:r>
          </a:p>
          <a:p>
            <a:pPr marL="0" indent="0">
              <a:buNone/>
            </a:pPr>
            <a:r>
              <a:rPr lang="en-US" i="1" u="sng" dirty="0"/>
              <a:t>Ghost Behavior:</a:t>
            </a:r>
          </a:p>
          <a:p>
            <a:r>
              <a:rPr lang="en-US" dirty="0"/>
              <a:t>Develop intelligent ghost behaviors, such as chasing Pacman, patrolling specific areas, or retreating when Pacman consumes a power pellet.</a:t>
            </a:r>
          </a:p>
          <a:p>
            <a:r>
              <a:rPr lang="en-US" dirty="0"/>
              <a:t>Implement different ghost personalities or strategies to add variability and challenge to the gameplay.</a:t>
            </a:r>
          </a:p>
          <a:p>
            <a:endParaRPr lang="en-IN" dirty="0"/>
          </a:p>
        </p:txBody>
      </p:sp>
    </p:spTree>
    <p:extLst>
      <p:ext uri="{BB962C8B-B14F-4D97-AF65-F5344CB8AC3E}">
        <p14:creationId xmlns:p14="http://schemas.microsoft.com/office/powerpoint/2010/main" val="41481169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E57AA8F-BA46-375D-BA02-B8045E1F1D3B}"/>
              </a:ext>
            </a:extLst>
          </p:cNvPr>
          <p:cNvSpPr>
            <a:spLocks noGrp="1"/>
          </p:cNvSpPr>
          <p:nvPr>
            <p:ph idx="1"/>
          </p:nvPr>
        </p:nvSpPr>
        <p:spPr>
          <a:xfrm>
            <a:off x="470877" y="239102"/>
            <a:ext cx="10515600" cy="6161698"/>
          </a:xfrm>
        </p:spPr>
        <p:txBody>
          <a:bodyPr>
            <a:normAutofit/>
          </a:bodyPr>
          <a:lstStyle/>
          <a:p>
            <a:pPr marL="0" indent="0">
              <a:buNone/>
            </a:pPr>
            <a:r>
              <a:rPr lang="en-IN" b="1" dirty="0">
                <a:latin typeface="Times New Roman" panose="02020603050405020304" pitchFamily="18" charset="0"/>
                <a:cs typeface="Times New Roman" panose="02020603050405020304" pitchFamily="18" charset="0"/>
              </a:rPr>
              <a:t>Technical Aspects:</a:t>
            </a:r>
          </a:p>
          <a:p>
            <a:pPr marL="0" indent="0">
              <a:buNone/>
            </a:pPr>
            <a:r>
              <a:rPr lang="en-US" i="1" u="sng" dirty="0"/>
              <a:t>Search Algorithms:</a:t>
            </a:r>
          </a:p>
          <a:p>
            <a:r>
              <a:rPr lang="en-US" dirty="0"/>
              <a:t>Implement various search algorithms to guide Pacman's movement through the maze, including Depth-First Search (DFS), Breadth-First Search (BFS), and A* search.</a:t>
            </a:r>
          </a:p>
          <a:p>
            <a:r>
              <a:rPr lang="en-US" dirty="0"/>
              <a:t>Integrate these algorithms to help Pacman find the optimal path to collect dots while avoiding ghosts.</a:t>
            </a:r>
          </a:p>
          <a:p>
            <a:pPr marL="0" indent="0">
              <a:buNone/>
            </a:pPr>
            <a:r>
              <a:rPr lang="en-US" i="1" u="sng" dirty="0"/>
              <a:t>Heuristic Functions:</a:t>
            </a:r>
          </a:p>
          <a:p>
            <a:r>
              <a:rPr lang="en-US" dirty="0"/>
              <a:t>Design and implement heuristic functions for informed search algorithms like A* to estimate the cost of reaching the goal state from a given position.</a:t>
            </a:r>
          </a:p>
          <a:p>
            <a:r>
              <a:rPr lang="en-US" dirty="0"/>
              <a:t>Experiment with different heuristic functions to balance accuracy and computational efficiency.</a:t>
            </a:r>
          </a:p>
          <a:p>
            <a:endParaRPr lang="en-US" dirty="0"/>
          </a:p>
          <a:p>
            <a:endParaRPr lang="en-US" dirty="0"/>
          </a:p>
          <a:p>
            <a:endParaRPr lang="en-US" dirty="0"/>
          </a:p>
          <a:p>
            <a:endParaRPr lang="en-IN" dirty="0"/>
          </a:p>
        </p:txBody>
      </p:sp>
    </p:spTree>
    <p:extLst>
      <p:ext uri="{BB962C8B-B14F-4D97-AF65-F5344CB8AC3E}">
        <p14:creationId xmlns:p14="http://schemas.microsoft.com/office/powerpoint/2010/main" val="28393496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0C4ED27-9884-07F2-24AF-F141A08D78C9}"/>
              </a:ext>
            </a:extLst>
          </p:cNvPr>
          <p:cNvSpPr>
            <a:spLocks noGrp="1"/>
          </p:cNvSpPr>
          <p:nvPr>
            <p:ph idx="1"/>
          </p:nvPr>
        </p:nvSpPr>
        <p:spPr>
          <a:xfrm>
            <a:off x="611554" y="278178"/>
            <a:ext cx="10515600" cy="6318007"/>
          </a:xfrm>
        </p:spPr>
        <p:txBody>
          <a:bodyPr>
            <a:normAutofit lnSpcReduction="10000"/>
          </a:bodyPr>
          <a:lstStyle/>
          <a:p>
            <a:pPr marL="0" indent="0">
              <a:buNone/>
            </a:pPr>
            <a:r>
              <a:rPr lang="en-IN" b="1" dirty="0">
                <a:latin typeface="Times New Roman" panose="02020603050405020304" pitchFamily="18" charset="0"/>
                <a:cs typeface="Times New Roman" panose="02020603050405020304" pitchFamily="18" charset="0"/>
              </a:rPr>
              <a:t>Technical Aspects:</a:t>
            </a:r>
            <a:endParaRPr lang="en-US" i="1" u="sng" dirty="0">
              <a:latin typeface="Times New Roman" panose="02020603050405020304" pitchFamily="18" charset="0"/>
              <a:cs typeface="Times New Roman" panose="02020603050405020304" pitchFamily="18" charset="0"/>
            </a:endParaRPr>
          </a:p>
          <a:p>
            <a:pPr marL="0" indent="0">
              <a:buNone/>
            </a:pPr>
            <a:r>
              <a:rPr lang="en-US" i="1" u="sng" dirty="0"/>
              <a:t>Pathfinding Optimization:</a:t>
            </a:r>
          </a:p>
          <a:p>
            <a:r>
              <a:rPr lang="en-US" dirty="0"/>
              <a:t>Optimize pathfinding algorithms for real-time performance by applying techniques such as pruning unnecessary branches, </a:t>
            </a:r>
            <a:r>
              <a:rPr lang="en-US" dirty="0" err="1"/>
              <a:t>memoization</a:t>
            </a:r>
            <a:r>
              <a:rPr lang="en-US" dirty="0"/>
              <a:t>, or parallelization.</a:t>
            </a:r>
          </a:p>
          <a:p>
            <a:r>
              <a:rPr lang="en-US" dirty="0"/>
              <a:t>Minimize computational overhead to ensure smooth gameplay even on low-resource devices.</a:t>
            </a:r>
          </a:p>
          <a:p>
            <a:endParaRPr lang="en-US" dirty="0"/>
          </a:p>
          <a:p>
            <a:pPr marL="0" indent="0">
              <a:buNone/>
            </a:pPr>
            <a:r>
              <a:rPr lang="en-US" i="1" u="sng" dirty="0"/>
              <a:t>User Interaction and Feedback:</a:t>
            </a:r>
          </a:p>
          <a:p>
            <a:r>
              <a:rPr lang="en-US" dirty="0"/>
              <a:t>Develop a user-friendly interface allowing players to control Pacman manually or observe AI-controlled gameplay.</a:t>
            </a:r>
          </a:p>
          <a:p>
            <a:r>
              <a:rPr lang="en-US" dirty="0"/>
              <a:t>Provide feedback mechanisms, such as score tracking, level progression, and visual indicators of Pacman's health and power-up status.</a:t>
            </a:r>
          </a:p>
          <a:p>
            <a:endParaRPr lang="en-US" dirty="0"/>
          </a:p>
          <a:p>
            <a:endParaRPr lang="en-IN" dirty="0"/>
          </a:p>
        </p:txBody>
      </p:sp>
    </p:spTree>
    <p:extLst>
      <p:ext uri="{BB962C8B-B14F-4D97-AF65-F5344CB8AC3E}">
        <p14:creationId xmlns:p14="http://schemas.microsoft.com/office/powerpoint/2010/main" val="22014947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99CCB2-34AA-7AC2-BC24-64D506A7EABB}"/>
              </a:ext>
            </a:extLst>
          </p:cNvPr>
          <p:cNvSpPr>
            <a:spLocks noGrp="1"/>
          </p:cNvSpPr>
          <p:nvPr>
            <p:ph idx="1"/>
          </p:nvPr>
        </p:nvSpPr>
        <p:spPr>
          <a:xfrm>
            <a:off x="502138" y="278178"/>
            <a:ext cx="10515600" cy="6247667"/>
          </a:xfrm>
        </p:spPr>
        <p:txBody>
          <a:bodyPr>
            <a:normAutofit/>
          </a:bodyPr>
          <a:lstStyle/>
          <a:p>
            <a:pPr marL="0" indent="0">
              <a:buNone/>
            </a:pPr>
            <a:r>
              <a:rPr lang="en-IN" b="1" dirty="0">
                <a:latin typeface="Times New Roman" panose="02020603050405020304" pitchFamily="18" charset="0"/>
                <a:cs typeface="Times New Roman" panose="02020603050405020304" pitchFamily="18" charset="0"/>
              </a:rPr>
              <a:t>Technical Aspects:</a:t>
            </a:r>
          </a:p>
          <a:p>
            <a:pPr marL="0" indent="0">
              <a:buNone/>
            </a:pPr>
            <a:r>
              <a:rPr lang="en-US" i="1" u="sng" dirty="0"/>
              <a:t>Performance Evaluation:</a:t>
            </a:r>
          </a:p>
          <a:p>
            <a:r>
              <a:rPr lang="en-US" dirty="0"/>
              <a:t>Evaluate the performance of the AI-controlled Pacman agent in terms of efficiency (e.g., shortest path length, computational time) and effectiveness (e.g., dots collected, ghosts avoided).</a:t>
            </a:r>
          </a:p>
          <a:p>
            <a:r>
              <a:rPr lang="en-US" dirty="0"/>
              <a:t>Conduct thorough testing across various maze configurations, sizes, and complexities to assess the agent's robustness and adaptability.</a:t>
            </a:r>
          </a:p>
          <a:p>
            <a:pPr marL="0" indent="0">
              <a:buNone/>
            </a:pPr>
            <a:r>
              <a:rPr lang="en-US" i="1" u="sng" dirty="0"/>
              <a:t>Documentation and Presentation:</a:t>
            </a:r>
          </a:p>
          <a:p>
            <a:r>
              <a:rPr lang="en-US" dirty="0"/>
              <a:t>Document the project implementation details, including algorithms, data structures, and design decisions.</a:t>
            </a:r>
          </a:p>
          <a:p>
            <a:r>
              <a:rPr lang="en-US" dirty="0"/>
              <a:t>Prepare a comprehensive presentation or report highlighting the project objectives, methodology, results, and potential areas for future improvement.</a:t>
            </a:r>
          </a:p>
          <a:p>
            <a:endParaRPr lang="en-IN" dirty="0"/>
          </a:p>
          <a:p>
            <a:endParaRPr lang="en-IN" dirty="0"/>
          </a:p>
        </p:txBody>
      </p:sp>
    </p:spTree>
    <p:extLst>
      <p:ext uri="{BB962C8B-B14F-4D97-AF65-F5344CB8AC3E}">
        <p14:creationId xmlns:p14="http://schemas.microsoft.com/office/powerpoint/2010/main" val="16454803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070841-ACDE-E9DE-DA4E-D06E6C5D8D45}"/>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Existing System / Work</a:t>
            </a:r>
          </a:p>
        </p:txBody>
      </p:sp>
      <p:sp>
        <p:nvSpPr>
          <p:cNvPr id="3" name="Content Placeholder 2">
            <a:extLst>
              <a:ext uri="{FF2B5EF4-FFF2-40B4-BE49-F238E27FC236}">
                <a16:creationId xmlns:a16="http://schemas.microsoft.com/office/drawing/2014/main" id="{775EF0F8-39E4-4D6C-B9A4-540A9EF08C38}"/>
              </a:ext>
            </a:extLst>
          </p:cNvPr>
          <p:cNvSpPr>
            <a:spLocks noGrp="1"/>
          </p:cNvSpPr>
          <p:nvPr>
            <p:ph idx="1"/>
          </p:nvPr>
        </p:nvSpPr>
        <p:spPr>
          <a:xfrm>
            <a:off x="497305" y="1690688"/>
            <a:ext cx="11053011" cy="4802187"/>
          </a:xfrm>
        </p:spPr>
        <p:txBody>
          <a:bodyPr>
            <a:normAutofit fontScale="92500"/>
          </a:bodyPr>
          <a:lstStyle/>
          <a:p>
            <a:r>
              <a:rPr lang="en-US" b="1" dirty="0">
                <a:latin typeface="Times New Roman" panose="02020603050405020304" pitchFamily="18" charset="0"/>
                <a:cs typeface="Times New Roman" panose="02020603050405020304" pitchFamily="18" charset="0"/>
              </a:rPr>
              <a:t>Existing Dataset:</a:t>
            </a:r>
          </a:p>
          <a:p>
            <a:pPr lvl="1"/>
            <a:r>
              <a:rPr lang="en-US" dirty="0">
                <a:latin typeface="Times New Roman" panose="02020603050405020304" pitchFamily="18" charset="0"/>
                <a:cs typeface="Times New Roman" panose="02020603050405020304" pitchFamily="18" charset="0"/>
              </a:rPr>
              <a:t>There is no standardized dataset specifically tailored for AI search-based Pacman projects.</a:t>
            </a:r>
          </a:p>
          <a:p>
            <a:pPr lvl="1"/>
            <a:r>
              <a:rPr lang="en-US" dirty="0">
                <a:latin typeface="Times New Roman" panose="02020603050405020304" pitchFamily="18" charset="0"/>
                <a:cs typeface="Times New Roman" panose="02020603050405020304" pitchFamily="18" charset="0"/>
              </a:rPr>
              <a:t>Developers often generate custom maze environments or use existing game environments such as the Berkeley Pacman Project or </a:t>
            </a:r>
            <a:r>
              <a:rPr lang="en-US" dirty="0" err="1">
                <a:latin typeface="Times New Roman" panose="02020603050405020304" pitchFamily="18" charset="0"/>
                <a:cs typeface="Times New Roman" panose="02020603050405020304" pitchFamily="18" charset="0"/>
              </a:rPr>
              <a:t>Pygame</a:t>
            </a:r>
            <a:r>
              <a:rPr lang="en-US" dirty="0">
                <a:latin typeface="Times New Roman" panose="02020603050405020304" pitchFamily="18" charset="0"/>
                <a:cs typeface="Times New Roman" panose="02020603050405020304" pitchFamily="18" charset="0"/>
              </a:rPr>
              <a:t>-based implementations.</a:t>
            </a:r>
          </a:p>
          <a:p>
            <a:r>
              <a:rPr lang="en-US" b="1" dirty="0">
                <a:latin typeface="Times New Roman" panose="02020603050405020304" pitchFamily="18" charset="0"/>
                <a:cs typeface="Times New Roman" panose="02020603050405020304" pitchFamily="18" charset="0"/>
              </a:rPr>
              <a:t>Existing Methodology:</a:t>
            </a:r>
          </a:p>
          <a:p>
            <a:pPr lvl="1"/>
            <a:r>
              <a:rPr lang="en-US" dirty="0">
                <a:latin typeface="Times New Roman" panose="02020603050405020304" pitchFamily="18" charset="0"/>
                <a:cs typeface="Times New Roman" panose="02020603050405020304" pitchFamily="18" charset="0"/>
              </a:rPr>
              <a:t>Methodologies for AI search-based Pacman projects typically involve implementing various search algorithms to control Pacman's movements.</a:t>
            </a:r>
          </a:p>
          <a:p>
            <a:pPr lvl="1"/>
            <a:r>
              <a:rPr lang="en-US" dirty="0">
                <a:latin typeface="Times New Roman" panose="02020603050405020304" pitchFamily="18" charset="0"/>
                <a:cs typeface="Times New Roman" panose="02020603050405020304" pitchFamily="18" charset="0"/>
              </a:rPr>
              <a:t>Uninformed search algorithms like Depth-First Search (DFS) and Breadth-First Search (BFS) are commonly used for their simplicity and effectiveness in simple maze environments.</a:t>
            </a:r>
          </a:p>
          <a:p>
            <a:pPr lvl="1"/>
            <a:r>
              <a:rPr lang="en-US" dirty="0">
                <a:latin typeface="Times New Roman" panose="02020603050405020304" pitchFamily="18" charset="0"/>
                <a:cs typeface="Times New Roman" panose="02020603050405020304" pitchFamily="18" charset="0"/>
              </a:rPr>
              <a:t>Informed search algorithms like A* Search are also employed to improve efficiency by incorporating heuristic information about the maze layout and food pellet locations.</a:t>
            </a:r>
            <a:endParaRPr lang="en-IN" dirty="0">
              <a:latin typeface="Times New Roman" panose="02020603050405020304" pitchFamily="18" charset="0"/>
              <a:cs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id="{8488CD15-03EF-D1C6-039A-9CB9967953DD}"/>
              </a:ext>
            </a:extLst>
          </p:cNvPr>
          <p:cNvPicPr>
            <a:picLocks noChangeAspect="1"/>
          </p:cNvPicPr>
          <p:nvPr/>
        </p:nvPicPr>
        <p:blipFill rotWithShape="1">
          <a:blip r:embed="rId2">
            <a:extLst>
              <a:ext uri="{28A0092B-C50C-407E-A947-70E740481C1C}">
                <a14:useLocalDpi xmlns:a14="http://schemas.microsoft.com/office/drawing/2010/main" val="0"/>
              </a:ext>
            </a:extLst>
          </a:blip>
          <a:srcRect l="1038" t="1046" r="60106" b="86928"/>
          <a:stretch/>
        </p:blipFill>
        <p:spPr>
          <a:xfrm>
            <a:off x="226359" y="161646"/>
            <a:ext cx="2595282" cy="1070699"/>
          </a:xfrm>
          <a:prstGeom prst="rect">
            <a:avLst/>
          </a:prstGeom>
        </p:spPr>
      </p:pic>
    </p:spTree>
    <p:extLst>
      <p:ext uri="{BB962C8B-B14F-4D97-AF65-F5344CB8AC3E}">
        <p14:creationId xmlns:p14="http://schemas.microsoft.com/office/powerpoint/2010/main" val="15792299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070841-ACDE-E9DE-DA4E-D06E6C5D8D45}"/>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Existing System / Work</a:t>
            </a:r>
          </a:p>
        </p:txBody>
      </p:sp>
      <p:sp>
        <p:nvSpPr>
          <p:cNvPr id="3" name="Content Placeholder 2">
            <a:extLst>
              <a:ext uri="{FF2B5EF4-FFF2-40B4-BE49-F238E27FC236}">
                <a16:creationId xmlns:a16="http://schemas.microsoft.com/office/drawing/2014/main" id="{775EF0F8-39E4-4D6C-B9A4-540A9EF08C38}"/>
              </a:ext>
            </a:extLst>
          </p:cNvPr>
          <p:cNvSpPr>
            <a:spLocks noGrp="1"/>
          </p:cNvSpPr>
          <p:nvPr>
            <p:ph idx="1"/>
          </p:nvPr>
        </p:nvSpPr>
        <p:spPr/>
        <p:txBody>
          <a:bodyPr>
            <a:normAutofit fontScale="92500" lnSpcReduction="10000"/>
          </a:bodyPr>
          <a:lstStyle/>
          <a:p>
            <a:r>
              <a:rPr lang="en-US" b="1" dirty="0">
                <a:latin typeface="Times New Roman" panose="02020603050405020304" pitchFamily="18" charset="0"/>
                <a:cs typeface="Times New Roman" panose="02020603050405020304" pitchFamily="18" charset="0"/>
              </a:rPr>
              <a:t>Performance and Evaluation Metrics of Existing Methodology:</a:t>
            </a:r>
          </a:p>
          <a:p>
            <a:pPr lvl="1"/>
            <a:r>
              <a:rPr lang="en-US" dirty="0">
                <a:latin typeface="Times New Roman" panose="02020603050405020304" pitchFamily="18" charset="0"/>
                <a:cs typeface="Times New Roman" panose="02020603050405020304" pitchFamily="18" charset="0"/>
              </a:rPr>
              <a:t>Path Length: Measure the length of the path found by the search algorithm. Shorter paths indicate more efficient navigation.</a:t>
            </a:r>
          </a:p>
          <a:p>
            <a:pPr lvl="1"/>
            <a:r>
              <a:rPr lang="en-US" dirty="0">
                <a:latin typeface="Times New Roman" panose="02020603050405020304" pitchFamily="18" charset="0"/>
                <a:cs typeface="Times New Roman" panose="02020603050405020304" pitchFamily="18" charset="0"/>
              </a:rPr>
              <a:t>Time Complexity: Evaluate the computational time required to find a solution. Lower time complexity signifies faster search algorithms.</a:t>
            </a:r>
          </a:p>
          <a:p>
            <a:pPr lvl="1"/>
            <a:r>
              <a:rPr lang="en-US" dirty="0">
                <a:latin typeface="Times New Roman" panose="02020603050405020304" pitchFamily="18" charset="0"/>
                <a:cs typeface="Times New Roman" panose="02020603050405020304" pitchFamily="18" charset="0"/>
              </a:rPr>
              <a:t>Space Complexity: Assess the amount of memory space required during the search process. Lower space complexity implies more memory-efficient algorithms.</a:t>
            </a:r>
          </a:p>
          <a:p>
            <a:pPr lvl="1"/>
            <a:r>
              <a:rPr lang="en-US" dirty="0">
                <a:latin typeface="Times New Roman" panose="02020603050405020304" pitchFamily="18" charset="0"/>
                <a:cs typeface="Times New Roman" panose="02020603050405020304" pitchFamily="18" charset="0"/>
              </a:rPr>
              <a:t>Completeness: Determine whether the algorithm guarantees to find a solution if one exists within the given constraints.</a:t>
            </a:r>
          </a:p>
          <a:p>
            <a:pPr lvl="1"/>
            <a:r>
              <a:rPr lang="en-US" dirty="0">
                <a:latin typeface="Times New Roman" panose="02020603050405020304" pitchFamily="18" charset="0"/>
                <a:cs typeface="Times New Roman" panose="02020603050405020304" pitchFamily="18" charset="0"/>
              </a:rPr>
              <a:t>Optimality: Assess whether the algorithm finds the shortest path to the goal state.</a:t>
            </a:r>
          </a:p>
          <a:p>
            <a:pPr lvl="1"/>
            <a:r>
              <a:rPr lang="en-US" dirty="0">
                <a:latin typeface="Times New Roman" panose="02020603050405020304" pitchFamily="18" charset="0"/>
                <a:cs typeface="Times New Roman" panose="02020603050405020304" pitchFamily="18" charset="0"/>
              </a:rPr>
              <a:t>Scalability: Evaluate the algorithm's performance as the size of the maze or the complexity of the environment increases</a:t>
            </a:r>
            <a:r>
              <a:rPr lang="en-US" b="1" dirty="0">
                <a:latin typeface="Times New Roman" panose="02020603050405020304" pitchFamily="18" charset="0"/>
                <a:cs typeface="Times New Roman" panose="02020603050405020304" pitchFamily="18" charset="0"/>
              </a:rPr>
              <a:t>.</a:t>
            </a:r>
          </a:p>
          <a:p>
            <a:pPr lvl="1"/>
            <a:r>
              <a:rPr lang="en-US" dirty="0"/>
              <a:t>Collision Avoidance: Assess the algorithm's effectiveness in avoiding collisions with obstacles, such as ghosts or walls, while navigating the maze.</a:t>
            </a:r>
            <a:endParaRPr lang="en-IN" dirty="0"/>
          </a:p>
        </p:txBody>
      </p:sp>
      <p:pic>
        <p:nvPicPr>
          <p:cNvPr id="4" name="Picture 3">
            <a:extLst>
              <a:ext uri="{FF2B5EF4-FFF2-40B4-BE49-F238E27FC236}">
                <a16:creationId xmlns:a16="http://schemas.microsoft.com/office/drawing/2014/main" id="{8488CD15-03EF-D1C6-039A-9CB9967953DD}"/>
              </a:ext>
            </a:extLst>
          </p:cNvPr>
          <p:cNvPicPr>
            <a:picLocks noChangeAspect="1"/>
          </p:cNvPicPr>
          <p:nvPr/>
        </p:nvPicPr>
        <p:blipFill rotWithShape="1">
          <a:blip r:embed="rId2">
            <a:extLst>
              <a:ext uri="{28A0092B-C50C-407E-A947-70E740481C1C}">
                <a14:useLocalDpi xmlns:a14="http://schemas.microsoft.com/office/drawing/2010/main" val="0"/>
              </a:ext>
            </a:extLst>
          </a:blip>
          <a:srcRect l="1038" t="1046" r="60106" b="86928"/>
          <a:stretch/>
        </p:blipFill>
        <p:spPr>
          <a:xfrm>
            <a:off x="226359" y="161646"/>
            <a:ext cx="2595282" cy="1070699"/>
          </a:xfrm>
          <a:prstGeom prst="rect">
            <a:avLst/>
          </a:prstGeom>
        </p:spPr>
      </p:pic>
    </p:spTree>
    <p:extLst>
      <p:ext uri="{BB962C8B-B14F-4D97-AF65-F5344CB8AC3E}">
        <p14:creationId xmlns:p14="http://schemas.microsoft.com/office/powerpoint/2010/main" val="23720767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687495-DB12-DE4D-54B2-6BADE4F57CBA}"/>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Proposed Workflow</a:t>
            </a:r>
            <a:endParaRPr lang="en-IN" dirty="0"/>
          </a:p>
        </p:txBody>
      </p:sp>
      <p:sp>
        <p:nvSpPr>
          <p:cNvPr id="3" name="Content Placeholder 2">
            <a:extLst>
              <a:ext uri="{FF2B5EF4-FFF2-40B4-BE49-F238E27FC236}">
                <a16:creationId xmlns:a16="http://schemas.microsoft.com/office/drawing/2014/main" id="{29E99CFD-9507-0B1E-21EE-7CFF053E455A}"/>
              </a:ext>
            </a:extLst>
          </p:cNvPr>
          <p:cNvSpPr>
            <a:spLocks noGrp="1"/>
          </p:cNvSpPr>
          <p:nvPr>
            <p:ph idx="1"/>
          </p:nvPr>
        </p:nvSpPr>
        <p:spPr/>
        <p:txBody>
          <a:bodyPr/>
          <a:lstStyle/>
          <a:p>
            <a:pPr marL="0" indent="0">
              <a:buNone/>
            </a:pPr>
            <a:r>
              <a:rPr lang="en-IN" b="1" dirty="0">
                <a:latin typeface="Times New Roman" panose="02020603050405020304" pitchFamily="18" charset="0"/>
                <a:cs typeface="Times New Roman" panose="02020603050405020304" pitchFamily="18" charset="0"/>
              </a:rPr>
              <a:t>1) Project Planning:</a:t>
            </a:r>
          </a:p>
          <a:p>
            <a:pPr lvl="1"/>
            <a:endParaRPr lang="en-US" b="1" dirty="0">
              <a:latin typeface="Times New Roman" panose="02020603050405020304" pitchFamily="18" charset="0"/>
              <a:cs typeface="Times New Roman" panose="02020603050405020304" pitchFamily="18" charset="0"/>
            </a:endParaRPr>
          </a:p>
          <a:p>
            <a:pPr lvl="1"/>
            <a:r>
              <a:rPr lang="en-US" b="1" dirty="0">
                <a:latin typeface="Times New Roman" panose="02020603050405020304" pitchFamily="18" charset="0"/>
                <a:cs typeface="Times New Roman" panose="02020603050405020304" pitchFamily="18" charset="0"/>
              </a:rPr>
              <a:t>Define Objectives: </a:t>
            </a:r>
            <a:r>
              <a:rPr lang="en-US" dirty="0">
                <a:latin typeface="Times New Roman" panose="02020603050405020304" pitchFamily="18" charset="0"/>
                <a:cs typeface="Times New Roman" panose="02020603050405020304" pitchFamily="18" charset="0"/>
              </a:rPr>
              <a:t>Showcase and demonstrate various search algorithms' effectiveness. Provide an educational experience in the fields of AI and computer science. Highlight real-world implications of A* search.</a:t>
            </a:r>
          </a:p>
          <a:p>
            <a:pPr lvl="1"/>
            <a:r>
              <a:rPr lang="en-US" b="1" dirty="0">
                <a:latin typeface="Times New Roman" panose="02020603050405020304" pitchFamily="18" charset="0"/>
                <a:cs typeface="Times New Roman" panose="02020603050405020304" pitchFamily="18" charset="0"/>
              </a:rPr>
              <a:t>Identify Target Audience: </a:t>
            </a:r>
            <a:r>
              <a:rPr lang="en-US" dirty="0">
                <a:latin typeface="Times New Roman" panose="02020603050405020304" pitchFamily="18" charset="0"/>
                <a:cs typeface="Times New Roman" panose="02020603050405020304" pitchFamily="18" charset="0"/>
              </a:rPr>
              <a:t>Students, educators, and enthusiasts interested in learning about AI and search algorithms. </a:t>
            </a:r>
          </a:p>
          <a:p>
            <a:pPr lvl="1"/>
            <a:r>
              <a:rPr lang="en-US" b="1" dirty="0">
                <a:latin typeface="Times New Roman" panose="02020603050405020304" pitchFamily="18" charset="0"/>
                <a:cs typeface="Times New Roman" panose="02020603050405020304" pitchFamily="18" charset="0"/>
              </a:rPr>
              <a:t>Set Scope: </a:t>
            </a:r>
            <a:r>
              <a:rPr lang="en-US" dirty="0">
                <a:latin typeface="Times New Roman" panose="02020603050405020304" pitchFamily="18" charset="0"/>
                <a:cs typeface="Times New Roman" panose="02020603050405020304" pitchFamily="18" charset="0"/>
              </a:rPr>
              <a:t>Start with a basic implementation of DFS, BFS, and A* search. Include multiple levels with increasing complexity to demonstrate the algorithms effectively.</a:t>
            </a:r>
          </a:p>
          <a:p>
            <a:pPr lvl="1"/>
            <a:endParaRPr lang="en-IN" dirty="0"/>
          </a:p>
        </p:txBody>
      </p:sp>
      <p:pic>
        <p:nvPicPr>
          <p:cNvPr id="4" name="Picture 3">
            <a:extLst>
              <a:ext uri="{FF2B5EF4-FFF2-40B4-BE49-F238E27FC236}">
                <a16:creationId xmlns:a16="http://schemas.microsoft.com/office/drawing/2014/main" id="{9FF8A456-741A-439A-803B-4B2AC42E488E}"/>
              </a:ext>
            </a:extLst>
          </p:cNvPr>
          <p:cNvPicPr>
            <a:picLocks noChangeAspect="1"/>
          </p:cNvPicPr>
          <p:nvPr/>
        </p:nvPicPr>
        <p:blipFill rotWithShape="1">
          <a:blip r:embed="rId2">
            <a:extLst>
              <a:ext uri="{28A0092B-C50C-407E-A947-70E740481C1C}">
                <a14:useLocalDpi xmlns:a14="http://schemas.microsoft.com/office/drawing/2010/main" val="0"/>
              </a:ext>
            </a:extLst>
          </a:blip>
          <a:srcRect l="1038" t="1046" r="60106" b="86928"/>
          <a:stretch/>
        </p:blipFill>
        <p:spPr>
          <a:xfrm>
            <a:off x="226359" y="161646"/>
            <a:ext cx="2595282" cy="1070699"/>
          </a:xfrm>
          <a:prstGeom prst="rect">
            <a:avLst/>
          </a:prstGeom>
        </p:spPr>
      </p:pic>
    </p:spTree>
    <p:extLst>
      <p:ext uri="{BB962C8B-B14F-4D97-AF65-F5344CB8AC3E}">
        <p14:creationId xmlns:p14="http://schemas.microsoft.com/office/powerpoint/2010/main" val="6884962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687495-DB12-DE4D-54B2-6BADE4F57CBA}"/>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Proposed Workflow</a:t>
            </a:r>
            <a:endParaRPr lang="en-IN" dirty="0"/>
          </a:p>
        </p:txBody>
      </p:sp>
      <p:sp>
        <p:nvSpPr>
          <p:cNvPr id="3" name="Content Placeholder 2">
            <a:extLst>
              <a:ext uri="{FF2B5EF4-FFF2-40B4-BE49-F238E27FC236}">
                <a16:creationId xmlns:a16="http://schemas.microsoft.com/office/drawing/2014/main" id="{29E99CFD-9507-0B1E-21EE-7CFF053E455A}"/>
              </a:ext>
            </a:extLst>
          </p:cNvPr>
          <p:cNvSpPr>
            <a:spLocks noGrp="1"/>
          </p:cNvSpPr>
          <p:nvPr>
            <p:ph idx="1"/>
          </p:nvPr>
        </p:nvSpPr>
        <p:spPr/>
        <p:txBody>
          <a:bodyPr>
            <a:normAutofit/>
          </a:bodyPr>
          <a:lstStyle/>
          <a:p>
            <a:pPr marL="0" indent="0">
              <a:buNone/>
            </a:pPr>
            <a:r>
              <a:rPr lang="en-IN" b="1" dirty="0">
                <a:latin typeface="Times New Roman" panose="02020603050405020304" pitchFamily="18" charset="0"/>
                <a:cs typeface="Times New Roman" panose="02020603050405020304" pitchFamily="18" charset="0"/>
              </a:rPr>
              <a:t>2) Development:</a:t>
            </a:r>
          </a:p>
          <a:p>
            <a:pPr lvl="1"/>
            <a:endParaRPr lang="en-US" b="1" dirty="0">
              <a:latin typeface="Times New Roman" panose="02020603050405020304" pitchFamily="18" charset="0"/>
              <a:cs typeface="Times New Roman" panose="02020603050405020304" pitchFamily="18" charset="0"/>
            </a:endParaRPr>
          </a:p>
          <a:p>
            <a:pPr lvl="1"/>
            <a:r>
              <a:rPr lang="en-US" b="1" dirty="0">
                <a:latin typeface="Times New Roman" panose="02020603050405020304" pitchFamily="18" charset="0"/>
                <a:cs typeface="Times New Roman" panose="02020603050405020304" pitchFamily="18" charset="0"/>
              </a:rPr>
              <a:t>Set Up Development Environment: </a:t>
            </a:r>
            <a:r>
              <a:rPr lang="en-US" dirty="0">
                <a:latin typeface="Times New Roman" panose="02020603050405020304" pitchFamily="18" charset="0"/>
                <a:cs typeface="Times New Roman" panose="02020603050405020304" pitchFamily="18" charset="0"/>
              </a:rPr>
              <a:t>Choose a suitable programming language and framework (e.g., Python with Pygame). </a:t>
            </a:r>
          </a:p>
          <a:p>
            <a:pPr lvl="1"/>
            <a:r>
              <a:rPr lang="en-US" b="1" dirty="0">
                <a:latin typeface="Times New Roman" panose="02020603050405020304" pitchFamily="18" charset="0"/>
                <a:cs typeface="Times New Roman" panose="02020603050405020304" pitchFamily="18" charset="0"/>
              </a:rPr>
              <a:t>Implement Basic Game Structure: </a:t>
            </a:r>
            <a:r>
              <a:rPr lang="en-US" dirty="0">
                <a:latin typeface="Times New Roman" panose="02020603050405020304" pitchFamily="18" charset="0"/>
                <a:cs typeface="Times New Roman" panose="02020603050405020304" pitchFamily="18" charset="0"/>
              </a:rPr>
              <a:t>Set up the game environment, including the maze, Pacman, and food items. </a:t>
            </a:r>
          </a:p>
          <a:p>
            <a:pPr lvl="1"/>
            <a:r>
              <a:rPr lang="en-US" b="1" dirty="0">
                <a:latin typeface="Times New Roman" panose="02020603050405020304" pitchFamily="18" charset="0"/>
                <a:cs typeface="Times New Roman" panose="02020603050405020304" pitchFamily="18" charset="0"/>
              </a:rPr>
              <a:t>Implement Search Algorithms: </a:t>
            </a:r>
            <a:r>
              <a:rPr lang="en-US" dirty="0">
                <a:latin typeface="Times New Roman" panose="02020603050405020304" pitchFamily="18" charset="0"/>
                <a:cs typeface="Times New Roman" panose="02020603050405020304" pitchFamily="18" charset="0"/>
              </a:rPr>
              <a:t>Develop the following search algorithms: Depth-First Search (DFS) Breadth-First Search (BFS) A* Search</a:t>
            </a:r>
          </a:p>
          <a:p>
            <a:pPr lvl="1"/>
            <a:r>
              <a:rPr lang="en-US" b="1" dirty="0"/>
              <a:t>Integrate Algorithms with Game Environment: </a:t>
            </a:r>
            <a:r>
              <a:rPr lang="en-US" dirty="0"/>
              <a:t>Implement the algorithms within the Pacman game environment. </a:t>
            </a:r>
          </a:p>
          <a:p>
            <a:pPr lvl="1"/>
            <a:endParaRPr lang="en-IN" dirty="0"/>
          </a:p>
        </p:txBody>
      </p:sp>
      <p:pic>
        <p:nvPicPr>
          <p:cNvPr id="4" name="Picture 3">
            <a:extLst>
              <a:ext uri="{FF2B5EF4-FFF2-40B4-BE49-F238E27FC236}">
                <a16:creationId xmlns:a16="http://schemas.microsoft.com/office/drawing/2014/main" id="{9FF8A456-741A-439A-803B-4B2AC42E488E}"/>
              </a:ext>
            </a:extLst>
          </p:cNvPr>
          <p:cNvPicPr>
            <a:picLocks noChangeAspect="1"/>
          </p:cNvPicPr>
          <p:nvPr/>
        </p:nvPicPr>
        <p:blipFill rotWithShape="1">
          <a:blip r:embed="rId2">
            <a:extLst>
              <a:ext uri="{28A0092B-C50C-407E-A947-70E740481C1C}">
                <a14:useLocalDpi xmlns:a14="http://schemas.microsoft.com/office/drawing/2010/main" val="0"/>
              </a:ext>
            </a:extLst>
          </a:blip>
          <a:srcRect l="1038" t="1046" r="60106" b="86928"/>
          <a:stretch/>
        </p:blipFill>
        <p:spPr>
          <a:xfrm>
            <a:off x="226359" y="161646"/>
            <a:ext cx="2595282" cy="1070699"/>
          </a:xfrm>
          <a:prstGeom prst="rect">
            <a:avLst/>
          </a:prstGeom>
        </p:spPr>
      </p:pic>
    </p:spTree>
    <p:extLst>
      <p:ext uri="{BB962C8B-B14F-4D97-AF65-F5344CB8AC3E}">
        <p14:creationId xmlns:p14="http://schemas.microsoft.com/office/powerpoint/2010/main" val="42450586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854119-E46A-EECB-2FD4-2EEAE644291E}"/>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Abstract</a:t>
            </a:r>
          </a:p>
        </p:txBody>
      </p:sp>
      <p:sp>
        <p:nvSpPr>
          <p:cNvPr id="3" name="Content Placeholder 2">
            <a:extLst>
              <a:ext uri="{FF2B5EF4-FFF2-40B4-BE49-F238E27FC236}">
                <a16:creationId xmlns:a16="http://schemas.microsoft.com/office/drawing/2014/main" id="{1ACC354A-0110-F0A1-8457-4E9F7B4DD477}"/>
              </a:ext>
            </a:extLst>
          </p:cNvPr>
          <p:cNvSpPr>
            <a:spLocks noGrp="1"/>
          </p:cNvSpPr>
          <p:nvPr>
            <p:ph idx="1"/>
          </p:nvPr>
        </p:nvSpPr>
        <p:spPr/>
        <p:txBody>
          <a:bodyPr>
            <a:normAutofit/>
          </a:bodyPr>
          <a:lstStyle/>
          <a:p>
            <a:r>
              <a:rPr lang="en-US" dirty="0">
                <a:latin typeface="Times New Roman" panose="02020603050405020304" pitchFamily="18" charset="0"/>
                <a:cs typeface="Times New Roman" panose="02020603050405020304" pitchFamily="18" charset="0"/>
              </a:rPr>
              <a:t>Objective: Implement Pacman game AI using search algorithms (DFS, BFS, A*).</a:t>
            </a:r>
          </a:p>
          <a:p>
            <a:r>
              <a:rPr lang="en-US" dirty="0">
                <a:latin typeface="Times New Roman" panose="02020603050405020304" pitchFamily="18" charset="0"/>
                <a:cs typeface="Times New Roman" panose="02020603050405020304" pitchFamily="18" charset="0"/>
              </a:rPr>
              <a:t>Components:</a:t>
            </a:r>
          </a:p>
          <a:p>
            <a:pPr lvl="1"/>
            <a:r>
              <a:rPr lang="en-US" dirty="0" err="1">
                <a:latin typeface="Times New Roman" panose="02020603050405020304" pitchFamily="18" charset="0"/>
                <a:cs typeface="Times New Roman" panose="02020603050405020304" pitchFamily="18" charset="0"/>
              </a:rPr>
              <a:t>PacmanGame</a:t>
            </a:r>
            <a:r>
              <a:rPr lang="en-US" dirty="0">
                <a:latin typeface="Times New Roman" panose="02020603050405020304" pitchFamily="18" charset="0"/>
                <a:cs typeface="Times New Roman" panose="02020603050405020304" pitchFamily="18" charset="0"/>
              </a:rPr>
              <a:t> Class: Represents the game environment with walls and empty spaces.</a:t>
            </a:r>
          </a:p>
          <a:p>
            <a:pPr lvl="1"/>
            <a:r>
              <a:rPr lang="en-US" dirty="0">
                <a:latin typeface="Times New Roman" panose="02020603050405020304" pitchFamily="18" charset="0"/>
                <a:cs typeface="Times New Roman" panose="02020603050405020304" pitchFamily="18" charset="0"/>
              </a:rPr>
              <a:t>DFS Algorithm: Finds a path from start to end using depth-first search.</a:t>
            </a:r>
          </a:p>
          <a:p>
            <a:pPr lvl="1"/>
            <a:r>
              <a:rPr lang="en-US" dirty="0">
                <a:latin typeface="Times New Roman" panose="02020603050405020304" pitchFamily="18" charset="0"/>
                <a:cs typeface="Times New Roman" panose="02020603050405020304" pitchFamily="18" charset="0"/>
              </a:rPr>
              <a:t>BFS Algorithm: Finds a path from start to end using breadth-first search.</a:t>
            </a:r>
          </a:p>
          <a:p>
            <a:pPr lvl="1"/>
            <a:r>
              <a:rPr lang="en-US" dirty="0">
                <a:latin typeface="Times New Roman" panose="02020603050405020304" pitchFamily="18" charset="0"/>
                <a:cs typeface="Times New Roman" panose="02020603050405020304" pitchFamily="18" charset="0"/>
              </a:rPr>
              <a:t>A Algorithm*: Finds a path from start to end using A* search with a heuristic.</a:t>
            </a:r>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83FC54D8-4A2F-36C0-B1A5-8021B939617F}"/>
              </a:ext>
            </a:extLst>
          </p:cNvPr>
          <p:cNvPicPr>
            <a:picLocks noChangeAspect="1"/>
          </p:cNvPicPr>
          <p:nvPr/>
        </p:nvPicPr>
        <p:blipFill rotWithShape="1">
          <a:blip r:embed="rId2">
            <a:extLst>
              <a:ext uri="{28A0092B-C50C-407E-A947-70E740481C1C}">
                <a14:useLocalDpi xmlns:a14="http://schemas.microsoft.com/office/drawing/2010/main" val="0"/>
              </a:ext>
            </a:extLst>
          </a:blip>
          <a:srcRect l="1038" t="1046" r="60106" b="86928"/>
          <a:stretch/>
        </p:blipFill>
        <p:spPr>
          <a:xfrm>
            <a:off x="226359" y="161646"/>
            <a:ext cx="2595282" cy="1070699"/>
          </a:xfrm>
          <a:prstGeom prst="rect">
            <a:avLst/>
          </a:prstGeom>
        </p:spPr>
      </p:pic>
    </p:spTree>
    <p:extLst>
      <p:ext uri="{BB962C8B-B14F-4D97-AF65-F5344CB8AC3E}">
        <p14:creationId xmlns:p14="http://schemas.microsoft.com/office/powerpoint/2010/main" val="10719981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687495-DB12-DE4D-54B2-6BADE4F57CBA}"/>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Proposed Workflow</a:t>
            </a:r>
            <a:endParaRPr lang="en-IN" dirty="0"/>
          </a:p>
        </p:txBody>
      </p:sp>
      <p:sp>
        <p:nvSpPr>
          <p:cNvPr id="3" name="Content Placeholder 2">
            <a:extLst>
              <a:ext uri="{FF2B5EF4-FFF2-40B4-BE49-F238E27FC236}">
                <a16:creationId xmlns:a16="http://schemas.microsoft.com/office/drawing/2014/main" id="{29E99CFD-9507-0B1E-21EE-7CFF053E455A}"/>
              </a:ext>
            </a:extLst>
          </p:cNvPr>
          <p:cNvSpPr>
            <a:spLocks noGrp="1"/>
          </p:cNvSpPr>
          <p:nvPr>
            <p:ph idx="1"/>
          </p:nvPr>
        </p:nvSpPr>
        <p:spPr/>
        <p:txBody>
          <a:bodyPr>
            <a:normAutofit/>
          </a:bodyPr>
          <a:lstStyle/>
          <a:p>
            <a:pPr marL="0" indent="0">
              <a:buNone/>
            </a:pPr>
            <a:r>
              <a:rPr lang="en-IN" b="1" dirty="0">
                <a:latin typeface="Times New Roman" panose="02020603050405020304" pitchFamily="18" charset="0"/>
                <a:cs typeface="Times New Roman" panose="02020603050405020304" pitchFamily="18" charset="0"/>
              </a:rPr>
              <a:t>2) Development:</a:t>
            </a:r>
          </a:p>
          <a:p>
            <a:pPr lvl="1"/>
            <a:endParaRPr lang="en-US" b="1" dirty="0"/>
          </a:p>
          <a:p>
            <a:pPr lvl="1"/>
            <a:r>
              <a:rPr lang="en-US" b="1" dirty="0"/>
              <a:t>Develop User Interface (UI): </a:t>
            </a:r>
            <a:r>
              <a:rPr lang="en-US" dirty="0"/>
              <a:t>Create a user-friendly interface that allows players to interact with the game easily. </a:t>
            </a:r>
          </a:p>
          <a:p>
            <a:pPr lvl="1"/>
            <a:r>
              <a:rPr lang="en-US" b="1" dirty="0"/>
              <a:t>Implement Algorithm Comparison: </a:t>
            </a:r>
            <a:r>
              <a:rPr lang="en-US" dirty="0"/>
              <a:t>Develop a module to compare the performance metrics of DFS, BFS, and A* Search. </a:t>
            </a:r>
          </a:p>
          <a:p>
            <a:pPr lvl="1"/>
            <a:r>
              <a:rPr lang="en-US" b="1" dirty="0"/>
              <a:t>Develop Learning Resources: </a:t>
            </a:r>
            <a:r>
              <a:rPr lang="en-US" dirty="0"/>
              <a:t>Create tutorials, educational content, and explanations about each search algorithm.</a:t>
            </a:r>
          </a:p>
          <a:p>
            <a:pPr lvl="1"/>
            <a:endParaRPr lang="en-IN" dirty="0"/>
          </a:p>
        </p:txBody>
      </p:sp>
      <p:pic>
        <p:nvPicPr>
          <p:cNvPr id="4" name="Picture 3">
            <a:extLst>
              <a:ext uri="{FF2B5EF4-FFF2-40B4-BE49-F238E27FC236}">
                <a16:creationId xmlns:a16="http://schemas.microsoft.com/office/drawing/2014/main" id="{9FF8A456-741A-439A-803B-4B2AC42E488E}"/>
              </a:ext>
            </a:extLst>
          </p:cNvPr>
          <p:cNvPicPr>
            <a:picLocks noChangeAspect="1"/>
          </p:cNvPicPr>
          <p:nvPr/>
        </p:nvPicPr>
        <p:blipFill rotWithShape="1">
          <a:blip r:embed="rId2">
            <a:extLst>
              <a:ext uri="{28A0092B-C50C-407E-A947-70E740481C1C}">
                <a14:useLocalDpi xmlns:a14="http://schemas.microsoft.com/office/drawing/2010/main" val="0"/>
              </a:ext>
            </a:extLst>
          </a:blip>
          <a:srcRect l="1038" t="1046" r="60106" b="86928"/>
          <a:stretch/>
        </p:blipFill>
        <p:spPr>
          <a:xfrm>
            <a:off x="226359" y="161646"/>
            <a:ext cx="2595282" cy="1070699"/>
          </a:xfrm>
          <a:prstGeom prst="rect">
            <a:avLst/>
          </a:prstGeom>
        </p:spPr>
      </p:pic>
    </p:spTree>
    <p:extLst>
      <p:ext uri="{BB962C8B-B14F-4D97-AF65-F5344CB8AC3E}">
        <p14:creationId xmlns:p14="http://schemas.microsoft.com/office/powerpoint/2010/main" val="35492907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687495-DB12-DE4D-54B2-6BADE4F57CBA}"/>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Proposed Workflow</a:t>
            </a:r>
            <a:endParaRPr lang="en-IN" dirty="0"/>
          </a:p>
        </p:txBody>
      </p:sp>
      <p:sp>
        <p:nvSpPr>
          <p:cNvPr id="3" name="Content Placeholder 2">
            <a:extLst>
              <a:ext uri="{FF2B5EF4-FFF2-40B4-BE49-F238E27FC236}">
                <a16:creationId xmlns:a16="http://schemas.microsoft.com/office/drawing/2014/main" id="{29E99CFD-9507-0B1E-21EE-7CFF053E455A}"/>
              </a:ext>
            </a:extLst>
          </p:cNvPr>
          <p:cNvSpPr>
            <a:spLocks noGrp="1"/>
          </p:cNvSpPr>
          <p:nvPr>
            <p:ph idx="1"/>
          </p:nvPr>
        </p:nvSpPr>
        <p:spPr/>
        <p:txBody>
          <a:bodyPr>
            <a:normAutofit/>
          </a:bodyPr>
          <a:lstStyle/>
          <a:p>
            <a:pPr marL="0" indent="0">
              <a:buNone/>
            </a:pPr>
            <a:r>
              <a:rPr lang="en-IN" dirty="0"/>
              <a:t>3) Testing:</a:t>
            </a:r>
          </a:p>
          <a:p>
            <a:pPr marL="457200" lvl="1" indent="0">
              <a:buNone/>
            </a:pPr>
            <a:endParaRPr lang="en-US" b="1" dirty="0"/>
          </a:p>
          <a:p>
            <a:pPr lvl="1"/>
            <a:r>
              <a:rPr lang="en-US" b="1" dirty="0"/>
              <a:t>Unit Testing: </a:t>
            </a:r>
            <a:r>
              <a:rPr lang="en-US" dirty="0"/>
              <a:t>Test each component and algorithm to ensure they work as expected. </a:t>
            </a:r>
          </a:p>
          <a:p>
            <a:pPr lvl="1"/>
            <a:r>
              <a:rPr lang="en-US" b="1" dirty="0"/>
              <a:t>Integration Testing: </a:t>
            </a:r>
            <a:r>
              <a:rPr lang="en-US" dirty="0"/>
              <a:t>Test the integration of algorithms into the game environment. </a:t>
            </a:r>
          </a:p>
          <a:p>
            <a:pPr lvl="1"/>
            <a:r>
              <a:rPr lang="en-US" b="1" dirty="0"/>
              <a:t>User Acceptance Testing (UAT): </a:t>
            </a:r>
            <a:r>
              <a:rPr lang="en-US" dirty="0"/>
              <a:t>Allow target users to playtest the game and provide feedback.</a:t>
            </a:r>
          </a:p>
          <a:p>
            <a:pPr lvl="1"/>
            <a:endParaRPr lang="en-IN" dirty="0"/>
          </a:p>
        </p:txBody>
      </p:sp>
      <p:pic>
        <p:nvPicPr>
          <p:cNvPr id="4" name="Picture 3">
            <a:extLst>
              <a:ext uri="{FF2B5EF4-FFF2-40B4-BE49-F238E27FC236}">
                <a16:creationId xmlns:a16="http://schemas.microsoft.com/office/drawing/2014/main" id="{9FF8A456-741A-439A-803B-4B2AC42E488E}"/>
              </a:ext>
            </a:extLst>
          </p:cNvPr>
          <p:cNvPicPr>
            <a:picLocks noChangeAspect="1"/>
          </p:cNvPicPr>
          <p:nvPr/>
        </p:nvPicPr>
        <p:blipFill rotWithShape="1">
          <a:blip r:embed="rId2">
            <a:extLst>
              <a:ext uri="{28A0092B-C50C-407E-A947-70E740481C1C}">
                <a14:useLocalDpi xmlns:a14="http://schemas.microsoft.com/office/drawing/2010/main" val="0"/>
              </a:ext>
            </a:extLst>
          </a:blip>
          <a:srcRect l="1038" t="1046" r="60106" b="86928"/>
          <a:stretch/>
        </p:blipFill>
        <p:spPr>
          <a:xfrm>
            <a:off x="226359" y="161646"/>
            <a:ext cx="2595282" cy="1070699"/>
          </a:xfrm>
          <a:prstGeom prst="rect">
            <a:avLst/>
          </a:prstGeom>
        </p:spPr>
      </p:pic>
    </p:spTree>
    <p:extLst>
      <p:ext uri="{BB962C8B-B14F-4D97-AF65-F5344CB8AC3E}">
        <p14:creationId xmlns:p14="http://schemas.microsoft.com/office/powerpoint/2010/main" val="39208837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687495-DB12-DE4D-54B2-6BADE4F57CBA}"/>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Proposed Workflow</a:t>
            </a:r>
            <a:endParaRPr lang="en-IN" dirty="0"/>
          </a:p>
        </p:txBody>
      </p:sp>
      <p:sp>
        <p:nvSpPr>
          <p:cNvPr id="3" name="Content Placeholder 2">
            <a:extLst>
              <a:ext uri="{FF2B5EF4-FFF2-40B4-BE49-F238E27FC236}">
                <a16:creationId xmlns:a16="http://schemas.microsoft.com/office/drawing/2014/main" id="{29E99CFD-9507-0B1E-21EE-7CFF053E455A}"/>
              </a:ext>
            </a:extLst>
          </p:cNvPr>
          <p:cNvSpPr>
            <a:spLocks noGrp="1"/>
          </p:cNvSpPr>
          <p:nvPr>
            <p:ph idx="1"/>
          </p:nvPr>
        </p:nvSpPr>
        <p:spPr/>
        <p:txBody>
          <a:bodyPr>
            <a:normAutofit/>
          </a:bodyPr>
          <a:lstStyle/>
          <a:p>
            <a:r>
              <a:rPr lang="en-IN" dirty="0"/>
              <a:t>4. Deployment:</a:t>
            </a:r>
          </a:p>
          <a:p>
            <a:pPr marL="457200" lvl="1" indent="0">
              <a:buNone/>
            </a:pPr>
            <a:endParaRPr lang="en-US" b="1" dirty="0"/>
          </a:p>
          <a:p>
            <a:pPr lvl="1"/>
            <a:r>
              <a:rPr lang="en-US" b="1" dirty="0"/>
              <a:t>Launch the Game:</a:t>
            </a:r>
            <a:r>
              <a:rPr lang="en-US" dirty="0"/>
              <a:t> Release the game with appropriate documentation. </a:t>
            </a:r>
          </a:p>
          <a:p>
            <a:pPr lvl="1"/>
            <a:r>
              <a:rPr lang="en-US" b="1" dirty="0"/>
              <a:t>Continuous Improvement: </a:t>
            </a:r>
            <a:r>
              <a:rPr lang="en-US" dirty="0"/>
              <a:t>Collect feedback and update the game to improve user experience and address any issues.</a:t>
            </a:r>
          </a:p>
          <a:p>
            <a:pPr lvl="1"/>
            <a:endParaRPr lang="en-IN" dirty="0"/>
          </a:p>
        </p:txBody>
      </p:sp>
      <p:pic>
        <p:nvPicPr>
          <p:cNvPr id="4" name="Picture 3">
            <a:extLst>
              <a:ext uri="{FF2B5EF4-FFF2-40B4-BE49-F238E27FC236}">
                <a16:creationId xmlns:a16="http://schemas.microsoft.com/office/drawing/2014/main" id="{9FF8A456-741A-439A-803B-4B2AC42E488E}"/>
              </a:ext>
            </a:extLst>
          </p:cNvPr>
          <p:cNvPicPr>
            <a:picLocks noChangeAspect="1"/>
          </p:cNvPicPr>
          <p:nvPr/>
        </p:nvPicPr>
        <p:blipFill rotWithShape="1">
          <a:blip r:embed="rId2">
            <a:extLst>
              <a:ext uri="{28A0092B-C50C-407E-A947-70E740481C1C}">
                <a14:useLocalDpi xmlns:a14="http://schemas.microsoft.com/office/drawing/2010/main" val="0"/>
              </a:ext>
            </a:extLst>
          </a:blip>
          <a:srcRect l="1038" t="1046" r="60106" b="86928"/>
          <a:stretch/>
        </p:blipFill>
        <p:spPr>
          <a:xfrm>
            <a:off x="226359" y="161646"/>
            <a:ext cx="2595282" cy="1070699"/>
          </a:xfrm>
          <a:prstGeom prst="rect">
            <a:avLst/>
          </a:prstGeom>
        </p:spPr>
      </p:pic>
    </p:spTree>
    <p:extLst>
      <p:ext uri="{BB962C8B-B14F-4D97-AF65-F5344CB8AC3E}">
        <p14:creationId xmlns:p14="http://schemas.microsoft.com/office/powerpoint/2010/main" val="28550521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3E4348-6440-6780-4F24-37FD9E1914EA}"/>
              </a:ext>
            </a:extLst>
          </p:cNvPr>
          <p:cNvSpPr>
            <a:spLocks noGrp="1"/>
          </p:cNvSpPr>
          <p:nvPr>
            <p:ph type="title"/>
          </p:nvPr>
        </p:nvSpPr>
        <p:spPr/>
        <p:txBody>
          <a:bodyPr>
            <a:normAutofit/>
          </a:bodyPr>
          <a:lstStyle/>
          <a:p>
            <a:pPr algn="ctr"/>
            <a:r>
              <a:rPr lang="en-IN" sz="3600" dirty="0">
                <a:latin typeface="Times New Roman" panose="02020603050405020304" pitchFamily="18" charset="0"/>
                <a:cs typeface="Times New Roman" panose="02020603050405020304" pitchFamily="18" charset="0"/>
              </a:rPr>
              <a:t>Architecture / Data Flow Diagram</a:t>
            </a:r>
          </a:p>
        </p:txBody>
      </p:sp>
      <p:pic>
        <p:nvPicPr>
          <p:cNvPr id="4" name="Picture 3">
            <a:extLst>
              <a:ext uri="{FF2B5EF4-FFF2-40B4-BE49-F238E27FC236}">
                <a16:creationId xmlns:a16="http://schemas.microsoft.com/office/drawing/2014/main" id="{8CED6483-0F33-EF81-ACF2-23D2CC74DF87}"/>
              </a:ext>
            </a:extLst>
          </p:cNvPr>
          <p:cNvPicPr>
            <a:picLocks noChangeAspect="1"/>
          </p:cNvPicPr>
          <p:nvPr/>
        </p:nvPicPr>
        <p:blipFill rotWithShape="1">
          <a:blip r:embed="rId2">
            <a:extLst>
              <a:ext uri="{28A0092B-C50C-407E-A947-70E740481C1C}">
                <a14:useLocalDpi xmlns:a14="http://schemas.microsoft.com/office/drawing/2010/main" val="0"/>
              </a:ext>
            </a:extLst>
          </a:blip>
          <a:srcRect l="1038" t="1046" r="60106" b="86928"/>
          <a:stretch/>
        </p:blipFill>
        <p:spPr>
          <a:xfrm>
            <a:off x="226359" y="161646"/>
            <a:ext cx="2595282" cy="1070699"/>
          </a:xfrm>
          <a:prstGeom prst="rect">
            <a:avLst/>
          </a:prstGeom>
        </p:spPr>
      </p:pic>
      <p:pic>
        <p:nvPicPr>
          <p:cNvPr id="8" name="Picture 7">
            <a:extLst>
              <a:ext uri="{FF2B5EF4-FFF2-40B4-BE49-F238E27FC236}">
                <a16:creationId xmlns:a16="http://schemas.microsoft.com/office/drawing/2014/main" id="{AFAB0776-8BD4-A76C-CE8D-994DD77E733A}"/>
              </a:ext>
            </a:extLst>
          </p:cNvPr>
          <p:cNvPicPr>
            <a:picLocks noChangeAspect="1"/>
          </p:cNvPicPr>
          <p:nvPr/>
        </p:nvPicPr>
        <p:blipFill>
          <a:blip r:embed="rId3"/>
          <a:stretch>
            <a:fillRect/>
          </a:stretch>
        </p:blipFill>
        <p:spPr>
          <a:xfrm>
            <a:off x="1235242" y="1894167"/>
            <a:ext cx="10347158" cy="4193377"/>
          </a:xfrm>
          <a:prstGeom prst="rect">
            <a:avLst/>
          </a:prstGeom>
        </p:spPr>
      </p:pic>
    </p:spTree>
    <p:extLst>
      <p:ext uri="{BB962C8B-B14F-4D97-AF65-F5344CB8AC3E}">
        <p14:creationId xmlns:p14="http://schemas.microsoft.com/office/powerpoint/2010/main" val="38046116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DEF8A-5D94-4F42-5B3B-D65ADD628D68}"/>
              </a:ext>
            </a:extLst>
          </p:cNvPr>
          <p:cNvSpPr>
            <a:spLocks noGrp="1"/>
          </p:cNvSpPr>
          <p:nvPr>
            <p:ph type="title"/>
          </p:nvPr>
        </p:nvSpPr>
        <p:spPr/>
        <p:txBody>
          <a:bodyPr>
            <a:normAutofit/>
          </a:bodyPr>
          <a:lstStyle/>
          <a:p>
            <a:pPr algn="ctr"/>
            <a:r>
              <a:rPr lang="en-IN" sz="3600" dirty="0">
                <a:latin typeface="Times New Roman" panose="02020603050405020304" pitchFamily="18" charset="0"/>
                <a:cs typeface="Times New Roman" panose="02020603050405020304" pitchFamily="18" charset="0"/>
              </a:rPr>
              <a:t>Implementation</a:t>
            </a:r>
          </a:p>
        </p:txBody>
      </p:sp>
      <p:sp>
        <p:nvSpPr>
          <p:cNvPr id="3" name="Content Placeholder 2">
            <a:extLst>
              <a:ext uri="{FF2B5EF4-FFF2-40B4-BE49-F238E27FC236}">
                <a16:creationId xmlns:a16="http://schemas.microsoft.com/office/drawing/2014/main" id="{AAED2429-88DC-F691-0100-7547FF04DA1B}"/>
              </a:ext>
            </a:extLst>
          </p:cNvPr>
          <p:cNvSpPr>
            <a:spLocks noGrp="1"/>
          </p:cNvSpPr>
          <p:nvPr>
            <p:ph idx="1"/>
          </p:nvPr>
        </p:nvSpPr>
        <p:spPr/>
        <p:txBody>
          <a:bodyPr>
            <a:normAutofit/>
          </a:bodyPr>
          <a:lstStyle/>
          <a:p>
            <a:pPr marL="0" indent="0">
              <a:buNone/>
            </a:pPr>
            <a:r>
              <a:rPr lang="en-IN" b="1" dirty="0"/>
              <a:t>1. Project Setup:</a:t>
            </a:r>
          </a:p>
          <a:p>
            <a:pPr marL="457200" lvl="1" indent="0">
              <a:buNone/>
            </a:pPr>
            <a:r>
              <a:rPr lang="en-US" dirty="0"/>
              <a:t>1.1 Choose Development Tools: </a:t>
            </a:r>
          </a:p>
          <a:p>
            <a:pPr lvl="2"/>
            <a:r>
              <a:rPr lang="en-US" dirty="0"/>
              <a:t>Select Python as the programming language. </a:t>
            </a:r>
          </a:p>
          <a:p>
            <a:pPr lvl="2"/>
            <a:r>
              <a:rPr lang="en-US" dirty="0"/>
              <a:t>Use Pygame library for game development.</a:t>
            </a:r>
          </a:p>
          <a:p>
            <a:pPr lvl="1"/>
            <a:endParaRPr lang="en-IN" dirty="0">
              <a:latin typeface="Times New Roman" panose="02020603050405020304" pitchFamily="18" charset="0"/>
              <a:cs typeface="Times New Roman" panose="02020603050405020304" pitchFamily="18" charset="0"/>
            </a:endParaRPr>
          </a:p>
          <a:p>
            <a:pPr marL="0" indent="0">
              <a:buNone/>
            </a:pPr>
            <a:r>
              <a:rPr lang="en-US" b="1" dirty="0"/>
              <a:t>2. Implementing the Game Environment:</a:t>
            </a:r>
          </a:p>
          <a:p>
            <a:pPr marL="457200" lvl="1" indent="0">
              <a:buNone/>
            </a:pPr>
            <a:r>
              <a:rPr lang="en-US" dirty="0"/>
              <a:t>2.1. Game Initialization: </a:t>
            </a:r>
          </a:p>
          <a:p>
            <a:pPr lvl="2"/>
            <a:r>
              <a:rPr lang="en-US" dirty="0"/>
              <a:t>Set up the game window, maze, Pacman, and food items. </a:t>
            </a:r>
          </a:p>
          <a:p>
            <a:pPr marL="457200" lvl="1" indent="0">
              <a:buNone/>
            </a:pPr>
            <a:r>
              <a:rPr lang="en-US" dirty="0"/>
              <a:t>2.2. Maze Generation: </a:t>
            </a:r>
          </a:p>
          <a:p>
            <a:pPr lvl="2"/>
            <a:r>
              <a:rPr lang="en-US" dirty="0"/>
              <a:t>Create different maze layouts for each level. </a:t>
            </a:r>
          </a:p>
          <a:p>
            <a:pPr lvl="2"/>
            <a:r>
              <a:rPr lang="en-US" dirty="0"/>
              <a:t>Ensure mazes are both solvable and challenging.</a:t>
            </a:r>
          </a:p>
          <a:p>
            <a:pPr lvl="1"/>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4FC355AD-D3B2-EE6C-85F4-8A3CF8161631}"/>
              </a:ext>
            </a:extLst>
          </p:cNvPr>
          <p:cNvPicPr>
            <a:picLocks noChangeAspect="1"/>
          </p:cNvPicPr>
          <p:nvPr/>
        </p:nvPicPr>
        <p:blipFill rotWithShape="1">
          <a:blip r:embed="rId2">
            <a:extLst>
              <a:ext uri="{28A0092B-C50C-407E-A947-70E740481C1C}">
                <a14:useLocalDpi xmlns:a14="http://schemas.microsoft.com/office/drawing/2010/main" val="0"/>
              </a:ext>
            </a:extLst>
          </a:blip>
          <a:srcRect l="1038" t="1046" r="60106" b="86928"/>
          <a:stretch/>
        </p:blipFill>
        <p:spPr>
          <a:xfrm>
            <a:off x="226359" y="161646"/>
            <a:ext cx="2595282" cy="1070699"/>
          </a:xfrm>
          <a:prstGeom prst="rect">
            <a:avLst/>
          </a:prstGeom>
        </p:spPr>
      </p:pic>
    </p:spTree>
    <p:extLst>
      <p:ext uri="{BB962C8B-B14F-4D97-AF65-F5344CB8AC3E}">
        <p14:creationId xmlns:p14="http://schemas.microsoft.com/office/powerpoint/2010/main" val="10528440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DEF8A-5D94-4F42-5B3B-D65ADD628D68}"/>
              </a:ext>
            </a:extLst>
          </p:cNvPr>
          <p:cNvSpPr>
            <a:spLocks noGrp="1"/>
          </p:cNvSpPr>
          <p:nvPr>
            <p:ph type="title"/>
          </p:nvPr>
        </p:nvSpPr>
        <p:spPr/>
        <p:txBody>
          <a:bodyPr>
            <a:normAutofit/>
          </a:bodyPr>
          <a:lstStyle/>
          <a:p>
            <a:pPr algn="ctr"/>
            <a:r>
              <a:rPr lang="en-IN" sz="3600" dirty="0">
                <a:latin typeface="Times New Roman" panose="02020603050405020304" pitchFamily="18" charset="0"/>
                <a:cs typeface="Times New Roman" panose="02020603050405020304" pitchFamily="18" charset="0"/>
              </a:rPr>
              <a:t>Implementation</a:t>
            </a:r>
          </a:p>
        </p:txBody>
      </p:sp>
      <p:sp>
        <p:nvSpPr>
          <p:cNvPr id="3" name="Content Placeholder 2">
            <a:extLst>
              <a:ext uri="{FF2B5EF4-FFF2-40B4-BE49-F238E27FC236}">
                <a16:creationId xmlns:a16="http://schemas.microsoft.com/office/drawing/2014/main" id="{AAED2429-88DC-F691-0100-7547FF04DA1B}"/>
              </a:ext>
            </a:extLst>
          </p:cNvPr>
          <p:cNvSpPr>
            <a:spLocks noGrp="1"/>
          </p:cNvSpPr>
          <p:nvPr>
            <p:ph idx="1"/>
          </p:nvPr>
        </p:nvSpPr>
        <p:spPr/>
        <p:txBody>
          <a:bodyPr>
            <a:normAutofit/>
          </a:bodyPr>
          <a:lstStyle/>
          <a:p>
            <a:pPr marL="0" indent="0">
              <a:buNone/>
            </a:pPr>
            <a:r>
              <a:rPr lang="en-US" b="1" dirty="0"/>
              <a:t>2. Implementing the Game Environment:</a:t>
            </a:r>
          </a:p>
          <a:p>
            <a:pPr marL="457200" lvl="1" indent="0">
              <a:buNone/>
            </a:pPr>
            <a:r>
              <a:rPr lang="en-US" dirty="0"/>
              <a:t>2.3. Implementing the Pacman Agent: Define Pacman's </a:t>
            </a:r>
            <a:r>
              <a:rPr lang="en-US" dirty="0" err="1"/>
              <a:t>behaviour</a:t>
            </a:r>
            <a:r>
              <a:rPr lang="en-US" dirty="0"/>
              <a:t>: </a:t>
            </a:r>
          </a:p>
          <a:p>
            <a:pPr lvl="2"/>
            <a:r>
              <a:rPr lang="en-US" dirty="0"/>
              <a:t>Movement within the maze. </a:t>
            </a:r>
          </a:p>
          <a:p>
            <a:pPr lvl="2"/>
            <a:r>
              <a:rPr lang="en-US" dirty="0"/>
              <a:t>Interaction with food items. </a:t>
            </a:r>
          </a:p>
          <a:p>
            <a:pPr lvl="2"/>
            <a:r>
              <a:rPr lang="en-US" dirty="0"/>
              <a:t>Interface with the search algorithms. </a:t>
            </a:r>
          </a:p>
          <a:p>
            <a:pPr marL="457200" lvl="1" indent="0">
              <a:buNone/>
            </a:pPr>
            <a:endParaRPr lang="en-US" dirty="0"/>
          </a:p>
          <a:p>
            <a:pPr marL="457200" lvl="1" indent="0">
              <a:buNone/>
            </a:pPr>
            <a:r>
              <a:rPr lang="en-US" dirty="0"/>
              <a:t>2.4. Implementing the User Interface (UI): Develop an intuitive and user-friendly UI:</a:t>
            </a:r>
          </a:p>
          <a:p>
            <a:pPr lvl="2"/>
            <a:r>
              <a:rPr lang="en-US" dirty="0"/>
              <a:t> Display the maze, Pacman, and food items.</a:t>
            </a:r>
          </a:p>
          <a:p>
            <a:pPr lvl="2"/>
            <a:r>
              <a:rPr lang="en-US" dirty="0"/>
              <a:t> Include buttons for starting, restarting, and quitting the game.</a:t>
            </a:r>
          </a:p>
          <a:p>
            <a:pPr lvl="1"/>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4FC355AD-D3B2-EE6C-85F4-8A3CF8161631}"/>
              </a:ext>
            </a:extLst>
          </p:cNvPr>
          <p:cNvPicPr>
            <a:picLocks noChangeAspect="1"/>
          </p:cNvPicPr>
          <p:nvPr/>
        </p:nvPicPr>
        <p:blipFill rotWithShape="1">
          <a:blip r:embed="rId2">
            <a:extLst>
              <a:ext uri="{28A0092B-C50C-407E-A947-70E740481C1C}">
                <a14:useLocalDpi xmlns:a14="http://schemas.microsoft.com/office/drawing/2010/main" val="0"/>
              </a:ext>
            </a:extLst>
          </a:blip>
          <a:srcRect l="1038" t="1046" r="60106" b="86928"/>
          <a:stretch/>
        </p:blipFill>
        <p:spPr>
          <a:xfrm>
            <a:off x="226359" y="161646"/>
            <a:ext cx="2595282" cy="1070699"/>
          </a:xfrm>
          <a:prstGeom prst="rect">
            <a:avLst/>
          </a:prstGeom>
        </p:spPr>
      </p:pic>
    </p:spTree>
    <p:extLst>
      <p:ext uri="{BB962C8B-B14F-4D97-AF65-F5344CB8AC3E}">
        <p14:creationId xmlns:p14="http://schemas.microsoft.com/office/powerpoint/2010/main" val="20591390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DEF8A-5D94-4F42-5B3B-D65ADD628D68}"/>
              </a:ext>
            </a:extLst>
          </p:cNvPr>
          <p:cNvSpPr>
            <a:spLocks noGrp="1"/>
          </p:cNvSpPr>
          <p:nvPr>
            <p:ph type="title"/>
          </p:nvPr>
        </p:nvSpPr>
        <p:spPr/>
        <p:txBody>
          <a:bodyPr>
            <a:normAutofit/>
          </a:bodyPr>
          <a:lstStyle/>
          <a:p>
            <a:pPr algn="ctr"/>
            <a:r>
              <a:rPr lang="en-IN" sz="3600" dirty="0">
                <a:latin typeface="Times New Roman" panose="02020603050405020304" pitchFamily="18" charset="0"/>
                <a:cs typeface="Times New Roman" panose="02020603050405020304" pitchFamily="18" charset="0"/>
              </a:rPr>
              <a:t>Implementation</a:t>
            </a:r>
          </a:p>
        </p:txBody>
      </p:sp>
      <p:sp>
        <p:nvSpPr>
          <p:cNvPr id="3" name="Content Placeholder 2">
            <a:extLst>
              <a:ext uri="{FF2B5EF4-FFF2-40B4-BE49-F238E27FC236}">
                <a16:creationId xmlns:a16="http://schemas.microsoft.com/office/drawing/2014/main" id="{AAED2429-88DC-F691-0100-7547FF04DA1B}"/>
              </a:ext>
            </a:extLst>
          </p:cNvPr>
          <p:cNvSpPr>
            <a:spLocks noGrp="1"/>
          </p:cNvSpPr>
          <p:nvPr>
            <p:ph idx="1"/>
          </p:nvPr>
        </p:nvSpPr>
        <p:spPr/>
        <p:txBody>
          <a:bodyPr>
            <a:normAutofit/>
          </a:bodyPr>
          <a:lstStyle/>
          <a:p>
            <a:pPr marL="0" indent="0">
              <a:buNone/>
            </a:pPr>
            <a:r>
              <a:rPr lang="en-IN" b="1" dirty="0"/>
              <a:t>3. Implementing Search Algorithms:</a:t>
            </a:r>
          </a:p>
          <a:p>
            <a:pPr marL="457200" lvl="1" indent="0">
              <a:buNone/>
            </a:pPr>
            <a:r>
              <a:rPr lang="en-IN" dirty="0"/>
              <a:t>3.1. Uninformed Search: </a:t>
            </a:r>
          </a:p>
          <a:p>
            <a:pPr lvl="2"/>
            <a:r>
              <a:rPr lang="en-IN" dirty="0"/>
              <a:t>Depth-First Search (DFS): Develop DFS algorithm using a recursive approach or a stack-based iterative method. </a:t>
            </a:r>
          </a:p>
          <a:p>
            <a:pPr lvl="2"/>
            <a:r>
              <a:rPr lang="en-IN" dirty="0"/>
              <a:t>Breadth-First Search (BFS): Implement BFS algorithm using a queue-based approach. </a:t>
            </a:r>
          </a:p>
          <a:p>
            <a:pPr marL="457200" lvl="1" indent="0">
              <a:buNone/>
            </a:pPr>
            <a:r>
              <a:rPr lang="en-IN" dirty="0"/>
              <a:t>3.2. Informed Search: </a:t>
            </a:r>
          </a:p>
          <a:p>
            <a:pPr lvl="2"/>
            <a:r>
              <a:rPr lang="en-IN" dirty="0"/>
              <a:t>A Search:* Implement A* Search algorithm with Manhattan or Euclidean distance heuristic.</a:t>
            </a:r>
          </a:p>
          <a:p>
            <a:pPr marL="0" indent="0">
              <a:buNone/>
            </a:pPr>
            <a:r>
              <a:rPr lang="en-US" b="1" dirty="0"/>
              <a:t>4. Integrating Search Algorithms with the Game Environment:</a:t>
            </a:r>
          </a:p>
          <a:p>
            <a:pPr marL="457200" lvl="1" indent="0">
              <a:buNone/>
            </a:pPr>
            <a:r>
              <a:rPr lang="en-US" dirty="0"/>
              <a:t>4.1. Implement the search algorithms within the game environment:</a:t>
            </a:r>
          </a:p>
          <a:p>
            <a:pPr lvl="2"/>
            <a:r>
              <a:rPr lang="en-US" dirty="0"/>
              <a:t> Connect the search algorithms to the Pacman agent. Ensure Pacman uses the appropriate algorithm depending on the level.</a:t>
            </a:r>
          </a:p>
          <a:p>
            <a:pPr marL="0" indent="0">
              <a:buNone/>
            </a:pPr>
            <a:endParaRPr lang="en-US" dirty="0"/>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4FC355AD-D3B2-EE6C-85F4-8A3CF8161631}"/>
              </a:ext>
            </a:extLst>
          </p:cNvPr>
          <p:cNvPicPr>
            <a:picLocks noChangeAspect="1"/>
          </p:cNvPicPr>
          <p:nvPr/>
        </p:nvPicPr>
        <p:blipFill rotWithShape="1">
          <a:blip r:embed="rId2">
            <a:extLst>
              <a:ext uri="{28A0092B-C50C-407E-A947-70E740481C1C}">
                <a14:useLocalDpi xmlns:a14="http://schemas.microsoft.com/office/drawing/2010/main" val="0"/>
              </a:ext>
            </a:extLst>
          </a:blip>
          <a:srcRect l="1038" t="1046" r="60106" b="86928"/>
          <a:stretch/>
        </p:blipFill>
        <p:spPr>
          <a:xfrm>
            <a:off x="226359" y="161646"/>
            <a:ext cx="2595282" cy="1070699"/>
          </a:xfrm>
          <a:prstGeom prst="rect">
            <a:avLst/>
          </a:prstGeom>
        </p:spPr>
      </p:pic>
    </p:spTree>
    <p:extLst>
      <p:ext uri="{BB962C8B-B14F-4D97-AF65-F5344CB8AC3E}">
        <p14:creationId xmlns:p14="http://schemas.microsoft.com/office/powerpoint/2010/main" val="16704458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DEF8A-5D94-4F42-5B3B-D65ADD628D68}"/>
              </a:ext>
            </a:extLst>
          </p:cNvPr>
          <p:cNvSpPr>
            <a:spLocks noGrp="1"/>
          </p:cNvSpPr>
          <p:nvPr>
            <p:ph type="title"/>
          </p:nvPr>
        </p:nvSpPr>
        <p:spPr/>
        <p:txBody>
          <a:bodyPr>
            <a:normAutofit/>
          </a:bodyPr>
          <a:lstStyle/>
          <a:p>
            <a:pPr algn="ctr"/>
            <a:r>
              <a:rPr lang="en-IN" sz="3600" dirty="0">
                <a:latin typeface="Times New Roman" panose="02020603050405020304" pitchFamily="18" charset="0"/>
                <a:cs typeface="Times New Roman" panose="02020603050405020304" pitchFamily="18" charset="0"/>
              </a:rPr>
              <a:t>Implementation</a:t>
            </a:r>
          </a:p>
        </p:txBody>
      </p:sp>
      <p:sp>
        <p:nvSpPr>
          <p:cNvPr id="3" name="Content Placeholder 2">
            <a:extLst>
              <a:ext uri="{FF2B5EF4-FFF2-40B4-BE49-F238E27FC236}">
                <a16:creationId xmlns:a16="http://schemas.microsoft.com/office/drawing/2014/main" id="{AAED2429-88DC-F691-0100-7547FF04DA1B}"/>
              </a:ext>
            </a:extLst>
          </p:cNvPr>
          <p:cNvSpPr>
            <a:spLocks noGrp="1"/>
          </p:cNvSpPr>
          <p:nvPr>
            <p:ph idx="1"/>
          </p:nvPr>
        </p:nvSpPr>
        <p:spPr/>
        <p:txBody>
          <a:bodyPr>
            <a:normAutofit/>
          </a:bodyPr>
          <a:lstStyle/>
          <a:p>
            <a:pPr marL="0" indent="0">
              <a:buNone/>
            </a:pPr>
            <a:r>
              <a:rPr lang="en-IN" b="1" dirty="0"/>
              <a:t>5. Algorithm Comparison Module:</a:t>
            </a:r>
          </a:p>
          <a:p>
            <a:pPr lvl="1"/>
            <a:r>
              <a:rPr lang="en-US" dirty="0"/>
              <a:t>Develop a module to compare the performance metrics of DFS, BFS, and </a:t>
            </a:r>
          </a:p>
          <a:p>
            <a:pPr lvl="1"/>
            <a:r>
              <a:rPr lang="en-US" dirty="0"/>
              <a:t>A* Search: Collect and display data on nodes expanded, total path cost, and execution time.</a:t>
            </a:r>
          </a:p>
          <a:p>
            <a:pPr marL="0" indent="0">
              <a:buNone/>
            </a:pPr>
            <a:r>
              <a:rPr lang="en-IN" b="1" dirty="0"/>
              <a:t>6. Creating Learning Resources:</a:t>
            </a:r>
          </a:p>
          <a:p>
            <a:pPr lvl="1"/>
            <a:r>
              <a:rPr lang="en-US" dirty="0"/>
              <a:t>Develop tutorials, educational content, and explanations about each search algorithm.</a:t>
            </a:r>
          </a:p>
          <a:p>
            <a:pPr lvl="1"/>
            <a:r>
              <a:rPr lang="en-US" dirty="0"/>
              <a:t>Include guides on how each algorithm works and how it's applied in the game.</a:t>
            </a:r>
          </a:p>
          <a:p>
            <a:pPr marL="457200" lvl="1" indent="0">
              <a:buNone/>
            </a:pPr>
            <a:endParaRPr lang="en-US" dirty="0"/>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4FC355AD-D3B2-EE6C-85F4-8A3CF8161631}"/>
              </a:ext>
            </a:extLst>
          </p:cNvPr>
          <p:cNvPicPr>
            <a:picLocks noChangeAspect="1"/>
          </p:cNvPicPr>
          <p:nvPr/>
        </p:nvPicPr>
        <p:blipFill rotWithShape="1">
          <a:blip r:embed="rId2">
            <a:extLst>
              <a:ext uri="{28A0092B-C50C-407E-A947-70E740481C1C}">
                <a14:useLocalDpi xmlns:a14="http://schemas.microsoft.com/office/drawing/2010/main" val="0"/>
              </a:ext>
            </a:extLst>
          </a:blip>
          <a:srcRect l="1038" t="1046" r="60106" b="86928"/>
          <a:stretch/>
        </p:blipFill>
        <p:spPr>
          <a:xfrm>
            <a:off x="226359" y="161646"/>
            <a:ext cx="2595282" cy="1070699"/>
          </a:xfrm>
          <a:prstGeom prst="rect">
            <a:avLst/>
          </a:prstGeom>
        </p:spPr>
      </p:pic>
    </p:spTree>
    <p:extLst>
      <p:ext uri="{BB962C8B-B14F-4D97-AF65-F5344CB8AC3E}">
        <p14:creationId xmlns:p14="http://schemas.microsoft.com/office/powerpoint/2010/main" val="170576083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DEF8A-5D94-4F42-5B3B-D65ADD628D68}"/>
              </a:ext>
            </a:extLst>
          </p:cNvPr>
          <p:cNvSpPr>
            <a:spLocks noGrp="1"/>
          </p:cNvSpPr>
          <p:nvPr>
            <p:ph type="title"/>
          </p:nvPr>
        </p:nvSpPr>
        <p:spPr/>
        <p:txBody>
          <a:bodyPr>
            <a:normAutofit/>
          </a:bodyPr>
          <a:lstStyle/>
          <a:p>
            <a:pPr algn="ctr"/>
            <a:r>
              <a:rPr lang="en-IN" sz="3600" dirty="0">
                <a:latin typeface="Times New Roman" panose="02020603050405020304" pitchFamily="18" charset="0"/>
                <a:cs typeface="Times New Roman" panose="02020603050405020304" pitchFamily="18" charset="0"/>
              </a:rPr>
              <a:t>Implementation</a:t>
            </a:r>
          </a:p>
        </p:txBody>
      </p:sp>
      <p:sp>
        <p:nvSpPr>
          <p:cNvPr id="3" name="Content Placeholder 2">
            <a:extLst>
              <a:ext uri="{FF2B5EF4-FFF2-40B4-BE49-F238E27FC236}">
                <a16:creationId xmlns:a16="http://schemas.microsoft.com/office/drawing/2014/main" id="{AAED2429-88DC-F691-0100-7547FF04DA1B}"/>
              </a:ext>
            </a:extLst>
          </p:cNvPr>
          <p:cNvSpPr>
            <a:spLocks noGrp="1"/>
          </p:cNvSpPr>
          <p:nvPr>
            <p:ph idx="1"/>
          </p:nvPr>
        </p:nvSpPr>
        <p:spPr/>
        <p:txBody>
          <a:bodyPr>
            <a:normAutofit/>
          </a:bodyPr>
          <a:lstStyle/>
          <a:p>
            <a:pPr marL="0" indent="0">
              <a:buNone/>
            </a:pPr>
            <a:r>
              <a:rPr lang="en-IN" b="1" dirty="0"/>
              <a:t>7. Testing:</a:t>
            </a:r>
            <a:endParaRPr lang="en-US" b="1" dirty="0"/>
          </a:p>
          <a:p>
            <a:pPr marL="457200" lvl="1" indent="0">
              <a:buNone/>
            </a:pPr>
            <a:r>
              <a:rPr lang="en-US" dirty="0"/>
              <a:t>7.1. Unit Testing: </a:t>
            </a:r>
          </a:p>
          <a:p>
            <a:pPr lvl="2"/>
            <a:r>
              <a:rPr lang="en-US" dirty="0"/>
              <a:t>Test each component and algorithm to ensure they work as expected.</a:t>
            </a:r>
          </a:p>
          <a:p>
            <a:pPr lvl="2"/>
            <a:r>
              <a:rPr lang="en-US" dirty="0"/>
              <a:t>Test Pacman movement, food collection, and algorithm logic. </a:t>
            </a:r>
          </a:p>
          <a:p>
            <a:pPr marL="457200" lvl="1" indent="0">
              <a:buNone/>
            </a:pPr>
            <a:r>
              <a:rPr lang="en-US" dirty="0"/>
              <a:t>7.2. Integration Testing: </a:t>
            </a:r>
          </a:p>
          <a:p>
            <a:pPr lvl="2"/>
            <a:r>
              <a:rPr lang="en-US" dirty="0"/>
              <a:t>Test the integration of algorithms into the game environment:</a:t>
            </a:r>
          </a:p>
          <a:p>
            <a:pPr lvl="2"/>
            <a:r>
              <a:rPr lang="en-US" dirty="0"/>
              <a:t>Verify the interaction between Pacman, the maze, and the algorithms. </a:t>
            </a:r>
          </a:p>
          <a:p>
            <a:pPr marL="457200" lvl="1" indent="0">
              <a:buNone/>
            </a:pPr>
            <a:r>
              <a:rPr lang="en-US" dirty="0"/>
              <a:t>7.3. User Acceptance Testing (UAT): </a:t>
            </a:r>
          </a:p>
          <a:p>
            <a:pPr lvl="2"/>
            <a:r>
              <a:rPr lang="en-US" dirty="0"/>
              <a:t>Allow target users to playtest the game and provide feedback.</a:t>
            </a:r>
          </a:p>
          <a:p>
            <a:pPr lvl="2"/>
            <a:r>
              <a:rPr lang="en-US" dirty="0"/>
              <a:t>Make necessary adjustments based on user feedback.</a:t>
            </a:r>
          </a:p>
          <a:p>
            <a:pPr marL="457200" lvl="1" indent="0">
              <a:buNone/>
            </a:pPr>
            <a:endParaRPr lang="en-US" dirty="0"/>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4FC355AD-D3B2-EE6C-85F4-8A3CF8161631}"/>
              </a:ext>
            </a:extLst>
          </p:cNvPr>
          <p:cNvPicPr>
            <a:picLocks noChangeAspect="1"/>
          </p:cNvPicPr>
          <p:nvPr/>
        </p:nvPicPr>
        <p:blipFill rotWithShape="1">
          <a:blip r:embed="rId2">
            <a:extLst>
              <a:ext uri="{28A0092B-C50C-407E-A947-70E740481C1C}">
                <a14:useLocalDpi xmlns:a14="http://schemas.microsoft.com/office/drawing/2010/main" val="0"/>
              </a:ext>
            </a:extLst>
          </a:blip>
          <a:srcRect l="1038" t="1046" r="60106" b="86928"/>
          <a:stretch/>
        </p:blipFill>
        <p:spPr>
          <a:xfrm>
            <a:off x="226359" y="161646"/>
            <a:ext cx="2595282" cy="1070699"/>
          </a:xfrm>
          <a:prstGeom prst="rect">
            <a:avLst/>
          </a:prstGeom>
        </p:spPr>
      </p:pic>
    </p:spTree>
    <p:extLst>
      <p:ext uri="{BB962C8B-B14F-4D97-AF65-F5344CB8AC3E}">
        <p14:creationId xmlns:p14="http://schemas.microsoft.com/office/powerpoint/2010/main" val="27347743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DEF8A-5D94-4F42-5B3B-D65ADD628D68}"/>
              </a:ext>
            </a:extLst>
          </p:cNvPr>
          <p:cNvSpPr>
            <a:spLocks noGrp="1"/>
          </p:cNvSpPr>
          <p:nvPr>
            <p:ph type="title"/>
          </p:nvPr>
        </p:nvSpPr>
        <p:spPr/>
        <p:txBody>
          <a:bodyPr>
            <a:normAutofit/>
          </a:bodyPr>
          <a:lstStyle/>
          <a:p>
            <a:pPr algn="ctr"/>
            <a:r>
              <a:rPr lang="en-IN" sz="3600" dirty="0">
                <a:latin typeface="Times New Roman" panose="02020603050405020304" pitchFamily="18" charset="0"/>
                <a:cs typeface="Times New Roman" panose="02020603050405020304" pitchFamily="18" charset="0"/>
              </a:rPr>
              <a:t>Implementation</a:t>
            </a:r>
          </a:p>
        </p:txBody>
      </p:sp>
      <p:sp>
        <p:nvSpPr>
          <p:cNvPr id="3" name="Content Placeholder 2">
            <a:extLst>
              <a:ext uri="{FF2B5EF4-FFF2-40B4-BE49-F238E27FC236}">
                <a16:creationId xmlns:a16="http://schemas.microsoft.com/office/drawing/2014/main" id="{AAED2429-88DC-F691-0100-7547FF04DA1B}"/>
              </a:ext>
            </a:extLst>
          </p:cNvPr>
          <p:cNvSpPr>
            <a:spLocks noGrp="1"/>
          </p:cNvSpPr>
          <p:nvPr>
            <p:ph idx="1"/>
          </p:nvPr>
        </p:nvSpPr>
        <p:spPr/>
        <p:txBody>
          <a:bodyPr>
            <a:normAutofit/>
          </a:bodyPr>
          <a:lstStyle/>
          <a:p>
            <a:pPr marL="0" indent="0">
              <a:buNone/>
            </a:pPr>
            <a:r>
              <a:rPr lang="en-IN" b="1" dirty="0"/>
              <a:t>8. Deployment:</a:t>
            </a:r>
            <a:endParaRPr lang="en-US" b="1" dirty="0"/>
          </a:p>
          <a:p>
            <a:pPr marL="457200" lvl="1" indent="0">
              <a:buNone/>
            </a:pPr>
            <a:r>
              <a:rPr lang="en-US" dirty="0"/>
              <a:t>8.1. Launching the Game: </a:t>
            </a:r>
          </a:p>
          <a:p>
            <a:pPr lvl="2"/>
            <a:r>
              <a:rPr lang="en-US" dirty="0"/>
              <a:t>Release the game with appropriate documentation.</a:t>
            </a:r>
          </a:p>
          <a:p>
            <a:pPr lvl="2"/>
            <a:r>
              <a:rPr lang="en-US" dirty="0"/>
              <a:t>Provide installation instructions and a user manual.</a:t>
            </a:r>
          </a:p>
          <a:p>
            <a:pPr marL="457200" lvl="1" indent="0">
              <a:buNone/>
            </a:pPr>
            <a:r>
              <a:rPr lang="en-US" dirty="0"/>
              <a:t>8.2. Continuous Improvement: </a:t>
            </a:r>
          </a:p>
          <a:p>
            <a:pPr lvl="2"/>
            <a:r>
              <a:rPr lang="en-US" dirty="0"/>
              <a:t>Collect feedback and update the game to improve the user experience and address any issues. </a:t>
            </a:r>
          </a:p>
          <a:p>
            <a:pPr lvl="2"/>
            <a:r>
              <a:rPr lang="en-US" dirty="0"/>
              <a:t>Regularly update the game to fix bugs and add new features.</a:t>
            </a:r>
          </a:p>
          <a:p>
            <a:pPr marL="457200" lvl="1" indent="0">
              <a:buNone/>
            </a:pPr>
            <a:endParaRPr lang="en-US" dirty="0"/>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4FC355AD-D3B2-EE6C-85F4-8A3CF8161631}"/>
              </a:ext>
            </a:extLst>
          </p:cNvPr>
          <p:cNvPicPr>
            <a:picLocks noChangeAspect="1"/>
          </p:cNvPicPr>
          <p:nvPr/>
        </p:nvPicPr>
        <p:blipFill rotWithShape="1">
          <a:blip r:embed="rId2">
            <a:extLst>
              <a:ext uri="{28A0092B-C50C-407E-A947-70E740481C1C}">
                <a14:useLocalDpi xmlns:a14="http://schemas.microsoft.com/office/drawing/2010/main" val="0"/>
              </a:ext>
            </a:extLst>
          </a:blip>
          <a:srcRect l="1038" t="1046" r="60106" b="86928"/>
          <a:stretch/>
        </p:blipFill>
        <p:spPr>
          <a:xfrm>
            <a:off x="226359" y="161646"/>
            <a:ext cx="2595282" cy="1070699"/>
          </a:xfrm>
          <a:prstGeom prst="rect">
            <a:avLst/>
          </a:prstGeom>
        </p:spPr>
      </p:pic>
    </p:spTree>
    <p:extLst>
      <p:ext uri="{BB962C8B-B14F-4D97-AF65-F5344CB8AC3E}">
        <p14:creationId xmlns:p14="http://schemas.microsoft.com/office/powerpoint/2010/main" val="12800567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854119-E46A-EECB-2FD4-2EEAE644291E}"/>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Abstract</a:t>
            </a:r>
          </a:p>
        </p:txBody>
      </p:sp>
      <p:sp>
        <p:nvSpPr>
          <p:cNvPr id="3" name="Content Placeholder 2">
            <a:extLst>
              <a:ext uri="{FF2B5EF4-FFF2-40B4-BE49-F238E27FC236}">
                <a16:creationId xmlns:a16="http://schemas.microsoft.com/office/drawing/2014/main" id="{1ACC354A-0110-F0A1-8457-4E9F7B4DD477}"/>
              </a:ext>
            </a:extLst>
          </p:cNvPr>
          <p:cNvSpPr>
            <a:spLocks noGrp="1"/>
          </p:cNvSpPr>
          <p:nvPr>
            <p:ph idx="1"/>
          </p:nvPr>
        </p:nvSpPr>
        <p:spPr/>
        <p:txBody>
          <a:bodyPr>
            <a:normAutofit/>
          </a:bodyPr>
          <a:lstStyle/>
          <a:p>
            <a:r>
              <a:rPr lang="en-US" dirty="0">
                <a:latin typeface="Times New Roman" panose="02020603050405020304" pitchFamily="18" charset="0"/>
                <a:cs typeface="Times New Roman" panose="02020603050405020304" pitchFamily="18" charset="0"/>
              </a:rPr>
              <a:t>Testing:</a:t>
            </a:r>
          </a:p>
          <a:p>
            <a:pPr lvl="1"/>
            <a:r>
              <a:rPr lang="en-US" dirty="0">
                <a:latin typeface="Times New Roman" panose="02020603050405020304" pitchFamily="18" charset="0"/>
                <a:cs typeface="Times New Roman" panose="02020603050405020304" pitchFamily="18" charset="0"/>
              </a:rPr>
              <a:t>Create a Pacman game instance.</a:t>
            </a:r>
          </a:p>
          <a:p>
            <a:pPr lvl="1"/>
            <a:r>
              <a:rPr lang="en-US" dirty="0">
                <a:latin typeface="Times New Roman" panose="02020603050405020304" pitchFamily="18" charset="0"/>
                <a:cs typeface="Times New Roman" panose="02020603050405020304" pitchFamily="18" charset="0"/>
              </a:rPr>
              <a:t>Define start and end points.</a:t>
            </a:r>
          </a:p>
          <a:p>
            <a:pPr lvl="1"/>
            <a:r>
              <a:rPr lang="en-US" dirty="0">
                <a:latin typeface="Times New Roman" panose="02020603050405020304" pitchFamily="18" charset="0"/>
                <a:cs typeface="Times New Roman" panose="02020603050405020304" pitchFamily="18" charset="0"/>
              </a:rPr>
              <a:t>Test each algorithm by finding the path from start to end.</a:t>
            </a:r>
          </a:p>
          <a:p>
            <a:r>
              <a:rPr lang="en-US" dirty="0">
                <a:latin typeface="Times New Roman" panose="02020603050405020304" pitchFamily="18" charset="0"/>
                <a:cs typeface="Times New Roman" panose="02020603050405020304" pitchFamily="18" charset="0"/>
              </a:rPr>
              <a:t>Output:</a:t>
            </a:r>
          </a:p>
          <a:p>
            <a:pPr lvl="1"/>
            <a:r>
              <a:rPr lang="en-US" dirty="0">
                <a:latin typeface="Times New Roman" panose="02020603050405020304" pitchFamily="18" charset="0"/>
                <a:cs typeface="Times New Roman" panose="02020603050405020304" pitchFamily="18" charset="0"/>
              </a:rPr>
              <a:t>Display the paths found by each algorithm.</a:t>
            </a:r>
          </a:p>
          <a:p>
            <a:r>
              <a:rPr lang="en-US" dirty="0">
                <a:latin typeface="Times New Roman" panose="02020603050405020304" pitchFamily="18" charset="0"/>
                <a:cs typeface="Times New Roman" panose="02020603050405020304" pitchFamily="18" charset="0"/>
              </a:rPr>
              <a:t>Further Development:</a:t>
            </a:r>
          </a:p>
          <a:p>
            <a:pPr lvl="1"/>
            <a:r>
              <a:rPr lang="en-US" dirty="0">
                <a:latin typeface="Times New Roman" panose="02020603050405020304" pitchFamily="18" charset="0"/>
                <a:cs typeface="Times New Roman" panose="02020603050405020304" pitchFamily="18" charset="0"/>
              </a:rPr>
              <a:t>Integrate with a graphical interface for visualization.</a:t>
            </a:r>
          </a:p>
          <a:p>
            <a:pPr lvl="1"/>
            <a:r>
              <a:rPr lang="en-US" dirty="0">
                <a:latin typeface="Times New Roman" panose="02020603050405020304" pitchFamily="18" charset="0"/>
                <a:cs typeface="Times New Roman" panose="02020603050405020304" pitchFamily="18" charset="0"/>
              </a:rPr>
              <a:t>Enhance game features such as adding ghosts, power pellets, etc.</a:t>
            </a:r>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83FC54D8-4A2F-36C0-B1A5-8021B939617F}"/>
              </a:ext>
            </a:extLst>
          </p:cNvPr>
          <p:cNvPicPr>
            <a:picLocks noChangeAspect="1"/>
          </p:cNvPicPr>
          <p:nvPr/>
        </p:nvPicPr>
        <p:blipFill rotWithShape="1">
          <a:blip r:embed="rId2">
            <a:extLst>
              <a:ext uri="{28A0092B-C50C-407E-A947-70E740481C1C}">
                <a14:useLocalDpi xmlns:a14="http://schemas.microsoft.com/office/drawing/2010/main" val="0"/>
              </a:ext>
            </a:extLst>
          </a:blip>
          <a:srcRect l="1038" t="1046" r="60106" b="86928"/>
          <a:stretch/>
        </p:blipFill>
        <p:spPr>
          <a:xfrm>
            <a:off x="226359" y="161646"/>
            <a:ext cx="2595282" cy="1070699"/>
          </a:xfrm>
          <a:prstGeom prst="rect">
            <a:avLst/>
          </a:prstGeom>
        </p:spPr>
      </p:pic>
    </p:spTree>
    <p:extLst>
      <p:ext uri="{BB962C8B-B14F-4D97-AF65-F5344CB8AC3E}">
        <p14:creationId xmlns:p14="http://schemas.microsoft.com/office/powerpoint/2010/main" val="207572987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38EACB-A902-561A-99C2-69845807FB14}"/>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References</a:t>
            </a:r>
          </a:p>
        </p:txBody>
      </p:sp>
      <p:sp>
        <p:nvSpPr>
          <p:cNvPr id="3" name="Content Placeholder 2">
            <a:extLst>
              <a:ext uri="{FF2B5EF4-FFF2-40B4-BE49-F238E27FC236}">
                <a16:creationId xmlns:a16="http://schemas.microsoft.com/office/drawing/2014/main" id="{1525034B-2530-B92C-F4EC-76F883CF04D6}"/>
              </a:ext>
            </a:extLst>
          </p:cNvPr>
          <p:cNvSpPr>
            <a:spLocks noGrp="1"/>
          </p:cNvSpPr>
          <p:nvPr>
            <p:ph idx="1"/>
          </p:nvPr>
        </p:nvSpPr>
        <p:spPr/>
        <p:txBody>
          <a:bodyPr>
            <a:normAutofit/>
          </a:bodyPr>
          <a:lstStyle/>
          <a:p>
            <a:pPr marL="342900" marR="504190" lvl="0" indent="-342900" algn="just">
              <a:spcBef>
                <a:spcPts val="440"/>
              </a:spcBef>
              <a:spcAft>
                <a:spcPts val="0"/>
              </a:spcAft>
              <a:buFont typeface="Arial" panose="020B0604020202020204" pitchFamily="34" charset="0"/>
              <a:buChar char="●"/>
            </a:pPr>
            <a:r>
              <a:rPr lang="en-US" sz="1800" u="none" strike="noStrike" dirty="0">
                <a:effectLst/>
                <a:latin typeface="Times New Roman" panose="02020603050405020304" pitchFamily="18" charset="0"/>
                <a:ea typeface="Times New Roman" panose="02020603050405020304" pitchFamily="18" charset="0"/>
              </a:rPr>
              <a:t>Complexity Analysis of Real-time Search in Game Playing. This paper investigates the computational complexity of real-time search algorithms, such as A* and its variants, in the context of Pacman. It provides insights into the trade-offs between solution quality and computational efficiency in Pacman AI. (Koenig and Simmons 1995).</a:t>
            </a:r>
            <a:endParaRPr lang="en-IN" sz="1800" dirty="0">
              <a:latin typeface="Times New Roman" panose="02020603050405020304" pitchFamily="18" charset="0"/>
              <a:ea typeface="Times New Roman" panose="02020603050405020304" pitchFamily="18" charset="0"/>
            </a:endParaRPr>
          </a:p>
          <a:p>
            <a:pPr marL="0" marR="504190" lvl="0" indent="0" algn="just">
              <a:spcBef>
                <a:spcPts val="440"/>
              </a:spcBef>
              <a:spcAft>
                <a:spcPts val="0"/>
              </a:spcAft>
              <a:buNone/>
            </a:pPr>
            <a:r>
              <a:rPr lang="en-US" sz="1800"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marL="342900" marR="504190" lvl="0" indent="-342900" algn="just">
              <a:spcBef>
                <a:spcPts val="440"/>
              </a:spcBef>
              <a:spcAft>
                <a:spcPts val="0"/>
              </a:spcAft>
              <a:buFont typeface="Arial" panose="020B0604020202020204" pitchFamily="34" charset="0"/>
              <a:buChar char="●"/>
            </a:pPr>
            <a:r>
              <a:rPr lang="en-US" sz="1800" u="none" strike="noStrike" dirty="0">
                <a:effectLst/>
                <a:latin typeface="Times New Roman" panose="02020603050405020304" pitchFamily="18" charset="0"/>
                <a:ea typeface="Times New Roman" panose="02020603050405020304" pitchFamily="18" charset="0"/>
              </a:rPr>
              <a:t>Finding Structure in Exploration. </a:t>
            </a:r>
            <a:r>
              <a:rPr lang="en-US" sz="1800" u="none" strike="noStrike" dirty="0" err="1">
                <a:effectLst/>
                <a:latin typeface="Times New Roman" panose="02020603050405020304" pitchFamily="18" charset="0"/>
                <a:ea typeface="Times New Roman" panose="02020603050405020304" pitchFamily="18" charset="0"/>
              </a:rPr>
              <a:t>Thrun</a:t>
            </a:r>
            <a:r>
              <a:rPr lang="en-US" sz="1800" u="none" strike="noStrike" dirty="0">
                <a:effectLst/>
                <a:latin typeface="Times New Roman" panose="02020603050405020304" pitchFamily="18" charset="0"/>
                <a:ea typeface="Times New Roman" panose="02020603050405020304" pitchFamily="18" charset="0"/>
              </a:rPr>
              <a:t> and Schwartz propose a hierarchical approach to exploration in Pacman, where search algorithms are used to identify and exploit structural patterns in the maze. This study highlights the importance of adaptive search strategies in navigating complex environments. (</a:t>
            </a:r>
            <a:r>
              <a:rPr lang="en-US" sz="1800" u="none" strike="noStrike" dirty="0" err="1">
                <a:effectLst/>
                <a:latin typeface="Times New Roman" panose="02020603050405020304" pitchFamily="18" charset="0"/>
                <a:ea typeface="Times New Roman" panose="02020603050405020304" pitchFamily="18" charset="0"/>
              </a:rPr>
              <a:t>Thrun</a:t>
            </a:r>
            <a:r>
              <a:rPr lang="en-US" sz="1800" u="none" strike="noStrike" dirty="0">
                <a:effectLst/>
                <a:latin typeface="Times New Roman" panose="02020603050405020304" pitchFamily="18" charset="0"/>
                <a:ea typeface="Times New Roman" panose="02020603050405020304" pitchFamily="18" charset="0"/>
              </a:rPr>
              <a:t> and Schwartz 1995).</a:t>
            </a:r>
            <a:endParaRPr lang="en-IN" sz="1800" u="none" strike="noStrike" dirty="0">
              <a:effectLst/>
              <a:latin typeface="Times New Roman" panose="02020603050405020304" pitchFamily="18" charset="0"/>
              <a:ea typeface="Times New Roman" panose="02020603050405020304" pitchFamily="18" charset="0"/>
            </a:endParaRPr>
          </a:p>
          <a:p>
            <a:pPr marL="275590" marR="504190" indent="0" algn="just">
              <a:spcBef>
                <a:spcPts val="440"/>
              </a:spcBef>
              <a:spcAft>
                <a:spcPts val="0"/>
              </a:spcAft>
              <a:buNone/>
            </a:pPr>
            <a:r>
              <a:rPr lang="en-US" sz="1800"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marL="342900" marR="504190" lvl="0" indent="-342900" algn="just">
              <a:spcBef>
                <a:spcPts val="440"/>
              </a:spcBef>
              <a:spcAft>
                <a:spcPts val="0"/>
              </a:spcAft>
              <a:buFont typeface="Arial" panose="020B0604020202020204" pitchFamily="34" charset="0"/>
              <a:buChar char="●"/>
            </a:pPr>
            <a:r>
              <a:rPr lang="en-US" sz="1800" u="none" strike="noStrike" dirty="0">
                <a:effectLst/>
                <a:latin typeface="Times New Roman" panose="02020603050405020304" pitchFamily="18" charset="0"/>
                <a:ea typeface="Times New Roman" panose="02020603050405020304" pitchFamily="18" charset="0"/>
              </a:rPr>
              <a:t>Learning to Play the Game of Pac-Man Using Genetic Programming. </a:t>
            </a:r>
            <a:r>
              <a:rPr lang="en-US" sz="1800" u="none" strike="noStrike" dirty="0" err="1">
                <a:effectLst/>
                <a:latin typeface="Times New Roman" panose="02020603050405020304" pitchFamily="18" charset="0"/>
                <a:ea typeface="Times New Roman" panose="02020603050405020304" pitchFamily="18" charset="0"/>
              </a:rPr>
              <a:t>Nareyek</a:t>
            </a:r>
            <a:r>
              <a:rPr lang="en-US" sz="1800" u="none" strike="noStrike" dirty="0">
                <a:effectLst/>
                <a:latin typeface="Times New Roman" panose="02020603050405020304" pitchFamily="18" charset="0"/>
                <a:ea typeface="Times New Roman" panose="02020603050405020304" pitchFamily="18" charset="0"/>
              </a:rPr>
              <a:t> explores the application of genetic programming to evolve Pacman agents capable of learning optimal strategies through trial and error. This study demonstrates the potential of evolutionary algorithms in training intelligent game-playing agents. (</a:t>
            </a:r>
            <a:r>
              <a:rPr lang="en-US" sz="1800" u="none" strike="noStrike" dirty="0" err="1">
                <a:effectLst/>
                <a:latin typeface="Times New Roman" panose="02020603050405020304" pitchFamily="18" charset="0"/>
                <a:ea typeface="Times New Roman" panose="02020603050405020304" pitchFamily="18" charset="0"/>
              </a:rPr>
              <a:t>Nareyek</a:t>
            </a:r>
            <a:r>
              <a:rPr lang="en-US" sz="1800" u="none" strike="noStrike" dirty="0">
                <a:effectLst/>
                <a:latin typeface="Times New Roman" panose="02020603050405020304" pitchFamily="18" charset="0"/>
                <a:ea typeface="Times New Roman" panose="02020603050405020304" pitchFamily="18" charset="0"/>
              </a:rPr>
              <a:t> 2001).</a:t>
            </a:r>
            <a:endParaRPr lang="en-IN" sz="1800" u="none" strike="noStrike" dirty="0">
              <a:effectLst/>
              <a:latin typeface="Times New Roman" panose="02020603050405020304" pitchFamily="18" charset="0"/>
              <a:ea typeface="Times New Roman" panose="02020603050405020304" pitchFamily="18" charset="0"/>
            </a:endParaRPr>
          </a:p>
          <a:p>
            <a:pPr indent="0">
              <a:buNone/>
            </a:pPr>
            <a:r>
              <a:rPr lang="en-US" sz="1800"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indent="0">
              <a:buNone/>
            </a:pPr>
            <a:endParaRPr lang="en-IN" sz="1800" dirty="0">
              <a:effectLst/>
              <a:latin typeface="Times New Roman" panose="02020603050405020304" pitchFamily="18" charset="0"/>
              <a:ea typeface="Times New Roman" panose="02020603050405020304" pitchFamily="18" charset="0"/>
            </a:endParaRPr>
          </a:p>
        </p:txBody>
      </p:sp>
      <p:pic>
        <p:nvPicPr>
          <p:cNvPr id="4" name="Picture 3">
            <a:extLst>
              <a:ext uri="{FF2B5EF4-FFF2-40B4-BE49-F238E27FC236}">
                <a16:creationId xmlns:a16="http://schemas.microsoft.com/office/drawing/2014/main" id="{31572E26-0498-48F9-E6B3-BBC7DD1BF5AF}"/>
              </a:ext>
            </a:extLst>
          </p:cNvPr>
          <p:cNvPicPr>
            <a:picLocks noChangeAspect="1"/>
          </p:cNvPicPr>
          <p:nvPr/>
        </p:nvPicPr>
        <p:blipFill rotWithShape="1">
          <a:blip r:embed="rId2">
            <a:extLst>
              <a:ext uri="{28A0092B-C50C-407E-A947-70E740481C1C}">
                <a14:useLocalDpi xmlns:a14="http://schemas.microsoft.com/office/drawing/2010/main" val="0"/>
              </a:ext>
            </a:extLst>
          </a:blip>
          <a:srcRect l="1038" t="1046" r="60106" b="86928"/>
          <a:stretch/>
        </p:blipFill>
        <p:spPr>
          <a:xfrm>
            <a:off x="226359" y="161646"/>
            <a:ext cx="2595282" cy="1070699"/>
          </a:xfrm>
          <a:prstGeom prst="rect">
            <a:avLst/>
          </a:prstGeom>
        </p:spPr>
      </p:pic>
    </p:spTree>
    <p:extLst>
      <p:ext uri="{BB962C8B-B14F-4D97-AF65-F5344CB8AC3E}">
        <p14:creationId xmlns:p14="http://schemas.microsoft.com/office/powerpoint/2010/main" val="201770014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38EACB-A902-561A-99C2-69845807FB14}"/>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References</a:t>
            </a:r>
          </a:p>
        </p:txBody>
      </p:sp>
      <p:sp>
        <p:nvSpPr>
          <p:cNvPr id="3" name="Content Placeholder 2">
            <a:extLst>
              <a:ext uri="{FF2B5EF4-FFF2-40B4-BE49-F238E27FC236}">
                <a16:creationId xmlns:a16="http://schemas.microsoft.com/office/drawing/2014/main" id="{1525034B-2530-B92C-F4EC-76F883CF04D6}"/>
              </a:ext>
            </a:extLst>
          </p:cNvPr>
          <p:cNvSpPr>
            <a:spLocks noGrp="1"/>
          </p:cNvSpPr>
          <p:nvPr>
            <p:ph idx="1"/>
          </p:nvPr>
        </p:nvSpPr>
        <p:spPr/>
        <p:txBody>
          <a:bodyPr>
            <a:normAutofit/>
          </a:bodyPr>
          <a:lstStyle/>
          <a:p>
            <a:pPr marL="342900" marR="504190" lvl="0" indent="-342900" algn="just">
              <a:spcBef>
                <a:spcPts val="440"/>
              </a:spcBef>
              <a:spcAft>
                <a:spcPts val="0"/>
              </a:spcAft>
              <a:buFont typeface="Arial" panose="020B0604020202020204" pitchFamily="34" charset="0"/>
              <a:buChar char="●"/>
            </a:pPr>
            <a:endParaRPr lang="en-US" sz="1800" u="none" strike="noStrike" dirty="0">
              <a:effectLst/>
              <a:latin typeface="Times New Roman" panose="02020603050405020304" pitchFamily="18" charset="0"/>
              <a:ea typeface="Times New Roman" panose="02020603050405020304" pitchFamily="18" charset="0"/>
            </a:endParaRPr>
          </a:p>
          <a:p>
            <a:pPr marL="342900" marR="504190" indent="-342900" algn="just">
              <a:spcBef>
                <a:spcPts val="440"/>
              </a:spcBef>
              <a:buFont typeface="Arial" panose="020B0604020202020204" pitchFamily="34" charset="0"/>
              <a:buChar char="●"/>
            </a:pPr>
            <a:r>
              <a:rPr lang="en-US" sz="1800" u="none" strike="noStrike" dirty="0">
                <a:effectLst/>
                <a:latin typeface="Times New Roman" panose="02020603050405020304" pitchFamily="18" charset="0"/>
                <a:ea typeface="Times New Roman" panose="02020603050405020304" pitchFamily="18" charset="0"/>
              </a:rPr>
              <a:t>Evolution and Co-evolution of Game Strategies. </a:t>
            </a:r>
            <a:r>
              <a:rPr lang="en-US" sz="1800" u="none" strike="noStrike" dirty="0" err="1">
                <a:effectLst/>
                <a:latin typeface="Times New Roman" panose="02020603050405020304" pitchFamily="18" charset="0"/>
                <a:ea typeface="Times New Roman" panose="02020603050405020304" pitchFamily="18" charset="0"/>
              </a:rPr>
              <a:t>Hingston</a:t>
            </a:r>
            <a:r>
              <a:rPr lang="en-US" sz="1800" u="none" strike="noStrike" dirty="0">
                <a:effectLst/>
                <a:latin typeface="Times New Roman" panose="02020603050405020304" pitchFamily="18" charset="0"/>
                <a:ea typeface="Times New Roman" panose="02020603050405020304" pitchFamily="18" charset="0"/>
              </a:rPr>
              <a:t> et al. investigate the co-evolution of Pacman agents and ghost behaviors, using genetic algorithms to evolve competitive strategies for both entities. This study highlights the importance of adaptive opponent modeling in game AI. (</a:t>
            </a:r>
            <a:r>
              <a:rPr lang="en-US" sz="1800" u="none" strike="noStrike" dirty="0" err="1">
                <a:effectLst/>
                <a:latin typeface="Times New Roman" panose="02020603050405020304" pitchFamily="18" charset="0"/>
                <a:ea typeface="Times New Roman" panose="02020603050405020304" pitchFamily="18" charset="0"/>
              </a:rPr>
              <a:t>Hingston</a:t>
            </a:r>
            <a:r>
              <a:rPr lang="en-US" sz="1800" u="none" strike="noStrike" dirty="0">
                <a:effectLst/>
                <a:latin typeface="Times New Roman" panose="02020603050405020304" pitchFamily="18" charset="0"/>
                <a:ea typeface="Times New Roman" panose="02020603050405020304" pitchFamily="18" charset="0"/>
              </a:rPr>
              <a:t> et al. 2004).</a:t>
            </a:r>
            <a:endParaRPr lang="en-IN" sz="1800" u="none" strike="noStrike" dirty="0">
              <a:effectLst/>
              <a:latin typeface="Times New Roman" panose="02020603050405020304" pitchFamily="18" charset="0"/>
              <a:ea typeface="Times New Roman" panose="02020603050405020304" pitchFamily="18" charset="0"/>
            </a:endParaRPr>
          </a:p>
          <a:p>
            <a:pPr marL="342900" marR="504190" lvl="0" indent="-342900" algn="just">
              <a:spcBef>
                <a:spcPts val="440"/>
              </a:spcBef>
              <a:spcAft>
                <a:spcPts val="0"/>
              </a:spcAft>
              <a:buFont typeface="Arial" panose="020B0604020202020204" pitchFamily="34" charset="0"/>
              <a:buChar char="●"/>
            </a:pPr>
            <a:endParaRPr lang="en-US" sz="1800" u="none" strike="noStrike" dirty="0">
              <a:effectLst/>
              <a:latin typeface="Times New Roman" panose="02020603050405020304" pitchFamily="18" charset="0"/>
              <a:ea typeface="Times New Roman" panose="02020603050405020304" pitchFamily="18" charset="0"/>
            </a:endParaRPr>
          </a:p>
          <a:p>
            <a:pPr marL="342900" marR="504190" lvl="0" indent="-342900" algn="just">
              <a:spcBef>
                <a:spcPts val="440"/>
              </a:spcBef>
              <a:spcAft>
                <a:spcPts val="0"/>
              </a:spcAft>
              <a:buFont typeface="Arial" panose="020B0604020202020204" pitchFamily="34" charset="0"/>
              <a:buChar char="●"/>
            </a:pPr>
            <a:r>
              <a:rPr lang="en-US" sz="1800" u="none" strike="noStrike" dirty="0">
                <a:effectLst/>
                <a:latin typeface="Times New Roman" panose="02020603050405020304" pitchFamily="18" charset="0"/>
                <a:ea typeface="Times New Roman" panose="02020603050405020304" pitchFamily="18" charset="0"/>
              </a:rPr>
              <a:t>Evolutionary Design of Artificial Pac-Men using a Genetic Algorithm. Building upon </a:t>
            </a:r>
            <a:r>
              <a:rPr lang="en-US" sz="1800" u="none" strike="noStrike" dirty="0" err="1">
                <a:effectLst/>
                <a:latin typeface="Times New Roman" panose="02020603050405020304" pitchFamily="18" charset="0"/>
                <a:ea typeface="Times New Roman" panose="02020603050405020304" pitchFamily="18" charset="0"/>
              </a:rPr>
              <a:t>Nareyek's</a:t>
            </a:r>
            <a:r>
              <a:rPr lang="en-US" sz="1800" u="none" strike="noStrike" dirty="0">
                <a:effectLst/>
                <a:latin typeface="Times New Roman" panose="02020603050405020304" pitchFamily="18" charset="0"/>
                <a:ea typeface="Times New Roman" panose="02020603050405020304" pitchFamily="18" charset="0"/>
              </a:rPr>
              <a:t> work, Lucas employs genetic algorithms to evolve Pacman agents with specific characteristics, such as evasion or aggressive behavior towards ghosts. This research showcases the versatility of evolutionary techniques in agent design. (Lucas 2005).</a:t>
            </a:r>
            <a:r>
              <a:rPr lang="en-US" sz="1800" dirty="0">
                <a:solidFill>
                  <a:srgbClr val="000000"/>
                </a:solidFill>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marL="275590" marR="504190" indent="0" algn="just">
              <a:spcBef>
                <a:spcPts val="440"/>
              </a:spcBef>
              <a:spcAft>
                <a:spcPts val="0"/>
              </a:spcAft>
              <a:buNone/>
            </a:pPr>
            <a:endParaRPr lang="en-IN" sz="1800" dirty="0">
              <a:effectLst/>
              <a:latin typeface="Times New Roman" panose="02020603050405020304" pitchFamily="18" charset="0"/>
              <a:ea typeface="Times New Roman" panose="02020603050405020304" pitchFamily="18" charset="0"/>
            </a:endParaRPr>
          </a:p>
          <a:p>
            <a:pPr marL="342900" marR="504190" lvl="0" indent="-342900" algn="just">
              <a:spcBef>
                <a:spcPts val="440"/>
              </a:spcBef>
              <a:spcAft>
                <a:spcPts val="0"/>
              </a:spcAft>
              <a:buFont typeface="Arial" panose="020B0604020202020204" pitchFamily="34" charset="0"/>
              <a:buChar char="●"/>
            </a:pPr>
            <a:r>
              <a:rPr lang="en-US" sz="1800" u="none" strike="noStrike" dirty="0">
                <a:effectLst/>
                <a:latin typeface="Times New Roman" panose="02020603050405020304" pitchFamily="18" charset="0"/>
                <a:ea typeface="Times New Roman" panose="02020603050405020304" pitchFamily="18" charset="0"/>
              </a:rPr>
              <a:t>Artificial Intelligence: A Modern Approach. This seminal textbook discusses various search algorithms, including uninformed and informed techniques, and their application in Pacman gameplay. It serves as a foundational resource for understanding the theoretical underpinnings of AI in gaming. (Russell and Norvig 2010). </a:t>
            </a:r>
            <a:endParaRPr lang="en-IN" sz="1800" u="none" strike="noStrike" dirty="0">
              <a:effectLst/>
              <a:latin typeface="Times New Roman" panose="02020603050405020304" pitchFamily="18" charset="0"/>
              <a:ea typeface="Times New Roman" panose="02020603050405020304" pitchFamily="18" charset="0"/>
            </a:endParaRPr>
          </a:p>
          <a:p>
            <a:pPr marL="0" marR="504190" indent="0" algn="just">
              <a:buNone/>
            </a:pPr>
            <a:endParaRPr lang="en-IN" sz="1800" dirty="0">
              <a:effectLst/>
              <a:latin typeface="Times New Roman" panose="02020603050405020304" pitchFamily="18" charset="0"/>
              <a:ea typeface="Times New Roman" panose="02020603050405020304" pitchFamily="18" charset="0"/>
            </a:endParaRPr>
          </a:p>
          <a:p>
            <a:pPr indent="0">
              <a:buNone/>
            </a:pPr>
            <a:endParaRPr lang="en-IN" sz="1800" dirty="0">
              <a:effectLst/>
              <a:latin typeface="Times New Roman" panose="02020603050405020304" pitchFamily="18" charset="0"/>
              <a:ea typeface="Times New Roman" panose="02020603050405020304" pitchFamily="18" charset="0"/>
            </a:endParaRPr>
          </a:p>
        </p:txBody>
      </p:sp>
      <p:pic>
        <p:nvPicPr>
          <p:cNvPr id="4" name="Picture 3">
            <a:extLst>
              <a:ext uri="{FF2B5EF4-FFF2-40B4-BE49-F238E27FC236}">
                <a16:creationId xmlns:a16="http://schemas.microsoft.com/office/drawing/2014/main" id="{31572E26-0498-48F9-E6B3-BBC7DD1BF5AF}"/>
              </a:ext>
            </a:extLst>
          </p:cNvPr>
          <p:cNvPicPr>
            <a:picLocks noChangeAspect="1"/>
          </p:cNvPicPr>
          <p:nvPr/>
        </p:nvPicPr>
        <p:blipFill rotWithShape="1">
          <a:blip r:embed="rId2">
            <a:extLst>
              <a:ext uri="{28A0092B-C50C-407E-A947-70E740481C1C}">
                <a14:useLocalDpi xmlns:a14="http://schemas.microsoft.com/office/drawing/2010/main" val="0"/>
              </a:ext>
            </a:extLst>
          </a:blip>
          <a:srcRect l="1038" t="1046" r="60106" b="86928"/>
          <a:stretch/>
        </p:blipFill>
        <p:spPr>
          <a:xfrm>
            <a:off x="226359" y="161646"/>
            <a:ext cx="2595282" cy="1070699"/>
          </a:xfrm>
          <a:prstGeom prst="rect">
            <a:avLst/>
          </a:prstGeom>
        </p:spPr>
      </p:pic>
    </p:spTree>
    <p:extLst>
      <p:ext uri="{BB962C8B-B14F-4D97-AF65-F5344CB8AC3E}">
        <p14:creationId xmlns:p14="http://schemas.microsoft.com/office/powerpoint/2010/main" val="208978238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38EACB-A902-561A-99C2-69845807FB14}"/>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References</a:t>
            </a:r>
          </a:p>
        </p:txBody>
      </p:sp>
      <p:sp>
        <p:nvSpPr>
          <p:cNvPr id="3" name="Content Placeholder 2">
            <a:extLst>
              <a:ext uri="{FF2B5EF4-FFF2-40B4-BE49-F238E27FC236}">
                <a16:creationId xmlns:a16="http://schemas.microsoft.com/office/drawing/2014/main" id="{1525034B-2530-B92C-F4EC-76F883CF04D6}"/>
              </a:ext>
            </a:extLst>
          </p:cNvPr>
          <p:cNvSpPr>
            <a:spLocks noGrp="1"/>
          </p:cNvSpPr>
          <p:nvPr>
            <p:ph idx="1"/>
          </p:nvPr>
        </p:nvSpPr>
        <p:spPr/>
        <p:txBody>
          <a:bodyPr>
            <a:normAutofit/>
          </a:bodyPr>
          <a:lstStyle/>
          <a:p>
            <a:pPr marL="342900" marR="504190" lvl="0" indent="-342900" algn="just">
              <a:spcBef>
                <a:spcPts val="440"/>
              </a:spcBef>
              <a:spcAft>
                <a:spcPts val="0"/>
              </a:spcAft>
              <a:buFont typeface="Arial" panose="020B0604020202020204" pitchFamily="34" charset="0"/>
              <a:buChar char="●"/>
            </a:pPr>
            <a:endParaRPr lang="en-US" sz="1800" u="none" strike="noStrike" dirty="0">
              <a:effectLst/>
              <a:latin typeface="Times New Roman" panose="02020603050405020304" pitchFamily="18" charset="0"/>
              <a:ea typeface="Times New Roman" panose="02020603050405020304" pitchFamily="18" charset="0"/>
            </a:endParaRPr>
          </a:p>
          <a:p>
            <a:pPr marL="342900" marR="504190" lvl="0" indent="-342900" algn="just">
              <a:spcBef>
                <a:spcPts val="440"/>
              </a:spcBef>
              <a:spcAft>
                <a:spcPts val="0"/>
              </a:spcAft>
              <a:buFont typeface="Arial" panose="020B0604020202020204" pitchFamily="34" charset="0"/>
              <a:buChar char="●"/>
            </a:pPr>
            <a:r>
              <a:rPr lang="en-US" sz="1800" u="none" strike="noStrike" dirty="0">
                <a:solidFill>
                  <a:srgbClr val="000000"/>
                </a:solidFill>
                <a:effectLst/>
                <a:latin typeface="Times New Roman" panose="02020603050405020304" pitchFamily="18" charset="0"/>
                <a:ea typeface="Times New Roman" panose="02020603050405020304" pitchFamily="18" charset="0"/>
              </a:rPr>
              <a:t>Monte Carlo Tree Search in Ms. Pac-Man. Fulda and Levine apply Monte Carlo Tree Search (MCTS), a heuristic search algorithm, to Pacman gameplay, achieving competitive performance against human players. This research showcases the effectiveness of MCTS in complex, stochastic environments. (Fulda and Levine 2010).</a:t>
            </a:r>
            <a:endParaRPr lang="en-IN" sz="1800" u="none" strike="noStrike" dirty="0">
              <a:effectLst/>
              <a:latin typeface="Times New Roman" panose="02020603050405020304" pitchFamily="18" charset="0"/>
              <a:ea typeface="Times New Roman" panose="02020603050405020304" pitchFamily="18" charset="0"/>
            </a:endParaRPr>
          </a:p>
          <a:p>
            <a:pPr marL="275590" marR="504190" indent="0" algn="just">
              <a:spcBef>
                <a:spcPts val="440"/>
              </a:spcBef>
              <a:spcAft>
                <a:spcPts val="0"/>
              </a:spcAft>
              <a:buNone/>
            </a:pPr>
            <a:endParaRPr lang="en-IN" sz="1800" dirty="0">
              <a:effectLst/>
              <a:latin typeface="Times New Roman" panose="02020603050405020304" pitchFamily="18" charset="0"/>
              <a:ea typeface="Times New Roman" panose="02020603050405020304" pitchFamily="18" charset="0"/>
            </a:endParaRPr>
          </a:p>
          <a:p>
            <a:pPr marL="342900" marR="504190" lvl="0" indent="-342900" algn="just">
              <a:spcBef>
                <a:spcPts val="440"/>
              </a:spcBef>
              <a:spcAft>
                <a:spcPts val="0"/>
              </a:spcAft>
              <a:buFont typeface="Arial" panose="020B0604020202020204" pitchFamily="34" charset="0"/>
              <a:buChar char="●"/>
            </a:pPr>
            <a:r>
              <a:rPr lang="en-US" sz="1800" u="none" strike="noStrike" dirty="0">
                <a:solidFill>
                  <a:srgbClr val="000000"/>
                </a:solidFill>
                <a:effectLst/>
                <a:latin typeface="Times New Roman" panose="02020603050405020304" pitchFamily="18" charset="0"/>
                <a:ea typeface="Times New Roman" panose="02020603050405020304" pitchFamily="18" charset="0"/>
              </a:rPr>
              <a:t>Opponent Modeling in PAC-MAN using Partially Observable Markov Decision Processes. Shleyfman and Stone propose a framework for opponent modeling in Pacman using Partially Observable Markov Decision Processes (POMDPs). By modeling ghost behaviors probabilistically, this approach improves Pacman's decision-making under uncertainty. (Shleyfman and Stone 2011).</a:t>
            </a:r>
            <a:endParaRPr lang="en-IN" sz="1800" u="none" strike="noStrike" dirty="0">
              <a:effectLst/>
              <a:latin typeface="Times New Roman" panose="02020603050405020304" pitchFamily="18" charset="0"/>
              <a:ea typeface="Times New Roman" panose="02020603050405020304" pitchFamily="18" charset="0"/>
            </a:endParaRPr>
          </a:p>
          <a:p>
            <a:pPr marL="0" marR="504190" indent="0" algn="just">
              <a:buNone/>
            </a:pPr>
            <a:endParaRPr lang="en-IN" sz="1800" dirty="0">
              <a:effectLst/>
              <a:latin typeface="Times New Roman" panose="02020603050405020304" pitchFamily="18" charset="0"/>
              <a:ea typeface="Times New Roman" panose="02020603050405020304" pitchFamily="18" charset="0"/>
            </a:endParaRPr>
          </a:p>
          <a:p>
            <a:pPr indent="0">
              <a:buNone/>
            </a:pPr>
            <a:endParaRPr lang="en-IN" sz="1800" dirty="0">
              <a:effectLst/>
              <a:latin typeface="Times New Roman" panose="02020603050405020304" pitchFamily="18" charset="0"/>
              <a:ea typeface="Times New Roman" panose="02020603050405020304" pitchFamily="18" charset="0"/>
            </a:endParaRPr>
          </a:p>
        </p:txBody>
      </p:sp>
      <p:pic>
        <p:nvPicPr>
          <p:cNvPr id="4" name="Picture 3">
            <a:extLst>
              <a:ext uri="{FF2B5EF4-FFF2-40B4-BE49-F238E27FC236}">
                <a16:creationId xmlns:a16="http://schemas.microsoft.com/office/drawing/2014/main" id="{31572E26-0498-48F9-E6B3-BBC7DD1BF5AF}"/>
              </a:ext>
            </a:extLst>
          </p:cNvPr>
          <p:cNvPicPr>
            <a:picLocks noChangeAspect="1"/>
          </p:cNvPicPr>
          <p:nvPr/>
        </p:nvPicPr>
        <p:blipFill rotWithShape="1">
          <a:blip r:embed="rId2">
            <a:extLst>
              <a:ext uri="{28A0092B-C50C-407E-A947-70E740481C1C}">
                <a14:useLocalDpi xmlns:a14="http://schemas.microsoft.com/office/drawing/2010/main" val="0"/>
              </a:ext>
            </a:extLst>
          </a:blip>
          <a:srcRect l="1038" t="1046" r="60106" b="86928"/>
          <a:stretch/>
        </p:blipFill>
        <p:spPr>
          <a:xfrm>
            <a:off x="226359" y="161646"/>
            <a:ext cx="2595282" cy="1070699"/>
          </a:xfrm>
          <a:prstGeom prst="rect">
            <a:avLst/>
          </a:prstGeom>
        </p:spPr>
      </p:pic>
    </p:spTree>
    <p:extLst>
      <p:ext uri="{BB962C8B-B14F-4D97-AF65-F5344CB8AC3E}">
        <p14:creationId xmlns:p14="http://schemas.microsoft.com/office/powerpoint/2010/main" val="2950960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94260D-4EE7-9850-601A-15EECD333B2A}"/>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5E67C111-B467-CF11-DE8A-84D6F9A6C6B2}"/>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Pacman is a classic arcade game where a player navigates a maze, eating dots while avoiding ghosts.</a:t>
            </a:r>
          </a:p>
          <a:p>
            <a:r>
              <a:rPr lang="en-US" dirty="0">
                <a:latin typeface="Times New Roman" panose="02020603050405020304" pitchFamily="18" charset="0"/>
                <a:cs typeface="Times New Roman" panose="02020603050405020304" pitchFamily="18" charset="0"/>
              </a:rPr>
              <a:t>Implementing AI for Pacman involves using search algorithms to find the best path through the maze.</a:t>
            </a:r>
          </a:p>
          <a:p>
            <a:r>
              <a:rPr lang="en-US" dirty="0">
                <a:latin typeface="Times New Roman" panose="02020603050405020304" pitchFamily="18" charset="0"/>
                <a:cs typeface="Times New Roman" panose="02020603050405020304" pitchFamily="18" charset="0"/>
              </a:rPr>
              <a:t>This project focuses on implementing DFS, BFS, and A* algorithms to control Pacman's movement.</a:t>
            </a:r>
          </a:p>
          <a:p>
            <a:r>
              <a:rPr lang="en-US" dirty="0">
                <a:latin typeface="Times New Roman" panose="02020603050405020304" pitchFamily="18" charset="0"/>
                <a:cs typeface="Times New Roman" panose="02020603050405020304" pitchFamily="18" charset="0"/>
              </a:rPr>
              <a:t>Each algorithm will be tested to ensure efficient pathfinding in the Pacman game environment.</a:t>
            </a:r>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54470091-7157-46C4-7EBC-9E193342F26B}"/>
              </a:ext>
            </a:extLst>
          </p:cNvPr>
          <p:cNvPicPr>
            <a:picLocks noChangeAspect="1"/>
          </p:cNvPicPr>
          <p:nvPr/>
        </p:nvPicPr>
        <p:blipFill rotWithShape="1">
          <a:blip r:embed="rId2">
            <a:extLst>
              <a:ext uri="{28A0092B-C50C-407E-A947-70E740481C1C}">
                <a14:useLocalDpi xmlns:a14="http://schemas.microsoft.com/office/drawing/2010/main" val="0"/>
              </a:ext>
            </a:extLst>
          </a:blip>
          <a:srcRect l="1038" t="1046" r="60106" b="86928"/>
          <a:stretch/>
        </p:blipFill>
        <p:spPr>
          <a:xfrm>
            <a:off x="226359" y="161646"/>
            <a:ext cx="2595282" cy="1070699"/>
          </a:xfrm>
          <a:prstGeom prst="rect">
            <a:avLst/>
          </a:prstGeom>
        </p:spPr>
      </p:pic>
    </p:spTree>
    <p:extLst>
      <p:ext uri="{BB962C8B-B14F-4D97-AF65-F5344CB8AC3E}">
        <p14:creationId xmlns:p14="http://schemas.microsoft.com/office/powerpoint/2010/main" val="10914780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AF30A4-3C3B-A216-83BB-91219312244C}"/>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Societal Benefit</a:t>
            </a:r>
          </a:p>
        </p:txBody>
      </p:sp>
      <p:sp>
        <p:nvSpPr>
          <p:cNvPr id="3" name="Content Placeholder 2">
            <a:extLst>
              <a:ext uri="{FF2B5EF4-FFF2-40B4-BE49-F238E27FC236}">
                <a16:creationId xmlns:a16="http://schemas.microsoft.com/office/drawing/2014/main" id="{AD50BAFB-4921-1D00-2ACB-E826221FDCE2}"/>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Demonstrates effectiveness in navigating complex environments and solving optimization problems</a:t>
            </a:r>
          </a:p>
          <a:p>
            <a:r>
              <a:rPr lang="en-US" dirty="0">
                <a:latin typeface="Times New Roman" panose="02020603050405020304" pitchFamily="18" charset="0"/>
                <a:cs typeface="Times New Roman" panose="02020603050405020304" pitchFamily="18" charset="0"/>
              </a:rPr>
              <a:t>Serves as an educational tool, especially in artificial intelligence and computer science</a:t>
            </a:r>
          </a:p>
          <a:p>
            <a:r>
              <a:rPr lang="en-US" dirty="0">
                <a:latin typeface="Times New Roman" panose="02020603050405020304" pitchFamily="18" charset="0"/>
                <a:cs typeface="Times New Roman" panose="02020603050405020304" pitchFamily="18" charset="0"/>
              </a:rPr>
              <a:t>Contributes to route optimization in GPS navigation systems</a:t>
            </a:r>
          </a:p>
          <a:p>
            <a:r>
              <a:rPr lang="en-US" dirty="0">
                <a:latin typeface="Times New Roman" panose="02020603050405020304" pitchFamily="18" charset="0"/>
                <a:cs typeface="Times New Roman" panose="02020603050405020304" pitchFamily="18" charset="0"/>
              </a:rPr>
              <a:t>Optimizes distribution of goods and resources in logistics and supply chain networks</a:t>
            </a:r>
          </a:p>
          <a:p>
            <a:r>
              <a:rPr lang="en-US" dirty="0">
                <a:latin typeface="Times New Roman" panose="02020603050405020304" pitchFamily="18" charset="0"/>
                <a:cs typeface="Times New Roman" panose="02020603050405020304" pitchFamily="18" charset="0"/>
              </a:rPr>
              <a:t>Assists search and rescue operations in emergency situations</a:t>
            </a:r>
          </a:p>
          <a:p>
            <a:endParaRPr lang="en-US" dirty="0"/>
          </a:p>
        </p:txBody>
      </p:sp>
      <p:pic>
        <p:nvPicPr>
          <p:cNvPr id="4" name="Picture 3">
            <a:extLst>
              <a:ext uri="{FF2B5EF4-FFF2-40B4-BE49-F238E27FC236}">
                <a16:creationId xmlns:a16="http://schemas.microsoft.com/office/drawing/2014/main" id="{66DE28F4-9147-27AE-E539-BA356AADB696}"/>
              </a:ext>
            </a:extLst>
          </p:cNvPr>
          <p:cNvPicPr>
            <a:picLocks noChangeAspect="1"/>
          </p:cNvPicPr>
          <p:nvPr/>
        </p:nvPicPr>
        <p:blipFill rotWithShape="1">
          <a:blip r:embed="rId2">
            <a:extLst>
              <a:ext uri="{28A0092B-C50C-407E-A947-70E740481C1C}">
                <a14:useLocalDpi xmlns:a14="http://schemas.microsoft.com/office/drawing/2010/main" val="0"/>
              </a:ext>
            </a:extLst>
          </a:blip>
          <a:srcRect l="1038" t="1046" r="60106" b="86928"/>
          <a:stretch/>
        </p:blipFill>
        <p:spPr>
          <a:xfrm>
            <a:off x="226359" y="161646"/>
            <a:ext cx="2595282" cy="1070699"/>
          </a:xfrm>
          <a:prstGeom prst="rect">
            <a:avLst/>
          </a:prstGeom>
        </p:spPr>
      </p:pic>
    </p:spTree>
    <p:extLst>
      <p:ext uri="{BB962C8B-B14F-4D97-AF65-F5344CB8AC3E}">
        <p14:creationId xmlns:p14="http://schemas.microsoft.com/office/powerpoint/2010/main" val="1967593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371B73-F4C1-C090-D2BB-EE26846097E7}"/>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Problem Statement</a:t>
            </a:r>
          </a:p>
        </p:txBody>
      </p:sp>
      <p:sp>
        <p:nvSpPr>
          <p:cNvPr id="3" name="Content Placeholder 2">
            <a:extLst>
              <a:ext uri="{FF2B5EF4-FFF2-40B4-BE49-F238E27FC236}">
                <a16:creationId xmlns:a16="http://schemas.microsoft.com/office/drawing/2014/main" id="{8C102C45-4C35-14B6-4F6C-CD0964917B64}"/>
              </a:ext>
            </a:extLst>
          </p:cNvPr>
          <p:cNvSpPr>
            <a:spLocks noGrp="1"/>
          </p:cNvSpPr>
          <p:nvPr>
            <p:ph idx="1"/>
          </p:nvPr>
        </p:nvSpPr>
        <p:spPr>
          <a:xfrm>
            <a:off x="625642" y="1825625"/>
            <a:ext cx="10956758" cy="4667250"/>
          </a:xfrm>
        </p:spPr>
        <p:txBody>
          <a:bodyPr>
            <a:normAutofit lnSpcReduction="10000"/>
          </a:bodyPr>
          <a:lstStyle/>
          <a:p>
            <a:pPr marL="0" indent="0">
              <a:buNone/>
            </a:pPr>
            <a:r>
              <a:rPr lang="en-US" b="1" i="0" dirty="0">
                <a:effectLst/>
                <a:latin typeface="Times New Roman" panose="02020603050405020304" pitchFamily="18" charset="0"/>
                <a:cs typeface="Times New Roman" panose="02020603050405020304" pitchFamily="18" charset="0"/>
              </a:rPr>
              <a:t>Statement : </a:t>
            </a:r>
            <a:r>
              <a:rPr lang="en-US" b="0" i="0" dirty="0">
                <a:effectLst/>
                <a:latin typeface="Times New Roman" panose="02020603050405020304" pitchFamily="18" charset="0"/>
                <a:cs typeface="Times New Roman" panose="02020603050405020304" pitchFamily="18" charset="0"/>
              </a:rPr>
              <a:t>The objective of the AI search-based Pacman game is for Pacman to navigate through a maze-like environment, collecting food pellets while avoiding ghosts.</a:t>
            </a:r>
            <a:endParaRPr lang="en-US" dirty="0">
              <a:latin typeface="Times New Roman" panose="02020603050405020304" pitchFamily="18" charset="0"/>
              <a:cs typeface="Times New Roman" panose="02020603050405020304" pitchFamily="18" charset="0"/>
            </a:endParaRPr>
          </a:p>
          <a:p>
            <a:pPr marL="0" indent="0">
              <a:buNone/>
            </a:pPr>
            <a:r>
              <a:rPr lang="en-US" b="1" i="0" dirty="0">
                <a:effectLst/>
                <a:latin typeface="Times New Roman" panose="02020603050405020304" pitchFamily="18" charset="0"/>
                <a:cs typeface="Times New Roman" panose="02020603050405020304" pitchFamily="18" charset="0"/>
              </a:rPr>
              <a:t>Description: </a:t>
            </a:r>
            <a:r>
              <a:rPr lang="en-US" b="0" i="0" dirty="0">
                <a:effectLst/>
                <a:latin typeface="Times New Roman" panose="02020603050405020304" pitchFamily="18" charset="0"/>
                <a:cs typeface="Times New Roman" panose="02020603050405020304" pitchFamily="18" charset="0"/>
              </a:rPr>
              <a:t>The game offers various scenarios, ranging from finding some food in both small and large search spaces to locating all food pellets within the maze.</a:t>
            </a:r>
          </a:p>
          <a:p>
            <a:pPr marL="0" indent="0">
              <a:buNone/>
            </a:pPr>
            <a:r>
              <a:rPr lang="en-US" b="0" i="0" dirty="0">
                <a:effectLst/>
                <a:latin typeface="Times New Roman" panose="02020603050405020304" pitchFamily="18" charset="0"/>
                <a:cs typeface="Times New Roman" panose="02020603050405020304" pitchFamily="18" charset="0"/>
              </a:rPr>
              <a:t>Players must utilize a combination of uninformed and informed search algorithms, including Depth-First Search, Breadth-First Search, and A* Search, to plan Pacman's movements strategically.</a:t>
            </a:r>
          </a:p>
          <a:p>
            <a:pPr marL="0" indent="0">
              <a:buNone/>
            </a:pPr>
            <a:r>
              <a:rPr lang="en-US" b="0" i="0" dirty="0">
                <a:effectLst/>
                <a:latin typeface="Times New Roman" panose="02020603050405020304" pitchFamily="18" charset="0"/>
                <a:cs typeface="Times New Roman" panose="02020603050405020304" pitchFamily="18" charset="0"/>
              </a:rPr>
              <a:t>Each scenario presents unique challenges that require players to adapt their search strategies to efficiently achieve Pacman's goals while avoiding ghosts and completing the objectives within the maze.</a:t>
            </a:r>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7D9D86B2-780C-2FE7-AA50-31B7D73F91E1}"/>
              </a:ext>
            </a:extLst>
          </p:cNvPr>
          <p:cNvPicPr>
            <a:picLocks noChangeAspect="1"/>
          </p:cNvPicPr>
          <p:nvPr/>
        </p:nvPicPr>
        <p:blipFill rotWithShape="1">
          <a:blip r:embed="rId2">
            <a:extLst>
              <a:ext uri="{28A0092B-C50C-407E-A947-70E740481C1C}">
                <a14:useLocalDpi xmlns:a14="http://schemas.microsoft.com/office/drawing/2010/main" val="0"/>
              </a:ext>
            </a:extLst>
          </a:blip>
          <a:srcRect l="1038" t="1046" r="60106" b="86928"/>
          <a:stretch/>
        </p:blipFill>
        <p:spPr>
          <a:xfrm>
            <a:off x="226359" y="161646"/>
            <a:ext cx="2595282" cy="1070699"/>
          </a:xfrm>
          <a:prstGeom prst="rect">
            <a:avLst/>
          </a:prstGeom>
        </p:spPr>
      </p:pic>
    </p:spTree>
    <p:extLst>
      <p:ext uri="{BB962C8B-B14F-4D97-AF65-F5344CB8AC3E}">
        <p14:creationId xmlns:p14="http://schemas.microsoft.com/office/powerpoint/2010/main" val="4411773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969E88-848C-F5B3-AE81-F011FF02620E}"/>
              </a:ext>
            </a:extLst>
          </p:cNvPr>
          <p:cNvSpPr>
            <a:spLocks noGrp="1"/>
          </p:cNvSpPr>
          <p:nvPr>
            <p:ph type="title"/>
          </p:nvPr>
        </p:nvSpPr>
        <p:spPr>
          <a:xfrm>
            <a:off x="713154" y="146294"/>
            <a:ext cx="10515600" cy="1325563"/>
          </a:xfrm>
        </p:spPr>
        <p:txBody>
          <a:bodyPr/>
          <a:lstStyle/>
          <a:p>
            <a:pPr algn="ctr"/>
            <a:r>
              <a:rPr lang="en-IN" dirty="0">
                <a:latin typeface="Times New Roman" panose="02020603050405020304" pitchFamily="18" charset="0"/>
                <a:cs typeface="Times New Roman" panose="02020603050405020304" pitchFamily="18" charset="0"/>
              </a:rPr>
              <a:t>Literature Review</a:t>
            </a:r>
          </a:p>
        </p:txBody>
      </p:sp>
      <p:sp>
        <p:nvSpPr>
          <p:cNvPr id="3" name="Content Placeholder 2">
            <a:extLst>
              <a:ext uri="{FF2B5EF4-FFF2-40B4-BE49-F238E27FC236}">
                <a16:creationId xmlns:a16="http://schemas.microsoft.com/office/drawing/2014/main" id="{59D5C1E0-2A3F-4305-5423-0DCE64F5B3FD}"/>
              </a:ext>
            </a:extLst>
          </p:cNvPr>
          <p:cNvSpPr>
            <a:spLocks noGrp="1"/>
          </p:cNvSpPr>
          <p:nvPr>
            <p:ph idx="1"/>
          </p:nvPr>
        </p:nvSpPr>
        <p:spPr>
          <a:xfrm>
            <a:off x="838200" y="1406769"/>
            <a:ext cx="10515600" cy="4770194"/>
          </a:xfrm>
        </p:spPr>
        <p:txBody>
          <a:bodyPr>
            <a:normAutofit fontScale="92500" lnSpcReduction="10000"/>
          </a:bodyPr>
          <a:lstStyle/>
          <a:p>
            <a:pPr marL="0" indent="0">
              <a:buNone/>
            </a:pPr>
            <a:r>
              <a:rPr lang="en-US" dirty="0"/>
              <a:t>Literature review for research and implementations of Depth-First Search (DFS), Breadth-First Search (BFS), and A* algorithms for controlling Pacman's movement:</a:t>
            </a:r>
          </a:p>
          <a:p>
            <a:pPr marL="0" indent="0">
              <a:buNone/>
            </a:pPr>
            <a:r>
              <a:rPr lang="en-US" b="1" dirty="0"/>
              <a:t>Depth-First Search (DFS) Algorithm</a:t>
            </a:r>
            <a:r>
              <a:rPr lang="en-US" dirty="0"/>
              <a:t>:</a:t>
            </a:r>
          </a:p>
          <a:p>
            <a:r>
              <a:rPr lang="en-US" dirty="0"/>
              <a:t>DFS is a fundamental graph traversal algorithm that explores as far as possible along each branch before backtracking. DFS is applied to explore paths within the maze.</a:t>
            </a:r>
          </a:p>
          <a:p>
            <a:r>
              <a:rPr lang="en-US" dirty="0"/>
              <a:t>Research by Russell and Norvig (2009) in "Artificial Intelligence: A Modern Approach" provides a comprehensive overview of DFS and its application in pathfinding.</a:t>
            </a:r>
          </a:p>
          <a:p>
            <a:r>
              <a:rPr lang="en-US" dirty="0"/>
              <a:t>Implementation of DFS for Pacman pathfinding has been discussed in various educational resources and online tutorials, such as those provided by CS188 at UC Berkeley.</a:t>
            </a:r>
          </a:p>
          <a:p>
            <a:endParaRPr lang="en-US" dirty="0"/>
          </a:p>
          <a:p>
            <a:pPr marL="0" indent="0">
              <a:buNone/>
            </a:pPr>
            <a:endParaRPr lang="en-US" dirty="0"/>
          </a:p>
          <a:p>
            <a:pPr marL="0" indent="0">
              <a:buNone/>
            </a:pPr>
            <a:endParaRPr lang="en-IN" dirty="0"/>
          </a:p>
        </p:txBody>
      </p:sp>
    </p:spTree>
    <p:extLst>
      <p:ext uri="{BB962C8B-B14F-4D97-AF65-F5344CB8AC3E}">
        <p14:creationId xmlns:p14="http://schemas.microsoft.com/office/powerpoint/2010/main" val="21752428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B41F71-50C1-AFCE-5E64-BD21E1C45CFA}"/>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Literature Review</a:t>
            </a:r>
            <a:endParaRPr lang="en-IN" dirty="0"/>
          </a:p>
        </p:txBody>
      </p:sp>
      <p:sp>
        <p:nvSpPr>
          <p:cNvPr id="3" name="Content Placeholder 2">
            <a:extLst>
              <a:ext uri="{FF2B5EF4-FFF2-40B4-BE49-F238E27FC236}">
                <a16:creationId xmlns:a16="http://schemas.microsoft.com/office/drawing/2014/main" id="{7967572E-4EB0-5DDB-4337-0E2A91C14170}"/>
              </a:ext>
            </a:extLst>
          </p:cNvPr>
          <p:cNvSpPr>
            <a:spLocks noGrp="1"/>
          </p:cNvSpPr>
          <p:nvPr>
            <p:ph idx="1"/>
          </p:nvPr>
        </p:nvSpPr>
        <p:spPr>
          <a:xfrm>
            <a:off x="838200" y="1825625"/>
            <a:ext cx="10515600" cy="4351338"/>
          </a:xfrm>
        </p:spPr>
        <p:txBody>
          <a:bodyPr>
            <a:normAutofit lnSpcReduction="10000"/>
          </a:bodyPr>
          <a:lstStyle/>
          <a:p>
            <a:pPr marL="0" indent="0">
              <a:buNone/>
            </a:pPr>
            <a:r>
              <a:rPr lang="en-US" b="1" dirty="0"/>
              <a:t>Breadth-First Search (BFS) Algorithm:</a:t>
            </a:r>
          </a:p>
          <a:p>
            <a:r>
              <a:rPr lang="en-US" dirty="0"/>
              <a:t>BFS is another graph traversal algorithm that explores all neighbor nodes at the present depth before moving on to the nodes at the next depth level. BFS can efficiently find the shortest path to reach a goal state.</a:t>
            </a:r>
          </a:p>
          <a:p>
            <a:r>
              <a:rPr lang="en-US" dirty="0"/>
              <a:t>The study by </a:t>
            </a:r>
            <a:r>
              <a:rPr lang="en-US" dirty="0" err="1"/>
              <a:t>Cormen</a:t>
            </a:r>
            <a:r>
              <a:rPr lang="en-US" dirty="0"/>
              <a:t> et al. (2009) in "Introduction to Algorithms" offers a detailed explanation of BFS and its application in pathfinding problems.</a:t>
            </a:r>
          </a:p>
          <a:p>
            <a:r>
              <a:rPr lang="en-US" dirty="0"/>
              <a:t>Implementations of BFS implementation for Pacman pathfinding have been documented in educational materials and online coding tutorials.</a:t>
            </a:r>
            <a:endParaRPr lang="en-IN" dirty="0"/>
          </a:p>
        </p:txBody>
      </p:sp>
    </p:spTree>
    <p:extLst>
      <p:ext uri="{BB962C8B-B14F-4D97-AF65-F5344CB8AC3E}">
        <p14:creationId xmlns:p14="http://schemas.microsoft.com/office/powerpoint/2010/main" val="8666818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E81363-6D32-CECB-15DD-37B67DA926E4}"/>
              </a:ext>
            </a:extLst>
          </p:cNvPr>
          <p:cNvSpPr>
            <a:spLocks noGrp="1"/>
          </p:cNvSpPr>
          <p:nvPr>
            <p:ph type="title"/>
          </p:nvPr>
        </p:nvSpPr>
        <p:spPr>
          <a:xfrm>
            <a:off x="838200" y="185371"/>
            <a:ext cx="10515600" cy="1325563"/>
          </a:xfrm>
        </p:spPr>
        <p:txBody>
          <a:bodyPr/>
          <a:lstStyle/>
          <a:p>
            <a:pPr algn="ctr"/>
            <a:r>
              <a:rPr lang="en-IN" dirty="0">
                <a:latin typeface="Times New Roman" panose="02020603050405020304" pitchFamily="18" charset="0"/>
                <a:cs typeface="Times New Roman" panose="02020603050405020304" pitchFamily="18" charset="0"/>
              </a:rPr>
              <a:t>Literature Review</a:t>
            </a:r>
            <a:endParaRPr lang="en-IN" dirty="0"/>
          </a:p>
        </p:txBody>
      </p:sp>
      <p:sp>
        <p:nvSpPr>
          <p:cNvPr id="3" name="Content Placeholder 2">
            <a:extLst>
              <a:ext uri="{FF2B5EF4-FFF2-40B4-BE49-F238E27FC236}">
                <a16:creationId xmlns:a16="http://schemas.microsoft.com/office/drawing/2014/main" id="{D1921A26-49D1-34F7-62B7-0E1FB9F61C2D}"/>
              </a:ext>
            </a:extLst>
          </p:cNvPr>
          <p:cNvSpPr>
            <a:spLocks noGrp="1"/>
          </p:cNvSpPr>
          <p:nvPr>
            <p:ph idx="1"/>
          </p:nvPr>
        </p:nvSpPr>
        <p:spPr/>
        <p:txBody>
          <a:bodyPr>
            <a:normAutofit fontScale="92500"/>
          </a:bodyPr>
          <a:lstStyle/>
          <a:p>
            <a:pPr marL="0" indent="0">
              <a:buNone/>
            </a:pPr>
            <a:r>
              <a:rPr lang="en-US" b="1" dirty="0"/>
              <a:t>A* Algorithm:</a:t>
            </a:r>
          </a:p>
          <a:p>
            <a:r>
              <a:rPr lang="en-US" dirty="0"/>
              <a:t>A* is a heuristic search algorithm that combines the advantages of both BFS and DFS by using a heuristic function to estimate the cost of reaching the goal from a particular node. A* can efficiently find the shortest path while considering the maze layout and the locations of dots and ghosts.</a:t>
            </a:r>
          </a:p>
          <a:p>
            <a:r>
              <a:rPr lang="en-US" dirty="0"/>
              <a:t>Hart et al. (1968) introduced the A* algorithm, and subsequent research has explored its various applications in pathfinding and optimization.</a:t>
            </a:r>
          </a:p>
          <a:p>
            <a:r>
              <a:rPr lang="en-US" dirty="0"/>
              <a:t>Numerous implementations of the A* algorithm for Pacman pathfinding exist, with optimizations such as different heuristic functions and data structures to enhance performance.</a:t>
            </a:r>
            <a:endParaRPr lang="en-IN" dirty="0"/>
          </a:p>
        </p:txBody>
      </p:sp>
    </p:spTree>
    <p:extLst>
      <p:ext uri="{BB962C8B-B14F-4D97-AF65-F5344CB8AC3E}">
        <p14:creationId xmlns:p14="http://schemas.microsoft.com/office/powerpoint/2010/main" val="11638958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166</TotalTime>
  <Words>2831</Words>
  <Application>Microsoft Office PowerPoint</Application>
  <PresentationFormat>Widescreen</PresentationFormat>
  <Paragraphs>238</Paragraphs>
  <Slides>32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32</vt:i4>
      </vt:variant>
    </vt:vector>
  </HeadingPairs>
  <TitlesOfParts>
    <vt:vector size="37" baseType="lpstr">
      <vt:lpstr>Arial</vt:lpstr>
      <vt:lpstr>Calibri</vt:lpstr>
      <vt:lpstr>Calibri Light</vt:lpstr>
      <vt:lpstr>Times New Roman</vt:lpstr>
      <vt:lpstr>Office Theme</vt:lpstr>
      <vt:lpstr>  Pacman: AI based game using search algorithms </vt:lpstr>
      <vt:lpstr>Abstract</vt:lpstr>
      <vt:lpstr>Abstract</vt:lpstr>
      <vt:lpstr>Introduction</vt:lpstr>
      <vt:lpstr>Societal Benefit</vt:lpstr>
      <vt:lpstr>Problem Statement</vt:lpstr>
      <vt:lpstr>Literature Review</vt:lpstr>
      <vt:lpstr>Literature Review</vt:lpstr>
      <vt:lpstr>Literature Review</vt:lpstr>
      <vt:lpstr>Literature Review</vt:lpstr>
      <vt:lpstr>Objective and Technical Aspects</vt:lpstr>
      <vt:lpstr>PowerPoint Presentation</vt:lpstr>
      <vt:lpstr>PowerPoint Presentation</vt:lpstr>
      <vt:lpstr>PowerPoint Presentation</vt:lpstr>
      <vt:lpstr>PowerPoint Presentation</vt:lpstr>
      <vt:lpstr>Existing System / Work</vt:lpstr>
      <vt:lpstr>Existing System / Work</vt:lpstr>
      <vt:lpstr>Proposed Workflow</vt:lpstr>
      <vt:lpstr>Proposed Workflow</vt:lpstr>
      <vt:lpstr>Proposed Workflow</vt:lpstr>
      <vt:lpstr>Proposed Workflow</vt:lpstr>
      <vt:lpstr>Proposed Workflow</vt:lpstr>
      <vt:lpstr>Architecture / Data Flow Diagram</vt:lpstr>
      <vt:lpstr>Implementation</vt:lpstr>
      <vt:lpstr>Implementation</vt:lpstr>
      <vt:lpstr>Implementation</vt:lpstr>
      <vt:lpstr>Implementation</vt:lpstr>
      <vt:lpstr>Implementation</vt:lpstr>
      <vt:lpstr>Implementation</vt:lpstr>
      <vt:lpstr>References</vt:lpstr>
      <vt:lpstr>References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the Project(Imprecise your title)</dc:title>
  <dc:creator>Karthikeyan Udaichi</dc:creator>
  <cp:lastModifiedBy>Sakshi Srivastava</cp:lastModifiedBy>
  <cp:revision>22</cp:revision>
  <dcterms:created xsi:type="dcterms:W3CDTF">2024-03-13T02:51:36Z</dcterms:created>
  <dcterms:modified xsi:type="dcterms:W3CDTF">2024-05-06T21:25:43Z</dcterms:modified>
</cp:coreProperties>
</file>