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4"/>
  </p:notesMasterIdLst>
  <p:sldIdLst>
    <p:sldId id="256" r:id="rId2"/>
    <p:sldId id="257" r:id="rId3"/>
    <p:sldId id="258" r:id="rId4"/>
    <p:sldId id="259" r:id="rId5"/>
    <p:sldId id="260" r:id="rId6"/>
    <p:sldId id="261" r:id="rId7"/>
    <p:sldId id="265" r:id="rId8"/>
    <p:sldId id="266" r:id="rId9"/>
    <p:sldId id="267" r:id="rId10"/>
    <p:sldId id="268" r:id="rId11"/>
    <p:sldId id="269" r:id="rId12"/>
    <p:sldId id="264" r:id="rId13"/>
  </p:sldIdLst>
  <p:sldSz cx="9144000" cy="5143500" type="screen16x9"/>
  <p:notesSz cx="6858000" cy="9144000"/>
  <p:embeddedFontLst>
    <p:embeddedFont>
      <p:font typeface="Bebas Neue" panose="020B0606020202050201" pitchFamily="34" charset="77"/>
      <p:regular r:id="rId15"/>
    </p:embeddedFont>
    <p:embeddedFont>
      <p:font typeface="Bitter" pitchFamily="2" charset="77"/>
      <p:regular r:id="rId16"/>
      <p:bold r:id="rId17"/>
      <p:italic r:id="rId18"/>
      <p:boldItalic r:id="rId19"/>
    </p:embeddedFont>
    <p:embeddedFont>
      <p:font typeface="Bree Serif" panose="02000503040000020004" pitchFamily="2" charset="77"/>
      <p:regular r:id="rId20"/>
    </p:embeddedFont>
    <p:embeddedFont>
      <p:font typeface="Lato" panose="020F0502020204030203" pitchFamily="34" charset="0"/>
      <p:regular r:id="rId21"/>
      <p:bold r:id="rId22"/>
      <p:italic r:id="rId23"/>
      <p:boldItalic r:id="rId24"/>
    </p:embeddedFont>
    <p:embeddedFont>
      <p:font typeface="Lato Black" panose="020F0502020204030204" pitchFamily="34" charset="0"/>
      <p:bold r:id="rId25"/>
      <p:italic r:id="rId26"/>
      <p:boldItalic r:id="rId27"/>
    </p:embeddedFont>
    <p:embeddedFont>
      <p:font typeface="Manrope" pitchFamily="2" charset="0"/>
      <p:regular r:id="rId28"/>
      <p:bold r:id="rId29"/>
    </p:embeddedFont>
    <p:embeddedFont>
      <p:font typeface="Nunito Light" panose="020F0302020204030204" pitchFamily="34" charset="0"/>
      <p:regular r:id="rId30"/>
      <p: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9B492C-6A1E-4600-81D8-5EA4B9E0D24A}">
  <a:tblStyle styleId="{859B492C-6A1E-4600-81D8-5EA4B9E0D2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ableStyles" Target="tableStyle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555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68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b9d848aa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b9d848aa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b9d848aa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b9d848aa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b9d848aa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3b9d848aa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91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831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57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14748"/>
            <a:ext cx="9144000" cy="5143500"/>
          </a:xfrm>
          <a:prstGeom prst="rect">
            <a:avLst/>
          </a:prstGeom>
          <a:noFill/>
          <a:ln>
            <a:noFill/>
          </a:ln>
        </p:spPr>
      </p:pic>
      <p:sp>
        <p:nvSpPr>
          <p:cNvPr id="10" name="Google Shape;10;p2"/>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03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720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3225" y="1305600"/>
            <a:ext cx="5509200" cy="253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9400"/>
            <a:ext cx="5509200" cy="44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270300" y="3979650"/>
            <a:ext cx="86034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pic>
        <p:nvPicPr>
          <p:cNvPr id="71" name="Google Shape;71;p11"/>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2" name="Google Shape;72;p11"/>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a:spLocks noGrp="1"/>
          </p:cNvSpPr>
          <p:nvPr>
            <p:ph type="title" hasCustomPrompt="1"/>
          </p:nvPr>
        </p:nvSpPr>
        <p:spPr>
          <a:xfrm>
            <a:off x="270275" y="717150"/>
            <a:ext cx="8603400" cy="2541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5" name="Google Shape;75;p11"/>
          <p:cNvSpPr/>
          <p:nvPr/>
        </p:nvSpPr>
        <p:spPr>
          <a:xfrm>
            <a:off x="270300" y="2704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4572000" y="2704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78"/>
        <p:cNvGrpSpPr/>
        <p:nvPr/>
      </p:nvGrpSpPr>
      <p:grpSpPr>
        <a:xfrm>
          <a:off x="0" y="0"/>
          <a:ext cx="0" cy="0"/>
          <a:chOff x="0" y="0"/>
          <a:chExt cx="0" cy="0"/>
        </a:xfrm>
      </p:grpSpPr>
      <p:pic>
        <p:nvPicPr>
          <p:cNvPr id="79" name="Google Shape;79;p1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0" name="Google Shape;80;p13"/>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3"/>
          <p:cNvSpPr txBox="1">
            <a:spLocks noGrp="1"/>
          </p:cNvSpPr>
          <p:nvPr>
            <p:ph type="title" idx="2"/>
          </p:nvPr>
        </p:nvSpPr>
        <p:spPr>
          <a:xfrm>
            <a:off x="719875" y="2582992"/>
            <a:ext cx="2568600" cy="4980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4" name="Google Shape;84;p13"/>
          <p:cNvSpPr txBox="1">
            <a:spLocks noGrp="1"/>
          </p:cNvSpPr>
          <p:nvPr>
            <p:ph type="subTitle" idx="1"/>
          </p:nvPr>
        </p:nvSpPr>
        <p:spPr>
          <a:xfrm>
            <a:off x="719875" y="3082375"/>
            <a:ext cx="2568600" cy="69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chemeClr val="hlink"/>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5" name="Google Shape;85;p13"/>
          <p:cNvSpPr txBox="1">
            <a:spLocks noGrp="1"/>
          </p:cNvSpPr>
          <p:nvPr>
            <p:ph type="title" idx="3"/>
          </p:nvPr>
        </p:nvSpPr>
        <p:spPr>
          <a:xfrm>
            <a:off x="3288450" y="2582992"/>
            <a:ext cx="2567100" cy="4980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6" name="Google Shape;86;p13"/>
          <p:cNvSpPr txBox="1">
            <a:spLocks noGrp="1"/>
          </p:cNvSpPr>
          <p:nvPr>
            <p:ph type="subTitle" idx="4"/>
          </p:nvPr>
        </p:nvSpPr>
        <p:spPr>
          <a:xfrm>
            <a:off x="3288450" y="3082375"/>
            <a:ext cx="2567100" cy="69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chemeClr val="hlink"/>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7" name="Google Shape;87;p13"/>
          <p:cNvSpPr txBox="1">
            <a:spLocks noGrp="1"/>
          </p:cNvSpPr>
          <p:nvPr>
            <p:ph type="title" idx="5"/>
          </p:nvPr>
        </p:nvSpPr>
        <p:spPr>
          <a:xfrm>
            <a:off x="5855385" y="2585092"/>
            <a:ext cx="2568600" cy="4938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 name="Google Shape;88;p13"/>
          <p:cNvSpPr txBox="1">
            <a:spLocks noGrp="1"/>
          </p:cNvSpPr>
          <p:nvPr>
            <p:ph type="subTitle" idx="6"/>
          </p:nvPr>
        </p:nvSpPr>
        <p:spPr>
          <a:xfrm>
            <a:off x="5855385" y="3082375"/>
            <a:ext cx="2568600" cy="6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9" name="Google Shape;89;p13"/>
          <p:cNvSpPr txBox="1">
            <a:spLocks noGrp="1"/>
          </p:cNvSpPr>
          <p:nvPr>
            <p:ph type="title" idx="7" hasCustomPrompt="1"/>
          </p:nvPr>
        </p:nvSpPr>
        <p:spPr>
          <a:xfrm>
            <a:off x="720025" y="1889875"/>
            <a:ext cx="2568300" cy="693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8" hasCustomPrompt="1"/>
          </p:nvPr>
        </p:nvSpPr>
        <p:spPr>
          <a:xfrm>
            <a:off x="3288450" y="1885675"/>
            <a:ext cx="2567100" cy="69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9" hasCustomPrompt="1"/>
          </p:nvPr>
        </p:nvSpPr>
        <p:spPr>
          <a:xfrm>
            <a:off x="5855385" y="1885675"/>
            <a:ext cx="2568600" cy="69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p:nvPr/>
        </p:nvSpPr>
        <p:spPr>
          <a:xfrm>
            <a:off x="268850" y="2582992"/>
            <a:ext cx="8604900" cy="49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3"/>
        <p:cNvGrpSpPr/>
        <p:nvPr/>
      </p:nvGrpSpPr>
      <p:grpSpPr>
        <a:xfrm>
          <a:off x="0" y="0"/>
          <a:ext cx="0" cy="0"/>
          <a:chOff x="0" y="0"/>
          <a:chExt cx="0" cy="0"/>
        </a:xfrm>
      </p:grpSpPr>
      <p:pic>
        <p:nvPicPr>
          <p:cNvPr id="94" name="Google Shape;94;p1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5" name="Google Shape;95;p14"/>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713225" y="445025"/>
            <a:ext cx="44697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 name="Google Shape;97;p14"/>
          <p:cNvSpPr txBox="1">
            <a:spLocks noGrp="1"/>
          </p:cNvSpPr>
          <p:nvPr>
            <p:ph type="subTitle" idx="1"/>
          </p:nvPr>
        </p:nvSpPr>
        <p:spPr>
          <a:xfrm>
            <a:off x="713225" y="1541900"/>
            <a:ext cx="4299300" cy="30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98" name="Google Shape;98;p14"/>
          <p:cNvSpPr/>
          <p:nvPr/>
        </p:nvSpPr>
        <p:spPr>
          <a:xfrm>
            <a:off x="270300" y="270450"/>
            <a:ext cx="5245800" cy="872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99"/>
        <p:cNvGrpSpPr/>
        <p:nvPr/>
      </p:nvGrpSpPr>
      <p:grpSpPr>
        <a:xfrm>
          <a:off x="0" y="0"/>
          <a:ext cx="0" cy="0"/>
          <a:chOff x="0" y="0"/>
          <a:chExt cx="0" cy="0"/>
        </a:xfrm>
      </p:grpSpPr>
      <p:pic>
        <p:nvPicPr>
          <p:cNvPr id="100" name="Google Shape;100;p1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1" name="Google Shape;101;p15"/>
          <p:cNvSpPr txBox="1">
            <a:spLocks noGrp="1"/>
          </p:cNvSpPr>
          <p:nvPr>
            <p:ph type="subTitle" idx="1"/>
          </p:nvPr>
        </p:nvSpPr>
        <p:spPr>
          <a:xfrm>
            <a:off x="713225" y="1215750"/>
            <a:ext cx="7704000" cy="2331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100"/>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02" name="Google Shape;102;p15"/>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0300" y="4604000"/>
            <a:ext cx="4301700" cy="26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572000" y="4604000"/>
            <a:ext cx="4301700" cy="26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7"/>
        <p:cNvGrpSpPr/>
        <p:nvPr/>
      </p:nvGrpSpPr>
      <p:grpSpPr>
        <a:xfrm>
          <a:off x="0" y="0"/>
          <a:ext cx="0" cy="0"/>
          <a:chOff x="0" y="0"/>
          <a:chExt cx="0" cy="0"/>
        </a:xfrm>
      </p:grpSpPr>
      <p:pic>
        <p:nvPicPr>
          <p:cNvPr id="108" name="Google Shape;108;p1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9" name="Google Shape;109;p16"/>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13225" y="3806625"/>
            <a:ext cx="6691200" cy="618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6"/>
          <p:cNvSpPr txBox="1">
            <a:spLocks noGrp="1"/>
          </p:cNvSpPr>
          <p:nvPr>
            <p:ph type="subTitle" idx="1"/>
          </p:nvPr>
        </p:nvSpPr>
        <p:spPr>
          <a:xfrm>
            <a:off x="713225" y="1832538"/>
            <a:ext cx="6691200" cy="147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2" name="Google Shape;112;p16"/>
          <p:cNvSpPr/>
          <p:nvPr/>
        </p:nvSpPr>
        <p:spPr>
          <a:xfrm>
            <a:off x="270300" y="3809250"/>
            <a:ext cx="8603400" cy="617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270300" y="3809250"/>
            <a:ext cx="7134000" cy="617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4"/>
        <p:cNvGrpSpPr/>
        <p:nvPr/>
      </p:nvGrpSpPr>
      <p:grpSpPr>
        <a:xfrm>
          <a:off x="0" y="0"/>
          <a:ext cx="0" cy="0"/>
          <a:chOff x="0" y="0"/>
          <a:chExt cx="0" cy="0"/>
        </a:xfrm>
      </p:grpSpPr>
      <p:pic>
        <p:nvPicPr>
          <p:cNvPr id="115" name="Google Shape;115;p1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16" name="Google Shape;116;p17"/>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17"/>
          <p:cNvSpPr txBox="1">
            <a:spLocks noGrp="1"/>
          </p:cNvSpPr>
          <p:nvPr>
            <p:ph type="subTitle" idx="1"/>
          </p:nvPr>
        </p:nvSpPr>
        <p:spPr>
          <a:xfrm>
            <a:off x="4759800" y="1255894"/>
            <a:ext cx="32895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19" name="Google Shape;119;p17"/>
          <p:cNvSpPr txBox="1">
            <a:spLocks noGrp="1"/>
          </p:cNvSpPr>
          <p:nvPr>
            <p:ph type="subTitle" idx="2"/>
          </p:nvPr>
        </p:nvSpPr>
        <p:spPr>
          <a:xfrm>
            <a:off x="1094700" y="1255894"/>
            <a:ext cx="32895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20" name="Google Shape;120;p17"/>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270300" y="4426350"/>
            <a:ext cx="21483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2418725" y="4426350"/>
            <a:ext cx="64551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3"/>
        <p:cNvGrpSpPr/>
        <p:nvPr/>
      </p:nvGrpSpPr>
      <p:grpSpPr>
        <a:xfrm>
          <a:off x="0" y="0"/>
          <a:ext cx="0" cy="0"/>
          <a:chOff x="0" y="0"/>
          <a:chExt cx="0" cy="0"/>
        </a:xfrm>
      </p:grpSpPr>
      <p:pic>
        <p:nvPicPr>
          <p:cNvPr id="124" name="Google Shape;124;p1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25" name="Google Shape;125;p18"/>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title"/>
          </p:nvPr>
        </p:nvSpPr>
        <p:spPr>
          <a:xfrm>
            <a:off x="2168025" y="540000"/>
            <a:ext cx="4808100" cy="1301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8"/>
          <p:cNvSpPr txBox="1">
            <a:spLocks noGrp="1"/>
          </p:cNvSpPr>
          <p:nvPr>
            <p:ph type="subTitle" idx="1"/>
          </p:nvPr>
        </p:nvSpPr>
        <p:spPr>
          <a:xfrm>
            <a:off x="697383" y="2305386"/>
            <a:ext cx="36672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 name="Google Shape;128;p18"/>
          <p:cNvSpPr txBox="1"/>
          <p:nvPr/>
        </p:nvSpPr>
        <p:spPr>
          <a:xfrm>
            <a:off x="2099100" y="3382142"/>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Lato"/>
                <a:ea typeface="Lato"/>
                <a:cs typeface="Lato"/>
                <a:sym typeface="Lato"/>
              </a:rPr>
              <a:t>CREDITS: This presentation template was created by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and includes icons by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b="1">
                <a:solidFill>
                  <a:schemeClr val="dk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p:txBody>
      </p:sp>
      <p:sp>
        <p:nvSpPr>
          <p:cNvPr id="129" name="Google Shape;129;p18"/>
          <p:cNvSpPr/>
          <p:nvPr/>
        </p:nvSpPr>
        <p:spPr>
          <a:xfrm>
            <a:off x="4572000" y="2189746"/>
            <a:ext cx="4301700" cy="129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270300" y="2190164"/>
            <a:ext cx="4301700" cy="129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270300" y="3999885"/>
            <a:ext cx="8603400" cy="44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3_1_1">
    <p:spTree>
      <p:nvGrpSpPr>
        <p:cNvPr id="1" name="Shape 132"/>
        <p:cNvGrpSpPr/>
        <p:nvPr/>
      </p:nvGrpSpPr>
      <p:grpSpPr>
        <a:xfrm>
          <a:off x="0" y="0"/>
          <a:ext cx="0" cy="0"/>
          <a:chOff x="0" y="0"/>
          <a:chExt cx="0" cy="0"/>
        </a:xfrm>
      </p:grpSpPr>
      <p:pic>
        <p:nvPicPr>
          <p:cNvPr id="133" name="Google Shape;133;p1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34" name="Google Shape;134;p19"/>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2703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5720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270300" y="3979650"/>
            <a:ext cx="86034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70300" y="270450"/>
            <a:ext cx="86034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3_1_1_1">
    <p:spTree>
      <p:nvGrpSpPr>
        <p:cNvPr id="1" name="Shape 139"/>
        <p:cNvGrpSpPr/>
        <p:nvPr/>
      </p:nvGrpSpPr>
      <p:grpSpPr>
        <a:xfrm>
          <a:off x="0" y="0"/>
          <a:ext cx="0" cy="0"/>
          <a:chOff x="0" y="0"/>
          <a:chExt cx="0" cy="0"/>
        </a:xfrm>
      </p:grpSpPr>
      <p:pic>
        <p:nvPicPr>
          <p:cNvPr id="140" name="Google Shape;140;p20"/>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41" name="Google Shape;141;p20"/>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270300" y="270450"/>
            <a:ext cx="8603400" cy="85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270300" y="1129950"/>
            <a:ext cx="4301700" cy="2778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4571971" y="1129950"/>
            <a:ext cx="4301700" cy="2778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270300" y="3908250"/>
            <a:ext cx="8603400" cy="516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8" name="Google Shape;18;p3"/>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720000" y="2649200"/>
            <a:ext cx="7710900" cy="855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13225" y="1036325"/>
            <a:ext cx="1531500" cy="1612800"/>
          </a:xfrm>
          <a:prstGeom prst="rect">
            <a:avLst/>
          </a:prstGeom>
          <a:noFill/>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96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subTitle" idx="1"/>
          </p:nvPr>
        </p:nvSpPr>
        <p:spPr>
          <a:xfrm>
            <a:off x="720000" y="3430825"/>
            <a:ext cx="7708500" cy="468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 name="Google Shape;22;p3"/>
          <p:cNvSpPr/>
          <p:nvPr/>
        </p:nvSpPr>
        <p:spPr>
          <a:xfrm>
            <a:off x="2703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5720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73150" y="3432025"/>
            <a:ext cx="8604600" cy="46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270300" y="1126650"/>
            <a:ext cx="8603400" cy="46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8" name="Google Shape;28;p4"/>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70300" y="4604000"/>
            <a:ext cx="4301700" cy="26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572000" y="4604000"/>
            <a:ext cx="4301700" cy="26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body" idx="1"/>
          </p:nvPr>
        </p:nvSpPr>
        <p:spPr>
          <a:xfrm>
            <a:off x="720000" y="1183200"/>
            <a:ext cx="7704000" cy="353100"/>
          </a:xfrm>
          <a:prstGeom prst="rect">
            <a:avLst/>
          </a:prstGeom>
          <a:ln>
            <a:noFill/>
          </a:ln>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Font typeface="Nunito Light"/>
              <a:buChar char="●"/>
              <a:defRPr sz="1200">
                <a:solidFill>
                  <a:srgbClr val="262626"/>
                </a:solidFill>
              </a:defRPr>
            </a:lvl1pPr>
            <a:lvl2pPr marL="914400" lvl="1" indent="-298450" rtl="0">
              <a:lnSpc>
                <a:spcPct val="115000"/>
              </a:lnSpc>
              <a:spcBef>
                <a:spcPts val="0"/>
              </a:spcBef>
              <a:spcAft>
                <a:spcPts val="0"/>
              </a:spcAft>
              <a:buSzPts val="1100"/>
              <a:buFont typeface="Nunito Light"/>
              <a:buChar char="○"/>
              <a:defRPr sz="1100"/>
            </a:lvl2pPr>
            <a:lvl3pPr marL="1371600" lvl="2" indent="-298450" rtl="0">
              <a:lnSpc>
                <a:spcPct val="115000"/>
              </a:lnSpc>
              <a:spcBef>
                <a:spcPts val="1600"/>
              </a:spcBef>
              <a:spcAft>
                <a:spcPts val="0"/>
              </a:spcAft>
              <a:buSzPts val="1100"/>
              <a:buFont typeface="Nunito Light"/>
              <a:buChar char="■"/>
              <a:defRPr sz="1100"/>
            </a:lvl3pPr>
            <a:lvl4pPr marL="1828800" lvl="3" indent="-298450" rtl="0">
              <a:lnSpc>
                <a:spcPct val="115000"/>
              </a:lnSpc>
              <a:spcBef>
                <a:spcPts val="1600"/>
              </a:spcBef>
              <a:spcAft>
                <a:spcPts val="0"/>
              </a:spcAft>
              <a:buSzPts val="1100"/>
              <a:buFont typeface="Nunito Light"/>
              <a:buChar char="●"/>
              <a:defRPr sz="1100"/>
            </a:lvl4pPr>
            <a:lvl5pPr marL="2286000" lvl="4" indent="-298450" rtl="0">
              <a:lnSpc>
                <a:spcPct val="115000"/>
              </a:lnSpc>
              <a:spcBef>
                <a:spcPts val="1600"/>
              </a:spcBef>
              <a:spcAft>
                <a:spcPts val="0"/>
              </a:spcAft>
              <a:buSzPts val="1100"/>
              <a:buFont typeface="Nunito Light"/>
              <a:buChar char="○"/>
              <a:defRPr sz="1100"/>
            </a:lvl5pPr>
            <a:lvl6pPr marL="2743200" lvl="5" indent="-298450" rtl="0">
              <a:lnSpc>
                <a:spcPct val="115000"/>
              </a:lnSpc>
              <a:spcBef>
                <a:spcPts val="1600"/>
              </a:spcBef>
              <a:spcAft>
                <a:spcPts val="0"/>
              </a:spcAft>
              <a:buSzPts val="1100"/>
              <a:buFont typeface="Nunito Light"/>
              <a:buChar char="■"/>
              <a:defRPr sz="1100"/>
            </a:lvl6pPr>
            <a:lvl7pPr marL="3200400" lvl="6" indent="-298450" rtl="0">
              <a:lnSpc>
                <a:spcPct val="115000"/>
              </a:lnSpc>
              <a:spcBef>
                <a:spcPts val="1600"/>
              </a:spcBef>
              <a:spcAft>
                <a:spcPts val="0"/>
              </a:spcAft>
              <a:buSzPts val="1100"/>
              <a:buFont typeface="Nunito Light"/>
              <a:buChar char="●"/>
              <a:defRPr sz="1100"/>
            </a:lvl7pPr>
            <a:lvl8pPr marL="3657600" lvl="7" indent="-298450" rtl="0">
              <a:lnSpc>
                <a:spcPct val="115000"/>
              </a:lnSpc>
              <a:spcBef>
                <a:spcPts val="1600"/>
              </a:spcBef>
              <a:spcAft>
                <a:spcPts val="0"/>
              </a:spcAft>
              <a:buSzPts val="1100"/>
              <a:buFont typeface="Nunito Light"/>
              <a:buChar char="○"/>
              <a:defRPr sz="1100"/>
            </a:lvl8pPr>
            <a:lvl9pPr marL="4114800" lvl="8" indent="-298450" rtl="0">
              <a:lnSpc>
                <a:spcPct val="115000"/>
              </a:lnSpc>
              <a:spcBef>
                <a:spcPts val="1600"/>
              </a:spcBef>
              <a:spcAft>
                <a:spcPts val="1600"/>
              </a:spcAft>
              <a:buSzPts val="1100"/>
              <a:buFont typeface="Nunito Light"/>
              <a:buChar char="■"/>
              <a:defRPr sz="1100"/>
            </a:lvl9pPr>
          </a:lstStyle>
          <a:p>
            <a:endParaRPr/>
          </a:p>
        </p:txBody>
      </p:sp>
      <p:sp>
        <p:nvSpPr>
          <p:cNvPr id="32" name="Google Shape;32;p4"/>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Google Shape;36;p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7" name="Google Shape;37;p5"/>
          <p:cNvSpPr/>
          <p:nvPr/>
        </p:nvSpPr>
        <p:spPr>
          <a:xfrm>
            <a:off x="270300" y="1126650"/>
            <a:ext cx="4301700" cy="374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4572000" y="1126650"/>
            <a:ext cx="4301700" cy="374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5"/>
          <p:cNvSpPr txBox="1">
            <a:spLocks noGrp="1"/>
          </p:cNvSpPr>
          <p:nvPr>
            <p:ph type="subTitle" idx="1"/>
          </p:nvPr>
        </p:nvSpPr>
        <p:spPr>
          <a:xfrm>
            <a:off x="5311501" y="2275163"/>
            <a:ext cx="2820300" cy="18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2"/>
          </p:nvPr>
        </p:nvSpPr>
        <p:spPr>
          <a:xfrm>
            <a:off x="1014124" y="2275163"/>
            <a:ext cx="2816400" cy="18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3"/>
          </p:nvPr>
        </p:nvSpPr>
        <p:spPr>
          <a:xfrm>
            <a:off x="5311499" y="1890938"/>
            <a:ext cx="2820300" cy="394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 name="Google Shape;44;p5"/>
          <p:cNvSpPr txBox="1">
            <a:spLocks noGrp="1"/>
          </p:cNvSpPr>
          <p:nvPr>
            <p:ph type="subTitle" idx="4"/>
          </p:nvPr>
        </p:nvSpPr>
        <p:spPr>
          <a:xfrm>
            <a:off x="1014124" y="1890938"/>
            <a:ext cx="2816400" cy="394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7" name="Google Shape;47;p6"/>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6"/>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pic>
        <p:nvPicPr>
          <p:cNvPr id="51" name="Google Shape;51;p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2" name="Google Shape;52;p7"/>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ubTitle" idx="1"/>
          </p:nvPr>
        </p:nvSpPr>
        <p:spPr>
          <a:xfrm>
            <a:off x="3449650" y="1126525"/>
            <a:ext cx="5424000" cy="3748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54" name="Google Shape;54;p7"/>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pic>
        <p:nvPicPr>
          <p:cNvPr id="56" name="Google Shape;56;p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7" name="Google Shape;57;p8"/>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2703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45720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3" name="Google Shape;63;p9"/>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5" name="Google Shape;65;p9"/>
          <p:cNvSpPr/>
          <p:nvPr/>
        </p:nvSpPr>
        <p:spPr>
          <a:xfrm>
            <a:off x="270300" y="4426350"/>
            <a:ext cx="21483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2418725" y="4426350"/>
            <a:ext cx="64551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713225" y="3864075"/>
            <a:ext cx="7717500" cy="723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1pPr>
            <a:lvl2pPr lvl="1"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2pPr>
            <a:lvl3pPr lvl="2"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3pPr>
            <a:lvl4pPr lvl="3"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4pPr>
            <a:lvl5pPr lvl="4"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5pPr>
            <a:lvl6pPr lvl="5"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6pPr>
            <a:lvl7pPr lvl="6"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7pPr>
            <a:lvl8pPr lvl="7"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8pPr>
            <a:lvl9pPr lvl="8"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ctrTitle"/>
          </p:nvPr>
        </p:nvSpPr>
        <p:spPr>
          <a:xfrm>
            <a:off x="713225" y="1305600"/>
            <a:ext cx="5509200" cy="253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 Market Prediction</a:t>
            </a:r>
            <a:endParaRPr dirty="0"/>
          </a:p>
        </p:txBody>
      </p:sp>
      <p:sp>
        <p:nvSpPr>
          <p:cNvPr id="151" name="Google Shape;151;p21"/>
          <p:cNvSpPr txBox="1">
            <a:spLocks noGrp="1"/>
          </p:cNvSpPr>
          <p:nvPr>
            <p:ph type="subTitle" idx="1"/>
          </p:nvPr>
        </p:nvSpPr>
        <p:spPr>
          <a:xfrm>
            <a:off x="713225" y="3979400"/>
            <a:ext cx="6949500" cy="4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Cracking the Stock Market Code: A Machine Learning Project</a:t>
            </a:r>
            <a:endParaRPr dirty="0"/>
          </a:p>
        </p:txBody>
      </p:sp>
      <p:sp>
        <p:nvSpPr>
          <p:cNvPr id="152" name="Google Shape;152;p21"/>
          <p:cNvSpPr txBox="1">
            <a:spLocks noGrp="1"/>
          </p:cNvSpPr>
          <p:nvPr>
            <p:ph type="subTitle" idx="1"/>
          </p:nvPr>
        </p:nvSpPr>
        <p:spPr>
          <a:xfrm>
            <a:off x="713225" y="4426100"/>
            <a:ext cx="5509200" cy="4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Learning-I: 18CSE392T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LSTM- Google</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139700" indent="0" algn="l">
              <a:buNone/>
            </a:pPr>
            <a:r>
              <a:rPr lang="en-IN" sz="1200" b="0" i="0" u="none" strike="noStrike" dirty="0">
                <a:solidFill>
                  <a:schemeClr val="tx1"/>
                </a:solidFill>
                <a:effectLst/>
                <a:latin typeface="Söhne"/>
              </a:rPr>
              <a:t>LSTM, which stands for Long Short-Term Memory, is a type of recurrent neural network (RNN) architecture used in deep learning and machine learning for various sequence-based tasks, including natural language processing and time series analysis. LSTM networks were not created by Google but have been widely adopted in the field of deep learning, and many organizations, including Google, have used them in their research and applications.</a:t>
            </a:r>
          </a:p>
          <a:p>
            <a:pPr marL="139700" indent="0" algn="l">
              <a:buNone/>
            </a:pPr>
            <a:r>
              <a:rPr lang="en-IN" sz="1200" b="0" i="0" u="none" strike="noStrike" dirty="0">
                <a:solidFill>
                  <a:schemeClr val="tx1"/>
                </a:solidFill>
                <a:effectLst/>
                <a:latin typeface="Söhne"/>
              </a:rPr>
              <a:t>Here's how LSTM networks work and their relevance to Google:</a:t>
            </a:r>
          </a:p>
          <a:p>
            <a:pPr>
              <a:buFont typeface="Arial" panose="020B0604020202020204" pitchFamily="34" charset="0"/>
              <a:buChar char="•"/>
            </a:pPr>
            <a:r>
              <a:rPr lang="en-IN" sz="1200" b="1" i="0" u="none" strike="noStrike" dirty="0">
                <a:solidFill>
                  <a:schemeClr val="tx1"/>
                </a:solidFill>
                <a:effectLst/>
                <a:latin typeface="Söhne"/>
              </a:rPr>
              <a:t>LSTM Architecture</a:t>
            </a:r>
            <a:r>
              <a:rPr lang="en-IN" sz="1200" b="0" i="0" u="none" strike="noStrike" dirty="0">
                <a:solidFill>
                  <a:schemeClr val="tx1"/>
                </a:solidFill>
                <a:effectLst/>
                <a:latin typeface="Söhne"/>
              </a:rPr>
              <a:t>: LSTM is a specific type of RNN designed to address the vanishing gradient problem, which can limit the ability of traditional RNNs to capture long-range dependencies in sequential data. LSTM networks incorporate memory cells and gating mechanisms that allow them to store and retrieve information over extended sequences.</a:t>
            </a:r>
          </a:p>
          <a:p>
            <a:pPr>
              <a:buFont typeface="Arial" panose="020B0604020202020204" pitchFamily="34" charset="0"/>
              <a:buChar char="•"/>
            </a:pPr>
            <a:r>
              <a:rPr lang="en-IN" sz="1200" b="1" i="0" u="none" strike="noStrike" dirty="0">
                <a:solidFill>
                  <a:schemeClr val="tx1"/>
                </a:solidFill>
                <a:effectLst/>
                <a:latin typeface="Söhne"/>
              </a:rPr>
              <a:t>Applications at Google</a:t>
            </a:r>
            <a:r>
              <a:rPr lang="en-IN" sz="1200" b="0" i="0" u="none" strike="noStrike" dirty="0">
                <a:solidFill>
                  <a:schemeClr val="tx1"/>
                </a:solidFill>
                <a:effectLst/>
                <a:latin typeface="Söhne"/>
              </a:rPr>
              <a:t>: Google, being a technology giant with a strong focus on machine learning and artificial intelligence, has applied LSTM networks in various areas. For example, Google has used LSTM networks in natural language processing tasks, such as language translation and text generation, and in speech recognition systems like Google's Voice Search and Google Assistant. LSTM networks are also used in Google's DeepMind division, particularly for reinforcement learning and time series prediction tasks.</a:t>
            </a:r>
          </a:p>
          <a:p>
            <a:pPr>
              <a:buFont typeface="Arial" panose="020B0604020202020204" pitchFamily="34" charset="0"/>
              <a:buChar char="•"/>
            </a:pPr>
            <a:r>
              <a:rPr lang="en-IN" sz="1200" b="1" i="0" u="none" strike="noStrike" dirty="0">
                <a:solidFill>
                  <a:schemeClr val="tx1"/>
                </a:solidFill>
                <a:effectLst/>
                <a:latin typeface="Söhne"/>
              </a:rPr>
              <a:t>TensorFlow</a:t>
            </a:r>
            <a:r>
              <a:rPr lang="en-IN" sz="1200" b="0" i="0" u="none" strike="noStrike" dirty="0">
                <a:solidFill>
                  <a:schemeClr val="tx1"/>
                </a:solidFill>
                <a:effectLst/>
                <a:latin typeface="Söhne"/>
              </a:rPr>
              <a:t>: Google developed TensorFlow, a popular deep learning framework that provides tools and resources for implementing and training deep neural networks, including LSTMs. TensorFlow has made it easier for developers and researchers to work with LSTM networks and other deep learning architectures.</a:t>
            </a:r>
          </a:p>
          <a:p>
            <a:pPr>
              <a:buFont typeface="Arial" panose="020B0604020202020204" pitchFamily="34" charset="0"/>
              <a:buChar char="•"/>
            </a:pPr>
            <a:r>
              <a:rPr lang="en-IN" sz="1200" b="1" i="0" u="none" strike="noStrike" dirty="0">
                <a:solidFill>
                  <a:schemeClr val="tx1"/>
                </a:solidFill>
                <a:effectLst/>
                <a:latin typeface="Söhne"/>
              </a:rPr>
              <a:t>Research and Innovation</a:t>
            </a:r>
            <a:r>
              <a:rPr lang="en-IN" sz="1200" b="0" i="0" u="none" strike="noStrike" dirty="0">
                <a:solidFill>
                  <a:schemeClr val="tx1"/>
                </a:solidFill>
                <a:effectLst/>
                <a:latin typeface="Söhne"/>
              </a:rPr>
              <a:t>: Google, through its research initiatives, has contributed to the advancement of deep learning and LSTM networks. The company has published research papers and developed state-of-the-art models that incorporate LSTMs.</a:t>
            </a:r>
          </a:p>
          <a:p>
            <a:pPr marL="457200" lvl="0" indent="0" algn="l" rtl="0">
              <a:spcBef>
                <a:spcPts val="0"/>
              </a:spcBef>
              <a:spcAft>
                <a:spcPts val="0"/>
              </a:spcAft>
              <a:buNone/>
            </a:pPr>
            <a:endParaRPr lang="en-US" sz="1200" dirty="0">
              <a:solidFill>
                <a:schemeClr val="tx1"/>
              </a:solidFill>
              <a:highlight>
                <a:schemeClr val="lt1"/>
              </a:highlight>
              <a:latin typeface="Roboto"/>
              <a:ea typeface="Roboto"/>
              <a:cs typeface="Roboto"/>
              <a:sym typeface="Roboto"/>
            </a:endParaRPr>
          </a:p>
        </p:txBody>
      </p:sp>
    </p:spTree>
    <p:extLst>
      <p:ext uri="{BB962C8B-B14F-4D97-AF65-F5344CB8AC3E}">
        <p14:creationId xmlns:p14="http://schemas.microsoft.com/office/powerpoint/2010/main" val="13955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Prediction Plot Output-Google</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algn="l">
              <a:buFont typeface="+mj-lt"/>
              <a:buAutoNum type="arabicPeriod"/>
            </a:pPr>
            <a:endParaRPr lang="en-US" sz="1600" b="1" i="0" dirty="0">
              <a:solidFill>
                <a:schemeClr val="tx1"/>
              </a:solidFill>
              <a:effectLst/>
              <a:latin typeface="Söhne"/>
            </a:endParaRPr>
          </a:p>
          <a:p>
            <a:pPr marL="457200" lvl="0" indent="0" algn="l" rtl="0">
              <a:spcBef>
                <a:spcPts val="0"/>
              </a:spcBef>
              <a:spcAft>
                <a:spcPts val="0"/>
              </a:spcAft>
              <a:buNone/>
            </a:pPr>
            <a:endParaRPr lang="en-US" sz="1400" dirty="0">
              <a:solidFill>
                <a:schemeClr val="tx1"/>
              </a:solidFill>
              <a:highlight>
                <a:schemeClr val="lt1"/>
              </a:highlight>
              <a:latin typeface="Roboto"/>
              <a:ea typeface="Roboto"/>
              <a:cs typeface="Roboto"/>
              <a:sym typeface="Roboto"/>
            </a:endParaRPr>
          </a:p>
        </p:txBody>
      </p:sp>
      <p:pic>
        <p:nvPicPr>
          <p:cNvPr id="2" name="Picture 1">
            <a:extLst>
              <a:ext uri="{FF2B5EF4-FFF2-40B4-BE49-F238E27FC236}">
                <a16:creationId xmlns:a16="http://schemas.microsoft.com/office/drawing/2014/main" id="{3DD87614-F4B9-5C85-319F-7C18CDBB068D}"/>
              </a:ext>
            </a:extLst>
          </p:cNvPr>
          <p:cNvPicPr>
            <a:picLocks noChangeAspect="1"/>
          </p:cNvPicPr>
          <p:nvPr/>
        </p:nvPicPr>
        <p:blipFill>
          <a:blip r:embed="rId3"/>
          <a:stretch>
            <a:fillRect/>
          </a:stretch>
        </p:blipFill>
        <p:spPr>
          <a:xfrm>
            <a:off x="796200" y="1534075"/>
            <a:ext cx="7433400" cy="2933700"/>
          </a:xfrm>
          <a:prstGeom prst="rect">
            <a:avLst/>
          </a:prstGeom>
        </p:spPr>
      </p:pic>
    </p:spTree>
    <p:extLst>
      <p:ext uri="{BB962C8B-B14F-4D97-AF65-F5344CB8AC3E}">
        <p14:creationId xmlns:p14="http://schemas.microsoft.com/office/powerpoint/2010/main" val="167290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825375" y="2285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
        <p:nvSpPr>
          <p:cNvPr id="204" name="Google Shape;204;p29"/>
          <p:cNvSpPr txBox="1">
            <a:spLocks noGrp="1"/>
          </p:cNvSpPr>
          <p:nvPr>
            <p:ph type="subTitle" idx="1"/>
          </p:nvPr>
        </p:nvSpPr>
        <p:spPr>
          <a:xfrm>
            <a:off x="263600" y="264675"/>
            <a:ext cx="8610000" cy="4610700"/>
          </a:xfrm>
          <a:prstGeom prst="rect">
            <a:avLst/>
          </a:prstGeom>
        </p:spPr>
        <p:txBody>
          <a:bodyPr spcFirstLastPara="1" wrap="square" lIns="182875" tIns="91425" rIns="457200" bIns="91425" anchor="t" anchorCtr="0">
            <a:noAutofit/>
          </a:bodyPr>
          <a:lstStyle/>
          <a:p>
            <a:pPr marL="0" lvl="0" indent="0" algn="l" rtl="0">
              <a:lnSpc>
                <a:spcPct val="115000"/>
              </a:lnSpc>
              <a:spcBef>
                <a:spcPts val="1500"/>
              </a:spcBef>
              <a:spcAft>
                <a:spcPts val="0"/>
              </a:spcAft>
              <a:buNone/>
            </a:pPr>
            <a:endParaRPr sz="1200">
              <a:solidFill>
                <a:srgbClr val="D1D5DB"/>
              </a:solidFill>
              <a:highlight>
                <a:srgbClr val="444654"/>
              </a:highlight>
              <a:latin typeface="Roboto"/>
              <a:ea typeface="Roboto"/>
              <a:cs typeface="Roboto"/>
              <a:sym typeface="Roboto"/>
            </a:endParaRPr>
          </a:p>
          <a:p>
            <a:pPr marL="457200" lvl="0" indent="0" algn="l" rtl="0">
              <a:spcBef>
                <a:spcPts val="1500"/>
              </a:spcBef>
              <a:spcAft>
                <a:spcPts val="0"/>
              </a:spcAft>
              <a:buNone/>
            </a:pPr>
            <a:endParaRPr sz="1400">
              <a:highlight>
                <a:schemeClr val="lt1"/>
              </a:highlight>
              <a:latin typeface="Roboto"/>
              <a:ea typeface="Roboto"/>
              <a:cs typeface="Roboto"/>
              <a:sym typeface="Roboto"/>
            </a:endParaRPr>
          </a:p>
          <a:p>
            <a:pPr marL="0" lvl="0" indent="0" algn="l" rtl="0">
              <a:spcBef>
                <a:spcPts val="0"/>
              </a:spcBef>
              <a:spcAft>
                <a:spcPts val="0"/>
              </a:spcAft>
              <a:buNone/>
            </a:pPr>
            <a:endParaRPr sz="14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graphicFrame>
        <p:nvGraphicFramePr>
          <p:cNvPr id="158" name="Google Shape;158;p22"/>
          <p:cNvGraphicFramePr/>
          <p:nvPr>
            <p:extLst>
              <p:ext uri="{D42A27DB-BD31-4B8C-83A1-F6EECF244321}">
                <p14:modId xmlns:p14="http://schemas.microsoft.com/office/powerpoint/2010/main" val="1228266338"/>
              </p:ext>
            </p:extLst>
          </p:nvPr>
        </p:nvGraphicFramePr>
        <p:xfrm>
          <a:off x="777963" y="1641525"/>
          <a:ext cx="7588075" cy="1938175"/>
        </p:xfrm>
        <a:graphic>
          <a:graphicData uri="http://schemas.openxmlformats.org/drawingml/2006/table">
            <a:tbl>
              <a:tblPr>
                <a:noFill/>
                <a:tableStyleId>{859B492C-6A1E-4600-81D8-5EA4B9E0D24A}</a:tableStyleId>
              </a:tblPr>
              <a:tblGrid>
                <a:gridCol w="2571525">
                  <a:extLst>
                    <a:ext uri="{9D8B030D-6E8A-4147-A177-3AD203B41FA5}">
                      <a16:colId xmlns:a16="http://schemas.microsoft.com/office/drawing/2014/main" val="20000"/>
                    </a:ext>
                  </a:extLst>
                </a:gridCol>
                <a:gridCol w="5016550">
                  <a:extLst>
                    <a:ext uri="{9D8B030D-6E8A-4147-A177-3AD203B41FA5}">
                      <a16:colId xmlns:a16="http://schemas.microsoft.com/office/drawing/2014/main" val="20001"/>
                    </a:ext>
                  </a:extLst>
                </a:gridCol>
              </a:tblGrid>
              <a:tr h="390350">
                <a:tc>
                  <a:txBody>
                    <a:bodyPr/>
                    <a:lstStyle/>
                    <a:p>
                      <a:pPr marL="0" lvl="0" indent="0" algn="l" rtl="0">
                        <a:spcBef>
                          <a:spcPts val="0"/>
                        </a:spcBef>
                        <a:spcAft>
                          <a:spcPts val="0"/>
                        </a:spcAft>
                        <a:buNone/>
                      </a:pPr>
                      <a:r>
                        <a:rPr lang="e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rPr>
                        <a:t>Introduction</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1600"/>
                        </a:spcAft>
                        <a:buNone/>
                      </a:pPr>
                      <a:r>
                        <a:rPr lang="en-US" sz="1200" b="1" dirty="0">
                          <a:latin typeface="Lato" panose="020F0502020204030203" pitchFamily="34" charset="0"/>
                          <a:ea typeface="Lato" panose="020F0502020204030203" pitchFamily="34" charset="0"/>
                          <a:cs typeface="Lato" panose="020F0502020204030203" pitchFamily="34" charset="0"/>
                        </a:rPr>
                        <a:t>Tesla Plot Output</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8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Problem Statement</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1600"/>
                        </a:spcAft>
                        <a:buNone/>
                      </a:pPr>
                      <a:r>
                        <a:rPr lang="en-US" sz="1200" b="1" dirty="0">
                          <a:latin typeface="Lato" panose="020F0502020204030203" pitchFamily="34" charset="0"/>
                          <a:ea typeface="Lato" panose="020F0502020204030203" pitchFamily="34" charset="0"/>
                          <a:cs typeface="Lato" panose="020F0502020204030203" pitchFamily="34" charset="0"/>
                        </a:rPr>
                        <a:t>Performance Matrix-Tesla</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0350">
                <a:tc>
                  <a:txBody>
                    <a:bodyPr/>
                    <a:lstStyle/>
                    <a:p>
                      <a:pPr marL="0" lvl="0" indent="0" algn="l" rtl="0">
                        <a:spcBef>
                          <a:spcPts val="0"/>
                        </a:spcBef>
                        <a:spcAft>
                          <a:spcPts val="0"/>
                        </a:spcAft>
                        <a:buNone/>
                      </a:pPr>
                      <a:r>
                        <a:rPr lang="en-I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Motivation</a:t>
                      </a:r>
                      <a:endParaRPr lang="en-I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US" sz="1200" b="1" dirty="0">
                          <a:latin typeface="Lato" panose="020F0502020204030203" pitchFamily="34" charset="0"/>
                          <a:ea typeface="Lato" panose="020F0502020204030203" pitchFamily="34" charset="0"/>
                          <a:cs typeface="Lato" panose="020F0502020204030203" pitchFamily="34" charset="0"/>
                        </a:rPr>
                        <a:t>LSTM- Google</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5825">
                <a:tc>
                  <a:txBody>
                    <a:bodyPr/>
                    <a:lstStyle/>
                    <a:p>
                      <a:pPr marL="0" lvl="0" indent="0" algn="l" rtl="0">
                        <a:spcBef>
                          <a:spcPts val="0"/>
                        </a:spcBef>
                        <a:spcAft>
                          <a:spcPts val="0"/>
                        </a:spcAft>
                        <a:buNone/>
                      </a:pPr>
                      <a:r>
                        <a:rPr lang="e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rPr>
                        <a:t>Literature Review</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r" rtl="0">
                        <a:spcBef>
                          <a:spcPts val="0"/>
                        </a:spcBef>
                        <a:spcAft>
                          <a:spcPts val="1600"/>
                        </a:spcAft>
                        <a:buNone/>
                      </a:pPr>
                      <a:r>
                        <a:rPr lang="en-US" sz="1200" b="1" dirty="0">
                          <a:latin typeface="Lato" panose="020F0502020204030203" pitchFamily="34" charset="0"/>
                          <a:ea typeface="Lato" panose="020F0502020204030203" pitchFamily="34" charset="0"/>
                          <a:cs typeface="Lato" panose="020F0502020204030203" pitchFamily="34" charset="0"/>
                        </a:rPr>
                        <a:t>Prediction Plot Output-Google</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5825">
                <a:tc>
                  <a:txBody>
                    <a:bodyPr/>
                    <a:lstStyle/>
                    <a:p>
                      <a:pPr marL="0" lvl="0" indent="0" algn="l" rtl="0">
                        <a:spcBef>
                          <a:spcPts val="0"/>
                        </a:spcBef>
                        <a:spcAft>
                          <a:spcPts val="0"/>
                        </a:spcAft>
                        <a:buNone/>
                      </a:pPr>
                      <a:r>
                        <a:rPr lang="en-US" sz="1200" b="1" dirty="0">
                          <a:latin typeface="Lato" panose="020F0502020204030203" pitchFamily="34" charset="0"/>
                          <a:ea typeface="Lato" panose="020F0502020204030203" pitchFamily="34" charset="0"/>
                          <a:cs typeface="Lato" panose="020F0502020204030203" pitchFamily="34" charset="0"/>
                        </a:rPr>
                        <a:t>Tesla &amp; Google Stock Market</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endParaRPr>
                    </a:p>
                  </a:txBody>
                  <a:tcPr marL="91425" marR="91425"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564540094"/>
                  </a:ext>
                </a:extLst>
              </a:tr>
            </a:tbl>
          </a:graphicData>
        </a:graphic>
      </p:graphicFrame>
      <p:sp>
        <p:nvSpPr>
          <p:cNvPr id="159" name="Google Shape;159;p22"/>
          <p:cNvSpPr txBox="1"/>
          <p:nvPr/>
        </p:nvSpPr>
        <p:spPr>
          <a:xfrm>
            <a:off x="270300" y="3817675"/>
            <a:ext cx="4301700" cy="786200"/>
          </a:xfrm>
          <a:prstGeom prst="rect">
            <a:avLst/>
          </a:prstGeom>
          <a:noFill/>
          <a:ln w="9525" cap="flat" cmpd="sng">
            <a:solidFill>
              <a:schemeClr val="dk1"/>
            </a:solidFill>
            <a:prstDash val="solid"/>
            <a:round/>
            <a:headEnd type="none" w="sm" len="sm"/>
            <a:tailEnd type="none" w="sm" len="sm"/>
          </a:ln>
        </p:spPr>
        <p:txBody>
          <a:bodyPr spcFirstLastPara="1" wrap="square" lIns="457200" tIns="91425" rIns="91425" bIns="91425" anchor="ctr"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Under the guidance of:</a:t>
            </a:r>
            <a:br>
              <a:rPr lang="en" sz="1200" dirty="0">
                <a:solidFill>
                  <a:schemeClr val="dk1"/>
                </a:solidFill>
                <a:latin typeface="Bree Serif"/>
                <a:ea typeface="Bree Serif"/>
                <a:cs typeface="Bree Serif"/>
                <a:sym typeface="Bree Serif"/>
              </a:rPr>
            </a:br>
            <a:r>
              <a:rPr lang="en" sz="1200" dirty="0">
                <a:solidFill>
                  <a:schemeClr val="dk1"/>
                </a:solidFill>
                <a:latin typeface="Bree Serif"/>
                <a:ea typeface="Bree Serif"/>
                <a:cs typeface="Bree Serif"/>
                <a:sym typeface="Bree Serif"/>
              </a:rPr>
              <a:t>Dr. E. </a:t>
            </a:r>
            <a:r>
              <a:rPr lang="en" sz="1200" dirty="0" err="1">
                <a:solidFill>
                  <a:schemeClr val="dk1"/>
                </a:solidFill>
                <a:latin typeface="Bree Serif"/>
                <a:ea typeface="Bree Serif"/>
                <a:cs typeface="Bree Serif"/>
                <a:sym typeface="Bree Serif"/>
              </a:rPr>
              <a:t>Sasikala</a:t>
            </a:r>
            <a:endParaRPr sz="1200" dirty="0">
              <a:solidFill>
                <a:schemeClr val="dk1"/>
              </a:solidFill>
              <a:latin typeface="Lato Black"/>
              <a:ea typeface="Lato Black"/>
              <a:cs typeface="Lato Black"/>
              <a:sym typeface="Lato Black"/>
            </a:endParaRPr>
          </a:p>
        </p:txBody>
      </p:sp>
      <p:sp>
        <p:nvSpPr>
          <p:cNvPr id="160" name="Google Shape;160;p22"/>
          <p:cNvSpPr txBox="1"/>
          <p:nvPr/>
        </p:nvSpPr>
        <p:spPr>
          <a:xfrm>
            <a:off x="4572000" y="3817675"/>
            <a:ext cx="4301700" cy="78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457200" bIns="91425" anchor="ctr"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Project by:</a:t>
            </a:r>
            <a:br>
              <a:rPr lang="en" sz="1200" dirty="0">
                <a:solidFill>
                  <a:schemeClr val="dk1"/>
                </a:solidFill>
                <a:latin typeface="Manrope"/>
                <a:ea typeface="Manrope"/>
                <a:cs typeface="Manrope"/>
                <a:sym typeface="Manrope"/>
              </a:rPr>
            </a:br>
            <a:r>
              <a:rPr lang="en" sz="1200" dirty="0">
                <a:solidFill>
                  <a:schemeClr val="dk1"/>
                </a:solidFill>
                <a:latin typeface="Lato Black"/>
                <a:ea typeface="Lato Black"/>
                <a:cs typeface="Lato Black"/>
                <a:sym typeface="Lato Black"/>
              </a:rPr>
              <a:t>Anusha Patra (RA2111027010022)</a:t>
            </a:r>
            <a:endParaRPr sz="1200" dirty="0">
              <a:solidFill>
                <a:schemeClr val="dk1"/>
              </a:solidFill>
              <a:latin typeface="Lato Black"/>
              <a:ea typeface="Lato Black"/>
              <a:cs typeface="Lato Black"/>
              <a:sym typeface="Lato Black"/>
            </a:endParaRPr>
          </a:p>
          <a:p>
            <a:pPr marL="0" lvl="0" indent="0" algn="ctr" rtl="0">
              <a:spcBef>
                <a:spcPts val="0"/>
              </a:spcBef>
              <a:spcAft>
                <a:spcPts val="0"/>
              </a:spcAft>
              <a:buNone/>
            </a:pPr>
            <a:r>
              <a:rPr lang="en" sz="1200" dirty="0">
                <a:solidFill>
                  <a:schemeClr val="dk1"/>
                </a:solidFill>
                <a:latin typeface="Lato Black"/>
                <a:ea typeface="Lato Black"/>
                <a:cs typeface="Lato Black"/>
                <a:sym typeface="Lato Black"/>
              </a:rPr>
              <a:t>Abhignya Priyadarshini (RA2111027010067)</a:t>
            </a:r>
          </a:p>
        </p:txBody>
      </p:sp>
      <p:cxnSp>
        <p:nvCxnSpPr>
          <p:cNvPr id="3" name="Straight Connector 2">
            <a:extLst>
              <a:ext uri="{FF2B5EF4-FFF2-40B4-BE49-F238E27FC236}">
                <a16:creationId xmlns:a16="http://schemas.microsoft.com/office/drawing/2014/main" id="{831D2622-3738-7DE4-B6C1-30701E4C0690}"/>
              </a:ext>
            </a:extLst>
          </p:cNvPr>
          <p:cNvCxnSpPr>
            <a:cxnSpLocks/>
          </p:cNvCxnSpPr>
          <p:nvPr/>
        </p:nvCxnSpPr>
        <p:spPr>
          <a:xfrm>
            <a:off x="4572000" y="1641525"/>
            <a:ext cx="0" cy="204788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Stock Market?</a:t>
            </a:r>
            <a:endParaRPr dirty="0"/>
          </a:p>
        </p:txBody>
      </p:sp>
      <p:sp>
        <p:nvSpPr>
          <p:cNvPr id="166" name="Google Shape;166;p23"/>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sz="1400" dirty="0">
              <a:solidFill>
                <a:srgbClr val="D1D5DB"/>
              </a:solidFill>
              <a:highlight>
                <a:srgbClr val="444654"/>
              </a:highlight>
              <a:latin typeface="Roboto"/>
              <a:ea typeface="Roboto"/>
              <a:cs typeface="Roboto"/>
              <a:sym typeface="Roboto"/>
            </a:endParaRPr>
          </a:p>
          <a:p>
            <a:pPr marL="457200" lvl="0" indent="-317500" algn="l" rtl="0">
              <a:spcBef>
                <a:spcPts val="0"/>
              </a:spcBef>
              <a:spcAft>
                <a:spcPts val="0"/>
              </a:spcAft>
              <a:buSzPts val="1400"/>
              <a:buChar char="●"/>
            </a:pPr>
            <a:r>
              <a:rPr lang="en" sz="1400" dirty="0"/>
              <a:t>The stock market is a financial platform where investors buy and sell ownership shares (stocks) of companies. </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Stock prices fluctuate based on supply, demand, and market sentiment. </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It serves as a barometer of economic health, enabling investors to profit while bearing risks associated with market volatility and company performance.</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In today's world, the stock market is one of the most complex and dynamic systems. Predicting its behavior accurately is a challenge that has fascinated researchers and investors alike for decades. </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172" name="Google Shape;172;p24"/>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Why predicting stock market is so difficult:</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Complexity:</a:t>
            </a:r>
            <a:r>
              <a:rPr lang="en" sz="1400" dirty="0">
                <a:latin typeface="Lato" panose="020F0502020204030203" pitchFamily="34" charset="0"/>
                <a:ea typeface="Lato" panose="020F0502020204030203" pitchFamily="34" charset="0"/>
                <a:cs typeface="Lato" panose="020F0502020204030203" pitchFamily="34" charset="0"/>
              </a:rPr>
              <a:t> Stock prices are influenced by a multitude of factors, including economic indicators, geopolitical events, investor sentiment, and company performance. The interactions between these factors are intricate and often nonlinear.</a:t>
            </a:r>
            <a:endParaRPr sz="14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Randomness and Noise:</a:t>
            </a:r>
            <a:r>
              <a:rPr lang="en" sz="1400" dirty="0">
                <a:latin typeface="Lato" panose="020F0502020204030203" pitchFamily="34" charset="0"/>
                <a:ea typeface="Lato" panose="020F0502020204030203" pitchFamily="34" charset="0"/>
                <a:cs typeface="Lato" panose="020F0502020204030203" pitchFamily="34" charset="0"/>
              </a:rPr>
              <a:t> Market movements can be influenced by seemingly random events and noise, making it difficult to discern meaningful patterns.</a:t>
            </a:r>
            <a:endParaRPr sz="14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Information Asymmetry: </a:t>
            </a:r>
            <a:r>
              <a:rPr lang="en" sz="1400" dirty="0">
                <a:latin typeface="Lato" panose="020F0502020204030203" pitchFamily="34" charset="0"/>
                <a:ea typeface="Lato" panose="020F0502020204030203" pitchFamily="34" charset="0"/>
                <a:cs typeface="Lato" panose="020F0502020204030203" pitchFamily="34" charset="0"/>
              </a:rPr>
              <a:t>Traders and institutional investors often possess privileged information, leading to sudden price changes that are hard to predict for the general public.</a:t>
            </a:r>
            <a:endParaRPr sz="14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Short-Term vs. Long-Term Factors:</a:t>
            </a:r>
            <a:r>
              <a:rPr lang="en" sz="1400" dirty="0">
                <a:latin typeface="Lato" panose="020F0502020204030203" pitchFamily="34" charset="0"/>
                <a:ea typeface="Lato" panose="020F0502020204030203" pitchFamily="34" charset="0"/>
                <a:cs typeface="Lato" panose="020F0502020204030203" pitchFamily="34" charset="0"/>
              </a:rPr>
              <a:t> Short-term fluctuations can be driven by market sentiment, while long-term trends are influenced by fundamental factors that may not manifest immediately.</a:t>
            </a:r>
            <a:endParaRPr sz="14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External Events:</a:t>
            </a:r>
            <a:r>
              <a:rPr lang="en" sz="1400" dirty="0">
                <a:latin typeface="Lato" panose="020F0502020204030203" pitchFamily="34" charset="0"/>
                <a:ea typeface="Lato" panose="020F0502020204030203" pitchFamily="34" charset="0"/>
                <a:cs typeface="Lato" panose="020F0502020204030203" pitchFamily="34" charset="0"/>
              </a:rPr>
              <a:t> Global events, such as political decisions or natural disasters, can unpredictably impact markets.</a:t>
            </a:r>
            <a:endParaRPr sz="14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Motivation</a:t>
            </a:r>
            <a:endParaRPr/>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sz="1400" b="1" dirty="0">
                <a:highlight>
                  <a:schemeClr val="lt1"/>
                </a:highlight>
                <a:latin typeface="Lato" panose="020F0502020204030203" pitchFamily="34" charset="0"/>
                <a:ea typeface="Lato" panose="020F0502020204030203" pitchFamily="34" charset="0"/>
                <a:cs typeface="Lato" panose="020F0502020204030203" pitchFamily="34" charset="0"/>
                <a:sym typeface="Roboto"/>
              </a:rPr>
              <a:t>Financial Market Interest:</a:t>
            </a: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 Predicting stock prices accurately can provide valuable insights for making informed investment decisions, managing portfolios, and minimizing risks.</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317500" algn="l" rtl="0">
              <a:spcBef>
                <a:spcPts val="0"/>
              </a:spcBef>
              <a:spcAft>
                <a:spcPts val="0"/>
              </a:spcAft>
              <a:buSzPts val="1400"/>
              <a:buChar char="●"/>
            </a:pPr>
            <a:r>
              <a:rPr lang="en" sz="1400" b="1" dirty="0">
                <a:highlight>
                  <a:schemeClr val="lt1"/>
                </a:highlight>
                <a:latin typeface="Lato" panose="020F0502020204030203" pitchFamily="34" charset="0"/>
                <a:ea typeface="Lato" panose="020F0502020204030203" pitchFamily="34" charset="0"/>
                <a:cs typeface="Lato" panose="020F0502020204030203" pitchFamily="34" charset="0"/>
                <a:sym typeface="Roboto"/>
              </a:rPr>
              <a:t>Real-World Application:</a:t>
            </a: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 Stock market prediction represents a real-world and practical application of machine learning and data analysis techniques.</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317500" algn="l" rtl="0">
              <a:spcBef>
                <a:spcPts val="0"/>
              </a:spcBef>
              <a:spcAft>
                <a:spcPts val="0"/>
              </a:spcAft>
              <a:buSzPts val="1400"/>
              <a:buChar char="●"/>
            </a:pPr>
            <a:r>
              <a:rPr lang="en" sz="1400" b="1" dirty="0">
                <a:highlight>
                  <a:schemeClr val="lt1"/>
                </a:highlight>
                <a:latin typeface="Lato" panose="020F0502020204030203" pitchFamily="34" charset="0"/>
                <a:ea typeface="Lato" panose="020F0502020204030203" pitchFamily="34" charset="0"/>
                <a:cs typeface="Lato" panose="020F0502020204030203" pitchFamily="34" charset="0"/>
                <a:sym typeface="Roboto"/>
              </a:rPr>
              <a:t>Data Exploration and Insights: </a:t>
            </a: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Through this project, you can uncover hidden patterns, correlations, and trends that may not be immediately apparent, thereby adding value to your analytical toolkit.</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317500" algn="l" rtl="0">
              <a:spcBef>
                <a:spcPts val="0"/>
              </a:spcBef>
              <a:spcAft>
                <a:spcPts val="0"/>
              </a:spcAft>
              <a:buSzPts val="1400"/>
              <a:buChar char="●"/>
            </a:pPr>
            <a:r>
              <a:rPr lang="en" sz="1400" b="1" dirty="0">
                <a:highlight>
                  <a:schemeClr val="lt1"/>
                </a:highlight>
                <a:latin typeface="Lato" panose="020F0502020204030203" pitchFamily="34" charset="0"/>
                <a:ea typeface="Lato" panose="020F0502020204030203" pitchFamily="34" charset="0"/>
                <a:cs typeface="Lato" panose="020F0502020204030203" pitchFamily="34" charset="0"/>
                <a:sym typeface="Roboto"/>
              </a:rPr>
              <a:t>Educational Growth:</a:t>
            </a: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 Undertaking a stock market prediction project can provide a steep learning curve, exposing you to advanced machine learning techniques, time-series analysis.</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0" lvl="0" indent="0" algn="l" rtl="0">
              <a:spcBef>
                <a:spcPts val="0"/>
              </a:spcBef>
              <a:spcAft>
                <a:spcPts val="0"/>
              </a:spcAft>
              <a:buNone/>
            </a:pPr>
            <a:endParaRPr sz="1400" dirty="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263700" y="445025"/>
            <a:ext cx="861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Literature Review</a:t>
            </a:r>
            <a:r>
              <a:rPr lang="en" dirty="0"/>
              <a:t> </a:t>
            </a:r>
            <a:endParaRPr dirty="0"/>
          </a:p>
        </p:txBody>
      </p:sp>
      <p:sp>
        <p:nvSpPr>
          <p:cNvPr id="184" name="Google Shape;184;p26"/>
          <p:cNvSpPr txBox="1">
            <a:spLocks noGrp="1"/>
          </p:cNvSpPr>
          <p:nvPr>
            <p:ph type="subTitle" idx="1"/>
          </p:nvPr>
        </p:nvSpPr>
        <p:spPr>
          <a:xfrm>
            <a:off x="263700" y="1126525"/>
            <a:ext cx="8610000" cy="3748800"/>
          </a:xfrm>
          <a:prstGeom prst="rect">
            <a:avLst/>
          </a:prstGeom>
        </p:spPr>
        <p:txBody>
          <a:bodyPr spcFirstLastPara="1" wrap="square" lIns="182875" tIns="91425" rIns="457200" bIns="91425" anchor="t" anchorCtr="0">
            <a:noAutofit/>
          </a:bodyPr>
          <a:lstStyle/>
          <a:p>
            <a:pPr marL="0" lvl="0" indent="0" algn="l" rtl="0">
              <a:spcBef>
                <a:spcPts val="0"/>
              </a:spcBef>
              <a:spcAft>
                <a:spcPts val="0"/>
              </a:spcAft>
              <a:buNone/>
            </a:pPr>
            <a:endParaRPr sz="1400" dirty="0">
              <a:highlight>
                <a:schemeClr val="lt1"/>
              </a:highlight>
            </a:endParaRPr>
          </a:p>
        </p:txBody>
      </p:sp>
      <p:pic>
        <p:nvPicPr>
          <p:cNvPr id="4" name="Picture 3">
            <a:extLst>
              <a:ext uri="{FF2B5EF4-FFF2-40B4-BE49-F238E27FC236}">
                <a16:creationId xmlns:a16="http://schemas.microsoft.com/office/drawing/2014/main" id="{A83E4CA4-BE2E-DDAD-A64A-355473E1ECBF}"/>
              </a:ext>
            </a:extLst>
          </p:cNvPr>
          <p:cNvPicPr>
            <a:picLocks noChangeAspect="1"/>
          </p:cNvPicPr>
          <p:nvPr/>
        </p:nvPicPr>
        <p:blipFill>
          <a:blip r:embed="rId3"/>
          <a:stretch>
            <a:fillRect/>
          </a:stretch>
        </p:blipFill>
        <p:spPr>
          <a:xfrm>
            <a:off x="428432" y="1271870"/>
            <a:ext cx="2990630" cy="3426605"/>
          </a:xfrm>
          <a:prstGeom prst="rect">
            <a:avLst/>
          </a:prstGeom>
        </p:spPr>
      </p:pic>
      <p:sp>
        <p:nvSpPr>
          <p:cNvPr id="5" name="Google Shape;184;p26">
            <a:extLst>
              <a:ext uri="{FF2B5EF4-FFF2-40B4-BE49-F238E27FC236}">
                <a16:creationId xmlns:a16="http://schemas.microsoft.com/office/drawing/2014/main" id="{94AC9C56-F294-FACD-A08E-1DB498EDA955}"/>
              </a:ext>
            </a:extLst>
          </p:cNvPr>
          <p:cNvSpPr txBox="1">
            <a:spLocks/>
          </p:cNvSpPr>
          <p:nvPr/>
        </p:nvSpPr>
        <p:spPr>
          <a:xfrm>
            <a:off x="3583794" y="1271870"/>
            <a:ext cx="5131774" cy="3157007"/>
          </a:xfrm>
          <a:prstGeom prst="rect">
            <a:avLst/>
          </a:prstGeom>
          <a:noFill/>
          <a:ln w="9525" cap="flat" cmpd="sng">
            <a:solidFill>
              <a:schemeClr val="dk1"/>
            </a:solidFill>
            <a:prstDash val="solid"/>
            <a:round/>
            <a:headEnd type="none" w="sm" len="sm"/>
            <a:tailEnd type="none" w="sm" len="sm"/>
          </a:ln>
        </p:spPr>
        <p:txBody>
          <a:bodyPr spcFirstLastPara="1" wrap="square" lIns="182875" tIns="91425" rIns="45720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en-IN" sz="1400" dirty="0">
                <a:highlight>
                  <a:schemeClr val="lt1"/>
                </a:highlight>
              </a:rPr>
              <a:t>Limitations of the Study:</a:t>
            </a:r>
          </a:p>
          <a:p>
            <a:pPr marL="0" indent="0">
              <a:buFont typeface="Nunito Light"/>
              <a:buNone/>
            </a:pPr>
            <a:endParaRPr lang="en-IN" sz="1400" dirty="0">
              <a:highlight>
                <a:schemeClr val="lt1"/>
              </a:highlight>
            </a:endParaRPr>
          </a:p>
          <a:p>
            <a:pPr marL="0" indent="0">
              <a:buFont typeface="Nunito Light"/>
              <a:buNone/>
            </a:pPr>
            <a:r>
              <a:rPr lang="en-IN" sz="1400" dirty="0">
                <a:highlight>
                  <a:schemeClr val="lt1"/>
                </a:highlight>
              </a:rPr>
              <a:t>This study and the analysis in this paper is primarily undertaken by fetching the information from the Scopus database.  </a:t>
            </a:r>
          </a:p>
          <a:p>
            <a:pPr marL="0" indent="0">
              <a:buFont typeface="Nunito Light"/>
              <a:buNone/>
            </a:pPr>
            <a:endParaRPr lang="en-IN" sz="1400" dirty="0">
              <a:highlight>
                <a:schemeClr val="lt1"/>
              </a:highlight>
            </a:endParaRPr>
          </a:p>
          <a:p>
            <a:pPr marL="0" indent="0">
              <a:buFont typeface="Nunito Light"/>
              <a:buNone/>
            </a:pPr>
            <a:r>
              <a:rPr lang="en-IN" sz="1400" dirty="0">
                <a:highlight>
                  <a:schemeClr val="lt1"/>
                </a:highlight>
              </a:rPr>
              <a:t>However, for a more extensive study, the analysis can be done by using information from Google Scholar, Web of Science and Science Direct as well.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Tesla &amp; Google Stock Market</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742950" indent="-285750"/>
            <a:endParaRPr lang="en-US" sz="1200" b="0" i="0" dirty="0">
              <a:solidFill>
                <a:schemeClr val="tx1"/>
              </a:solidFill>
              <a:effectLst/>
              <a:latin typeface="Söhne"/>
            </a:endParaRPr>
          </a:p>
          <a:p>
            <a:pPr marL="139700" indent="0">
              <a:buNone/>
            </a:pPr>
            <a:r>
              <a:rPr lang="en-IN" sz="1200" b="1" i="0" u="none" strike="noStrike" dirty="0">
                <a:solidFill>
                  <a:schemeClr val="tx1"/>
                </a:solidFill>
                <a:effectLst/>
                <a:latin typeface="Söhne"/>
              </a:rPr>
              <a:t>Tesla, Inc. (TSLA):</a:t>
            </a:r>
            <a:endParaRPr lang="en-IN" sz="1200" b="0" i="0" u="none" strike="noStrike" dirty="0">
              <a:solidFill>
                <a:schemeClr val="tx1"/>
              </a:solidFill>
              <a:effectLst/>
              <a:latin typeface="Söhne"/>
            </a:endParaRPr>
          </a:p>
          <a:p>
            <a:r>
              <a:rPr lang="en-IN" sz="1200" b="0" i="0" u="none" strike="noStrike" dirty="0">
                <a:solidFill>
                  <a:schemeClr val="tx1"/>
                </a:solidFill>
                <a:effectLst/>
                <a:latin typeface="Söhne"/>
              </a:rPr>
              <a:t>Tesla is an American electric vehicle and clean energy company founded by Elon Musk.</a:t>
            </a:r>
          </a:p>
          <a:p>
            <a:r>
              <a:rPr lang="en-IN" sz="1200" b="0" i="0" u="none" strike="noStrike" dirty="0">
                <a:solidFill>
                  <a:schemeClr val="tx1"/>
                </a:solidFill>
                <a:effectLst/>
                <a:latin typeface="Söhne"/>
              </a:rPr>
              <a:t>TSLA is the stock symbol for Tesla.</a:t>
            </a:r>
          </a:p>
          <a:p>
            <a:r>
              <a:rPr lang="en-IN" sz="1200" b="0" i="0" u="none" strike="noStrike" dirty="0">
                <a:solidFill>
                  <a:schemeClr val="tx1"/>
                </a:solidFill>
                <a:effectLst/>
                <a:latin typeface="Söhne"/>
              </a:rPr>
              <a:t>Tesla's stock has been highly volatile and has experienced significant growth over the years. It became one of the most well-known and closely watched stocks in the market.</a:t>
            </a:r>
          </a:p>
          <a:p>
            <a:r>
              <a:rPr lang="en-IN" sz="1200" b="0" i="0" u="none" strike="noStrike" dirty="0">
                <a:solidFill>
                  <a:schemeClr val="tx1"/>
                </a:solidFill>
                <a:effectLst/>
                <a:latin typeface="Söhne"/>
              </a:rPr>
              <a:t>Tesla's stock price has been influenced by various factors, including its electric vehicle production and sales, new product releases, and market sentiment.</a:t>
            </a:r>
          </a:p>
          <a:p>
            <a:r>
              <a:rPr lang="en-IN" sz="1200" b="0" i="0" u="none" strike="noStrike" dirty="0">
                <a:solidFill>
                  <a:schemeClr val="tx1"/>
                </a:solidFill>
                <a:effectLst/>
                <a:latin typeface="Söhne"/>
              </a:rPr>
              <a:t>The company's stock price has seen both rapid appreciation and sharp declines, making it a subject of extensive market analysis and investor interest.</a:t>
            </a:r>
          </a:p>
          <a:p>
            <a:pPr marL="139700" indent="0">
              <a:buNone/>
            </a:pPr>
            <a:endParaRPr lang="en-IN" sz="1200" b="0" i="0" u="none" strike="noStrike" dirty="0">
              <a:solidFill>
                <a:schemeClr val="tx1"/>
              </a:solidFill>
              <a:effectLst/>
              <a:latin typeface="Söhne"/>
            </a:endParaRPr>
          </a:p>
          <a:p>
            <a:pPr marL="139700" indent="0" algn="l">
              <a:buNone/>
            </a:pPr>
            <a:r>
              <a:rPr lang="en-IN" sz="1200" b="1" i="0" u="none" strike="noStrike" dirty="0">
                <a:solidFill>
                  <a:schemeClr val="tx1"/>
                </a:solidFill>
                <a:effectLst/>
                <a:latin typeface="Söhne"/>
              </a:rPr>
              <a:t>Alphabet Inc. (GOOGL/GOOG):</a:t>
            </a:r>
            <a:endParaRPr lang="en-IN" sz="1200" b="0" i="0" u="none" strike="noStrike" dirty="0">
              <a:solidFill>
                <a:schemeClr val="tx1"/>
              </a:solidFill>
              <a:effectLst/>
              <a:latin typeface="Söhne"/>
            </a:endParaRPr>
          </a:p>
          <a:p>
            <a:r>
              <a:rPr lang="en-IN" sz="1200" b="0" i="0" u="none" strike="noStrike" dirty="0">
                <a:solidFill>
                  <a:schemeClr val="tx1"/>
                </a:solidFill>
                <a:effectLst/>
                <a:latin typeface="Söhne"/>
              </a:rPr>
              <a:t>Alphabet Inc. is the parent company of Google and several other subsidiaries.</a:t>
            </a:r>
          </a:p>
          <a:p>
            <a:r>
              <a:rPr lang="en-IN" sz="1200" b="0" i="0" u="none" strike="noStrike" dirty="0">
                <a:solidFill>
                  <a:schemeClr val="tx1"/>
                </a:solidFill>
                <a:effectLst/>
                <a:latin typeface="Söhne"/>
              </a:rPr>
              <a:t>GOOGL is the stock symbol for Alphabet's Class A shares, while GOOG represents Class C shares.</a:t>
            </a:r>
          </a:p>
          <a:p>
            <a:r>
              <a:rPr lang="en-IN" sz="1200" b="0" i="0" u="none" strike="noStrike" dirty="0">
                <a:solidFill>
                  <a:schemeClr val="tx1"/>
                </a:solidFill>
                <a:effectLst/>
                <a:latin typeface="Söhne"/>
              </a:rPr>
              <a:t>Google is known for its dominance in online search, advertising, cloud services, and other technology-related businesses.</a:t>
            </a:r>
          </a:p>
          <a:p>
            <a:r>
              <a:rPr lang="en-IN" sz="1200" b="0" i="0" u="none" strike="noStrike" dirty="0">
                <a:solidFill>
                  <a:schemeClr val="tx1"/>
                </a:solidFill>
                <a:effectLst/>
                <a:latin typeface="Söhne"/>
              </a:rPr>
              <a:t>Alphabet's stock has generally been considered a stable and long-term investment compared to more volatile tech companies.</a:t>
            </a:r>
          </a:p>
          <a:p>
            <a:r>
              <a:rPr lang="en-IN" sz="1200" b="0" i="0" u="none" strike="noStrike" dirty="0">
                <a:solidFill>
                  <a:schemeClr val="tx1"/>
                </a:solidFill>
                <a:effectLst/>
                <a:latin typeface="Söhne"/>
              </a:rPr>
              <a:t>Its stock performance has been influenced by the company's financial results, innovations, and broader market conditions.</a:t>
            </a:r>
          </a:p>
          <a:p>
            <a:pPr marL="139700" indent="0">
              <a:buNone/>
            </a:pPr>
            <a:endParaRPr lang="en-US" sz="1200" dirty="0">
              <a:solidFill>
                <a:schemeClr val="tx1"/>
              </a:solidFill>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lang="en-US" sz="1400" dirty="0">
              <a:solidFill>
                <a:schemeClr val="tx1"/>
              </a:solidFill>
              <a:highlight>
                <a:schemeClr val="lt1"/>
              </a:highlight>
              <a:latin typeface="Roboto"/>
              <a:ea typeface="Roboto"/>
              <a:cs typeface="Roboto"/>
              <a:sym typeface="Roboto"/>
            </a:endParaRPr>
          </a:p>
        </p:txBody>
      </p:sp>
    </p:spTree>
    <p:extLst>
      <p:ext uri="{BB962C8B-B14F-4D97-AF65-F5344CB8AC3E}">
        <p14:creationId xmlns:p14="http://schemas.microsoft.com/office/powerpoint/2010/main" val="390342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Tesla Plot Output</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algn="l">
              <a:buFont typeface="+mj-lt"/>
              <a:buAutoNum type="arabicPeriod"/>
            </a:pPr>
            <a:endParaRPr lang="en-US" sz="1600" b="1" i="0" dirty="0">
              <a:solidFill>
                <a:schemeClr val="tx1"/>
              </a:solidFill>
              <a:effectLst/>
              <a:latin typeface="Söhne"/>
            </a:endParaRPr>
          </a:p>
          <a:p>
            <a:pPr marL="457200" lvl="0" indent="0" algn="l" rtl="0">
              <a:spcBef>
                <a:spcPts val="0"/>
              </a:spcBef>
              <a:spcAft>
                <a:spcPts val="0"/>
              </a:spcAft>
              <a:buNone/>
            </a:pPr>
            <a:endParaRPr lang="en-US" sz="1400" dirty="0">
              <a:solidFill>
                <a:schemeClr val="tx1"/>
              </a:solidFill>
              <a:highlight>
                <a:schemeClr val="lt1"/>
              </a:highlight>
              <a:latin typeface="Roboto"/>
              <a:ea typeface="Roboto"/>
              <a:cs typeface="Roboto"/>
              <a:sym typeface="Roboto"/>
            </a:endParaRPr>
          </a:p>
        </p:txBody>
      </p:sp>
      <p:pic>
        <p:nvPicPr>
          <p:cNvPr id="2" name="Picture 1">
            <a:extLst>
              <a:ext uri="{FF2B5EF4-FFF2-40B4-BE49-F238E27FC236}">
                <a16:creationId xmlns:a16="http://schemas.microsoft.com/office/drawing/2014/main" id="{B9B66504-89BA-697F-19B4-17FBBD9FCFA0}"/>
              </a:ext>
            </a:extLst>
          </p:cNvPr>
          <p:cNvPicPr>
            <a:picLocks noChangeAspect="1"/>
          </p:cNvPicPr>
          <p:nvPr/>
        </p:nvPicPr>
        <p:blipFill>
          <a:blip r:embed="rId3"/>
          <a:stretch>
            <a:fillRect/>
          </a:stretch>
        </p:blipFill>
        <p:spPr>
          <a:xfrm>
            <a:off x="464303" y="1586175"/>
            <a:ext cx="3983195" cy="1971150"/>
          </a:xfrm>
          <a:prstGeom prst="rect">
            <a:avLst/>
          </a:prstGeom>
        </p:spPr>
      </p:pic>
      <p:pic>
        <p:nvPicPr>
          <p:cNvPr id="3" name="Picture 2">
            <a:extLst>
              <a:ext uri="{FF2B5EF4-FFF2-40B4-BE49-F238E27FC236}">
                <a16:creationId xmlns:a16="http://schemas.microsoft.com/office/drawing/2014/main" id="{AD50B250-393C-3C3D-0AF0-647E731B48AA}"/>
              </a:ext>
            </a:extLst>
          </p:cNvPr>
          <p:cNvPicPr>
            <a:picLocks noChangeAspect="1"/>
          </p:cNvPicPr>
          <p:nvPr/>
        </p:nvPicPr>
        <p:blipFill>
          <a:blip r:embed="rId4"/>
          <a:stretch>
            <a:fillRect/>
          </a:stretch>
        </p:blipFill>
        <p:spPr>
          <a:xfrm>
            <a:off x="4648200" y="1586175"/>
            <a:ext cx="4130418" cy="1971150"/>
          </a:xfrm>
          <a:prstGeom prst="rect">
            <a:avLst/>
          </a:prstGeom>
        </p:spPr>
      </p:pic>
    </p:spTree>
    <p:extLst>
      <p:ext uri="{BB962C8B-B14F-4D97-AF65-F5344CB8AC3E}">
        <p14:creationId xmlns:p14="http://schemas.microsoft.com/office/powerpoint/2010/main" val="227689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Performance Matrix-Tesla </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457200" lvl="0" indent="0" algn="l" rtl="0">
              <a:spcBef>
                <a:spcPts val="0"/>
              </a:spcBef>
              <a:spcAft>
                <a:spcPts val="0"/>
              </a:spcAft>
              <a:buNone/>
            </a:pPr>
            <a:endParaRPr lang="en-US" sz="1400" dirty="0">
              <a:solidFill>
                <a:schemeClr val="tx1"/>
              </a:solidFill>
              <a:highlight>
                <a:schemeClr val="lt1"/>
              </a:highlight>
              <a:latin typeface="Roboto"/>
              <a:ea typeface="Roboto"/>
              <a:cs typeface="Roboto"/>
              <a:sym typeface="Roboto"/>
            </a:endParaRPr>
          </a:p>
        </p:txBody>
      </p:sp>
      <p:pic>
        <p:nvPicPr>
          <p:cNvPr id="2" name="Picture 1">
            <a:extLst>
              <a:ext uri="{FF2B5EF4-FFF2-40B4-BE49-F238E27FC236}">
                <a16:creationId xmlns:a16="http://schemas.microsoft.com/office/drawing/2014/main" id="{1668E7D9-EDBE-310E-37F8-206422DA81FB}"/>
              </a:ext>
            </a:extLst>
          </p:cNvPr>
          <p:cNvPicPr>
            <a:picLocks noChangeAspect="1"/>
          </p:cNvPicPr>
          <p:nvPr/>
        </p:nvPicPr>
        <p:blipFill>
          <a:blip r:embed="rId3"/>
          <a:stretch>
            <a:fillRect/>
          </a:stretch>
        </p:blipFill>
        <p:spPr>
          <a:xfrm>
            <a:off x="1755330" y="1233977"/>
            <a:ext cx="5626539" cy="1216549"/>
          </a:xfrm>
          <a:prstGeom prst="rect">
            <a:avLst/>
          </a:prstGeom>
        </p:spPr>
      </p:pic>
      <p:sp>
        <p:nvSpPr>
          <p:cNvPr id="4" name="TextBox 3">
            <a:extLst>
              <a:ext uri="{FF2B5EF4-FFF2-40B4-BE49-F238E27FC236}">
                <a16:creationId xmlns:a16="http://schemas.microsoft.com/office/drawing/2014/main" id="{83D090F4-83E4-571D-C92E-2E2DAF10AAD3}"/>
              </a:ext>
            </a:extLst>
          </p:cNvPr>
          <p:cNvSpPr txBox="1"/>
          <p:nvPr/>
        </p:nvSpPr>
        <p:spPr>
          <a:xfrm>
            <a:off x="263600" y="2559326"/>
            <a:ext cx="8559579" cy="1015663"/>
          </a:xfrm>
          <a:prstGeom prst="rect">
            <a:avLst/>
          </a:prstGeom>
          <a:noFill/>
        </p:spPr>
        <p:txBody>
          <a:bodyPr wrap="square">
            <a:spAutoFit/>
          </a:bodyPr>
          <a:lstStyle/>
          <a:p>
            <a:pPr marL="171450" indent="-171450" algn="l">
              <a:buFont typeface="Arial" panose="020B0604020202020204" pitchFamily="34" charset="0"/>
              <a:buChar char="•"/>
            </a:pPr>
            <a:r>
              <a:rPr lang="en-IN" sz="1200" b="0" i="0" u="none" strike="noStrike" dirty="0">
                <a:solidFill>
                  <a:schemeClr val="tx1"/>
                </a:solidFill>
                <a:effectLst/>
                <a:latin typeface="Söhne"/>
              </a:rPr>
              <a:t>The MSE quantifies the average squared difference between predicted and actual values. A lower MSE indicates that the model's predictions are closer to the actual values, signifying a better model fit. Conversely, a higher MSE suggests that the model's predictions are further from the actual values, indicating a less accurate model.</a:t>
            </a:r>
          </a:p>
          <a:p>
            <a:pPr marL="171450" indent="-171450" algn="l">
              <a:buFont typeface="Arial" panose="020B0604020202020204" pitchFamily="34" charset="0"/>
              <a:buChar char="•"/>
            </a:pPr>
            <a:r>
              <a:rPr lang="en-IN" sz="1200" b="0" i="0" u="none" strike="noStrike" dirty="0">
                <a:solidFill>
                  <a:schemeClr val="tx1"/>
                </a:solidFill>
                <a:effectLst/>
                <a:latin typeface="Söhne"/>
              </a:rPr>
              <a:t>MSE is often used during the training and evaluation of regression models to assess their predictive accuracy. It's particularly useful when you want to penalize larger prediction errors more heavily, as the squared differences in the formula emphasize larger errors.</a:t>
            </a:r>
          </a:p>
        </p:txBody>
      </p:sp>
      <p:sp>
        <p:nvSpPr>
          <p:cNvPr id="6" name="TextBox 5">
            <a:extLst>
              <a:ext uri="{FF2B5EF4-FFF2-40B4-BE49-F238E27FC236}">
                <a16:creationId xmlns:a16="http://schemas.microsoft.com/office/drawing/2014/main" id="{8AEA4F39-6345-39AE-3A34-99B200E7E042}"/>
              </a:ext>
            </a:extLst>
          </p:cNvPr>
          <p:cNvSpPr txBox="1"/>
          <p:nvPr/>
        </p:nvSpPr>
        <p:spPr>
          <a:xfrm>
            <a:off x="263600" y="3687801"/>
            <a:ext cx="8502358" cy="1200329"/>
          </a:xfrm>
          <a:prstGeom prst="rect">
            <a:avLst/>
          </a:prstGeom>
          <a:noFill/>
        </p:spPr>
        <p:txBody>
          <a:bodyPr wrap="square">
            <a:spAutoFit/>
          </a:bodyPr>
          <a:lstStyle/>
          <a:p>
            <a:pPr marL="171450" indent="-171450" algn="l">
              <a:buFont typeface="Arial" panose="020B0604020202020204" pitchFamily="34" charset="0"/>
              <a:buChar char="•"/>
            </a:pPr>
            <a:r>
              <a:rPr lang="en-IN" sz="1200" b="0" i="0" u="none" strike="noStrike" dirty="0">
                <a:solidFill>
                  <a:schemeClr val="tx1"/>
                </a:solidFill>
                <a:effectLst/>
                <a:latin typeface="Söhne"/>
              </a:rPr>
              <a:t>The R-squared (R2) score, also known as the coefficient of determination, is a statistical metric used in machine learning and regression analysis to evaluate the performance of regression models. It measures how well the model explains the variance in the target variable.</a:t>
            </a:r>
          </a:p>
          <a:p>
            <a:pPr marL="171450" indent="-171450" algn="l">
              <a:buFont typeface="Arial" panose="020B0604020202020204" pitchFamily="34" charset="0"/>
              <a:buChar char="•"/>
            </a:pPr>
            <a:r>
              <a:rPr lang="en-IN" sz="1200" b="0" i="0" u="none" strike="noStrike" dirty="0">
                <a:solidFill>
                  <a:schemeClr val="tx1"/>
                </a:solidFill>
                <a:effectLst/>
                <a:latin typeface="Söhne"/>
              </a:rPr>
              <a:t>R2 score provides insight into the goodness of fit of a regression model. It represents the proportion of the variance in the dependent variable (the variable being predicted) that can be explained by the independent variables (the features used for prediction). </a:t>
            </a:r>
          </a:p>
        </p:txBody>
      </p:sp>
    </p:spTree>
    <p:extLst>
      <p:ext uri="{BB962C8B-B14F-4D97-AF65-F5344CB8AC3E}">
        <p14:creationId xmlns:p14="http://schemas.microsoft.com/office/powerpoint/2010/main" val="3292426496"/>
      </p:ext>
    </p:extLst>
  </p:cSld>
  <p:clrMapOvr>
    <a:masterClrMapping/>
  </p:clrMapOvr>
</p:sld>
</file>

<file path=ppt/theme/theme1.xml><?xml version="1.0" encoding="utf-8"?>
<a:theme xmlns:a="http://schemas.openxmlformats.org/drawingml/2006/main" name="Simple White Business Basic Template by Slidesgo">
  <a:themeElements>
    <a:clrScheme name="Simple Light">
      <a:dk1>
        <a:srgbClr val="252525"/>
      </a:dk1>
      <a:lt1>
        <a:srgbClr val="F7F5F4"/>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1198</Words>
  <Application>Microsoft Macintosh PowerPoint</Application>
  <PresentationFormat>On-screen Show (16:9)</PresentationFormat>
  <Paragraphs>81</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Lato</vt:lpstr>
      <vt:lpstr>Bree Serif</vt:lpstr>
      <vt:lpstr>Bitter</vt:lpstr>
      <vt:lpstr>Bebas Neue</vt:lpstr>
      <vt:lpstr>Nunito Light</vt:lpstr>
      <vt:lpstr>Lato Black</vt:lpstr>
      <vt:lpstr>Manrope</vt:lpstr>
      <vt:lpstr>Arial</vt:lpstr>
      <vt:lpstr>Söhne</vt:lpstr>
      <vt:lpstr>Roboto</vt:lpstr>
      <vt:lpstr>Simple White Business Basic Template by Slidesgo</vt:lpstr>
      <vt:lpstr>Stock Market Prediction</vt:lpstr>
      <vt:lpstr>Overview</vt:lpstr>
      <vt:lpstr>What is Stock Market?</vt:lpstr>
      <vt:lpstr>Problem Statement</vt:lpstr>
      <vt:lpstr>Motivation</vt:lpstr>
      <vt:lpstr>Literature Review </vt:lpstr>
      <vt:lpstr>Tesla &amp; Google Stock Market</vt:lpstr>
      <vt:lpstr>Tesla Plot Output</vt:lpstr>
      <vt:lpstr>Performance Matrix-Tesla </vt:lpstr>
      <vt:lpstr>LSTM- Google</vt:lpstr>
      <vt:lpstr>Prediction Plot Output-Google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cp:lastModifiedBy>ABHIGNYA PRIYADARSHINI (RA2111027010067)</cp:lastModifiedBy>
  <cp:revision>3</cp:revision>
  <dcterms:modified xsi:type="dcterms:W3CDTF">2023-10-30T18:20:12Z</dcterms:modified>
</cp:coreProperties>
</file>