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8" r:id="rId4"/>
    <p:sldId id="260" r:id="rId5"/>
    <p:sldId id="269" r:id="rId6"/>
    <p:sldId id="275" r:id="rId7"/>
    <p:sldId id="280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8" d="100"/>
          <a:sy n="78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 Question 4 </a:t>
            </a:r>
            <a:r>
              <a:rPr lang="en-US">
                <a:sym typeface="+mn-ea"/>
              </a:rPr>
              <a:t>Answer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 b="1"/>
              <a:t>Ans:  </a:t>
            </a:r>
            <a:r>
              <a:rPr lang="en-US" sz="1800"/>
              <a:t>As we are given 4 centers around the globe to process customer order forms</a:t>
            </a:r>
            <a:endParaRPr lang="en-US" sz="1800"/>
          </a:p>
          <a:p>
            <a:r>
              <a:rPr lang="en-US" sz="1800"/>
              <a:t>i.e inputs are 4 discrete variables (phillippines,Indonesia,Malta,India)</a:t>
            </a:r>
            <a:endParaRPr lang="en-US" sz="1800"/>
          </a:p>
          <a:p>
            <a:r>
              <a:rPr lang="en-US" sz="1800"/>
              <a:t>alpha = 0.05</a:t>
            </a:r>
            <a:endParaRPr lang="en-US" sz="1800"/>
          </a:p>
          <a:p>
            <a:r>
              <a:rPr lang="en-US" sz="1800"/>
              <a:t>To find: Whether the defective percentages varies by centre</a:t>
            </a:r>
            <a:endParaRPr lang="en-US" sz="1800"/>
          </a:p>
          <a:p>
            <a:r>
              <a:rPr lang="en-US" sz="1800" b="1"/>
              <a:t>Assumptions:</a:t>
            </a: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H0: % of defective of all countries are equal </a:t>
            </a:r>
            <a:endParaRPr lang="en-US" sz="1800"/>
          </a:p>
          <a:p>
            <a:r>
              <a:rPr lang="en-US" sz="1800"/>
              <a:t>HA:Atleast one defective % is not equal</a:t>
            </a:r>
            <a:endParaRPr lang="en-US" sz="1800"/>
          </a:p>
          <a:p>
            <a:r>
              <a:rPr lang="en-US" sz="1800"/>
              <a:t>As it is discrete data, we can perform chi-square test</a:t>
            </a:r>
            <a:endParaRPr lang="en-US" sz="1800"/>
          </a:p>
          <a:p>
            <a:r>
              <a:rPr lang="en-US" sz="1800"/>
              <a:t>using python: from scipy.stats import chi2_contingency</a:t>
            </a:r>
            <a:endParaRPr lang="en-US" sz="1800"/>
          </a:p>
          <a:p>
            <a:r>
              <a:rPr lang="en-US" sz="1800"/>
              <a:t>                           chi2_contingency(contigencyTable)</a:t>
            </a:r>
            <a:endParaRPr lang="en-US" sz="1800"/>
          </a:p>
          <a:p>
            <a:r>
              <a:rPr lang="en-US" sz="2000" b="1"/>
              <a:t>output:</a:t>
            </a:r>
            <a:endParaRPr lang="en-US" sz="2000" b="1"/>
          </a:p>
          <a:p>
            <a:r>
              <a:rPr lang="en-US" sz="1800"/>
              <a:t>P-value = 0.277, which is greater than 0.05 so we can accept null hypothesis</a:t>
            </a:r>
            <a:endParaRPr lang="en-US" sz="1800"/>
          </a:p>
          <a:p>
            <a:r>
              <a:rPr lang="en-US" sz="2000" b="1">
                <a:solidFill>
                  <a:srgbClr val="00B050"/>
                </a:solidFill>
              </a:rPr>
              <a:t>Conclusion: </a:t>
            </a:r>
            <a:r>
              <a:rPr lang="en-US" sz="2000" b="1">
                <a:solidFill>
                  <a:srgbClr val="00B050"/>
                </a:solidFill>
                <a:sym typeface="+mn-ea"/>
              </a:rPr>
              <a:t>% of defective of all countries are equal </a:t>
            </a:r>
            <a:endParaRPr lang="en-US" sz="2000" b="1">
              <a:solidFill>
                <a:srgbClr val="00B050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Question 1 </a:t>
            </a:r>
            <a:r>
              <a:rPr lang="en-US">
                <a:sym typeface="+mn-ea"/>
              </a:rPr>
              <a:t>Answer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15"/>
            <a:ext cx="8229600" cy="4926965"/>
          </a:xfrm>
        </p:spPr>
        <p:txBody>
          <a:bodyPr/>
          <a:p>
            <a:pPr marL="0" indent="0">
              <a:buNone/>
            </a:pPr>
            <a:r>
              <a:rPr lang="en-US" sz="2000" b="1"/>
              <a:t>Ans:</a:t>
            </a:r>
            <a:r>
              <a:rPr lang="en-US"/>
              <a:t>  </a:t>
            </a:r>
            <a:r>
              <a:rPr lang="en-US" sz="1800"/>
              <a:t>we are given diameters of cutlet of 2 different units.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To find</a:t>
            </a:r>
            <a:r>
              <a:rPr lang="en-US" sz="1800"/>
              <a:t>: </a:t>
            </a:r>
            <a:r>
              <a:rPr lang="en-US" sz="1800" dirty="0">
                <a:sym typeface="+mn-ea"/>
              </a:rPr>
              <a:t>whether there is any significant difference in the diameter of the cutlet between two units.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As the data is continous in nature we can perform 2 sample t test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Assumptions:</a:t>
            </a:r>
            <a:r>
              <a:rPr lang="en-US" sz="1800"/>
              <a:t>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H0:  There is no significant difference b/w unit A and unit B cutlet diameter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HA: There is a significant difference b/w unit A and unit B cutlet diameter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2 Sample T test: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formula using python:  from scipy import stats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                           stats.ttest_ind(unitA,unitB) # refer to python code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solidFill>
                  <a:srgbClr val="00B050"/>
                </a:solidFill>
              </a:rPr>
              <a:t>Output: P-value = 0.47 alpha = 0.05 statastic = 0.7228 </a:t>
            </a:r>
            <a:endParaRPr lang="en-US" sz="1800" b="1"/>
          </a:p>
          <a:p>
            <a:pPr marL="0" indent="0">
              <a:buNone/>
            </a:pPr>
            <a:r>
              <a:rPr lang="en-US" sz="1800" b="1"/>
              <a:t>As P_value = 0.47&gt;0.05 we fail to reject null hypothesis i.e accept H0</a:t>
            </a:r>
            <a:endParaRPr lang="en-US" sz="1800" b="1"/>
          </a:p>
          <a:p>
            <a:pPr marL="0" indent="0">
              <a:buNone/>
            </a:pPr>
            <a:r>
              <a:rPr lang="en-US" sz="1800" b="1">
                <a:solidFill>
                  <a:srgbClr val="00B050"/>
                </a:solidFill>
              </a:rPr>
              <a:t>Conclusion: There is no significant difference B/w unitA and unitB cutlet diameters</a:t>
            </a:r>
            <a:endParaRPr lang="en-US" sz="18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  <a:endParaRPr lang="en-US" sz="2800" dirty="0"/>
          </a:p>
          <a:p>
            <a:pPr algn="just"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56590"/>
          </a:xfrm>
        </p:spPr>
        <p:txBody>
          <a:bodyPr>
            <a:normAutofit fontScale="90000"/>
          </a:bodyPr>
          <a:p>
            <a:r>
              <a:rPr lang="en-US"/>
              <a:t>Answer To Question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545"/>
            <a:ext cx="8229600" cy="5194935"/>
          </a:xfrm>
        </p:spPr>
        <p:txBody>
          <a:bodyPr>
            <a:noAutofit/>
          </a:bodyPr>
          <a:p>
            <a:r>
              <a:rPr lang="en-US" sz="1600" b="1"/>
              <a:t>Ans:</a:t>
            </a:r>
            <a:r>
              <a:rPr lang="en-US" sz="1600"/>
              <a:t> We are given turn around time(TAT) of 4 different laboratories </a:t>
            </a:r>
            <a:endParaRPr lang="en-US" sz="1600"/>
          </a:p>
          <a:p>
            <a:r>
              <a:rPr lang="en-US" sz="1600"/>
              <a:t>         alpha = 0.05</a:t>
            </a:r>
            <a:endParaRPr lang="en-US" sz="1600"/>
          </a:p>
          <a:p>
            <a:r>
              <a:rPr lang="en-US" sz="1600"/>
              <a:t>To Find:  Whether there is any significant difference in the avg TAT value among 4 different lab samples.</a:t>
            </a:r>
            <a:endParaRPr lang="en-US" sz="1600"/>
          </a:p>
          <a:p>
            <a:r>
              <a:rPr lang="en-US" sz="1600"/>
              <a:t> As the data is continous in nature and has more than 2 samples we can perform Anova test</a:t>
            </a:r>
            <a:endParaRPr lang="en-US" sz="1600"/>
          </a:p>
          <a:p>
            <a:r>
              <a:rPr lang="en-US" sz="1600" b="1"/>
              <a:t>Assumptions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H0:  Avg TAT for all the samples is same</a:t>
            </a:r>
            <a:endParaRPr lang="en-US" sz="1600"/>
          </a:p>
          <a:p>
            <a:r>
              <a:rPr lang="en-US" sz="1600"/>
              <a:t>HA: Avg TAT  for all the sample is not same</a:t>
            </a:r>
            <a:endParaRPr lang="en-US" sz="1600"/>
          </a:p>
          <a:p>
            <a:r>
              <a:rPr lang="en-US" sz="1600"/>
              <a:t>Formula using Python:  from scipy import stats # refer python sheet</a:t>
            </a:r>
            <a:endParaRPr lang="en-US" sz="1600"/>
          </a:p>
          <a:p>
            <a:r>
              <a:rPr lang="en-US" sz="1600"/>
              <a:t>                                          </a:t>
            </a:r>
            <a:r>
              <a:rPr lang="en-US" sz="1600" b="1" i="1"/>
              <a:t> stats.f_oneway(unit1,unit2,unit3,unit4)</a:t>
            </a:r>
            <a:endParaRPr lang="en-US" sz="1600" b="1" i="1"/>
          </a:p>
          <a:p>
            <a:r>
              <a:rPr lang="en-US" sz="1600" b="1"/>
              <a:t>output:</a:t>
            </a:r>
            <a:r>
              <a:rPr lang="en-US" sz="1600"/>
              <a:t> </a:t>
            </a:r>
            <a:endParaRPr lang="en-US" sz="1600"/>
          </a:p>
          <a:p>
            <a:r>
              <a:rPr lang="en-US" sz="1600"/>
              <a:t>As there are 4 samples we perform hypothesis test for different sample combinations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For Lab A samples and Lab B samples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/>
              <a:t>H0: Avg TAT for lab1 and lab2 samples is same</a:t>
            </a:r>
            <a:endParaRPr lang="en-US" sz="1600"/>
          </a:p>
          <a:p>
            <a:r>
              <a:rPr lang="en-US" sz="1600"/>
              <a:t>Ha: Avg TAT for lab1 and lab2 sample is different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  <a:sym typeface="+mn-ea"/>
              </a:rPr>
              <a:t>P-value = 0.7663277896545836  &gt; alpha = 0.05 we fail to reject null hypothsis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00B050"/>
                </a:solidFill>
                <a:sym typeface="+mn-ea"/>
              </a:rPr>
              <a:t>Conclusion: Avg TAT for both Lab1 and Lab2 are same</a:t>
            </a:r>
            <a:endParaRPr lang="en-US" sz="1600" b="1">
              <a:solidFill>
                <a:srgbClr val="00B050"/>
              </a:solidFill>
            </a:endParaRP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1275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7705"/>
            <a:ext cx="8229600" cy="5438775"/>
          </a:xfrm>
        </p:spPr>
        <p:txBody>
          <a:bodyPr>
            <a:normAutofit/>
          </a:bodyPr>
          <a:p>
            <a:r>
              <a:rPr lang="en-US" sz="1600" b="1"/>
              <a:t>For Lab1 samples and Lab3 samples</a:t>
            </a:r>
            <a:endParaRPr lang="en-US" sz="1600" b="1"/>
          </a:p>
          <a:p>
            <a:r>
              <a:rPr lang="en-US" sz="1600">
                <a:sym typeface="+mn-ea"/>
              </a:rPr>
              <a:t>H0: Avg TAT for lab1 and lab3 samples is same</a:t>
            </a:r>
            <a:endParaRPr lang="en-US" sz="1600"/>
          </a:p>
          <a:p>
            <a:r>
              <a:rPr lang="en-US" sz="1600">
                <a:sym typeface="+mn-ea"/>
              </a:rPr>
              <a:t>Ha: Avg TAT for lab1 and lab3 sample is different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output: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</a:t>
            </a:r>
            <a:r>
              <a:rPr lang="en-US" sz="1600" b="1">
                <a:solidFill>
                  <a:srgbClr val="00B050"/>
                </a:solidFill>
              </a:rPr>
              <a:t>P-value = 1.4885264395658523e-23  &lt; alpha = 0.05 we reject null hypothsis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</a:rPr>
              <a:t>       conclusion:Average TAT for lab1 and lab3 the samples is different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ym typeface="+mn-ea"/>
              </a:rPr>
              <a:t>For Lab1 samples and Lab4 samples</a:t>
            </a:r>
            <a:endParaRPr lang="en-US" sz="1600" b="1"/>
          </a:p>
          <a:p>
            <a:r>
              <a:rPr lang="en-US" sz="1600">
                <a:sym typeface="+mn-ea"/>
              </a:rPr>
              <a:t>H0: Avg TAT for lab1 and lab4 samples is same</a:t>
            </a:r>
            <a:endParaRPr lang="en-US" sz="1600"/>
          </a:p>
          <a:p>
            <a:r>
              <a:rPr lang="en-US" sz="1600">
                <a:sym typeface="+mn-ea"/>
              </a:rPr>
              <a:t>Ha: Avg TAT for lab1 and lab4 sample is different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  <a:sym typeface="+mn-ea"/>
              </a:rPr>
              <a:t>output: 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  P-value = 4.520137047010279e-14  &lt; alpha = 0.05 we reject null hypothsis</a:t>
            </a:r>
            <a:endParaRPr lang="en-US" sz="1600" b="1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 conclusion:Average TAT for lab1 and lab4 the samples is different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ym typeface="+mn-ea"/>
              </a:rPr>
              <a:t>For Lab2 samples and Lab3 samples</a:t>
            </a:r>
            <a:endParaRPr lang="en-US" sz="1600" b="1"/>
          </a:p>
          <a:p>
            <a:r>
              <a:rPr lang="en-US" sz="1600">
                <a:sym typeface="+mn-ea"/>
              </a:rPr>
              <a:t>H0: Avg TAT for lab2 and lab3 samples is same</a:t>
            </a:r>
            <a:endParaRPr lang="en-US" sz="1600"/>
          </a:p>
          <a:p>
            <a:r>
              <a:rPr lang="en-US" sz="1600">
                <a:sym typeface="+mn-ea"/>
              </a:rPr>
              <a:t>Ha: Avg TAT for lab2 and lab3 sample is different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  <a:sym typeface="+mn-ea"/>
              </a:rPr>
              <a:t>output: 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P-value = 7.029124901931469e-21  &lt; alpha = 0.05 we reject null hypothsis  </a:t>
            </a:r>
            <a:endParaRPr lang="en-US" sz="1600" b="1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conclusion:Average TAT for lab1 and lab4 the samples is different</a:t>
            </a:r>
            <a:endParaRPr lang="en-US" sz="1600">
              <a:solidFill>
                <a:srgbClr val="00B050"/>
              </a:solidFill>
            </a:endParaRPr>
          </a:p>
          <a:p>
            <a:endParaRPr lang="en-US" sz="1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1600" b="1">
                <a:sym typeface="+mn-ea"/>
              </a:rPr>
              <a:t>For Lab2 samples and Lab4 samples</a:t>
            </a:r>
            <a:endParaRPr lang="en-US" sz="1600" b="1"/>
          </a:p>
          <a:p>
            <a:r>
              <a:rPr lang="en-US" sz="1600">
                <a:sym typeface="+mn-ea"/>
              </a:rPr>
              <a:t>H0: Avg TAT for lab2 and lab4 samples is same</a:t>
            </a:r>
            <a:endParaRPr lang="en-US" sz="1600"/>
          </a:p>
          <a:p>
            <a:r>
              <a:rPr lang="en-US" sz="1600">
                <a:sym typeface="+mn-ea"/>
              </a:rPr>
              <a:t>Ha: Avg TAT for lab2 and lab4 sample is different</a:t>
            </a:r>
            <a:endParaRPr lang="en-US" sz="1600"/>
          </a:p>
          <a:p>
            <a:r>
              <a:rPr lang="en-US" sz="1600" b="1">
                <a:sym typeface="+mn-ea"/>
              </a:rPr>
              <a:t>output: </a:t>
            </a:r>
            <a:endParaRPr lang="en-US" sz="1600" b="1"/>
          </a:p>
          <a:p>
            <a:pPr marL="0" indent="0">
              <a:buNone/>
            </a:pPr>
            <a:r>
              <a:rPr lang="en-US" sz="1600" b="1">
                <a:sym typeface="+mn-ea"/>
              </a:rPr>
              <a:t>       </a:t>
            </a:r>
            <a:r>
              <a:rPr lang="en-US" sz="1600" b="1">
                <a:solidFill>
                  <a:srgbClr val="00B050"/>
                </a:solidFill>
                <a:sym typeface="+mn-ea"/>
              </a:rPr>
              <a:t>P-value = 1.4261693708242457e-13  &lt; alpha = 0.05 we reject null hypothsis</a:t>
            </a:r>
            <a:endParaRPr lang="en-US" sz="1600" b="1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conclusion:Average TAT for lab2 and lab4 the samples is different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>
                <a:sym typeface="+mn-ea"/>
              </a:rPr>
              <a:t>For Lab3 samples and Lab4 samples</a:t>
            </a:r>
            <a:endParaRPr lang="en-US" sz="1600"/>
          </a:p>
          <a:p>
            <a:r>
              <a:rPr lang="en-US" sz="1600">
                <a:sym typeface="+mn-ea"/>
              </a:rPr>
              <a:t>H0: Avg TAT for lab3 and lab4 samples is same</a:t>
            </a:r>
            <a:endParaRPr lang="en-US" sz="1600"/>
          </a:p>
          <a:p>
            <a:r>
              <a:rPr lang="en-US" sz="1600">
                <a:sym typeface="+mn-ea"/>
              </a:rPr>
              <a:t>Ha: Avg TAT for lab3 and lab4 sample is different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  <a:sym typeface="+mn-ea"/>
              </a:rPr>
              <a:t>output: 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P-value = 2.1080551000370744e-45  &lt; alpha = 0.05 we reject null hypothsis</a:t>
            </a:r>
            <a:endParaRPr lang="en-US" sz="1600" b="1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  <a:sym typeface="+mn-ea"/>
              </a:rPr>
              <a:t>      conclusion:Average TAT for lab3 and lab4 the samples is different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</a:rPr>
              <a:t>     Conclusion on ALL the Samples:</a:t>
            </a:r>
            <a:endParaRPr lang="en-US" sz="1600" b="1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B050"/>
                </a:solidFill>
              </a:rPr>
              <a:t>     Only Laboratory 1 and laboratory 2 AVG TAT values are same, but the remaining samples   AVG TAT values are different</a:t>
            </a:r>
            <a:endParaRPr lang="en-US" sz="16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 3 Answer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1800" b="1"/>
              <a:t>Ans:</a:t>
            </a:r>
            <a:r>
              <a:rPr lang="en-US" sz="1600"/>
              <a:t>  As we are given no of males and no of female buyers of </a:t>
            </a:r>
            <a:r>
              <a:rPr lang="en-US" sz="1600">
                <a:sym typeface="+mn-ea"/>
              </a:rPr>
              <a:t>differeregionsEast,West,North and South  </a:t>
            </a:r>
            <a:endParaRPr lang="en-US" sz="1600"/>
          </a:p>
          <a:p>
            <a:r>
              <a:rPr lang="en-US" sz="1600"/>
              <a:t>To Find: I</a:t>
            </a:r>
            <a:r>
              <a:rPr lang="en-US" sz="1600" dirty="0">
                <a:sym typeface="+mn-ea"/>
              </a:rPr>
              <a:t>f male-female buyer rations are similar across regions</a:t>
            </a:r>
            <a:endParaRPr lang="en-US" sz="1600" dirty="0">
              <a:sym typeface="+mn-ea"/>
            </a:endParaRPr>
          </a:p>
          <a:p>
            <a:r>
              <a:rPr lang="en-US" sz="1600"/>
              <a:t>As the given data related to 2 categories male and female shopping we can apply chi Square test</a:t>
            </a:r>
            <a:endParaRPr lang="en-US" sz="1600"/>
          </a:p>
          <a:p>
            <a:r>
              <a:rPr lang="en-US" sz="1600"/>
              <a:t>Assumptions:</a:t>
            </a:r>
            <a:endParaRPr lang="en-US" sz="1600"/>
          </a:p>
          <a:p>
            <a:r>
              <a:rPr lang="en-US" sz="1600"/>
              <a:t>H0:  All the proportions of both male and female categories are equal</a:t>
            </a:r>
            <a:endParaRPr lang="en-US" sz="1600"/>
          </a:p>
          <a:p>
            <a:r>
              <a:rPr lang="en-US" sz="1600"/>
              <a:t>Ha: Not all the proportions of both male and female categories are not equal</a:t>
            </a:r>
            <a:endParaRPr lang="en-US" sz="1600"/>
          </a:p>
          <a:p>
            <a:r>
              <a:rPr lang="en-US" sz="1600"/>
              <a:t>For finding the T value and P value using python.we use</a:t>
            </a:r>
            <a:endParaRPr lang="en-US" sz="1600"/>
          </a:p>
          <a:p>
            <a:r>
              <a:rPr lang="en-US" sz="1600"/>
              <a:t>       from scipy.stats import chi2_contingency</a:t>
            </a:r>
            <a:endParaRPr lang="en-US" sz="1600"/>
          </a:p>
          <a:p>
            <a:r>
              <a:rPr lang="en-US" sz="1600"/>
              <a:t>        chi2_contingency(tabular data) # refer to python sheet</a:t>
            </a:r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p value = 0.6603 t value =1.596</a:t>
            </a:r>
            <a:endParaRPr lang="en-US" sz="1600"/>
          </a:p>
          <a:p>
            <a:r>
              <a:rPr lang="en-US" sz="1600"/>
              <a:t>As the obtained p value = 0.66&gt; alpha = 0.05 we   fail to reject null hypothesis i.e accept null hypothesis</a:t>
            </a:r>
            <a:endParaRPr lang="en-US" sz="1600"/>
          </a:p>
          <a:p>
            <a:r>
              <a:rPr lang="en-US" sz="2000" b="1"/>
              <a:t>Conclusion:</a:t>
            </a:r>
            <a:endParaRPr lang="en-US" sz="2000" b="1"/>
          </a:p>
          <a:p>
            <a:r>
              <a:rPr lang="en-US" sz="1600" b="1">
                <a:solidFill>
                  <a:srgbClr val="00B050"/>
                </a:solidFill>
              </a:rPr>
              <a:t>All the proportions of  male and female buyer ratio are equal.</a:t>
            </a:r>
            <a:endParaRPr lang="en-US" sz="1600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6438</Words>
  <Application>WPS Presentation</Application>
  <PresentationFormat>On-screen Show (4:3)</PresentationFormat>
  <Paragraphs>178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Hypothesis Testing Exercise</vt:lpstr>
      <vt:lpstr> Question 1 Answer </vt:lpstr>
      <vt:lpstr>Hypothesis Testing Exercise</vt:lpstr>
      <vt:lpstr>PowerPoint 演示文稿</vt:lpstr>
      <vt:lpstr>PowerPoint 演示文稿</vt:lpstr>
      <vt:lpstr>PowerPoint 演示文稿</vt:lpstr>
      <vt:lpstr>Hypothesis Testing Exercise</vt:lpstr>
      <vt:lpstr>Question 3 Answer</vt:lpstr>
      <vt:lpstr>Hypothesis Testing Exercise</vt:lpstr>
      <vt:lpstr> Question 4 Answer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Anusha</cp:lastModifiedBy>
  <cp:revision>7</cp:revision>
  <dcterms:created xsi:type="dcterms:W3CDTF">2015-11-14T12:07:00Z</dcterms:created>
  <dcterms:modified xsi:type="dcterms:W3CDTF">2021-03-16T07:25:42Z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