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4"/>
  </p:sldMasterIdLst>
  <p:notesMasterIdLst>
    <p:notesMasterId r:id="rId41"/>
  </p:notesMasterIdLst>
  <p:handoutMasterIdLst>
    <p:handoutMasterId r:id="rId42"/>
  </p:handoutMasterIdLst>
  <p:sldIdLst>
    <p:sldId id="294" r:id="rId5"/>
    <p:sldId id="347" r:id="rId6"/>
    <p:sldId id="329" r:id="rId7"/>
    <p:sldId id="295" r:id="rId8"/>
    <p:sldId id="354" r:id="rId9"/>
    <p:sldId id="356" r:id="rId10"/>
    <p:sldId id="355" r:id="rId11"/>
    <p:sldId id="360" r:id="rId12"/>
    <p:sldId id="359" r:id="rId13"/>
    <p:sldId id="357" r:id="rId14"/>
    <p:sldId id="358" r:id="rId15"/>
    <p:sldId id="348" r:id="rId16"/>
    <p:sldId id="351" r:id="rId17"/>
    <p:sldId id="330" r:id="rId18"/>
    <p:sldId id="296" r:id="rId19"/>
    <p:sldId id="334" r:id="rId20"/>
    <p:sldId id="352" r:id="rId21"/>
    <p:sldId id="297" r:id="rId22"/>
    <p:sldId id="349" r:id="rId23"/>
    <p:sldId id="350" r:id="rId24"/>
    <p:sldId id="331" r:id="rId25"/>
    <p:sldId id="333" r:id="rId26"/>
    <p:sldId id="298" r:id="rId27"/>
    <p:sldId id="332" r:id="rId28"/>
    <p:sldId id="353" r:id="rId29"/>
    <p:sldId id="336" r:id="rId30"/>
    <p:sldId id="337" r:id="rId31"/>
    <p:sldId id="338" r:id="rId32"/>
    <p:sldId id="339" r:id="rId33"/>
    <p:sldId id="340" r:id="rId34"/>
    <p:sldId id="341" r:id="rId35"/>
    <p:sldId id="342" r:id="rId36"/>
    <p:sldId id="343" r:id="rId37"/>
    <p:sldId id="344" r:id="rId38"/>
    <p:sldId id="345" r:id="rId39"/>
    <p:sldId id="34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94"/>
            <p14:sldId id="347"/>
            <p14:sldId id="329"/>
            <p14:sldId id="295"/>
            <p14:sldId id="354"/>
            <p14:sldId id="356"/>
            <p14:sldId id="355"/>
            <p14:sldId id="360"/>
            <p14:sldId id="359"/>
            <p14:sldId id="357"/>
            <p14:sldId id="358"/>
            <p14:sldId id="348"/>
            <p14:sldId id="351"/>
            <p14:sldId id="330"/>
            <p14:sldId id="296"/>
            <p14:sldId id="334"/>
            <p14:sldId id="352"/>
            <p14:sldId id="297"/>
            <p14:sldId id="349"/>
            <p14:sldId id="350"/>
            <p14:sldId id="331"/>
            <p14:sldId id="333"/>
            <p14:sldId id="298"/>
            <p14:sldId id="332"/>
            <p14:sldId id="353"/>
            <p14:sldId id="336"/>
            <p14:sldId id="337"/>
            <p14:sldId id="338"/>
            <p14:sldId id="339"/>
            <p14:sldId id="340"/>
            <p14:sldId id="341"/>
            <p14:sldId id="342"/>
            <p14:sldId id="343"/>
            <p14:sldId id="344"/>
            <p14:sldId id="345"/>
            <p14:sldId id="346"/>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24726"/>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0" autoAdjust="0"/>
    <p:restoredTop sz="94241" autoAdjust="0"/>
  </p:normalViewPr>
  <p:slideViewPr>
    <p:cSldViewPr snapToGrid="0">
      <p:cViewPr varScale="1">
        <p:scale>
          <a:sx n="117" d="100"/>
          <a:sy n="117" d="100"/>
        </p:scale>
        <p:origin x="108" y="3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DA97C-0A74-40DC-8B9D-513480C4EC3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E56F5E7-0086-4312-B4A7-AE294F0DFCFC}">
      <dgm:prSet/>
      <dgm:spPr/>
      <dgm:t>
        <a:bodyPr/>
        <a:lstStyle/>
        <a:p>
          <a:r>
            <a:rPr lang="en-IN" dirty="0"/>
            <a:t>The equation of the parabola is</a:t>
          </a:r>
        </a:p>
        <a:p>
          <a:r>
            <a:rPr lang="en-IN" dirty="0"/>
            <a:t>y = a- x2    .</a:t>
          </a:r>
          <a:endParaRPr lang="en-US" dirty="0"/>
        </a:p>
      </dgm:t>
    </dgm:pt>
    <dgm:pt modelId="{6CF924F1-B65D-467D-B922-7EE4CF784F0F}" type="parTrans" cxnId="{03FECA1A-9AD8-40C4-B474-E1C19CA9B8B2}">
      <dgm:prSet/>
      <dgm:spPr/>
      <dgm:t>
        <a:bodyPr/>
        <a:lstStyle/>
        <a:p>
          <a:endParaRPr lang="en-US"/>
        </a:p>
      </dgm:t>
    </dgm:pt>
    <dgm:pt modelId="{25FE5DDD-C16F-4A5D-94A1-1B2056B8C8F9}" type="sibTrans" cxnId="{03FECA1A-9AD8-40C4-B474-E1C19CA9B8B2}">
      <dgm:prSet/>
      <dgm:spPr/>
      <dgm:t>
        <a:bodyPr/>
        <a:lstStyle/>
        <a:p>
          <a:endParaRPr lang="en-US"/>
        </a:p>
      </dgm:t>
    </dgm:pt>
    <dgm:pt modelId="{6CFD75B1-4C28-4F1A-8070-FEC20BA9B924}">
      <dgm:prSet/>
      <dgm:spPr/>
      <dgm:t>
        <a:bodyPr/>
        <a:lstStyle/>
        <a:p>
          <a:r>
            <a:rPr lang="en-IN" baseline="30000"/>
            <a:t>The square intersects the parabola at points  A and B .</a:t>
          </a:r>
          <a:endParaRPr lang="en-US"/>
        </a:p>
      </dgm:t>
    </dgm:pt>
    <dgm:pt modelId="{C7EDF3EE-4BA3-4B95-AF62-1EC450CFA060}" type="parTrans" cxnId="{FAC35A5D-A245-403A-BE33-F68641341D72}">
      <dgm:prSet/>
      <dgm:spPr/>
      <dgm:t>
        <a:bodyPr/>
        <a:lstStyle/>
        <a:p>
          <a:endParaRPr lang="en-US"/>
        </a:p>
      </dgm:t>
    </dgm:pt>
    <dgm:pt modelId="{E1007192-D63B-4E18-9F49-EDEC2D51C020}" type="sibTrans" cxnId="{FAC35A5D-A245-403A-BE33-F68641341D72}">
      <dgm:prSet/>
      <dgm:spPr/>
      <dgm:t>
        <a:bodyPr/>
        <a:lstStyle/>
        <a:p>
          <a:endParaRPr lang="en-US"/>
        </a:p>
      </dgm:t>
    </dgm:pt>
    <dgm:pt modelId="{6460428C-CD92-49ED-84EF-E4DD03948855}">
      <dgm:prSet/>
      <dgm:spPr/>
      <dgm:t>
        <a:bodyPr/>
        <a:lstStyle/>
        <a:p>
          <a:r>
            <a:rPr lang="en-IN" baseline="30000"/>
            <a:t>The area of square is 16, which means the side of square is = 4</a:t>
          </a:r>
          <a:endParaRPr lang="en-US"/>
        </a:p>
      </dgm:t>
    </dgm:pt>
    <dgm:pt modelId="{CA504D50-BD48-4031-B83B-B13C2726763F}" type="parTrans" cxnId="{82DF4452-DAB2-4EA2-B3CD-23F2FDACC9C9}">
      <dgm:prSet/>
      <dgm:spPr/>
      <dgm:t>
        <a:bodyPr/>
        <a:lstStyle/>
        <a:p>
          <a:endParaRPr lang="en-US"/>
        </a:p>
      </dgm:t>
    </dgm:pt>
    <dgm:pt modelId="{3D751EA7-FB56-4465-93CC-7669FF610A5E}" type="sibTrans" cxnId="{82DF4452-DAB2-4EA2-B3CD-23F2FDACC9C9}">
      <dgm:prSet/>
      <dgm:spPr/>
      <dgm:t>
        <a:bodyPr/>
        <a:lstStyle/>
        <a:p>
          <a:endParaRPr lang="en-US"/>
        </a:p>
      </dgm:t>
    </dgm:pt>
    <dgm:pt modelId="{024E818A-C2A3-4010-91FE-EBCDEC58B9F4}">
      <dgm:prSet/>
      <dgm:spPr/>
      <dgm:t>
        <a:bodyPr/>
        <a:lstStyle/>
        <a:p>
          <a:r>
            <a:rPr lang="en-IN" baseline="30000"/>
            <a:t>The graph is symmetric about the y axis </a:t>
          </a:r>
          <a:endParaRPr lang="en-US"/>
        </a:p>
      </dgm:t>
    </dgm:pt>
    <dgm:pt modelId="{28A17AD1-225A-441B-8ABF-A3D28B275B59}" type="parTrans" cxnId="{8EE594DB-D725-45D5-B155-E0D7472FD4A3}">
      <dgm:prSet/>
      <dgm:spPr/>
      <dgm:t>
        <a:bodyPr/>
        <a:lstStyle/>
        <a:p>
          <a:endParaRPr lang="en-US"/>
        </a:p>
      </dgm:t>
    </dgm:pt>
    <dgm:pt modelId="{7CF7286D-688E-40B5-97C1-C3D1310A2295}" type="sibTrans" cxnId="{8EE594DB-D725-45D5-B155-E0D7472FD4A3}">
      <dgm:prSet/>
      <dgm:spPr/>
      <dgm:t>
        <a:bodyPr/>
        <a:lstStyle/>
        <a:p>
          <a:endParaRPr lang="en-US"/>
        </a:p>
      </dgm:t>
    </dgm:pt>
    <dgm:pt modelId="{633885EC-C89A-4C19-BE12-AE4E6E679623}">
      <dgm:prSet/>
      <dgm:spPr/>
      <dgm:t>
        <a:bodyPr/>
        <a:lstStyle/>
        <a:p>
          <a:r>
            <a:rPr lang="en-IN" baseline="30000" dirty="0"/>
            <a:t>Therefore the co ordinates of A and B are</a:t>
          </a:r>
        </a:p>
        <a:p>
          <a:r>
            <a:rPr lang="en-IN" baseline="30000" dirty="0"/>
            <a:t> ( -2,4) and (2,4) respectively.</a:t>
          </a:r>
          <a:endParaRPr lang="en-US" dirty="0"/>
        </a:p>
      </dgm:t>
    </dgm:pt>
    <dgm:pt modelId="{8D65DCFE-E5C1-4A65-AA13-BB5DFB4FBAFE}" type="parTrans" cxnId="{C36F8455-632A-4C28-8C73-8B5F345EE32E}">
      <dgm:prSet/>
      <dgm:spPr/>
      <dgm:t>
        <a:bodyPr/>
        <a:lstStyle/>
        <a:p>
          <a:endParaRPr lang="en-US"/>
        </a:p>
      </dgm:t>
    </dgm:pt>
    <dgm:pt modelId="{8CAE23B3-9060-4009-B152-F1FF50017E69}" type="sibTrans" cxnId="{C36F8455-632A-4C28-8C73-8B5F345EE32E}">
      <dgm:prSet/>
      <dgm:spPr/>
      <dgm:t>
        <a:bodyPr/>
        <a:lstStyle/>
        <a:p>
          <a:endParaRPr lang="en-US"/>
        </a:p>
      </dgm:t>
    </dgm:pt>
    <dgm:pt modelId="{A94868EA-0275-4BED-A01E-552CF3B20C3C}">
      <dgm:prSet/>
      <dgm:spPr/>
      <dgm:t>
        <a:bodyPr/>
        <a:lstStyle/>
        <a:p>
          <a:r>
            <a:rPr lang="en-IN" baseline="30000"/>
            <a:t>Since these points are on the parabola they must satisfy the equation.</a:t>
          </a:r>
          <a:endParaRPr lang="en-US"/>
        </a:p>
      </dgm:t>
    </dgm:pt>
    <dgm:pt modelId="{A9D09E51-5F94-4CD8-9A53-CAD2C0868535}" type="parTrans" cxnId="{327C0FCC-9356-47DA-823A-76C82BB26EE5}">
      <dgm:prSet/>
      <dgm:spPr/>
      <dgm:t>
        <a:bodyPr/>
        <a:lstStyle/>
        <a:p>
          <a:endParaRPr lang="en-US"/>
        </a:p>
      </dgm:t>
    </dgm:pt>
    <dgm:pt modelId="{A72AD127-6CC4-43D4-8F83-6A1298ECA9D1}" type="sibTrans" cxnId="{327C0FCC-9356-47DA-823A-76C82BB26EE5}">
      <dgm:prSet/>
      <dgm:spPr/>
      <dgm:t>
        <a:bodyPr/>
        <a:lstStyle/>
        <a:p>
          <a:endParaRPr lang="en-US"/>
        </a:p>
      </dgm:t>
    </dgm:pt>
    <dgm:pt modelId="{EB98CAD1-2DEB-4CCE-86A3-F68E607ADB74}" type="pres">
      <dgm:prSet presAssocID="{98CDA97C-0A74-40DC-8B9D-513480C4EC37}" presName="Name0" presStyleCnt="0">
        <dgm:presLayoutVars>
          <dgm:dir/>
          <dgm:resizeHandles val="exact"/>
        </dgm:presLayoutVars>
      </dgm:prSet>
      <dgm:spPr/>
    </dgm:pt>
    <dgm:pt modelId="{6C9C0FD1-3282-4802-B406-D0DC75EB16E9}" type="pres">
      <dgm:prSet presAssocID="{2E56F5E7-0086-4312-B4A7-AE294F0DFCFC}" presName="node" presStyleLbl="node1" presStyleIdx="0" presStyleCnt="6">
        <dgm:presLayoutVars>
          <dgm:bulletEnabled val="1"/>
        </dgm:presLayoutVars>
      </dgm:prSet>
      <dgm:spPr/>
    </dgm:pt>
    <dgm:pt modelId="{71C2DE5E-1978-48B6-9E1C-111F35EB4D13}" type="pres">
      <dgm:prSet presAssocID="{25FE5DDD-C16F-4A5D-94A1-1B2056B8C8F9}" presName="sibTrans" presStyleLbl="sibTrans1D1" presStyleIdx="0" presStyleCnt="5"/>
      <dgm:spPr/>
    </dgm:pt>
    <dgm:pt modelId="{968EDE07-28F4-4B6D-8254-FA7242D25C0F}" type="pres">
      <dgm:prSet presAssocID="{25FE5DDD-C16F-4A5D-94A1-1B2056B8C8F9}" presName="connectorText" presStyleLbl="sibTrans1D1" presStyleIdx="0" presStyleCnt="5"/>
      <dgm:spPr/>
    </dgm:pt>
    <dgm:pt modelId="{7E496A1E-E6F4-4F82-B57F-AECE51137DDB}" type="pres">
      <dgm:prSet presAssocID="{6CFD75B1-4C28-4F1A-8070-FEC20BA9B924}" presName="node" presStyleLbl="node1" presStyleIdx="1" presStyleCnt="6">
        <dgm:presLayoutVars>
          <dgm:bulletEnabled val="1"/>
        </dgm:presLayoutVars>
      </dgm:prSet>
      <dgm:spPr/>
    </dgm:pt>
    <dgm:pt modelId="{D1283730-CFED-4E48-864C-AEE5004C9689}" type="pres">
      <dgm:prSet presAssocID="{E1007192-D63B-4E18-9F49-EDEC2D51C020}" presName="sibTrans" presStyleLbl="sibTrans1D1" presStyleIdx="1" presStyleCnt="5"/>
      <dgm:spPr/>
    </dgm:pt>
    <dgm:pt modelId="{746F8DA8-0FA9-44C8-9C50-126B27934158}" type="pres">
      <dgm:prSet presAssocID="{E1007192-D63B-4E18-9F49-EDEC2D51C020}" presName="connectorText" presStyleLbl="sibTrans1D1" presStyleIdx="1" presStyleCnt="5"/>
      <dgm:spPr/>
    </dgm:pt>
    <dgm:pt modelId="{DFAD4633-152C-40C8-8544-E33DE42D07D9}" type="pres">
      <dgm:prSet presAssocID="{6460428C-CD92-49ED-84EF-E4DD03948855}" presName="node" presStyleLbl="node1" presStyleIdx="2" presStyleCnt="6">
        <dgm:presLayoutVars>
          <dgm:bulletEnabled val="1"/>
        </dgm:presLayoutVars>
      </dgm:prSet>
      <dgm:spPr/>
    </dgm:pt>
    <dgm:pt modelId="{A44F2049-B8EF-46E6-BBC5-2A12F490A5F7}" type="pres">
      <dgm:prSet presAssocID="{3D751EA7-FB56-4465-93CC-7669FF610A5E}" presName="sibTrans" presStyleLbl="sibTrans1D1" presStyleIdx="2" presStyleCnt="5"/>
      <dgm:spPr/>
    </dgm:pt>
    <dgm:pt modelId="{321ECCE7-5553-48F6-9CAE-F48A8E6C49C1}" type="pres">
      <dgm:prSet presAssocID="{3D751EA7-FB56-4465-93CC-7669FF610A5E}" presName="connectorText" presStyleLbl="sibTrans1D1" presStyleIdx="2" presStyleCnt="5"/>
      <dgm:spPr/>
    </dgm:pt>
    <dgm:pt modelId="{6645ED96-B63F-4EE3-A61E-02A02D97771C}" type="pres">
      <dgm:prSet presAssocID="{024E818A-C2A3-4010-91FE-EBCDEC58B9F4}" presName="node" presStyleLbl="node1" presStyleIdx="3" presStyleCnt="6">
        <dgm:presLayoutVars>
          <dgm:bulletEnabled val="1"/>
        </dgm:presLayoutVars>
      </dgm:prSet>
      <dgm:spPr/>
    </dgm:pt>
    <dgm:pt modelId="{344BF8B5-745E-4758-AB2B-7883EE960604}" type="pres">
      <dgm:prSet presAssocID="{7CF7286D-688E-40B5-97C1-C3D1310A2295}" presName="sibTrans" presStyleLbl="sibTrans1D1" presStyleIdx="3" presStyleCnt="5"/>
      <dgm:spPr/>
    </dgm:pt>
    <dgm:pt modelId="{7A23791D-214E-4A50-862F-6C0C06898BAF}" type="pres">
      <dgm:prSet presAssocID="{7CF7286D-688E-40B5-97C1-C3D1310A2295}" presName="connectorText" presStyleLbl="sibTrans1D1" presStyleIdx="3" presStyleCnt="5"/>
      <dgm:spPr/>
    </dgm:pt>
    <dgm:pt modelId="{9709A7CE-9452-493E-B18A-8B9F7A131A34}" type="pres">
      <dgm:prSet presAssocID="{633885EC-C89A-4C19-BE12-AE4E6E679623}" presName="node" presStyleLbl="node1" presStyleIdx="4" presStyleCnt="6">
        <dgm:presLayoutVars>
          <dgm:bulletEnabled val="1"/>
        </dgm:presLayoutVars>
      </dgm:prSet>
      <dgm:spPr/>
    </dgm:pt>
    <dgm:pt modelId="{D5575F20-3124-4ADA-A06F-F7FAE7382450}" type="pres">
      <dgm:prSet presAssocID="{8CAE23B3-9060-4009-B152-F1FF50017E69}" presName="sibTrans" presStyleLbl="sibTrans1D1" presStyleIdx="4" presStyleCnt="5"/>
      <dgm:spPr/>
    </dgm:pt>
    <dgm:pt modelId="{053C8746-15EA-40C0-A94E-DEA402446243}" type="pres">
      <dgm:prSet presAssocID="{8CAE23B3-9060-4009-B152-F1FF50017E69}" presName="connectorText" presStyleLbl="sibTrans1D1" presStyleIdx="4" presStyleCnt="5"/>
      <dgm:spPr/>
    </dgm:pt>
    <dgm:pt modelId="{B444917D-ABE8-44A0-AFF7-D803831F519B}" type="pres">
      <dgm:prSet presAssocID="{A94868EA-0275-4BED-A01E-552CF3B20C3C}" presName="node" presStyleLbl="node1" presStyleIdx="5" presStyleCnt="6">
        <dgm:presLayoutVars>
          <dgm:bulletEnabled val="1"/>
        </dgm:presLayoutVars>
      </dgm:prSet>
      <dgm:spPr/>
    </dgm:pt>
  </dgm:ptLst>
  <dgm:cxnLst>
    <dgm:cxn modelId="{8C8C5200-5BA8-4102-B77D-BA0EE46D45D4}" type="presOf" srcId="{3D751EA7-FB56-4465-93CC-7669FF610A5E}" destId="{A44F2049-B8EF-46E6-BBC5-2A12F490A5F7}" srcOrd="0" destOrd="0" presId="urn:microsoft.com/office/officeart/2016/7/layout/RepeatingBendingProcessNew"/>
    <dgm:cxn modelId="{03FECA1A-9AD8-40C4-B474-E1C19CA9B8B2}" srcId="{98CDA97C-0A74-40DC-8B9D-513480C4EC37}" destId="{2E56F5E7-0086-4312-B4A7-AE294F0DFCFC}" srcOrd="0" destOrd="0" parTransId="{6CF924F1-B65D-467D-B922-7EE4CF784F0F}" sibTransId="{25FE5DDD-C16F-4A5D-94A1-1B2056B8C8F9}"/>
    <dgm:cxn modelId="{05F4D83A-A832-4308-9E5E-83E42469180F}" type="presOf" srcId="{8CAE23B3-9060-4009-B152-F1FF50017E69}" destId="{053C8746-15EA-40C0-A94E-DEA402446243}" srcOrd="1" destOrd="0" presId="urn:microsoft.com/office/officeart/2016/7/layout/RepeatingBendingProcessNew"/>
    <dgm:cxn modelId="{1E732A3D-5790-42B1-90B7-AE4491FB7D2E}" type="presOf" srcId="{E1007192-D63B-4E18-9F49-EDEC2D51C020}" destId="{746F8DA8-0FA9-44C8-9C50-126B27934158}" srcOrd="1" destOrd="0" presId="urn:microsoft.com/office/officeart/2016/7/layout/RepeatingBendingProcessNew"/>
    <dgm:cxn modelId="{66B1B83E-0A8A-473E-AAC4-65B4EBFF5A3B}" type="presOf" srcId="{6CFD75B1-4C28-4F1A-8070-FEC20BA9B924}" destId="{7E496A1E-E6F4-4F82-B57F-AECE51137DDB}" srcOrd="0" destOrd="0" presId="urn:microsoft.com/office/officeart/2016/7/layout/RepeatingBendingProcessNew"/>
    <dgm:cxn modelId="{39A0155D-A83F-43E0-8136-4530DC3074B6}" type="presOf" srcId="{6460428C-CD92-49ED-84EF-E4DD03948855}" destId="{DFAD4633-152C-40C8-8544-E33DE42D07D9}" srcOrd="0" destOrd="0" presId="urn:microsoft.com/office/officeart/2016/7/layout/RepeatingBendingProcessNew"/>
    <dgm:cxn modelId="{FAC35A5D-A245-403A-BE33-F68641341D72}" srcId="{98CDA97C-0A74-40DC-8B9D-513480C4EC37}" destId="{6CFD75B1-4C28-4F1A-8070-FEC20BA9B924}" srcOrd="1" destOrd="0" parTransId="{C7EDF3EE-4BA3-4B95-AF62-1EC450CFA060}" sibTransId="{E1007192-D63B-4E18-9F49-EDEC2D51C020}"/>
    <dgm:cxn modelId="{C57B3D67-D605-41FE-9BCE-EBEA77EDA10E}" type="presOf" srcId="{633885EC-C89A-4C19-BE12-AE4E6E679623}" destId="{9709A7CE-9452-493E-B18A-8B9F7A131A34}" srcOrd="0" destOrd="0" presId="urn:microsoft.com/office/officeart/2016/7/layout/RepeatingBendingProcessNew"/>
    <dgm:cxn modelId="{8E49B871-6DB5-430D-959C-20353869CB4C}" type="presOf" srcId="{25FE5DDD-C16F-4A5D-94A1-1B2056B8C8F9}" destId="{968EDE07-28F4-4B6D-8254-FA7242D25C0F}" srcOrd="1" destOrd="0" presId="urn:microsoft.com/office/officeart/2016/7/layout/RepeatingBendingProcessNew"/>
    <dgm:cxn modelId="{82DF4452-DAB2-4EA2-B3CD-23F2FDACC9C9}" srcId="{98CDA97C-0A74-40DC-8B9D-513480C4EC37}" destId="{6460428C-CD92-49ED-84EF-E4DD03948855}" srcOrd="2" destOrd="0" parTransId="{CA504D50-BD48-4031-B83B-B13C2726763F}" sibTransId="{3D751EA7-FB56-4465-93CC-7669FF610A5E}"/>
    <dgm:cxn modelId="{C36F8455-632A-4C28-8C73-8B5F345EE32E}" srcId="{98CDA97C-0A74-40DC-8B9D-513480C4EC37}" destId="{633885EC-C89A-4C19-BE12-AE4E6E679623}" srcOrd="4" destOrd="0" parTransId="{8D65DCFE-E5C1-4A65-AA13-BB5DFB4FBAFE}" sibTransId="{8CAE23B3-9060-4009-B152-F1FF50017E69}"/>
    <dgm:cxn modelId="{4FC2B277-B31D-4CC3-A4D3-F92C10853F91}" type="presOf" srcId="{3D751EA7-FB56-4465-93CC-7669FF610A5E}" destId="{321ECCE7-5553-48F6-9CAE-F48A8E6C49C1}" srcOrd="1" destOrd="0" presId="urn:microsoft.com/office/officeart/2016/7/layout/RepeatingBendingProcessNew"/>
    <dgm:cxn modelId="{F9CE4679-4F53-4EB1-ADB0-78657B17B7ED}" type="presOf" srcId="{8CAE23B3-9060-4009-B152-F1FF50017E69}" destId="{D5575F20-3124-4ADA-A06F-F7FAE7382450}" srcOrd="0" destOrd="0" presId="urn:microsoft.com/office/officeart/2016/7/layout/RepeatingBendingProcessNew"/>
    <dgm:cxn modelId="{E137D07A-8AAD-476E-A4B0-328BA54BF377}" type="presOf" srcId="{98CDA97C-0A74-40DC-8B9D-513480C4EC37}" destId="{EB98CAD1-2DEB-4CCE-86A3-F68E607ADB74}" srcOrd="0" destOrd="0" presId="urn:microsoft.com/office/officeart/2016/7/layout/RepeatingBendingProcessNew"/>
    <dgm:cxn modelId="{0AAD7F80-9806-402C-BFFC-A68577AFD254}" type="presOf" srcId="{A94868EA-0275-4BED-A01E-552CF3B20C3C}" destId="{B444917D-ABE8-44A0-AFF7-D803831F519B}" srcOrd="0" destOrd="0" presId="urn:microsoft.com/office/officeart/2016/7/layout/RepeatingBendingProcessNew"/>
    <dgm:cxn modelId="{CB4C1B92-BB7F-4349-B5EA-8898CE1CEBF4}" type="presOf" srcId="{7CF7286D-688E-40B5-97C1-C3D1310A2295}" destId="{7A23791D-214E-4A50-862F-6C0C06898BAF}" srcOrd="1" destOrd="0" presId="urn:microsoft.com/office/officeart/2016/7/layout/RepeatingBendingProcessNew"/>
    <dgm:cxn modelId="{3786BF98-AFA8-4938-BEBE-1CEC99A50754}" type="presOf" srcId="{024E818A-C2A3-4010-91FE-EBCDEC58B9F4}" destId="{6645ED96-B63F-4EE3-A61E-02A02D97771C}" srcOrd="0" destOrd="0" presId="urn:microsoft.com/office/officeart/2016/7/layout/RepeatingBendingProcessNew"/>
    <dgm:cxn modelId="{A398FCB0-F092-45E8-B729-52AF0D8A9038}" type="presOf" srcId="{7CF7286D-688E-40B5-97C1-C3D1310A2295}" destId="{344BF8B5-745E-4758-AB2B-7883EE960604}" srcOrd="0" destOrd="0" presId="urn:microsoft.com/office/officeart/2016/7/layout/RepeatingBendingProcessNew"/>
    <dgm:cxn modelId="{186E0CB4-C575-49FD-B60C-891F87B83019}" type="presOf" srcId="{E1007192-D63B-4E18-9F49-EDEC2D51C020}" destId="{D1283730-CFED-4E48-864C-AEE5004C9689}" srcOrd="0" destOrd="0" presId="urn:microsoft.com/office/officeart/2016/7/layout/RepeatingBendingProcessNew"/>
    <dgm:cxn modelId="{5D9808BB-6C4F-43D0-A01C-11AFEF26D585}" type="presOf" srcId="{25FE5DDD-C16F-4A5D-94A1-1B2056B8C8F9}" destId="{71C2DE5E-1978-48B6-9E1C-111F35EB4D13}" srcOrd="0" destOrd="0" presId="urn:microsoft.com/office/officeart/2016/7/layout/RepeatingBendingProcessNew"/>
    <dgm:cxn modelId="{9C0DCDBB-64DD-44EE-918D-2121BA0AA6D5}" type="presOf" srcId="{2E56F5E7-0086-4312-B4A7-AE294F0DFCFC}" destId="{6C9C0FD1-3282-4802-B406-D0DC75EB16E9}" srcOrd="0" destOrd="0" presId="urn:microsoft.com/office/officeart/2016/7/layout/RepeatingBendingProcessNew"/>
    <dgm:cxn modelId="{327C0FCC-9356-47DA-823A-76C82BB26EE5}" srcId="{98CDA97C-0A74-40DC-8B9D-513480C4EC37}" destId="{A94868EA-0275-4BED-A01E-552CF3B20C3C}" srcOrd="5" destOrd="0" parTransId="{A9D09E51-5F94-4CD8-9A53-CAD2C0868535}" sibTransId="{A72AD127-6CC4-43D4-8F83-6A1298ECA9D1}"/>
    <dgm:cxn modelId="{8EE594DB-D725-45D5-B155-E0D7472FD4A3}" srcId="{98CDA97C-0A74-40DC-8B9D-513480C4EC37}" destId="{024E818A-C2A3-4010-91FE-EBCDEC58B9F4}" srcOrd="3" destOrd="0" parTransId="{28A17AD1-225A-441B-8ABF-A3D28B275B59}" sibTransId="{7CF7286D-688E-40B5-97C1-C3D1310A2295}"/>
    <dgm:cxn modelId="{B8C3FE90-8ED1-424A-9558-D8DD89BBD08F}" type="presParOf" srcId="{EB98CAD1-2DEB-4CCE-86A3-F68E607ADB74}" destId="{6C9C0FD1-3282-4802-B406-D0DC75EB16E9}" srcOrd="0" destOrd="0" presId="urn:microsoft.com/office/officeart/2016/7/layout/RepeatingBendingProcessNew"/>
    <dgm:cxn modelId="{66269828-B400-4281-A073-0B6F1E3A2FDD}" type="presParOf" srcId="{EB98CAD1-2DEB-4CCE-86A3-F68E607ADB74}" destId="{71C2DE5E-1978-48B6-9E1C-111F35EB4D13}" srcOrd="1" destOrd="0" presId="urn:microsoft.com/office/officeart/2016/7/layout/RepeatingBendingProcessNew"/>
    <dgm:cxn modelId="{C72051B1-AB38-4596-A6FD-7B2EC7B56D0F}" type="presParOf" srcId="{71C2DE5E-1978-48B6-9E1C-111F35EB4D13}" destId="{968EDE07-28F4-4B6D-8254-FA7242D25C0F}" srcOrd="0" destOrd="0" presId="urn:microsoft.com/office/officeart/2016/7/layout/RepeatingBendingProcessNew"/>
    <dgm:cxn modelId="{D15595C3-734C-456F-8BAD-A09335599E71}" type="presParOf" srcId="{EB98CAD1-2DEB-4CCE-86A3-F68E607ADB74}" destId="{7E496A1E-E6F4-4F82-B57F-AECE51137DDB}" srcOrd="2" destOrd="0" presId="urn:microsoft.com/office/officeart/2016/7/layout/RepeatingBendingProcessNew"/>
    <dgm:cxn modelId="{CF439192-066E-40D9-99B4-A78759A70E0F}" type="presParOf" srcId="{EB98CAD1-2DEB-4CCE-86A3-F68E607ADB74}" destId="{D1283730-CFED-4E48-864C-AEE5004C9689}" srcOrd="3" destOrd="0" presId="urn:microsoft.com/office/officeart/2016/7/layout/RepeatingBendingProcessNew"/>
    <dgm:cxn modelId="{EF7B9C35-1BA5-49F8-969E-FEE7537DC525}" type="presParOf" srcId="{D1283730-CFED-4E48-864C-AEE5004C9689}" destId="{746F8DA8-0FA9-44C8-9C50-126B27934158}" srcOrd="0" destOrd="0" presId="urn:microsoft.com/office/officeart/2016/7/layout/RepeatingBendingProcessNew"/>
    <dgm:cxn modelId="{F95B5DD3-B686-4184-BC45-11D7A2DCC2F3}" type="presParOf" srcId="{EB98CAD1-2DEB-4CCE-86A3-F68E607ADB74}" destId="{DFAD4633-152C-40C8-8544-E33DE42D07D9}" srcOrd="4" destOrd="0" presId="urn:microsoft.com/office/officeart/2016/7/layout/RepeatingBendingProcessNew"/>
    <dgm:cxn modelId="{1B7F77F5-B854-4A46-9F45-10B0C1A32059}" type="presParOf" srcId="{EB98CAD1-2DEB-4CCE-86A3-F68E607ADB74}" destId="{A44F2049-B8EF-46E6-BBC5-2A12F490A5F7}" srcOrd="5" destOrd="0" presId="urn:microsoft.com/office/officeart/2016/7/layout/RepeatingBendingProcessNew"/>
    <dgm:cxn modelId="{B2D3C8E2-1B6C-4926-9E80-E742D5849D9B}" type="presParOf" srcId="{A44F2049-B8EF-46E6-BBC5-2A12F490A5F7}" destId="{321ECCE7-5553-48F6-9CAE-F48A8E6C49C1}" srcOrd="0" destOrd="0" presId="urn:microsoft.com/office/officeart/2016/7/layout/RepeatingBendingProcessNew"/>
    <dgm:cxn modelId="{B0D08886-4461-4008-A908-DCDA3C8F33BB}" type="presParOf" srcId="{EB98CAD1-2DEB-4CCE-86A3-F68E607ADB74}" destId="{6645ED96-B63F-4EE3-A61E-02A02D97771C}" srcOrd="6" destOrd="0" presId="urn:microsoft.com/office/officeart/2016/7/layout/RepeatingBendingProcessNew"/>
    <dgm:cxn modelId="{D753ADAB-FB4E-49C1-A976-61F7E6E793CB}" type="presParOf" srcId="{EB98CAD1-2DEB-4CCE-86A3-F68E607ADB74}" destId="{344BF8B5-745E-4758-AB2B-7883EE960604}" srcOrd="7" destOrd="0" presId="urn:microsoft.com/office/officeart/2016/7/layout/RepeatingBendingProcessNew"/>
    <dgm:cxn modelId="{4ECDE1BC-325C-472A-AA2A-4D6B7B802766}" type="presParOf" srcId="{344BF8B5-745E-4758-AB2B-7883EE960604}" destId="{7A23791D-214E-4A50-862F-6C0C06898BAF}" srcOrd="0" destOrd="0" presId="urn:microsoft.com/office/officeart/2016/7/layout/RepeatingBendingProcessNew"/>
    <dgm:cxn modelId="{1F5963C4-ED18-48EE-A6BC-CFE93980BC46}" type="presParOf" srcId="{EB98CAD1-2DEB-4CCE-86A3-F68E607ADB74}" destId="{9709A7CE-9452-493E-B18A-8B9F7A131A34}" srcOrd="8" destOrd="0" presId="urn:microsoft.com/office/officeart/2016/7/layout/RepeatingBendingProcessNew"/>
    <dgm:cxn modelId="{17A552AE-C17E-47FB-84C3-954D4415CD03}" type="presParOf" srcId="{EB98CAD1-2DEB-4CCE-86A3-F68E607ADB74}" destId="{D5575F20-3124-4ADA-A06F-F7FAE7382450}" srcOrd="9" destOrd="0" presId="urn:microsoft.com/office/officeart/2016/7/layout/RepeatingBendingProcessNew"/>
    <dgm:cxn modelId="{41BA817F-59C2-45C4-AF17-9F1103F806CF}" type="presParOf" srcId="{D5575F20-3124-4ADA-A06F-F7FAE7382450}" destId="{053C8746-15EA-40C0-A94E-DEA402446243}" srcOrd="0" destOrd="0" presId="urn:microsoft.com/office/officeart/2016/7/layout/RepeatingBendingProcessNew"/>
    <dgm:cxn modelId="{463BECF6-BAD1-47E5-B0A0-7641FF70A646}" type="presParOf" srcId="{EB98CAD1-2DEB-4CCE-86A3-F68E607ADB74}" destId="{B444917D-ABE8-44A0-AFF7-D803831F519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2DE5E-1978-48B6-9E1C-111F35EB4D13}">
      <dsp:nvSpPr>
        <dsp:cNvPr id="0" name=""/>
        <dsp:cNvSpPr/>
      </dsp:nvSpPr>
      <dsp:spPr>
        <a:xfrm>
          <a:off x="2996604" y="769028"/>
          <a:ext cx="593431" cy="91440"/>
        </a:xfrm>
        <a:custGeom>
          <a:avLst/>
          <a:gdLst/>
          <a:ahLst/>
          <a:cxnLst/>
          <a:rect l="0" t="0" r="0" b="0"/>
          <a:pathLst>
            <a:path>
              <a:moveTo>
                <a:pt x="0" y="45720"/>
              </a:moveTo>
              <a:lnTo>
                <a:pt x="593431"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7719" y="811628"/>
        <a:ext cx="31201" cy="6240"/>
      </dsp:txXfrm>
    </dsp:sp>
    <dsp:sp modelId="{6C9C0FD1-3282-4802-B406-D0DC75EB16E9}">
      <dsp:nvSpPr>
        <dsp:cNvPr id="0" name=""/>
        <dsp:cNvSpPr/>
      </dsp:nvSpPr>
      <dsp:spPr>
        <a:xfrm>
          <a:off x="285224" y="794"/>
          <a:ext cx="2713180" cy="162790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48" tIns="139552" rIns="132948" bIns="139552" numCol="1" spcCol="1270" anchor="ctr" anchorCtr="0">
          <a:noAutofit/>
        </a:bodyPr>
        <a:lstStyle/>
        <a:p>
          <a:pPr marL="0" lvl="0" indent="0" algn="ctr" defTabSz="1022350">
            <a:lnSpc>
              <a:spcPct val="90000"/>
            </a:lnSpc>
            <a:spcBef>
              <a:spcPct val="0"/>
            </a:spcBef>
            <a:spcAft>
              <a:spcPct val="35000"/>
            </a:spcAft>
            <a:buNone/>
          </a:pPr>
          <a:r>
            <a:rPr lang="en-IN" sz="2300" kern="1200" dirty="0"/>
            <a:t>The equation of the parabola is</a:t>
          </a:r>
        </a:p>
        <a:p>
          <a:pPr marL="0" lvl="0" indent="0" algn="ctr" defTabSz="1022350">
            <a:lnSpc>
              <a:spcPct val="90000"/>
            </a:lnSpc>
            <a:spcBef>
              <a:spcPct val="0"/>
            </a:spcBef>
            <a:spcAft>
              <a:spcPct val="35000"/>
            </a:spcAft>
            <a:buNone/>
          </a:pPr>
          <a:r>
            <a:rPr lang="en-IN" sz="2300" kern="1200" dirty="0"/>
            <a:t>y = a- x2    .</a:t>
          </a:r>
          <a:endParaRPr lang="en-US" sz="2300" kern="1200" dirty="0"/>
        </a:p>
      </dsp:txBody>
      <dsp:txXfrm>
        <a:off x="285224" y="794"/>
        <a:ext cx="2713180" cy="1627908"/>
      </dsp:txXfrm>
    </dsp:sp>
    <dsp:sp modelId="{D1283730-CFED-4E48-864C-AEE5004C9689}">
      <dsp:nvSpPr>
        <dsp:cNvPr id="0" name=""/>
        <dsp:cNvSpPr/>
      </dsp:nvSpPr>
      <dsp:spPr>
        <a:xfrm>
          <a:off x="6333816" y="769028"/>
          <a:ext cx="593431" cy="91440"/>
        </a:xfrm>
        <a:custGeom>
          <a:avLst/>
          <a:gdLst/>
          <a:ahLst/>
          <a:cxnLst/>
          <a:rect l="0" t="0" r="0" b="0"/>
          <a:pathLst>
            <a:path>
              <a:moveTo>
                <a:pt x="0" y="45720"/>
              </a:moveTo>
              <a:lnTo>
                <a:pt x="593431"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14931" y="811628"/>
        <a:ext cx="31201" cy="6240"/>
      </dsp:txXfrm>
    </dsp:sp>
    <dsp:sp modelId="{7E496A1E-E6F4-4F82-B57F-AECE51137DDB}">
      <dsp:nvSpPr>
        <dsp:cNvPr id="0" name=""/>
        <dsp:cNvSpPr/>
      </dsp:nvSpPr>
      <dsp:spPr>
        <a:xfrm>
          <a:off x="3622436" y="794"/>
          <a:ext cx="2713180" cy="162790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48" tIns="139552" rIns="132948" bIns="139552" numCol="1" spcCol="1270" anchor="ctr" anchorCtr="0">
          <a:noAutofit/>
        </a:bodyPr>
        <a:lstStyle/>
        <a:p>
          <a:pPr marL="0" lvl="0" indent="0" algn="ctr" defTabSz="1022350">
            <a:lnSpc>
              <a:spcPct val="90000"/>
            </a:lnSpc>
            <a:spcBef>
              <a:spcPct val="0"/>
            </a:spcBef>
            <a:spcAft>
              <a:spcPct val="35000"/>
            </a:spcAft>
            <a:buNone/>
          </a:pPr>
          <a:r>
            <a:rPr lang="en-IN" sz="2300" kern="1200" baseline="30000"/>
            <a:t>The square intersects the parabola at points  A and B .</a:t>
          </a:r>
          <a:endParaRPr lang="en-US" sz="2300" kern="1200"/>
        </a:p>
      </dsp:txBody>
      <dsp:txXfrm>
        <a:off x="3622436" y="794"/>
        <a:ext cx="2713180" cy="1627908"/>
      </dsp:txXfrm>
    </dsp:sp>
    <dsp:sp modelId="{A44F2049-B8EF-46E6-BBC5-2A12F490A5F7}">
      <dsp:nvSpPr>
        <dsp:cNvPr id="0" name=""/>
        <dsp:cNvSpPr/>
      </dsp:nvSpPr>
      <dsp:spPr>
        <a:xfrm>
          <a:off x="1641814" y="1626902"/>
          <a:ext cx="6674423" cy="593431"/>
        </a:xfrm>
        <a:custGeom>
          <a:avLst/>
          <a:gdLst/>
          <a:ahLst/>
          <a:cxnLst/>
          <a:rect l="0" t="0" r="0" b="0"/>
          <a:pathLst>
            <a:path>
              <a:moveTo>
                <a:pt x="6674423" y="0"/>
              </a:moveTo>
              <a:lnTo>
                <a:pt x="6674423" y="313815"/>
              </a:lnTo>
              <a:lnTo>
                <a:pt x="0" y="313815"/>
              </a:lnTo>
              <a:lnTo>
                <a:pt x="0" y="593431"/>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1438" y="1920498"/>
        <a:ext cx="335176" cy="6240"/>
      </dsp:txXfrm>
    </dsp:sp>
    <dsp:sp modelId="{DFAD4633-152C-40C8-8544-E33DE42D07D9}">
      <dsp:nvSpPr>
        <dsp:cNvPr id="0" name=""/>
        <dsp:cNvSpPr/>
      </dsp:nvSpPr>
      <dsp:spPr>
        <a:xfrm>
          <a:off x="6959648" y="794"/>
          <a:ext cx="2713180" cy="162790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48" tIns="139552" rIns="132948" bIns="139552" numCol="1" spcCol="1270" anchor="ctr" anchorCtr="0">
          <a:noAutofit/>
        </a:bodyPr>
        <a:lstStyle/>
        <a:p>
          <a:pPr marL="0" lvl="0" indent="0" algn="ctr" defTabSz="1022350">
            <a:lnSpc>
              <a:spcPct val="90000"/>
            </a:lnSpc>
            <a:spcBef>
              <a:spcPct val="0"/>
            </a:spcBef>
            <a:spcAft>
              <a:spcPct val="35000"/>
            </a:spcAft>
            <a:buNone/>
          </a:pPr>
          <a:r>
            <a:rPr lang="en-IN" sz="2300" kern="1200" baseline="30000"/>
            <a:t>The area of square is 16, which means the side of square is = 4</a:t>
          </a:r>
          <a:endParaRPr lang="en-US" sz="2300" kern="1200"/>
        </a:p>
      </dsp:txBody>
      <dsp:txXfrm>
        <a:off x="6959648" y="794"/>
        <a:ext cx="2713180" cy="1627908"/>
      </dsp:txXfrm>
    </dsp:sp>
    <dsp:sp modelId="{344BF8B5-745E-4758-AB2B-7883EE960604}">
      <dsp:nvSpPr>
        <dsp:cNvPr id="0" name=""/>
        <dsp:cNvSpPr/>
      </dsp:nvSpPr>
      <dsp:spPr>
        <a:xfrm>
          <a:off x="2996604" y="3020968"/>
          <a:ext cx="593431" cy="91440"/>
        </a:xfrm>
        <a:custGeom>
          <a:avLst/>
          <a:gdLst/>
          <a:ahLst/>
          <a:cxnLst/>
          <a:rect l="0" t="0" r="0" b="0"/>
          <a:pathLst>
            <a:path>
              <a:moveTo>
                <a:pt x="0" y="45720"/>
              </a:moveTo>
              <a:lnTo>
                <a:pt x="593431"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7719" y="3063568"/>
        <a:ext cx="31201" cy="6240"/>
      </dsp:txXfrm>
    </dsp:sp>
    <dsp:sp modelId="{6645ED96-B63F-4EE3-A61E-02A02D97771C}">
      <dsp:nvSpPr>
        <dsp:cNvPr id="0" name=""/>
        <dsp:cNvSpPr/>
      </dsp:nvSpPr>
      <dsp:spPr>
        <a:xfrm>
          <a:off x="285224" y="2252734"/>
          <a:ext cx="2713180" cy="162790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48" tIns="139552" rIns="132948" bIns="139552" numCol="1" spcCol="1270" anchor="ctr" anchorCtr="0">
          <a:noAutofit/>
        </a:bodyPr>
        <a:lstStyle/>
        <a:p>
          <a:pPr marL="0" lvl="0" indent="0" algn="ctr" defTabSz="1022350">
            <a:lnSpc>
              <a:spcPct val="90000"/>
            </a:lnSpc>
            <a:spcBef>
              <a:spcPct val="0"/>
            </a:spcBef>
            <a:spcAft>
              <a:spcPct val="35000"/>
            </a:spcAft>
            <a:buNone/>
          </a:pPr>
          <a:r>
            <a:rPr lang="en-IN" sz="2300" kern="1200" baseline="30000"/>
            <a:t>The graph is symmetric about the y axis </a:t>
          </a:r>
          <a:endParaRPr lang="en-US" sz="2300" kern="1200"/>
        </a:p>
      </dsp:txBody>
      <dsp:txXfrm>
        <a:off x="285224" y="2252734"/>
        <a:ext cx="2713180" cy="1627908"/>
      </dsp:txXfrm>
    </dsp:sp>
    <dsp:sp modelId="{D5575F20-3124-4ADA-A06F-F7FAE7382450}">
      <dsp:nvSpPr>
        <dsp:cNvPr id="0" name=""/>
        <dsp:cNvSpPr/>
      </dsp:nvSpPr>
      <dsp:spPr>
        <a:xfrm>
          <a:off x="6333816" y="3020968"/>
          <a:ext cx="593431" cy="91440"/>
        </a:xfrm>
        <a:custGeom>
          <a:avLst/>
          <a:gdLst/>
          <a:ahLst/>
          <a:cxnLst/>
          <a:rect l="0" t="0" r="0" b="0"/>
          <a:pathLst>
            <a:path>
              <a:moveTo>
                <a:pt x="0" y="45720"/>
              </a:moveTo>
              <a:lnTo>
                <a:pt x="593431"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14931" y="3063568"/>
        <a:ext cx="31201" cy="6240"/>
      </dsp:txXfrm>
    </dsp:sp>
    <dsp:sp modelId="{9709A7CE-9452-493E-B18A-8B9F7A131A34}">
      <dsp:nvSpPr>
        <dsp:cNvPr id="0" name=""/>
        <dsp:cNvSpPr/>
      </dsp:nvSpPr>
      <dsp:spPr>
        <a:xfrm>
          <a:off x="3622436" y="2252734"/>
          <a:ext cx="2713180" cy="162790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48" tIns="139552" rIns="132948" bIns="139552" numCol="1" spcCol="1270" anchor="ctr" anchorCtr="0">
          <a:noAutofit/>
        </a:bodyPr>
        <a:lstStyle/>
        <a:p>
          <a:pPr marL="0" lvl="0" indent="0" algn="ctr" defTabSz="1022350">
            <a:lnSpc>
              <a:spcPct val="90000"/>
            </a:lnSpc>
            <a:spcBef>
              <a:spcPct val="0"/>
            </a:spcBef>
            <a:spcAft>
              <a:spcPct val="35000"/>
            </a:spcAft>
            <a:buNone/>
          </a:pPr>
          <a:r>
            <a:rPr lang="en-IN" sz="2300" kern="1200" baseline="30000" dirty="0"/>
            <a:t>Therefore the co ordinates of A and B are</a:t>
          </a:r>
        </a:p>
        <a:p>
          <a:pPr marL="0" lvl="0" indent="0" algn="ctr" defTabSz="1022350">
            <a:lnSpc>
              <a:spcPct val="90000"/>
            </a:lnSpc>
            <a:spcBef>
              <a:spcPct val="0"/>
            </a:spcBef>
            <a:spcAft>
              <a:spcPct val="35000"/>
            </a:spcAft>
            <a:buNone/>
          </a:pPr>
          <a:r>
            <a:rPr lang="en-IN" sz="2300" kern="1200" baseline="30000" dirty="0"/>
            <a:t> ( -2,4) and (2,4) respectively.</a:t>
          </a:r>
          <a:endParaRPr lang="en-US" sz="2300" kern="1200" dirty="0"/>
        </a:p>
      </dsp:txBody>
      <dsp:txXfrm>
        <a:off x="3622436" y="2252734"/>
        <a:ext cx="2713180" cy="1627908"/>
      </dsp:txXfrm>
    </dsp:sp>
    <dsp:sp modelId="{B444917D-ABE8-44A0-AFF7-D803831F519B}">
      <dsp:nvSpPr>
        <dsp:cNvPr id="0" name=""/>
        <dsp:cNvSpPr/>
      </dsp:nvSpPr>
      <dsp:spPr>
        <a:xfrm>
          <a:off x="6959648" y="2252734"/>
          <a:ext cx="2713180" cy="162790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48" tIns="139552" rIns="132948" bIns="139552" numCol="1" spcCol="1270" anchor="ctr" anchorCtr="0">
          <a:noAutofit/>
        </a:bodyPr>
        <a:lstStyle/>
        <a:p>
          <a:pPr marL="0" lvl="0" indent="0" algn="ctr" defTabSz="1022350">
            <a:lnSpc>
              <a:spcPct val="90000"/>
            </a:lnSpc>
            <a:spcBef>
              <a:spcPct val="0"/>
            </a:spcBef>
            <a:spcAft>
              <a:spcPct val="35000"/>
            </a:spcAft>
            <a:buNone/>
          </a:pPr>
          <a:r>
            <a:rPr lang="en-IN" sz="2300" kern="1200" baseline="30000"/>
            <a:t>Since these points are on the parabola they must satisfy the equation.</a:t>
          </a:r>
          <a:endParaRPr lang="en-US" sz="2300" kern="1200"/>
        </a:p>
      </dsp:txBody>
      <dsp:txXfrm>
        <a:off x="6959648" y="2252734"/>
        <a:ext cx="2713180" cy="162790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a:t>
            </a:fld>
            <a:endParaRPr lang="en-IN"/>
          </a:p>
        </p:txBody>
      </p:sp>
    </p:spTree>
    <p:extLst>
      <p:ext uri="{BB962C8B-B14F-4D97-AF65-F5344CB8AC3E}">
        <p14:creationId xmlns:p14="http://schemas.microsoft.com/office/powerpoint/2010/main" val="149829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4</a:t>
            </a:fld>
            <a:endParaRPr lang="en-IN"/>
          </a:p>
        </p:txBody>
      </p:sp>
    </p:spTree>
    <p:extLst>
      <p:ext uri="{BB962C8B-B14F-4D97-AF65-F5344CB8AC3E}">
        <p14:creationId xmlns:p14="http://schemas.microsoft.com/office/powerpoint/2010/main" val="289837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15</a:t>
            </a:fld>
            <a:endParaRPr lang="en-IN"/>
          </a:p>
        </p:txBody>
      </p:sp>
    </p:spTree>
    <p:extLst>
      <p:ext uri="{BB962C8B-B14F-4D97-AF65-F5344CB8AC3E}">
        <p14:creationId xmlns:p14="http://schemas.microsoft.com/office/powerpoint/2010/main" val="53571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23</a:t>
            </a:fld>
            <a:endParaRPr lang="en-IN"/>
          </a:p>
        </p:txBody>
      </p:sp>
    </p:spTree>
    <p:extLst>
      <p:ext uri="{BB962C8B-B14F-4D97-AF65-F5344CB8AC3E}">
        <p14:creationId xmlns:p14="http://schemas.microsoft.com/office/powerpoint/2010/main" val="400442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4651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170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91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58107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168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80794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6370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520940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1757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61894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B762CE-D8C1-4FB6-A614-09FDE3E0A44E}"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8C9B5-2FE9-40A9-8E78-6878FBE5BAB7}" type="slidenum">
              <a:rPr lang="en-IN" smtClean="0"/>
              <a:t>‹#›</a:t>
            </a:fld>
            <a:endParaRPr lang="en-IN"/>
          </a:p>
        </p:txBody>
      </p:sp>
    </p:spTree>
    <p:extLst>
      <p:ext uri="{BB962C8B-B14F-4D97-AF65-F5344CB8AC3E}">
        <p14:creationId xmlns:p14="http://schemas.microsoft.com/office/powerpoint/2010/main" val="406878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B762CE-D8C1-4FB6-A614-09FDE3E0A44E}"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68C9B5-2FE9-40A9-8E78-6878FBE5BAB7}" type="slidenum">
              <a:rPr lang="en-IN" smtClean="0"/>
              <a:t>‹#›</a:t>
            </a:fld>
            <a:endParaRPr lang="en-IN"/>
          </a:p>
        </p:txBody>
      </p:sp>
    </p:spTree>
    <p:extLst>
      <p:ext uri="{BB962C8B-B14F-4D97-AF65-F5344CB8AC3E}">
        <p14:creationId xmlns:p14="http://schemas.microsoft.com/office/powerpoint/2010/main" val="355283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0682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67113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B762CE-D8C1-4FB6-A614-09FDE3E0A44E}"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8C9B5-2FE9-40A9-8E78-6878FBE5BAB7}" type="slidenum">
              <a:rPr lang="en-IN" smtClean="0"/>
              <a:t>‹#›</a:t>
            </a:fld>
            <a:endParaRPr lang="en-IN"/>
          </a:p>
        </p:txBody>
      </p:sp>
    </p:spTree>
    <p:extLst>
      <p:ext uri="{BB962C8B-B14F-4D97-AF65-F5344CB8AC3E}">
        <p14:creationId xmlns:p14="http://schemas.microsoft.com/office/powerpoint/2010/main" val="292829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B762CE-D8C1-4FB6-A614-09FDE3E0A44E}"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8C9B5-2FE9-40A9-8E78-6878FBE5BAB7}" type="slidenum">
              <a:rPr lang="en-IN" smtClean="0"/>
              <a:t>‹#›</a:t>
            </a:fld>
            <a:endParaRPr lang="en-IN"/>
          </a:p>
        </p:txBody>
      </p:sp>
    </p:spTree>
    <p:extLst>
      <p:ext uri="{BB962C8B-B14F-4D97-AF65-F5344CB8AC3E}">
        <p14:creationId xmlns:p14="http://schemas.microsoft.com/office/powerpoint/2010/main" val="107777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4/12/2021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60EDB8-5305-433F-BE41-D7A86D811DB3}" type="slidenum">
              <a:rPr lang="en-US" smtClean="0"/>
              <a:pPr/>
              <a:t>‹#›</a:t>
            </a:fld>
            <a:endParaRPr lang="en-US" dirty="0"/>
          </a:p>
        </p:txBody>
      </p:sp>
      <p:sp>
        <p:nvSpPr>
          <p:cNvPr id="18" name="Rectangle 17">
            <a:extLst>
              <a:ext uri="{FF2B5EF4-FFF2-40B4-BE49-F238E27FC236}">
                <a16:creationId xmlns:a16="http://schemas.microsoft.com/office/drawing/2014/main" id="{9603F815-8375-4BF0-BC22-ECE911A43928}"/>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9" name="Straight Connector 18">
            <a:extLst>
              <a:ext uri="{FF2B5EF4-FFF2-40B4-BE49-F238E27FC236}">
                <a16:creationId xmlns:a16="http://schemas.microsoft.com/office/drawing/2014/main" id="{E69A1473-0E96-4980-9F5C-3118255B366B}"/>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550438"/>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66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4" Type="http://schemas.openxmlformats.org/officeDocument/2006/relationships/image" Target="../media/image41.svg"/></Relationships>
</file>

<file path=ppt/slides/_rels/slide3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1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43CA7F-4E74-4224-824C-1FFBED8E59E7}"/>
              </a:ext>
            </a:extLst>
          </p:cNvPr>
          <p:cNvSpPr>
            <a:spLocks noGrp="1"/>
          </p:cNvSpPr>
          <p:nvPr>
            <p:ph type="title"/>
          </p:nvPr>
        </p:nvSpPr>
        <p:spPr>
          <a:xfrm>
            <a:off x="643467" y="816638"/>
            <a:ext cx="3367359" cy="5224724"/>
          </a:xfrm>
        </p:spPr>
        <p:txBody>
          <a:bodyPr anchor="ctr">
            <a:normAutofit/>
          </a:bodyPr>
          <a:lstStyle/>
          <a:p>
            <a:r>
              <a:rPr lang="en-GB"/>
              <a:t>           Algebra : 1. Functions</a:t>
            </a:r>
            <a:endParaRPr lang="en-IN" dirty="0"/>
          </a:p>
        </p:txBody>
      </p:sp>
      <p:sp>
        <p:nvSpPr>
          <p:cNvPr id="3" name="Content Placeholder 2">
            <a:extLst>
              <a:ext uri="{FF2B5EF4-FFF2-40B4-BE49-F238E27FC236}">
                <a16:creationId xmlns:a16="http://schemas.microsoft.com/office/drawing/2014/main" id="{38F9F816-E5D5-4D01-8769-576E5B9B7C69}"/>
              </a:ext>
            </a:extLst>
          </p:cNvPr>
          <p:cNvSpPr>
            <a:spLocks noGrp="1"/>
          </p:cNvSpPr>
          <p:nvPr>
            <p:ph idx="1"/>
          </p:nvPr>
        </p:nvSpPr>
        <p:spPr>
          <a:xfrm>
            <a:off x="4654295" y="816638"/>
            <a:ext cx="4619706" cy="5224724"/>
          </a:xfrm>
        </p:spPr>
        <p:txBody>
          <a:bodyPr anchor="ctr">
            <a:normAutofit/>
          </a:bodyPr>
          <a:lstStyle/>
          <a:p>
            <a:endParaRPr lang="en-GB"/>
          </a:p>
          <a:p>
            <a:r>
              <a:rPr lang="en-GB"/>
              <a:t>A set is a collection of well defined objects</a:t>
            </a:r>
          </a:p>
          <a:p>
            <a:r>
              <a:rPr lang="en-GB"/>
              <a:t>A relation pairs up elements of set A with elements of set B</a:t>
            </a:r>
          </a:p>
          <a:p>
            <a:r>
              <a:rPr lang="en-GB"/>
              <a:t>A relation  ‘f’ which associates to each element of a set A to exactly one element of the set B is called a function from A to B and is denoted by</a:t>
            </a:r>
          </a:p>
          <a:p>
            <a:r>
              <a:rPr lang="en-GB"/>
              <a:t> A -</a:t>
            </a:r>
            <a:r>
              <a:rPr lang="en-GB">
                <a:sym typeface="Wingdings" panose="05000000000000000000" pitchFamily="2" charset="2"/>
              </a:rPr>
              <a:t> B</a:t>
            </a:r>
          </a:p>
          <a:p>
            <a:r>
              <a:rPr lang="en-GB">
                <a:sym typeface="Wingdings" panose="05000000000000000000" pitchFamily="2" charset="2"/>
              </a:rPr>
              <a:t>If ‘f’ AB then A is called the Domain of ‘f’ and B is called  the co-domain of ‘f’</a:t>
            </a:r>
          </a:p>
          <a:p>
            <a:endParaRPr lang="en-IN"/>
          </a:p>
        </p:txBody>
      </p:sp>
    </p:spTree>
    <p:extLst>
      <p:ext uri="{BB962C8B-B14F-4D97-AF65-F5344CB8AC3E}">
        <p14:creationId xmlns:p14="http://schemas.microsoft.com/office/powerpoint/2010/main" val="20257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889B-D693-4473-9F78-E473CD3F32C4}"/>
              </a:ext>
            </a:extLst>
          </p:cNvPr>
          <p:cNvSpPr>
            <a:spLocks noGrp="1"/>
          </p:cNvSpPr>
          <p:nvPr>
            <p:ph type="title"/>
          </p:nvPr>
        </p:nvSpPr>
        <p:spPr/>
        <p:txBody>
          <a:bodyPr/>
          <a:lstStyle/>
          <a:p>
            <a:pPr algn="ctr"/>
            <a:r>
              <a:rPr lang="en-IN" b="1" dirty="0"/>
              <a:t>Function Transformations</a:t>
            </a:r>
            <a:endParaRPr lang="en-IN" dirty="0"/>
          </a:p>
        </p:txBody>
      </p:sp>
      <p:sp>
        <p:nvSpPr>
          <p:cNvPr id="3" name="Content Placeholder 2">
            <a:extLst>
              <a:ext uri="{FF2B5EF4-FFF2-40B4-BE49-F238E27FC236}">
                <a16:creationId xmlns:a16="http://schemas.microsoft.com/office/drawing/2014/main" id="{03CB9554-4BFC-4C9F-BF7C-C359C121FFFB}"/>
              </a:ext>
            </a:extLst>
          </p:cNvPr>
          <p:cNvSpPr>
            <a:spLocks noGrp="1"/>
          </p:cNvSpPr>
          <p:nvPr>
            <p:ph idx="1"/>
          </p:nvPr>
        </p:nvSpPr>
        <p:spPr>
          <a:xfrm>
            <a:off x="761224" y="2001198"/>
            <a:ext cx="8596668" cy="3880773"/>
          </a:xfrm>
        </p:spPr>
        <p:txBody>
          <a:bodyPr/>
          <a:lstStyle/>
          <a:p>
            <a:r>
              <a:rPr lang="en-IN" dirty="0"/>
              <a:t>The graph of </a:t>
            </a:r>
            <a:r>
              <a:rPr lang="en-IN" i="1" dirty="0"/>
              <a:t>y</a:t>
            </a:r>
            <a:r>
              <a:rPr lang="en-IN" dirty="0"/>
              <a:t> = </a:t>
            </a:r>
            <a:r>
              <a:rPr lang="en-IN" i="1" dirty="0"/>
              <a:t>f</a:t>
            </a:r>
            <a:r>
              <a:rPr lang="en-IN" dirty="0"/>
              <a:t>(</a:t>
            </a:r>
            <a:r>
              <a:rPr lang="en-IN" i="1" dirty="0"/>
              <a:t>x</a:t>
            </a:r>
            <a:r>
              <a:rPr lang="en-IN" dirty="0"/>
              <a:t>) + </a:t>
            </a:r>
            <a:r>
              <a:rPr lang="en-IN" i="1" dirty="0"/>
              <a:t>k</a:t>
            </a:r>
            <a:r>
              <a:rPr lang="en-IN" dirty="0"/>
              <a:t>, where </a:t>
            </a:r>
            <a:r>
              <a:rPr lang="en-IN" i="1" dirty="0"/>
              <a:t>k</a:t>
            </a:r>
            <a:r>
              <a:rPr lang="en-IN" dirty="0"/>
              <a:t> is a positive number, is the graph of </a:t>
            </a:r>
            <a:r>
              <a:rPr lang="en-IN" i="1" dirty="0"/>
              <a:t>y</a:t>
            </a:r>
            <a:r>
              <a:rPr lang="en-IN" dirty="0"/>
              <a:t> = </a:t>
            </a:r>
            <a:r>
              <a:rPr lang="en-IN" i="1" dirty="0"/>
              <a:t>f</a:t>
            </a:r>
            <a:r>
              <a:rPr lang="en-IN" dirty="0"/>
              <a:t>(</a:t>
            </a:r>
            <a:r>
              <a:rPr lang="en-IN" i="1" dirty="0"/>
              <a:t>x</a:t>
            </a:r>
            <a:r>
              <a:rPr lang="en-IN" dirty="0"/>
              <a:t>) </a:t>
            </a:r>
            <a:r>
              <a:rPr lang="en-IN" b="1" dirty="0"/>
              <a:t>shifted up </a:t>
            </a:r>
            <a:r>
              <a:rPr lang="en-IN" b="1" i="1" dirty="0"/>
              <a:t>k</a:t>
            </a:r>
            <a:r>
              <a:rPr lang="en-IN" b="1" dirty="0"/>
              <a:t> units</a:t>
            </a:r>
            <a:r>
              <a:rPr lang="en-IN" dirty="0"/>
              <a:t>.   </a:t>
            </a:r>
          </a:p>
          <a:p>
            <a:endParaRPr lang="en-IN" dirty="0"/>
          </a:p>
        </p:txBody>
      </p:sp>
      <p:pic>
        <p:nvPicPr>
          <p:cNvPr id="5" name="Picture 4" descr="Diagram&#10;&#10;Description automatically generated">
            <a:extLst>
              <a:ext uri="{FF2B5EF4-FFF2-40B4-BE49-F238E27FC236}">
                <a16:creationId xmlns:a16="http://schemas.microsoft.com/office/drawing/2014/main" id="{A3E95AC3-3627-458E-987F-C0B823F68FA8}"/>
              </a:ext>
            </a:extLst>
          </p:cNvPr>
          <p:cNvPicPr>
            <a:picLocks noChangeAspect="1"/>
          </p:cNvPicPr>
          <p:nvPr/>
        </p:nvPicPr>
        <p:blipFill>
          <a:blip r:embed="rId2"/>
          <a:stretch>
            <a:fillRect/>
          </a:stretch>
        </p:blipFill>
        <p:spPr>
          <a:xfrm>
            <a:off x="1436345" y="2956560"/>
            <a:ext cx="2427185" cy="2335287"/>
          </a:xfrm>
          <a:prstGeom prst="rect">
            <a:avLst/>
          </a:prstGeom>
        </p:spPr>
      </p:pic>
      <p:sp>
        <p:nvSpPr>
          <p:cNvPr id="7" name="TextBox 6">
            <a:extLst>
              <a:ext uri="{FF2B5EF4-FFF2-40B4-BE49-F238E27FC236}">
                <a16:creationId xmlns:a16="http://schemas.microsoft.com/office/drawing/2014/main" id="{711F357E-72E0-4244-BC69-29A0AC6CBA1D}"/>
              </a:ext>
            </a:extLst>
          </p:cNvPr>
          <p:cNvSpPr txBox="1"/>
          <p:nvPr/>
        </p:nvSpPr>
        <p:spPr>
          <a:xfrm>
            <a:off x="4635140" y="2866667"/>
            <a:ext cx="6099242" cy="923330"/>
          </a:xfrm>
          <a:prstGeom prst="rect">
            <a:avLst/>
          </a:prstGeom>
          <a:noFill/>
        </p:spPr>
        <p:txBody>
          <a:bodyPr wrap="square">
            <a:spAutoFit/>
          </a:bodyPr>
          <a:lstStyle/>
          <a:p>
            <a:r>
              <a:rPr lang="en-IN" dirty="0"/>
              <a:t>The graph of </a:t>
            </a:r>
            <a:r>
              <a:rPr lang="en-IN" i="1" dirty="0"/>
              <a:t>y</a:t>
            </a:r>
            <a:r>
              <a:rPr lang="en-IN" dirty="0"/>
              <a:t> = </a:t>
            </a:r>
            <a:r>
              <a:rPr lang="en-IN" i="1" dirty="0" err="1"/>
              <a:t>kf</a:t>
            </a:r>
            <a:r>
              <a:rPr lang="en-IN" dirty="0"/>
              <a:t>(</a:t>
            </a:r>
            <a:r>
              <a:rPr lang="en-IN" i="1" dirty="0"/>
              <a:t>x</a:t>
            </a:r>
            <a:r>
              <a:rPr lang="en-IN" dirty="0"/>
              <a:t>) is the graph of </a:t>
            </a:r>
            <a:r>
              <a:rPr lang="en-IN" i="1" dirty="0"/>
              <a:t>y</a:t>
            </a:r>
            <a:r>
              <a:rPr lang="en-IN" dirty="0"/>
              <a:t> = </a:t>
            </a:r>
            <a:r>
              <a:rPr lang="en-IN" i="1" dirty="0"/>
              <a:t>f</a:t>
            </a:r>
            <a:r>
              <a:rPr lang="en-IN" dirty="0"/>
              <a:t>(</a:t>
            </a:r>
            <a:r>
              <a:rPr lang="en-IN" i="1" dirty="0"/>
              <a:t>x</a:t>
            </a:r>
            <a:r>
              <a:rPr lang="en-IN" dirty="0"/>
              <a:t>) </a:t>
            </a:r>
            <a:r>
              <a:rPr lang="en-IN" b="1" dirty="0"/>
              <a:t>stretched vertically by a factor of </a:t>
            </a:r>
            <a:r>
              <a:rPr lang="en-IN" b="1" i="1" dirty="0"/>
              <a:t>k</a:t>
            </a:r>
            <a:r>
              <a:rPr lang="en-IN" dirty="0"/>
              <a:t> (if </a:t>
            </a:r>
            <a:r>
              <a:rPr lang="en-IN" i="1" dirty="0"/>
              <a:t>k</a:t>
            </a:r>
            <a:r>
              <a:rPr lang="en-IN" dirty="0"/>
              <a:t> &gt; 1) or </a:t>
            </a:r>
            <a:r>
              <a:rPr lang="en-IN" b="1" dirty="0"/>
              <a:t>shrunk vertically by a factor of </a:t>
            </a:r>
            <a:r>
              <a:rPr lang="en-IN" b="1" i="1" dirty="0"/>
              <a:t>k</a:t>
            </a:r>
            <a:r>
              <a:rPr lang="en-IN" dirty="0"/>
              <a:t> (if </a:t>
            </a:r>
            <a:r>
              <a:rPr lang="en-IN" i="1" dirty="0"/>
              <a:t>k</a:t>
            </a:r>
            <a:r>
              <a:rPr lang="en-IN" dirty="0"/>
              <a:t> &lt; 1).</a:t>
            </a:r>
          </a:p>
        </p:txBody>
      </p:sp>
      <p:pic>
        <p:nvPicPr>
          <p:cNvPr id="9" name="Picture 8" descr="A flock of birds flying in the sky&#10;&#10;Description automatically generated">
            <a:extLst>
              <a:ext uri="{FF2B5EF4-FFF2-40B4-BE49-F238E27FC236}">
                <a16:creationId xmlns:a16="http://schemas.microsoft.com/office/drawing/2014/main" id="{B792C1BA-82A8-4080-9941-DD5B7D08A6A2}"/>
              </a:ext>
            </a:extLst>
          </p:cNvPr>
          <p:cNvPicPr>
            <a:picLocks noChangeAspect="1"/>
          </p:cNvPicPr>
          <p:nvPr/>
        </p:nvPicPr>
        <p:blipFill>
          <a:blip r:embed="rId3"/>
          <a:stretch>
            <a:fillRect/>
          </a:stretch>
        </p:blipFill>
        <p:spPr>
          <a:xfrm>
            <a:off x="5974071" y="3968885"/>
            <a:ext cx="2522977" cy="2427452"/>
          </a:xfrm>
          <a:prstGeom prst="rect">
            <a:avLst/>
          </a:prstGeom>
        </p:spPr>
      </p:pic>
    </p:spTree>
    <p:extLst>
      <p:ext uri="{BB962C8B-B14F-4D97-AF65-F5344CB8AC3E}">
        <p14:creationId xmlns:p14="http://schemas.microsoft.com/office/powerpoint/2010/main" val="127171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969A-CE63-46B7-BF7C-BADA32AAF110}"/>
              </a:ext>
            </a:extLst>
          </p:cNvPr>
          <p:cNvSpPr>
            <a:spLocks noGrp="1"/>
          </p:cNvSpPr>
          <p:nvPr>
            <p:ph type="title"/>
          </p:nvPr>
        </p:nvSpPr>
        <p:spPr>
          <a:xfrm>
            <a:off x="6090445" y="609600"/>
            <a:ext cx="3183556" cy="1320800"/>
          </a:xfrm>
        </p:spPr>
        <p:txBody>
          <a:bodyPr anchor="ctr">
            <a:normAutofit/>
          </a:bodyPr>
          <a:lstStyle/>
          <a:p>
            <a:r>
              <a:rPr lang="en-IN" sz="3300"/>
              <a:t>Function transformations</a:t>
            </a:r>
          </a:p>
        </p:txBody>
      </p:sp>
      <p:sp>
        <p:nvSpPr>
          <p:cNvPr id="3" name="Content Placeholder 2">
            <a:extLst>
              <a:ext uri="{FF2B5EF4-FFF2-40B4-BE49-F238E27FC236}">
                <a16:creationId xmlns:a16="http://schemas.microsoft.com/office/drawing/2014/main" id="{4CF2820C-BA9B-4843-9C51-9BD6EDB86210}"/>
              </a:ext>
            </a:extLst>
          </p:cNvPr>
          <p:cNvSpPr>
            <a:spLocks noGrp="1"/>
          </p:cNvSpPr>
          <p:nvPr>
            <p:ph idx="1"/>
          </p:nvPr>
        </p:nvSpPr>
        <p:spPr>
          <a:xfrm>
            <a:off x="6094410" y="2160589"/>
            <a:ext cx="3176589" cy="3880773"/>
          </a:xfrm>
        </p:spPr>
        <p:txBody>
          <a:bodyPr>
            <a:normAutofit/>
          </a:bodyPr>
          <a:lstStyle/>
          <a:p>
            <a:r>
              <a:rPr lang="en-IN" dirty="0"/>
              <a:t>The graph of </a:t>
            </a:r>
            <a:r>
              <a:rPr lang="en-IN" i="1" dirty="0"/>
              <a:t>y</a:t>
            </a:r>
            <a:r>
              <a:rPr lang="en-IN" dirty="0"/>
              <a:t> = –</a:t>
            </a:r>
            <a:r>
              <a:rPr lang="en-IN" i="1" dirty="0"/>
              <a:t>f</a:t>
            </a:r>
            <a:r>
              <a:rPr lang="en-IN" dirty="0"/>
              <a:t>(</a:t>
            </a:r>
            <a:r>
              <a:rPr lang="en-IN" i="1" dirty="0"/>
              <a:t>x</a:t>
            </a:r>
            <a:r>
              <a:rPr lang="en-IN" dirty="0"/>
              <a:t>) is the graph of </a:t>
            </a:r>
            <a:r>
              <a:rPr lang="en-IN" i="1" dirty="0"/>
              <a:t>y</a:t>
            </a:r>
            <a:r>
              <a:rPr lang="en-IN" dirty="0"/>
              <a:t> = </a:t>
            </a:r>
            <a:r>
              <a:rPr lang="en-IN" i="1" dirty="0"/>
              <a:t>f</a:t>
            </a:r>
            <a:r>
              <a:rPr lang="en-IN" dirty="0"/>
              <a:t>(</a:t>
            </a:r>
            <a:r>
              <a:rPr lang="en-IN" i="1" dirty="0"/>
              <a:t>x</a:t>
            </a:r>
            <a:r>
              <a:rPr lang="en-IN" dirty="0"/>
              <a:t>) </a:t>
            </a:r>
            <a:r>
              <a:rPr lang="en-IN" b="1" dirty="0"/>
              <a:t>reflected over the </a:t>
            </a:r>
            <a:r>
              <a:rPr lang="en-IN" b="1" i="1" dirty="0"/>
              <a:t>x</a:t>
            </a:r>
            <a:r>
              <a:rPr lang="en-IN" b="1" dirty="0"/>
              <a:t>-axis.</a:t>
            </a:r>
          </a:p>
          <a:p>
            <a:endParaRPr lang="en-IN" dirty="0"/>
          </a:p>
        </p:txBody>
      </p:sp>
      <p:pic>
        <p:nvPicPr>
          <p:cNvPr id="7" name="Picture 6" descr="Diagram, engineering drawing&#10;&#10;Description automatically generated">
            <a:extLst>
              <a:ext uri="{FF2B5EF4-FFF2-40B4-BE49-F238E27FC236}">
                <a16:creationId xmlns:a16="http://schemas.microsoft.com/office/drawing/2014/main" id="{C721E45F-4C4F-4B13-AFCD-33EF2CFFE14A}"/>
              </a:ext>
            </a:extLst>
          </p:cNvPr>
          <p:cNvPicPr>
            <a:picLocks noChangeAspect="1"/>
          </p:cNvPicPr>
          <p:nvPr/>
        </p:nvPicPr>
        <p:blipFill>
          <a:blip r:embed="rId2"/>
          <a:stretch>
            <a:fillRect/>
          </a:stretch>
        </p:blipFill>
        <p:spPr>
          <a:xfrm>
            <a:off x="799814" y="1005603"/>
            <a:ext cx="5062993" cy="4835158"/>
          </a:xfrm>
          <a:prstGeom prst="rect">
            <a:avLst/>
          </a:prstGeom>
        </p:spPr>
      </p:pic>
    </p:spTree>
    <p:extLst>
      <p:ext uri="{BB962C8B-B14F-4D97-AF65-F5344CB8AC3E}">
        <p14:creationId xmlns:p14="http://schemas.microsoft.com/office/powerpoint/2010/main" val="360069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0F66E-CADE-4FE4-98D0-7170679F5888}"/>
              </a:ext>
            </a:extLst>
          </p:cNvPr>
          <p:cNvSpPr>
            <a:spLocks noGrp="1"/>
          </p:cNvSpPr>
          <p:nvPr>
            <p:ph type="title"/>
          </p:nvPr>
        </p:nvSpPr>
        <p:spPr>
          <a:xfrm>
            <a:off x="1333502" y="609600"/>
            <a:ext cx="8596668" cy="1320800"/>
          </a:xfrm>
        </p:spPr>
        <p:txBody>
          <a:bodyPr>
            <a:normAutofit/>
          </a:bodyPr>
          <a:lstStyle/>
          <a:p>
            <a:r>
              <a:rPr lang="en-IN"/>
              <a:t>Functions Exercise</a:t>
            </a:r>
          </a:p>
        </p:txBody>
      </p:sp>
      <p:sp>
        <p:nvSpPr>
          <p:cNvPr id="29"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FD7804F-616A-45DC-AAD2-DDBA4E653985}"/>
              </a:ext>
            </a:extLst>
          </p:cNvPr>
          <p:cNvSpPr>
            <a:spLocks noGrp="1"/>
          </p:cNvSpPr>
          <p:nvPr>
            <p:ph idx="1"/>
          </p:nvPr>
        </p:nvSpPr>
        <p:spPr>
          <a:xfrm>
            <a:off x="1333502" y="2160589"/>
            <a:ext cx="8596668" cy="3880773"/>
          </a:xfrm>
        </p:spPr>
        <p:txBody>
          <a:bodyPr>
            <a:normAutofit/>
          </a:bodyPr>
          <a:lstStyle/>
          <a:p>
            <a:r>
              <a:rPr lang="en-IN"/>
              <a:t>1). If f(x) = ( x – 1.5) ( x – 2.5)( x – 3.5) ( x – 4.5)  then  for what value of x is f(x) &lt; 0</a:t>
            </a:r>
          </a:p>
          <a:p>
            <a:r>
              <a:rPr lang="en-IN"/>
              <a:t>A) 1	      B) 2          C)  3        D)  4.5      E)  5.5</a:t>
            </a:r>
            <a:endParaRPr lang="en-IN" dirty="0"/>
          </a:p>
        </p:txBody>
      </p:sp>
      <p:sp>
        <p:nvSpPr>
          <p:cNvPr id="30"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Graphic 3" descr="Calculator">
            <a:extLst>
              <a:ext uri="{FF2B5EF4-FFF2-40B4-BE49-F238E27FC236}">
                <a16:creationId xmlns:a16="http://schemas.microsoft.com/office/drawing/2014/main" id="{805BFA0F-137A-41F5-B951-4F90C879A2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858" y="3045858"/>
            <a:ext cx="3363410" cy="3363410"/>
          </a:xfrm>
          <a:prstGeom prst="rect">
            <a:avLst/>
          </a:prstGeom>
        </p:spPr>
      </p:pic>
    </p:spTree>
    <p:extLst>
      <p:ext uri="{BB962C8B-B14F-4D97-AF65-F5344CB8AC3E}">
        <p14:creationId xmlns:p14="http://schemas.microsoft.com/office/powerpoint/2010/main" val="99484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B16E-7A0C-499D-A737-76C716F94081}"/>
              </a:ext>
            </a:extLst>
          </p:cNvPr>
          <p:cNvSpPr>
            <a:spLocks noGrp="1"/>
          </p:cNvSpPr>
          <p:nvPr>
            <p:ph type="title"/>
          </p:nvPr>
        </p:nvSpPr>
        <p:spPr>
          <a:xfrm>
            <a:off x="3169689" y="0"/>
            <a:ext cx="3729076" cy="1320800"/>
          </a:xfrm>
        </p:spPr>
        <p:txBody>
          <a:bodyPr anchor="ctr">
            <a:normAutofit/>
          </a:bodyPr>
          <a:lstStyle/>
          <a:p>
            <a:r>
              <a:rPr lang="en-IN" dirty="0"/>
              <a:t>solution</a:t>
            </a:r>
          </a:p>
        </p:txBody>
      </p:sp>
      <p:sp>
        <p:nvSpPr>
          <p:cNvPr id="3" name="Content Placeholder 2">
            <a:extLst>
              <a:ext uri="{FF2B5EF4-FFF2-40B4-BE49-F238E27FC236}">
                <a16:creationId xmlns:a16="http://schemas.microsoft.com/office/drawing/2014/main" id="{3D542235-C90C-40C3-B1AC-0B9A523BCF4E}"/>
              </a:ext>
            </a:extLst>
          </p:cNvPr>
          <p:cNvSpPr>
            <a:spLocks noGrp="1"/>
          </p:cNvSpPr>
          <p:nvPr>
            <p:ph idx="1"/>
          </p:nvPr>
        </p:nvSpPr>
        <p:spPr>
          <a:xfrm>
            <a:off x="685166" y="2160589"/>
            <a:ext cx="6110269" cy="3560733"/>
          </a:xfrm>
        </p:spPr>
        <p:txBody>
          <a:bodyPr>
            <a:normAutofit/>
          </a:bodyPr>
          <a:lstStyle/>
          <a:p>
            <a:r>
              <a:rPr lang="en-IN" dirty="0"/>
              <a:t>f(1)  = ( 1-1.5) (1-2.5) (1-3.5) (1-4.5)</a:t>
            </a:r>
          </a:p>
          <a:p>
            <a:r>
              <a:rPr lang="en-IN" dirty="0"/>
              <a:t>        =  &lt; 0        &lt; 0       &lt; 0       &lt; 0   --</a:t>
            </a:r>
            <a:r>
              <a:rPr lang="en-IN" dirty="0">
                <a:sym typeface="Wingdings" panose="05000000000000000000" pitchFamily="2" charset="2"/>
              </a:rPr>
              <a:t>  &gt; 0</a:t>
            </a:r>
          </a:p>
          <a:p>
            <a:r>
              <a:rPr lang="en-IN" dirty="0"/>
              <a:t> f(2)  = (2-1.5) (2-2.5) (2-3.5) (2-4.5)</a:t>
            </a:r>
          </a:p>
          <a:p>
            <a:r>
              <a:rPr lang="en-IN" dirty="0"/>
              <a:t>         =    &gt; 0      &lt; 0       &lt; 0     &lt; 0   ---</a:t>
            </a:r>
            <a:r>
              <a:rPr lang="en-IN" dirty="0">
                <a:sym typeface="Wingdings" panose="05000000000000000000" pitchFamily="2" charset="2"/>
              </a:rPr>
              <a:t>  &lt; 0</a:t>
            </a:r>
          </a:p>
          <a:p>
            <a:r>
              <a:rPr lang="en-IN" dirty="0">
                <a:sym typeface="Wingdings" panose="05000000000000000000" pitchFamily="2" charset="2"/>
              </a:rPr>
              <a:t>So the answer is  ‘B’</a:t>
            </a:r>
            <a:endParaRPr lang="en-IN" dirty="0"/>
          </a:p>
        </p:txBody>
      </p:sp>
      <p:pic>
        <p:nvPicPr>
          <p:cNvPr id="7" name="Graphic 6" descr="Calculator">
            <a:extLst>
              <a:ext uri="{FF2B5EF4-FFF2-40B4-BE49-F238E27FC236}">
                <a16:creationId xmlns:a16="http://schemas.microsoft.com/office/drawing/2014/main" id="{8B3CFE72-0945-4D5F-B448-19519E3451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8637" y="1799385"/>
            <a:ext cx="3812143" cy="3812143"/>
          </a:xfrm>
          <a:prstGeom prst="rect">
            <a:avLst/>
          </a:prstGeom>
        </p:spPr>
      </p:pic>
    </p:spTree>
    <p:extLst>
      <p:ext uri="{BB962C8B-B14F-4D97-AF65-F5344CB8AC3E}">
        <p14:creationId xmlns:p14="http://schemas.microsoft.com/office/powerpoint/2010/main" val="33866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C127-CD8C-4F82-9990-8F366BECFEC4}"/>
              </a:ext>
            </a:extLst>
          </p:cNvPr>
          <p:cNvSpPr>
            <a:spLocks noGrp="1"/>
          </p:cNvSpPr>
          <p:nvPr>
            <p:ph type="title"/>
          </p:nvPr>
        </p:nvSpPr>
        <p:spPr/>
        <p:txBody>
          <a:bodyPr/>
          <a:lstStyle/>
          <a:p>
            <a:pPr algn="ctr"/>
            <a:r>
              <a:rPr lang="en-GB" dirty="0"/>
              <a:t>Functions</a:t>
            </a:r>
            <a:endParaRPr lang="en-IN" dirty="0"/>
          </a:p>
        </p:txBody>
      </p:sp>
      <p:sp>
        <p:nvSpPr>
          <p:cNvPr id="14" name="Content Placeholder 13">
            <a:extLst>
              <a:ext uri="{FF2B5EF4-FFF2-40B4-BE49-F238E27FC236}">
                <a16:creationId xmlns:a16="http://schemas.microsoft.com/office/drawing/2014/main" id="{B439556E-CD3E-4D38-ADF3-E97A4F5FC6EF}"/>
              </a:ext>
            </a:extLst>
          </p:cNvPr>
          <p:cNvSpPr>
            <a:spLocks noGrp="1"/>
          </p:cNvSpPr>
          <p:nvPr>
            <p:ph sz="half" idx="1"/>
          </p:nvPr>
        </p:nvSpPr>
        <p:spPr/>
        <p:txBody>
          <a:bodyPr>
            <a:normAutofit/>
          </a:bodyPr>
          <a:lstStyle/>
          <a:p>
            <a:r>
              <a:rPr lang="en-IN" dirty="0"/>
              <a:t>f(3,4) = ( 2x3  + 4 ) = 10</a:t>
            </a:r>
          </a:p>
          <a:p>
            <a:r>
              <a:rPr lang="en-IN" dirty="0"/>
              <a:t>A) f(3,7) = (2x3 + 7) = 13</a:t>
            </a:r>
          </a:p>
          <a:p>
            <a:r>
              <a:rPr lang="en-IN" dirty="0"/>
              <a:t>B) f(3,10) = (2x3 + 10) = 16</a:t>
            </a:r>
          </a:p>
          <a:p>
            <a:r>
              <a:rPr lang="en-IN" dirty="0"/>
              <a:t>C) f(4,3)  = ( 2x4 + 3) = 11</a:t>
            </a:r>
          </a:p>
          <a:p>
            <a:r>
              <a:rPr lang="en-IN" dirty="0"/>
              <a:t>D) g(3,4)  = ( 3 + 2x4) = 11</a:t>
            </a:r>
          </a:p>
          <a:p>
            <a:r>
              <a:rPr lang="en-IN" dirty="0"/>
              <a:t>E) g(4,3)  = ( 4 + 2x3) = 10</a:t>
            </a:r>
          </a:p>
          <a:p>
            <a:r>
              <a:rPr lang="en-IN" dirty="0"/>
              <a:t> So the answer is ‘E’ </a:t>
            </a:r>
          </a:p>
        </p:txBody>
      </p:sp>
      <p:sp>
        <p:nvSpPr>
          <p:cNvPr id="3" name="Content Placeholder 2">
            <a:extLst>
              <a:ext uri="{FF2B5EF4-FFF2-40B4-BE49-F238E27FC236}">
                <a16:creationId xmlns:a16="http://schemas.microsoft.com/office/drawing/2014/main" id="{806AE7F5-73BF-4F9D-834B-03A96B1B8B25}"/>
              </a:ext>
            </a:extLst>
          </p:cNvPr>
          <p:cNvSpPr>
            <a:spLocks noGrp="1"/>
          </p:cNvSpPr>
          <p:nvPr>
            <p:ph sz="half" idx="2"/>
          </p:nvPr>
        </p:nvSpPr>
        <p:spPr/>
        <p:txBody>
          <a:bodyPr>
            <a:normAutofit/>
          </a:bodyPr>
          <a:lstStyle/>
          <a:p>
            <a:r>
              <a:rPr lang="en-GB" sz="1900" dirty="0">
                <a:sym typeface="Wingdings" panose="05000000000000000000" pitchFamily="2" charset="2"/>
              </a:rPr>
              <a:t>Exercise:</a:t>
            </a:r>
          </a:p>
          <a:p>
            <a:r>
              <a:rPr lang="en-IN" sz="1900" dirty="0"/>
              <a:t>2). If ( x, y ) = 2x + y and g( x, y) = x + 2y then find f( 3, 4)</a:t>
            </a:r>
          </a:p>
          <a:p>
            <a:r>
              <a:rPr lang="en-IN" sz="1900" dirty="0"/>
              <a:t>A) f( 3,7) </a:t>
            </a:r>
          </a:p>
          <a:p>
            <a:r>
              <a:rPr lang="en-IN" sz="1900" dirty="0"/>
              <a:t>B) f( 3, 10)</a:t>
            </a:r>
          </a:p>
          <a:p>
            <a:r>
              <a:rPr lang="en-IN" sz="1900" dirty="0"/>
              <a:t>C) f(4,3)</a:t>
            </a:r>
          </a:p>
          <a:p>
            <a:r>
              <a:rPr lang="en-IN" sz="1900" dirty="0"/>
              <a:t>D) g( 3, 4)</a:t>
            </a:r>
          </a:p>
          <a:p>
            <a:r>
              <a:rPr lang="en-IN" sz="1900" dirty="0"/>
              <a:t>E) g( 4, 3)</a:t>
            </a:r>
          </a:p>
          <a:p>
            <a:endParaRPr lang="en-IN" dirty="0"/>
          </a:p>
        </p:txBody>
      </p:sp>
    </p:spTree>
    <p:extLst>
      <p:ext uri="{BB962C8B-B14F-4D97-AF65-F5344CB8AC3E}">
        <p14:creationId xmlns:p14="http://schemas.microsoft.com/office/powerpoint/2010/main" val="354543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 calcmode="lin" valueType="num">
                                      <p:cBhvr additive="base">
                                        <p:cTn id="4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anim calcmode="lin" valueType="num">
                                      <p:cBhvr additive="base">
                                        <p:cTn id="5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anim calcmode="lin" valueType="num">
                                      <p:cBhvr additive="base">
                                        <p:cTn id="5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4">
                                            <p:txEl>
                                              <p:pRg st="3" end="3"/>
                                            </p:txEl>
                                          </p:spTgt>
                                        </p:tgtEl>
                                        <p:attrNameLst>
                                          <p:attrName>style.visibility</p:attrName>
                                        </p:attrNameLst>
                                      </p:cBhvr>
                                      <p:to>
                                        <p:strVal val="visible"/>
                                      </p:to>
                                    </p:set>
                                    <p:anim calcmode="lin" valueType="num">
                                      <p:cBhvr additive="base">
                                        <p:cTn id="6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4">
                                            <p:txEl>
                                              <p:pRg st="4" end="4"/>
                                            </p:txEl>
                                          </p:spTgt>
                                        </p:tgtEl>
                                        <p:attrNameLst>
                                          <p:attrName>style.visibility</p:attrName>
                                        </p:attrNameLst>
                                      </p:cBhvr>
                                      <p:to>
                                        <p:strVal val="visible"/>
                                      </p:to>
                                    </p:set>
                                    <p:anim calcmode="lin" valueType="num">
                                      <p:cBhvr additive="base">
                                        <p:cTn id="7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
                                            <p:txEl>
                                              <p:pRg st="5" end="5"/>
                                            </p:txEl>
                                          </p:spTgt>
                                        </p:tgtEl>
                                        <p:attrNameLst>
                                          <p:attrName>style.visibility</p:attrName>
                                        </p:attrNameLst>
                                      </p:cBhvr>
                                      <p:to>
                                        <p:strVal val="visible"/>
                                      </p:to>
                                    </p:set>
                                    <p:anim calcmode="lin" valueType="num">
                                      <p:cBhvr additive="base">
                                        <p:cTn id="7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4">
                                            <p:txEl>
                                              <p:pRg st="6" end="6"/>
                                            </p:txEl>
                                          </p:spTgt>
                                        </p:tgtEl>
                                        <p:attrNameLst>
                                          <p:attrName>style.visibility</p:attrName>
                                        </p:attrNameLst>
                                      </p:cBhvr>
                                      <p:to>
                                        <p:strVal val="visible"/>
                                      </p:to>
                                    </p:set>
                                    <p:anim calcmode="lin" valueType="num">
                                      <p:cBhvr additive="base">
                                        <p:cTn id="8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86F9-E9C2-40C1-984B-D7D2E557DB14}"/>
              </a:ext>
            </a:extLst>
          </p:cNvPr>
          <p:cNvSpPr>
            <a:spLocks noGrp="1"/>
          </p:cNvSpPr>
          <p:nvPr>
            <p:ph type="title"/>
          </p:nvPr>
        </p:nvSpPr>
        <p:spPr/>
        <p:txBody>
          <a:bodyPr>
            <a:normAutofit/>
          </a:bodyPr>
          <a:lstStyle/>
          <a:p>
            <a:pPr algn="ctr"/>
            <a:r>
              <a:rPr lang="en-GB" dirty="0"/>
              <a:t> 	Functions : Exercise</a:t>
            </a:r>
            <a:endParaRPr lang="en-IN" dirty="0"/>
          </a:p>
        </p:txBody>
      </p:sp>
      <p:sp>
        <p:nvSpPr>
          <p:cNvPr id="7" name="Content Placeholder 6">
            <a:extLst>
              <a:ext uri="{FF2B5EF4-FFF2-40B4-BE49-F238E27FC236}">
                <a16:creationId xmlns:a16="http://schemas.microsoft.com/office/drawing/2014/main" id="{A784D623-C639-4D36-A093-D42A85D65AAB}"/>
              </a:ext>
            </a:extLst>
          </p:cNvPr>
          <p:cNvSpPr>
            <a:spLocks noGrp="1"/>
          </p:cNvSpPr>
          <p:nvPr>
            <p:ph idx="1"/>
          </p:nvPr>
        </p:nvSpPr>
        <p:spPr>
          <a:xfrm>
            <a:off x="4760461" y="2352907"/>
            <a:ext cx="4513541" cy="3688454"/>
          </a:xfrm>
        </p:spPr>
        <p:txBody>
          <a:bodyPr>
            <a:normAutofit/>
          </a:bodyPr>
          <a:lstStyle/>
          <a:p>
            <a:r>
              <a:rPr lang="en-IN" dirty="0"/>
              <a:t> f(2.5) =  (2.5-1) (2.5-2) (2.5-3) (2.5-4) </a:t>
            </a:r>
          </a:p>
          <a:p>
            <a:r>
              <a:rPr lang="en-IN" dirty="0"/>
              <a:t>           =    &gt; 0       &gt; 0       &lt; 0      &lt; 0 </a:t>
            </a:r>
          </a:p>
          <a:p>
            <a:r>
              <a:rPr lang="en-IN" dirty="0"/>
              <a:t>            --</a:t>
            </a:r>
            <a:r>
              <a:rPr lang="en-IN" dirty="0">
                <a:sym typeface="Wingdings" panose="05000000000000000000" pitchFamily="2" charset="2"/>
              </a:rPr>
              <a:t>   &gt; 0, positive</a:t>
            </a:r>
          </a:p>
          <a:p>
            <a:r>
              <a:rPr lang="en-IN" dirty="0">
                <a:sym typeface="Wingdings" panose="05000000000000000000" pitchFamily="2" charset="2"/>
              </a:rPr>
              <a:t> f(3.5) = (3.5-1) (3.5-2) (3.5-3) (3.5-4) </a:t>
            </a:r>
          </a:p>
          <a:p>
            <a:r>
              <a:rPr lang="en-IN" dirty="0">
                <a:sym typeface="Wingdings" panose="05000000000000000000" pitchFamily="2" charset="2"/>
              </a:rPr>
              <a:t>           = &gt; 0        &gt; 0       &gt; 0        &lt; 0 </a:t>
            </a:r>
          </a:p>
          <a:p>
            <a:r>
              <a:rPr lang="en-IN" dirty="0">
                <a:sym typeface="Wingdings" panose="05000000000000000000" pitchFamily="2" charset="2"/>
              </a:rPr>
              <a:t>           --  &lt; 0 ,  negative</a:t>
            </a:r>
          </a:p>
          <a:p>
            <a:r>
              <a:rPr lang="en-IN" dirty="0">
                <a:sym typeface="Wingdings" panose="05000000000000000000" pitchFamily="2" charset="2"/>
              </a:rPr>
              <a:t> so  column A  &gt;  column B</a:t>
            </a:r>
          </a:p>
          <a:p>
            <a:r>
              <a:rPr lang="en-IN" dirty="0">
                <a:sym typeface="Wingdings" panose="05000000000000000000" pitchFamily="2" charset="2"/>
              </a:rPr>
              <a:t>The answer is ‘A’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F74F1B-4D8E-4C95-A96D-7FA636823E49}"/>
                  </a:ext>
                </a:extLst>
              </p:cNvPr>
              <p:cNvSpPr>
                <a:spLocks noGrp="1"/>
              </p:cNvSpPr>
              <p:nvPr>
                <p:ph type="body" sz="half" idx="2"/>
              </p:nvPr>
            </p:nvSpPr>
            <p:spPr/>
            <p:txBody>
              <a:bodyPr>
                <a:normAutofit fontScale="85000" lnSpcReduction="20000"/>
              </a:bodyPr>
              <a:lstStyle/>
              <a:p>
                <a:endParaRPr lang="en-IN" dirty="0"/>
              </a:p>
              <a:p>
                <a:r>
                  <a:rPr lang="en-IN" sz="2800" dirty="0"/>
                  <a:t>3. If f( x) = ( x – 1) ( x – 2) ( x – 3) ( x – 4) </a:t>
                </a:r>
              </a:p>
              <a:p>
                <a:r>
                  <a:rPr lang="en-IN" sz="2800" dirty="0"/>
                  <a:t> </a:t>
                </a:r>
                <a14:m>
                  <m:oMath xmlns:m="http://schemas.openxmlformats.org/officeDocument/2006/math">
                    <m:f>
                      <m:fPr>
                        <m:ctrlPr>
                          <a:rPr lang="en-IN" sz="2800" i="1">
                            <a:latin typeface="Cambria Math" panose="02040503050406030204" pitchFamily="18" charset="0"/>
                          </a:rPr>
                        </m:ctrlPr>
                      </m:fPr>
                      <m:num>
                        <m:r>
                          <m:rPr>
                            <m:sty m:val="p"/>
                          </m:rPr>
                          <a:rPr lang="en-IN" sz="2800">
                            <a:latin typeface="Cambria Math" panose="02040503050406030204" pitchFamily="18" charset="0"/>
                          </a:rPr>
                          <m:t>Column</m:t>
                        </m:r>
                        <m:r>
                          <a:rPr lang="en-IN" sz="2800">
                            <a:latin typeface="Cambria Math" panose="02040503050406030204" pitchFamily="18" charset="0"/>
                          </a:rPr>
                          <m:t> </m:t>
                        </m:r>
                        <m:r>
                          <m:rPr>
                            <m:sty m:val="p"/>
                          </m:rPr>
                          <a:rPr lang="en-IN" sz="2800">
                            <a:latin typeface="Cambria Math" panose="02040503050406030204" pitchFamily="18" charset="0"/>
                          </a:rPr>
                          <m:t>A</m:t>
                        </m:r>
                      </m:num>
                      <m:den>
                        <m:r>
                          <a:rPr lang="en-IN" sz="2800" i="1">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 2.5</m:t>
                            </m:r>
                          </m:e>
                        </m:d>
                        <m:r>
                          <a:rPr lang="en-IN" sz="2800" i="1">
                            <a:latin typeface="Cambria Math" panose="02040503050406030204" pitchFamily="18" charset="0"/>
                          </a:rPr>
                          <m:t> </m:t>
                        </m:r>
                      </m:den>
                    </m:f>
                    <m:r>
                      <a:rPr lang="en-IN" sz="2800" i="1">
                        <a:latin typeface="Cambria Math" panose="02040503050406030204" pitchFamily="18" charset="0"/>
                      </a:rPr>
                      <m:t>                    </m:t>
                    </m:r>
                    <m:f>
                      <m:fPr>
                        <m:ctrlPr>
                          <a:rPr lang="en-IN" sz="2800" i="1">
                            <a:latin typeface="Cambria Math" panose="02040503050406030204" pitchFamily="18" charset="0"/>
                          </a:rPr>
                        </m:ctrlPr>
                      </m:fPr>
                      <m:num>
                        <m:func>
                          <m:funcPr>
                            <m:ctrlPr>
                              <a:rPr lang="en-IN" sz="2800" i="1">
                                <a:latin typeface="Cambria Math" panose="02040503050406030204" pitchFamily="18" charset="0"/>
                              </a:rPr>
                            </m:ctrlPr>
                          </m:funcPr>
                          <m:fName>
                            <m:r>
                              <m:rPr>
                                <m:sty m:val="p"/>
                              </m:rPr>
                              <a:rPr lang="en-IN" sz="2800">
                                <a:latin typeface="Cambria Math" panose="02040503050406030204" pitchFamily="18" charset="0"/>
                              </a:rPr>
                              <m:t>Column</m:t>
                            </m:r>
                          </m:fName>
                          <m:e>
                            <m:r>
                              <a:rPr lang="en-IN" sz="2800" i="1">
                                <a:latin typeface="Cambria Math" panose="02040503050406030204" pitchFamily="18" charset="0"/>
                              </a:rPr>
                              <m:t>𝐵</m:t>
                            </m:r>
                          </m:e>
                        </m:func>
                      </m:num>
                      <m:den>
                        <m:r>
                          <a:rPr lang="en-IN" sz="2800" i="1">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 3.5</m:t>
                            </m:r>
                          </m:e>
                        </m:d>
                        <m:r>
                          <a:rPr lang="en-IN" sz="2800" i="1">
                            <a:latin typeface="Cambria Math" panose="02040503050406030204" pitchFamily="18" charset="0"/>
                          </a:rPr>
                          <m:t> </m:t>
                        </m:r>
                      </m:den>
                    </m:f>
                  </m:oMath>
                </a14:m>
                <a:endParaRPr lang="en-GB" sz="2800" dirty="0"/>
              </a:p>
              <a:p>
                <a:endParaRPr lang="en-GB" sz="2800" dirty="0"/>
              </a:p>
              <a:p>
                <a:r>
                  <a:rPr lang="en-IN" sz="2800" dirty="0"/>
                  <a:t> </a:t>
                </a:r>
                <a:endParaRPr lang="en-IN" sz="2000" dirty="0"/>
              </a:p>
            </p:txBody>
          </p:sp>
        </mc:Choice>
        <mc:Fallback xmlns="">
          <p:sp>
            <p:nvSpPr>
              <p:cNvPr id="3" name="Content Placeholder 2">
                <a:extLst>
                  <a:ext uri="{FF2B5EF4-FFF2-40B4-BE49-F238E27FC236}">
                    <a16:creationId xmlns:a16="http://schemas.microsoft.com/office/drawing/2014/main" id="{9DF74F1B-4D8E-4C95-A96D-7FA636823E49}"/>
                  </a:ext>
                </a:extLst>
              </p:cNvPr>
              <p:cNvSpPr>
                <a:spLocks noGrp="1" noRot="1" noChangeAspect="1" noMove="1" noResize="1" noEditPoints="1" noAdjustHandles="1" noChangeArrowheads="1" noChangeShapeType="1" noTextEdit="1"/>
              </p:cNvSpPr>
              <p:nvPr>
                <p:ph type="body" sz="half" idx="2"/>
              </p:nvPr>
            </p:nvSpPr>
            <p:spPr>
              <a:blipFill>
                <a:blip r:embed="rId3"/>
                <a:stretch>
                  <a:fillRect l="-2373" r="-1266"/>
                </a:stretch>
              </a:blipFill>
            </p:spPr>
            <p:txBody>
              <a:bodyPr/>
              <a:lstStyle/>
              <a:p>
                <a:r>
                  <a:rPr lang="en-IN">
                    <a:noFill/>
                  </a:rPr>
                  <a:t> </a:t>
                </a:r>
              </a:p>
            </p:txBody>
          </p:sp>
        </mc:Fallback>
      </mc:AlternateContent>
    </p:spTree>
    <p:extLst>
      <p:ext uri="{BB962C8B-B14F-4D97-AF65-F5344CB8AC3E}">
        <p14:creationId xmlns:p14="http://schemas.microsoft.com/office/powerpoint/2010/main" val="16583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93D4-5756-4183-8E10-31B6B79D1AED}"/>
              </a:ext>
            </a:extLst>
          </p:cNvPr>
          <p:cNvSpPr>
            <a:spLocks noGrp="1"/>
          </p:cNvSpPr>
          <p:nvPr>
            <p:ph type="title"/>
          </p:nvPr>
        </p:nvSpPr>
        <p:spPr>
          <a:xfrm>
            <a:off x="3379378" y="214960"/>
            <a:ext cx="4481105" cy="1320800"/>
          </a:xfrm>
        </p:spPr>
        <p:txBody>
          <a:bodyPr anchor="ctr">
            <a:normAutofit/>
          </a:bodyPr>
          <a:lstStyle/>
          <a:p>
            <a:r>
              <a:rPr lang="en-GB" dirty="0"/>
              <a:t>Functions : Exercise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F50ABF-318E-47D7-A387-C9B85FD8C430}"/>
                  </a:ext>
                </a:extLst>
              </p:cNvPr>
              <p:cNvSpPr>
                <a:spLocks noGrp="1"/>
              </p:cNvSpPr>
              <p:nvPr>
                <p:ph idx="1"/>
              </p:nvPr>
            </p:nvSpPr>
            <p:spPr>
              <a:xfrm>
                <a:off x="685166" y="2160589"/>
                <a:ext cx="5388427" cy="3560733"/>
              </a:xfrm>
            </p:spPr>
            <p:txBody>
              <a:bodyPr>
                <a:normAutofit/>
              </a:bodyPr>
              <a:lstStyle/>
              <a:p>
                <a:pPr>
                  <a:lnSpc>
                    <a:spcPct val="90000"/>
                  </a:lnSpc>
                </a:pPr>
                <a:r>
                  <a:rPr lang="en-IN" sz="1400" dirty="0"/>
                  <a:t>4. If f( n) = </a:t>
                </a:r>
                <a14:m>
                  <m:oMath xmlns:m="http://schemas.openxmlformats.org/officeDocument/2006/math">
                    <m:f>
                      <m:fPr>
                        <m:ctrlPr>
                          <a:rPr lang="en-IN" sz="1400" i="1">
                            <a:latin typeface="Cambria Math" panose="02040503050406030204" pitchFamily="18" charset="0"/>
                          </a:rPr>
                        </m:ctrlPr>
                      </m:fPr>
                      <m:num>
                        <m:r>
                          <a:rPr lang="en-IN" sz="1400" i="1">
                            <a:latin typeface="Cambria Math" panose="02040503050406030204" pitchFamily="18" charset="0"/>
                          </a:rPr>
                          <m:t>𝑛</m:t>
                        </m:r>
                      </m:num>
                      <m:den>
                        <m:r>
                          <a:rPr lang="en-IN" sz="1400" i="1">
                            <a:latin typeface="Cambria Math" panose="02040503050406030204" pitchFamily="18" charset="0"/>
                          </a:rPr>
                          <m:t>𝑛</m:t>
                        </m:r>
                        <m:r>
                          <a:rPr lang="en-IN" sz="1400" i="1">
                            <a:latin typeface="Cambria Math" panose="02040503050406030204" pitchFamily="18" charset="0"/>
                          </a:rPr>
                          <m:t>+1</m:t>
                        </m:r>
                      </m:den>
                    </m:f>
                    <m:r>
                      <a:rPr lang="en-IN" sz="1400" i="1">
                        <a:latin typeface="Cambria Math" panose="02040503050406030204" pitchFamily="18" charset="0"/>
                      </a:rPr>
                      <m:t> </m:t>
                    </m:r>
                  </m:oMath>
                </a14:m>
                <a:r>
                  <a:rPr lang="en-IN" sz="1400" dirty="0"/>
                  <a:t> for all positive integers then </a:t>
                </a:r>
                <a14:m>
                  <m:oMath xmlns:m="http://schemas.openxmlformats.org/officeDocument/2006/math">
                    <m:f>
                      <m:fPr>
                        <m:ctrlPr>
                          <a:rPr lang="en-IN" sz="1400" i="1">
                            <a:latin typeface="Cambria Math" panose="02040503050406030204" pitchFamily="18" charset="0"/>
                          </a:rPr>
                        </m:ctrlPr>
                      </m:fPr>
                      <m:num>
                        <m:func>
                          <m:funcPr>
                            <m:ctrlPr>
                              <a:rPr lang="en-IN" sz="1400" i="1">
                                <a:latin typeface="Cambria Math" panose="02040503050406030204" pitchFamily="18" charset="0"/>
                              </a:rPr>
                            </m:ctrlPr>
                          </m:funcPr>
                          <m:fName>
                            <m:r>
                              <m:rPr>
                                <m:sty m:val="p"/>
                              </m:rPr>
                              <a:rPr lang="en-IN" sz="1400">
                                <a:latin typeface="Cambria Math" panose="02040503050406030204" pitchFamily="18" charset="0"/>
                              </a:rPr>
                              <m:t>Column</m:t>
                            </m:r>
                          </m:fName>
                          <m:e>
                            <m:r>
                              <a:rPr lang="en-IN" sz="1400" i="1">
                                <a:latin typeface="Cambria Math" panose="02040503050406030204" pitchFamily="18" charset="0"/>
                              </a:rPr>
                              <m:t>𝐴</m:t>
                            </m:r>
                            <m:r>
                              <a:rPr lang="en-IN" sz="1400" i="1">
                                <a:latin typeface="Cambria Math" panose="02040503050406030204" pitchFamily="18" charset="0"/>
                              </a:rPr>
                              <m:t> </m:t>
                            </m:r>
                          </m:e>
                        </m:func>
                      </m:num>
                      <m:den>
                        <m:r>
                          <a:rPr lang="en-IN" sz="1400" i="1">
                            <a:latin typeface="Cambria Math" panose="02040503050406030204" pitchFamily="18" charset="0"/>
                          </a:rPr>
                          <m:t>𝑓</m:t>
                        </m:r>
                        <m:d>
                          <m:dPr>
                            <m:ctrlPr>
                              <a:rPr lang="en-IN" sz="1400" i="1">
                                <a:latin typeface="Cambria Math" panose="02040503050406030204" pitchFamily="18" charset="0"/>
                              </a:rPr>
                            </m:ctrlPr>
                          </m:dPr>
                          <m:e>
                            <m:r>
                              <a:rPr lang="en-IN" sz="1400" i="1">
                                <a:latin typeface="Cambria Math" panose="02040503050406030204" pitchFamily="18" charset="0"/>
                              </a:rPr>
                              <m:t> 1</m:t>
                            </m:r>
                          </m:e>
                        </m:d>
                        <m:r>
                          <a:rPr lang="en-IN" sz="1400" i="1">
                            <a:latin typeface="Cambria Math" panose="02040503050406030204" pitchFamily="18" charset="0"/>
                          </a:rPr>
                          <m:t>×</m:t>
                        </m:r>
                        <m:r>
                          <a:rPr lang="en-IN" sz="1400" i="1">
                            <a:latin typeface="Cambria Math" panose="02040503050406030204" pitchFamily="18" charset="0"/>
                          </a:rPr>
                          <m:t>𝑓</m:t>
                        </m:r>
                        <m:r>
                          <a:rPr lang="en-IN" sz="1400" i="1">
                            <a:latin typeface="Cambria Math" panose="02040503050406030204" pitchFamily="18" charset="0"/>
                          </a:rPr>
                          <m:t>( 2)</m:t>
                        </m:r>
                      </m:den>
                    </m:f>
                    <m:r>
                      <a:rPr lang="en-IN" sz="1400" i="1">
                        <a:latin typeface="Cambria Math" panose="02040503050406030204" pitchFamily="18" charset="0"/>
                      </a:rPr>
                      <m:t>                         </m:t>
                    </m:r>
                    <m:f>
                      <m:fPr>
                        <m:ctrlPr>
                          <a:rPr lang="en-IN" sz="1400" i="1">
                            <a:latin typeface="Cambria Math" panose="02040503050406030204" pitchFamily="18" charset="0"/>
                          </a:rPr>
                        </m:ctrlPr>
                      </m:fPr>
                      <m:num>
                        <m:func>
                          <m:funcPr>
                            <m:ctrlPr>
                              <a:rPr lang="en-IN" sz="1400" i="1">
                                <a:latin typeface="Cambria Math" panose="02040503050406030204" pitchFamily="18" charset="0"/>
                              </a:rPr>
                            </m:ctrlPr>
                          </m:funcPr>
                          <m:fName>
                            <m:r>
                              <m:rPr>
                                <m:sty m:val="p"/>
                              </m:rPr>
                              <a:rPr lang="en-IN" sz="1400">
                                <a:latin typeface="Cambria Math" panose="02040503050406030204" pitchFamily="18" charset="0"/>
                              </a:rPr>
                              <m:t>Column</m:t>
                            </m:r>
                            <m:r>
                              <a:rPr lang="en-IN" sz="1400">
                                <a:latin typeface="Cambria Math" panose="02040503050406030204" pitchFamily="18" charset="0"/>
                              </a:rPr>
                              <m:t> </m:t>
                            </m:r>
                          </m:fName>
                          <m:e>
                            <m:r>
                              <a:rPr lang="en-IN" sz="1400" i="1">
                                <a:latin typeface="Cambria Math" panose="02040503050406030204" pitchFamily="18" charset="0"/>
                              </a:rPr>
                              <m:t>𝐵</m:t>
                            </m:r>
                          </m:e>
                        </m:func>
                      </m:num>
                      <m:den>
                        <m:r>
                          <a:rPr lang="en-IN" sz="1400" i="1">
                            <a:latin typeface="Cambria Math" panose="02040503050406030204" pitchFamily="18" charset="0"/>
                          </a:rPr>
                          <m:t>𝑓</m:t>
                        </m:r>
                        <m:d>
                          <m:dPr>
                            <m:ctrlPr>
                              <a:rPr lang="en-IN" sz="1400" i="1">
                                <a:latin typeface="Cambria Math" panose="02040503050406030204" pitchFamily="18" charset="0"/>
                              </a:rPr>
                            </m:ctrlPr>
                          </m:dPr>
                          <m:e>
                            <m:r>
                              <a:rPr lang="en-IN" sz="1400" i="1">
                                <a:latin typeface="Cambria Math" panose="02040503050406030204" pitchFamily="18" charset="0"/>
                              </a:rPr>
                              <m:t> 2</m:t>
                            </m:r>
                          </m:e>
                        </m:d>
                        <m:r>
                          <a:rPr lang="en-IN" sz="1400" i="1">
                            <a:latin typeface="Cambria Math" panose="02040503050406030204" pitchFamily="18" charset="0"/>
                          </a:rPr>
                          <m:t>×</m:t>
                        </m:r>
                        <m:r>
                          <a:rPr lang="en-IN" sz="1400" i="1">
                            <a:latin typeface="Cambria Math" panose="02040503050406030204" pitchFamily="18" charset="0"/>
                          </a:rPr>
                          <m:t>𝑓</m:t>
                        </m:r>
                        <m:r>
                          <a:rPr lang="en-IN" sz="1400" i="1">
                            <a:latin typeface="Cambria Math" panose="02040503050406030204" pitchFamily="18" charset="0"/>
                          </a:rPr>
                          <m:t>( 3)</m:t>
                        </m:r>
                      </m:den>
                    </m:f>
                  </m:oMath>
                </a14:m>
                <a:endParaRPr lang="en-IN" sz="1400" dirty="0"/>
              </a:p>
              <a:p>
                <a:pPr>
                  <a:lnSpc>
                    <a:spcPct val="90000"/>
                  </a:lnSpc>
                </a:pPr>
                <a:endParaRPr lang="en-IN" sz="1400" dirty="0"/>
              </a:p>
              <a:p>
                <a:pPr>
                  <a:lnSpc>
                    <a:spcPct val="90000"/>
                  </a:lnSpc>
                </a:pPr>
                <a:r>
                  <a:rPr lang="en-IN" sz="1400" dirty="0"/>
                  <a:t>Column A : f(1) x f(2) = ½  x 2/3 = 1/3 </a:t>
                </a:r>
              </a:p>
              <a:p>
                <a:pPr>
                  <a:lnSpc>
                    <a:spcPct val="90000"/>
                  </a:lnSpc>
                </a:pPr>
                <a:r>
                  <a:rPr lang="en-IN" sz="1400" dirty="0"/>
                  <a:t>Column B : f(2) x f(3) = 2/3 x ¾  = ½ </a:t>
                </a:r>
              </a:p>
              <a:p>
                <a:pPr>
                  <a:lnSpc>
                    <a:spcPct val="90000"/>
                  </a:lnSpc>
                </a:pPr>
                <a:r>
                  <a:rPr lang="en-IN" sz="1400" dirty="0"/>
                  <a:t>  column A  &lt;  Column B</a:t>
                </a:r>
              </a:p>
              <a:p>
                <a:pPr>
                  <a:lnSpc>
                    <a:spcPct val="90000"/>
                  </a:lnSpc>
                </a:pPr>
                <a:r>
                  <a:rPr lang="en-IN" sz="1400" dirty="0"/>
                  <a:t>So the answer is ‘B’ </a:t>
                </a:r>
              </a:p>
              <a:p>
                <a:pPr>
                  <a:lnSpc>
                    <a:spcPct val="90000"/>
                  </a:lnSpc>
                </a:pPr>
                <a:r>
                  <a:rPr lang="en-IN" sz="1400" dirty="0"/>
                  <a:t>Short cut : cancelling equal (positive) quantities on both sides</a:t>
                </a:r>
              </a:p>
              <a:p>
                <a:pPr>
                  <a:lnSpc>
                    <a:spcPct val="90000"/>
                  </a:lnSpc>
                </a:pPr>
                <a:r>
                  <a:rPr lang="en-IN" sz="1400" dirty="0"/>
                  <a:t>Column A :  ½                          Column B : ¾      So   B &gt; A</a:t>
                </a:r>
              </a:p>
            </p:txBody>
          </p:sp>
        </mc:Choice>
        <mc:Fallback xmlns="">
          <p:sp>
            <p:nvSpPr>
              <p:cNvPr id="3" name="Content Placeholder 2">
                <a:extLst>
                  <a:ext uri="{FF2B5EF4-FFF2-40B4-BE49-F238E27FC236}">
                    <a16:creationId xmlns:a16="http://schemas.microsoft.com/office/drawing/2014/main" id="{32F50ABF-318E-47D7-A387-C9B85FD8C430}"/>
                  </a:ext>
                </a:extLst>
              </p:cNvPr>
              <p:cNvSpPr>
                <a:spLocks noGrp="1" noRot="1" noChangeAspect="1" noMove="1" noResize="1" noEditPoints="1" noAdjustHandles="1" noChangeArrowheads="1" noChangeShapeType="1" noTextEdit="1"/>
              </p:cNvSpPr>
              <p:nvPr>
                <p:ph idx="1"/>
              </p:nvPr>
            </p:nvSpPr>
            <p:spPr>
              <a:xfrm>
                <a:off x="685166" y="2160589"/>
                <a:ext cx="5388427" cy="3560733"/>
              </a:xfrm>
              <a:blipFill>
                <a:blip r:embed="rId2"/>
                <a:stretch>
                  <a:fillRect t="-342"/>
                </a:stretch>
              </a:blipFill>
            </p:spPr>
            <p:txBody>
              <a:bodyPr/>
              <a:lstStyle/>
              <a:p>
                <a:r>
                  <a:rPr lang="en-IN">
                    <a:noFill/>
                  </a:rPr>
                  <a:t> </a:t>
                </a:r>
              </a:p>
            </p:txBody>
          </p:sp>
        </mc:Fallback>
      </mc:AlternateContent>
      <p:pic>
        <p:nvPicPr>
          <p:cNvPr id="7" name="Graphic 6" descr="Dumbbell">
            <a:extLst>
              <a:ext uri="{FF2B5EF4-FFF2-40B4-BE49-F238E27FC236}">
                <a16:creationId xmlns:a16="http://schemas.microsoft.com/office/drawing/2014/main" id="{B355C460-C149-461B-9808-49864E9831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18407" y="875360"/>
            <a:ext cx="3138375" cy="3138375"/>
          </a:xfrm>
          <a:prstGeom prst="rect">
            <a:avLst/>
          </a:prstGeom>
        </p:spPr>
      </p:pic>
    </p:spTree>
    <p:extLst>
      <p:ext uri="{BB962C8B-B14F-4D97-AF65-F5344CB8AC3E}">
        <p14:creationId xmlns:p14="http://schemas.microsoft.com/office/powerpoint/2010/main" val="36314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C6CF-EF33-4034-8655-4168108A28C3}"/>
              </a:ext>
            </a:extLst>
          </p:cNvPr>
          <p:cNvSpPr>
            <a:spLocks noGrp="1"/>
          </p:cNvSpPr>
          <p:nvPr>
            <p:ph type="title"/>
          </p:nvPr>
        </p:nvSpPr>
        <p:spPr>
          <a:xfrm>
            <a:off x="3641327" y="0"/>
            <a:ext cx="3729076" cy="1320800"/>
          </a:xfrm>
        </p:spPr>
        <p:txBody>
          <a:bodyPr anchor="ctr">
            <a:normAutofit/>
          </a:bodyPr>
          <a:lstStyle/>
          <a:p>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718A-F03E-42C4-AFD6-4FD3A25CE934}"/>
                  </a:ext>
                </a:extLst>
              </p:cNvPr>
              <p:cNvSpPr>
                <a:spLocks noGrp="1"/>
              </p:cNvSpPr>
              <p:nvPr>
                <p:ph idx="1"/>
              </p:nvPr>
            </p:nvSpPr>
            <p:spPr>
              <a:xfrm>
                <a:off x="685167" y="2160589"/>
                <a:ext cx="5340248" cy="3560733"/>
              </a:xfrm>
            </p:spPr>
            <p:txBody>
              <a:bodyPr>
                <a:normAutofit/>
              </a:bodyPr>
              <a:lstStyle/>
              <a:p>
                <a:r>
                  <a:rPr lang="en-IN" sz="1700" dirty="0"/>
                  <a:t>5). If h( x) = </a:t>
                </a:r>
                <a14:m>
                  <m:oMath xmlns:m="http://schemas.openxmlformats.org/officeDocument/2006/math">
                    <m:rad>
                      <m:radPr>
                        <m:degHide m:val="on"/>
                        <m:ctrlPr>
                          <a:rPr lang="en-IN" sz="1700" i="1">
                            <a:latin typeface="Cambria Math" panose="02040503050406030204" pitchFamily="18" charset="0"/>
                          </a:rPr>
                        </m:ctrlPr>
                      </m:radPr>
                      <m:deg/>
                      <m:e>
                        <m:r>
                          <a:rPr lang="en-IN" sz="1700" i="1">
                            <a:latin typeface="Cambria Math" panose="02040503050406030204" pitchFamily="18" charset="0"/>
                          </a:rPr>
                          <m:t>𝑥</m:t>
                        </m:r>
                      </m:e>
                    </m:rad>
                    <m:r>
                      <a:rPr lang="en-IN" sz="1700" i="1">
                        <a:latin typeface="Cambria Math" panose="02040503050406030204" pitchFamily="18" charset="0"/>
                      </a:rPr>
                      <m:t>+2 </m:t>
                    </m:r>
                  </m:oMath>
                </a14:m>
                <a:r>
                  <a:rPr lang="en-IN" sz="1700" dirty="0"/>
                  <a:t> and if 3 h(v) = 18 find </a:t>
                </a:r>
                <a14:m>
                  <m:oMath xmlns:m="http://schemas.openxmlformats.org/officeDocument/2006/math">
                    <m:r>
                      <a:rPr lang="en-IN" sz="1700" i="1">
                        <a:latin typeface="Cambria Math" panose="02040503050406030204" pitchFamily="18" charset="0"/>
                      </a:rPr>
                      <m:t>h</m:t>
                    </m:r>
                    <m:r>
                      <a:rPr lang="en-IN" sz="1700" i="1">
                        <a:latin typeface="Cambria Math" panose="02040503050406030204" pitchFamily="18" charset="0"/>
                      </a:rPr>
                      <m:t> </m:t>
                    </m:r>
                    <m:d>
                      <m:dPr>
                        <m:ctrlPr>
                          <a:rPr lang="en-IN" sz="1700" i="1">
                            <a:latin typeface="Cambria Math" panose="02040503050406030204" pitchFamily="18" charset="0"/>
                          </a:rPr>
                        </m:ctrlPr>
                      </m:dPr>
                      <m:e>
                        <m:f>
                          <m:fPr>
                            <m:ctrlPr>
                              <a:rPr lang="en-IN" sz="1700" i="1">
                                <a:latin typeface="Cambria Math" panose="02040503050406030204" pitchFamily="18" charset="0"/>
                              </a:rPr>
                            </m:ctrlPr>
                          </m:fPr>
                          <m:num>
                            <m:r>
                              <a:rPr lang="en-IN" sz="1700" i="1">
                                <a:latin typeface="Cambria Math" panose="02040503050406030204" pitchFamily="18" charset="0"/>
                              </a:rPr>
                              <m:t>𝑣</m:t>
                            </m:r>
                          </m:num>
                          <m:den>
                            <m:r>
                              <a:rPr lang="en-IN" sz="1700" i="1">
                                <a:latin typeface="Cambria Math" panose="02040503050406030204" pitchFamily="18" charset="0"/>
                              </a:rPr>
                              <m:t>4</m:t>
                            </m:r>
                          </m:den>
                        </m:f>
                      </m:e>
                    </m:d>
                  </m:oMath>
                </a14:m>
                <a:endParaRPr lang="en-IN" sz="1700" dirty="0"/>
              </a:p>
              <a:p>
                <a:r>
                  <a:rPr lang="en-IN" sz="1700" dirty="0"/>
                  <a:t>Since  h(x) = </a:t>
                </a:r>
                <a14:m>
                  <m:oMath xmlns:m="http://schemas.openxmlformats.org/officeDocument/2006/math">
                    <m:rad>
                      <m:radPr>
                        <m:degHide m:val="on"/>
                        <m:ctrlPr>
                          <a:rPr lang="en-IN" sz="1700" i="1">
                            <a:latin typeface="Cambria Math" panose="02040503050406030204" pitchFamily="18" charset="0"/>
                          </a:rPr>
                        </m:ctrlPr>
                      </m:radPr>
                      <m:deg/>
                      <m:e>
                        <m:r>
                          <a:rPr lang="en-IN" sz="1700" i="1">
                            <a:latin typeface="Cambria Math" panose="02040503050406030204" pitchFamily="18" charset="0"/>
                          </a:rPr>
                          <m:t>𝑥</m:t>
                        </m:r>
                      </m:e>
                    </m:rad>
                    <m:r>
                      <a:rPr lang="en-IN" sz="1700" i="1">
                        <a:latin typeface="Cambria Math" panose="02040503050406030204" pitchFamily="18" charset="0"/>
                      </a:rPr>
                      <m:t>+2</m:t>
                    </m:r>
                    <m:r>
                      <a:rPr lang="en-IN" sz="1700" b="0" i="1" smtClean="0">
                        <a:latin typeface="Cambria Math" panose="02040503050406030204" pitchFamily="18" charset="0"/>
                      </a:rPr>
                      <m:t> </m:t>
                    </m:r>
                  </m:oMath>
                </a14:m>
                <a:r>
                  <a:rPr lang="en-IN" sz="1700" dirty="0"/>
                  <a:t>  , h(v) = </a:t>
                </a:r>
                <a14:m>
                  <m:oMath xmlns:m="http://schemas.openxmlformats.org/officeDocument/2006/math">
                    <m:rad>
                      <m:radPr>
                        <m:degHide m:val="on"/>
                        <m:ctrlPr>
                          <a:rPr lang="en-IN" sz="1700" i="1">
                            <a:latin typeface="Cambria Math" panose="02040503050406030204" pitchFamily="18" charset="0"/>
                          </a:rPr>
                        </m:ctrlPr>
                      </m:radPr>
                      <m:deg/>
                      <m:e>
                        <m:r>
                          <a:rPr lang="en-IN" sz="1700" b="0" i="1" smtClean="0">
                            <a:latin typeface="Cambria Math" panose="02040503050406030204" pitchFamily="18" charset="0"/>
                          </a:rPr>
                          <m:t>𝑣</m:t>
                        </m:r>
                      </m:e>
                    </m:rad>
                    <m:r>
                      <a:rPr lang="en-IN" sz="1700" i="1">
                        <a:latin typeface="Cambria Math" panose="02040503050406030204" pitchFamily="18" charset="0"/>
                      </a:rPr>
                      <m:t>+2</m:t>
                    </m:r>
                  </m:oMath>
                </a14:m>
                <a:r>
                  <a:rPr lang="en-IN" sz="1700" dirty="0"/>
                  <a:t> --</a:t>
                </a:r>
                <a:r>
                  <a:rPr lang="en-IN" sz="1700" dirty="0">
                    <a:sym typeface="Wingdings" panose="05000000000000000000" pitchFamily="2" charset="2"/>
                  </a:rPr>
                  <a:t>    3h(v)  = 3 (</a:t>
                </a:r>
                <a14:m>
                  <m:oMath xmlns:m="http://schemas.openxmlformats.org/officeDocument/2006/math">
                    <m:rad>
                      <m:radPr>
                        <m:degHide m:val="on"/>
                        <m:ctrlPr>
                          <a:rPr lang="en-IN" sz="1700" i="1">
                            <a:latin typeface="Cambria Math" panose="02040503050406030204" pitchFamily="18" charset="0"/>
                          </a:rPr>
                        </m:ctrlPr>
                      </m:radPr>
                      <m:deg/>
                      <m:e>
                        <m:r>
                          <a:rPr lang="en-IN" sz="1700" i="1">
                            <a:latin typeface="Cambria Math" panose="02040503050406030204" pitchFamily="18" charset="0"/>
                          </a:rPr>
                          <m:t>𝑣</m:t>
                        </m:r>
                      </m:e>
                    </m:rad>
                    <m:r>
                      <a:rPr lang="en-IN" sz="1700" i="1">
                        <a:latin typeface="Cambria Math" panose="02040503050406030204" pitchFamily="18" charset="0"/>
                      </a:rPr>
                      <m:t>+2</m:t>
                    </m:r>
                  </m:oMath>
                </a14:m>
                <a:r>
                  <a:rPr lang="en-IN" sz="1700" dirty="0"/>
                  <a:t> ) </a:t>
                </a:r>
              </a:p>
              <a:p>
                <a:endParaRPr lang="en-IN" sz="1700" dirty="0"/>
              </a:p>
              <a:p>
                <a:r>
                  <a:rPr lang="en-IN" sz="1700" dirty="0">
                    <a:sym typeface="Wingdings" panose="05000000000000000000" pitchFamily="2" charset="2"/>
                  </a:rPr>
                  <a:t>3 (</a:t>
                </a:r>
                <a14:m>
                  <m:oMath xmlns:m="http://schemas.openxmlformats.org/officeDocument/2006/math">
                    <m:rad>
                      <m:radPr>
                        <m:degHide m:val="on"/>
                        <m:ctrlPr>
                          <a:rPr lang="en-IN" sz="1700" i="1">
                            <a:latin typeface="Cambria Math" panose="02040503050406030204" pitchFamily="18" charset="0"/>
                          </a:rPr>
                        </m:ctrlPr>
                      </m:radPr>
                      <m:deg/>
                      <m:e>
                        <m:r>
                          <a:rPr lang="en-IN" sz="1700" i="1">
                            <a:latin typeface="Cambria Math" panose="02040503050406030204" pitchFamily="18" charset="0"/>
                          </a:rPr>
                          <m:t>𝑣</m:t>
                        </m:r>
                      </m:e>
                    </m:rad>
                    <m:r>
                      <a:rPr lang="en-IN" sz="1700" i="1">
                        <a:latin typeface="Cambria Math" panose="02040503050406030204" pitchFamily="18" charset="0"/>
                      </a:rPr>
                      <m:t>+2</m:t>
                    </m:r>
                  </m:oMath>
                </a14:m>
                <a:r>
                  <a:rPr lang="en-IN" sz="1700" dirty="0"/>
                  <a:t> ) = 18    </a:t>
                </a:r>
                <a:r>
                  <a:rPr lang="en-IN" sz="1700" dirty="0">
                    <a:sym typeface="Wingdings" panose="05000000000000000000" pitchFamily="2" charset="2"/>
                  </a:rPr>
                  <a:t> </a:t>
                </a:r>
                <a14:m>
                  <m:oMath xmlns:m="http://schemas.openxmlformats.org/officeDocument/2006/math">
                    <m:rad>
                      <m:radPr>
                        <m:degHide m:val="on"/>
                        <m:ctrlPr>
                          <a:rPr lang="en-IN" sz="1700" i="1">
                            <a:latin typeface="Cambria Math" panose="02040503050406030204" pitchFamily="18" charset="0"/>
                          </a:rPr>
                        </m:ctrlPr>
                      </m:radPr>
                      <m:deg/>
                      <m:e>
                        <m:r>
                          <a:rPr lang="en-IN" sz="1700" i="1">
                            <a:latin typeface="Cambria Math" panose="02040503050406030204" pitchFamily="18" charset="0"/>
                          </a:rPr>
                          <m:t>𝑣</m:t>
                        </m:r>
                      </m:e>
                    </m:rad>
                    <m:r>
                      <a:rPr lang="en-IN" sz="1700" i="1">
                        <a:latin typeface="Cambria Math" panose="02040503050406030204" pitchFamily="18" charset="0"/>
                      </a:rPr>
                      <m:t>+2</m:t>
                    </m:r>
                  </m:oMath>
                </a14:m>
                <a:r>
                  <a:rPr lang="en-IN" sz="1700" dirty="0"/>
                  <a:t> = 6 </a:t>
                </a:r>
              </a:p>
              <a:p>
                <a:r>
                  <a:rPr lang="en-IN" sz="1700" dirty="0"/>
                  <a:t>Or </a:t>
                </a:r>
                <a14:m>
                  <m:oMath xmlns:m="http://schemas.openxmlformats.org/officeDocument/2006/math">
                    <m:rad>
                      <m:radPr>
                        <m:degHide m:val="on"/>
                        <m:ctrlPr>
                          <a:rPr lang="en-IN" sz="1700" i="1">
                            <a:latin typeface="Cambria Math" panose="02040503050406030204" pitchFamily="18" charset="0"/>
                          </a:rPr>
                        </m:ctrlPr>
                      </m:radPr>
                      <m:deg/>
                      <m:e>
                        <m:r>
                          <a:rPr lang="en-IN" sz="1700" i="1">
                            <a:latin typeface="Cambria Math" panose="02040503050406030204" pitchFamily="18" charset="0"/>
                          </a:rPr>
                          <m:t>𝑣</m:t>
                        </m:r>
                      </m:e>
                    </m:rad>
                    <m:r>
                      <a:rPr lang="en-IN" sz="1700" b="0" i="1" smtClean="0">
                        <a:latin typeface="Cambria Math" panose="02040503050406030204" pitchFamily="18" charset="0"/>
                      </a:rPr>
                      <m:t>     </m:t>
                    </m:r>
                  </m:oMath>
                </a14:m>
                <a:r>
                  <a:rPr lang="en-IN" sz="1700" dirty="0"/>
                  <a:t>=  4      and   v = 16 </a:t>
                </a:r>
              </a:p>
              <a:p>
                <a:r>
                  <a:rPr lang="en-IN" sz="1700" dirty="0"/>
                  <a:t>f(v/4)   = f( 16/4) =f( 4) = </a:t>
                </a:r>
                <a14:m>
                  <m:oMath xmlns:m="http://schemas.openxmlformats.org/officeDocument/2006/math">
                    <m:rad>
                      <m:radPr>
                        <m:degHide m:val="on"/>
                        <m:ctrlPr>
                          <a:rPr lang="en-IN" sz="1700" i="1">
                            <a:latin typeface="Cambria Math" panose="02040503050406030204" pitchFamily="18" charset="0"/>
                          </a:rPr>
                        </m:ctrlPr>
                      </m:radPr>
                      <m:deg/>
                      <m:e>
                        <m:r>
                          <a:rPr lang="en-IN" sz="1700" b="0" i="1" smtClean="0">
                            <a:latin typeface="Cambria Math" panose="02040503050406030204" pitchFamily="18" charset="0"/>
                          </a:rPr>
                          <m:t>4 </m:t>
                        </m:r>
                      </m:e>
                    </m:rad>
                  </m:oMath>
                </a14:m>
                <a:r>
                  <a:rPr lang="en-IN" sz="1700" dirty="0"/>
                  <a:t> + 2 = 2 + 2 = 4</a:t>
                </a:r>
              </a:p>
            </p:txBody>
          </p:sp>
        </mc:Choice>
        <mc:Fallback xmlns="">
          <p:sp>
            <p:nvSpPr>
              <p:cNvPr id="3" name="Content Placeholder 2">
                <a:extLst>
                  <a:ext uri="{FF2B5EF4-FFF2-40B4-BE49-F238E27FC236}">
                    <a16:creationId xmlns:a16="http://schemas.microsoft.com/office/drawing/2014/main" id="{7E53718A-F03E-42C4-AFD6-4FD3A25CE934}"/>
                  </a:ext>
                </a:extLst>
              </p:cNvPr>
              <p:cNvSpPr>
                <a:spLocks noGrp="1" noRot="1" noChangeAspect="1" noMove="1" noResize="1" noEditPoints="1" noAdjustHandles="1" noChangeArrowheads="1" noChangeShapeType="1" noTextEdit="1"/>
              </p:cNvSpPr>
              <p:nvPr>
                <p:ph idx="1"/>
              </p:nvPr>
            </p:nvSpPr>
            <p:spPr>
              <a:xfrm>
                <a:off x="685167" y="2160589"/>
                <a:ext cx="5340248" cy="3560733"/>
              </a:xfrm>
              <a:blipFill>
                <a:blip r:embed="rId2"/>
                <a:stretch>
                  <a:fillRect l="-114" r="-799"/>
                </a:stretch>
              </a:blipFill>
            </p:spPr>
            <p:txBody>
              <a:bodyPr/>
              <a:lstStyle/>
              <a:p>
                <a:r>
                  <a:rPr lang="en-IN">
                    <a:noFill/>
                  </a:rPr>
                  <a:t> </a:t>
                </a:r>
              </a:p>
            </p:txBody>
          </p:sp>
        </mc:Fallback>
      </mc:AlternateContent>
      <p:pic>
        <p:nvPicPr>
          <p:cNvPr id="7" name="Graphic 6" descr="Gymnast - Floor Routine">
            <a:extLst>
              <a:ext uri="{FF2B5EF4-FFF2-40B4-BE49-F238E27FC236}">
                <a16:creationId xmlns:a16="http://schemas.microsoft.com/office/drawing/2014/main" id="{32908AE2-0D9C-476E-AEB9-91E17B641A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7757" y="1857862"/>
            <a:ext cx="3435675" cy="3435675"/>
          </a:xfrm>
          <a:prstGeom prst="rect">
            <a:avLst/>
          </a:prstGeom>
        </p:spPr>
      </p:pic>
    </p:spTree>
    <p:extLst>
      <p:ext uri="{BB962C8B-B14F-4D97-AF65-F5344CB8AC3E}">
        <p14:creationId xmlns:p14="http://schemas.microsoft.com/office/powerpoint/2010/main" val="220017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FE04-F760-405B-B8A7-7B6DA7320D1C}"/>
              </a:ext>
            </a:extLst>
          </p:cNvPr>
          <p:cNvSpPr>
            <a:spLocks noGrp="1"/>
          </p:cNvSpPr>
          <p:nvPr>
            <p:ph type="title"/>
          </p:nvPr>
        </p:nvSpPr>
        <p:spPr>
          <a:xfrm>
            <a:off x="838200" y="365126"/>
            <a:ext cx="10515600" cy="528010"/>
          </a:xfrm>
        </p:spPr>
        <p:txBody>
          <a:bodyPr>
            <a:normAutofit fontScale="90000"/>
          </a:bodyPr>
          <a:lstStyle/>
          <a:p>
            <a:pPr algn="ctr"/>
            <a:r>
              <a:rPr lang="en-GB" dirty="0"/>
              <a:t>Functions: Exercise</a:t>
            </a:r>
            <a:endParaRPr lang="en-IN" dirty="0"/>
          </a:p>
        </p:txBody>
      </p:sp>
      <p:sp>
        <p:nvSpPr>
          <p:cNvPr id="3" name="Content Placeholder 2">
            <a:extLst>
              <a:ext uri="{FF2B5EF4-FFF2-40B4-BE49-F238E27FC236}">
                <a16:creationId xmlns:a16="http://schemas.microsoft.com/office/drawing/2014/main" id="{7465D9F0-AD38-4D8D-96EC-21E03443DF2A}"/>
              </a:ext>
            </a:extLst>
          </p:cNvPr>
          <p:cNvSpPr>
            <a:spLocks noGrp="1"/>
          </p:cNvSpPr>
          <p:nvPr>
            <p:ph idx="1"/>
          </p:nvPr>
        </p:nvSpPr>
        <p:spPr>
          <a:xfrm>
            <a:off x="868326" y="893136"/>
            <a:ext cx="10515600" cy="5964864"/>
          </a:xfrm>
        </p:spPr>
        <p:txBody>
          <a:bodyPr/>
          <a:lstStyle/>
          <a:p>
            <a:endParaRPr lang="en-GB" dirty="0"/>
          </a:p>
          <a:p>
            <a:r>
              <a:rPr lang="en-GB" dirty="0"/>
              <a:t>6.</a:t>
            </a:r>
          </a:p>
          <a:p>
            <a:endParaRPr lang="en-IN" dirty="0"/>
          </a:p>
        </p:txBody>
      </p:sp>
      <p:pic>
        <p:nvPicPr>
          <p:cNvPr id="7" name="Picture 6">
            <a:extLst>
              <a:ext uri="{FF2B5EF4-FFF2-40B4-BE49-F238E27FC236}">
                <a16:creationId xmlns:a16="http://schemas.microsoft.com/office/drawing/2014/main" id="{BC673DDD-5466-4337-BE48-E0957F0ED6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5376" y="1250576"/>
            <a:ext cx="3019425" cy="1560186"/>
          </a:xfrm>
          <a:prstGeom prst="rect">
            <a:avLst/>
          </a:prstGeom>
          <a:noFill/>
          <a:ln>
            <a:noFill/>
          </a:ln>
        </p:spPr>
      </p:pic>
      <p:sp>
        <p:nvSpPr>
          <p:cNvPr id="6" name="Rectangle 5">
            <a:extLst>
              <a:ext uri="{FF2B5EF4-FFF2-40B4-BE49-F238E27FC236}">
                <a16:creationId xmlns:a16="http://schemas.microsoft.com/office/drawing/2014/main" id="{621F2188-556C-4A4A-A2BC-3E852C2C5426}"/>
              </a:ext>
            </a:extLst>
          </p:cNvPr>
          <p:cNvSpPr/>
          <p:nvPr/>
        </p:nvSpPr>
        <p:spPr>
          <a:xfrm>
            <a:off x="868326" y="2826710"/>
            <a:ext cx="7956697" cy="3604128"/>
          </a:xfrm>
          <a:prstGeom prst="rect">
            <a:avLst/>
          </a:prstGeom>
        </p:spPr>
        <p:txBody>
          <a:bodyPr wrap="square">
            <a:spAutoFit/>
          </a:bodyPr>
          <a:lstStyle/>
          <a:p>
            <a:pPr>
              <a:lnSpc>
                <a:spcPct val="107000"/>
              </a:lnSpc>
              <a:spcAft>
                <a:spcPts val="800"/>
              </a:spcAft>
              <a:tabLst>
                <a:tab pos="2865755" algn="ctr"/>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The graph is a parabola that is symmetric about the x – axis . which of the following could be the equation of the parabola?</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a) x = -y</a:t>
            </a:r>
            <a:r>
              <a:rPr lang="en-IN" sz="2000" baseline="30000" dirty="0">
                <a:latin typeface="Calibri" panose="020F0502020204030204" pitchFamily="34" charset="0"/>
                <a:ea typeface="Times New Roman" panose="02020603050405020304" pitchFamily="18" charset="0"/>
                <a:cs typeface="Times New Roman" panose="02020603050405020304" pitchFamily="18" charset="0"/>
              </a:rPr>
              <a:t>2</a:t>
            </a:r>
            <a:r>
              <a:rPr lang="en-IN" sz="2000" dirty="0">
                <a:latin typeface="Calibri" panose="020F0502020204030204" pitchFamily="34" charset="0"/>
                <a:ea typeface="Times New Roman" panose="02020603050405020304" pitchFamily="18" charset="0"/>
                <a:cs typeface="Times New Roman" panose="02020603050405020304" pitchFamily="18" charset="0"/>
              </a:rPr>
              <a:t> – 1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b) x = - y</a:t>
            </a:r>
            <a:r>
              <a:rPr lang="en-IN" sz="2000" baseline="30000" dirty="0">
                <a:latin typeface="Calibri" panose="020F0502020204030204" pitchFamily="34" charset="0"/>
                <a:ea typeface="Times New Roman" panose="02020603050405020304" pitchFamily="18" charset="0"/>
                <a:cs typeface="Times New Roman" panose="02020603050405020304" pitchFamily="18" charset="0"/>
              </a:rPr>
              <a:t>2</a:t>
            </a:r>
            <a:r>
              <a:rPr lang="en-IN" sz="2000" dirty="0">
                <a:latin typeface="Calibri" panose="020F0502020204030204" pitchFamily="34" charset="0"/>
                <a:ea typeface="Times New Roman" panose="02020603050405020304" pitchFamily="18" charset="0"/>
                <a:cs typeface="Times New Roman" panose="02020603050405020304" pitchFamily="18" charset="0"/>
              </a:rPr>
              <a:t> + 1</a:t>
            </a:r>
          </a:p>
          <a:p>
            <a:pPr marL="342900" indent="-342900">
              <a:lnSpc>
                <a:spcPct val="107000"/>
              </a:lnSpc>
              <a:spcAft>
                <a:spcPts val="800"/>
              </a:spcAft>
              <a:buAutoNum type="alphaLcParenR" startAt="3"/>
              <a:tabLst>
                <a:tab pos="2865755" algn="ctr"/>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x = - y</a:t>
            </a:r>
            <a:r>
              <a:rPr lang="en-IN" sz="2000" baseline="30000" dirty="0">
                <a:latin typeface="Calibri" panose="020F0502020204030204" pitchFamily="34" charset="0"/>
                <a:ea typeface="Times New Roman" panose="02020603050405020304" pitchFamily="18" charset="0"/>
                <a:cs typeface="Times New Roman" panose="02020603050405020304" pitchFamily="18" charset="0"/>
              </a:rPr>
              <a:t>2</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p>
          <a:p>
            <a:pPr marL="342900" indent="-342900">
              <a:lnSpc>
                <a:spcPct val="107000"/>
              </a:lnSpc>
              <a:spcAft>
                <a:spcPts val="800"/>
              </a:spcAft>
              <a:buAutoNum type="alphaLcParenR" startAt="3"/>
              <a:tabLst>
                <a:tab pos="2865755" algn="ctr"/>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x = y</a:t>
            </a:r>
            <a:r>
              <a:rPr lang="en-IN" sz="2000" baseline="30000" dirty="0">
                <a:latin typeface="Calibri" panose="020F0502020204030204" pitchFamily="34" charset="0"/>
                <a:ea typeface="Times New Roman" panose="02020603050405020304" pitchFamily="18" charset="0"/>
                <a:cs typeface="Times New Roman" panose="02020603050405020304" pitchFamily="18" charset="0"/>
              </a:rPr>
              <a:t>2 </a:t>
            </a:r>
            <a:r>
              <a:rPr lang="en-IN" sz="2000" dirty="0">
                <a:latin typeface="Calibri" panose="020F0502020204030204" pitchFamily="34" charset="0"/>
                <a:ea typeface="Times New Roman" panose="02020603050405020304" pitchFamily="18" charset="0"/>
                <a:cs typeface="Times New Roman" panose="02020603050405020304" pitchFamily="18" charset="0"/>
              </a:rPr>
              <a:t> - 1</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Lst>
            </a:pPr>
            <a:r>
              <a:rPr lang="en-IN" sz="2000" dirty="0">
                <a:latin typeface="Calibri" panose="020F0502020204030204" pitchFamily="34" charset="0"/>
                <a:ea typeface="Times New Roman" panose="02020603050405020304" pitchFamily="18" charset="0"/>
                <a:cs typeface="Times New Roman" panose="02020603050405020304" pitchFamily="18" charset="0"/>
              </a:rPr>
              <a:t>e) x = ( y + 1)</a:t>
            </a:r>
            <a:r>
              <a:rPr lang="en-IN" sz="2000" baseline="30000" dirty="0">
                <a:latin typeface="Calibri" panose="020F0502020204030204" pitchFamily="34" charset="0"/>
                <a:ea typeface="Times New Roman" panose="02020603050405020304" pitchFamily="18" charset="0"/>
                <a:cs typeface="Times New Roman" panose="02020603050405020304" pitchFamily="18" charset="0"/>
              </a:rPr>
              <a:t>2</a:t>
            </a:r>
          </a:p>
          <a:p>
            <a:endParaRPr lang="en-IN" sz="2000" dirty="0"/>
          </a:p>
          <a:p>
            <a:pPr>
              <a:lnSpc>
                <a:spcPct val="107000"/>
              </a:lnSpc>
              <a:spcAft>
                <a:spcPts val="800"/>
              </a:spcAft>
              <a:tabLst>
                <a:tab pos="2865755" algn="ctr"/>
              </a:tabLs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3" descr="Dumbbell">
            <a:extLst>
              <a:ext uri="{FF2B5EF4-FFF2-40B4-BE49-F238E27FC236}">
                <a16:creationId xmlns:a16="http://schemas.microsoft.com/office/drawing/2014/main" id="{3F00A967-D61C-4529-8E20-6685D9411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5194" y="3292463"/>
            <a:ext cx="2672401" cy="2672401"/>
          </a:xfrm>
          <a:prstGeom prst="rect">
            <a:avLst/>
          </a:prstGeom>
        </p:spPr>
      </p:pic>
    </p:spTree>
    <p:extLst>
      <p:ext uri="{BB962C8B-B14F-4D97-AF65-F5344CB8AC3E}">
        <p14:creationId xmlns:p14="http://schemas.microsoft.com/office/powerpoint/2010/main" val="338979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1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185ED5A-7993-43EE-AC2A-50F0B926D02E}"/>
              </a:ext>
            </a:extLst>
          </p:cNvPr>
          <p:cNvSpPr>
            <a:spLocks noGrp="1"/>
          </p:cNvSpPr>
          <p:nvPr>
            <p:ph type="title"/>
          </p:nvPr>
        </p:nvSpPr>
        <p:spPr>
          <a:xfrm>
            <a:off x="1600199" y="4571999"/>
            <a:ext cx="7673801" cy="1087656"/>
          </a:xfrm>
        </p:spPr>
        <p:txBody>
          <a:bodyPr vert="horz" lIns="91440" tIns="45720" rIns="91440" bIns="45720" rtlCol="0" anchor="b">
            <a:normAutofit fontScale="90000"/>
          </a:bodyPr>
          <a:lstStyle/>
          <a:p>
            <a:pPr>
              <a:lnSpc>
                <a:spcPct val="90000"/>
              </a:lnSpc>
            </a:pPr>
            <a:br>
              <a:rPr lang="en-US" sz="1200" dirty="0">
                <a:solidFill>
                  <a:schemeClr val="tx1">
                    <a:lumMod val="50000"/>
                    <a:lumOff val="50000"/>
                  </a:schemeClr>
                </a:solidFill>
              </a:rPr>
            </a:br>
            <a:br>
              <a:rPr lang="en-US" sz="1200" kern="1200" dirty="0">
                <a:solidFill>
                  <a:schemeClr val="accent1"/>
                </a:solidFill>
                <a:latin typeface="+mj-lt"/>
                <a:ea typeface="+mj-ea"/>
                <a:cs typeface="+mj-cs"/>
              </a:rPr>
            </a:br>
            <a:br>
              <a:rPr lang="en-US" sz="1200" kern="1200" dirty="0">
                <a:solidFill>
                  <a:schemeClr val="accent1"/>
                </a:solidFill>
                <a:latin typeface="+mj-lt"/>
                <a:ea typeface="+mj-ea"/>
                <a:cs typeface="+mj-cs"/>
              </a:rPr>
            </a:br>
            <a:br>
              <a:rPr lang="en-US" sz="1200" dirty="0"/>
            </a:br>
            <a:br>
              <a:rPr lang="en-US" sz="1200" dirty="0"/>
            </a:br>
            <a:br>
              <a:rPr lang="en-US" sz="1200" dirty="0">
                <a:highlight>
                  <a:srgbClr val="F5F5F5"/>
                </a:highlight>
              </a:rPr>
            </a:br>
            <a:r>
              <a:rPr lang="en-US" sz="1200" dirty="0">
                <a:highlight>
                  <a:srgbClr val="F5F5F5"/>
                </a:highlight>
              </a:rPr>
              <a:t>Parabola   y </a:t>
            </a:r>
            <a:r>
              <a:rPr lang="en-US" sz="1200" dirty="0">
                <a:solidFill>
                  <a:schemeClr val="tx1">
                    <a:lumMod val="50000"/>
                    <a:lumOff val="50000"/>
                  </a:schemeClr>
                </a:solidFill>
                <a:highlight>
                  <a:srgbClr val="F5F5F5"/>
                </a:highlight>
              </a:rPr>
              <a:t>= ax</a:t>
            </a:r>
            <a:r>
              <a:rPr lang="en-US" sz="1200" baseline="30000" dirty="0">
                <a:solidFill>
                  <a:schemeClr val="tx1">
                    <a:lumMod val="50000"/>
                    <a:lumOff val="50000"/>
                  </a:schemeClr>
                </a:solidFill>
                <a:highlight>
                  <a:srgbClr val="F5F5F5"/>
                </a:highlight>
              </a:rPr>
              <a:t>2</a:t>
            </a:r>
            <a:r>
              <a:rPr lang="en-US" sz="1200" dirty="0">
                <a:solidFill>
                  <a:schemeClr val="tx1">
                    <a:lumMod val="50000"/>
                    <a:lumOff val="50000"/>
                  </a:schemeClr>
                </a:solidFill>
                <a:highlight>
                  <a:srgbClr val="F5F5F5"/>
                </a:highlight>
              </a:rPr>
              <a:t> + bx + c</a:t>
            </a:r>
            <a:r>
              <a:rPr lang="en-US" sz="1200" dirty="0">
                <a:highlight>
                  <a:srgbClr val="F5F5F5"/>
                </a:highlight>
              </a:rPr>
              <a:t> </a:t>
            </a:r>
            <a:r>
              <a:rPr lang="en-US" sz="1200" kern="1200" dirty="0">
                <a:solidFill>
                  <a:schemeClr val="accent1"/>
                </a:solidFill>
                <a:highlight>
                  <a:srgbClr val="F5F5F5"/>
                </a:highlight>
              </a:rPr>
              <a:t>is the equation of a parabola that is symmetric about the </a:t>
            </a:r>
            <a:br>
              <a:rPr lang="en-US" sz="1200" kern="1200" dirty="0">
                <a:solidFill>
                  <a:schemeClr val="accent1"/>
                </a:solidFill>
                <a:highlight>
                  <a:srgbClr val="F5F5F5"/>
                </a:highlight>
              </a:rPr>
            </a:br>
            <a:r>
              <a:rPr lang="en-US" sz="1200" kern="1200" dirty="0">
                <a:solidFill>
                  <a:schemeClr val="accent1"/>
                </a:solidFill>
                <a:highlight>
                  <a:srgbClr val="F5F5F5"/>
                </a:highlight>
              </a:rPr>
              <a:t> y-axis.  If the co efficient of  x</a:t>
            </a:r>
            <a:r>
              <a:rPr lang="en-US" sz="1200" kern="1200" baseline="30000" dirty="0">
                <a:solidFill>
                  <a:schemeClr val="accent1"/>
                </a:solidFill>
                <a:highlight>
                  <a:srgbClr val="F5F5F5"/>
                </a:highlight>
              </a:rPr>
              <a:t>2</a:t>
            </a:r>
            <a:r>
              <a:rPr lang="en-US" sz="1200" kern="1200" dirty="0">
                <a:solidFill>
                  <a:schemeClr val="accent1"/>
                </a:solidFill>
                <a:highlight>
                  <a:srgbClr val="F5F5F5"/>
                </a:highlight>
              </a:rPr>
              <a:t> is positive then the parabola </a:t>
            </a:r>
            <a:br>
              <a:rPr lang="en-US" sz="1200" kern="1200" dirty="0">
                <a:solidFill>
                  <a:schemeClr val="accent1"/>
                </a:solidFill>
                <a:highlight>
                  <a:srgbClr val="F5F5F5"/>
                </a:highlight>
              </a:rPr>
            </a:br>
            <a:r>
              <a:rPr lang="en-US" sz="1200" kern="1200" dirty="0">
                <a:solidFill>
                  <a:schemeClr val="accent1"/>
                </a:solidFill>
                <a:highlight>
                  <a:srgbClr val="F5F5F5"/>
                </a:highlight>
              </a:rPr>
              <a:t>will move upwards and if the co efficient of x</a:t>
            </a:r>
            <a:r>
              <a:rPr lang="en-US" sz="1200" kern="1200" baseline="30000" dirty="0">
                <a:solidFill>
                  <a:schemeClr val="accent1"/>
                </a:solidFill>
                <a:highlight>
                  <a:srgbClr val="F5F5F5"/>
                </a:highlight>
              </a:rPr>
              <a:t>2   </a:t>
            </a:r>
            <a:r>
              <a:rPr lang="en-US" sz="1200" kern="1200" dirty="0">
                <a:solidFill>
                  <a:schemeClr val="accent1"/>
                </a:solidFill>
                <a:highlight>
                  <a:srgbClr val="F5F5F5"/>
                </a:highlight>
              </a:rPr>
              <a:t> is negative </a:t>
            </a:r>
            <a:br>
              <a:rPr lang="en-US" sz="1200" kern="1200" dirty="0">
                <a:solidFill>
                  <a:schemeClr val="accent1"/>
                </a:solidFill>
                <a:highlight>
                  <a:srgbClr val="F5F5F5"/>
                </a:highlight>
              </a:rPr>
            </a:br>
            <a:r>
              <a:rPr lang="en-US" sz="1200" kern="1200" dirty="0">
                <a:solidFill>
                  <a:schemeClr val="accent1"/>
                </a:solidFill>
                <a:highlight>
                  <a:srgbClr val="F5F5F5"/>
                </a:highlight>
              </a:rPr>
              <a:t>then the parabola will move downwards.</a:t>
            </a:r>
            <a:br>
              <a:rPr lang="en-US" sz="1200" kern="1200" dirty="0">
                <a:solidFill>
                  <a:schemeClr val="accent1"/>
                </a:solidFill>
                <a:highlight>
                  <a:srgbClr val="F5F5F5"/>
                </a:highlight>
              </a:rPr>
            </a:br>
            <a:br>
              <a:rPr lang="en-US" sz="1200" kern="1200" dirty="0">
                <a:solidFill>
                  <a:schemeClr val="accent1"/>
                </a:solidFill>
                <a:highlight>
                  <a:srgbClr val="F5F5F5"/>
                </a:highlight>
              </a:rPr>
            </a:br>
            <a:r>
              <a:rPr lang="en-US" sz="1200" kern="1200" dirty="0">
                <a:solidFill>
                  <a:schemeClr val="accent1"/>
                </a:solidFill>
                <a:highlight>
                  <a:srgbClr val="F5F5F5"/>
                </a:highlight>
              </a:rPr>
              <a:t> </a:t>
            </a:r>
            <a:r>
              <a:rPr lang="en-US" sz="1200" kern="1200" baseline="30000" dirty="0">
                <a:solidFill>
                  <a:schemeClr val="accent1"/>
                </a:solidFill>
                <a:highlight>
                  <a:srgbClr val="F5F5F5"/>
                </a:highlight>
              </a:rPr>
              <a:t> </a:t>
            </a:r>
            <a:br>
              <a:rPr lang="en-US" sz="1200" kern="1200" baseline="30000" dirty="0">
                <a:solidFill>
                  <a:schemeClr val="accent1"/>
                </a:solidFill>
                <a:highlight>
                  <a:srgbClr val="0000FF"/>
                </a:highlight>
              </a:rPr>
            </a:br>
            <a:endParaRPr lang="en-US" sz="1200" kern="1200" dirty="0">
              <a:solidFill>
                <a:schemeClr val="accent1"/>
              </a:solidFill>
              <a:highlight>
                <a:srgbClr val="0000FF"/>
              </a:highlight>
            </a:endParaRPr>
          </a:p>
        </p:txBody>
      </p:sp>
      <p:pic>
        <p:nvPicPr>
          <p:cNvPr id="11" name="Picture 10" descr="A close up of a device&#10;&#10;Description automatically generated">
            <a:extLst>
              <a:ext uri="{FF2B5EF4-FFF2-40B4-BE49-F238E27FC236}">
                <a16:creationId xmlns:a16="http://schemas.microsoft.com/office/drawing/2014/main" id="{BF91E14A-ABA6-44A0-96CF-697E76E992EA}"/>
              </a:ext>
            </a:extLst>
          </p:cNvPr>
          <p:cNvPicPr>
            <a:picLocks noChangeAspect="1"/>
          </p:cNvPicPr>
          <p:nvPr/>
        </p:nvPicPr>
        <p:blipFill>
          <a:blip r:embed="rId2"/>
          <a:stretch>
            <a:fillRect/>
          </a:stretch>
        </p:blipFill>
        <p:spPr>
          <a:xfrm>
            <a:off x="1600201" y="1201892"/>
            <a:ext cx="7625162" cy="3050064"/>
          </a:xfrm>
          <a:prstGeom prst="rect">
            <a:avLst/>
          </a:prstGeom>
        </p:spPr>
      </p:pic>
    </p:spTree>
    <p:extLst>
      <p:ext uri="{BB962C8B-B14F-4D97-AF65-F5344CB8AC3E}">
        <p14:creationId xmlns:p14="http://schemas.microsoft.com/office/powerpoint/2010/main" val="157247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8" name="Group 27">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9" name="Straight Connector 28">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378F817-8F24-4376-822D-B82F3FB5C62B}"/>
              </a:ext>
            </a:extLst>
          </p:cNvPr>
          <p:cNvSpPr>
            <a:spLocks noGrp="1"/>
          </p:cNvSpPr>
          <p:nvPr>
            <p:ph type="title"/>
          </p:nvPr>
        </p:nvSpPr>
        <p:spPr>
          <a:xfrm>
            <a:off x="765110" y="4758611"/>
            <a:ext cx="8508893" cy="1024415"/>
          </a:xfrm>
        </p:spPr>
        <p:txBody>
          <a:bodyPr vert="horz" lIns="91440" tIns="45720" rIns="91440" bIns="45720" rtlCol="0" anchor="b">
            <a:normAutofit/>
          </a:bodyPr>
          <a:lstStyle/>
          <a:p>
            <a:pPr algn="r"/>
            <a:r>
              <a:rPr lang="en-US" sz="5400"/>
              <a:t>Types of functions</a:t>
            </a:r>
          </a:p>
        </p:txBody>
      </p:sp>
      <p:sp>
        <p:nvSpPr>
          <p:cNvPr id="39" name="Rectangle 38">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hanging, traffic, clock&#10;&#10;Description automatically generated">
            <a:extLst>
              <a:ext uri="{FF2B5EF4-FFF2-40B4-BE49-F238E27FC236}">
                <a16:creationId xmlns:a16="http://schemas.microsoft.com/office/drawing/2014/main" id="{E938A9E4-6A5D-4D1E-B105-7636D4C34A1F}"/>
              </a:ext>
            </a:extLst>
          </p:cNvPr>
          <p:cNvPicPr>
            <a:picLocks noGrp="1" noChangeAspect="1"/>
          </p:cNvPicPr>
          <p:nvPr>
            <p:ph idx="1"/>
          </p:nvPr>
        </p:nvPicPr>
        <p:blipFill>
          <a:blip r:embed="rId2"/>
          <a:stretch>
            <a:fillRect/>
          </a:stretch>
        </p:blipFill>
        <p:spPr>
          <a:xfrm>
            <a:off x="643466" y="1158375"/>
            <a:ext cx="3426704" cy="2424392"/>
          </a:xfrm>
          <a:prstGeom prst="rect">
            <a:avLst/>
          </a:prstGeom>
        </p:spPr>
      </p:pic>
      <p:pic>
        <p:nvPicPr>
          <p:cNvPr id="9" name="Picture 8" descr="A picture containing game&#10;&#10;Description automatically generated">
            <a:extLst>
              <a:ext uri="{FF2B5EF4-FFF2-40B4-BE49-F238E27FC236}">
                <a16:creationId xmlns:a16="http://schemas.microsoft.com/office/drawing/2014/main" id="{C8D5CB7B-E82B-4F6B-BCED-E9D7EFC4A500}"/>
              </a:ext>
            </a:extLst>
          </p:cNvPr>
          <p:cNvPicPr>
            <a:picLocks noChangeAspect="1"/>
          </p:cNvPicPr>
          <p:nvPr/>
        </p:nvPicPr>
        <p:blipFill>
          <a:blip r:embed="rId3"/>
          <a:stretch>
            <a:fillRect/>
          </a:stretch>
        </p:blipFill>
        <p:spPr>
          <a:xfrm>
            <a:off x="4376480" y="1268315"/>
            <a:ext cx="3426704" cy="2204512"/>
          </a:xfrm>
          <a:prstGeom prst="rect">
            <a:avLst/>
          </a:prstGeom>
        </p:spPr>
      </p:pic>
      <p:pic>
        <p:nvPicPr>
          <p:cNvPr id="7" name="Picture 6" descr="A picture containing photo, hanging, different, boat&#10;&#10;Description automatically generated">
            <a:extLst>
              <a:ext uri="{FF2B5EF4-FFF2-40B4-BE49-F238E27FC236}">
                <a16:creationId xmlns:a16="http://schemas.microsoft.com/office/drawing/2014/main" id="{C858C85A-33AC-47A5-8FDC-9A5B58E15579}"/>
              </a:ext>
            </a:extLst>
          </p:cNvPr>
          <p:cNvPicPr>
            <a:picLocks noChangeAspect="1"/>
          </p:cNvPicPr>
          <p:nvPr/>
        </p:nvPicPr>
        <p:blipFill>
          <a:blip r:embed="rId4"/>
          <a:stretch>
            <a:fillRect/>
          </a:stretch>
        </p:blipFill>
        <p:spPr>
          <a:xfrm>
            <a:off x="8117073" y="1573785"/>
            <a:ext cx="3426704" cy="1593573"/>
          </a:xfrm>
          <a:prstGeom prst="rect">
            <a:avLst/>
          </a:prstGeom>
        </p:spPr>
      </p:pic>
    </p:spTree>
    <p:extLst>
      <p:ext uri="{BB962C8B-B14F-4D97-AF65-F5344CB8AC3E}">
        <p14:creationId xmlns:p14="http://schemas.microsoft.com/office/powerpoint/2010/main" val="135740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C6E7-9FE0-4427-8103-920F332268DC}"/>
              </a:ext>
            </a:extLst>
          </p:cNvPr>
          <p:cNvSpPr>
            <a:spLocks noGrp="1"/>
          </p:cNvSpPr>
          <p:nvPr>
            <p:ph type="title"/>
          </p:nvPr>
        </p:nvSpPr>
        <p:spPr/>
        <p:txBody>
          <a:bodyPr/>
          <a:lstStyle/>
          <a:p>
            <a:r>
              <a:rPr lang="en-IN" dirty="0"/>
              <a:t>Exercise</a:t>
            </a:r>
          </a:p>
        </p:txBody>
      </p:sp>
      <p:sp>
        <p:nvSpPr>
          <p:cNvPr id="7" name="Content Placeholder 6">
            <a:extLst>
              <a:ext uri="{FF2B5EF4-FFF2-40B4-BE49-F238E27FC236}">
                <a16:creationId xmlns:a16="http://schemas.microsoft.com/office/drawing/2014/main" id="{A499C0A4-A20F-4DA2-AEEC-51B15C80F7D1}"/>
              </a:ext>
            </a:extLst>
          </p:cNvPr>
          <p:cNvSpPr>
            <a:spLocks noGrp="1"/>
          </p:cNvSpPr>
          <p:nvPr>
            <p:ph idx="1"/>
          </p:nvPr>
        </p:nvSpPr>
        <p:spPr>
          <a:xfrm>
            <a:off x="677334" y="2298583"/>
            <a:ext cx="9959906" cy="3742779"/>
          </a:xfrm>
        </p:spPr>
        <p:txBody>
          <a:bodyPr>
            <a:normAutofit/>
          </a:bodyPr>
          <a:lstStyle/>
          <a:p>
            <a:r>
              <a:rPr lang="en-IN" dirty="0"/>
              <a:t> x = ay2 </a:t>
            </a:r>
            <a:r>
              <a:rPr lang="en-IN"/>
              <a:t>+ by </a:t>
            </a:r>
            <a:r>
              <a:rPr lang="en-IN" dirty="0"/>
              <a:t>+ c is the equation of a parabola that is symmetric about</a:t>
            </a:r>
          </a:p>
          <a:p>
            <a:r>
              <a:rPr lang="en-IN" dirty="0"/>
              <a:t> the x-axis. If the co efficient of y2 is positive then the graph will turn</a:t>
            </a:r>
          </a:p>
          <a:p>
            <a:r>
              <a:rPr lang="en-IN" dirty="0"/>
              <a:t> to the right and if the coefficient of y2 is negative then the graph will </a:t>
            </a:r>
          </a:p>
          <a:p>
            <a:r>
              <a:rPr lang="en-IN" dirty="0"/>
              <a:t>  turn to the left.</a:t>
            </a:r>
          </a:p>
          <a:p>
            <a:endParaRPr lang="en-IN" dirty="0"/>
          </a:p>
          <a:p>
            <a:r>
              <a:rPr lang="en-IN" dirty="0"/>
              <a:t>In the given fig the parabola is turned left. Therefore the </a:t>
            </a:r>
          </a:p>
          <a:p>
            <a:r>
              <a:rPr lang="en-IN" dirty="0"/>
              <a:t>Co efficient of y2  must be negative.</a:t>
            </a:r>
          </a:p>
          <a:p>
            <a:r>
              <a:rPr lang="en-IN" dirty="0"/>
              <a:t>Substituting ( -1,0) in the given set of equations</a:t>
            </a:r>
          </a:p>
          <a:p>
            <a:r>
              <a:rPr lang="en-IN" dirty="0"/>
              <a:t> we find the answer is ‘A’</a:t>
            </a:r>
          </a:p>
          <a:p>
            <a:endParaRPr lang="en-IN" dirty="0"/>
          </a:p>
          <a:p>
            <a:endParaRPr lang="en-IN" dirty="0"/>
          </a:p>
        </p:txBody>
      </p:sp>
      <p:pic>
        <p:nvPicPr>
          <p:cNvPr id="9" name="Picture 8" descr="A close up of a map&#10;&#10;Description automatically generated">
            <a:extLst>
              <a:ext uri="{FF2B5EF4-FFF2-40B4-BE49-F238E27FC236}">
                <a16:creationId xmlns:a16="http://schemas.microsoft.com/office/drawing/2014/main" id="{073521E8-73FC-4A15-AA12-4FC92C235839}"/>
              </a:ext>
            </a:extLst>
          </p:cNvPr>
          <p:cNvPicPr>
            <a:picLocks noChangeAspect="1"/>
          </p:cNvPicPr>
          <p:nvPr/>
        </p:nvPicPr>
        <p:blipFill>
          <a:blip r:embed="rId2"/>
          <a:stretch>
            <a:fillRect/>
          </a:stretch>
        </p:blipFill>
        <p:spPr>
          <a:xfrm>
            <a:off x="7344398" y="3748545"/>
            <a:ext cx="3200400" cy="1428750"/>
          </a:xfrm>
          <a:prstGeom prst="rect">
            <a:avLst/>
          </a:prstGeom>
        </p:spPr>
      </p:pic>
    </p:spTree>
    <p:extLst>
      <p:ext uri="{BB962C8B-B14F-4D97-AF65-F5344CB8AC3E}">
        <p14:creationId xmlns:p14="http://schemas.microsoft.com/office/powerpoint/2010/main" val="301015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0C26D9B-05DA-4A20-A956-7F19FFC2A1F4}"/>
              </a:ext>
            </a:extLst>
          </p:cNvPr>
          <p:cNvSpPr>
            <a:spLocks noGrp="1"/>
          </p:cNvSpPr>
          <p:nvPr>
            <p:ph type="title"/>
          </p:nvPr>
        </p:nvSpPr>
        <p:spPr>
          <a:xfrm>
            <a:off x="2786047" y="609600"/>
            <a:ext cx="6487955" cy="1320800"/>
          </a:xfrm>
        </p:spPr>
        <p:txBody>
          <a:bodyPr vert="horz" lIns="91440" tIns="45720" rIns="91440" bIns="45720" rtlCol="0" anchor="t">
            <a:normAutofit/>
          </a:bodyPr>
          <a:lstStyle/>
          <a:p>
            <a:r>
              <a:rPr lang="en-US" sz="3600"/>
              <a:t>Functions</a:t>
            </a:r>
          </a:p>
        </p:txBody>
      </p:sp>
      <p:pic>
        <p:nvPicPr>
          <p:cNvPr id="9" name="Picture 8">
            <a:extLst>
              <a:ext uri="{FF2B5EF4-FFF2-40B4-BE49-F238E27FC236}">
                <a16:creationId xmlns:a16="http://schemas.microsoft.com/office/drawing/2014/main" id="{DAC4A11B-2373-4172-8ACE-49FBA87665E0}"/>
              </a:ext>
            </a:extLst>
          </p:cNvPr>
          <p:cNvPicPr>
            <a:picLocks noChangeAspect="1"/>
          </p:cNvPicPr>
          <p:nvPr/>
        </p:nvPicPr>
        <p:blipFill rotWithShape="1">
          <a:blip r:embed="rId2">
            <a:duotone>
              <a:prstClr val="black"/>
              <a:schemeClr val="tx2">
                <a:tint val="45000"/>
                <a:satMod val="400000"/>
              </a:schemeClr>
            </a:duotone>
          </a:blip>
          <a:srcRect l="35555" r="37905"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25" name="Isosceles Triangle 24">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E5CA42-059A-4E2B-A2FC-6202799641D7}"/>
                  </a:ext>
                </a:extLst>
              </p:cNvPr>
              <p:cNvSpPr>
                <a:spLocks noGrp="1"/>
              </p:cNvSpPr>
              <p:nvPr>
                <p:ph type="body" sz="half" idx="2"/>
              </p:nvPr>
            </p:nvSpPr>
            <p:spPr>
              <a:xfrm>
                <a:off x="2786047" y="2160589"/>
                <a:ext cx="6487955" cy="3880773"/>
              </a:xfrm>
            </p:spPr>
            <p:txBody>
              <a:bodyPr vert="horz" lIns="91440" tIns="45720" rIns="91440" bIns="45720" rtlCol="0">
                <a:normAutofit/>
              </a:bodyPr>
              <a:lstStyle/>
              <a:p>
                <a:pPr>
                  <a:lnSpc>
                    <a:spcPct val="90000"/>
                  </a:lnSpc>
                  <a:buFont typeface="Wingdings 3" charset="2"/>
                  <a:buChar char=""/>
                </a:pPr>
                <a:r>
                  <a:rPr lang="en-US"/>
                  <a:t>7. g(x) =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−3</m:t>
                            </m:r>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sup>
                    </m:sSup>
                    <m:r>
                      <a:rPr lang="en-US" i="1">
                        <a:latin typeface="Cambria Math" panose="02040503050406030204" pitchFamily="18" charset="0"/>
                      </a:rPr>
                      <m:t>+1</m:t>
                    </m:r>
                  </m:oMath>
                </a14:m>
                <a:r>
                  <a:rPr lang="en-US"/>
                  <a:t>		</a:t>
                </a:r>
              </a:p>
              <a:p>
                <a:pPr>
                  <a:lnSpc>
                    <a:spcPct val="90000"/>
                  </a:lnSpc>
                  <a:buFont typeface="Wingdings 3" charset="2"/>
                  <a:buChar char=""/>
                </a:pPr>
                <a:r>
                  <a:rPr lang="en-US"/>
                  <a:t>	In the function above, for what values of x is g(x) a real number?</a:t>
                </a:r>
              </a:p>
              <a:p>
                <a:pPr>
                  <a:lnSpc>
                    <a:spcPct val="90000"/>
                  </a:lnSpc>
                  <a:buFont typeface="Wingdings 3" charset="2"/>
                  <a:buChar char=""/>
                </a:pPr>
                <a:r>
                  <a:rPr lang="en-US"/>
                  <a:t>A) X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 0   B ) x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 ½   C) x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 3/2   D) x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2  E) x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 5/2</a:t>
                </a:r>
              </a:p>
              <a:p>
                <a:pPr>
                  <a:lnSpc>
                    <a:spcPct val="90000"/>
                  </a:lnSpc>
                  <a:buFont typeface="Wingdings 3" charset="2"/>
                  <a:buChar char=""/>
                </a:pPr>
                <a:r>
                  <a:rPr lang="en-US"/>
                  <a:t>Checking for real number :</a:t>
                </a:r>
              </a:p>
              <a:p>
                <a:pPr marL="457200" indent="-457200">
                  <a:lnSpc>
                    <a:spcPct val="90000"/>
                  </a:lnSpc>
                  <a:buFont typeface="Wingdings 3" charset="2"/>
                  <a:buChar char=""/>
                </a:pPr>
                <a:r>
                  <a:rPr lang="en-US"/>
                  <a:t>No negative value under root</a:t>
                </a:r>
              </a:p>
              <a:p>
                <a:pPr marL="457200" indent="-457200">
                  <a:lnSpc>
                    <a:spcPct val="90000"/>
                  </a:lnSpc>
                  <a:buFont typeface="Wingdings 3" charset="2"/>
                  <a:buChar char=""/>
                </a:pPr>
                <a:r>
                  <a:rPr lang="en-US"/>
                  <a:t>No division by zero</a:t>
                </a:r>
              </a:p>
              <a:p>
                <a:pPr>
                  <a:lnSpc>
                    <a:spcPct val="90000"/>
                  </a:lnSpc>
                  <a:buFont typeface="Wingdings 3" charset="2"/>
                  <a:buChar char=""/>
                </a:pPr>
                <a:r>
                  <a:rPr lang="en-US"/>
                  <a:t>    --</a:t>
                </a:r>
                <a:r>
                  <a:rPr lang="en-US">
                    <a:sym typeface="Wingdings" panose="05000000000000000000" pitchFamily="2" charset="2"/>
                  </a:rPr>
                  <a:t>    2x – 3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 0</a:t>
                </a:r>
              </a:p>
              <a:p>
                <a:pPr>
                  <a:lnSpc>
                    <a:spcPct val="90000"/>
                  </a:lnSpc>
                  <a:buFont typeface="Wingdings 3" charset="2"/>
                  <a:buChar char=""/>
                </a:pPr>
                <a:r>
                  <a:rPr lang="en-US"/>
                  <a:t>	          2x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 3  or  x </a:t>
                </a:r>
                <a14:m>
                  <m:oMath xmlns:m="http://schemas.openxmlformats.org/officeDocument/2006/math">
                    <m:r>
                      <a:rPr lang="en-US" i="1">
                        <a:latin typeface="Cambria Math" panose="02040503050406030204" pitchFamily="18" charset="0"/>
                        <a:sym typeface="Wingdings" panose="05000000000000000000" pitchFamily="2" charset="2"/>
                      </a:rPr>
                      <m:t>≥</m:t>
                    </m:r>
                  </m:oMath>
                </a14:m>
                <a:r>
                  <a:rPr lang="en-US"/>
                  <a:t> 3/2</a:t>
                </a:r>
              </a:p>
              <a:p>
                <a:pPr>
                  <a:lnSpc>
                    <a:spcPct val="90000"/>
                  </a:lnSpc>
                  <a:buFont typeface="Wingdings 3" charset="2"/>
                  <a:buChar char=""/>
                </a:pPr>
                <a:endParaRPr lang="en-US"/>
              </a:p>
              <a:p>
                <a:pPr>
                  <a:lnSpc>
                    <a:spcPct val="90000"/>
                  </a:lnSpc>
                  <a:buFont typeface="Wingdings 3" charset="2"/>
                  <a:buChar char=""/>
                </a:pPr>
                <a:endParaRPr lang="en-US"/>
              </a:p>
              <a:p>
                <a:pPr>
                  <a:lnSpc>
                    <a:spcPct val="90000"/>
                  </a:lnSpc>
                  <a:buFont typeface="Wingdings 3" charset="2"/>
                  <a:buChar char=""/>
                </a:pPr>
                <a:endParaRPr lang="en-US"/>
              </a:p>
              <a:p>
                <a:pPr>
                  <a:lnSpc>
                    <a:spcPct val="90000"/>
                  </a:lnSpc>
                  <a:buFont typeface="Wingdings 3" charset="2"/>
                  <a:buChar char=""/>
                </a:pPr>
                <a:endParaRPr lang="en-US"/>
              </a:p>
              <a:p>
                <a:pPr>
                  <a:lnSpc>
                    <a:spcPct val="90000"/>
                  </a:lnSpc>
                  <a:buFont typeface="Wingdings 3" charset="2"/>
                  <a:buChar char=""/>
                </a:pPr>
                <a:r>
                  <a:rPr lang="en-US"/>
                  <a:t> </a:t>
                </a:r>
              </a:p>
            </p:txBody>
          </p:sp>
        </mc:Choice>
        <mc:Fallback xmlns="">
          <p:sp>
            <p:nvSpPr>
              <p:cNvPr id="3" name="Content Placeholder 2">
                <a:extLst>
                  <a:ext uri="{FF2B5EF4-FFF2-40B4-BE49-F238E27FC236}">
                    <a16:creationId xmlns:a16="http://schemas.microsoft.com/office/drawing/2014/main" id="{04E5CA42-059A-4E2B-A2FC-6202799641D7}"/>
                  </a:ext>
                </a:extLst>
              </p:cNvPr>
              <p:cNvSpPr>
                <a:spLocks noGrp="1" noRot="1" noChangeAspect="1" noMove="1" noResize="1" noEditPoints="1" noAdjustHandles="1" noChangeArrowheads="1" noChangeShapeType="1" noTextEdit="1"/>
              </p:cNvSpPr>
              <p:nvPr>
                <p:ph type="body" sz="half" idx="2"/>
              </p:nvPr>
            </p:nvSpPr>
            <p:spPr>
              <a:xfrm>
                <a:off x="2786047" y="2160589"/>
                <a:ext cx="6487955" cy="3880773"/>
              </a:xfr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44438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F044-8AAB-4A0F-83CD-7DE838849923}"/>
              </a:ext>
            </a:extLst>
          </p:cNvPr>
          <p:cNvSpPr>
            <a:spLocks noGrp="1"/>
          </p:cNvSpPr>
          <p:nvPr>
            <p:ph type="title"/>
          </p:nvPr>
        </p:nvSpPr>
        <p:spPr>
          <a:xfrm>
            <a:off x="676746" y="609600"/>
            <a:ext cx="3729076" cy="1320800"/>
          </a:xfrm>
        </p:spPr>
        <p:txBody>
          <a:bodyPr anchor="ctr">
            <a:normAutofit/>
          </a:bodyPr>
          <a:lstStyle/>
          <a:p>
            <a:r>
              <a:rPr lang="en-GB" dirty="0"/>
              <a:t>Functions</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7968DC-980B-4713-9E47-674BD95AA5BB}"/>
                  </a:ext>
                </a:extLst>
              </p:cNvPr>
              <p:cNvSpPr>
                <a:spLocks noGrp="1"/>
              </p:cNvSpPr>
              <p:nvPr>
                <p:ph idx="1"/>
              </p:nvPr>
            </p:nvSpPr>
            <p:spPr>
              <a:xfrm>
                <a:off x="685167" y="2160589"/>
                <a:ext cx="3720916" cy="3560733"/>
              </a:xfrm>
            </p:spPr>
            <p:txBody>
              <a:bodyPr>
                <a:normAutofit/>
              </a:bodyPr>
              <a:lstStyle/>
              <a:p>
                <a:pPr>
                  <a:lnSpc>
                    <a:spcPct val="90000"/>
                  </a:lnSpc>
                </a:pPr>
                <a:r>
                  <a:rPr lang="en-GB" sz="1500" dirty="0"/>
                  <a:t>8. </a:t>
                </a:r>
                <a:r>
                  <a:rPr lang="en-IN" sz="1500" dirty="0"/>
                  <a:t>. If f(x) = </a:t>
                </a:r>
                <a14:m>
                  <m:oMath xmlns:m="http://schemas.openxmlformats.org/officeDocument/2006/math">
                    <m:r>
                      <a:rPr lang="en-IN" sz="1500" i="1">
                        <a:latin typeface="Cambria Math" panose="02040503050406030204" pitchFamily="18" charset="0"/>
                      </a:rPr>
                      <m:t>𝑎</m:t>
                    </m:r>
                    <m:rad>
                      <m:radPr>
                        <m:degHide m:val="on"/>
                        <m:ctrlPr>
                          <a:rPr lang="en-IN" sz="1500" i="1">
                            <a:latin typeface="Cambria Math" panose="02040503050406030204" pitchFamily="18" charset="0"/>
                          </a:rPr>
                        </m:ctrlPr>
                      </m:radPr>
                      <m:deg/>
                      <m:e>
                        <m:r>
                          <a:rPr lang="en-IN" sz="1500" i="1">
                            <a:latin typeface="Cambria Math" panose="02040503050406030204" pitchFamily="18" charset="0"/>
                          </a:rPr>
                          <m:t>𝑥</m:t>
                        </m:r>
                      </m:e>
                    </m:rad>
                    <m:r>
                      <a:rPr lang="en-IN" sz="1500" i="1">
                        <a:latin typeface="Cambria Math" panose="02040503050406030204" pitchFamily="18" charset="0"/>
                      </a:rPr>
                      <m:t>+</m:t>
                    </m:r>
                    <m:r>
                      <a:rPr lang="en-IN" sz="1500" i="1">
                        <a:latin typeface="Cambria Math" panose="02040503050406030204" pitchFamily="18" charset="0"/>
                      </a:rPr>
                      <m:t>𝑏</m:t>
                    </m:r>
                  </m:oMath>
                </a14:m>
                <a:r>
                  <a:rPr lang="en-IN" sz="1500" dirty="0"/>
                  <a:t> and </a:t>
                </a:r>
              </a:p>
              <a:p>
                <a:pPr>
                  <a:lnSpc>
                    <a:spcPct val="90000"/>
                  </a:lnSpc>
                </a:pPr>
                <a:r>
                  <a:rPr lang="en-IN" sz="1500" dirty="0"/>
                  <a:t>f(4)- f(1) = 2 and f(4) + f( 1) = 10 find f(3) </a:t>
                </a:r>
              </a:p>
              <a:p>
                <a:pPr>
                  <a:lnSpc>
                    <a:spcPct val="90000"/>
                  </a:lnSpc>
                </a:pPr>
                <a:r>
                  <a:rPr lang="en-IN" sz="1500" dirty="0"/>
                  <a:t> f(4) = </a:t>
                </a:r>
                <a14:m>
                  <m:oMath xmlns:m="http://schemas.openxmlformats.org/officeDocument/2006/math">
                    <m:r>
                      <a:rPr lang="en-IN" sz="1500" i="1" smtClean="0">
                        <a:latin typeface="Cambria Math" panose="02040503050406030204" pitchFamily="18" charset="0"/>
                      </a:rPr>
                      <m:t>𝑎</m:t>
                    </m:r>
                    <m:rad>
                      <m:radPr>
                        <m:degHide m:val="on"/>
                        <m:ctrlPr>
                          <a:rPr lang="en-IN" sz="1500" i="1" smtClean="0">
                            <a:latin typeface="Cambria Math" panose="02040503050406030204" pitchFamily="18" charset="0"/>
                          </a:rPr>
                        </m:ctrlPr>
                      </m:radPr>
                      <m:deg/>
                      <m:e>
                        <m:r>
                          <a:rPr lang="en-IN" sz="1500" b="0" i="1" smtClean="0">
                            <a:latin typeface="Cambria Math" panose="02040503050406030204" pitchFamily="18" charset="0"/>
                          </a:rPr>
                          <m:t>4</m:t>
                        </m:r>
                      </m:e>
                    </m:rad>
                    <m:r>
                      <a:rPr lang="en-IN" sz="1500" i="1">
                        <a:latin typeface="Cambria Math" panose="02040503050406030204" pitchFamily="18" charset="0"/>
                      </a:rPr>
                      <m:t>+</m:t>
                    </m:r>
                    <m:r>
                      <a:rPr lang="en-IN" sz="1500" i="1">
                        <a:latin typeface="Cambria Math" panose="02040503050406030204" pitchFamily="18" charset="0"/>
                      </a:rPr>
                      <m:t>𝑏</m:t>
                    </m:r>
                  </m:oMath>
                </a14:m>
                <a:r>
                  <a:rPr lang="en-IN" sz="1500" dirty="0"/>
                  <a:t>  and f(1) = </a:t>
                </a:r>
                <a14:m>
                  <m:oMath xmlns:m="http://schemas.openxmlformats.org/officeDocument/2006/math">
                    <m:r>
                      <a:rPr lang="en-IN" sz="1500" i="1">
                        <a:latin typeface="Cambria Math" panose="02040503050406030204" pitchFamily="18" charset="0"/>
                      </a:rPr>
                      <m:t>𝑎</m:t>
                    </m:r>
                    <m:rad>
                      <m:radPr>
                        <m:degHide m:val="on"/>
                        <m:ctrlPr>
                          <a:rPr lang="en-IN" sz="1500" i="1">
                            <a:latin typeface="Cambria Math" panose="02040503050406030204" pitchFamily="18" charset="0"/>
                          </a:rPr>
                        </m:ctrlPr>
                      </m:radPr>
                      <m:deg/>
                      <m:e>
                        <m:r>
                          <a:rPr lang="en-IN" sz="1500" b="0" i="1" smtClean="0">
                            <a:latin typeface="Cambria Math" panose="02040503050406030204" pitchFamily="18" charset="0"/>
                          </a:rPr>
                          <m:t>1</m:t>
                        </m:r>
                      </m:e>
                    </m:rad>
                    <m:r>
                      <a:rPr lang="en-IN" sz="1500" i="1">
                        <a:latin typeface="Cambria Math" panose="02040503050406030204" pitchFamily="18" charset="0"/>
                      </a:rPr>
                      <m:t>+</m:t>
                    </m:r>
                    <m:r>
                      <a:rPr lang="en-IN" sz="1500" i="1">
                        <a:latin typeface="Cambria Math" panose="02040503050406030204" pitchFamily="18" charset="0"/>
                      </a:rPr>
                      <m:t>𝑏</m:t>
                    </m:r>
                  </m:oMath>
                </a14:m>
                <a:r>
                  <a:rPr lang="en-IN" sz="1500" dirty="0"/>
                  <a:t> </a:t>
                </a:r>
              </a:p>
              <a:p>
                <a:pPr>
                  <a:lnSpc>
                    <a:spcPct val="90000"/>
                  </a:lnSpc>
                </a:pPr>
                <a:r>
                  <a:rPr lang="en-IN" sz="1500" dirty="0"/>
                  <a:t> f(4) = 2a + b   and f(1) = a  + b</a:t>
                </a:r>
              </a:p>
              <a:p>
                <a:pPr>
                  <a:lnSpc>
                    <a:spcPct val="90000"/>
                  </a:lnSpc>
                </a:pPr>
                <a:r>
                  <a:rPr lang="en-IN" sz="1500" dirty="0"/>
                  <a:t> f(4) - f(1) = (2a + b) – ( a+ b)  = a = 2</a:t>
                </a:r>
              </a:p>
              <a:p>
                <a:pPr>
                  <a:lnSpc>
                    <a:spcPct val="90000"/>
                  </a:lnSpc>
                </a:pPr>
                <a:r>
                  <a:rPr lang="en-IN" sz="1500" dirty="0"/>
                  <a:t>And f(4) + f(1) = (2a + b) + ( a+ b) = 3a + 2b = 10  but a = 2</a:t>
                </a:r>
              </a:p>
              <a:p>
                <a:pPr>
                  <a:lnSpc>
                    <a:spcPct val="90000"/>
                  </a:lnSpc>
                </a:pPr>
                <a:r>
                  <a:rPr lang="en-IN" sz="1500" dirty="0"/>
                  <a:t> therefore  6 + 2b = 10  </a:t>
                </a:r>
                <a:r>
                  <a:rPr lang="en-IN" sz="1500" dirty="0">
                    <a:sym typeface="Wingdings" panose="05000000000000000000" pitchFamily="2" charset="2"/>
                  </a:rPr>
                  <a:t>  2b = 4 and b = 2</a:t>
                </a:r>
              </a:p>
              <a:p>
                <a:pPr>
                  <a:lnSpc>
                    <a:spcPct val="90000"/>
                  </a:lnSpc>
                </a:pPr>
                <a:r>
                  <a:rPr lang="en-IN" sz="1500" dirty="0"/>
                  <a:t> so f(3) = </a:t>
                </a:r>
                <a14:m>
                  <m:oMath xmlns:m="http://schemas.openxmlformats.org/officeDocument/2006/math">
                    <m:r>
                      <a:rPr lang="en-IN" sz="1500" i="1" smtClean="0">
                        <a:latin typeface="Cambria Math" panose="02040503050406030204" pitchFamily="18" charset="0"/>
                      </a:rPr>
                      <m:t>𝑎</m:t>
                    </m:r>
                    <m:rad>
                      <m:radPr>
                        <m:degHide m:val="on"/>
                        <m:ctrlPr>
                          <a:rPr lang="en-IN" sz="1500" i="1">
                            <a:latin typeface="Cambria Math" panose="02040503050406030204" pitchFamily="18" charset="0"/>
                          </a:rPr>
                        </m:ctrlPr>
                      </m:radPr>
                      <m:deg/>
                      <m:e>
                        <m:r>
                          <a:rPr lang="en-IN" sz="1500" b="0" i="1" smtClean="0">
                            <a:latin typeface="Cambria Math" panose="02040503050406030204" pitchFamily="18" charset="0"/>
                          </a:rPr>
                          <m:t>3</m:t>
                        </m:r>
                      </m:e>
                    </m:rad>
                    <m:r>
                      <a:rPr lang="en-IN" sz="1500" i="1">
                        <a:latin typeface="Cambria Math" panose="02040503050406030204" pitchFamily="18" charset="0"/>
                      </a:rPr>
                      <m:t>+</m:t>
                    </m:r>
                    <m:r>
                      <a:rPr lang="en-IN" sz="1500" i="1">
                        <a:latin typeface="Cambria Math" panose="02040503050406030204" pitchFamily="18" charset="0"/>
                      </a:rPr>
                      <m:t>𝑏</m:t>
                    </m:r>
                  </m:oMath>
                </a14:m>
                <a:r>
                  <a:rPr lang="en-IN" sz="1500" dirty="0"/>
                  <a:t> = </a:t>
                </a:r>
                <a14:m>
                  <m:oMath xmlns:m="http://schemas.openxmlformats.org/officeDocument/2006/math">
                    <m:r>
                      <a:rPr lang="en-IN" sz="1500" b="0" i="1" smtClean="0">
                        <a:latin typeface="Cambria Math" panose="02040503050406030204" pitchFamily="18" charset="0"/>
                      </a:rPr>
                      <m:t>2</m:t>
                    </m:r>
                    <m:rad>
                      <m:radPr>
                        <m:degHide m:val="on"/>
                        <m:ctrlPr>
                          <a:rPr lang="en-IN" sz="1500" i="1">
                            <a:latin typeface="Cambria Math" panose="02040503050406030204" pitchFamily="18" charset="0"/>
                          </a:rPr>
                        </m:ctrlPr>
                      </m:radPr>
                      <m:deg/>
                      <m:e>
                        <m:r>
                          <a:rPr lang="en-IN" sz="1500" i="1">
                            <a:latin typeface="Cambria Math" panose="02040503050406030204" pitchFamily="18" charset="0"/>
                          </a:rPr>
                          <m:t>3</m:t>
                        </m:r>
                      </m:e>
                    </m:rad>
                    <m:r>
                      <a:rPr lang="en-IN" sz="1500" i="1">
                        <a:latin typeface="Cambria Math" panose="02040503050406030204" pitchFamily="18" charset="0"/>
                      </a:rPr>
                      <m:t>+</m:t>
                    </m:r>
                    <m:r>
                      <a:rPr lang="en-IN" sz="1500" b="0" i="1" smtClean="0">
                        <a:latin typeface="Cambria Math" panose="02040503050406030204" pitchFamily="18" charset="0"/>
                      </a:rPr>
                      <m:t>2</m:t>
                    </m:r>
                  </m:oMath>
                </a14:m>
                <a:endParaRPr lang="en-IN" sz="1500" dirty="0"/>
              </a:p>
              <a:p>
                <a:pPr>
                  <a:lnSpc>
                    <a:spcPct val="90000"/>
                  </a:lnSpc>
                </a:pPr>
                <a:endParaRPr lang="en-IN" sz="1500" dirty="0"/>
              </a:p>
            </p:txBody>
          </p:sp>
        </mc:Choice>
        <mc:Fallback xmlns="">
          <p:sp>
            <p:nvSpPr>
              <p:cNvPr id="3" name="Content Placeholder 2">
                <a:extLst>
                  <a:ext uri="{FF2B5EF4-FFF2-40B4-BE49-F238E27FC236}">
                    <a16:creationId xmlns:a16="http://schemas.microsoft.com/office/drawing/2014/main" id="{767968DC-980B-4713-9E47-674BD95AA5BB}"/>
                  </a:ext>
                </a:extLst>
              </p:cNvPr>
              <p:cNvSpPr>
                <a:spLocks noGrp="1" noRot="1" noChangeAspect="1" noMove="1" noResize="1" noEditPoints="1" noAdjustHandles="1" noChangeArrowheads="1" noChangeShapeType="1" noTextEdit="1"/>
              </p:cNvSpPr>
              <p:nvPr>
                <p:ph idx="1"/>
              </p:nvPr>
            </p:nvSpPr>
            <p:spPr>
              <a:xfrm>
                <a:off x="685167" y="2160589"/>
                <a:ext cx="3720916" cy="3560733"/>
              </a:xfrm>
              <a:blipFill>
                <a:blip r:embed="rId2"/>
                <a:stretch>
                  <a:fillRect t="-855" r="-1800"/>
                </a:stretch>
              </a:blipFill>
            </p:spPr>
            <p:txBody>
              <a:bodyPr/>
              <a:lstStyle/>
              <a:p>
                <a:r>
                  <a:rPr lang="en-IN">
                    <a:noFill/>
                  </a:rPr>
                  <a:t> </a:t>
                </a:r>
              </a:p>
            </p:txBody>
          </p:sp>
        </mc:Fallback>
      </mc:AlternateContent>
      <p:pic>
        <p:nvPicPr>
          <p:cNvPr id="24" name="Graphic 23" descr="Calculator">
            <a:extLst>
              <a:ext uri="{FF2B5EF4-FFF2-40B4-BE49-F238E27FC236}">
                <a16:creationId xmlns:a16="http://schemas.microsoft.com/office/drawing/2014/main" id="{57F063B8-E5A4-4DB6-8773-A71DAC6E5A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8699" y="875360"/>
            <a:ext cx="2178083" cy="2178083"/>
          </a:xfrm>
          <a:prstGeom prst="rect">
            <a:avLst/>
          </a:prstGeom>
        </p:spPr>
      </p:pic>
    </p:spTree>
    <p:extLst>
      <p:ext uri="{BB962C8B-B14F-4D97-AF65-F5344CB8AC3E}">
        <p14:creationId xmlns:p14="http://schemas.microsoft.com/office/powerpoint/2010/main" val="11754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5E95-B960-4244-852C-11ED08A3E8CB}"/>
              </a:ext>
            </a:extLst>
          </p:cNvPr>
          <p:cNvSpPr>
            <a:spLocks noGrp="1"/>
          </p:cNvSpPr>
          <p:nvPr>
            <p:ph type="title"/>
          </p:nvPr>
        </p:nvSpPr>
        <p:spPr/>
        <p:txBody>
          <a:bodyPr/>
          <a:lstStyle/>
          <a:p>
            <a:pPr algn="ctr"/>
            <a:r>
              <a:rPr lang="en-GB" dirty="0"/>
              <a:t>Functions : Exercise</a:t>
            </a:r>
            <a:endParaRPr lang="en-IN" dirty="0"/>
          </a:p>
        </p:txBody>
      </p:sp>
      <p:sp>
        <p:nvSpPr>
          <p:cNvPr id="3" name="Content Placeholder 2">
            <a:extLst>
              <a:ext uri="{FF2B5EF4-FFF2-40B4-BE49-F238E27FC236}">
                <a16:creationId xmlns:a16="http://schemas.microsoft.com/office/drawing/2014/main" id="{173D4BB6-616C-499D-BEC4-25B75B0C45AE}"/>
              </a:ext>
            </a:extLst>
          </p:cNvPr>
          <p:cNvSpPr>
            <a:spLocks noGrp="1"/>
          </p:cNvSpPr>
          <p:nvPr>
            <p:ph sz="half" idx="1"/>
          </p:nvPr>
        </p:nvSpPr>
        <p:spPr/>
        <p:txBody>
          <a:bodyPr>
            <a:normAutofit fontScale="85000" lnSpcReduction="20000"/>
          </a:bodyPr>
          <a:lstStyle/>
          <a:p>
            <a:r>
              <a:rPr lang="en-IN" dirty="0"/>
              <a:t>9. . At time t = 0, a Projectile </a:t>
            </a:r>
            <a:r>
              <a:rPr lang="en-IN"/>
              <a:t>was fired </a:t>
            </a:r>
            <a:r>
              <a:rPr lang="en-IN" dirty="0"/>
              <a:t>upward from an initial height of 10 feet. If the height reached after t secs is given by the function h(t) = p – 10 ( q – t)</a:t>
            </a:r>
            <a:r>
              <a:rPr lang="en-IN" baseline="30000" dirty="0"/>
              <a:t>2</a:t>
            </a:r>
            <a:r>
              <a:rPr lang="en-IN" dirty="0"/>
              <a:t> where p and q are positive constant. If the projectile reached a maximum height of 100 feet when t = 3, then what is the height in feet of the projectile when t = 4?</a:t>
            </a:r>
          </a:p>
          <a:p>
            <a:r>
              <a:rPr lang="en-IN" dirty="0"/>
              <a:t> </a:t>
            </a:r>
          </a:p>
          <a:p>
            <a:endParaRPr lang="en-IN" sz="2000" dirty="0"/>
          </a:p>
        </p:txBody>
      </p:sp>
      <p:sp>
        <p:nvSpPr>
          <p:cNvPr id="6" name="Content Placeholder 5">
            <a:extLst>
              <a:ext uri="{FF2B5EF4-FFF2-40B4-BE49-F238E27FC236}">
                <a16:creationId xmlns:a16="http://schemas.microsoft.com/office/drawing/2014/main" id="{61A090F4-89F5-4C77-B374-C94B7EE2133F}"/>
              </a:ext>
            </a:extLst>
          </p:cNvPr>
          <p:cNvSpPr>
            <a:spLocks noGrp="1"/>
          </p:cNvSpPr>
          <p:nvPr>
            <p:ph sz="half" idx="2"/>
          </p:nvPr>
        </p:nvSpPr>
        <p:spPr/>
        <p:txBody>
          <a:bodyPr>
            <a:normAutofit fontScale="85000" lnSpcReduction="20000"/>
          </a:bodyPr>
          <a:lstStyle/>
          <a:p>
            <a:r>
              <a:rPr lang="en-IN" dirty="0"/>
              <a:t>Initial height h = 10 ft at time t = 0 </a:t>
            </a:r>
          </a:p>
          <a:p>
            <a:r>
              <a:rPr lang="en-IN" dirty="0"/>
              <a:t>h(t) = p – 10 ( q – t)</a:t>
            </a:r>
            <a:r>
              <a:rPr lang="en-IN" baseline="30000" dirty="0"/>
              <a:t>2 </a:t>
            </a:r>
          </a:p>
          <a:p>
            <a:r>
              <a:rPr lang="en-IN" baseline="30000" dirty="0"/>
              <a:t>  </a:t>
            </a:r>
            <a:r>
              <a:rPr lang="en-IN" dirty="0"/>
              <a:t> h (0) = p – 10 ( q – 0)</a:t>
            </a:r>
            <a:r>
              <a:rPr lang="en-IN" baseline="30000" dirty="0"/>
              <a:t>2</a:t>
            </a:r>
            <a:r>
              <a:rPr lang="en-IN" dirty="0"/>
              <a:t>  = 10 </a:t>
            </a:r>
          </a:p>
          <a:p>
            <a:r>
              <a:rPr lang="en-IN" dirty="0"/>
              <a:t>-</a:t>
            </a:r>
            <a:r>
              <a:rPr lang="en-IN" dirty="0">
                <a:sym typeface="Wingdings" panose="05000000000000000000" pitchFamily="2" charset="2"/>
              </a:rPr>
              <a:t> p – 10q</a:t>
            </a:r>
            <a:r>
              <a:rPr lang="en-IN" baseline="30000" dirty="0"/>
              <a:t>2  </a:t>
            </a:r>
            <a:r>
              <a:rPr lang="en-IN" dirty="0"/>
              <a:t>  = 10      </a:t>
            </a:r>
            <a:r>
              <a:rPr lang="en-IN" dirty="0" err="1"/>
              <a:t>eqn</a:t>
            </a:r>
            <a:r>
              <a:rPr lang="en-IN" dirty="0"/>
              <a:t> 1 </a:t>
            </a:r>
          </a:p>
          <a:p>
            <a:r>
              <a:rPr lang="en-IN" dirty="0"/>
              <a:t>At t =3  , h = 100</a:t>
            </a:r>
          </a:p>
          <a:p>
            <a:r>
              <a:rPr lang="en-IN" dirty="0"/>
              <a:t> h(3) = p – 10 ( q – 3)</a:t>
            </a:r>
            <a:r>
              <a:rPr lang="en-IN" baseline="30000" dirty="0"/>
              <a:t>2 </a:t>
            </a:r>
            <a:r>
              <a:rPr lang="en-IN" dirty="0"/>
              <a:t>  = 100  </a:t>
            </a:r>
          </a:p>
          <a:p>
            <a:pPr marL="0" indent="0">
              <a:buNone/>
            </a:pPr>
            <a:r>
              <a:rPr lang="en-IN" dirty="0"/>
              <a:t>Expanding (p – 10q</a:t>
            </a:r>
            <a:r>
              <a:rPr lang="en-IN" baseline="30000" dirty="0"/>
              <a:t>2</a:t>
            </a:r>
            <a:r>
              <a:rPr lang="en-IN" dirty="0"/>
              <a:t> )+60q-90 = 100 </a:t>
            </a:r>
          </a:p>
          <a:p>
            <a:pPr marL="0" indent="0">
              <a:buNone/>
            </a:pPr>
            <a:r>
              <a:rPr lang="en-IN" dirty="0"/>
              <a:t>From </a:t>
            </a:r>
            <a:r>
              <a:rPr lang="en-IN" dirty="0" err="1"/>
              <a:t>eqn</a:t>
            </a:r>
            <a:r>
              <a:rPr lang="en-IN" dirty="0"/>
              <a:t> 1</a:t>
            </a:r>
          </a:p>
          <a:p>
            <a:pPr marL="0" indent="0">
              <a:buNone/>
            </a:pPr>
            <a:r>
              <a:rPr lang="en-IN" dirty="0"/>
              <a:t>    =&gt; 10 +60q - 90 = 100  or q = 3</a:t>
            </a:r>
          </a:p>
          <a:p>
            <a:pPr marL="0" indent="0">
              <a:buNone/>
            </a:pPr>
            <a:r>
              <a:rPr lang="en-IN" dirty="0"/>
              <a:t>Sub in 1, p = 100</a:t>
            </a:r>
          </a:p>
          <a:p>
            <a:pPr marL="0" indent="0">
              <a:buNone/>
            </a:pPr>
            <a:r>
              <a:rPr lang="en-IN" dirty="0"/>
              <a:t>Therefore h(4) = 100 -10(3-4)</a:t>
            </a:r>
            <a:r>
              <a:rPr lang="en-IN" baseline="30000" dirty="0"/>
              <a:t>2              </a:t>
            </a:r>
            <a:endParaRPr lang="en-IN" dirty="0"/>
          </a:p>
          <a:p>
            <a:r>
              <a:rPr lang="en-IN" dirty="0"/>
              <a:t>                  = 90 feet.</a:t>
            </a:r>
          </a:p>
        </p:txBody>
      </p:sp>
    </p:spTree>
    <p:extLst>
      <p:ext uri="{BB962C8B-B14F-4D97-AF65-F5344CB8AC3E}">
        <p14:creationId xmlns:p14="http://schemas.microsoft.com/office/powerpoint/2010/main" val="5047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additive="base">
                                        <p:cTn id="4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 calcmode="lin" valueType="num">
                                      <p:cBhvr additive="base">
                                        <p:cTn id="4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 calcmode="lin" valueType="num">
                                      <p:cBhvr additive="base">
                                        <p:cTn id="5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 calcmode="lin" valueType="num">
                                      <p:cBhvr additive="base">
                                        <p:cTn id="6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anim calcmode="lin" valueType="num">
                                      <p:cBhvr additive="base">
                                        <p:cTn id="7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anim calcmode="lin" valueType="num">
                                      <p:cBhvr additive="base">
                                        <p:cTn id="7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
                                            <p:txEl>
                                              <p:pRg st="10" end="10"/>
                                            </p:txEl>
                                          </p:spTgt>
                                        </p:tgtEl>
                                        <p:attrNameLst>
                                          <p:attrName>style.visibility</p:attrName>
                                        </p:attrNameLst>
                                      </p:cBhvr>
                                      <p:to>
                                        <p:strVal val="visible"/>
                                      </p:to>
                                    </p:set>
                                    <p:anim calcmode="lin" valueType="num">
                                      <p:cBhvr additive="base">
                                        <p:cTn id="8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
                                            <p:txEl>
                                              <p:pRg st="11" end="11"/>
                                            </p:txEl>
                                          </p:spTgt>
                                        </p:tgtEl>
                                        <p:attrNameLst>
                                          <p:attrName>style.visibility</p:attrName>
                                        </p:attrNameLst>
                                      </p:cBhvr>
                                      <p:to>
                                        <p:strVal val="visible"/>
                                      </p:to>
                                    </p:set>
                                    <p:anim calcmode="lin" valueType="num">
                                      <p:cBhvr additive="base">
                                        <p:cTn id="9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21F8-93C4-46E2-BA1C-64F4DF68FFD3}"/>
              </a:ext>
            </a:extLst>
          </p:cNvPr>
          <p:cNvSpPr>
            <a:spLocks noGrp="1"/>
          </p:cNvSpPr>
          <p:nvPr>
            <p:ph type="title"/>
          </p:nvPr>
        </p:nvSpPr>
        <p:spPr/>
        <p:txBody>
          <a:bodyPr/>
          <a:lstStyle/>
          <a:p>
            <a:pPr algn="ctr"/>
            <a:r>
              <a:rPr lang="en-GB" dirty="0"/>
              <a:t>Functions</a:t>
            </a:r>
            <a:endParaRPr lang="en-IN" dirty="0"/>
          </a:p>
        </p:txBody>
      </p:sp>
      <p:sp>
        <p:nvSpPr>
          <p:cNvPr id="3" name="Content Placeholder 2">
            <a:extLst>
              <a:ext uri="{FF2B5EF4-FFF2-40B4-BE49-F238E27FC236}">
                <a16:creationId xmlns:a16="http://schemas.microsoft.com/office/drawing/2014/main" id="{F020F791-3C14-4738-B7B5-D4A1E9D41820}"/>
              </a:ext>
            </a:extLst>
          </p:cNvPr>
          <p:cNvSpPr>
            <a:spLocks noGrp="1"/>
          </p:cNvSpPr>
          <p:nvPr>
            <p:ph idx="1"/>
          </p:nvPr>
        </p:nvSpPr>
        <p:spPr/>
        <p:txBody>
          <a:bodyPr/>
          <a:lstStyle/>
          <a:p>
            <a:r>
              <a:rPr lang="en-IN" sz="2000" dirty="0"/>
              <a:t>10.</a:t>
            </a:r>
            <a:endParaRPr lang="en-IN" dirty="0"/>
          </a:p>
        </p:txBody>
      </p:sp>
      <p:pic>
        <p:nvPicPr>
          <p:cNvPr id="4" name="Picture 3">
            <a:extLst>
              <a:ext uri="{FF2B5EF4-FFF2-40B4-BE49-F238E27FC236}">
                <a16:creationId xmlns:a16="http://schemas.microsoft.com/office/drawing/2014/main" id="{0C4C2F6C-8D54-48C6-88AA-849ACBC0AD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8692" y="1406912"/>
            <a:ext cx="3052483" cy="1461547"/>
          </a:xfrm>
          <a:prstGeom prst="rect">
            <a:avLst/>
          </a:prstGeom>
          <a:noFill/>
          <a:ln>
            <a:noFill/>
          </a:ln>
        </p:spPr>
      </p:pic>
      <p:sp>
        <p:nvSpPr>
          <p:cNvPr id="6" name="TextBox 5">
            <a:extLst>
              <a:ext uri="{FF2B5EF4-FFF2-40B4-BE49-F238E27FC236}">
                <a16:creationId xmlns:a16="http://schemas.microsoft.com/office/drawing/2014/main" id="{E36AEC48-88B4-4532-9AEA-840D8C65DEA3}"/>
              </a:ext>
            </a:extLst>
          </p:cNvPr>
          <p:cNvSpPr txBox="1"/>
          <p:nvPr/>
        </p:nvSpPr>
        <p:spPr>
          <a:xfrm>
            <a:off x="537669" y="2868459"/>
            <a:ext cx="6094070" cy="1264642"/>
          </a:xfrm>
          <a:prstGeom prst="rect">
            <a:avLst/>
          </a:prstGeom>
          <a:noFill/>
        </p:spPr>
        <p:txBody>
          <a:bodyPr wrap="square">
            <a:spAutoFit/>
          </a:bodyPr>
          <a:lstStyle/>
          <a:p>
            <a:pPr>
              <a:lnSpc>
                <a:spcPct val="107000"/>
              </a:lnSpc>
              <a:spcAft>
                <a:spcPts val="800"/>
              </a:spcAft>
              <a:tabLst>
                <a:tab pos="2865755" algn="ctr"/>
              </a:tabLst>
            </a:pPr>
            <a:r>
              <a:rPr lang="en-IN" dirty="0">
                <a:latin typeface="Calibri" panose="020F0502020204030204" pitchFamily="34" charset="0"/>
                <a:ea typeface="Times New Roman" panose="02020603050405020304" pitchFamily="18" charset="0"/>
                <a:cs typeface="Times New Roman" panose="02020603050405020304" pitchFamily="18" charset="0"/>
              </a:rPr>
              <a:t>The figure above shows the graphs     of y = a – x</a:t>
            </a:r>
            <a:r>
              <a:rPr lang="en-IN" baseline="30000" dirty="0">
                <a:latin typeface="Calibri" panose="020F0502020204030204" pitchFamily="34" charset="0"/>
                <a:ea typeface="Times New Roman" panose="02020603050405020304" pitchFamily="18" charset="0"/>
                <a:cs typeface="Times New Roman" panose="02020603050405020304" pitchFamily="18" charset="0"/>
              </a:rPr>
              <a:t>2</a:t>
            </a:r>
            <a:r>
              <a:rPr lang="en-IN" dirty="0">
                <a:latin typeface="Calibri" panose="020F0502020204030204" pitchFamily="34" charset="0"/>
                <a:ea typeface="Times New Roman" panose="02020603050405020304" pitchFamily="18" charset="0"/>
                <a:cs typeface="Times New Roman" panose="02020603050405020304" pitchFamily="18" charset="0"/>
              </a:rPr>
              <a:t> for some positive constant ‘a’. if the square ABCD intersects the graph at points A and B and if the area of square is 16. What is the value of ‘a’?</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Graphic 4" descr="Calculator">
            <a:extLst>
              <a:ext uri="{FF2B5EF4-FFF2-40B4-BE49-F238E27FC236}">
                <a16:creationId xmlns:a16="http://schemas.microsoft.com/office/drawing/2014/main" id="{48EA897A-3197-4D71-B15B-C9667637F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9858" y="3045858"/>
            <a:ext cx="3363410" cy="3363410"/>
          </a:xfrm>
          <a:prstGeom prst="rect">
            <a:avLst/>
          </a:prstGeom>
        </p:spPr>
      </p:pic>
    </p:spTree>
    <p:extLst>
      <p:ext uri="{BB962C8B-B14F-4D97-AF65-F5344CB8AC3E}">
        <p14:creationId xmlns:p14="http://schemas.microsoft.com/office/powerpoint/2010/main" val="166413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9BCE-E194-451A-A272-86D9DAB4EDEB}"/>
              </a:ext>
            </a:extLst>
          </p:cNvPr>
          <p:cNvSpPr>
            <a:spLocks noGrp="1"/>
          </p:cNvSpPr>
          <p:nvPr>
            <p:ph type="title"/>
          </p:nvPr>
        </p:nvSpPr>
        <p:spPr>
          <a:xfrm>
            <a:off x="677334" y="609600"/>
            <a:ext cx="8596668" cy="1320800"/>
          </a:xfrm>
        </p:spPr>
        <p:txBody>
          <a:bodyPr>
            <a:normAutofit/>
          </a:bodyPr>
          <a:lstStyle/>
          <a:p>
            <a:r>
              <a:rPr lang="en-IN" dirty="0"/>
              <a:t>Solution</a:t>
            </a:r>
            <a:br>
              <a:rPr lang="en-IN" dirty="0"/>
            </a:br>
            <a:endParaRPr lang="en-IN" dirty="0"/>
          </a:p>
        </p:txBody>
      </p:sp>
      <p:graphicFrame>
        <p:nvGraphicFramePr>
          <p:cNvPr id="5" name="Content Placeholder 2">
            <a:extLst>
              <a:ext uri="{FF2B5EF4-FFF2-40B4-BE49-F238E27FC236}">
                <a16:creationId xmlns:a16="http://schemas.microsoft.com/office/drawing/2014/main" id="{550AE100-E8A9-4454-A11C-241CEB2905DE}"/>
              </a:ext>
            </a:extLst>
          </p:cNvPr>
          <p:cNvGraphicFramePr>
            <a:graphicFrameLocks noGrp="1"/>
          </p:cNvGraphicFramePr>
          <p:nvPr>
            <p:ph idx="1"/>
            <p:extLst>
              <p:ext uri="{D42A27DB-BD31-4B8C-83A1-F6EECF244321}">
                <p14:modId xmlns:p14="http://schemas.microsoft.com/office/powerpoint/2010/main" val="613512102"/>
              </p:ext>
            </p:extLst>
          </p:nvPr>
        </p:nvGraphicFramePr>
        <p:xfrm>
          <a:off x="677862" y="2160588"/>
          <a:ext cx="995805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92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B2CEA4A-490F-41A1-A1F1-81871FA0565A}"/>
              </a:ext>
            </a:extLst>
          </p:cNvPr>
          <p:cNvSpPr>
            <a:spLocks noGrp="1"/>
          </p:cNvSpPr>
          <p:nvPr>
            <p:ph idx="1"/>
          </p:nvPr>
        </p:nvSpPr>
        <p:spPr>
          <a:xfrm>
            <a:off x="677334" y="1253067"/>
            <a:ext cx="6155266" cy="4351866"/>
          </a:xfrm>
        </p:spPr>
        <p:txBody>
          <a:bodyPr anchor="ctr">
            <a:normAutofit/>
          </a:bodyPr>
          <a:lstStyle/>
          <a:p>
            <a:r>
              <a:rPr lang="en-IN">
                <a:effectLst/>
                <a:latin typeface="Calibri" panose="020F0502020204030204" pitchFamily="34" charset="0"/>
                <a:ea typeface="Times New Roman" panose="02020603050405020304" pitchFamily="18" charset="0"/>
                <a:cs typeface="Times New Roman" panose="02020603050405020304" pitchFamily="18" charset="0"/>
              </a:rPr>
              <a:t>11. If f(x) = 2x and g(x) = x</a:t>
            </a:r>
            <a:r>
              <a:rPr lang="en-IN" baseline="30000">
                <a:effectLst/>
                <a:latin typeface="Calibri" panose="020F0502020204030204" pitchFamily="34" charset="0"/>
                <a:ea typeface="Times New Roman" panose="02020603050405020304" pitchFamily="18" charset="0"/>
                <a:cs typeface="Times New Roman" panose="02020603050405020304" pitchFamily="18" charset="0"/>
              </a:rPr>
              <a:t>3</a:t>
            </a:r>
            <a:r>
              <a:rPr lang="en-IN">
                <a:effectLst/>
                <a:latin typeface="Calibri" panose="020F0502020204030204" pitchFamily="34" charset="0"/>
                <a:ea typeface="Times New Roman" panose="02020603050405020304" pitchFamily="18" charset="0"/>
                <a:cs typeface="Times New Roman" panose="02020603050405020304" pitchFamily="18" charset="0"/>
              </a:rPr>
              <a:t> what is the value of f(g(-3)) </a:t>
            </a:r>
          </a:p>
          <a:p>
            <a:r>
              <a:rPr lang="en-IN">
                <a:latin typeface="Calibri" panose="020F0502020204030204" pitchFamily="34" charset="0"/>
                <a:ea typeface="Times New Roman" panose="02020603050405020304" pitchFamily="18" charset="0"/>
                <a:cs typeface="Times New Roman" panose="02020603050405020304" pitchFamily="18" charset="0"/>
              </a:rPr>
              <a:t> g(-3) = (-</a:t>
            </a:r>
            <a:r>
              <a:rPr lang="en-IN">
                <a:effectLst/>
                <a:latin typeface="Calibri" panose="020F0502020204030204" pitchFamily="34" charset="0"/>
                <a:ea typeface="Times New Roman" panose="02020603050405020304" pitchFamily="18" charset="0"/>
                <a:cs typeface="Times New Roman" panose="02020603050405020304" pitchFamily="18" charset="0"/>
              </a:rPr>
              <a:t>3)</a:t>
            </a:r>
            <a:r>
              <a:rPr lang="en-IN" baseline="30000">
                <a:effectLst/>
                <a:latin typeface="Calibri" panose="020F0502020204030204" pitchFamily="34" charset="0"/>
                <a:ea typeface="Times New Roman" panose="02020603050405020304" pitchFamily="18" charset="0"/>
                <a:cs typeface="Times New Roman" panose="02020603050405020304" pitchFamily="18" charset="0"/>
              </a:rPr>
              <a:t>3</a:t>
            </a:r>
            <a:r>
              <a:rPr lang="en-IN">
                <a:effectLst/>
                <a:latin typeface="Calibri" panose="020F0502020204030204" pitchFamily="34" charset="0"/>
                <a:ea typeface="Times New Roman" panose="02020603050405020304" pitchFamily="18" charset="0"/>
                <a:cs typeface="Times New Roman" panose="02020603050405020304" pitchFamily="18" charset="0"/>
              </a:rPr>
              <a:t>  = -27 </a:t>
            </a:r>
          </a:p>
          <a:p>
            <a:r>
              <a:rPr lang="en-IN">
                <a:latin typeface="Calibri" panose="020F0502020204030204" pitchFamily="34" charset="0"/>
                <a:ea typeface="Times New Roman" panose="02020603050405020304" pitchFamily="18" charset="0"/>
                <a:cs typeface="Times New Roman" panose="02020603050405020304" pitchFamily="18" charset="0"/>
              </a:rPr>
              <a:t> f (-27) = -54</a:t>
            </a:r>
            <a:endParaRPr lang="en-IN">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sp>
        <p:nvSpPr>
          <p:cNvPr id="13" name="Rectangle 12">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68CAD080-0AE1-4247-8785-55AAC3F71C19}"/>
              </a:ext>
            </a:extLst>
          </p:cNvPr>
          <p:cNvSpPr>
            <a:spLocks noGrp="1"/>
          </p:cNvSpPr>
          <p:nvPr>
            <p:ph type="title"/>
          </p:nvPr>
        </p:nvSpPr>
        <p:spPr>
          <a:xfrm>
            <a:off x="7829658" y="1253067"/>
            <a:ext cx="3371742" cy="4351866"/>
          </a:xfrm>
        </p:spPr>
        <p:txBody>
          <a:bodyPr anchor="ctr">
            <a:normAutofit/>
          </a:bodyPr>
          <a:lstStyle/>
          <a:p>
            <a:r>
              <a:rPr lang="en-GB">
                <a:solidFill>
                  <a:schemeClr val="bg1"/>
                </a:solidFill>
              </a:rPr>
              <a:t>Functions</a:t>
            </a:r>
            <a:endParaRPr lang="en-IN">
              <a:solidFill>
                <a:schemeClr val="bg1"/>
              </a:solidFill>
            </a:endParaRPr>
          </a:p>
        </p:txBody>
      </p:sp>
    </p:spTree>
    <p:extLst>
      <p:ext uri="{BB962C8B-B14F-4D97-AF65-F5344CB8AC3E}">
        <p14:creationId xmlns:p14="http://schemas.microsoft.com/office/powerpoint/2010/main" val="233485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C52D09AE-AA4B-4F3C-B56C-5EFF19F50DEF}"/>
              </a:ext>
            </a:extLst>
          </p:cNvPr>
          <p:cNvSpPr>
            <a:spLocks noGrp="1"/>
          </p:cNvSpPr>
          <p:nvPr>
            <p:ph idx="1"/>
          </p:nvPr>
        </p:nvSpPr>
        <p:spPr>
          <a:xfrm>
            <a:off x="677334" y="1253067"/>
            <a:ext cx="6155266" cy="4351866"/>
          </a:xfrm>
        </p:spPr>
        <p:txBody>
          <a:bodyPr anchor="ctr">
            <a:normAutofit/>
          </a:bodyPr>
          <a:lstStyle/>
          <a:p>
            <a:r>
              <a:rPr lang="en-IN" dirty="0">
                <a:effectLst/>
                <a:latin typeface="Calibri" panose="020F0502020204030204" pitchFamily="34" charset="0"/>
                <a:ea typeface="Times New Roman" panose="02020603050405020304" pitchFamily="18" charset="0"/>
                <a:cs typeface="Times New Roman" panose="02020603050405020304" pitchFamily="18" charset="0"/>
              </a:rPr>
              <a:t>. If f(x) = (x – 3) and 2[f(g)] = 14 what is the value of f(4g)? </a:t>
            </a:r>
          </a:p>
          <a:p>
            <a:r>
              <a:rPr lang="en-IN" dirty="0">
                <a:latin typeface="Calibri" panose="020F0502020204030204" pitchFamily="34" charset="0"/>
                <a:ea typeface="Times New Roman" panose="02020603050405020304" pitchFamily="18" charset="0"/>
                <a:cs typeface="Times New Roman" panose="02020603050405020304" pitchFamily="18" charset="0"/>
              </a:rPr>
              <a:t>2[f(g)] = 14</a:t>
            </a:r>
            <a:r>
              <a:rPr lang="en-IN" dirty="0"/>
              <a:t>   =&gt; </a:t>
            </a:r>
            <a:r>
              <a:rPr lang="en-IN" dirty="0">
                <a:latin typeface="Calibri" panose="020F0502020204030204" pitchFamily="34" charset="0"/>
                <a:ea typeface="Times New Roman" panose="02020603050405020304" pitchFamily="18" charset="0"/>
                <a:cs typeface="Times New Roman" panose="02020603050405020304" pitchFamily="18" charset="0"/>
              </a:rPr>
              <a:t>[f(g)]  = 7</a:t>
            </a:r>
          </a:p>
          <a:p>
            <a:r>
              <a:rPr lang="en-IN" dirty="0">
                <a:latin typeface="Calibri" panose="020F0502020204030204" pitchFamily="34" charset="0"/>
                <a:cs typeface="Times New Roman" panose="02020603050405020304" pitchFamily="18" charset="0"/>
              </a:rPr>
              <a:t> (g-3) = 7  and  g = 10</a:t>
            </a:r>
          </a:p>
          <a:p>
            <a:r>
              <a:rPr lang="en-IN" dirty="0">
                <a:latin typeface="Calibri" panose="020F0502020204030204" pitchFamily="34" charset="0"/>
                <a:cs typeface="Times New Roman" panose="02020603050405020304" pitchFamily="18" charset="0"/>
              </a:rPr>
              <a:t> f(4g) = f(40) = 40 – 3 = 37</a:t>
            </a:r>
            <a:endParaRPr lang="en-IN" dirty="0"/>
          </a:p>
        </p:txBody>
      </p:sp>
      <p:sp>
        <p:nvSpPr>
          <p:cNvPr id="13" name="Rectangle 12">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E51241-E1DF-4B11-9D85-2926B71ACF10}"/>
              </a:ext>
            </a:extLst>
          </p:cNvPr>
          <p:cNvSpPr>
            <a:spLocks noGrp="1"/>
          </p:cNvSpPr>
          <p:nvPr>
            <p:ph type="title"/>
          </p:nvPr>
        </p:nvSpPr>
        <p:spPr>
          <a:xfrm>
            <a:off x="7829658" y="1253067"/>
            <a:ext cx="3371742" cy="4351866"/>
          </a:xfrm>
        </p:spPr>
        <p:txBody>
          <a:bodyPr anchor="ctr">
            <a:normAutofit/>
          </a:bodyPr>
          <a:lstStyle/>
          <a:p>
            <a:r>
              <a:rPr lang="en-IN">
                <a:solidFill>
                  <a:schemeClr val="bg1"/>
                </a:solidFill>
              </a:rPr>
              <a:t>Exercise</a:t>
            </a:r>
          </a:p>
        </p:txBody>
      </p:sp>
    </p:spTree>
    <p:extLst>
      <p:ext uri="{BB962C8B-B14F-4D97-AF65-F5344CB8AC3E}">
        <p14:creationId xmlns:p14="http://schemas.microsoft.com/office/powerpoint/2010/main" val="370778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DB4D-0C59-48B3-A7EA-E506EB649541}"/>
              </a:ext>
            </a:extLst>
          </p:cNvPr>
          <p:cNvSpPr>
            <a:spLocks noGrp="1"/>
          </p:cNvSpPr>
          <p:nvPr>
            <p:ph type="title"/>
          </p:nvPr>
        </p:nvSpPr>
        <p:spPr/>
        <p:txBody>
          <a:bodyPr/>
          <a:lstStyle/>
          <a:p>
            <a:pPr algn="ctr"/>
            <a:r>
              <a:rPr lang="en-IN" dirty="0"/>
              <a:t>example</a:t>
            </a:r>
          </a:p>
        </p:txBody>
      </p:sp>
      <p:sp>
        <p:nvSpPr>
          <p:cNvPr id="6" name="Content Placeholder 5">
            <a:extLst>
              <a:ext uri="{FF2B5EF4-FFF2-40B4-BE49-F238E27FC236}">
                <a16:creationId xmlns:a16="http://schemas.microsoft.com/office/drawing/2014/main" id="{0E0B7948-F507-444A-A466-602B6EBFCC6D}"/>
              </a:ext>
            </a:extLst>
          </p:cNvPr>
          <p:cNvSpPr>
            <a:spLocks noGrp="1"/>
          </p:cNvSpPr>
          <p:nvPr>
            <p:ph idx="1"/>
          </p:nvPr>
        </p:nvSpPr>
        <p:spPr/>
        <p:txBody>
          <a:bodyPr>
            <a:normAutofit/>
          </a:bodyPr>
          <a:lstStyle/>
          <a:p>
            <a:r>
              <a:rPr lang="en-IN" sz="2800" dirty="0">
                <a:effectLst/>
                <a:latin typeface="Calibri" panose="020F0502020204030204" pitchFamily="34" charset="0"/>
                <a:ea typeface="Times New Roman" panose="02020603050405020304" pitchFamily="18" charset="0"/>
                <a:cs typeface="Times New Roman" panose="02020603050405020304" pitchFamily="18" charset="0"/>
              </a:rPr>
              <a:t>If f(a, b) = a</a:t>
            </a:r>
            <a:r>
              <a:rPr lang="en-IN" sz="28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b</a:t>
            </a:r>
            <a:r>
              <a:rPr lang="en-IN" sz="2800" baseline="30000" dirty="0">
                <a:effectLst/>
                <a:latin typeface="Calibri" panose="020F0502020204030204" pitchFamily="34" charset="0"/>
                <a:ea typeface="Times New Roman" panose="02020603050405020304" pitchFamily="18" charset="0"/>
                <a:cs typeface="Times New Roman" panose="02020603050405020304" pitchFamily="18" charset="0"/>
              </a:rPr>
              <a:t>4</a:t>
            </a: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and f(</a:t>
            </a:r>
            <a:r>
              <a:rPr lang="en-IN" sz="2800" dirty="0" err="1">
                <a:effectLst/>
                <a:latin typeface="Calibri" panose="020F0502020204030204" pitchFamily="34" charset="0"/>
                <a:ea typeface="Times New Roman" panose="02020603050405020304" pitchFamily="18" charset="0"/>
                <a:cs typeface="Times New Roman" panose="02020603050405020304" pitchFamily="18" charset="0"/>
              </a:rPr>
              <a:t>m,n</a:t>
            </a: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 5 then what is f(3m, 2n) </a:t>
            </a:r>
          </a:p>
          <a:p>
            <a:r>
              <a:rPr lang="en-IN" sz="2800" dirty="0">
                <a:latin typeface="Calibri" panose="020F0502020204030204" pitchFamily="34" charset="0"/>
                <a:ea typeface="Calibri" panose="020F0502020204030204" pitchFamily="34" charset="0"/>
                <a:cs typeface="Times New Roman" panose="02020603050405020304" pitchFamily="18" charset="0"/>
              </a:rPr>
              <a:t>Required is the value of </a:t>
            </a: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f(3m, 2n) </a:t>
            </a:r>
          </a:p>
          <a:p>
            <a:r>
              <a:rPr lang="en-IN" sz="2800" dirty="0">
                <a:effectLst/>
                <a:latin typeface="Calibri" panose="020F0502020204030204" pitchFamily="34" charset="0"/>
                <a:ea typeface="Times New Roman" panose="02020603050405020304" pitchFamily="18" charset="0"/>
                <a:cs typeface="Times New Roman" panose="02020603050405020304" pitchFamily="18" charset="0"/>
              </a:rPr>
              <a:t>If f(a, b) = a</a:t>
            </a:r>
            <a:r>
              <a:rPr lang="en-IN" sz="28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b</a:t>
            </a:r>
            <a:r>
              <a:rPr lang="en-IN" sz="2800" baseline="30000" dirty="0">
                <a:effectLst/>
                <a:latin typeface="Calibri" panose="020F0502020204030204" pitchFamily="34" charset="0"/>
                <a:ea typeface="Times New Roman" panose="02020603050405020304" pitchFamily="18" charset="0"/>
                <a:cs typeface="Times New Roman" panose="02020603050405020304" pitchFamily="18" charset="0"/>
              </a:rPr>
              <a:t>4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then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f(3m, 2n)  = (3m)</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(2n)</a:t>
            </a:r>
            <a:r>
              <a:rPr lang="en-IN" baseline="30000" dirty="0">
                <a:latin typeface="Calibri" panose="020F0502020204030204" pitchFamily="34" charset="0"/>
                <a:ea typeface="Times New Roman" panose="02020603050405020304" pitchFamily="18" charset="0"/>
                <a:cs typeface="Times New Roman" panose="02020603050405020304" pitchFamily="18" charset="0"/>
              </a:rPr>
              <a:t>4</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9m</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x 16n</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4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p>
          <a:p>
            <a:r>
              <a:rPr lang="en-IN" dirty="0">
                <a:latin typeface="Calibri" panose="020F0502020204030204" pitchFamily="34" charset="0"/>
                <a:cs typeface="Times New Roman" panose="02020603050405020304" pitchFamily="18" charset="0"/>
              </a:rPr>
              <a:t>  = 144</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2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n</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4                                          </a:t>
            </a:r>
          </a:p>
          <a:p>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   But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m,n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5   </a:t>
            </a:r>
            <a:r>
              <a:rPr lang="en-IN" sz="1800" dirty="0">
                <a:effectLst/>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2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n</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4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5</a:t>
            </a:r>
          </a:p>
          <a:p>
            <a:r>
              <a:rPr lang="en-IN" baseline="30000" dirty="0">
                <a:latin typeface="Calibri" panose="020F0502020204030204" pitchFamily="34" charset="0"/>
                <a:ea typeface="Times New Roman" panose="02020603050405020304" pitchFamily="18" charset="0"/>
                <a:cs typeface="Times New Roman" panose="02020603050405020304" pitchFamily="18" charset="0"/>
              </a:rPr>
              <a:t> </a:t>
            </a:r>
            <a:r>
              <a:rPr lang="en-IN" baseline="30000" dirty="0">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dirty="0"/>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f(3m, 2n)  = 144 x 5 = 720</a:t>
            </a:r>
            <a:endPar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8217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CB09AA-0AFB-4EEA-B45F-2A7DB4942267}"/>
              </a:ext>
            </a:extLst>
          </p:cNvPr>
          <p:cNvSpPr>
            <a:spLocks noGrp="1"/>
          </p:cNvSpPr>
          <p:nvPr>
            <p:ph type="title"/>
          </p:nvPr>
        </p:nvSpPr>
        <p:spPr>
          <a:xfrm>
            <a:off x="1154953" y="1447800"/>
            <a:ext cx="3401064" cy="265253"/>
          </a:xfrm>
        </p:spPr>
        <p:txBody>
          <a:bodyPr>
            <a:normAutofit fontScale="90000"/>
          </a:bodyPr>
          <a:lstStyle/>
          <a:p>
            <a:r>
              <a:rPr lang="en-GB" dirty="0"/>
              <a:t>Functions</a:t>
            </a:r>
            <a:endParaRPr lang="en-IN" dirty="0"/>
          </a:p>
        </p:txBody>
      </p:sp>
      <p:sp>
        <p:nvSpPr>
          <p:cNvPr id="6" name="Content Placeholder 5">
            <a:extLst>
              <a:ext uri="{FF2B5EF4-FFF2-40B4-BE49-F238E27FC236}">
                <a16:creationId xmlns:a16="http://schemas.microsoft.com/office/drawing/2014/main" id="{E7D53EDD-FA0B-49FE-B840-81E432AA23B0}"/>
              </a:ext>
            </a:extLst>
          </p:cNvPr>
          <p:cNvSpPr>
            <a:spLocks noGrp="1"/>
          </p:cNvSpPr>
          <p:nvPr>
            <p:ph idx="1"/>
          </p:nvPr>
        </p:nvSpPr>
        <p:spPr>
          <a:xfrm>
            <a:off x="6434996" y="1847127"/>
            <a:ext cx="5195997" cy="2082478"/>
          </a:xfrm>
        </p:spPr>
        <p:txBody>
          <a:bodyPr>
            <a:normAutofit/>
          </a:bodyPr>
          <a:lstStyle/>
          <a:p>
            <a:r>
              <a:rPr lang="en-IN" sz="2800" dirty="0">
                <a:latin typeface="Calibri" panose="020F0502020204030204" pitchFamily="34" charset="0"/>
                <a:ea typeface="Times New Roman" panose="02020603050405020304" pitchFamily="18" charset="0"/>
                <a:cs typeface="Times New Roman" panose="02020603050405020304" pitchFamily="18" charset="0"/>
              </a:rPr>
              <a:t>If</a:t>
            </a: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h( x) = 2x – 1 and g(x) = x</a:t>
            </a:r>
            <a:r>
              <a:rPr lang="en-IN" sz="28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 3 if g(m) = 61, what is h(m) ,</a:t>
            </a:r>
          </a:p>
          <a:p>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if m &gt; 0 ?</a:t>
            </a:r>
            <a:endParaRPr lang="en-IN" sz="2800" dirty="0"/>
          </a:p>
        </p:txBody>
      </p:sp>
      <p:sp>
        <p:nvSpPr>
          <p:cNvPr id="7" name="Text Placeholder 6">
            <a:extLst>
              <a:ext uri="{FF2B5EF4-FFF2-40B4-BE49-F238E27FC236}">
                <a16:creationId xmlns:a16="http://schemas.microsoft.com/office/drawing/2014/main" id="{56A7C6D0-9E7F-4B21-9BA4-8CD43F1CD350}"/>
              </a:ext>
            </a:extLst>
          </p:cNvPr>
          <p:cNvSpPr>
            <a:spLocks noGrp="1"/>
          </p:cNvSpPr>
          <p:nvPr>
            <p:ph type="body" sz="half" idx="2"/>
          </p:nvPr>
        </p:nvSpPr>
        <p:spPr>
          <a:xfrm>
            <a:off x="1154953" y="1840376"/>
            <a:ext cx="3266045" cy="1909503"/>
          </a:xfrm>
        </p:spPr>
        <p:txBody>
          <a:bodyPr/>
          <a:lstStyle/>
          <a:p>
            <a:r>
              <a:rPr lang="en-IN" sz="1400" dirty="0">
                <a:effectLst/>
                <a:latin typeface="Calibri" panose="020F0502020204030204" pitchFamily="34" charset="0"/>
                <a:ea typeface="Times New Roman" panose="02020603050405020304" pitchFamily="18" charset="0"/>
                <a:cs typeface="Times New Roman" panose="02020603050405020304" pitchFamily="18" charset="0"/>
              </a:rPr>
              <a:t>g(x) = x</a:t>
            </a:r>
            <a:r>
              <a:rPr lang="en-IN" sz="14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 3  and g(m) = 61</a:t>
            </a:r>
          </a:p>
          <a:p>
            <a:r>
              <a:rPr lang="en-IN" dirty="0">
                <a:latin typeface="Calibri" panose="020F0502020204030204" pitchFamily="34" charset="0"/>
                <a:cs typeface="Times New Roman" panose="02020603050405020304" pitchFamily="18" charset="0"/>
              </a:rPr>
              <a:t>-</a:t>
            </a:r>
            <a:r>
              <a:rPr lang="en-IN" dirty="0">
                <a:latin typeface="Calibri" panose="020F0502020204030204" pitchFamily="34" charset="0"/>
                <a:cs typeface="Times New Roman" panose="02020603050405020304" pitchFamily="18" charset="0"/>
                <a:sym typeface="Wingdings" panose="05000000000000000000" pitchFamily="2" charset="2"/>
              </a:rPr>
              <a:t> g(m) = </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m</a:t>
            </a:r>
            <a:r>
              <a:rPr lang="en-IN" sz="14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 3  = 61</a:t>
            </a:r>
          </a:p>
          <a:p>
            <a:endParaRPr lang="en-IN" dirty="0">
              <a:latin typeface="Calibri" panose="020F0502020204030204" pitchFamily="34" charset="0"/>
              <a:cs typeface="Times New Roman" panose="02020603050405020304" pitchFamily="18" charset="0"/>
            </a:endParaRPr>
          </a:p>
          <a:p>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m</a:t>
            </a:r>
            <a:r>
              <a:rPr lang="en-IN" sz="1400" baseline="30000" dirty="0">
                <a:effectLst/>
                <a:latin typeface="Calibri" panose="020F0502020204030204" pitchFamily="34" charset="0"/>
                <a:ea typeface="Times New Roman" panose="02020603050405020304" pitchFamily="18" charset="0"/>
                <a:cs typeface="Times New Roman" panose="02020603050405020304" pitchFamily="18" charset="0"/>
              </a:rPr>
              <a:t>2 </a:t>
            </a:r>
            <a:r>
              <a:rPr lang="en-IN" dirty="0">
                <a:latin typeface="Calibri" panose="020F0502020204030204" pitchFamily="34" charset="0"/>
                <a:cs typeface="Times New Roman" panose="02020603050405020304" pitchFamily="18" charset="0"/>
                <a:sym typeface="Wingdings" panose="05000000000000000000" pitchFamily="2" charset="2"/>
              </a:rPr>
              <a:t>=  64   and m = 8  as  m &gt; 0 </a:t>
            </a:r>
          </a:p>
          <a:p>
            <a:r>
              <a:rPr lang="en-IN" dirty="0">
                <a:latin typeface="Calibri" panose="020F0502020204030204" pitchFamily="34" charset="0"/>
                <a:cs typeface="Times New Roman" panose="02020603050405020304" pitchFamily="18" charset="0"/>
                <a:sym typeface="Wingdings" panose="05000000000000000000" pitchFamily="2" charset="2"/>
              </a:rPr>
              <a:t> h(m) = 2m – 1   = 2(8) – 1 = 15</a:t>
            </a:r>
            <a:endParaRPr lang="en-IN" dirty="0"/>
          </a:p>
        </p:txBody>
      </p:sp>
    </p:spTree>
    <p:extLst>
      <p:ext uri="{BB962C8B-B14F-4D97-AF65-F5344CB8AC3E}">
        <p14:creationId xmlns:p14="http://schemas.microsoft.com/office/powerpoint/2010/main" val="402176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540995-2BB2-4C84-8D30-7EA6EF815AA9}"/>
              </a:ext>
            </a:extLst>
          </p:cNvPr>
          <p:cNvSpPr>
            <a:spLocks noGrp="1"/>
          </p:cNvSpPr>
          <p:nvPr>
            <p:ph type="title"/>
          </p:nvPr>
        </p:nvSpPr>
        <p:spPr>
          <a:xfrm>
            <a:off x="7181723" y="609600"/>
            <a:ext cx="4512989" cy="2227730"/>
          </a:xfrm>
        </p:spPr>
        <p:txBody>
          <a:bodyPr anchor="ctr">
            <a:normAutofit/>
          </a:bodyPr>
          <a:lstStyle/>
          <a:p>
            <a:r>
              <a:rPr lang="en-GB">
                <a:solidFill>
                  <a:srgbClr val="FFFFFF"/>
                </a:solidFill>
              </a:rPr>
              <a:t>Functions</a:t>
            </a:r>
            <a:endParaRPr lang="en-IN">
              <a:solidFill>
                <a:srgbClr val="FFFFFF"/>
              </a:solidFill>
            </a:endParaRPr>
          </a:p>
        </p:txBody>
      </p:sp>
      <p:pic>
        <p:nvPicPr>
          <p:cNvPr id="7" name="Graphic 6" descr="Add">
            <a:extLst>
              <a:ext uri="{FF2B5EF4-FFF2-40B4-BE49-F238E27FC236}">
                <a16:creationId xmlns:a16="http://schemas.microsoft.com/office/drawing/2014/main" id="{D1E2B2D0-6535-465C-A66F-132DBE61CD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03E53F74-4662-46C5-A329-282446CDF3ED}"/>
              </a:ext>
            </a:extLst>
          </p:cNvPr>
          <p:cNvSpPr>
            <a:spLocks noGrp="1"/>
          </p:cNvSpPr>
          <p:nvPr>
            <p:ph idx="1"/>
          </p:nvPr>
        </p:nvSpPr>
        <p:spPr>
          <a:xfrm>
            <a:off x="7181725" y="2837329"/>
            <a:ext cx="4512988" cy="3317938"/>
          </a:xfrm>
        </p:spPr>
        <p:txBody>
          <a:bodyPr anchor="t">
            <a:normAutofit/>
          </a:bodyPr>
          <a:lstStyle/>
          <a:p>
            <a:pPr>
              <a:lnSpc>
                <a:spcPct val="90000"/>
              </a:lnSpc>
            </a:pPr>
            <a:r>
              <a:rPr lang="en-GB" sz="1500">
                <a:solidFill>
                  <a:srgbClr val="FFFFFF"/>
                </a:solidFill>
                <a:sym typeface="Wingdings" panose="05000000000000000000" pitchFamily="2" charset="2"/>
              </a:rPr>
              <a:t>Note:</a:t>
            </a:r>
          </a:p>
          <a:p>
            <a:pPr>
              <a:lnSpc>
                <a:spcPct val="90000"/>
              </a:lnSpc>
            </a:pPr>
            <a:r>
              <a:rPr lang="en-GB" sz="1500">
                <a:solidFill>
                  <a:srgbClr val="FFFFFF"/>
                </a:solidFill>
                <a:sym typeface="Wingdings" panose="05000000000000000000" pitchFamily="2" charset="2"/>
              </a:rPr>
              <a:t>Range ≤ Co-domain</a:t>
            </a:r>
          </a:p>
          <a:p>
            <a:pPr>
              <a:lnSpc>
                <a:spcPct val="90000"/>
              </a:lnSpc>
            </a:pPr>
            <a:r>
              <a:rPr lang="en-GB" sz="1500">
                <a:solidFill>
                  <a:srgbClr val="FFFFFF"/>
                </a:solidFill>
                <a:sym typeface="Wingdings" panose="05000000000000000000" pitchFamily="2" charset="2"/>
              </a:rPr>
              <a:t>f ≤  A x B</a:t>
            </a:r>
          </a:p>
          <a:p>
            <a:pPr>
              <a:lnSpc>
                <a:spcPct val="90000"/>
              </a:lnSpc>
            </a:pPr>
            <a:r>
              <a:rPr lang="en-GB" sz="1500">
                <a:solidFill>
                  <a:srgbClr val="FFFFFF"/>
                </a:solidFill>
                <a:sym typeface="Wingdings" panose="05000000000000000000" pitchFamily="2" charset="2"/>
              </a:rPr>
              <a:t>Every element of A has a unique f-image in B</a:t>
            </a:r>
          </a:p>
          <a:p>
            <a:pPr>
              <a:lnSpc>
                <a:spcPct val="90000"/>
              </a:lnSpc>
            </a:pPr>
            <a:r>
              <a:rPr lang="en-GB" sz="1500">
                <a:solidFill>
                  <a:srgbClr val="FFFFFF"/>
                </a:solidFill>
                <a:sym typeface="Wingdings" panose="05000000000000000000" pitchFamily="2" charset="2"/>
              </a:rPr>
              <a:t>Two or more elements in A can have the same f-image in B</a:t>
            </a:r>
          </a:p>
          <a:p>
            <a:pPr>
              <a:lnSpc>
                <a:spcPct val="90000"/>
              </a:lnSpc>
            </a:pPr>
            <a:r>
              <a:rPr lang="en-GB" sz="1500">
                <a:solidFill>
                  <a:srgbClr val="FFFFFF"/>
                </a:solidFill>
                <a:sym typeface="Wingdings" panose="05000000000000000000" pitchFamily="2" charset="2"/>
              </a:rPr>
              <a:t>There may be elements in B which are not f-images of any element in A</a:t>
            </a:r>
          </a:p>
          <a:p>
            <a:pPr>
              <a:lnSpc>
                <a:spcPct val="90000"/>
              </a:lnSpc>
            </a:pPr>
            <a:r>
              <a:rPr lang="en-GB" sz="1500">
                <a:solidFill>
                  <a:srgbClr val="FFFFFF"/>
                </a:solidFill>
                <a:sym typeface="Wingdings" panose="05000000000000000000" pitchFamily="2" charset="2"/>
              </a:rPr>
              <a:t>There cannot be any element left in set A which is not mapped on to an element in the set B</a:t>
            </a:r>
          </a:p>
          <a:p>
            <a:pPr>
              <a:lnSpc>
                <a:spcPct val="90000"/>
              </a:lnSpc>
            </a:pPr>
            <a:endParaRPr lang="en-IN" sz="1500">
              <a:solidFill>
                <a:srgbClr val="FFFFFF"/>
              </a:solidFill>
            </a:endParaRPr>
          </a:p>
        </p:txBody>
      </p:sp>
    </p:spTree>
    <p:extLst>
      <p:ext uri="{BB962C8B-B14F-4D97-AF65-F5344CB8AC3E}">
        <p14:creationId xmlns:p14="http://schemas.microsoft.com/office/powerpoint/2010/main" val="38325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8F9A0E-D0EC-464A-BEB4-41096CDD4055}"/>
              </a:ext>
            </a:extLst>
          </p:cNvPr>
          <p:cNvSpPr>
            <a:spLocks noGrp="1"/>
          </p:cNvSpPr>
          <p:nvPr>
            <p:ph type="title"/>
          </p:nvPr>
        </p:nvSpPr>
        <p:spPr>
          <a:xfrm>
            <a:off x="1154953" y="1447800"/>
            <a:ext cx="3401064" cy="473597"/>
          </a:xfrm>
        </p:spPr>
        <p:txBody>
          <a:bodyPr/>
          <a:lstStyle/>
          <a:p>
            <a:r>
              <a:rPr lang="en-GB" dirty="0"/>
              <a:t>Functions</a:t>
            </a:r>
            <a:endParaRPr lang="en-IN"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69DA123-AD6B-49E4-9BF2-32F043C56A61}"/>
                  </a:ext>
                </a:extLst>
              </p:cNvPr>
              <p:cNvSpPr>
                <a:spLocks noGrp="1"/>
              </p:cNvSpPr>
              <p:nvPr>
                <p:ph idx="1"/>
              </p:nvPr>
            </p:nvSpPr>
            <p:spPr>
              <a:xfrm>
                <a:off x="5715000" y="2141034"/>
                <a:ext cx="5678424" cy="3866574"/>
              </a:xfrm>
            </p:spPr>
            <p:txBody>
              <a:bodyPr/>
              <a:lstStyle/>
              <a:p>
                <a:pPr>
                  <a:lnSpc>
                    <a:spcPct val="107000"/>
                  </a:lnSpc>
                  <a:spcAft>
                    <a:spcPts val="800"/>
                  </a:spcAft>
                  <a:tabLst>
                    <a:tab pos="2865755" algn="ctr"/>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18. If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14</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which of the following must be true ? Indicates all such answers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2= ~( −2)</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 3+ ~4 = ~7</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 The minimum possible value of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=0</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p:txBody>
          </p:sp>
        </mc:Choice>
        <mc:Fallback xmlns="">
          <p:sp>
            <p:nvSpPr>
              <p:cNvPr id="6" name="Content Placeholder 5">
                <a:extLst>
                  <a:ext uri="{FF2B5EF4-FFF2-40B4-BE49-F238E27FC236}">
                    <a16:creationId xmlns:a16="http://schemas.microsoft.com/office/drawing/2014/main" id="{869DA123-AD6B-49E4-9BF2-32F043C56A61}"/>
                  </a:ext>
                </a:extLst>
              </p:cNvPr>
              <p:cNvSpPr>
                <a:spLocks noGrp="1" noRot="1" noChangeAspect="1" noMove="1" noResize="1" noEditPoints="1" noAdjustHandles="1" noChangeArrowheads="1" noChangeShapeType="1" noTextEdit="1"/>
              </p:cNvSpPr>
              <p:nvPr>
                <p:ph idx="1"/>
              </p:nvPr>
            </p:nvSpPr>
            <p:spPr>
              <a:xfrm>
                <a:off x="5715000" y="2141034"/>
                <a:ext cx="5678424" cy="3866574"/>
              </a:xfrm>
              <a:blipFill>
                <a:blip r:embed="rId2"/>
                <a:stretch>
                  <a:fillRect l="-322" t="-630"/>
                </a:stretch>
              </a:blipFill>
            </p:spPr>
            <p:txBody>
              <a:bodyPr/>
              <a:lstStyle/>
              <a:p>
                <a:r>
                  <a:rPr lang="en-IN">
                    <a:noFill/>
                  </a:rPr>
                  <a:t> </a:t>
                </a:r>
              </a:p>
            </p:txBody>
          </p:sp>
        </mc:Fallback>
      </mc:AlternateContent>
      <p:sp>
        <p:nvSpPr>
          <p:cNvPr id="8" name="Text Placeholder 7">
            <a:extLst>
              <a:ext uri="{FF2B5EF4-FFF2-40B4-BE49-F238E27FC236}">
                <a16:creationId xmlns:a16="http://schemas.microsoft.com/office/drawing/2014/main" id="{857BB56F-A9F2-48DB-8DA2-FBA28262EF3E}"/>
              </a:ext>
            </a:extLst>
          </p:cNvPr>
          <p:cNvSpPr>
            <a:spLocks noGrp="1"/>
          </p:cNvSpPr>
          <p:nvPr>
            <p:ph type="body" sz="half" idx="2"/>
          </p:nvPr>
        </p:nvSpPr>
        <p:spPr>
          <a:xfrm>
            <a:off x="1154953" y="1921398"/>
            <a:ext cx="3401063" cy="4103482"/>
          </a:xfrm>
        </p:spPr>
        <p:txBody>
          <a:bodyPr/>
          <a:lstStyle/>
          <a:p>
            <a:endParaRPr lang="en-IN" dirty="0"/>
          </a:p>
        </p:txBody>
      </p:sp>
    </p:spTree>
    <p:extLst>
      <p:ext uri="{BB962C8B-B14F-4D97-AF65-F5344CB8AC3E}">
        <p14:creationId xmlns:p14="http://schemas.microsoft.com/office/powerpoint/2010/main" val="3868300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3A6568-9AD4-4B44-93FA-17E2AE701C9B}"/>
              </a:ext>
            </a:extLst>
          </p:cNvPr>
          <p:cNvSpPr>
            <a:spLocks noGrp="1"/>
          </p:cNvSpPr>
          <p:nvPr>
            <p:ph type="title"/>
          </p:nvPr>
        </p:nvSpPr>
        <p:spPr/>
        <p:txBody>
          <a:bodyPr/>
          <a:lstStyle/>
          <a:p>
            <a:pPr algn="ctr"/>
            <a:r>
              <a:rPr lang="en-GB" dirty="0"/>
              <a:t>Functions</a:t>
            </a:r>
            <a:endParaRPr lang="en-IN" dirty="0"/>
          </a:p>
        </p:txBody>
      </p:sp>
      <p:sp>
        <p:nvSpPr>
          <p:cNvPr id="7" name="Text Placeholder 6">
            <a:extLst>
              <a:ext uri="{FF2B5EF4-FFF2-40B4-BE49-F238E27FC236}">
                <a16:creationId xmlns:a16="http://schemas.microsoft.com/office/drawing/2014/main" id="{B21D46FD-08E8-49AA-947D-82D566B5E616}"/>
              </a:ext>
            </a:extLst>
          </p:cNvPr>
          <p:cNvSpPr>
            <a:spLocks noGrp="1"/>
          </p:cNvSpPr>
          <p:nvPr>
            <p:ph type="body" idx="1"/>
          </p:nvPr>
        </p:nvSpPr>
        <p:spPr/>
        <p:txBody>
          <a:bodyPr/>
          <a:lstStyle/>
          <a:p>
            <a:endParaRPr lang="en-IN"/>
          </a:p>
        </p:txBody>
      </p:sp>
      <p:sp>
        <p:nvSpPr>
          <p:cNvPr id="6" name="Content Placeholder 5">
            <a:extLst>
              <a:ext uri="{FF2B5EF4-FFF2-40B4-BE49-F238E27FC236}">
                <a16:creationId xmlns:a16="http://schemas.microsoft.com/office/drawing/2014/main" id="{40B9A236-C5B1-4B6B-9A1F-54F9BB3509FC}"/>
              </a:ext>
            </a:extLst>
          </p:cNvPr>
          <p:cNvSpPr>
            <a:spLocks noGrp="1"/>
          </p:cNvSpPr>
          <p:nvPr>
            <p:ph sz="half" idx="2"/>
          </p:nvPr>
        </p:nvSpPr>
        <p:spPr>
          <a:xfrm>
            <a:off x="675745" y="2737245"/>
            <a:ext cx="4955621" cy="3304117"/>
          </a:xfrm>
        </p:spPr>
        <p:txBody>
          <a:bodyPr/>
          <a:lstStyle/>
          <a:p>
            <a:r>
              <a:rPr lang="en-IN" sz="2400" dirty="0">
                <a:latin typeface="Calibri" panose="020F0502020204030204" pitchFamily="34" charset="0"/>
                <a:ea typeface="Times New Roman" panose="02020603050405020304" pitchFamily="18" charset="0"/>
                <a:cs typeface="Times New Roman" panose="02020603050405020304" pitchFamily="18" charset="0"/>
              </a:rPr>
              <a:t>If</a:t>
            </a: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  # x = the square of the number that is 2 less than x. What is the value of #5 - # ( -1)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p:txBody>
      </p:sp>
      <p:sp>
        <p:nvSpPr>
          <p:cNvPr id="8" name="Text Placeholder 7">
            <a:extLst>
              <a:ext uri="{FF2B5EF4-FFF2-40B4-BE49-F238E27FC236}">
                <a16:creationId xmlns:a16="http://schemas.microsoft.com/office/drawing/2014/main" id="{A74FD4D5-174C-4D48-BFC0-32FE92FD9CEA}"/>
              </a:ext>
            </a:extLst>
          </p:cNvPr>
          <p:cNvSpPr>
            <a:spLocks noGrp="1"/>
          </p:cNvSpPr>
          <p:nvPr>
            <p:ph type="body" sz="quarter" idx="3"/>
          </p:nvPr>
        </p:nvSpPr>
        <p:spPr>
          <a:xfrm>
            <a:off x="5843415" y="1984360"/>
            <a:ext cx="4185618" cy="576262"/>
          </a:xfrm>
        </p:spPr>
        <p:txBody>
          <a:bodyPr/>
          <a:lstStyle/>
          <a:p>
            <a:endParaRPr lang="en-IN" dirty="0"/>
          </a:p>
        </p:txBody>
      </p:sp>
      <p:sp>
        <p:nvSpPr>
          <p:cNvPr id="9" name="Content Placeholder 8">
            <a:extLst>
              <a:ext uri="{FF2B5EF4-FFF2-40B4-BE49-F238E27FC236}">
                <a16:creationId xmlns:a16="http://schemas.microsoft.com/office/drawing/2014/main" id="{22A27B90-BEA9-43E5-8114-10172FC61FE6}"/>
              </a:ext>
            </a:extLst>
          </p:cNvPr>
          <p:cNvSpPr>
            <a:spLocks noGrp="1"/>
          </p:cNvSpPr>
          <p:nvPr>
            <p:ph sz="quarter" idx="4"/>
          </p:nvPr>
        </p:nvSpPr>
        <p:spPr>
          <a:xfrm>
            <a:off x="5843415" y="2614582"/>
            <a:ext cx="4185617" cy="3304117"/>
          </a:xfrm>
        </p:spPr>
        <p:txBody>
          <a:bodyPr/>
          <a:lstStyle/>
          <a:p>
            <a:endParaRPr lang="en-IN"/>
          </a:p>
        </p:txBody>
      </p:sp>
    </p:spTree>
    <p:extLst>
      <p:ext uri="{BB962C8B-B14F-4D97-AF65-F5344CB8AC3E}">
        <p14:creationId xmlns:p14="http://schemas.microsoft.com/office/powerpoint/2010/main" val="130503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7E93AB-D045-4CA5-8F5D-D11A38767D52}"/>
              </a:ext>
            </a:extLst>
          </p:cNvPr>
          <p:cNvSpPr>
            <a:spLocks noGrp="1"/>
          </p:cNvSpPr>
          <p:nvPr>
            <p:ph type="title"/>
          </p:nvPr>
        </p:nvSpPr>
        <p:spPr/>
        <p:txBody>
          <a:bodyPr/>
          <a:lstStyle/>
          <a:p>
            <a:pPr algn="ctr"/>
            <a:r>
              <a:rPr lang="en-GB" dirty="0"/>
              <a:t>Functions</a:t>
            </a:r>
            <a:endParaRPr lang="en-IN" dirty="0"/>
          </a:p>
        </p:txBody>
      </p:sp>
      <p:sp>
        <p:nvSpPr>
          <p:cNvPr id="9" name="Text Placeholder 8">
            <a:extLst>
              <a:ext uri="{FF2B5EF4-FFF2-40B4-BE49-F238E27FC236}">
                <a16:creationId xmlns:a16="http://schemas.microsoft.com/office/drawing/2014/main" id="{FE08AE73-8E97-49F4-9387-173566EE233D}"/>
              </a:ext>
            </a:extLst>
          </p:cNvPr>
          <p:cNvSpPr>
            <a:spLocks noGrp="1"/>
          </p:cNvSpPr>
          <p:nvPr>
            <p:ph type="body" idx="1"/>
          </p:nvPr>
        </p:nvSpPr>
        <p:spPr/>
        <p:txBody>
          <a:bodyPr/>
          <a:lstStyle/>
          <a:p>
            <a:pPr algn="ctr"/>
            <a:r>
              <a:rPr lang="en-IN" dirty="0"/>
              <a:t>Exercise</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0467CE41-80F9-4B63-B207-19F03D369DCE}"/>
                  </a:ext>
                </a:extLst>
              </p:cNvPr>
              <p:cNvSpPr>
                <a:spLocks noGrp="1"/>
              </p:cNvSpPr>
              <p:nvPr>
                <p:ph sz="half" idx="2"/>
              </p:nvPr>
            </p:nvSpPr>
            <p:spPr/>
            <p:txBody>
              <a:bodyPr>
                <a:normAutofit/>
              </a:bodyPr>
              <a:lstStyle/>
              <a:p>
                <a:r>
                  <a:rPr lang="en-IN" sz="2800" dirty="0">
                    <a:effectLst/>
                    <a:latin typeface="Calibri" panose="020F0502020204030204" pitchFamily="34" charset="0"/>
                    <a:ea typeface="Times New Roman" panose="02020603050405020304" pitchFamily="18" charset="0"/>
                    <a:cs typeface="Times New Roman" panose="02020603050405020304" pitchFamily="18" charset="0"/>
                  </a:rPr>
                  <a:t>If f(x) = </a:t>
                </a:r>
                <a14:m>
                  <m:oMath xmlns:m="http://schemas.openxmlformats.org/officeDocument/2006/math">
                    <m:f>
                      <m:f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ad>
                          <m:radPr>
                            <m:degHide m:val="on"/>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−2</m:t>
                            </m:r>
                          </m:e>
                        </m:rad>
                      </m:num>
                      <m:den>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for all integers values of x, then for how many values of x is f(x) undefined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mc:Choice>
        <mc:Fallback xmlns="">
          <p:sp>
            <p:nvSpPr>
              <p:cNvPr id="8" name="Content Placeholder 7">
                <a:extLst>
                  <a:ext uri="{FF2B5EF4-FFF2-40B4-BE49-F238E27FC236}">
                    <a16:creationId xmlns:a16="http://schemas.microsoft.com/office/drawing/2014/main" id="{0467CE41-80F9-4B63-B207-19F03D369DCE}"/>
                  </a:ext>
                </a:extLst>
              </p:cNvPr>
              <p:cNvSpPr>
                <a:spLocks noGrp="1" noRot="1" noChangeAspect="1" noMove="1" noResize="1" noEditPoints="1" noAdjustHandles="1" noChangeArrowheads="1" noChangeShapeType="1" noTextEdit="1"/>
              </p:cNvSpPr>
              <p:nvPr>
                <p:ph sz="half" idx="2"/>
              </p:nvPr>
            </p:nvSpPr>
            <p:spPr>
              <a:blipFill>
                <a:blip r:embed="rId2"/>
                <a:stretch>
                  <a:fillRect l="-1515" r="-505"/>
                </a:stretch>
              </a:blipFill>
            </p:spPr>
            <p:txBody>
              <a:bodyPr/>
              <a:lstStyle/>
              <a:p>
                <a:r>
                  <a:rPr lang="en-IN">
                    <a:noFill/>
                  </a:rPr>
                  <a:t> </a:t>
                </a:r>
              </a:p>
            </p:txBody>
          </p:sp>
        </mc:Fallback>
      </mc:AlternateContent>
    </p:spTree>
    <p:extLst>
      <p:ext uri="{BB962C8B-B14F-4D97-AF65-F5344CB8AC3E}">
        <p14:creationId xmlns:p14="http://schemas.microsoft.com/office/powerpoint/2010/main" val="43467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3CDCFA-85B5-450D-AAA0-73C1B85219B7}"/>
              </a:ext>
            </a:extLst>
          </p:cNvPr>
          <p:cNvSpPr>
            <a:spLocks noGrp="1"/>
          </p:cNvSpPr>
          <p:nvPr>
            <p:ph type="title"/>
          </p:nvPr>
        </p:nvSpPr>
        <p:spPr/>
        <p:txBody>
          <a:bodyPr/>
          <a:lstStyle/>
          <a:p>
            <a:pPr algn="ctr"/>
            <a:r>
              <a:rPr lang="en-GB" dirty="0"/>
              <a:t>Functions</a:t>
            </a:r>
            <a:endParaRPr lang="en-IN" dirty="0"/>
          </a:p>
        </p:txBody>
      </p:sp>
      <p:sp>
        <p:nvSpPr>
          <p:cNvPr id="8" name="Content Placeholder 7">
            <a:extLst>
              <a:ext uri="{FF2B5EF4-FFF2-40B4-BE49-F238E27FC236}">
                <a16:creationId xmlns:a16="http://schemas.microsoft.com/office/drawing/2014/main" id="{623E4C23-D8F3-456E-A7F6-3AFCEDAFD0EC}"/>
              </a:ext>
            </a:extLst>
          </p:cNvPr>
          <p:cNvSpPr>
            <a:spLocks noGrp="1"/>
          </p:cNvSpPr>
          <p:nvPr>
            <p:ph idx="1"/>
          </p:nvPr>
        </p:nvSpPr>
        <p:spPr>
          <a:xfrm>
            <a:off x="4784616" y="1447800"/>
            <a:ext cx="5195997" cy="2441294"/>
          </a:xfrm>
        </p:spPr>
        <p:txBody>
          <a:bodyPr/>
          <a:lstStyle/>
          <a:p>
            <a:r>
              <a:rPr lang="en-IN" sz="3200" dirty="0">
                <a:effectLst/>
                <a:latin typeface="Calibri" panose="020F0502020204030204" pitchFamily="34" charset="0"/>
                <a:ea typeface="Times New Roman" panose="02020603050405020304" pitchFamily="18" charset="0"/>
                <a:cs typeface="Times New Roman" panose="02020603050405020304" pitchFamily="18" charset="0"/>
              </a:rPr>
              <a:t>If f(2a) = 2f(a) and f(6) = 11 find the value of f( 24)</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p:txBody>
      </p:sp>
      <p:sp>
        <p:nvSpPr>
          <p:cNvPr id="9" name="Text Placeholder 8">
            <a:extLst>
              <a:ext uri="{FF2B5EF4-FFF2-40B4-BE49-F238E27FC236}">
                <a16:creationId xmlns:a16="http://schemas.microsoft.com/office/drawing/2014/main" id="{28E49BDC-CACF-42FC-87BE-34DD7BA8CD41}"/>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741687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45A0A-14FE-4B2A-A689-AF4AF4AD284C}"/>
              </a:ext>
            </a:extLst>
          </p:cNvPr>
          <p:cNvSpPr>
            <a:spLocks noGrp="1"/>
          </p:cNvSpPr>
          <p:nvPr>
            <p:ph type="title"/>
          </p:nvPr>
        </p:nvSpPr>
        <p:spPr/>
        <p:txBody>
          <a:bodyPr/>
          <a:lstStyle/>
          <a:p>
            <a:pPr algn="ctr"/>
            <a:r>
              <a:rPr lang="en-GB" dirty="0"/>
              <a:t>Functions</a:t>
            </a:r>
            <a:endParaRPr lang="en-IN" dirty="0"/>
          </a:p>
        </p:txBody>
      </p:sp>
      <p:sp>
        <p:nvSpPr>
          <p:cNvPr id="7" name="Text Placeholder 6">
            <a:extLst>
              <a:ext uri="{FF2B5EF4-FFF2-40B4-BE49-F238E27FC236}">
                <a16:creationId xmlns:a16="http://schemas.microsoft.com/office/drawing/2014/main" id="{7580815F-E832-4ADE-B8E2-1C939DC42DE1}"/>
              </a:ext>
            </a:extLst>
          </p:cNvPr>
          <p:cNvSpPr>
            <a:spLocks noGrp="1"/>
          </p:cNvSpPr>
          <p:nvPr>
            <p:ph type="body" idx="1"/>
          </p:nvPr>
        </p:nvSpPr>
        <p:spPr/>
        <p:txBody>
          <a:bodyPr/>
          <a:lstStyle/>
          <a:p>
            <a:endParaRPr lang="en-IN"/>
          </a:p>
        </p:txBody>
      </p:sp>
      <p:sp>
        <p:nvSpPr>
          <p:cNvPr id="6" name="Content Placeholder 5">
            <a:extLst>
              <a:ext uri="{FF2B5EF4-FFF2-40B4-BE49-F238E27FC236}">
                <a16:creationId xmlns:a16="http://schemas.microsoft.com/office/drawing/2014/main" id="{1B7504E0-DC75-401D-B522-1A7B31AB1D3B}"/>
              </a:ext>
            </a:extLst>
          </p:cNvPr>
          <p:cNvSpPr>
            <a:spLocks noGrp="1"/>
          </p:cNvSpPr>
          <p:nvPr>
            <p:ph sz="half" idx="2"/>
          </p:nvPr>
        </p:nvSpPr>
        <p:spPr/>
        <p:txBody>
          <a:bodyPr>
            <a:normAutofit fontScale="85000" lnSpcReduction="20000"/>
          </a:bodyPr>
          <a:lstStyle/>
          <a:p>
            <a:r>
              <a:rPr lang="en-IN" sz="2400" dirty="0">
                <a:effectLst/>
                <a:latin typeface="Calibri" panose="020F0502020204030204" pitchFamily="34" charset="0"/>
                <a:ea typeface="Times New Roman" panose="02020603050405020304" pitchFamily="18" charset="0"/>
                <a:cs typeface="Times New Roman" panose="02020603050405020304" pitchFamily="18" charset="0"/>
              </a:rPr>
              <a:t>The maximum height reached by a ball thrown straight up into the air can be determined by the formula h = - 16t</a:t>
            </a:r>
            <a:r>
              <a:rPr lang="en-IN" sz="2400" baseline="30000" dirty="0">
                <a:effectLst/>
                <a:latin typeface="Calibri" panose="020F0502020204030204" pitchFamily="34" charset="0"/>
                <a:ea typeface="Times New Roman" panose="02020603050405020304" pitchFamily="18" charset="0"/>
                <a:cs typeface="Times New Roman" panose="02020603050405020304" pitchFamily="18" charset="0"/>
              </a:rPr>
              <a:t>2</a:t>
            </a: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IN" sz="2400" dirty="0" err="1">
                <a:effectLst/>
                <a:latin typeface="Calibri" panose="020F0502020204030204" pitchFamily="34" charset="0"/>
                <a:ea typeface="Times New Roman" panose="02020603050405020304" pitchFamily="18" charset="0"/>
                <a:cs typeface="Times New Roman" panose="02020603050405020304" pitchFamily="18" charset="0"/>
              </a:rPr>
              <a:t>vt</a:t>
            </a: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 + d, where t is the time in secs sink it was throw, V is the initial speed of throw 1m feet per sec, d is the height from which the ball is released , and ‘h’ is the height of the ball, t secs after the throw. Two secs after the ball is thrown, how high is the ball if it was released at a height of 6 feet and a speed of 80 feet per second </a:t>
            </a:r>
            <a:endParaRPr lang="en-IN" sz="2400" dirty="0"/>
          </a:p>
        </p:txBody>
      </p:sp>
      <p:sp>
        <p:nvSpPr>
          <p:cNvPr id="8" name="Text Placeholder 7">
            <a:extLst>
              <a:ext uri="{FF2B5EF4-FFF2-40B4-BE49-F238E27FC236}">
                <a16:creationId xmlns:a16="http://schemas.microsoft.com/office/drawing/2014/main" id="{F48EC0BC-1A85-402C-99EA-F93EECD49755}"/>
              </a:ext>
            </a:extLst>
          </p:cNvPr>
          <p:cNvSpPr>
            <a:spLocks noGrp="1"/>
          </p:cNvSpPr>
          <p:nvPr>
            <p:ph type="body" sz="quarter" idx="3"/>
          </p:nvPr>
        </p:nvSpPr>
        <p:spPr/>
        <p:txBody>
          <a:bodyPr/>
          <a:lstStyle/>
          <a:p>
            <a:endParaRPr lang="en-IN"/>
          </a:p>
        </p:txBody>
      </p:sp>
      <p:sp>
        <p:nvSpPr>
          <p:cNvPr id="9" name="Content Placeholder 8">
            <a:extLst>
              <a:ext uri="{FF2B5EF4-FFF2-40B4-BE49-F238E27FC236}">
                <a16:creationId xmlns:a16="http://schemas.microsoft.com/office/drawing/2014/main" id="{7ADF2C54-7CED-4820-A33D-F6704C1B5534}"/>
              </a:ext>
            </a:extLst>
          </p:cNvPr>
          <p:cNvSpPr>
            <a:spLocks noGrp="1"/>
          </p:cNvSpPr>
          <p:nvPr>
            <p:ph sz="quarter" idx="4"/>
          </p:nvPr>
        </p:nvSpPr>
        <p:spPr/>
        <p:txBody>
          <a:bodyPr>
            <a:normAutofit fontScale="85000" lnSpcReduction="20000"/>
          </a:bodyPr>
          <a:lstStyle/>
          <a:p>
            <a:endParaRPr lang="en-IN"/>
          </a:p>
        </p:txBody>
      </p:sp>
    </p:spTree>
    <p:extLst>
      <p:ext uri="{BB962C8B-B14F-4D97-AF65-F5344CB8AC3E}">
        <p14:creationId xmlns:p14="http://schemas.microsoft.com/office/powerpoint/2010/main" val="3941259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Title 6">
            <a:extLst>
              <a:ext uri="{FF2B5EF4-FFF2-40B4-BE49-F238E27FC236}">
                <a16:creationId xmlns:a16="http://schemas.microsoft.com/office/drawing/2014/main" id="{0F39C313-AA7A-4F7A-B1C1-FF5A79C09C83}"/>
              </a:ext>
            </a:extLst>
          </p:cNvPr>
          <p:cNvSpPr>
            <a:spLocks noGrp="1"/>
          </p:cNvSpPr>
          <p:nvPr>
            <p:ph type="title"/>
          </p:nvPr>
        </p:nvSpPr>
        <p:spPr>
          <a:xfrm>
            <a:off x="1670697" y="-1858086"/>
            <a:ext cx="4335468" cy="2875534"/>
          </a:xfrm>
        </p:spPr>
        <p:txBody>
          <a:bodyPr vert="horz" lIns="91440" tIns="45720" rIns="91440" bIns="45720" rtlCol="0" anchor="b">
            <a:normAutofit/>
          </a:bodyPr>
          <a:lstStyle/>
          <a:p>
            <a:pPr algn="r"/>
            <a:r>
              <a:rPr lang="en-US" sz="5400" kern="1200" dirty="0">
                <a:solidFill>
                  <a:schemeClr val="accent1"/>
                </a:solidFill>
                <a:latin typeface="+mj-lt"/>
                <a:ea typeface="+mj-ea"/>
                <a:cs typeface="+mj-cs"/>
              </a:rPr>
              <a:t>Functions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0C165DE-9AE0-4683-8CF0-A6B1340A4799}"/>
                  </a:ext>
                </a:extLst>
              </p:cNvPr>
              <p:cNvSpPr>
                <a:spLocks noGrp="1"/>
              </p:cNvSpPr>
              <p:nvPr>
                <p:ph type="body" sz="half" idx="2"/>
              </p:nvPr>
            </p:nvSpPr>
            <p:spPr>
              <a:xfrm>
                <a:off x="995621" y="1575713"/>
                <a:ext cx="5557578" cy="1096899"/>
              </a:xfrm>
            </p:spPr>
            <p:txBody>
              <a:bodyPr vert="horz" lIns="91440" tIns="45720" rIns="91440" bIns="45720" rtlCol="0" anchor="t">
                <a:normAutofit/>
              </a:bodyPr>
              <a:lstStyle/>
              <a:p>
                <a:pPr algn="r"/>
                <a:r>
                  <a:rPr lang="en-US" sz="1800" dirty="0">
                    <a:solidFill>
                      <a:schemeClr val="tx1">
                        <a:lumMod val="50000"/>
                        <a:lumOff val="50000"/>
                      </a:schemeClr>
                    </a:solidFill>
                    <a:effectLst/>
                  </a:rPr>
                  <a:t>If </a:t>
                </a:r>
                <a14:m>
                  <m:oMath xmlns:m="http://schemas.openxmlformats.org/officeDocument/2006/math">
                    <m:r>
                      <a:rPr lang="en-US" sz="1800" i="1">
                        <a:solidFill>
                          <a:schemeClr val="tx1">
                            <a:lumMod val="50000"/>
                            <a:lumOff val="50000"/>
                          </a:schemeClr>
                        </a:solidFill>
                        <a:effectLst/>
                        <a:latin typeface="Cambria Math" panose="02040503050406030204" pitchFamily="18" charset="0"/>
                      </a:rPr>
                      <m:t>𝑓</m:t>
                    </m:r>
                    <m:d>
                      <m:dPr>
                        <m:ctrlPr>
                          <a:rPr lang="en-US" sz="1800" i="1">
                            <a:solidFill>
                              <a:schemeClr val="tx1">
                                <a:lumMod val="50000"/>
                                <a:lumOff val="50000"/>
                              </a:schemeClr>
                            </a:solidFill>
                            <a:effectLst/>
                            <a:latin typeface="Cambria Math" panose="02040503050406030204" pitchFamily="18" charset="0"/>
                          </a:rPr>
                        </m:ctrlPr>
                      </m:dPr>
                      <m:e>
                        <m:r>
                          <a:rPr lang="en-US" sz="1800" i="1">
                            <a:solidFill>
                              <a:schemeClr val="tx1">
                                <a:lumMod val="50000"/>
                                <a:lumOff val="50000"/>
                              </a:schemeClr>
                            </a:solidFill>
                            <a:effectLst/>
                            <a:latin typeface="Cambria Math" panose="02040503050406030204" pitchFamily="18" charset="0"/>
                          </a:rPr>
                          <m:t>𝑥</m:t>
                        </m:r>
                      </m:e>
                    </m:d>
                    <m:r>
                      <a:rPr lang="en-US" sz="1800" i="1">
                        <a:solidFill>
                          <a:schemeClr val="tx1">
                            <a:lumMod val="50000"/>
                            <a:lumOff val="50000"/>
                          </a:schemeClr>
                        </a:solidFill>
                        <a:effectLst/>
                        <a:latin typeface="Cambria Math" panose="02040503050406030204" pitchFamily="18" charset="0"/>
                      </a:rPr>
                      <m:t>= </m:t>
                    </m:r>
                    <m:f>
                      <m:fPr>
                        <m:ctrlPr>
                          <a:rPr lang="en-US" sz="1800" i="1">
                            <a:solidFill>
                              <a:schemeClr val="tx1">
                                <a:lumMod val="50000"/>
                                <a:lumOff val="50000"/>
                              </a:schemeClr>
                            </a:solidFill>
                            <a:effectLst/>
                            <a:latin typeface="Cambria Math" panose="02040503050406030204" pitchFamily="18" charset="0"/>
                          </a:rPr>
                        </m:ctrlPr>
                      </m:fPr>
                      <m:num>
                        <m:r>
                          <a:rPr lang="en-US" sz="1800" i="1">
                            <a:solidFill>
                              <a:schemeClr val="tx1">
                                <a:lumMod val="50000"/>
                                <a:lumOff val="50000"/>
                              </a:schemeClr>
                            </a:solidFill>
                            <a:effectLst/>
                            <a:latin typeface="Cambria Math" panose="02040503050406030204" pitchFamily="18" charset="0"/>
                          </a:rPr>
                          <m:t>𝑥</m:t>
                        </m:r>
                        <m:r>
                          <a:rPr lang="en-US" sz="1800" i="1">
                            <a:solidFill>
                              <a:schemeClr val="tx1">
                                <a:lumMod val="50000"/>
                                <a:lumOff val="50000"/>
                              </a:schemeClr>
                            </a:solidFill>
                            <a:effectLst/>
                            <a:latin typeface="Cambria Math" panose="02040503050406030204" pitchFamily="18" charset="0"/>
                          </a:rPr>
                          <m:t>+1</m:t>
                        </m:r>
                      </m:num>
                      <m:den>
                        <m:r>
                          <a:rPr lang="en-US" sz="1800" i="1">
                            <a:solidFill>
                              <a:schemeClr val="tx1">
                                <a:lumMod val="50000"/>
                                <a:lumOff val="50000"/>
                              </a:schemeClr>
                            </a:solidFill>
                            <a:effectLst/>
                            <a:latin typeface="Cambria Math" panose="02040503050406030204" pitchFamily="18" charset="0"/>
                          </a:rPr>
                          <m:t>2</m:t>
                        </m:r>
                        <m:r>
                          <a:rPr lang="en-US" sz="1800" i="1">
                            <a:solidFill>
                              <a:schemeClr val="tx1">
                                <a:lumMod val="50000"/>
                                <a:lumOff val="50000"/>
                              </a:schemeClr>
                            </a:solidFill>
                            <a:effectLst/>
                            <a:latin typeface="Cambria Math" panose="02040503050406030204" pitchFamily="18" charset="0"/>
                          </a:rPr>
                          <m:t>𝑥</m:t>
                        </m:r>
                        <m:r>
                          <a:rPr lang="en-US" sz="1800" i="1">
                            <a:solidFill>
                              <a:schemeClr val="tx1">
                                <a:lumMod val="50000"/>
                                <a:lumOff val="50000"/>
                              </a:schemeClr>
                            </a:solidFill>
                            <a:effectLst/>
                            <a:latin typeface="Cambria Math" panose="02040503050406030204" pitchFamily="18" charset="0"/>
                          </a:rPr>
                          <m:t>+2</m:t>
                        </m:r>
                      </m:den>
                    </m:f>
                  </m:oMath>
                </a14:m>
                <a:r>
                  <a:rPr lang="en-US" sz="1800" dirty="0">
                    <a:solidFill>
                      <a:schemeClr val="tx1">
                        <a:lumMod val="50000"/>
                        <a:lumOff val="50000"/>
                      </a:schemeClr>
                    </a:solidFill>
                    <a:effectLst/>
                  </a:rPr>
                  <a:t>  then what is the value of  f(x + 1)</a:t>
                </a:r>
                <a:endParaRPr lang="en-US" sz="1800" dirty="0">
                  <a:solidFill>
                    <a:schemeClr val="tx1">
                      <a:lumMod val="50000"/>
                      <a:lumOff val="50000"/>
                    </a:schemeClr>
                  </a:solidFill>
                </a:endParaRPr>
              </a:p>
            </p:txBody>
          </p:sp>
        </mc:Choice>
        <mc:Fallback xmlns="">
          <p:sp>
            <p:nvSpPr>
              <p:cNvPr id="8" name="Content Placeholder 7">
                <a:extLst>
                  <a:ext uri="{FF2B5EF4-FFF2-40B4-BE49-F238E27FC236}">
                    <a16:creationId xmlns:a16="http://schemas.microsoft.com/office/drawing/2014/main" id="{60C165DE-9AE0-4683-8CF0-A6B1340A4799}"/>
                  </a:ext>
                </a:extLst>
              </p:cNvPr>
              <p:cNvSpPr>
                <a:spLocks noGrp="1" noRot="1" noChangeAspect="1" noMove="1" noResize="1" noEditPoints="1" noAdjustHandles="1" noChangeArrowheads="1" noChangeShapeType="1" noTextEdit="1"/>
              </p:cNvSpPr>
              <p:nvPr>
                <p:ph type="body" sz="half" idx="2"/>
              </p:nvPr>
            </p:nvSpPr>
            <p:spPr>
              <a:xfrm>
                <a:off x="995621" y="1575713"/>
                <a:ext cx="5557578" cy="1096899"/>
              </a:xfrm>
              <a:blipFill>
                <a:blip r:embed="rId2"/>
                <a:stretch>
                  <a:fillRect r="-987"/>
                </a:stretch>
              </a:blipFill>
            </p:spPr>
            <p:txBody>
              <a:bodyPr/>
              <a:lstStyle/>
              <a:p>
                <a:r>
                  <a:rPr lang="en-IN">
                    <a:noFill/>
                  </a:rPr>
                  <a:t> </a:t>
                </a:r>
              </a:p>
            </p:txBody>
          </p:sp>
        </mc:Fallback>
      </mc:AlternateContent>
      <p:pic>
        <p:nvPicPr>
          <p:cNvPr id="48" name="Graphic 47" descr="Document">
            <a:extLst>
              <a:ext uri="{FF2B5EF4-FFF2-40B4-BE49-F238E27FC236}">
                <a16:creationId xmlns:a16="http://schemas.microsoft.com/office/drawing/2014/main" id="{54C4DC5D-E004-46CF-94A6-E49FAC34A9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30705" y="1173054"/>
            <a:ext cx="3280613" cy="3280613"/>
          </a:xfrm>
          <a:prstGeom prst="rect">
            <a:avLst/>
          </a:prstGeom>
        </p:spPr>
      </p:pic>
    </p:spTree>
    <p:extLst>
      <p:ext uri="{BB962C8B-B14F-4D97-AF65-F5344CB8AC3E}">
        <p14:creationId xmlns:p14="http://schemas.microsoft.com/office/powerpoint/2010/main" val="3904363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91459-A0B5-44ED-B596-300EC4BFA606}"/>
              </a:ext>
            </a:extLst>
          </p:cNvPr>
          <p:cNvSpPr>
            <a:spLocks noGrp="1"/>
          </p:cNvSpPr>
          <p:nvPr>
            <p:ph type="title"/>
          </p:nvPr>
        </p:nvSpPr>
        <p:spPr>
          <a:xfrm>
            <a:off x="1154953" y="1203767"/>
            <a:ext cx="3401064" cy="428263"/>
          </a:xfrm>
        </p:spPr>
        <p:txBody>
          <a:bodyPr>
            <a:normAutofit/>
          </a:bodyPr>
          <a:lstStyle/>
          <a:p>
            <a:pPr algn="ctr"/>
            <a:r>
              <a:rPr lang="en-GB" dirty="0"/>
              <a:t>Functions</a:t>
            </a:r>
            <a:endParaRPr lang="en-IN" dirty="0"/>
          </a:p>
        </p:txBody>
      </p:sp>
      <p:sp>
        <p:nvSpPr>
          <p:cNvPr id="6" name="Content Placeholder 5">
            <a:extLst>
              <a:ext uri="{FF2B5EF4-FFF2-40B4-BE49-F238E27FC236}">
                <a16:creationId xmlns:a16="http://schemas.microsoft.com/office/drawing/2014/main" id="{AA9CB0AB-495F-4BC1-85B7-2E37DB3037DF}"/>
              </a:ext>
            </a:extLst>
          </p:cNvPr>
          <p:cNvSpPr>
            <a:spLocks noGrp="1"/>
          </p:cNvSpPr>
          <p:nvPr>
            <p:ph idx="1"/>
          </p:nvPr>
        </p:nvSpPr>
        <p:spPr>
          <a:xfrm>
            <a:off x="6096000" y="1447800"/>
            <a:ext cx="4749478" cy="1515319"/>
          </a:xfrm>
        </p:spPr>
        <p:txBody>
          <a:bodyPr>
            <a:normAutofit/>
          </a:bodyPr>
          <a:lstStyle/>
          <a:p>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If f(x) = 2x + 2, g(x) = 3x + 3; h(x) = 4x + 4 find f[g(h(x))]</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p>
        </p:txBody>
      </p:sp>
      <p:sp>
        <p:nvSpPr>
          <p:cNvPr id="7" name="Text Placeholder 6">
            <a:extLst>
              <a:ext uri="{FF2B5EF4-FFF2-40B4-BE49-F238E27FC236}">
                <a16:creationId xmlns:a16="http://schemas.microsoft.com/office/drawing/2014/main" id="{41DB1FA8-B428-45D5-BDB4-344BB9511ADA}"/>
              </a:ext>
            </a:extLst>
          </p:cNvPr>
          <p:cNvSpPr>
            <a:spLocks noGrp="1"/>
          </p:cNvSpPr>
          <p:nvPr>
            <p:ph type="body" sz="half" idx="2"/>
          </p:nvPr>
        </p:nvSpPr>
        <p:spPr>
          <a:xfrm>
            <a:off x="1154953" y="1736204"/>
            <a:ext cx="4609239" cy="4288676"/>
          </a:xfrm>
        </p:spPr>
        <p:txBody>
          <a:bodyPr/>
          <a:lstStyle/>
          <a:p>
            <a:endParaRPr lang="en-IN" dirty="0"/>
          </a:p>
        </p:txBody>
      </p:sp>
      <p:pic>
        <p:nvPicPr>
          <p:cNvPr id="2" name="Graphic 1" descr="Document">
            <a:extLst>
              <a:ext uri="{FF2B5EF4-FFF2-40B4-BE49-F238E27FC236}">
                <a16:creationId xmlns:a16="http://schemas.microsoft.com/office/drawing/2014/main" id="{D7EA5C1F-95BC-4918-AE49-9D0DAC777D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2717" y="2857475"/>
            <a:ext cx="3280613" cy="3280613"/>
          </a:xfrm>
          <a:prstGeom prst="rect">
            <a:avLst/>
          </a:prstGeom>
        </p:spPr>
      </p:pic>
    </p:spTree>
    <p:extLst>
      <p:ext uri="{BB962C8B-B14F-4D97-AF65-F5344CB8AC3E}">
        <p14:creationId xmlns:p14="http://schemas.microsoft.com/office/powerpoint/2010/main" val="165628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8FFE-BD12-4646-9BCC-570597AEBC21}"/>
              </a:ext>
            </a:extLst>
          </p:cNvPr>
          <p:cNvSpPr>
            <a:spLocks noGrp="1"/>
          </p:cNvSpPr>
          <p:nvPr>
            <p:ph type="title"/>
          </p:nvPr>
        </p:nvSpPr>
        <p:spPr>
          <a:xfrm>
            <a:off x="6090445" y="609600"/>
            <a:ext cx="3183556" cy="1320800"/>
          </a:xfrm>
        </p:spPr>
        <p:txBody>
          <a:bodyPr anchor="ctr">
            <a:normAutofit/>
          </a:bodyPr>
          <a:lstStyle/>
          <a:p>
            <a:r>
              <a:rPr lang="en-GB"/>
              <a:t>Functions</a:t>
            </a:r>
            <a:endParaRPr lang="en-IN"/>
          </a:p>
        </p:txBody>
      </p:sp>
      <p:sp>
        <p:nvSpPr>
          <p:cNvPr id="3" name="Content Placeholder 2">
            <a:extLst>
              <a:ext uri="{FF2B5EF4-FFF2-40B4-BE49-F238E27FC236}">
                <a16:creationId xmlns:a16="http://schemas.microsoft.com/office/drawing/2014/main" id="{82A3A612-99F6-47A6-B1DC-71A5E235BB2F}"/>
              </a:ext>
            </a:extLst>
          </p:cNvPr>
          <p:cNvSpPr>
            <a:spLocks noGrp="1"/>
          </p:cNvSpPr>
          <p:nvPr>
            <p:ph idx="1"/>
          </p:nvPr>
        </p:nvSpPr>
        <p:spPr>
          <a:xfrm>
            <a:off x="6094410" y="2160589"/>
            <a:ext cx="3176589" cy="3880773"/>
          </a:xfrm>
        </p:spPr>
        <p:txBody>
          <a:bodyPr>
            <a:normAutofit/>
          </a:bodyPr>
          <a:lstStyle/>
          <a:p>
            <a:endParaRPr lang="en-GB"/>
          </a:p>
          <a:p>
            <a:r>
              <a:rPr lang="en-GB"/>
              <a:t>Constant function:</a:t>
            </a:r>
          </a:p>
          <a:p>
            <a:r>
              <a:rPr lang="en-GB"/>
              <a:t>A function f: A</a:t>
            </a:r>
            <a:r>
              <a:rPr lang="en-GB">
                <a:sym typeface="Wingdings" panose="05000000000000000000" pitchFamily="2" charset="2"/>
              </a:rPr>
              <a:t> B is said to be a constant function if f(x) = ‘e’ for all x belonging to A, where e’ is a fixed element of B .</a:t>
            </a:r>
          </a:p>
          <a:p>
            <a:endParaRPr lang="en-GB">
              <a:sym typeface="Wingdings" panose="05000000000000000000" pitchFamily="2" charset="2"/>
            </a:endParaRPr>
          </a:p>
          <a:p>
            <a:endParaRPr lang="en-GB">
              <a:sym typeface="Wingdings" panose="05000000000000000000" pitchFamily="2" charset="2"/>
            </a:endParaRPr>
          </a:p>
          <a:p>
            <a:pPr marL="0" indent="0">
              <a:buNone/>
            </a:pPr>
            <a:endParaRPr lang="en-GB">
              <a:sym typeface="Wingdings" panose="05000000000000000000" pitchFamily="2" charset="2"/>
            </a:endParaRPr>
          </a:p>
          <a:p>
            <a:endParaRPr lang="en-IN"/>
          </a:p>
        </p:txBody>
      </p:sp>
      <p:pic>
        <p:nvPicPr>
          <p:cNvPr id="4" name="Picture 3" descr="A picture containing clock&#10;&#10;Description automatically generated">
            <a:extLst>
              <a:ext uri="{FF2B5EF4-FFF2-40B4-BE49-F238E27FC236}">
                <a16:creationId xmlns:a16="http://schemas.microsoft.com/office/drawing/2014/main" id="{BFA92A6C-E3AE-43AD-89F0-1AD6079B9166}"/>
              </a:ext>
            </a:extLst>
          </p:cNvPr>
          <p:cNvPicPr>
            <a:picLocks noChangeAspect="1"/>
          </p:cNvPicPr>
          <p:nvPr/>
        </p:nvPicPr>
        <p:blipFill>
          <a:blip r:embed="rId3"/>
          <a:stretch>
            <a:fillRect/>
          </a:stretch>
        </p:blipFill>
        <p:spPr>
          <a:xfrm>
            <a:off x="799814" y="1631224"/>
            <a:ext cx="5062993" cy="3583916"/>
          </a:xfrm>
          <a:prstGeom prst="rect">
            <a:avLst/>
          </a:prstGeom>
        </p:spPr>
      </p:pic>
    </p:spTree>
    <p:extLst>
      <p:ext uri="{BB962C8B-B14F-4D97-AF65-F5344CB8AC3E}">
        <p14:creationId xmlns:p14="http://schemas.microsoft.com/office/powerpoint/2010/main" val="3615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501E-AC0F-452A-B670-6F0D30A6C57A}"/>
              </a:ext>
            </a:extLst>
          </p:cNvPr>
          <p:cNvSpPr>
            <a:spLocks noGrp="1"/>
          </p:cNvSpPr>
          <p:nvPr>
            <p:ph type="title"/>
          </p:nvPr>
        </p:nvSpPr>
        <p:spPr/>
        <p:txBody>
          <a:bodyPr/>
          <a:lstStyle/>
          <a:p>
            <a:pPr algn="ctr"/>
            <a:r>
              <a:rPr lang="en-IN" dirty="0"/>
              <a:t>Function </a:t>
            </a:r>
          </a:p>
        </p:txBody>
      </p:sp>
      <p:sp>
        <p:nvSpPr>
          <p:cNvPr id="3" name="Content Placeholder 2">
            <a:extLst>
              <a:ext uri="{FF2B5EF4-FFF2-40B4-BE49-F238E27FC236}">
                <a16:creationId xmlns:a16="http://schemas.microsoft.com/office/drawing/2014/main" id="{F1E7119E-3D37-41E0-B834-37AB25F92CDF}"/>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What is a function?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function is just a “recipe” for turning any “input” number into another number, called the “output” number. The input number is usually called </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and the output number is </a:t>
            </a:r>
            <a:r>
              <a:rPr kumimoji="0" lang="en-US" altLang="en-US" sz="1800" b="0" i="1"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0" i="1"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chemeClr val="tx1"/>
                </a:solidFill>
                <a:effectLst/>
                <a:latin typeface="Arial" panose="020B0604020202020204" pitchFamily="34" charset="0"/>
              </a:rPr>
              <a:t>. For instance, the function </a:t>
            </a:r>
            <a:r>
              <a:rPr kumimoji="0" lang="en-US" altLang="en-US" sz="1800" b="0" i="1"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 3</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30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+ 2 is a three-step recipe for turning any input number, </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into another number, </a:t>
            </a:r>
            <a:r>
              <a:rPr kumimoji="0" lang="en-US" altLang="en-US" sz="1800" b="0" i="1"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by the following steps: (1) square </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(2) multiply this result by 3, and (3) add 2 to this result. The final result is called </a:t>
            </a:r>
            <a:r>
              <a:rPr kumimoji="0" lang="en-US" altLang="en-US" sz="1800" b="0" i="1"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0" i="1"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If </a:t>
            </a:r>
            <a:r>
              <a:rPr kumimoji="0" lang="en-US" altLang="en-US" sz="1800" b="0" i="1"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(2</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+ 2 for all values of </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which of the following equals </a:t>
            </a:r>
            <a:r>
              <a:rPr kumimoji="0" lang="en-US" altLang="en-US" sz="1800" b="0" i="1"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   </a:t>
            </a:r>
            <a:r>
              <a:rPr kumimoji="0" lang="en-US" altLang="en-US" sz="34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   </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 2</a:t>
            </a:r>
            <a:r>
              <a:rPr kumimoji="0" lang="en-US" altLang="en-US" sz="1800" b="0" i="1"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chemeClr val="tx1"/>
                </a:solidFill>
                <a:effectLst/>
                <a:latin typeface="Arial" panose="020B0604020202020204" pitchFamily="34" charset="0"/>
              </a:rPr>
              <a:t> – 2</a:t>
            </a:r>
            <a:endParaRPr lang="en-IN" dirty="0"/>
          </a:p>
        </p:txBody>
      </p:sp>
      <p:pic>
        <p:nvPicPr>
          <p:cNvPr id="1026" name="Picture 2" descr="Images">
            <a:extLst>
              <a:ext uri="{FF2B5EF4-FFF2-40B4-BE49-F238E27FC236}">
                <a16:creationId xmlns:a16="http://schemas.microsoft.com/office/drawing/2014/main" id="{8F250251-19BB-4B0A-B2BB-AD9BD0946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21" y="4840695"/>
            <a:ext cx="6191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s">
            <a:extLst>
              <a:ext uri="{FF2B5EF4-FFF2-40B4-BE49-F238E27FC236}">
                <a16:creationId xmlns:a16="http://schemas.microsoft.com/office/drawing/2014/main" id="{FDDDED8C-908B-457E-9782-B483E8743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232" y="4840695"/>
            <a:ext cx="619125"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a:extLst>
              <a:ext uri="{FF2B5EF4-FFF2-40B4-BE49-F238E27FC236}">
                <a16:creationId xmlns:a16="http://schemas.microsoft.com/office/drawing/2014/main" id="{7870E606-8F53-4E9C-96B8-186A845AD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868" y="4812120"/>
            <a:ext cx="60960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61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51EB-E734-414E-9E66-0206315C4D0F}"/>
              </a:ext>
            </a:extLst>
          </p:cNvPr>
          <p:cNvSpPr>
            <a:spLocks noGrp="1"/>
          </p:cNvSpPr>
          <p:nvPr>
            <p:ph type="title"/>
          </p:nvPr>
        </p:nvSpPr>
        <p:spPr/>
        <p:txBody>
          <a:bodyPr/>
          <a:lstStyle/>
          <a:p>
            <a:pPr algn="ctr"/>
            <a:r>
              <a:rPr lang="en-IN" dirty="0"/>
              <a:t>exercise</a:t>
            </a:r>
          </a:p>
        </p:txBody>
      </p:sp>
      <p:pic>
        <p:nvPicPr>
          <p:cNvPr id="5" name="Content Placeholder 4" descr="A picture containing object, antenna&#10;&#10;Description automatically generated">
            <a:extLst>
              <a:ext uri="{FF2B5EF4-FFF2-40B4-BE49-F238E27FC236}">
                <a16:creationId xmlns:a16="http://schemas.microsoft.com/office/drawing/2014/main" id="{5C08FE48-411E-4C13-8EB7-FA48B8C30468}"/>
              </a:ext>
            </a:extLst>
          </p:cNvPr>
          <p:cNvPicPr>
            <a:picLocks noGrp="1" noChangeAspect="1"/>
          </p:cNvPicPr>
          <p:nvPr>
            <p:ph idx="1"/>
          </p:nvPr>
        </p:nvPicPr>
        <p:blipFill>
          <a:blip r:embed="rId2"/>
          <a:stretch>
            <a:fillRect/>
          </a:stretch>
        </p:blipFill>
        <p:spPr>
          <a:xfrm>
            <a:off x="1371374" y="1930400"/>
            <a:ext cx="1641568" cy="1408418"/>
          </a:xfrm>
        </p:spPr>
      </p:pic>
      <p:sp>
        <p:nvSpPr>
          <p:cNvPr id="7" name="TextBox 6">
            <a:extLst>
              <a:ext uri="{FF2B5EF4-FFF2-40B4-BE49-F238E27FC236}">
                <a16:creationId xmlns:a16="http://schemas.microsoft.com/office/drawing/2014/main" id="{754C9905-B0E6-41F7-8A46-C805C6E1CC5A}"/>
              </a:ext>
            </a:extLst>
          </p:cNvPr>
          <p:cNvSpPr txBox="1"/>
          <p:nvPr/>
        </p:nvSpPr>
        <p:spPr>
          <a:xfrm>
            <a:off x="3619849" y="1757446"/>
            <a:ext cx="6098796" cy="1169551"/>
          </a:xfrm>
          <a:prstGeom prst="rect">
            <a:avLst/>
          </a:prstGeom>
          <a:noFill/>
        </p:spPr>
        <p:txBody>
          <a:bodyPr wrap="square">
            <a:spAutoFit/>
          </a:bodyPr>
          <a:lstStyle/>
          <a:p>
            <a:r>
              <a:rPr lang="en-IN" sz="1400" dirty="0"/>
              <a:t>The graph shows the depth of water in a right cylindrical tank as a function of time as the tank drains. Which of the following represents the graph of the situation in which the tank starts with twice as much water as the original tank had, and the water drains at three times the original rate?</a:t>
            </a:r>
          </a:p>
        </p:txBody>
      </p:sp>
      <p:pic>
        <p:nvPicPr>
          <p:cNvPr id="9" name="Picture 8" descr="A picture containing object, antenna&#10;&#10;Description automatically generated">
            <a:extLst>
              <a:ext uri="{FF2B5EF4-FFF2-40B4-BE49-F238E27FC236}">
                <a16:creationId xmlns:a16="http://schemas.microsoft.com/office/drawing/2014/main" id="{BE5EB30F-16C2-4C2F-9E1D-38D99B73C903}"/>
              </a:ext>
            </a:extLst>
          </p:cNvPr>
          <p:cNvPicPr>
            <a:picLocks noChangeAspect="1"/>
          </p:cNvPicPr>
          <p:nvPr/>
        </p:nvPicPr>
        <p:blipFill>
          <a:blip r:embed="rId3"/>
          <a:stretch>
            <a:fillRect/>
          </a:stretch>
        </p:blipFill>
        <p:spPr>
          <a:xfrm>
            <a:off x="8216572" y="2845147"/>
            <a:ext cx="1862441" cy="1603319"/>
          </a:xfrm>
          <a:prstGeom prst="rect">
            <a:avLst/>
          </a:prstGeom>
        </p:spPr>
      </p:pic>
      <p:pic>
        <p:nvPicPr>
          <p:cNvPr id="11" name="Picture 10" descr="A picture containing object, antenna&#10;&#10;Description automatically generated">
            <a:extLst>
              <a:ext uri="{FF2B5EF4-FFF2-40B4-BE49-F238E27FC236}">
                <a16:creationId xmlns:a16="http://schemas.microsoft.com/office/drawing/2014/main" id="{ED565072-1DF2-4F6F-A7E0-251C19FAC416}"/>
              </a:ext>
            </a:extLst>
          </p:cNvPr>
          <p:cNvPicPr>
            <a:picLocks noChangeAspect="1"/>
          </p:cNvPicPr>
          <p:nvPr/>
        </p:nvPicPr>
        <p:blipFill>
          <a:blip r:embed="rId4"/>
          <a:stretch>
            <a:fillRect/>
          </a:stretch>
        </p:blipFill>
        <p:spPr>
          <a:xfrm>
            <a:off x="8259494" y="4773403"/>
            <a:ext cx="2029015" cy="1740836"/>
          </a:xfrm>
          <a:prstGeom prst="rect">
            <a:avLst/>
          </a:prstGeom>
        </p:spPr>
      </p:pic>
      <p:pic>
        <p:nvPicPr>
          <p:cNvPr id="13" name="Picture 12" descr="A picture containing object, antenna&#10;&#10;Description automatically generated">
            <a:extLst>
              <a:ext uri="{FF2B5EF4-FFF2-40B4-BE49-F238E27FC236}">
                <a16:creationId xmlns:a16="http://schemas.microsoft.com/office/drawing/2014/main" id="{9499B87D-7388-47D9-8FD2-DC174C77C3EE}"/>
              </a:ext>
            </a:extLst>
          </p:cNvPr>
          <p:cNvPicPr>
            <a:picLocks noChangeAspect="1"/>
          </p:cNvPicPr>
          <p:nvPr/>
        </p:nvPicPr>
        <p:blipFill>
          <a:blip r:embed="rId5"/>
          <a:stretch>
            <a:fillRect/>
          </a:stretch>
        </p:blipFill>
        <p:spPr>
          <a:xfrm>
            <a:off x="4781550" y="2957250"/>
            <a:ext cx="1862441" cy="1603319"/>
          </a:xfrm>
          <a:prstGeom prst="rect">
            <a:avLst/>
          </a:prstGeom>
        </p:spPr>
      </p:pic>
      <p:pic>
        <p:nvPicPr>
          <p:cNvPr id="15" name="Picture 14" descr="A picture containing object, antenna, boat&#10;&#10;Description automatically generated">
            <a:extLst>
              <a:ext uri="{FF2B5EF4-FFF2-40B4-BE49-F238E27FC236}">
                <a16:creationId xmlns:a16="http://schemas.microsoft.com/office/drawing/2014/main" id="{1C36053E-0476-460B-90EA-8D638B392061}"/>
              </a:ext>
            </a:extLst>
          </p:cNvPr>
          <p:cNvPicPr>
            <a:picLocks noChangeAspect="1"/>
          </p:cNvPicPr>
          <p:nvPr/>
        </p:nvPicPr>
        <p:blipFill>
          <a:blip r:embed="rId6"/>
          <a:stretch>
            <a:fillRect/>
          </a:stretch>
        </p:blipFill>
        <p:spPr>
          <a:xfrm>
            <a:off x="4851872" y="5036988"/>
            <a:ext cx="1721796" cy="1477251"/>
          </a:xfrm>
          <a:prstGeom prst="rect">
            <a:avLst/>
          </a:prstGeom>
        </p:spPr>
      </p:pic>
    </p:spTree>
    <p:extLst>
      <p:ext uri="{BB962C8B-B14F-4D97-AF65-F5344CB8AC3E}">
        <p14:creationId xmlns:p14="http://schemas.microsoft.com/office/powerpoint/2010/main" val="378672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CAFF0A-4C2E-492A-8A98-C1741D6EE4EB}"/>
              </a:ext>
            </a:extLst>
          </p:cNvPr>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exercise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44A4891-46CC-49CA-BA78-56A543EBEC0E}"/>
              </a:ext>
            </a:extLst>
          </p:cNvPr>
          <p:cNvSpPr>
            <a:spLocks noGrp="1"/>
          </p:cNvSpPr>
          <p:nvPr>
            <p:ph idx="1"/>
          </p:nvPr>
        </p:nvSpPr>
        <p:spPr>
          <a:xfrm>
            <a:off x="6116084" y="609601"/>
            <a:ext cx="5511296" cy="5175624"/>
          </a:xfrm>
        </p:spPr>
        <p:txBody>
          <a:bodyPr anchor="ctr">
            <a:normAutofit/>
          </a:bodyPr>
          <a:lstStyle/>
          <a:p>
            <a:r>
              <a:rPr lang="en-IN" dirty="0">
                <a:solidFill>
                  <a:schemeClr val="accent5">
                    <a:lumMod val="75000"/>
                  </a:schemeClr>
                </a:solidFill>
              </a:rPr>
              <a:t>If </a:t>
            </a:r>
            <a:r>
              <a:rPr lang="en-IN" i="1" dirty="0">
                <a:solidFill>
                  <a:schemeClr val="accent5">
                    <a:lumMod val="75000"/>
                  </a:schemeClr>
                </a:solidFill>
              </a:rPr>
              <a:t>f</a:t>
            </a:r>
            <a:r>
              <a:rPr lang="en-IN" dirty="0">
                <a:solidFill>
                  <a:schemeClr val="accent5">
                    <a:lumMod val="75000"/>
                  </a:schemeClr>
                </a:solidFill>
              </a:rPr>
              <a:t>(</a:t>
            </a:r>
            <a:r>
              <a:rPr lang="en-IN" i="1" dirty="0">
                <a:solidFill>
                  <a:schemeClr val="accent5">
                    <a:lumMod val="75000"/>
                  </a:schemeClr>
                </a:solidFill>
              </a:rPr>
              <a:t>x</a:t>
            </a:r>
            <a:r>
              <a:rPr lang="en-IN" dirty="0">
                <a:solidFill>
                  <a:schemeClr val="accent5">
                    <a:lumMod val="75000"/>
                  </a:schemeClr>
                </a:solidFill>
              </a:rPr>
              <a:t>) = </a:t>
            </a:r>
            <a:r>
              <a:rPr lang="en-IN" i="1" dirty="0">
                <a:solidFill>
                  <a:schemeClr val="accent5">
                    <a:lumMod val="75000"/>
                  </a:schemeClr>
                </a:solidFill>
              </a:rPr>
              <a:t>x</a:t>
            </a:r>
            <a:r>
              <a:rPr lang="en-IN" baseline="30000" dirty="0">
                <a:solidFill>
                  <a:schemeClr val="accent5">
                    <a:lumMod val="75000"/>
                  </a:schemeClr>
                </a:solidFill>
              </a:rPr>
              <a:t>2</a:t>
            </a:r>
            <a:r>
              <a:rPr lang="en-IN" dirty="0">
                <a:solidFill>
                  <a:schemeClr val="accent5">
                    <a:lumMod val="75000"/>
                  </a:schemeClr>
                </a:solidFill>
              </a:rPr>
              <a:t> + 1 and </a:t>
            </a:r>
            <a:r>
              <a:rPr lang="en-IN" i="1" dirty="0">
                <a:solidFill>
                  <a:schemeClr val="accent5">
                    <a:lumMod val="75000"/>
                  </a:schemeClr>
                </a:solidFill>
              </a:rPr>
              <a:t>g</a:t>
            </a:r>
            <a:r>
              <a:rPr lang="en-IN" dirty="0">
                <a:solidFill>
                  <a:schemeClr val="accent5">
                    <a:lumMod val="75000"/>
                  </a:schemeClr>
                </a:solidFill>
              </a:rPr>
              <a:t>(</a:t>
            </a:r>
            <a:r>
              <a:rPr lang="en-IN" i="1" dirty="0">
                <a:solidFill>
                  <a:schemeClr val="accent5">
                    <a:lumMod val="75000"/>
                  </a:schemeClr>
                </a:solidFill>
              </a:rPr>
              <a:t>f</a:t>
            </a:r>
            <a:r>
              <a:rPr lang="en-IN" dirty="0">
                <a:solidFill>
                  <a:schemeClr val="accent5">
                    <a:lumMod val="75000"/>
                  </a:schemeClr>
                </a:solidFill>
              </a:rPr>
              <a:t>(</a:t>
            </a:r>
            <a:r>
              <a:rPr lang="en-IN" i="1" dirty="0">
                <a:solidFill>
                  <a:schemeClr val="accent5">
                    <a:lumMod val="75000"/>
                  </a:schemeClr>
                </a:solidFill>
              </a:rPr>
              <a:t>x</a:t>
            </a:r>
            <a:r>
              <a:rPr lang="en-IN" dirty="0">
                <a:solidFill>
                  <a:schemeClr val="accent5">
                    <a:lumMod val="75000"/>
                  </a:schemeClr>
                </a:solidFill>
              </a:rPr>
              <a:t>)) = 2</a:t>
            </a:r>
            <a:r>
              <a:rPr lang="en-IN" i="1" dirty="0">
                <a:solidFill>
                  <a:schemeClr val="accent5">
                    <a:lumMod val="75000"/>
                  </a:schemeClr>
                </a:solidFill>
              </a:rPr>
              <a:t>x</a:t>
            </a:r>
            <a:r>
              <a:rPr lang="en-IN" baseline="30000" dirty="0">
                <a:solidFill>
                  <a:schemeClr val="accent5">
                    <a:lumMod val="75000"/>
                  </a:schemeClr>
                </a:solidFill>
              </a:rPr>
              <a:t>2</a:t>
            </a:r>
            <a:r>
              <a:rPr lang="en-IN" dirty="0">
                <a:solidFill>
                  <a:schemeClr val="accent5">
                    <a:lumMod val="75000"/>
                  </a:schemeClr>
                </a:solidFill>
              </a:rPr>
              <a:t> + 4 for all values of </a:t>
            </a:r>
            <a:r>
              <a:rPr lang="en-IN" i="1" dirty="0">
                <a:solidFill>
                  <a:schemeClr val="accent5">
                    <a:lumMod val="75000"/>
                  </a:schemeClr>
                </a:solidFill>
              </a:rPr>
              <a:t>x</a:t>
            </a:r>
            <a:r>
              <a:rPr lang="en-IN" dirty="0">
                <a:solidFill>
                  <a:schemeClr val="accent5">
                    <a:lumMod val="75000"/>
                  </a:schemeClr>
                </a:solidFill>
              </a:rPr>
              <a:t>, which of the following expresses </a:t>
            </a:r>
            <a:r>
              <a:rPr lang="en-IN" i="1" dirty="0">
                <a:solidFill>
                  <a:schemeClr val="accent5">
                    <a:lumMod val="75000"/>
                  </a:schemeClr>
                </a:solidFill>
              </a:rPr>
              <a:t>g</a:t>
            </a:r>
            <a:r>
              <a:rPr lang="en-IN" dirty="0">
                <a:solidFill>
                  <a:schemeClr val="accent5">
                    <a:lumMod val="75000"/>
                  </a:schemeClr>
                </a:solidFill>
              </a:rPr>
              <a:t>(</a:t>
            </a:r>
            <a:r>
              <a:rPr lang="en-IN" i="1" dirty="0">
                <a:solidFill>
                  <a:schemeClr val="accent5">
                    <a:lumMod val="75000"/>
                  </a:schemeClr>
                </a:solidFill>
              </a:rPr>
              <a:t>x</a:t>
            </a:r>
            <a:r>
              <a:rPr lang="en-IN" dirty="0">
                <a:solidFill>
                  <a:schemeClr val="accent5">
                    <a:lumMod val="75000"/>
                  </a:schemeClr>
                </a:solidFill>
              </a:rPr>
              <a:t>)?</a:t>
            </a:r>
          </a:p>
          <a:p>
            <a:endParaRPr lang="en-IN" dirty="0">
              <a:solidFill>
                <a:schemeClr val="accent5">
                  <a:lumMod val="75000"/>
                </a:schemeClr>
              </a:solidFill>
            </a:endParaRPr>
          </a:p>
          <a:p>
            <a:endParaRPr lang="en-IN" dirty="0">
              <a:solidFill>
                <a:schemeClr val="accent5">
                  <a:lumMod val="75000"/>
                </a:schemeClr>
              </a:solidFill>
            </a:endParaRPr>
          </a:p>
          <a:p>
            <a:r>
              <a:rPr lang="en-IN" dirty="0">
                <a:solidFill>
                  <a:schemeClr val="accent5">
                    <a:lumMod val="75000"/>
                  </a:schemeClr>
                </a:solidFill>
              </a:rPr>
              <a:t>A) </a:t>
            </a:r>
            <a:r>
              <a:rPr lang="en-IN" i="1" dirty="0">
                <a:solidFill>
                  <a:schemeClr val="accent5">
                    <a:lumMod val="75000"/>
                  </a:schemeClr>
                </a:solidFill>
              </a:rPr>
              <a:t>g</a:t>
            </a:r>
            <a:r>
              <a:rPr lang="en-IN" dirty="0">
                <a:solidFill>
                  <a:schemeClr val="accent5">
                    <a:lumMod val="75000"/>
                  </a:schemeClr>
                </a:solidFill>
              </a:rPr>
              <a:t>(</a:t>
            </a:r>
            <a:r>
              <a:rPr lang="en-IN" i="1" dirty="0">
                <a:solidFill>
                  <a:schemeClr val="accent5">
                    <a:lumMod val="75000"/>
                  </a:schemeClr>
                </a:solidFill>
              </a:rPr>
              <a:t>x</a:t>
            </a:r>
            <a:r>
              <a:rPr lang="en-IN" dirty="0">
                <a:solidFill>
                  <a:schemeClr val="accent5">
                    <a:lumMod val="75000"/>
                  </a:schemeClr>
                </a:solidFill>
              </a:rPr>
              <a:t>) = 2</a:t>
            </a:r>
            <a:r>
              <a:rPr lang="en-IN" i="1" dirty="0">
                <a:solidFill>
                  <a:schemeClr val="accent5">
                    <a:lumMod val="75000"/>
                  </a:schemeClr>
                </a:solidFill>
              </a:rPr>
              <a:t>x</a:t>
            </a:r>
            <a:r>
              <a:rPr lang="en-IN" dirty="0">
                <a:solidFill>
                  <a:schemeClr val="accent5">
                    <a:lumMod val="75000"/>
                  </a:schemeClr>
                </a:solidFill>
              </a:rPr>
              <a:t> + 1</a:t>
            </a:r>
          </a:p>
          <a:p>
            <a:r>
              <a:rPr lang="en-IN" dirty="0">
                <a:solidFill>
                  <a:schemeClr val="accent5">
                    <a:lumMod val="75000"/>
                  </a:schemeClr>
                </a:solidFill>
              </a:rPr>
              <a:t>B) </a:t>
            </a:r>
            <a:r>
              <a:rPr lang="en-IN" i="1" dirty="0">
                <a:solidFill>
                  <a:schemeClr val="accent5">
                    <a:lumMod val="75000"/>
                  </a:schemeClr>
                </a:solidFill>
              </a:rPr>
              <a:t>g</a:t>
            </a:r>
            <a:r>
              <a:rPr lang="en-IN" dirty="0">
                <a:solidFill>
                  <a:schemeClr val="accent5">
                    <a:lumMod val="75000"/>
                  </a:schemeClr>
                </a:solidFill>
              </a:rPr>
              <a:t>(</a:t>
            </a:r>
            <a:r>
              <a:rPr lang="en-IN" i="1" dirty="0">
                <a:solidFill>
                  <a:schemeClr val="accent5">
                    <a:lumMod val="75000"/>
                  </a:schemeClr>
                </a:solidFill>
              </a:rPr>
              <a:t>x</a:t>
            </a:r>
            <a:r>
              <a:rPr lang="en-IN" dirty="0">
                <a:solidFill>
                  <a:schemeClr val="accent5">
                    <a:lumMod val="75000"/>
                  </a:schemeClr>
                </a:solidFill>
              </a:rPr>
              <a:t>) = 2</a:t>
            </a:r>
            <a:r>
              <a:rPr lang="en-IN" i="1" dirty="0">
                <a:solidFill>
                  <a:schemeClr val="accent5">
                    <a:lumMod val="75000"/>
                  </a:schemeClr>
                </a:solidFill>
              </a:rPr>
              <a:t>x</a:t>
            </a:r>
            <a:r>
              <a:rPr lang="en-IN" dirty="0">
                <a:solidFill>
                  <a:schemeClr val="accent5">
                    <a:lumMod val="75000"/>
                  </a:schemeClr>
                </a:solidFill>
              </a:rPr>
              <a:t> + 2</a:t>
            </a:r>
          </a:p>
          <a:p>
            <a:r>
              <a:rPr lang="en-IN" dirty="0">
                <a:solidFill>
                  <a:schemeClr val="accent5">
                    <a:lumMod val="75000"/>
                  </a:schemeClr>
                </a:solidFill>
              </a:rPr>
              <a:t>C) </a:t>
            </a:r>
            <a:r>
              <a:rPr lang="en-IN" i="1" dirty="0">
                <a:solidFill>
                  <a:schemeClr val="accent5">
                    <a:lumMod val="75000"/>
                  </a:schemeClr>
                </a:solidFill>
              </a:rPr>
              <a:t>g</a:t>
            </a:r>
            <a:r>
              <a:rPr lang="en-IN" dirty="0">
                <a:solidFill>
                  <a:schemeClr val="accent5">
                    <a:lumMod val="75000"/>
                  </a:schemeClr>
                </a:solidFill>
              </a:rPr>
              <a:t>(</a:t>
            </a:r>
            <a:r>
              <a:rPr lang="en-IN" i="1" dirty="0">
                <a:solidFill>
                  <a:schemeClr val="accent5">
                    <a:lumMod val="75000"/>
                  </a:schemeClr>
                </a:solidFill>
              </a:rPr>
              <a:t>x</a:t>
            </a:r>
            <a:r>
              <a:rPr lang="en-IN" dirty="0">
                <a:solidFill>
                  <a:schemeClr val="accent5">
                    <a:lumMod val="75000"/>
                  </a:schemeClr>
                </a:solidFill>
              </a:rPr>
              <a:t>) = 2</a:t>
            </a:r>
            <a:r>
              <a:rPr lang="en-IN" i="1" dirty="0">
                <a:solidFill>
                  <a:schemeClr val="accent5">
                    <a:lumMod val="75000"/>
                  </a:schemeClr>
                </a:solidFill>
              </a:rPr>
              <a:t>x</a:t>
            </a:r>
            <a:r>
              <a:rPr lang="en-IN" dirty="0">
                <a:solidFill>
                  <a:schemeClr val="accent5">
                    <a:lumMod val="75000"/>
                  </a:schemeClr>
                </a:solidFill>
              </a:rPr>
              <a:t> + 3</a:t>
            </a:r>
          </a:p>
          <a:p>
            <a:r>
              <a:rPr lang="en-IN" dirty="0">
                <a:solidFill>
                  <a:schemeClr val="accent5">
                    <a:lumMod val="75000"/>
                  </a:schemeClr>
                </a:solidFill>
              </a:rPr>
              <a:t>D) </a:t>
            </a:r>
            <a:r>
              <a:rPr lang="en-IN" i="1" dirty="0">
                <a:solidFill>
                  <a:schemeClr val="accent5">
                    <a:lumMod val="75000"/>
                  </a:schemeClr>
                </a:solidFill>
              </a:rPr>
              <a:t>g</a:t>
            </a:r>
            <a:r>
              <a:rPr lang="en-IN" dirty="0">
                <a:solidFill>
                  <a:schemeClr val="accent5">
                    <a:lumMod val="75000"/>
                  </a:schemeClr>
                </a:solidFill>
              </a:rPr>
              <a:t>(</a:t>
            </a:r>
            <a:r>
              <a:rPr lang="en-IN" i="1" dirty="0">
                <a:solidFill>
                  <a:schemeClr val="accent5">
                    <a:lumMod val="75000"/>
                  </a:schemeClr>
                </a:solidFill>
              </a:rPr>
              <a:t>x</a:t>
            </a:r>
            <a:r>
              <a:rPr lang="en-IN" dirty="0">
                <a:solidFill>
                  <a:schemeClr val="accent5">
                    <a:lumMod val="75000"/>
                  </a:schemeClr>
                </a:solidFill>
              </a:rPr>
              <a:t>) = 2</a:t>
            </a:r>
            <a:r>
              <a:rPr lang="en-IN" i="1" dirty="0">
                <a:solidFill>
                  <a:schemeClr val="accent5">
                    <a:lumMod val="75000"/>
                  </a:schemeClr>
                </a:solidFill>
              </a:rPr>
              <a:t>x</a:t>
            </a:r>
            <a:r>
              <a:rPr lang="en-IN" baseline="30000" dirty="0">
                <a:solidFill>
                  <a:schemeClr val="accent5">
                    <a:lumMod val="75000"/>
                  </a:schemeClr>
                </a:solidFill>
              </a:rPr>
              <a:t>2</a:t>
            </a:r>
            <a:r>
              <a:rPr lang="en-IN" dirty="0">
                <a:solidFill>
                  <a:schemeClr val="accent5">
                    <a:lumMod val="75000"/>
                  </a:schemeClr>
                </a:solidFill>
              </a:rPr>
              <a:t> + 1</a:t>
            </a:r>
          </a:p>
          <a:p>
            <a:endParaRPr lang="en-IN" dirty="0">
              <a:solidFill>
                <a:srgbClr val="FFFFFF"/>
              </a:solidFill>
            </a:endParaRPr>
          </a:p>
        </p:txBody>
      </p:sp>
    </p:spTree>
    <p:extLst>
      <p:ext uri="{BB962C8B-B14F-4D97-AF65-F5344CB8AC3E}">
        <p14:creationId xmlns:p14="http://schemas.microsoft.com/office/powerpoint/2010/main" val="41471379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B4E1-FC88-44D5-97E9-F358754C1933}"/>
              </a:ext>
            </a:extLst>
          </p:cNvPr>
          <p:cNvSpPr>
            <a:spLocks noGrp="1"/>
          </p:cNvSpPr>
          <p:nvPr>
            <p:ph type="title"/>
          </p:nvPr>
        </p:nvSpPr>
        <p:spPr/>
        <p:txBody>
          <a:bodyPr/>
          <a:lstStyle/>
          <a:p>
            <a:pPr algn="ctr"/>
            <a:r>
              <a:rPr lang="en-IN"/>
              <a:t>EXERCISE</a:t>
            </a:r>
            <a:endParaRPr lang="en-IN" dirty="0"/>
          </a:p>
        </p:txBody>
      </p:sp>
      <p:sp>
        <p:nvSpPr>
          <p:cNvPr id="3" name="Content Placeholder 2">
            <a:extLst>
              <a:ext uri="{FF2B5EF4-FFF2-40B4-BE49-F238E27FC236}">
                <a16:creationId xmlns:a16="http://schemas.microsoft.com/office/drawing/2014/main" id="{66F30FCE-7306-4632-BCAE-BE9B0C23381D}"/>
              </a:ext>
            </a:extLst>
          </p:cNvPr>
          <p:cNvSpPr>
            <a:spLocks noGrp="1"/>
          </p:cNvSpPr>
          <p:nvPr>
            <p:ph idx="1"/>
          </p:nvPr>
        </p:nvSpPr>
        <p:spPr/>
        <p:txBody>
          <a:bodyPr/>
          <a:lstStyle/>
          <a:p>
            <a:r>
              <a:rPr lang="en-IN" dirty="0"/>
              <a:t>If                       and </a:t>
            </a:r>
            <a:r>
              <a:rPr lang="en-IN" i="1" dirty="0"/>
              <a:t>a</a:t>
            </a:r>
            <a:r>
              <a:rPr lang="en-IN" dirty="0"/>
              <a:t> and </a:t>
            </a:r>
            <a:r>
              <a:rPr lang="en-IN" i="1" dirty="0"/>
              <a:t>b</a:t>
            </a:r>
            <a:r>
              <a:rPr lang="en-IN" dirty="0"/>
              <a:t> are positive numbers, what is the value of    </a:t>
            </a:r>
          </a:p>
        </p:txBody>
      </p:sp>
      <p:pic>
        <p:nvPicPr>
          <p:cNvPr id="5" name="Picture 4" descr="Text&#10;&#10;Description automatically generated">
            <a:extLst>
              <a:ext uri="{FF2B5EF4-FFF2-40B4-BE49-F238E27FC236}">
                <a16:creationId xmlns:a16="http://schemas.microsoft.com/office/drawing/2014/main" id="{6F727E37-7D25-4D93-B558-345181F49096}"/>
              </a:ext>
            </a:extLst>
          </p:cNvPr>
          <p:cNvPicPr>
            <a:picLocks noChangeAspect="1"/>
          </p:cNvPicPr>
          <p:nvPr/>
        </p:nvPicPr>
        <p:blipFill>
          <a:blip r:embed="rId2"/>
          <a:stretch>
            <a:fillRect/>
          </a:stretch>
        </p:blipFill>
        <p:spPr>
          <a:xfrm>
            <a:off x="1485585" y="2160589"/>
            <a:ext cx="1150620" cy="525780"/>
          </a:xfrm>
          <a:prstGeom prst="rect">
            <a:avLst/>
          </a:prstGeom>
        </p:spPr>
      </p:pic>
      <p:pic>
        <p:nvPicPr>
          <p:cNvPr id="7" name="Picture 6" descr="Text&#10;&#10;Description automatically generated">
            <a:extLst>
              <a:ext uri="{FF2B5EF4-FFF2-40B4-BE49-F238E27FC236}">
                <a16:creationId xmlns:a16="http://schemas.microsoft.com/office/drawing/2014/main" id="{12C4E0FD-2C0C-4B81-9EEF-2150A7C14C1F}"/>
              </a:ext>
            </a:extLst>
          </p:cNvPr>
          <p:cNvPicPr>
            <a:picLocks noChangeAspect="1"/>
          </p:cNvPicPr>
          <p:nvPr/>
        </p:nvPicPr>
        <p:blipFill>
          <a:blip r:embed="rId3"/>
          <a:stretch>
            <a:fillRect/>
          </a:stretch>
        </p:blipFill>
        <p:spPr>
          <a:xfrm>
            <a:off x="8649714" y="2137729"/>
            <a:ext cx="982980" cy="548640"/>
          </a:xfrm>
          <a:prstGeom prst="rect">
            <a:avLst/>
          </a:prstGeom>
        </p:spPr>
      </p:pic>
    </p:spTree>
    <p:extLst>
      <p:ext uri="{BB962C8B-B14F-4D97-AF65-F5344CB8AC3E}">
        <p14:creationId xmlns:p14="http://schemas.microsoft.com/office/powerpoint/2010/main" val="168586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4796-99BD-41D7-A180-52532B6FB574}"/>
              </a:ext>
            </a:extLst>
          </p:cNvPr>
          <p:cNvSpPr>
            <a:spLocks noGrp="1"/>
          </p:cNvSpPr>
          <p:nvPr>
            <p:ph type="title"/>
          </p:nvPr>
        </p:nvSpPr>
        <p:spPr/>
        <p:txBody>
          <a:bodyPr/>
          <a:lstStyle/>
          <a:p>
            <a:pPr algn="ctr"/>
            <a:r>
              <a:rPr lang="en-IN" b="1" dirty="0"/>
              <a:t>Function Transformations</a:t>
            </a:r>
            <a:endParaRPr lang="en-IN" dirty="0"/>
          </a:p>
        </p:txBody>
      </p:sp>
      <p:pic>
        <p:nvPicPr>
          <p:cNvPr id="5" name="Content Placeholder 4" descr="A picture containing object, antenna, bird, wire&#10;&#10;Description automatically generated">
            <a:extLst>
              <a:ext uri="{FF2B5EF4-FFF2-40B4-BE49-F238E27FC236}">
                <a16:creationId xmlns:a16="http://schemas.microsoft.com/office/drawing/2014/main" id="{27F5C931-8AEB-4A91-A45C-88FAB6C28C13}"/>
              </a:ext>
            </a:extLst>
          </p:cNvPr>
          <p:cNvPicPr>
            <a:picLocks noGrp="1" noChangeAspect="1"/>
          </p:cNvPicPr>
          <p:nvPr>
            <p:ph idx="1"/>
          </p:nvPr>
        </p:nvPicPr>
        <p:blipFill>
          <a:blip r:embed="rId2"/>
          <a:stretch>
            <a:fillRect/>
          </a:stretch>
        </p:blipFill>
        <p:spPr>
          <a:xfrm>
            <a:off x="2325762" y="1493807"/>
            <a:ext cx="2011346" cy="1935193"/>
          </a:xfrm>
        </p:spPr>
      </p:pic>
      <p:sp>
        <p:nvSpPr>
          <p:cNvPr id="7" name="TextBox 6">
            <a:extLst>
              <a:ext uri="{FF2B5EF4-FFF2-40B4-BE49-F238E27FC236}">
                <a16:creationId xmlns:a16="http://schemas.microsoft.com/office/drawing/2014/main" id="{D5164A48-AB8F-44DB-B1E4-06295FC6EC13}"/>
              </a:ext>
            </a:extLst>
          </p:cNvPr>
          <p:cNvSpPr txBox="1"/>
          <p:nvPr/>
        </p:nvSpPr>
        <p:spPr>
          <a:xfrm>
            <a:off x="4551028" y="2218035"/>
            <a:ext cx="6098796" cy="923330"/>
          </a:xfrm>
          <a:prstGeom prst="rect">
            <a:avLst/>
          </a:prstGeom>
          <a:noFill/>
        </p:spPr>
        <p:txBody>
          <a:bodyPr wrap="square">
            <a:spAutoFit/>
          </a:bodyPr>
          <a:lstStyle/>
          <a:p>
            <a:r>
              <a:rPr lang="en-IN" dirty="0"/>
              <a:t>If the function </a:t>
            </a:r>
            <a:r>
              <a:rPr lang="en-IN" i="1" dirty="0"/>
              <a:t>y</a:t>
            </a:r>
            <a:r>
              <a:rPr lang="en-IN" dirty="0"/>
              <a:t> = </a:t>
            </a:r>
            <a:r>
              <a:rPr lang="en-IN" i="1" dirty="0"/>
              <a:t>f</a:t>
            </a:r>
            <a:r>
              <a:rPr lang="en-IN" dirty="0"/>
              <a:t>(</a:t>
            </a:r>
            <a:r>
              <a:rPr lang="en-IN" i="1" dirty="0"/>
              <a:t>x</a:t>
            </a:r>
            <a:r>
              <a:rPr lang="en-IN" dirty="0"/>
              <a:t>) is graphed in the </a:t>
            </a:r>
            <a:r>
              <a:rPr lang="en-IN" i="1" dirty="0" err="1"/>
              <a:t>xy</a:t>
            </a:r>
            <a:r>
              <a:rPr lang="en-IN" dirty="0"/>
              <a:t>-plane (as in the example), then the following represent </a:t>
            </a:r>
            <a:r>
              <a:rPr lang="en-IN" b="1" dirty="0"/>
              <a:t>transformations</a:t>
            </a:r>
            <a:r>
              <a:rPr lang="en-IN" dirty="0"/>
              <a:t> of function </a:t>
            </a:r>
            <a:r>
              <a:rPr lang="en-IN" i="1" dirty="0"/>
              <a:t>f</a:t>
            </a:r>
            <a:r>
              <a:rPr lang="en-IN" dirty="0"/>
              <a:t>.</a:t>
            </a:r>
          </a:p>
        </p:txBody>
      </p:sp>
      <p:sp>
        <p:nvSpPr>
          <p:cNvPr id="9" name="TextBox 8">
            <a:extLst>
              <a:ext uri="{FF2B5EF4-FFF2-40B4-BE49-F238E27FC236}">
                <a16:creationId xmlns:a16="http://schemas.microsoft.com/office/drawing/2014/main" id="{E08FFB1B-0938-4C67-8387-A11A7947178D}"/>
              </a:ext>
            </a:extLst>
          </p:cNvPr>
          <p:cNvSpPr txBox="1"/>
          <p:nvPr/>
        </p:nvSpPr>
        <p:spPr>
          <a:xfrm>
            <a:off x="5395249" y="3393470"/>
            <a:ext cx="6098796" cy="646331"/>
          </a:xfrm>
          <a:prstGeom prst="rect">
            <a:avLst/>
          </a:prstGeom>
          <a:noFill/>
        </p:spPr>
        <p:txBody>
          <a:bodyPr wrap="square">
            <a:spAutoFit/>
          </a:bodyPr>
          <a:lstStyle/>
          <a:p>
            <a:r>
              <a:rPr lang="en-IN" dirty="0"/>
              <a:t>The graph of </a:t>
            </a:r>
            <a:r>
              <a:rPr lang="en-IN" i="1" dirty="0"/>
              <a:t>y</a:t>
            </a:r>
            <a:r>
              <a:rPr lang="en-IN" dirty="0"/>
              <a:t> = </a:t>
            </a:r>
            <a:r>
              <a:rPr lang="en-IN" i="1" dirty="0"/>
              <a:t>f</a:t>
            </a:r>
            <a:r>
              <a:rPr lang="en-IN" dirty="0"/>
              <a:t>(</a:t>
            </a:r>
            <a:r>
              <a:rPr lang="en-IN" i="1" dirty="0"/>
              <a:t>x</a:t>
            </a:r>
            <a:r>
              <a:rPr lang="en-IN" dirty="0"/>
              <a:t> + </a:t>
            </a:r>
            <a:r>
              <a:rPr lang="en-IN" i="1" dirty="0"/>
              <a:t>k</a:t>
            </a:r>
            <a:r>
              <a:rPr lang="en-IN" dirty="0"/>
              <a:t>), where </a:t>
            </a:r>
            <a:r>
              <a:rPr lang="en-IN" i="1" dirty="0"/>
              <a:t>k</a:t>
            </a:r>
            <a:r>
              <a:rPr lang="en-IN" dirty="0"/>
              <a:t> is a positive number, is the graph of </a:t>
            </a:r>
            <a:r>
              <a:rPr lang="en-IN" i="1" dirty="0"/>
              <a:t>y</a:t>
            </a:r>
            <a:r>
              <a:rPr lang="en-IN" dirty="0"/>
              <a:t> = </a:t>
            </a:r>
            <a:r>
              <a:rPr lang="en-IN" i="1" dirty="0"/>
              <a:t>f</a:t>
            </a:r>
            <a:r>
              <a:rPr lang="en-IN" dirty="0"/>
              <a:t>(</a:t>
            </a:r>
            <a:r>
              <a:rPr lang="en-IN" i="1" dirty="0"/>
              <a:t>x</a:t>
            </a:r>
            <a:r>
              <a:rPr lang="en-IN" dirty="0"/>
              <a:t>) </a:t>
            </a:r>
            <a:r>
              <a:rPr lang="en-IN" b="1" dirty="0"/>
              <a:t>shifted left </a:t>
            </a:r>
            <a:r>
              <a:rPr lang="en-IN" b="1" i="1" dirty="0"/>
              <a:t>k</a:t>
            </a:r>
            <a:r>
              <a:rPr lang="en-IN" b="1" dirty="0"/>
              <a:t> units.</a:t>
            </a:r>
            <a:endParaRPr lang="en-IN" dirty="0"/>
          </a:p>
        </p:txBody>
      </p:sp>
      <p:pic>
        <p:nvPicPr>
          <p:cNvPr id="11" name="Picture 10" descr="Diagram&#10;&#10;Description automatically generated">
            <a:extLst>
              <a:ext uri="{FF2B5EF4-FFF2-40B4-BE49-F238E27FC236}">
                <a16:creationId xmlns:a16="http://schemas.microsoft.com/office/drawing/2014/main" id="{49F13D7F-4698-46F2-BE86-2CCBE18AC4D2}"/>
              </a:ext>
            </a:extLst>
          </p:cNvPr>
          <p:cNvPicPr>
            <a:picLocks noChangeAspect="1"/>
          </p:cNvPicPr>
          <p:nvPr/>
        </p:nvPicPr>
        <p:blipFill>
          <a:blip r:embed="rId3"/>
          <a:stretch>
            <a:fillRect/>
          </a:stretch>
        </p:blipFill>
        <p:spPr>
          <a:xfrm>
            <a:off x="5870009" y="4073934"/>
            <a:ext cx="2524961" cy="2429361"/>
          </a:xfrm>
          <a:prstGeom prst="rect">
            <a:avLst/>
          </a:prstGeom>
        </p:spPr>
      </p:pic>
      <p:sp>
        <p:nvSpPr>
          <p:cNvPr id="13" name="TextBox 12">
            <a:extLst>
              <a:ext uri="{FF2B5EF4-FFF2-40B4-BE49-F238E27FC236}">
                <a16:creationId xmlns:a16="http://schemas.microsoft.com/office/drawing/2014/main" id="{818FBCBA-A060-4ECD-BAAA-76D0B1D6C159}"/>
              </a:ext>
            </a:extLst>
          </p:cNvPr>
          <p:cNvSpPr txBox="1"/>
          <p:nvPr/>
        </p:nvSpPr>
        <p:spPr>
          <a:xfrm>
            <a:off x="0" y="3665881"/>
            <a:ext cx="4927580" cy="923330"/>
          </a:xfrm>
          <a:prstGeom prst="rect">
            <a:avLst/>
          </a:prstGeom>
          <a:noFill/>
        </p:spPr>
        <p:txBody>
          <a:bodyPr wrap="square">
            <a:spAutoFit/>
          </a:bodyPr>
          <a:lstStyle/>
          <a:p>
            <a:r>
              <a:rPr lang="en-IN" dirty="0"/>
              <a:t>The graph of </a:t>
            </a:r>
            <a:r>
              <a:rPr lang="en-IN" i="1" dirty="0"/>
              <a:t>y</a:t>
            </a:r>
            <a:r>
              <a:rPr lang="en-IN" dirty="0"/>
              <a:t> = </a:t>
            </a:r>
            <a:r>
              <a:rPr lang="en-IN" i="1" dirty="0"/>
              <a:t>f</a:t>
            </a:r>
            <a:r>
              <a:rPr lang="en-IN" dirty="0"/>
              <a:t>(</a:t>
            </a:r>
            <a:r>
              <a:rPr lang="en-IN" i="1" dirty="0"/>
              <a:t>x</a:t>
            </a:r>
            <a:r>
              <a:rPr lang="en-IN" dirty="0"/>
              <a:t> – </a:t>
            </a:r>
            <a:r>
              <a:rPr lang="en-IN" i="1" dirty="0"/>
              <a:t>k</a:t>
            </a:r>
            <a:r>
              <a:rPr lang="en-IN" dirty="0"/>
              <a:t>), where </a:t>
            </a:r>
            <a:r>
              <a:rPr lang="en-IN" i="1" dirty="0"/>
              <a:t>k</a:t>
            </a:r>
            <a:r>
              <a:rPr lang="en-IN" dirty="0"/>
              <a:t> is a positive number, is the graph of </a:t>
            </a:r>
            <a:r>
              <a:rPr lang="en-IN" i="1" dirty="0"/>
              <a:t>y</a:t>
            </a:r>
            <a:r>
              <a:rPr lang="en-IN" dirty="0"/>
              <a:t> = </a:t>
            </a:r>
            <a:r>
              <a:rPr lang="en-IN" i="1" dirty="0"/>
              <a:t>f</a:t>
            </a:r>
            <a:r>
              <a:rPr lang="en-IN" dirty="0"/>
              <a:t>(</a:t>
            </a:r>
            <a:r>
              <a:rPr lang="en-IN" i="1" dirty="0"/>
              <a:t>x</a:t>
            </a:r>
            <a:r>
              <a:rPr lang="en-IN" dirty="0"/>
              <a:t>) </a:t>
            </a:r>
            <a:r>
              <a:rPr lang="en-IN" b="1" dirty="0"/>
              <a:t>shifted right </a:t>
            </a:r>
            <a:r>
              <a:rPr lang="en-IN" b="1" i="1" dirty="0"/>
              <a:t>k</a:t>
            </a:r>
            <a:r>
              <a:rPr lang="en-IN" b="1" dirty="0"/>
              <a:t> units.</a:t>
            </a:r>
            <a:endParaRPr lang="en-IN" dirty="0"/>
          </a:p>
        </p:txBody>
      </p:sp>
      <p:pic>
        <p:nvPicPr>
          <p:cNvPr id="15" name="Picture 14" descr="Diagram&#10;&#10;Description automatically generated">
            <a:extLst>
              <a:ext uri="{FF2B5EF4-FFF2-40B4-BE49-F238E27FC236}">
                <a16:creationId xmlns:a16="http://schemas.microsoft.com/office/drawing/2014/main" id="{A30A4F2A-3DD1-4DB7-9EEF-5CCB7AE54470}"/>
              </a:ext>
            </a:extLst>
          </p:cNvPr>
          <p:cNvPicPr>
            <a:picLocks noChangeAspect="1"/>
          </p:cNvPicPr>
          <p:nvPr/>
        </p:nvPicPr>
        <p:blipFill>
          <a:blip r:embed="rId4"/>
          <a:stretch>
            <a:fillRect/>
          </a:stretch>
        </p:blipFill>
        <p:spPr>
          <a:xfrm>
            <a:off x="1955260" y="4313207"/>
            <a:ext cx="2276272" cy="2190088"/>
          </a:xfrm>
          <a:prstGeom prst="rect">
            <a:avLst/>
          </a:prstGeom>
        </p:spPr>
      </p:pic>
    </p:spTree>
    <p:extLst>
      <p:ext uri="{BB962C8B-B14F-4D97-AF65-F5344CB8AC3E}">
        <p14:creationId xmlns:p14="http://schemas.microsoft.com/office/powerpoint/2010/main" val="40831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156</TotalTime>
  <Words>2790</Words>
  <Application>Microsoft Office PowerPoint</Application>
  <PresentationFormat>Widescreen</PresentationFormat>
  <Paragraphs>224</Paragraphs>
  <Slides>36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Trebuchet MS</vt:lpstr>
      <vt:lpstr>Wingdings 3</vt:lpstr>
      <vt:lpstr>Facet</vt:lpstr>
      <vt:lpstr>           Algebra : 1. Functions</vt:lpstr>
      <vt:lpstr>Types of functions</vt:lpstr>
      <vt:lpstr>Functions</vt:lpstr>
      <vt:lpstr>Functions</vt:lpstr>
      <vt:lpstr>Function </vt:lpstr>
      <vt:lpstr>exercise</vt:lpstr>
      <vt:lpstr>exercise</vt:lpstr>
      <vt:lpstr>EXERCISE</vt:lpstr>
      <vt:lpstr>Function Transformations</vt:lpstr>
      <vt:lpstr>Function Transformations</vt:lpstr>
      <vt:lpstr>Function transformations</vt:lpstr>
      <vt:lpstr>Functions Exercise</vt:lpstr>
      <vt:lpstr>solution</vt:lpstr>
      <vt:lpstr>Functions</vt:lpstr>
      <vt:lpstr>  Functions : Exercise</vt:lpstr>
      <vt:lpstr>Functions : Exercise</vt:lpstr>
      <vt:lpstr>Exercise</vt:lpstr>
      <vt:lpstr>Functions: Exercise</vt:lpstr>
      <vt:lpstr>      Parabola   y = ax2 + bx + c is the equation of a parabola that is symmetric about the   y-axis.  If the co efficient of  x2 is positive then the parabola  will move upwards and if the co efficient of x2    is negative  then the parabola will move downwards.     </vt:lpstr>
      <vt:lpstr>Exercise</vt:lpstr>
      <vt:lpstr>Functions</vt:lpstr>
      <vt:lpstr>Functions</vt:lpstr>
      <vt:lpstr>Functions : Exercise</vt:lpstr>
      <vt:lpstr>Functions</vt:lpstr>
      <vt:lpstr>Solution </vt:lpstr>
      <vt:lpstr>Functions</vt:lpstr>
      <vt:lpstr>Exercise</vt:lpstr>
      <vt:lpstr>example</vt:lpstr>
      <vt:lpstr>Functions</vt:lpstr>
      <vt:lpstr>Functions</vt:lpstr>
      <vt:lpstr>Functions</vt:lpstr>
      <vt:lpstr>Functions</vt:lpstr>
      <vt:lpstr>Functions</vt:lpstr>
      <vt:lpstr>Functions</vt:lpstr>
      <vt:lpstr>Functions</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Algebra : 1. Functions</dc:title>
  <dc:creator>First Academy India</dc:creator>
  <cp:lastModifiedBy>First Academy FA</cp:lastModifiedBy>
  <cp:revision>8</cp:revision>
  <dcterms:created xsi:type="dcterms:W3CDTF">2020-11-02T09:59:03Z</dcterms:created>
  <dcterms:modified xsi:type="dcterms:W3CDTF">2021-04-12T01:58:06Z</dcterms:modified>
</cp:coreProperties>
</file>