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54" r:id="rId4"/>
  </p:sldMasterIdLst>
  <p:sldIdLst>
    <p:sldId id="300" r:id="rId5"/>
    <p:sldId id="330" r:id="rId6"/>
    <p:sldId id="348" r:id="rId7"/>
    <p:sldId id="301" r:id="rId8"/>
    <p:sldId id="332" r:id="rId9"/>
    <p:sldId id="331" r:id="rId10"/>
    <p:sldId id="302" r:id="rId11"/>
    <p:sldId id="358" r:id="rId12"/>
    <p:sldId id="333" r:id="rId13"/>
    <p:sldId id="334" r:id="rId14"/>
    <p:sldId id="335" r:id="rId15"/>
    <p:sldId id="336" r:id="rId16"/>
    <p:sldId id="355" r:id="rId17"/>
    <p:sldId id="356" r:id="rId18"/>
    <p:sldId id="357" r:id="rId19"/>
    <p:sldId id="337" r:id="rId20"/>
    <p:sldId id="338" r:id="rId21"/>
    <p:sldId id="339" r:id="rId22"/>
    <p:sldId id="340" r:id="rId23"/>
    <p:sldId id="341" r:id="rId24"/>
    <p:sldId id="349" r:id="rId25"/>
    <p:sldId id="350" r:id="rId26"/>
    <p:sldId id="351" r:id="rId27"/>
    <p:sldId id="342" r:id="rId28"/>
    <p:sldId id="303" r:id="rId29"/>
    <p:sldId id="343" r:id="rId30"/>
    <p:sldId id="344" r:id="rId31"/>
    <p:sldId id="345" r:id="rId32"/>
    <p:sldId id="304" r:id="rId33"/>
    <p:sldId id="346" r:id="rId34"/>
    <p:sldId id="305" r:id="rId35"/>
    <p:sldId id="347" r:id="rId36"/>
    <p:sldId id="352" r:id="rId37"/>
    <p:sldId id="353" r:id="rId38"/>
    <p:sldId id="35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19" autoAdjust="0"/>
  </p:normalViewPr>
  <p:slideViewPr>
    <p:cSldViewPr snapToGrid="0">
      <p:cViewPr varScale="1">
        <p:scale>
          <a:sx n="116" d="100"/>
          <a:sy n="116" d="100"/>
        </p:scale>
        <p:origin x="10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082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22635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26018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25273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14852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92599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7974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801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B762CE-D8C1-4FB6-A614-09FDE3E0A44E}"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8C9B5-2FE9-40A9-8E78-6878FBE5BAB7}" type="slidenum">
              <a:rPr lang="en-IN" smtClean="0"/>
              <a:t>‹#›</a:t>
            </a:fld>
            <a:endParaRPr lang="en-IN"/>
          </a:p>
        </p:txBody>
      </p:sp>
    </p:spTree>
    <p:extLst>
      <p:ext uri="{BB962C8B-B14F-4D97-AF65-F5344CB8AC3E}">
        <p14:creationId xmlns:p14="http://schemas.microsoft.com/office/powerpoint/2010/main" val="3077118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170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462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816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334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929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8490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0926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4/14/2021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965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4/14/2021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18635215"/>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hf sldNum="0"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78EB-33E4-436E-B81B-E3894C424639}"/>
              </a:ext>
            </a:extLst>
          </p:cNvPr>
          <p:cNvSpPr>
            <a:spLocks noGrp="1"/>
          </p:cNvSpPr>
          <p:nvPr>
            <p:ph type="title"/>
          </p:nvPr>
        </p:nvSpPr>
        <p:spPr>
          <a:xfrm>
            <a:off x="838200" y="365125"/>
            <a:ext cx="10515600" cy="1329860"/>
          </a:xfrm>
        </p:spPr>
        <p:txBody>
          <a:bodyPr>
            <a:normAutofit fontScale="90000"/>
          </a:bodyPr>
          <a:lstStyle/>
          <a:p>
            <a:pPr algn="ctr"/>
            <a:r>
              <a:rPr lang="en-GB" dirty="0"/>
              <a:t>Algebra</a:t>
            </a:r>
            <a:br>
              <a:rPr lang="en-GB" dirty="0"/>
            </a:br>
            <a:r>
              <a:rPr lang="en-GB" dirty="0"/>
              <a:t> 2</a:t>
            </a:r>
            <a:br>
              <a:rPr lang="en-GB" dirty="0"/>
            </a:br>
            <a:r>
              <a:rPr lang="en-GB" dirty="0"/>
              <a:t>Inequalities</a:t>
            </a:r>
            <a:endParaRPr lang="en-IN" dirty="0"/>
          </a:p>
        </p:txBody>
      </p:sp>
      <p:sp>
        <p:nvSpPr>
          <p:cNvPr id="3" name="Content Placeholder 2">
            <a:extLst>
              <a:ext uri="{FF2B5EF4-FFF2-40B4-BE49-F238E27FC236}">
                <a16:creationId xmlns:a16="http://schemas.microsoft.com/office/drawing/2014/main" id="{B3AE8825-E3A1-48DE-A11E-3A01E4432707}"/>
              </a:ext>
            </a:extLst>
          </p:cNvPr>
          <p:cNvSpPr>
            <a:spLocks noGrp="1"/>
          </p:cNvSpPr>
          <p:nvPr>
            <p:ph idx="1"/>
          </p:nvPr>
        </p:nvSpPr>
        <p:spPr>
          <a:xfrm>
            <a:off x="838200" y="1192192"/>
            <a:ext cx="10515600" cy="5197033"/>
          </a:xfrm>
        </p:spPr>
        <p:txBody>
          <a:bodyPr/>
          <a:lstStyle/>
          <a:p>
            <a:endParaRPr lang="en-GB" dirty="0"/>
          </a:p>
          <a:p>
            <a:endParaRPr lang="en-GB" dirty="0"/>
          </a:p>
          <a:p>
            <a:r>
              <a:rPr lang="en-GB" sz="4400" dirty="0"/>
              <a:t>If ‘a’ is any real number then ‘a’ is either positive or negative or zero. </a:t>
            </a:r>
          </a:p>
          <a:p>
            <a:r>
              <a:rPr lang="en-GB" sz="4400" dirty="0"/>
              <a:t> a &gt; 0   or   a &lt; 0 or  a = 0</a:t>
            </a:r>
          </a:p>
          <a:p>
            <a:endParaRPr lang="en-IN" dirty="0"/>
          </a:p>
        </p:txBody>
      </p:sp>
    </p:spTree>
    <p:extLst>
      <p:ext uri="{BB962C8B-B14F-4D97-AF65-F5344CB8AC3E}">
        <p14:creationId xmlns:p14="http://schemas.microsoft.com/office/powerpoint/2010/main" val="408047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9EAF8-85ED-4B73-9CDC-B5B1D3F6E436}"/>
              </a:ext>
            </a:extLst>
          </p:cNvPr>
          <p:cNvSpPr>
            <a:spLocks noGrp="1"/>
          </p:cNvSpPr>
          <p:nvPr>
            <p:ph type="title"/>
          </p:nvPr>
        </p:nvSpPr>
        <p:spPr/>
        <p:txBody>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5994DB01-0928-494D-B66B-ABFB5FA4B7AB}"/>
              </a:ext>
            </a:extLst>
          </p:cNvPr>
          <p:cNvSpPr>
            <a:spLocks noGrp="1"/>
          </p:cNvSpPr>
          <p:nvPr>
            <p:ph idx="1"/>
          </p:nvPr>
        </p:nvSpPr>
        <p:spPr/>
        <p:txBody>
          <a:bodyPr>
            <a:normAutofit/>
          </a:bodyPr>
          <a:lstStyle/>
          <a:p>
            <a:r>
              <a:rPr lang="en-GB" sz="2400" dirty="0"/>
              <a:t>Solve  :  x²  &lt; 36</a:t>
            </a:r>
          </a:p>
          <a:p>
            <a:pPr marL="0" indent="0">
              <a:buNone/>
            </a:pPr>
            <a:r>
              <a:rPr lang="en-IN" sz="2400" dirty="0"/>
              <a:t> </a:t>
            </a:r>
          </a:p>
        </p:txBody>
      </p:sp>
    </p:spTree>
    <p:extLst>
      <p:ext uri="{BB962C8B-B14F-4D97-AF65-F5344CB8AC3E}">
        <p14:creationId xmlns:p14="http://schemas.microsoft.com/office/powerpoint/2010/main" val="368652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CF47-200A-4958-B0A3-2CF990BAD4A5}"/>
              </a:ext>
            </a:extLst>
          </p:cNvPr>
          <p:cNvSpPr>
            <a:spLocks noGrp="1"/>
          </p:cNvSpPr>
          <p:nvPr>
            <p:ph type="title"/>
          </p:nvPr>
        </p:nvSpPr>
        <p:spPr/>
        <p:txBody>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BE5E89B4-C4AE-48EA-9349-7844681761F4}"/>
              </a:ext>
            </a:extLst>
          </p:cNvPr>
          <p:cNvSpPr>
            <a:spLocks noGrp="1"/>
          </p:cNvSpPr>
          <p:nvPr>
            <p:ph idx="1"/>
          </p:nvPr>
        </p:nvSpPr>
        <p:spPr/>
        <p:txBody>
          <a:bodyPr>
            <a:normAutofit/>
          </a:bodyPr>
          <a:lstStyle/>
          <a:p>
            <a:r>
              <a:rPr lang="en-GB" sz="3200" dirty="0"/>
              <a:t>Solve  :  x² - 4x - 5  &lt; 0</a:t>
            </a:r>
            <a:r>
              <a:rPr lang="en-IN" sz="3200" dirty="0"/>
              <a:t> </a:t>
            </a:r>
          </a:p>
        </p:txBody>
      </p:sp>
    </p:spTree>
    <p:extLst>
      <p:ext uri="{BB962C8B-B14F-4D97-AF65-F5344CB8AC3E}">
        <p14:creationId xmlns:p14="http://schemas.microsoft.com/office/powerpoint/2010/main" val="225304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422A-2FDB-4C17-B1F9-911E803C930D}"/>
              </a:ext>
            </a:extLst>
          </p:cNvPr>
          <p:cNvSpPr>
            <a:spLocks noGrp="1"/>
          </p:cNvSpPr>
          <p:nvPr>
            <p:ph type="title"/>
          </p:nvPr>
        </p:nvSpPr>
        <p:spPr/>
        <p:txBody>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1BBE83CD-E8EE-4B6B-B5B8-E3474E8849D6}"/>
              </a:ext>
            </a:extLst>
          </p:cNvPr>
          <p:cNvSpPr>
            <a:spLocks noGrp="1"/>
          </p:cNvSpPr>
          <p:nvPr>
            <p:ph idx="1"/>
          </p:nvPr>
        </p:nvSpPr>
        <p:spPr/>
        <p:txBody>
          <a:bodyPr/>
          <a:lstStyle/>
          <a:p>
            <a:r>
              <a:rPr lang="en-GB" sz="2400" dirty="0"/>
              <a:t>Solve  :  x²  &gt; 5x</a:t>
            </a:r>
          </a:p>
          <a:p>
            <a:endParaRPr lang="en-IN" dirty="0"/>
          </a:p>
        </p:txBody>
      </p:sp>
    </p:spTree>
    <p:extLst>
      <p:ext uri="{BB962C8B-B14F-4D97-AF65-F5344CB8AC3E}">
        <p14:creationId xmlns:p14="http://schemas.microsoft.com/office/powerpoint/2010/main" val="349825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6E0A-BFE8-47DB-ABF0-B016F9A2A65D}"/>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62E51C75-0500-44E5-B47F-18357A74C711}"/>
              </a:ext>
            </a:extLst>
          </p:cNvPr>
          <p:cNvSpPr>
            <a:spLocks noGrp="1"/>
          </p:cNvSpPr>
          <p:nvPr>
            <p:ph idx="1"/>
          </p:nvPr>
        </p:nvSpPr>
        <p:spPr/>
        <p:txBody>
          <a:bodyPr/>
          <a:lstStyle/>
          <a:p>
            <a:r>
              <a:rPr lang="en-IN" dirty="0"/>
              <a:t>|4x + 14| &gt; 30</a:t>
            </a:r>
          </a:p>
          <a:p>
            <a:r>
              <a:rPr lang="en-IN" dirty="0"/>
              <a:t>What is a possible valid value of x?</a:t>
            </a:r>
          </a:p>
          <a:p>
            <a:r>
              <a:rPr lang="en-IN" dirty="0"/>
              <a:t>A) 4           b) -11    c)   3    d) 1    e) 7  </a:t>
            </a:r>
          </a:p>
          <a:p>
            <a:endParaRPr lang="en-IN" dirty="0"/>
          </a:p>
        </p:txBody>
      </p:sp>
    </p:spTree>
    <p:extLst>
      <p:ext uri="{BB962C8B-B14F-4D97-AF65-F5344CB8AC3E}">
        <p14:creationId xmlns:p14="http://schemas.microsoft.com/office/powerpoint/2010/main" val="114832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A461-16AB-4133-90C1-0DBA9E57D1BD}"/>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1B953D8A-79AC-4BCE-9DCF-2A08E8B2772D}"/>
              </a:ext>
            </a:extLst>
          </p:cNvPr>
          <p:cNvSpPr>
            <a:spLocks noGrp="1"/>
          </p:cNvSpPr>
          <p:nvPr>
            <p:ph idx="1"/>
          </p:nvPr>
        </p:nvSpPr>
        <p:spPr/>
        <p:txBody>
          <a:bodyPr/>
          <a:lstStyle/>
          <a:p>
            <a:r>
              <a:rPr lang="en-IN" dirty="0"/>
              <a:t>Given the inequality,  |2</a:t>
            </a:r>
            <a:r>
              <a:rPr lang="en-IN" i="1" dirty="0"/>
              <a:t>x</a:t>
            </a:r>
            <a:r>
              <a:rPr lang="en-IN" dirty="0"/>
              <a:t> – 2|  &gt;  20,</a:t>
            </a:r>
          </a:p>
          <a:p>
            <a:r>
              <a:rPr lang="en-IN" dirty="0"/>
              <a:t>what is a possible value for </a:t>
            </a:r>
            <a:r>
              <a:rPr lang="en-IN" i="1" dirty="0"/>
              <a:t>x</a:t>
            </a:r>
            <a:r>
              <a:rPr lang="en-IN" dirty="0"/>
              <a:t>?</a:t>
            </a:r>
          </a:p>
          <a:p>
            <a:r>
              <a:rPr lang="en-IN" dirty="0"/>
              <a:t> A) 0     B)  8    C)  11   D)  -8  E) -10</a:t>
            </a:r>
          </a:p>
        </p:txBody>
      </p:sp>
    </p:spTree>
    <p:extLst>
      <p:ext uri="{BB962C8B-B14F-4D97-AF65-F5344CB8AC3E}">
        <p14:creationId xmlns:p14="http://schemas.microsoft.com/office/powerpoint/2010/main" val="196703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61C1-29FE-459E-8CE0-84E58EEA89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6FC560-7C38-4276-B7C8-CEBE78B685B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1187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E5DF-F924-42A5-A4F0-670441C37E53}"/>
              </a:ext>
            </a:extLst>
          </p:cNvPr>
          <p:cNvSpPr>
            <a:spLocks noGrp="1"/>
          </p:cNvSpPr>
          <p:nvPr>
            <p:ph type="title"/>
          </p:nvPr>
        </p:nvSpPr>
        <p:spPr/>
        <p:txBody>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D0D64030-F0CF-4914-806F-FAA03D889D68}"/>
              </a:ext>
            </a:extLst>
          </p:cNvPr>
          <p:cNvSpPr>
            <a:spLocks noGrp="1"/>
          </p:cNvSpPr>
          <p:nvPr>
            <p:ph idx="1"/>
          </p:nvPr>
        </p:nvSpPr>
        <p:spPr/>
        <p:txBody>
          <a:bodyPr/>
          <a:lstStyle/>
          <a:p>
            <a:r>
              <a:rPr lang="en-GB" sz="2400" dirty="0"/>
              <a:t>Solve  :  x²  &gt; 25</a:t>
            </a:r>
          </a:p>
          <a:p>
            <a:endParaRPr lang="en-IN" dirty="0"/>
          </a:p>
          <a:p>
            <a:endParaRPr lang="en-IN" dirty="0"/>
          </a:p>
        </p:txBody>
      </p:sp>
    </p:spTree>
    <p:extLst>
      <p:ext uri="{BB962C8B-B14F-4D97-AF65-F5344CB8AC3E}">
        <p14:creationId xmlns:p14="http://schemas.microsoft.com/office/powerpoint/2010/main" val="317976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E956-53EF-474D-8344-6F880CA0458B}"/>
              </a:ext>
            </a:extLst>
          </p:cNvPr>
          <p:cNvSpPr>
            <a:spLocks noGrp="1"/>
          </p:cNvSpPr>
          <p:nvPr>
            <p:ph type="title"/>
          </p:nvPr>
        </p:nvSpPr>
        <p:spPr/>
        <p:txBody>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BF353E3D-812A-40D2-9B25-A42F8988FABA}"/>
              </a:ext>
            </a:extLst>
          </p:cNvPr>
          <p:cNvSpPr>
            <a:spLocks noGrp="1"/>
          </p:cNvSpPr>
          <p:nvPr>
            <p:ph idx="1"/>
          </p:nvPr>
        </p:nvSpPr>
        <p:spPr>
          <a:xfrm>
            <a:off x="1103312" y="1736203"/>
            <a:ext cx="8946541" cy="4512196"/>
          </a:xfrm>
        </p:spPr>
        <p:txBody>
          <a:bodyPr/>
          <a:lstStyle/>
          <a:p>
            <a:endParaRPr lang="en-GB" sz="1800" dirty="0"/>
          </a:p>
          <a:p>
            <a:r>
              <a:rPr lang="en-GB" sz="2400" dirty="0"/>
              <a:t>Solve  :  x² - 3x - 10  &gt; 0</a:t>
            </a:r>
          </a:p>
          <a:p>
            <a:pPr marL="0" indent="0">
              <a:buNone/>
            </a:pPr>
            <a:endParaRPr lang="en-IN" sz="3200" dirty="0"/>
          </a:p>
        </p:txBody>
      </p:sp>
    </p:spTree>
    <p:extLst>
      <p:ext uri="{BB962C8B-B14F-4D97-AF65-F5344CB8AC3E}">
        <p14:creationId xmlns:p14="http://schemas.microsoft.com/office/powerpoint/2010/main" val="18186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D124-33D7-46EB-A3DD-52AE318A8379}"/>
              </a:ext>
            </a:extLst>
          </p:cNvPr>
          <p:cNvSpPr>
            <a:spLocks noGrp="1"/>
          </p:cNvSpPr>
          <p:nvPr>
            <p:ph type="title"/>
          </p:nvPr>
        </p:nvSpPr>
        <p:spPr/>
        <p:txBody>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E388AB9D-7D38-4895-A6AC-D1232AB72288}"/>
              </a:ext>
            </a:extLst>
          </p:cNvPr>
          <p:cNvSpPr>
            <a:spLocks noGrp="1"/>
          </p:cNvSpPr>
          <p:nvPr>
            <p:ph idx="1"/>
          </p:nvPr>
        </p:nvSpPr>
        <p:spPr/>
        <p:txBody>
          <a:bodyPr>
            <a:normAutofit/>
          </a:bodyPr>
          <a:lstStyle/>
          <a:p>
            <a:r>
              <a:rPr lang="en-GB" sz="3200" dirty="0"/>
              <a:t>For what values of x is  x² &lt; x ?  </a:t>
            </a:r>
            <a:endParaRPr lang="en-IN" sz="3200" dirty="0"/>
          </a:p>
        </p:txBody>
      </p:sp>
    </p:spTree>
    <p:extLst>
      <p:ext uri="{BB962C8B-B14F-4D97-AF65-F5344CB8AC3E}">
        <p14:creationId xmlns:p14="http://schemas.microsoft.com/office/powerpoint/2010/main" val="361281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6DF0-6381-4DD1-BD50-B647C3E55B94}"/>
              </a:ext>
            </a:extLst>
          </p:cNvPr>
          <p:cNvSpPr>
            <a:spLocks noGrp="1"/>
          </p:cNvSpPr>
          <p:nvPr>
            <p:ph type="title"/>
          </p:nvPr>
        </p:nvSpPr>
        <p:spPr/>
        <p:txBody>
          <a:bodyPr/>
          <a:lstStyle/>
          <a:p>
            <a:pPr algn="ctr"/>
            <a:r>
              <a:rPr lang="en-GB" dirty="0"/>
              <a:t>Inequalities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55710D-0CBD-473D-95BD-EFD0F6543847}"/>
                  </a:ext>
                </a:extLst>
              </p:cNvPr>
              <p:cNvSpPr>
                <a:spLocks noGrp="1"/>
              </p:cNvSpPr>
              <p:nvPr>
                <p:ph idx="1"/>
              </p:nvPr>
            </p:nvSpPr>
            <p:spPr/>
            <p:txBody>
              <a:bodyPr>
                <a:normAutofit/>
              </a:bodyPr>
              <a:lstStyle/>
              <a:p>
                <a:r>
                  <a:rPr lang="en-GB" sz="2600" dirty="0"/>
                  <a:t>If  -1 &lt; x &lt; 0 then which of the following must be true?</a:t>
                </a:r>
              </a:p>
              <a:p>
                <a:r>
                  <a:rPr lang="en-GB" sz="2600" dirty="0"/>
                  <a:t>A) x &lt; </a:t>
                </a:r>
                <a14:m>
                  <m:oMath xmlns:m="http://schemas.openxmlformats.org/officeDocument/2006/math">
                    <m:sSup>
                      <m:sSupPr>
                        <m:ctrlPr>
                          <a:rPr lang="en-IN" sz="2600" i="1">
                            <a:latin typeface="Cambria Math" panose="02040503050406030204" pitchFamily="18" charset="0"/>
                          </a:rPr>
                        </m:ctrlPr>
                      </m:sSupPr>
                      <m:e>
                        <m:r>
                          <a:rPr lang="en-IN" sz="2600" i="1">
                            <a:latin typeface="Cambria Math" panose="02040503050406030204" pitchFamily="18" charset="0"/>
                          </a:rPr>
                          <m:t>𝑥</m:t>
                        </m:r>
                      </m:e>
                      <m:sup>
                        <m:r>
                          <a:rPr lang="en-GB" sz="2600" b="0" i="0" smtClean="0">
                            <a:latin typeface="Cambria Math" panose="02040503050406030204" pitchFamily="18" charset="0"/>
                          </a:rPr>
                          <m:t>3</m:t>
                        </m:r>
                      </m:sup>
                    </m:sSup>
                  </m:oMath>
                </a14:m>
                <a:r>
                  <a:rPr lang="en-IN" sz="2600" dirty="0"/>
                  <a:t> &lt; </a:t>
                </a:r>
                <a14:m>
                  <m:oMath xmlns:m="http://schemas.openxmlformats.org/officeDocument/2006/math">
                    <m:sSup>
                      <m:sSupPr>
                        <m:ctrlPr>
                          <a:rPr lang="en-IN" sz="2600" i="1">
                            <a:latin typeface="Cambria Math" panose="02040503050406030204" pitchFamily="18" charset="0"/>
                          </a:rPr>
                        </m:ctrlPr>
                      </m:sSupPr>
                      <m:e>
                        <m:r>
                          <a:rPr lang="en-IN" sz="2600" i="1">
                            <a:latin typeface="Cambria Math" panose="02040503050406030204" pitchFamily="18" charset="0"/>
                          </a:rPr>
                          <m:t>𝑥</m:t>
                        </m:r>
                      </m:e>
                      <m:sup>
                        <m:r>
                          <a:rPr lang="en-IN" sz="2600">
                            <a:latin typeface="Cambria Math" panose="02040503050406030204" pitchFamily="18" charset="0"/>
                          </a:rPr>
                          <m:t>2</m:t>
                        </m:r>
                      </m:sup>
                    </m:sSup>
                  </m:oMath>
                </a14:m>
                <a:endParaRPr lang="en-IN" sz="2600" dirty="0"/>
              </a:p>
              <a:p>
                <a:r>
                  <a:rPr lang="en-IN" sz="2600" dirty="0"/>
                  <a:t>B)</a:t>
                </a:r>
                <a:r>
                  <a:rPr lang="en-GB" sz="2600" dirty="0"/>
                  <a:t>  </a:t>
                </a:r>
                <a14:m>
                  <m:oMath xmlns:m="http://schemas.openxmlformats.org/officeDocument/2006/math">
                    <m:sSup>
                      <m:sSupPr>
                        <m:ctrlPr>
                          <a:rPr lang="en-IN" sz="2600" i="1">
                            <a:latin typeface="Cambria Math" panose="02040503050406030204" pitchFamily="18" charset="0"/>
                          </a:rPr>
                        </m:ctrlPr>
                      </m:sSupPr>
                      <m:e>
                        <m:r>
                          <a:rPr lang="en-IN" sz="2600" i="1">
                            <a:latin typeface="Cambria Math" panose="02040503050406030204" pitchFamily="18" charset="0"/>
                          </a:rPr>
                          <m:t>𝑥</m:t>
                        </m:r>
                      </m:e>
                      <m:sup>
                        <m:r>
                          <a:rPr lang="en-GB" sz="2600" b="0" i="0" smtClean="0">
                            <a:latin typeface="Cambria Math" panose="02040503050406030204" pitchFamily="18" charset="0"/>
                          </a:rPr>
                          <m:t>3</m:t>
                        </m:r>
                      </m:sup>
                    </m:sSup>
                  </m:oMath>
                </a14:m>
                <a:r>
                  <a:rPr lang="en-IN" sz="2600" dirty="0"/>
                  <a:t> &lt; x &lt; </a:t>
                </a:r>
                <a14:m>
                  <m:oMath xmlns:m="http://schemas.openxmlformats.org/officeDocument/2006/math">
                    <m:sSup>
                      <m:sSupPr>
                        <m:ctrlPr>
                          <a:rPr lang="en-IN" sz="2600" i="1">
                            <a:latin typeface="Cambria Math" panose="02040503050406030204" pitchFamily="18" charset="0"/>
                          </a:rPr>
                        </m:ctrlPr>
                      </m:sSupPr>
                      <m:e>
                        <m:r>
                          <a:rPr lang="en-IN" sz="2600" i="1">
                            <a:latin typeface="Cambria Math" panose="02040503050406030204" pitchFamily="18" charset="0"/>
                          </a:rPr>
                          <m:t>𝑥</m:t>
                        </m:r>
                      </m:e>
                      <m:sup>
                        <m:r>
                          <a:rPr lang="en-IN" sz="2600">
                            <a:latin typeface="Cambria Math" panose="02040503050406030204" pitchFamily="18" charset="0"/>
                          </a:rPr>
                          <m:t>2</m:t>
                        </m:r>
                      </m:sup>
                    </m:sSup>
                  </m:oMath>
                </a14:m>
                <a:endParaRPr lang="en-IN" sz="2600" dirty="0"/>
              </a:p>
              <a:p>
                <a:r>
                  <a:rPr lang="en-IN" sz="2600" dirty="0"/>
                  <a:t>C) </a:t>
                </a:r>
                <a:r>
                  <a:rPr lang="en-GB" sz="2600" dirty="0"/>
                  <a:t>x &lt; </a:t>
                </a:r>
                <a14:m>
                  <m:oMath xmlns:m="http://schemas.openxmlformats.org/officeDocument/2006/math">
                    <m:sSup>
                      <m:sSupPr>
                        <m:ctrlPr>
                          <a:rPr lang="en-IN" sz="2600" i="1">
                            <a:latin typeface="Cambria Math" panose="02040503050406030204" pitchFamily="18" charset="0"/>
                          </a:rPr>
                        </m:ctrlPr>
                      </m:sSupPr>
                      <m:e>
                        <m:r>
                          <a:rPr lang="en-IN" sz="2600" i="1">
                            <a:latin typeface="Cambria Math" panose="02040503050406030204" pitchFamily="18" charset="0"/>
                          </a:rPr>
                          <m:t>𝑥</m:t>
                        </m:r>
                      </m:e>
                      <m:sup>
                        <m:r>
                          <a:rPr lang="en-GB" sz="2600" b="0" i="0" smtClean="0">
                            <a:latin typeface="Cambria Math" panose="02040503050406030204" pitchFamily="18" charset="0"/>
                          </a:rPr>
                          <m:t>2</m:t>
                        </m:r>
                      </m:sup>
                    </m:sSup>
                  </m:oMath>
                </a14:m>
                <a:r>
                  <a:rPr lang="en-IN" sz="2600" dirty="0"/>
                  <a:t> &lt; </a:t>
                </a:r>
                <a14:m>
                  <m:oMath xmlns:m="http://schemas.openxmlformats.org/officeDocument/2006/math">
                    <m:sSup>
                      <m:sSupPr>
                        <m:ctrlPr>
                          <a:rPr lang="en-IN" sz="2600" i="1">
                            <a:latin typeface="Cambria Math" panose="02040503050406030204" pitchFamily="18" charset="0"/>
                          </a:rPr>
                        </m:ctrlPr>
                      </m:sSupPr>
                      <m:e>
                        <m:r>
                          <a:rPr lang="en-IN" sz="2600" i="1">
                            <a:latin typeface="Cambria Math" panose="02040503050406030204" pitchFamily="18" charset="0"/>
                          </a:rPr>
                          <m:t>𝑥</m:t>
                        </m:r>
                      </m:e>
                      <m:sup>
                        <m:r>
                          <a:rPr lang="en-GB" sz="2600" b="0" i="0" smtClean="0">
                            <a:latin typeface="Cambria Math" panose="02040503050406030204" pitchFamily="18" charset="0"/>
                          </a:rPr>
                          <m:t>3</m:t>
                        </m:r>
                      </m:sup>
                    </m:sSup>
                  </m:oMath>
                </a14:m>
                <a:endParaRPr lang="en-IN" sz="2600" dirty="0"/>
              </a:p>
              <a:p>
                <a:r>
                  <a:rPr lang="en-IN" sz="2600" dirty="0"/>
                  <a:t>D)</a:t>
                </a:r>
                <a:r>
                  <a:rPr lang="en-GB" sz="2600" dirty="0"/>
                  <a:t> </a:t>
                </a:r>
                <a14:m>
                  <m:oMath xmlns:m="http://schemas.openxmlformats.org/officeDocument/2006/math">
                    <m:sSup>
                      <m:sSupPr>
                        <m:ctrlPr>
                          <a:rPr lang="en-IN" sz="2600" i="1">
                            <a:latin typeface="Cambria Math" panose="02040503050406030204" pitchFamily="18" charset="0"/>
                          </a:rPr>
                        </m:ctrlPr>
                      </m:sSupPr>
                      <m:e>
                        <m:r>
                          <a:rPr lang="en-IN" sz="2600" i="1">
                            <a:latin typeface="Cambria Math" panose="02040503050406030204" pitchFamily="18" charset="0"/>
                          </a:rPr>
                          <m:t>𝑥</m:t>
                        </m:r>
                      </m:e>
                      <m:sup>
                        <m:r>
                          <a:rPr lang="en-GB" sz="2600" b="0" i="0" smtClean="0">
                            <a:latin typeface="Cambria Math" panose="02040503050406030204" pitchFamily="18" charset="0"/>
                          </a:rPr>
                          <m:t>3</m:t>
                        </m:r>
                      </m:sup>
                    </m:sSup>
                  </m:oMath>
                </a14:m>
                <a:r>
                  <a:rPr lang="en-IN" sz="2600" dirty="0"/>
                  <a:t> &lt; </a:t>
                </a:r>
                <a14:m>
                  <m:oMath xmlns:m="http://schemas.openxmlformats.org/officeDocument/2006/math">
                    <m:sSup>
                      <m:sSupPr>
                        <m:ctrlPr>
                          <a:rPr lang="en-IN" sz="2600" i="1">
                            <a:latin typeface="Cambria Math" panose="02040503050406030204" pitchFamily="18" charset="0"/>
                          </a:rPr>
                        </m:ctrlPr>
                      </m:sSupPr>
                      <m:e>
                        <m:r>
                          <a:rPr lang="en-IN" sz="2600" i="1">
                            <a:latin typeface="Cambria Math" panose="02040503050406030204" pitchFamily="18" charset="0"/>
                          </a:rPr>
                          <m:t>𝑥</m:t>
                        </m:r>
                      </m:e>
                      <m:sup>
                        <m:r>
                          <a:rPr lang="en-IN" sz="2600">
                            <a:latin typeface="Cambria Math" panose="02040503050406030204" pitchFamily="18" charset="0"/>
                          </a:rPr>
                          <m:t>2</m:t>
                        </m:r>
                      </m:sup>
                    </m:sSup>
                  </m:oMath>
                </a14:m>
                <a:r>
                  <a:rPr lang="en-IN" sz="2600" dirty="0"/>
                  <a:t> &lt; x</a:t>
                </a:r>
              </a:p>
              <a:p>
                <a:r>
                  <a:rPr lang="en-IN" sz="2600" dirty="0"/>
                  <a:t>E)  </a:t>
                </a:r>
                <a14:m>
                  <m:oMath xmlns:m="http://schemas.openxmlformats.org/officeDocument/2006/math">
                    <m:sSup>
                      <m:sSupPr>
                        <m:ctrlPr>
                          <a:rPr lang="en-IN" sz="2600" i="1">
                            <a:latin typeface="Cambria Math" panose="02040503050406030204" pitchFamily="18" charset="0"/>
                          </a:rPr>
                        </m:ctrlPr>
                      </m:sSupPr>
                      <m:e>
                        <m:r>
                          <a:rPr lang="en-IN" sz="2600" i="1">
                            <a:latin typeface="Cambria Math" panose="02040503050406030204" pitchFamily="18" charset="0"/>
                          </a:rPr>
                          <m:t>𝑥</m:t>
                        </m:r>
                      </m:e>
                      <m:sup>
                        <m:r>
                          <a:rPr lang="en-IN" sz="2600">
                            <a:latin typeface="Cambria Math" panose="02040503050406030204" pitchFamily="18" charset="0"/>
                          </a:rPr>
                          <m:t>2</m:t>
                        </m:r>
                      </m:sup>
                    </m:sSup>
                  </m:oMath>
                </a14:m>
                <a:r>
                  <a:rPr lang="en-IN" sz="2600" dirty="0"/>
                  <a:t> &lt; x &lt; </a:t>
                </a:r>
                <a14:m>
                  <m:oMath xmlns:m="http://schemas.openxmlformats.org/officeDocument/2006/math">
                    <m:sSup>
                      <m:sSupPr>
                        <m:ctrlPr>
                          <a:rPr lang="en-IN" sz="2600" i="1">
                            <a:latin typeface="Cambria Math" panose="02040503050406030204" pitchFamily="18" charset="0"/>
                          </a:rPr>
                        </m:ctrlPr>
                      </m:sSupPr>
                      <m:e>
                        <m:r>
                          <a:rPr lang="en-IN" sz="2600" i="1">
                            <a:latin typeface="Cambria Math" panose="02040503050406030204" pitchFamily="18" charset="0"/>
                          </a:rPr>
                          <m:t>𝑥</m:t>
                        </m:r>
                      </m:e>
                      <m:sup>
                        <m:r>
                          <a:rPr lang="en-GB" sz="2600">
                            <a:latin typeface="Cambria Math" panose="02040503050406030204" pitchFamily="18" charset="0"/>
                          </a:rPr>
                          <m:t>3</m:t>
                        </m:r>
                      </m:sup>
                    </m:sSup>
                  </m:oMath>
                </a14:m>
                <a:endParaRPr lang="en-IN" sz="2600" dirty="0"/>
              </a:p>
              <a:p>
                <a:endParaRPr lang="en-IN" sz="3200" dirty="0"/>
              </a:p>
            </p:txBody>
          </p:sp>
        </mc:Choice>
        <mc:Fallback xmlns="">
          <p:sp>
            <p:nvSpPr>
              <p:cNvPr id="3" name="Content Placeholder 2">
                <a:extLst>
                  <a:ext uri="{FF2B5EF4-FFF2-40B4-BE49-F238E27FC236}">
                    <a16:creationId xmlns:a16="http://schemas.microsoft.com/office/drawing/2014/main" id="{4355710D-0CBD-473D-95BD-EFD0F6543847}"/>
                  </a:ext>
                </a:extLst>
              </p:cNvPr>
              <p:cNvSpPr>
                <a:spLocks noGrp="1" noRot="1" noChangeAspect="1" noMove="1" noResize="1" noEditPoints="1" noAdjustHandles="1" noChangeArrowheads="1" noChangeShapeType="1" noTextEdit="1"/>
              </p:cNvSpPr>
              <p:nvPr>
                <p:ph idx="1"/>
              </p:nvPr>
            </p:nvSpPr>
            <p:spPr>
              <a:blipFill>
                <a:blip r:embed="rId2"/>
                <a:stretch>
                  <a:fillRect l="-709" t="-1413"/>
                </a:stretch>
              </a:blipFill>
            </p:spPr>
            <p:txBody>
              <a:bodyPr/>
              <a:lstStyle/>
              <a:p>
                <a:r>
                  <a:rPr lang="en-IN">
                    <a:noFill/>
                  </a:rPr>
                  <a:t> </a:t>
                </a:r>
              </a:p>
            </p:txBody>
          </p:sp>
        </mc:Fallback>
      </mc:AlternateContent>
    </p:spTree>
    <p:extLst>
      <p:ext uri="{BB962C8B-B14F-4D97-AF65-F5344CB8AC3E}">
        <p14:creationId xmlns:p14="http://schemas.microsoft.com/office/powerpoint/2010/main" val="211470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B9D3-A15E-43BC-8A19-651E5457854E}"/>
              </a:ext>
            </a:extLst>
          </p:cNvPr>
          <p:cNvSpPr>
            <a:spLocks noGrp="1"/>
          </p:cNvSpPr>
          <p:nvPr>
            <p:ph type="title"/>
          </p:nvPr>
        </p:nvSpPr>
        <p:spPr/>
        <p:txBody>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4AF35D53-F7AE-44AC-9529-2CE48C2FF4CF}"/>
              </a:ext>
            </a:extLst>
          </p:cNvPr>
          <p:cNvSpPr>
            <a:spLocks noGrp="1"/>
          </p:cNvSpPr>
          <p:nvPr>
            <p:ph idx="1"/>
          </p:nvPr>
        </p:nvSpPr>
        <p:spPr/>
        <p:txBody>
          <a:bodyPr/>
          <a:lstStyle/>
          <a:p>
            <a:r>
              <a:rPr lang="en-GB" sz="2800" dirty="0"/>
              <a:t>For any two non-zero real numbers a and b</a:t>
            </a:r>
          </a:p>
          <a:p>
            <a:r>
              <a:rPr lang="en-GB" sz="2800" dirty="0"/>
              <a:t>1. a &gt; b when a – b &gt; 0 and</a:t>
            </a:r>
          </a:p>
          <a:p>
            <a:r>
              <a:rPr lang="en-GB" sz="2800" dirty="0"/>
              <a:t>2. a &lt; b when a – b &lt;0</a:t>
            </a:r>
          </a:p>
          <a:p>
            <a:r>
              <a:rPr lang="en-GB" sz="2800" dirty="0"/>
              <a:t>Note:</a:t>
            </a:r>
          </a:p>
          <a:p>
            <a:r>
              <a:rPr lang="en-GB" sz="2800" dirty="0"/>
              <a:t>If  a &lt; b then –a &gt; -b  and if   a &gt; b then –a &lt; -b</a:t>
            </a:r>
          </a:p>
          <a:p>
            <a:endParaRPr lang="en-IN" dirty="0"/>
          </a:p>
        </p:txBody>
      </p:sp>
    </p:spTree>
    <p:extLst>
      <p:ext uri="{BB962C8B-B14F-4D97-AF65-F5344CB8AC3E}">
        <p14:creationId xmlns:p14="http://schemas.microsoft.com/office/powerpoint/2010/main" val="307379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6225-314D-4C38-B244-F363B81099F2}"/>
              </a:ext>
            </a:extLst>
          </p:cNvPr>
          <p:cNvSpPr>
            <a:spLocks noGrp="1"/>
          </p:cNvSpPr>
          <p:nvPr>
            <p:ph type="title"/>
          </p:nvPr>
        </p:nvSpPr>
        <p:spPr/>
        <p:txBody>
          <a:bodyPr/>
          <a:lstStyle/>
          <a:p>
            <a:pPr algn="ctr"/>
            <a:r>
              <a:rPr lang="en-GB" dirty="0"/>
              <a:t>Mod Functions</a:t>
            </a:r>
            <a:endParaRPr lang="en-IN" dirty="0"/>
          </a:p>
        </p:txBody>
      </p:sp>
      <p:sp>
        <p:nvSpPr>
          <p:cNvPr id="3" name="Content Placeholder 2">
            <a:extLst>
              <a:ext uri="{FF2B5EF4-FFF2-40B4-BE49-F238E27FC236}">
                <a16:creationId xmlns:a16="http://schemas.microsoft.com/office/drawing/2014/main" id="{3E4854A4-6B55-4CC1-B556-1E61722ADF73}"/>
              </a:ext>
            </a:extLst>
          </p:cNvPr>
          <p:cNvSpPr>
            <a:spLocks noGrp="1"/>
          </p:cNvSpPr>
          <p:nvPr>
            <p:ph idx="1"/>
          </p:nvPr>
        </p:nvSpPr>
        <p:spPr/>
        <p:txBody>
          <a:bodyPr>
            <a:normAutofit/>
          </a:bodyPr>
          <a:lstStyle/>
          <a:p>
            <a:r>
              <a:rPr lang="en-GB" dirty="0"/>
              <a:t>The modulus of a given number describes the magnitude of the number</a:t>
            </a:r>
          </a:p>
          <a:p>
            <a:r>
              <a:rPr lang="en-IN" dirty="0"/>
              <a:t>|x| = { x   if x ≥ 0  and  </a:t>
            </a:r>
          </a:p>
          <a:p>
            <a:r>
              <a:rPr lang="en-IN" dirty="0"/>
              <a:t>           { -x if  x &lt; 0</a:t>
            </a:r>
            <a:endParaRPr lang="en-GB" dirty="0"/>
          </a:p>
          <a:p>
            <a:r>
              <a:rPr lang="en-GB" dirty="0"/>
              <a:t>Rule:</a:t>
            </a:r>
          </a:p>
          <a:p>
            <a:r>
              <a:rPr lang="en-IN" dirty="0"/>
              <a:t> If |x| = a   then   x = a if x &gt; 0  and  x = -a  if x &lt; 0</a:t>
            </a:r>
          </a:p>
          <a:p>
            <a:r>
              <a:rPr lang="en-IN" dirty="0"/>
              <a:t> If |x| &lt; a   then   x &lt; a if x &gt; 0  and  x &gt; -a  if x &lt; 0</a:t>
            </a:r>
          </a:p>
          <a:p>
            <a:r>
              <a:rPr lang="en-IN" dirty="0"/>
              <a:t>If  |x| &gt; a   then   x &gt; a if x &gt; 0  and  x &lt; -a  if x &lt; 0</a:t>
            </a:r>
          </a:p>
          <a:p>
            <a:endParaRPr lang="en-IN" dirty="0"/>
          </a:p>
          <a:p>
            <a:pPr marL="0" indent="0">
              <a:buNone/>
            </a:pPr>
            <a:r>
              <a:rPr lang="en-IN" dirty="0"/>
              <a:t> </a:t>
            </a:r>
          </a:p>
        </p:txBody>
      </p:sp>
    </p:spTree>
    <p:extLst>
      <p:ext uri="{BB962C8B-B14F-4D97-AF65-F5344CB8AC3E}">
        <p14:creationId xmlns:p14="http://schemas.microsoft.com/office/powerpoint/2010/main" val="1099834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3076-0331-4B4F-9CEB-A786FB4AAC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028F7A-3376-4325-89EC-98721581621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89183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D67E-70FB-4DA8-B0A3-2AA91387A8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040A6B-E09C-4B31-8E0B-4EAE352DB53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21403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A12D-F85A-4F21-A2B3-977CD7A155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5F83DD-1E95-4431-B675-3F880A7DE0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74378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12B9-5471-4151-94E3-195CFA27B5D5}"/>
              </a:ext>
            </a:extLst>
          </p:cNvPr>
          <p:cNvSpPr>
            <a:spLocks noGrp="1"/>
          </p:cNvSpPr>
          <p:nvPr>
            <p:ph type="title"/>
          </p:nvPr>
        </p:nvSpPr>
        <p:spPr/>
        <p:txBody>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CCE5FD65-2D54-42CF-A6A5-41FFDD99D360}"/>
              </a:ext>
            </a:extLst>
          </p:cNvPr>
          <p:cNvSpPr>
            <a:spLocks noGrp="1"/>
          </p:cNvSpPr>
          <p:nvPr>
            <p:ph idx="1"/>
          </p:nvPr>
        </p:nvSpPr>
        <p:spPr/>
        <p:txBody>
          <a:bodyPr>
            <a:normAutofit/>
          </a:bodyPr>
          <a:lstStyle/>
          <a:p>
            <a:r>
              <a:rPr lang="en-GB" sz="2800" dirty="0"/>
              <a:t>If |x</a:t>
            </a:r>
            <a:r>
              <a:rPr lang="en-GB" sz="2800" baseline="30000" dirty="0"/>
              <a:t>2</a:t>
            </a:r>
            <a:r>
              <a:rPr lang="en-GB" sz="2800" dirty="0"/>
              <a:t> – 5x + 6| + |x</a:t>
            </a:r>
            <a:r>
              <a:rPr lang="en-GB" sz="2800" baseline="30000" dirty="0"/>
              <a:t>2</a:t>
            </a:r>
            <a:r>
              <a:rPr lang="en-GB" sz="2800" dirty="0"/>
              <a:t> – 8x + 12| = 0. Find x</a:t>
            </a:r>
            <a:r>
              <a:rPr lang="en-IN" sz="2800" dirty="0"/>
              <a:t> </a:t>
            </a:r>
          </a:p>
        </p:txBody>
      </p:sp>
    </p:spTree>
    <p:extLst>
      <p:ext uri="{BB962C8B-B14F-4D97-AF65-F5344CB8AC3E}">
        <p14:creationId xmlns:p14="http://schemas.microsoft.com/office/powerpoint/2010/main" val="229986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6CA9-F5D1-41B2-9D50-176FB0A888C5}"/>
              </a:ext>
            </a:extLst>
          </p:cNvPr>
          <p:cNvSpPr>
            <a:spLocks noGrp="1"/>
          </p:cNvSpPr>
          <p:nvPr>
            <p:ph type="title"/>
          </p:nvPr>
        </p:nvSpPr>
        <p:spPr>
          <a:xfrm>
            <a:off x="838200" y="365126"/>
            <a:ext cx="10515600" cy="485480"/>
          </a:xfrm>
        </p:spPr>
        <p:txBody>
          <a:bodyPr>
            <a:normAutofit fontScale="90000"/>
          </a:bodyPr>
          <a:lstStyle/>
          <a:p>
            <a:pPr algn="ctr"/>
            <a:r>
              <a:rPr lang="en-GB" dirty="0"/>
              <a:t>Inequalities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0563C8-8576-4FDB-8697-8E2B8150CF80}"/>
                  </a:ext>
                </a:extLst>
              </p:cNvPr>
              <p:cNvSpPr>
                <a:spLocks noGrp="1"/>
              </p:cNvSpPr>
              <p:nvPr>
                <p:ph idx="1"/>
              </p:nvPr>
            </p:nvSpPr>
            <p:spPr>
              <a:xfrm>
                <a:off x="657446" y="850606"/>
                <a:ext cx="10515600" cy="5400785"/>
              </a:xfrm>
            </p:spPr>
            <p:txBody>
              <a:bodyPr/>
              <a:lstStyle/>
              <a:p>
                <a:endParaRPr lang="en-GB" dirty="0"/>
              </a:p>
              <a:p>
                <a:r>
                  <a:rPr lang="en-GB" sz="2800" dirty="0"/>
                  <a:t>     </a:t>
                </a:r>
                <a:r>
                  <a:rPr lang="en-IN" sz="2800" dirty="0"/>
                  <a:t> </a:t>
                </a:r>
                <a14:m>
                  <m:oMath xmlns:m="http://schemas.openxmlformats.org/officeDocument/2006/math">
                    <m:r>
                      <a:rPr lang="en-IN" sz="2400" i="1">
                        <a:latin typeface="Cambria Math" panose="02040503050406030204" pitchFamily="18" charset="0"/>
                      </a:rPr>
                      <m:t>3</m:t>
                    </m:r>
                    <m:d>
                      <m:dPr>
                        <m:ctrlPr>
                          <a:rPr lang="en-IN" sz="2400" i="1">
                            <a:latin typeface="Cambria Math" panose="02040503050406030204" pitchFamily="18" charset="0"/>
                          </a:rPr>
                        </m:ctrlPr>
                      </m:dPr>
                      <m:e>
                        <m:r>
                          <a:rPr lang="en-IN" sz="2400" i="1">
                            <a:latin typeface="Cambria Math" panose="02040503050406030204" pitchFamily="18" charset="0"/>
                          </a:rPr>
                          <m:t>𝑥</m:t>
                        </m:r>
                        <m:r>
                          <a:rPr lang="en-IN" sz="2400" i="1">
                            <a:latin typeface="Cambria Math" panose="02040503050406030204" pitchFamily="18" charset="0"/>
                          </a:rPr>
                          <m:t>−7</m:t>
                        </m:r>
                      </m:e>
                    </m:d>
                    <m:r>
                      <a:rPr lang="en-IN" sz="2400" i="1">
                        <a:latin typeface="Cambria Math" panose="02040503050406030204" pitchFamily="18" charset="0"/>
                      </a:rPr>
                      <m:t>≥9</m:t>
                    </m:r>
                  </m:oMath>
                </a14:m>
                <a:r>
                  <a:rPr lang="en-IN" sz="2400" dirty="0"/>
                  <a:t>  and </a:t>
                </a:r>
                <a14:m>
                  <m:oMath xmlns:m="http://schemas.openxmlformats.org/officeDocument/2006/math">
                    <m:r>
                      <a:rPr lang="en-IN" sz="2400" i="1">
                        <a:latin typeface="Cambria Math" panose="02040503050406030204" pitchFamily="18" charset="0"/>
                      </a:rPr>
                      <m:t> 0.25</m:t>
                    </m:r>
                    <m:r>
                      <a:rPr lang="en-IN" sz="2400" i="1">
                        <a:latin typeface="Cambria Math" panose="02040503050406030204" pitchFamily="18" charset="0"/>
                      </a:rPr>
                      <m:t>𝑦</m:t>
                    </m:r>
                    <m:r>
                      <a:rPr lang="en-IN" sz="2400" i="1">
                        <a:latin typeface="Cambria Math" panose="02040503050406030204" pitchFamily="18" charset="0"/>
                      </a:rPr>
                      <m:t>−3 ≤1</m:t>
                    </m:r>
                  </m:oMath>
                </a14:m>
                <a:endParaRPr lang="en-IN" sz="2400" dirty="0"/>
              </a:p>
              <a:p>
                <a:r>
                  <a:rPr lang="en-IN" sz="2400" dirty="0"/>
                  <a:t> Column A                             Column B</a:t>
                </a:r>
              </a:p>
              <a:p>
                <a:r>
                  <a:rPr lang="en-IN" sz="2400" dirty="0"/>
                  <a:t>       X                                              y</a:t>
                </a:r>
              </a:p>
              <a:p>
                <a:endParaRPr lang="en-IN" sz="2400" dirty="0"/>
              </a:p>
              <a:p>
                <a:endParaRPr lang="en-GB" dirty="0"/>
              </a:p>
              <a:p>
                <a:endParaRPr lang="en-IN" dirty="0"/>
              </a:p>
            </p:txBody>
          </p:sp>
        </mc:Choice>
        <mc:Fallback xmlns="">
          <p:sp>
            <p:nvSpPr>
              <p:cNvPr id="3" name="Content Placeholder 2">
                <a:extLst>
                  <a:ext uri="{FF2B5EF4-FFF2-40B4-BE49-F238E27FC236}">
                    <a16:creationId xmlns:a16="http://schemas.microsoft.com/office/drawing/2014/main" id="{770563C8-8576-4FDB-8697-8E2B8150CF80}"/>
                  </a:ext>
                </a:extLst>
              </p:cNvPr>
              <p:cNvSpPr>
                <a:spLocks noGrp="1" noRot="1" noChangeAspect="1" noMove="1" noResize="1" noEditPoints="1" noAdjustHandles="1" noChangeArrowheads="1" noChangeShapeType="1" noTextEdit="1"/>
              </p:cNvSpPr>
              <p:nvPr>
                <p:ph idx="1"/>
              </p:nvPr>
            </p:nvSpPr>
            <p:spPr>
              <a:xfrm>
                <a:off x="657446" y="850606"/>
                <a:ext cx="10515600" cy="5400785"/>
              </a:xfrm>
              <a:blipFill>
                <a:blip r:embed="rId2"/>
                <a:stretch>
                  <a:fillRect l="-754"/>
                </a:stretch>
              </a:blipFill>
            </p:spPr>
            <p:txBody>
              <a:bodyPr/>
              <a:lstStyle/>
              <a:p>
                <a:r>
                  <a:rPr lang="en-IN">
                    <a:noFill/>
                  </a:rPr>
                  <a:t> </a:t>
                </a:r>
              </a:p>
            </p:txBody>
          </p:sp>
        </mc:Fallback>
      </mc:AlternateContent>
    </p:spTree>
    <p:extLst>
      <p:ext uri="{BB962C8B-B14F-4D97-AF65-F5344CB8AC3E}">
        <p14:creationId xmlns:p14="http://schemas.microsoft.com/office/powerpoint/2010/main" val="229922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3F8E-AA35-4B81-9D22-CB12FCE9F400}"/>
              </a:ext>
            </a:extLst>
          </p:cNvPr>
          <p:cNvSpPr>
            <a:spLocks noGrp="1"/>
          </p:cNvSpPr>
          <p:nvPr>
            <p:ph type="title"/>
          </p:nvPr>
        </p:nvSpPr>
        <p:spPr/>
        <p:txBody>
          <a:bodyPr/>
          <a:lstStyle/>
          <a:p>
            <a:pPr algn="ctr"/>
            <a:r>
              <a:rPr lang="en-GB" dirty="0"/>
              <a:t>Inequalities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4CD617-2E2D-4F47-9CAD-22D9A0C030A0}"/>
                  </a:ext>
                </a:extLst>
              </p:cNvPr>
              <p:cNvSpPr>
                <a:spLocks noGrp="1"/>
              </p:cNvSpPr>
              <p:nvPr>
                <p:ph idx="1"/>
              </p:nvPr>
            </p:nvSpPr>
            <p:spPr/>
            <p:txBody>
              <a:bodyPr/>
              <a:lstStyle/>
              <a:p>
                <a:r>
                  <a:rPr lang="en-IN" sz="3200" dirty="0"/>
                  <a:t>If </a:t>
                </a:r>
                <a14:m>
                  <m:oMath xmlns:m="http://schemas.openxmlformats.org/officeDocument/2006/math">
                    <m:r>
                      <a:rPr lang="en-IN" sz="3200" i="1">
                        <a:latin typeface="Cambria Math" panose="02040503050406030204" pitchFamily="18" charset="0"/>
                      </a:rPr>
                      <m:t>2(</m:t>
                    </m:r>
                    <m:r>
                      <a:rPr lang="en-IN" sz="3200" i="1">
                        <a:latin typeface="Cambria Math" panose="02040503050406030204" pitchFamily="18" charset="0"/>
                      </a:rPr>
                      <m:t>𝑥</m:t>
                    </m:r>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1)</m:t>
                        </m:r>
                      </m:e>
                      <m:sup>
                        <m:r>
                          <a:rPr lang="en-IN" sz="3200" i="1">
                            <a:latin typeface="Cambria Math" panose="02040503050406030204" pitchFamily="18" charset="0"/>
                          </a:rPr>
                          <m:t>3</m:t>
                        </m:r>
                      </m:sup>
                    </m:sSup>
                    <m:r>
                      <a:rPr lang="en-IN" sz="3200" i="1">
                        <a:latin typeface="Cambria Math" panose="02040503050406030204" pitchFamily="18" charset="0"/>
                      </a:rPr>
                      <m:t>+3 ≤19, </m:t>
                    </m:r>
                  </m:oMath>
                </a14:m>
                <a:r>
                  <a:rPr lang="en-IN" sz="3200" dirty="0"/>
                  <a:t>then x = ?</a:t>
                </a:r>
              </a:p>
              <a:p>
                <a:endParaRPr lang="en-IN" dirty="0"/>
              </a:p>
            </p:txBody>
          </p:sp>
        </mc:Choice>
        <mc:Fallback xmlns="">
          <p:sp>
            <p:nvSpPr>
              <p:cNvPr id="3" name="Content Placeholder 2">
                <a:extLst>
                  <a:ext uri="{FF2B5EF4-FFF2-40B4-BE49-F238E27FC236}">
                    <a16:creationId xmlns:a16="http://schemas.microsoft.com/office/drawing/2014/main" id="{C74CD617-2E2D-4F47-9CAD-22D9A0C030A0}"/>
                  </a:ext>
                </a:extLst>
              </p:cNvPr>
              <p:cNvSpPr>
                <a:spLocks noGrp="1" noRot="1" noChangeAspect="1" noMove="1" noResize="1" noEditPoints="1" noAdjustHandles="1" noChangeArrowheads="1" noChangeShapeType="1" noTextEdit="1"/>
              </p:cNvSpPr>
              <p:nvPr>
                <p:ph idx="1"/>
              </p:nvPr>
            </p:nvSpPr>
            <p:spPr>
              <a:blipFill>
                <a:blip r:embed="rId2"/>
                <a:stretch>
                  <a:fillRect l="-1090" t="-1890"/>
                </a:stretch>
              </a:blipFill>
            </p:spPr>
            <p:txBody>
              <a:bodyPr/>
              <a:lstStyle/>
              <a:p>
                <a:r>
                  <a:rPr lang="en-IN">
                    <a:noFill/>
                  </a:rPr>
                  <a:t> </a:t>
                </a:r>
              </a:p>
            </p:txBody>
          </p:sp>
        </mc:Fallback>
      </mc:AlternateContent>
    </p:spTree>
    <p:extLst>
      <p:ext uri="{BB962C8B-B14F-4D97-AF65-F5344CB8AC3E}">
        <p14:creationId xmlns:p14="http://schemas.microsoft.com/office/powerpoint/2010/main" val="68720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C90B-521B-40F3-9008-71E3C8FB0B14}"/>
              </a:ext>
            </a:extLst>
          </p:cNvPr>
          <p:cNvSpPr>
            <a:spLocks noGrp="1"/>
          </p:cNvSpPr>
          <p:nvPr>
            <p:ph type="title"/>
          </p:nvPr>
        </p:nvSpPr>
        <p:spPr/>
        <p:txBody>
          <a:bodyPr/>
          <a:lstStyle/>
          <a:p>
            <a:pPr algn="ctr"/>
            <a:r>
              <a:rPr lang="en-GB" dirty="0"/>
              <a:t>inequalities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92FF8C-06D4-4698-90B6-D4660BD22577}"/>
                  </a:ext>
                </a:extLst>
              </p:cNvPr>
              <p:cNvSpPr>
                <a:spLocks noGrp="1"/>
              </p:cNvSpPr>
              <p:nvPr>
                <p:ph idx="1"/>
              </p:nvPr>
            </p:nvSpPr>
            <p:spPr/>
            <p:txBody>
              <a:bodyPr/>
              <a:lstStyle/>
              <a:p>
                <a:r>
                  <a:rPr lang="en-IN" sz="2800" dirty="0"/>
                  <a:t> </a:t>
                </a:r>
                <a:r>
                  <a:rPr lang="en-IN" sz="2400" dirty="0"/>
                  <a:t>If </a:t>
                </a:r>
                <a14:m>
                  <m:oMath xmlns:m="http://schemas.openxmlformats.org/officeDocument/2006/math">
                    <m:d>
                      <m:dPr>
                        <m:begChr m:val="|"/>
                        <m:endChr m:val="|"/>
                        <m:ctrlPr>
                          <a:rPr lang="en-IN" sz="2400" i="1">
                            <a:latin typeface="Cambria Math" panose="02040503050406030204" pitchFamily="18" charset="0"/>
                          </a:rPr>
                        </m:ctrlPr>
                      </m:dPr>
                      <m:e>
                        <m:r>
                          <a:rPr lang="en-IN" sz="2400" i="1">
                            <a:latin typeface="Cambria Math" panose="02040503050406030204" pitchFamily="18" charset="0"/>
                          </a:rPr>
                          <m:t>0.1</m:t>
                        </m:r>
                        <m:r>
                          <a:rPr lang="en-IN" sz="2400" i="1">
                            <a:latin typeface="Cambria Math" panose="02040503050406030204" pitchFamily="18" charset="0"/>
                          </a:rPr>
                          <m:t>𝑥</m:t>
                        </m:r>
                        <m:r>
                          <a:rPr lang="en-IN" sz="2400" i="1">
                            <a:latin typeface="Cambria Math" panose="02040503050406030204" pitchFamily="18" charset="0"/>
                          </a:rPr>
                          <m:t>−3 </m:t>
                        </m:r>
                      </m:e>
                    </m:d>
                    <m:r>
                      <a:rPr lang="en-IN" sz="2400" i="1">
                        <a:latin typeface="Cambria Math" panose="02040503050406030204" pitchFamily="18" charset="0"/>
                      </a:rPr>
                      <m:t> ≥1, </m:t>
                    </m:r>
                  </m:oMath>
                </a14:m>
                <a:r>
                  <a:rPr lang="en-IN" sz="2400" dirty="0"/>
                  <a:t>then x could be which of the following values? Indicate all such values?</a:t>
                </a:r>
              </a:p>
              <a:p>
                <a:pPr marL="0" indent="0">
                  <a:buNone/>
                </a:pPr>
                <a:r>
                  <a:rPr lang="en-IN" sz="2400" dirty="0"/>
                  <a:t>  A) 10    B) 20   C) 30   D) 40   E) 50    F) 60</a:t>
                </a:r>
              </a:p>
            </p:txBody>
          </p:sp>
        </mc:Choice>
        <mc:Fallback xmlns="">
          <p:sp>
            <p:nvSpPr>
              <p:cNvPr id="3" name="Content Placeholder 2">
                <a:extLst>
                  <a:ext uri="{FF2B5EF4-FFF2-40B4-BE49-F238E27FC236}">
                    <a16:creationId xmlns:a16="http://schemas.microsoft.com/office/drawing/2014/main" id="{C292FF8C-06D4-4698-90B6-D4660BD22577}"/>
                  </a:ext>
                </a:extLst>
              </p:cNvPr>
              <p:cNvSpPr>
                <a:spLocks noGrp="1" noRot="1" noChangeAspect="1" noMove="1" noResize="1" noEditPoints="1" noAdjustHandles="1" noChangeArrowheads="1" noChangeShapeType="1" noTextEdit="1"/>
              </p:cNvSpPr>
              <p:nvPr>
                <p:ph idx="1"/>
              </p:nvPr>
            </p:nvSpPr>
            <p:spPr>
              <a:blipFill>
                <a:blip r:embed="rId2"/>
                <a:stretch>
                  <a:fillRect l="-851"/>
                </a:stretch>
              </a:blipFill>
            </p:spPr>
            <p:txBody>
              <a:bodyPr/>
              <a:lstStyle/>
              <a:p>
                <a:r>
                  <a:rPr lang="en-IN">
                    <a:noFill/>
                  </a:rPr>
                  <a:t> </a:t>
                </a:r>
              </a:p>
            </p:txBody>
          </p:sp>
        </mc:Fallback>
      </mc:AlternateContent>
    </p:spTree>
    <p:extLst>
      <p:ext uri="{BB962C8B-B14F-4D97-AF65-F5344CB8AC3E}">
        <p14:creationId xmlns:p14="http://schemas.microsoft.com/office/powerpoint/2010/main" val="156807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EFB1-B4EB-47FD-B9B5-3D0695E7C4B3}"/>
              </a:ext>
            </a:extLst>
          </p:cNvPr>
          <p:cNvSpPr>
            <a:spLocks noGrp="1"/>
          </p:cNvSpPr>
          <p:nvPr>
            <p:ph type="title"/>
          </p:nvPr>
        </p:nvSpPr>
        <p:spPr/>
        <p:txBody>
          <a:bodyPr/>
          <a:lstStyle/>
          <a:p>
            <a:pPr algn="ctr"/>
            <a:r>
              <a:rPr lang="en-GB" dirty="0"/>
              <a:t>Inequalities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53A90C-E76D-48F2-98F2-8D849CAEC683}"/>
                  </a:ext>
                </a:extLst>
              </p:cNvPr>
              <p:cNvSpPr>
                <a:spLocks noGrp="1"/>
              </p:cNvSpPr>
              <p:nvPr>
                <p:ph idx="1"/>
              </p:nvPr>
            </p:nvSpPr>
            <p:spPr/>
            <p:txBody>
              <a:bodyPr>
                <a:normAutofit/>
              </a:bodyPr>
              <a:lstStyle/>
              <a:p>
                <a:r>
                  <a:rPr lang="en-IN" sz="2400" dirty="0"/>
                  <a:t>If </a:t>
                </a:r>
                <a14:m>
                  <m:oMath xmlns:m="http://schemas.openxmlformats.org/officeDocument/2006/math">
                    <m:d>
                      <m:dPr>
                        <m:begChr m:val="|"/>
                        <m:endChr m:val="|"/>
                        <m:ctrlPr>
                          <a:rPr lang="en-IN" sz="2400" i="1">
                            <a:latin typeface="Cambria Math" panose="02040503050406030204" pitchFamily="18" charset="0"/>
                          </a:rPr>
                        </m:ctrlPr>
                      </m:dPr>
                      <m:e>
                        <m:r>
                          <a:rPr lang="en-IN" sz="2400" i="1">
                            <a:latin typeface="Cambria Math" panose="02040503050406030204" pitchFamily="18" charset="0"/>
                          </a:rPr>
                          <m:t>𝑦</m:t>
                        </m:r>
                      </m:e>
                    </m:d>
                    <m:r>
                      <a:rPr lang="en-IN" sz="2400" i="1">
                        <a:latin typeface="Cambria Math" panose="02040503050406030204" pitchFamily="18" charset="0"/>
                      </a:rPr>
                      <m:t>≤ −4</m:t>
                    </m:r>
                    <m:r>
                      <a:rPr lang="en-IN" sz="2400" i="1">
                        <a:latin typeface="Cambria Math" panose="02040503050406030204" pitchFamily="18" charset="0"/>
                      </a:rPr>
                      <m:t>𝑥</m:t>
                    </m:r>
                  </m:oMath>
                </a14:m>
                <a:r>
                  <a:rPr lang="en-IN" sz="2400" dirty="0"/>
                  <a:t> and </a:t>
                </a:r>
                <a14:m>
                  <m:oMath xmlns:m="http://schemas.openxmlformats.org/officeDocument/2006/math">
                    <m:d>
                      <m:dPr>
                        <m:begChr m:val="|"/>
                        <m:endChr m:val="|"/>
                        <m:ctrlPr>
                          <a:rPr lang="en-IN" sz="2400" i="1">
                            <a:latin typeface="Cambria Math" panose="02040503050406030204" pitchFamily="18" charset="0"/>
                          </a:rPr>
                        </m:ctrlPr>
                      </m:dPr>
                      <m:e>
                        <m:r>
                          <a:rPr lang="en-IN" sz="2400" i="1">
                            <a:latin typeface="Cambria Math" panose="02040503050406030204" pitchFamily="18" charset="0"/>
                          </a:rPr>
                          <m:t>3</m:t>
                        </m:r>
                        <m:r>
                          <a:rPr lang="en-IN" sz="2400" i="1">
                            <a:latin typeface="Cambria Math" panose="02040503050406030204" pitchFamily="18" charset="0"/>
                          </a:rPr>
                          <m:t>𝑥</m:t>
                        </m:r>
                        <m:r>
                          <a:rPr lang="en-IN" sz="2400" i="1">
                            <a:latin typeface="Cambria Math" panose="02040503050406030204" pitchFamily="18" charset="0"/>
                          </a:rPr>
                          <m:t>−4</m:t>
                        </m:r>
                      </m:e>
                    </m:d>
                    <m:r>
                      <a:rPr lang="en-IN" sz="2400" i="1">
                        <a:latin typeface="Cambria Math" panose="02040503050406030204" pitchFamily="18" charset="0"/>
                      </a:rPr>
                      <m:t>=2</m:t>
                    </m:r>
                    <m:r>
                      <a:rPr lang="en-IN" sz="2400" i="1">
                        <a:latin typeface="Cambria Math" panose="02040503050406030204" pitchFamily="18" charset="0"/>
                      </a:rPr>
                      <m:t>𝑥</m:t>
                    </m:r>
                    <m:r>
                      <a:rPr lang="en-IN" sz="2400" i="1">
                        <a:latin typeface="Cambria Math" panose="02040503050406030204" pitchFamily="18" charset="0"/>
                      </a:rPr>
                      <m:t>+6</m:t>
                    </m:r>
                  </m:oMath>
                </a14:m>
                <a:r>
                  <a:rPr lang="en-IN" sz="2400" dirty="0"/>
                  <a:t> then what is the value of x?</a:t>
                </a:r>
              </a:p>
              <a:p>
                <a:pPr marL="0" indent="0">
                  <a:buNone/>
                </a:pPr>
                <a:endParaRPr lang="en-IN" sz="2400" dirty="0"/>
              </a:p>
            </p:txBody>
          </p:sp>
        </mc:Choice>
        <mc:Fallback xmlns="">
          <p:sp>
            <p:nvSpPr>
              <p:cNvPr id="3" name="Content Placeholder 2">
                <a:extLst>
                  <a:ext uri="{FF2B5EF4-FFF2-40B4-BE49-F238E27FC236}">
                    <a16:creationId xmlns:a16="http://schemas.microsoft.com/office/drawing/2014/main" id="{DE53A90C-E76D-48F2-98F2-8D849CAEC683}"/>
                  </a:ext>
                </a:extLst>
              </p:cNvPr>
              <p:cNvSpPr>
                <a:spLocks noGrp="1" noRot="1" noChangeAspect="1" noMove="1" noResize="1" noEditPoints="1" noAdjustHandles="1" noChangeArrowheads="1" noChangeShapeType="1" noTextEdit="1"/>
              </p:cNvSpPr>
              <p:nvPr>
                <p:ph idx="1"/>
              </p:nvPr>
            </p:nvSpPr>
            <p:spPr>
              <a:blipFill>
                <a:blip r:embed="rId2"/>
                <a:stretch>
                  <a:fillRect l="-545" t="-1163"/>
                </a:stretch>
              </a:blipFill>
            </p:spPr>
            <p:txBody>
              <a:bodyPr/>
              <a:lstStyle/>
              <a:p>
                <a:r>
                  <a:rPr lang="en-IN">
                    <a:noFill/>
                  </a:rPr>
                  <a:t> </a:t>
                </a:r>
              </a:p>
            </p:txBody>
          </p:sp>
        </mc:Fallback>
      </mc:AlternateContent>
    </p:spTree>
    <p:extLst>
      <p:ext uri="{BB962C8B-B14F-4D97-AF65-F5344CB8AC3E}">
        <p14:creationId xmlns:p14="http://schemas.microsoft.com/office/powerpoint/2010/main" val="197851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CC966-98BE-4F01-BD9B-A7A4F021959A}"/>
              </a:ext>
            </a:extLst>
          </p:cNvPr>
          <p:cNvSpPr>
            <a:spLocks noGrp="1"/>
          </p:cNvSpPr>
          <p:nvPr>
            <p:ph type="title"/>
          </p:nvPr>
        </p:nvSpPr>
        <p:spPr>
          <a:xfrm>
            <a:off x="838200" y="365126"/>
            <a:ext cx="10515600" cy="687498"/>
          </a:xfrm>
        </p:spPr>
        <p:txBody>
          <a:bodyPr>
            <a:normAutofit/>
          </a:bodyPr>
          <a:lstStyle/>
          <a:p>
            <a:pPr algn="ctr"/>
            <a:r>
              <a:rPr lang="en-GB" dirty="0"/>
              <a:t>Inequalities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019124-0311-44AF-83CB-2E85B861F163}"/>
                  </a:ext>
                </a:extLst>
              </p:cNvPr>
              <p:cNvSpPr>
                <a:spLocks noGrp="1"/>
              </p:cNvSpPr>
              <p:nvPr>
                <p:ph idx="1"/>
              </p:nvPr>
            </p:nvSpPr>
            <p:spPr>
              <a:xfrm>
                <a:off x="838200" y="978195"/>
                <a:ext cx="10515600" cy="5198768"/>
              </a:xfrm>
            </p:spPr>
            <p:txBody>
              <a:bodyPr/>
              <a:lstStyle/>
              <a:p>
                <a:endParaRPr lang="en-GB" dirty="0"/>
              </a:p>
              <a:p>
                <a:r>
                  <a:rPr lang="en-GB" sz="2000" dirty="0"/>
                  <a:t>Which is greater ?</a:t>
                </a:r>
              </a:p>
              <a:p>
                <a:r>
                  <a:rPr lang="en-IN" sz="2000" dirty="0"/>
                  <a:t> </a:t>
                </a:r>
                <a14:m>
                  <m:oMath xmlns:m="http://schemas.openxmlformats.org/officeDocument/2006/math">
                    <m:r>
                      <a:rPr lang="en-IN" sz="2000" i="1">
                        <a:latin typeface="Cambria Math" panose="02040503050406030204" pitchFamily="18" charset="0"/>
                      </a:rPr>
                      <m:t>𝑝</m:t>
                    </m:r>
                    <m:r>
                      <a:rPr lang="en-IN" sz="2000" i="1">
                        <a:latin typeface="Cambria Math" panose="02040503050406030204" pitchFamily="18" charset="0"/>
                      </a:rPr>
                      <m:t>+ </m:t>
                    </m:r>
                    <m:d>
                      <m:dPr>
                        <m:begChr m:val="|"/>
                        <m:endChr m:val="|"/>
                        <m:ctrlPr>
                          <a:rPr lang="en-IN" sz="2000" i="1">
                            <a:latin typeface="Cambria Math" panose="02040503050406030204" pitchFamily="18" charset="0"/>
                          </a:rPr>
                        </m:ctrlPr>
                      </m:dPr>
                      <m:e>
                        <m:r>
                          <a:rPr lang="en-IN" sz="2000" i="1">
                            <a:latin typeface="Cambria Math" panose="02040503050406030204" pitchFamily="18" charset="0"/>
                          </a:rPr>
                          <m:t>𝑘</m:t>
                        </m:r>
                      </m:e>
                    </m:d>
                    <m:r>
                      <a:rPr lang="en-IN" sz="2000" i="1">
                        <a:latin typeface="Cambria Math" panose="02040503050406030204" pitchFamily="18" charset="0"/>
                      </a:rPr>
                      <m:t>&gt; </m:t>
                    </m:r>
                    <m:d>
                      <m:dPr>
                        <m:begChr m:val="|"/>
                        <m:endChr m:val="|"/>
                        <m:ctrlPr>
                          <a:rPr lang="en-IN" sz="2000" i="1">
                            <a:latin typeface="Cambria Math" panose="02040503050406030204" pitchFamily="18" charset="0"/>
                          </a:rPr>
                        </m:ctrlPr>
                      </m:dPr>
                      <m:e>
                        <m:r>
                          <a:rPr lang="en-IN" sz="2000" i="1">
                            <a:latin typeface="Cambria Math" panose="02040503050406030204" pitchFamily="18" charset="0"/>
                          </a:rPr>
                          <m:t>𝑝</m:t>
                        </m:r>
                      </m:e>
                    </m:d>
                    <m:r>
                      <a:rPr lang="en-IN" sz="2000" i="1">
                        <a:latin typeface="Cambria Math" panose="02040503050406030204" pitchFamily="18" charset="0"/>
                      </a:rPr>
                      <m:t>+</m:t>
                    </m:r>
                    <m:r>
                      <a:rPr lang="en-IN" sz="2000" i="1">
                        <a:latin typeface="Cambria Math" panose="02040503050406030204" pitchFamily="18" charset="0"/>
                      </a:rPr>
                      <m:t>𝑘</m:t>
                    </m:r>
                    <m:r>
                      <a:rPr lang="en-IN" sz="2000" i="1">
                        <a:latin typeface="Cambria Math" panose="02040503050406030204" pitchFamily="18" charset="0"/>
                      </a:rPr>
                      <m:t> </m:t>
                    </m:r>
                  </m:oMath>
                </a14:m>
                <a:r>
                  <a:rPr lang="en-IN" sz="2000" dirty="0"/>
                  <a:t> </a:t>
                </a:r>
              </a:p>
              <a:p>
                <a:r>
                  <a:rPr lang="en-IN" sz="2000" dirty="0"/>
                  <a:t>Column A                          Column B</a:t>
                </a:r>
              </a:p>
              <a:p>
                <a:pPr marL="0" indent="0">
                  <a:buNone/>
                </a:pPr>
                <a:r>
                  <a:rPr lang="en-IN" sz="2000" dirty="0"/>
                  <a:t>          P                                          k</a:t>
                </a:r>
              </a:p>
              <a:p>
                <a:endParaRPr lang="en-IN" sz="2800" dirty="0"/>
              </a:p>
              <a:p>
                <a:endParaRPr lang="en-IN" dirty="0"/>
              </a:p>
            </p:txBody>
          </p:sp>
        </mc:Choice>
        <mc:Fallback xmlns="">
          <p:sp>
            <p:nvSpPr>
              <p:cNvPr id="3" name="Content Placeholder 2">
                <a:extLst>
                  <a:ext uri="{FF2B5EF4-FFF2-40B4-BE49-F238E27FC236}">
                    <a16:creationId xmlns:a16="http://schemas.microsoft.com/office/drawing/2014/main" id="{0E019124-0311-44AF-83CB-2E85B861F163}"/>
                  </a:ext>
                </a:extLst>
              </p:cNvPr>
              <p:cNvSpPr>
                <a:spLocks noGrp="1" noRot="1" noChangeAspect="1" noMove="1" noResize="1" noEditPoints="1" noAdjustHandles="1" noChangeArrowheads="1" noChangeShapeType="1" noTextEdit="1"/>
              </p:cNvSpPr>
              <p:nvPr>
                <p:ph idx="1"/>
              </p:nvPr>
            </p:nvSpPr>
            <p:spPr>
              <a:xfrm>
                <a:off x="838200" y="978195"/>
                <a:ext cx="10515600" cy="5198768"/>
              </a:xfrm>
              <a:blipFill>
                <a:blip r:embed="rId2"/>
                <a:stretch>
                  <a:fillRect l="-290"/>
                </a:stretch>
              </a:blipFill>
            </p:spPr>
            <p:txBody>
              <a:bodyPr/>
              <a:lstStyle/>
              <a:p>
                <a:r>
                  <a:rPr lang="en-IN">
                    <a:noFill/>
                  </a:rPr>
                  <a:t> </a:t>
                </a:r>
              </a:p>
            </p:txBody>
          </p:sp>
        </mc:Fallback>
      </mc:AlternateContent>
    </p:spTree>
    <p:extLst>
      <p:ext uri="{BB962C8B-B14F-4D97-AF65-F5344CB8AC3E}">
        <p14:creationId xmlns:p14="http://schemas.microsoft.com/office/powerpoint/2010/main" val="261972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FFA7-C5B6-4EDF-90BD-348531579911}"/>
              </a:ext>
            </a:extLst>
          </p:cNvPr>
          <p:cNvSpPr>
            <a:spLocks noGrp="1"/>
          </p:cNvSpPr>
          <p:nvPr>
            <p:ph type="title"/>
          </p:nvPr>
        </p:nvSpPr>
        <p:spPr/>
        <p:txBody>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4A5BFAF6-B73E-4B9D-93EB-4786B46BE153}"/>
              </a:ext>
            </a:extLst>
          </p:cNvPr>
          <p:cNvSpPr>
            <a:spLocks noGrp="1"/>
          </p:cNvSpPr>
          <p:nvPr>
            <p:ph idx="1"/>
          </p:nvPr>
        </p:nvSpPr>
        <p:spPr/>
        <p:txBody>
          <a:bodyPr>
            <a:normAutofit lnSpcReduction="10000"/>
          </a:bodyPr>
          <a:lstStyle/>
          <a:p>
            <a:r>
              <a:rPr lang="en-GB" dirty="0"/>
              <a:t>If   a = b then   -a = -b               But</a:t>
            </a:r>
          </a:p>
          <a:p>
            <a:endParaRPr lang="en-GB" dirty="0"/>
          </a:p>
          <a:p>
            <a:r>
              <a:rPr lang="en-GB" dirty="0"/>
              <a:t>If   a &lt; b  then    -a &gt; -b             and   2 &lt; 3   but    -2 &gt; -3</a:t>
            </a:r>
          </a:p>
          <a:p>
            <a:endParaRPr lang="en-GB" dirty="0"/>
          </a:p>
          <a:p>
            <a:r>
              <a:rPr lang="en-GB" dirty="0"/>
              <a:t>If   a &gt; b  then    -a &lt; -b                        5 &gt; 3  but   -5 &lt; -3</a:t>
            </a:r>
          </a:p>
          <a:p>
            <a:r>
              <a:rPr lang="en-GB" dirty="0"/>
              <a:t> </a:t>
            </a:r>
          </a:p>
          <a:p>
            <a:r>
              <a:rPr lang="en-GB" dirty="0"/>
              <a:t>-</a:t>
            </a:r>
            <a:r>
              <a:rPr lang="en-GB" dirty="0">
                <a:sym typeface="Wingdings" panose="05000000000000000000" pitchFamily="2" charset="2"/>
              </a:rPr>
              <a:t>  By multiplying both sides of an inequality by a minus </a:t>
            </a:r>
          </a:p>
          <a:p>
            <a:r>
              <a:rPr lang="en-GB" dirty="0">
                <a:sym typeface="Wingdings" panose="05000000000000000000" pitchFamily="2" charset="2"/>
              </a:rPr>
              <a:t> the inequality sign gets Reversed</a:t>
            </a:r>
          </a:p>
          <a:p>
            <a:r>
              <a:rPr lang="en-GB" dirty="0">
                <a:sym typeface="Wingdings" panose="05000000000000000000" pitchFamily="2" charset="2"/>
              </a:rPr>
              <a:t>Less than becomes greater than   and</a:t>
            </a:r>
          </a:p>
          <a:p>
            <a:r>
              <a:rPr lang="en-GB" dirty="0">
                <a:sym typeface="Wingdings" panose="05000000000000000000" pitchFamily="2" charset="2"/>
              </a:rPr>
              <a:t>Greater than becomes Less than.</a:t>
            </a:r>
            <a:endParaRPr lang="en-IN" dirty="0"/>
          </a:p>
        </p:txBody>
      </p:sp>
    </p:spTree>
    <p:extLst>
      <p:ext uri="{BB962C8B-B14F-4D97-AF65-F5344CB8AC3E}">
        <p14:creationId xmlns:p14="http://schemas.microsoft.com/office/powerpoint/2010/main" val="289876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8DF1-49A9-471D-BF9E-FEAB5015B687}"/>
              </a:ext>
            </a:extLst>
          </p:cNvPr>
          <p:cNvSpPr>
            <a:spLocks noGrp="1"/>
          </p:cNvSpPr>
          <p:nvPr>
            <p:ph type="title"/>
          </p:nvPr>
        </p:nvSpPr>
        <p:spPr/>
        <p:txBody>
          <a:bodyPr/>
          <a:lstStyle/>
          <a:p>
            <a:pPr algn="ctr"/>
            <a:r>
              <a:rPr lang="en-GB" dirty="0"/>
              <a:t>Inequalities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FA254A-E69E-4BB4-AD5D-C9B4658A4152}"/>
                  </a:ext>
                </a:extLst>
              </p:cNvPr>
              <p:cNvSpPr>
                <a:spLocks noGrp="1"/>
              </p:cNvSpPr>
              <p:nvPr>
                <p:ph idx="1"/>
              </p:nvPr>
            </p:nvSpPr>
            <p:spPr/>
            <p:txBody>
              <a:bodyPr/>
              <a:lstStyle/>
              <a:p>
                <a:r>
                  <a:rPr lang="en-GB" sz="2000" dirty="0"/>
                  <a:t>Which is greater ?</a:t>
                </a:r>
              </a:p>
              <a:p>
                <a:r>
                  <a:rPr lang="en-IN" sz="2000" dirty="0"/>
                  <a:t> </a:t>
                </a:r>
                <a14:m>
                  <m:oMath xmlns:m="http://schemas.openxmlformats.org/officeDocument/2006/math">
                    <m:d>
                      <m:dPr>
                        <m:begChr m:val="|"/>
                        <m:endChr m:val="|"/>
                        <m:ctrlPr>
                          <a:rPr lang="en-IN" sz="2000" i="1">
                            <a:latin typeface="Cambria Math" panose="02040503050406030204" pitchFamily="18" charset="0"/>
                          </a:rPr>
                        </m:ctrlPr>
                      </m:dPr>
                      <m:e>
                        <m:r>
                          <a:rPr lang="en-IN" sz="2000" i="1">
                            <a:latin typeface="Cambria Math" panose="02040503050406030204" pitchFamily="18" charset="0"/>
                          </a:rPr>
                          <m:t>𝑥</m:t>
                        </m:r>
                      </m:e>
                    </m:d>
                    <m:r>
                      <a:rPr lang="en-IN" sz="2000" i="1">
                        <a:latin typeface="Cambria Math" panose="02040503050406030204" pitchFamily="18" charset="0"/>
                      </a:rPr>
                      <m:t>𝑦</m:t>
                    </m:r>
                    <m:r>
                      <a:rPr lang="en-IN" sz="2000" i="1">
                        <a:latin typeface="Cambria Math" panose="02040503050406030204" pitchFamily="18" charset="0"/>
                      </a:rPr>
                      <m:t>&gt;</m:t>
                    </m:r>
                    <m:r>
                      <a:rPr lang="en-IN" sz="2000" i="1">
                        <a:latin typeface="Cambria Math" panose="02040503050406030204" pitchFamily="18" charset="0"/>
                      </a:rPr>
                      <m:t>𝑥</m:t>
                    </m:r>
                    <m:d>
                      <m:dPr>
                        <m:begChr m:val="|"/>
                        <m:endChr m:val="|"/>
                        <m:ctrlPr>
                          <a:rPr lang="en-IN" sz="2000" i="1">
                            <a:latin typeface="Cambria Math" panose="02040503050406030204" pitchFamily="18" charset="0"/>
                          </a:rPr>
                        </m:ctrlPr>
                      </m:dPr>
                      <m:e>
                        <m:r>
                          <a:rPr lang="en-IN" sz="2000" i="1">
                            <a:latin typeface="Cambria Math" panose="02040503050406030204" pitchFamily="18" charset="0"/>
                          </a:rPr>
                          <m:t>𝑦</m:t>
                        </m:r>
                      </m:e>
                    </m:d>
                  </m:oMath>
                </a14:m>
                <a:endParaRPr lang="en-IN" sz="2000" dirty="0"/>
              </a:p>
              <a:p>
                <a:r>
                  <a:rPr lang="en-IN" sz="2000" dirty="0"/>
                  <a:t>Column A                          Column B</a:t>
                </a:r>
              </a:p>
              <a:p>
                <a:pPr marL="0" indent="0">
                  <a:buNone/>
                </a:pPr>
                <a:r>
                  <a:rPr lang="en-IN" sz="2000" dirty="0"/>
                  <a:t>        x                                          y</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6AFA254A-E69E-4BB4-AD5D-C9B4658A4152}"/>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167556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3B2B-00B6-4E16-9815-AB8EFBE281E9}"/>
              </a:ext>
            </a:extLst>
          </p:cNvPr>
          <p:cNvSpPr>
            <a:spLocks noGrp="1"/>
          </p:cNvSpPr>
          <p:nvPr>
            <p:ph type="title"/>
          </p:nvPr>
        </p:nvSpPr>
        <p:spPr>
          <a:xfrm>
            <a:off x="838200" y="365125"/>
            <a:ext cx="10515600" cy="464215"/>
          </a:xfrm>
        </p:spPr>
        <p:txBody>
          <a:bodyPr>
            <a:normAutofit fontScale="90000"/>
          </a:bodyPr>
          <a:lstStyle/>
          <a:p>
            <a:pPr algn="ctr"/>
            <a:r>
              <a:rPr lang="en-GB" dirty="0"/>
              <a:t>Inequalities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5A611B-C647-4163-8DB9-406BD323C93E}"/>
                  </a:ext>
                </a:extLst>
              </p:cNvPr>
              <p:cNvSpPr>
                <a:spLocks noGrp="1"/>
              </p:cNvSpPr>
              <p:nvPr>
                <p:ph idx="1"/>
              </p:nvPr>
            </p:nvSpPr>
            <p:spPr>
              <a:xfrm>
                <a:off x="838200" y="1010093"/>
                <a:ext cx="10515600" cy="5166870"/>
              </a:xfrm>
            </p:spPr>
            <p:txBody>
              <a:bodyPr>
                <a:normAutofit/>
              </a:bodyPr>
              <a:lstStyle/>
              <a:p>
                <a:endParaRPr lang="en-IN" dirty="0"/>
              </a:p>
              <a:p>
                <a:r>
                  <a:rPr lang="en-IN" sz="2400" dirty="0"/>
                  <a:t> For all integer values of p such that </a:t>
                </a:r>
                <a14:m>
                  <m:oMath xmlns:m="http://schemas.openxmlformats.org/officeDocument/2006/math">
                    <m:r>
                      <a:rPr lang="en-IN" sz="2400" i="1">
                        <a:latin typeface="Cambria Math" panose="02040503050406030204" pitchFamily="18" charset="0"/>
                      </a:rPr>
                      <m:t>1.9&lt; </m:t>
                    </m:r>
                    <m:d>
                      <m:dPr>
                        <m:begChr m:val="|"/>
                        <m:endChr m:val="|"/>
                        <m:ctrlPr>
                          <a:rPr lang="en-IN" sz="2400" i="1">
                            <a:latin typeface="Cambria Math" panose="02040503050406030204" pitchFamily="18" charset="0"/>
                          </a:rPr>
                        </m:ctrlPr>
                      </m:dPr>
                      <m:e>
                        <m:r>
                          <a:rPr lang="en-IN" sz="2400" i="1">
                            <a:latin typeface="Cambria Math" panose="02040503050406030204" pitchFamily="18" charset="0"/>
                          </a:rPr>
                          <m:t>𝑝</m:t>
                        </m:r>
                      </m:e>
                    </m:d>
                    <m:r>
                      <a:rPr lang="en-IN" sz="2400" i="1">
                        <a:latin typeface="Cambria Math" panose="02040503050406030204" pitchFamily="18" charset="0"/>
                      </a:rPr>
                      <m:t>&lt;5.3</m:t>
                    </m:r>
                  </m:oMath>
                </a14:m>
                <a:r>
                  <a:rPr lang="en-IN" sz="2400" dirty="0"/>
                  <a:t>, the function f(p) = p</a:t>
                </a:r>
                <a:r>
                  <a:rPr lang="en-IN" sz="2400" baseline="30000" dirty="0"/>
                  <a:t>2</a:t>
                </a:r>
                <a:endParaRPr lang="en-IN" sz="2400" dirty="0"/>
              </a:p>
              <a:p>
                <a:r>
                  <a:rPr lang="en-IN" sz="2400" dirty="0"/>
                  <a:t>Column A                                                                 Column B</a:t>
                </a:r>
              </a:p>
              <a:p>
                <a:r>
                  <a:rPr lang="en-IN" sz="2400" dirty="0"/>
                  <a:t>f( p) for the greatest value of p               f(p) for the least value of p </a:t>
                </a:r>
              </a:p>
            </p:txBody>
          </p:sp>
        </mc:Choice>
        <mc:Fallback xmlns="">
          <p:sp>
            <p:nvSpPr>
              <p:cNvPr id="3" name="Content Placeholder 2">
                <a:extLst>
                  <a:ext uri="{FF2B5EF4-FFF2-40B4-BE49-F238E27FC236}">
                    <a16:creationId xmlns:a16="http://schemas.microsoft.com/office/drawing/2014/main" id="{325A611B-C647-4163-8DB9-406BD323C93E}"/>
                  </a:ext>
                </a:extLst>
              </p:cNvPr>
              <p:cNvSpPr>
                <a:spLocks noGrp="1" noRot="1" noChangeAspect="1" noMove="1" noResize="1" noEditPoints="1" noAdjustHandles="1" noChangeArrowheads="1" noChangeShapeType="1" noTextEdit="1"/>
              </p:cNvSpPr>
              <p:nvPr>
                <p:ph idx="1"/>
              </p:nvPr>
            </p:nvSpPr>
            <p:spPr>
              <a:xfrm>
                <a:off x="838200" y="1010093"/>
                <a:ext cx="10515600" cy="5166870"/>
              </a:xfrm>
              <a:blipFill>
                <a:blip r:embed="rId2"/>
                <a:stretch>
                  <a:fillRect l="-464" r="-696"/>
                </a:stretch>
              </a:blipFill>
            </p:spPr>
            <p:txBody>
              <a:bodyPr/>
              <a:lstStyle/>
              <a:p>
                <a:r>
                  <a:rPr lang="en-IN">
                    <a:noFill/>
                  </a:rPr>
                  <a:t> </a:t>
                </a:r>
              </a:p>
            </p:txBody>
          </p:sp>
        </mc:Fallback>
      </mc:AlternateContent>
    </p:spTree>
    <p:extLst>
      <p:ext uri="{BB962C8B-B14F-4D97-AF65-F5344CB8AC3E}">
        <p14:creationId xmlns:p14="http://schemas.microsoft.com/office/powerpoint/2010/main" val="113197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A5EC-EEB7-48BD-8403-7FA2BF926811}"/>
              </a:ext>
            </a:extLst>
          </p:cNvPr>
          <p:cNvSpPr>
            <a:spLocks noGrp="1"/>
          </p:cNvSpPr>
          <p:nvPr>
            <p:ph type="title"/>
          </p:nvPr>
        </p:nvSpPr>
        <p:spPr/>
        <p:txBody>
          <a:bodyPr/>
          <a:lstStyle/>
          <a:p>
            <a:pPr algn="ctr"/>
            <a:r>
              <a:rPr lang="en-GB" dirty="0"/>
              <a:t>inequalities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9B2521-C64B-4748-85D8-45019388273D}"/>
                  </a:ext>
                </a:extLst>
              </p:cNvPr>
              <p:cNvSpPr>
                <a:spLocks noGrp="1"/>
              </p:cNvSpPr>
              <p:nvPr>
                <p:ph idx="1"/>
              </p:nvPr>
            </p:nvSpPr>
            <p:spPr/>
            <p:txBody>
              <a:bodyPr>
                <a:normAutofit/>
              </a:bodyPr>
              <a:lstStyle/>
              <a:p>
                <a:r>
                  <a:rPr lang="en-IN" sz="2800" dirty="0"/>
                  <a:t>If </a:t>
                </a:r>
                <a14:m>
                  <m:oMath xmlns:m="http://schemas.openxmlformats.org/officeDocument/2006/math">
                    <m:r>
                      <a:rPr lang="en-IN" sz="2800" i="1">
                        <a:latin typeface="Cambria Math" panose="02040503050406030204" pitchFamily="18" charset="0"/>
                      </a:rPr>
                      <m:t>4&lt;</m:t>
                    </m:r>
                    <m:r>
                      <a:rPr lang="en-IN" sz="2800" i="1">
                        <a:latin typeface="Cambria Math" panose="02040503050406030204" pitchFamily="18" charset="0"/>
                      </a:rPr>
                      <m:t>𝑥</m:t>
                    </m:r>
                    <m:r>
                      <a:rPr lang="en-IN" sz="2800" i="1">
                        <a:latin typeface="Cambria Math" panose="02040503050406030204" pitchFamily="18" charset="0"/>
                      </a:rPr>
                      <m:t>&lt;10</m:t>
                    </m:r>
                  </m:oMath>
                </a14:m>
                <a:r>
                  <a:rPr lang="en-IN" sz="2800" dirty="0"/>
                  <a:t> and 5 &lt; y &lt; 6 then  find ( x – y)</a:t>
                </a:r>
              </a:p>
            </p:txBody>
          </p:sp>
        </mc:Choice>
        <mc:Fallback xmlns="">
          <p:sp>
            <p:nvSpPr>
              <p:cNvPr id="3" name="Content Placeholder 2">
                <a:extLst>
                  <a:ext uri="{FF2B5EF4-FFF2-40B4-BE49-F238E27FC236}">
                    <a16:creationId xmlns:a16="http://schemas.microsoft.com/office/drawing/2014/main" id="{999B2521-C64B-4748-85D8-45019388273D}"/>
                  </a:ext>
                </a:extLst>
              </p:cNvPr>
              <p:cNvSpPr>
                <a:spLocks noGrp="1" noRot="1" noChangeAspect="1" noMove="1" noResize="1" noEditPoints="1" noAdjustHandles="1" noChangeArrowheads="1" noChangeShapeType="1" noTextEdit="1"/>
              </p:cNvSpPr>
              <p:nvPr>
                <p:ph idx="1"/>
              </p:nvPr>
            </p:nvSpPr>
            <p:spPr>
              <a:blipFill>
                <a:blip r:embed="rId2"/>
                <a:stretch>
                  <a:fillRect l="-886" t="-1599"/>
                </a:stretch>
              </a:blipFill>
            </p:spPr>
            <p:txBody>
              <a:bodyPr/>
              <a:lstStyle/>
              <a:p>
                <a:r>
                  <a:rPr lang="en-IN">
                    <a:noFill/>
                  </a:rPr>
                  <a:t> </a:t>
                </a:r>
              </a:p>
            </p:txBody>
          </p:sp>
        </mc:Fallback>
      </mc:AlternateContent>
    </p:spTree>
    <p:extLst>
      <p:ext uri="{BB962C8B-B14F-4D97-AF65-F5344CB8AC3E}">
        <p14:creationId xmlns:p14="http://schemas.microsoft.com/office/powerpoint/2010/main" val="132149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BB55-B4FC-4FF5-87CC-65A999F2B5D9}"/>
              </a:ext>
            </a:extLst>
          </p:cNvPr>
          <p:cNvSpPr>
            <a:spLocks noGrp="1"/>
          </p:cNvSpPr>
          <p:nvPr>
            <p:ph type="title"/>
          </p:nvPr>
        </p:nvSpPr>
        <p:spPr/>
        <p:txBody>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FA835F47-F8AC-4FF8-AC69-E97C2FFAC6CB}"/>
              </a:ext>
            </a:extLst>
          </p:cNvPr>
          <p:cNvSpPr>
            <a:spLocks noGrp="1"/>
          </p:cNvSpPr>
          <p:nvPr>
            <p:ph idx="1"/>
          </p:nvPr>
        </p:nvSpPr>
        <p:spPr/>
        <p:txBody>
          <a:bodyPr/>
          <a:lstStyle/>
          <a:p>
            <a:r>
              <a:rPr lang="en-IN" b="1" dirty="0"/>
              <a:t>    Solve  :−2 &lt; </a:t>
            </a:r>
            <a:r>
              <a:rPr lang="en-IN" i="1" u="sng" dirty="0"/>
              <a:t>6−2x</a:t>
            </a:r>
            <a:r>
              <a:rPr lang="en-IN" u="sng" dirty="0"/>
              <a:t> </a:t>
            </a:r>
            <a:r>
              <a:rPr lang="en-IN" b="1" dirty="0"/>
              <a:t>&lt; 4</a:t>
            </a:r>
          </a:p>
          <a:p>
            <a:r>
              <a:rPr lang="en-IN" b="1" dirty="0"/>
              <a:t>                           3</a:t>
            </a:r>
          </a:p>
          <a:p>
            <a:r>
              <a:rPr lang="en-IN" dirty="0"/>
              <a:t> </a:t>
            </a:r>
          </a:p>
        </p:txBody>
      </p:sp>
    </p:spTree>
    <p:extLst>
      <p:ext uri="{BB962C8B-B14F-4D97-AF65-F5344CB8AC3E}">
        <p14:creationId xmlns:p14="http://schemas.microsoft.com/office/powerpoint/2010/main" val="384480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410A-0319-4899-8484-5A14F1FEFF83}"/>
              </a:ext>
            </a:extLst>
          </p:cNvPr>
          <p:cNvSpPr>
            <a:spLocks noGrp="1"/>
          </p:cNvSpPr>
          <p:nvPr>
            <p:ph type="title"/>
          </p:nvPr>
        </p:nvSpPr>
        <p:spPr/>
        <p:txBody>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BAC5620E-7134-422F-9876-ECC88327958A}"/>
              </a:ext>
            </a:extLst>
          </p:cNvPr>
          <p:cNvSpPr>
            <a:spLocks noGrp="1"/>
          </p:cNvSpPr>
          <p:nvPr>
            <p:ph idx="1"/>
          </p:nvPr>
        </p:nvSpPr>
        <p:spPr/>
        <p:txBody>
          <a:bodyPr/>
          <a:lstStyle/>
          <a:p>
            <a:r>
              <a:rPr lang="en-IN" dirty="0"/>
              <a:t>Solve :      -9 &lt; 5 - 7y ≤ 12 </a:t>
            </a:r>
          </a:p>
        </p:txBody>
      </p:sp>
    </p:spTree>
    <p:extLst>
      <p:ext uri="{BB962C8B-B14F-4D97-AF65-F5344CB8AC3E}">
        <p14:creationId xmlns:p14="http://schemas.microsoft.com/office/powerpoint/2010/main" val="221422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1882-37DD-4F24-9DBA-D0CF36ECDF39}"/>
              </a:ext>
            </a:extLst>
          </p:cNvPr>
          <p:cNvSpPr>
            <a:spLocks noGrp="1"/>
          </p:cNvSpPr>
          <p:nvPr>
            <p:ph type="title"/>
          </p:nvPr>
        </p:nvSpPr>
        <p:spPr/>
        <p:txBody>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70FE3A17-8FE0-45BA-9181-279333D83096}"/>
              </a:ext>
            </a:extLst>
          </p:cNvPr>
          <p:cNvSpPr>
            <a:spLocks noGrp="1"/>
          </p:cNvSpPr>
          <p:nvPr>
            <p:ph idx="1"/>
          </p:nvPr>
        </p:nvSpPr>
        <p:spPr/>
        <p:txBody>
          <a:bodyPr/>
          <a:lstStyle/>
          <a:p>
            <a:r>
              <a:rPr lang="en-GB" dirty="0"/>
              <a:t>Solve the inequality               -4 ≤ 3x + 2 &lt; 5</a:t>
            </a:r>
            <a:endParaRPr lang="en-IN" dirty="0"/>
          </a:p>
        </p:txBody>
      </p:sp>
    </p:spTree>
    <p:extLst>
      <p:ext uri="{BB962C8B-B14F-4D97-AF65-F5344CB8AC3E}">
        <p14:creationId xmlns:p14="http://schemas.microsoft.com/office/powerpoint/2010/main" val="155145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5D1C-D45E-4667-B453-5F57FFE700BF}"/>
              </a:ext>
            </a:extLst>
          </p:cNvPr>
          <p:cNvSpPr>
            <a:spLocks noGrp="1"/>
          </p:cNvSpPr>
          <p:nvPr>
            <p:ph type="title"/>
          </p:nvPr>
        </p:nvSpPr>
        <p:spPr>
          <a:xfrm>
            <a:off x="838200" y="365126"/>
            <a:ext cx="10515600" cy="602438"/>
          </a:xfrm>
        </p:spPr>
        <p:txBody>
          <a:bodyPr>
            <a:normAutofit fontScale="90000"/>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9EF320B0-3DEB-419F-96F9-D245DB29574A}"/>
              </a:ext>
            </a:extLst>
          </p:cNvPr>
          <p:cNvSpPr>
            <a:spLocks noGrp="1"/>
          </p:cNvSpPr>
          <p:nvPr>
            <p:ph idx="1"/>
          </p:nvPr>
        </p:nvSpPr>
        <p:spPr>
          <a:xfrm>
            <a:off x="838200" y="967564"/>
            <a:ext cx="10515600" cy="5209399"/>
          </a:xfrm>
        </p:spPr>
        <p:txBody>
          <a:bodyPr>
            <a:normAutofit/>
          </a:bodyPr>
          <a:lstStyle/>
          <a:p>
            <a:endParaRPr lang="en-GB" sz="2000" dirty="0"/>
          </a:p>
          <a:p>
            <a:r>
              <a:rPr lang="en-IN" sz="3200" dirty="0"/>
              <a:t>Absolute value:</a:t>
            </a:r>
          </a:p>
          <a:p>
            <a:r>
              <a:rPr lang="en-IN" sz="3200" dirty="0"/>
              <a:t>For any real number x , the absolute value is defined as follows:</a:t>
            </a:r>
          </a:p>
          <a:p>
            <a:r>
              <a:rPr lang="en-IN" sz="3200" b="1" dirty="0"/>
              <a:t>| </a:t>
            </a:r>
            <a:r>
              <a:rPr lang="en-IN" sz="3200" b="1" i="1" dirty="0"/>
              <a:t>x</a:t>
            </a:r>
            <a:r>
              <a:rPr lang="en-IN" sz="3200" b="1" dirty="0"/>
              <a:t> | = { x if x ≥ 0 and  -x if x &lt; 0 }</a:t>
            </a:r>
          </a:p>
          <a:p>
            <a:endParaRPr lang="en-IN" sz="2000" dirty="0"/>
          </a:p>
        </p:txBody>
      </p:sp>
    </p:spTree>
    <p:extLst>
      <p:ext uri="{BB962C8B-B14F-4D97-AF65-F5344CB8AC3E}">
        <p14:creationId xmlns:p14="http://schemas.microsoft.com/office/powerpoint/2010/main" val="173203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8AFD-2DE6-4433-A805-627DC963BC12}"/>
              </a:ext>
            </a:extLst>
          </p:cNvPr>
          <p:cNvSpPr>
            <a:spLocks noGrp="1"/>
          </p:cNvSpPr>
          <p:nvPr>
            <p:ph type="title"/>
          </p:nvPr>
        </p:nvSpPr>
        <p:spPr/>
        <p:txBody>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07BCA48F-6AFC-406F-8B4D-87ADCDA74667}"/>
              </a:ext>
            </a:extLst>
          </p:cNvPr>
          <p:cNvSpPr>
            <a:spLocks noGrp="1"/>
          </p:cNvSpPr>
          <p:nvPr>
            <p:ph idx="1"/>
          </p:nvPr>
        </p:nvSpPr>
        <p:spPr/>
        <p:txBody>
          <a:bodyPr>
            <a:normAutofit/>
          </a:bodyPr>
          <a:lstStyle/>
          <a:p>
            <a:r>
              <a:rPr lang="en-IN" sz="3200" b="1" dirty="0"/>
              <a:t>In case of </a:t>
            </a:r>
            <a:r>
              <a:rPr lang="en-IN" sz="3200" dirty="0"/>
              <a:t>inequalities the variables generally take a range of values unlike in the case of equations where the variables in general take one value or a discrete set of values.</a:t>
            </a:r>
          </a:p>
          <a:p>
            <a:pPr marL="0" indent="0">
              <a:buNone/>
            </a:pPr>
            <a:endParaRPr lang="en-IN" sz="3200" dirty="0"/>
          </a:p>
        </p:txBody>
      </p:sp>
    </p:spTree>
    <p:extLst>
      <p:ext uri="{BB962C8B-B14F-4D97-AF65-F5344CB8AC3E}">
        <p14:creationId xmlns:p14="http://schemas.microsoft.com/office/powerpoint/2010/main" val="305828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64FC-2EC9-4D7C-A2E9-CF6DB0B5D360}"/>
              </a:ext>
            </a:extLst>
          </p:cNvPr>
          <p:cNvSpPr>
            <a:spLocks noGrp="1"/>
          </p:cNvSpPr>
          <p:nvPr>
            <p:ph type="title"/>
          </p:nvPr>
        </p:nvSpPr>
        <p:spPr>
          <a:xfrm>
            <a:off x="1154954" y="694482"/>
            <a:ext cx="8825659" cy="1099594"/>
          </a:xfrm>
        </p:spPr>
        <p:txBody>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A06DC445-F600-4613-AFB9-8A52FFDC4B5E}"/>
              </a:ext>
            </a:extLst>
          </p:cNvPr>
          <p:cNvSpPr>
            <a:spLocks noGrp="1"/>
          </p:cNvSpPr>
          <p:nvPr>
            <p:ph type="body" sz="half" idx="2"/>
          </p:nvPr>
        </p:nvSpPr>
        <p:spPr>
          <a:xfrm>
            <a:off x="1154954" y="1689904"/>
            <a:ext cx="8825659" cy="4329896"/>
          </a:xfrm>
        </p:spPr>
        <p:txBody>
          <a:bodyPr>
            <a:noAutofit/>
          </a:bodyPr>
          <a:lstStyle/>
          <a:p>
            <a:r>
              <a:rPr lang="en-IN" sz="3200" dirty="0"/>
              <a:t>Linear Inequality:</a:t>
            </a:r>
          </a:p>
          <a:p>
            <a:r>
              <a:rPr lang="en-IN" sz="3200" dirty="0"/>
              <a:t>Solve : 2x -3 &lt; 5</a:t>
            </a:r>
          </a:p>
          <a:p>
            <a:r>
              <a:rPr lang="en-IN" sz="3200" dirty="0"/>
              <a:t>2x -3 &lt;  5</a:t>
            </a:r>
          </a:p>
          <a:p>
            <a:r>
              <a:rPr lang="en-IN" sz="3200" dirty="0"/>
              <a:t>2x &lt; 8  or x&lt; 4     sol: ( -∞, 4)  </a:t>
            </a:r>
          </a:p>
          <a:p>
            <a:r>
              <a:rPr lang="en-IN" sz="3200" dirty="0"/>
              <a:t>This small bracket is called an open bracket meaning the end values are not included.</a:t>
            </a:r>
          </a:p>
          <a:p>
            <a:r>
              <a:rPr lang="en-IN" sz="3200" dirty="0"/>
              <a:t> </a:t>
            </a:r>
          </a:p>
        </p:txBody>
      </p:sp>
    </p:spTree>
    <p:extLst>
      <p:ext uri="{BB962C8B-B14F-4D97-AF65-F5344CB8AC3E}">
        <p14:creationId xmlns:p14="http://schemas.microsoft.com/office/powerpoint/2010/main" val="15499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348F7-D7B6-4985-B1A8-2D15DEAF0543}"/>
              </a:ext>
            </a:extLst>
          </p:cNvPr>
          <p:cNvSpPr>
            <a:spLocks noGrp="1"/>
          </p:cNvSpPr>
          <p:nvPr>
            <p:ph type="title"/>
          </p:nvPr>
        </p:nvSpPr>
        <p:spPr>
          <a:xfrm>
            <a:off x="838200" y="365126"/>
            <a:ext cx="10515600" cy="411052"/>
          </a:xfrm>
        </p:spPr>
        <p:txBody>
          <a:bodyPr>
            <a:normAutofit fontScale="90000"/>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4A6B2509-89B0-44D2-9817-CC0824E16735}"/>
              </a:ext>
            </a:extLst>
          </p:cNvPr>
          <p:cNvSpPr>
            <a:spLocks noGrp="1"/>
          </p:cNvSpPr>
          <p:nvPr>
            <p:ph idx="1"/>
          </p:nvPr>
        </p:nvSpPr>
        <p:spPr>
          <a:xfrm>
            <a:off x="753139" y="1095153"/>
            <a:ext cx="10515600" cy="5124340"/>
          </a:xfrm>
        </p:spPr>
        <p:txBody>
          <a:bodyPr>
            <a:normAutofit/>
          </a:bodyPr>
          <a:lstStyle/>
          <a:p>
            <a:r>
              <a:rPr lang="en-GB" sz="3200" dirty="0"/>
              <a:t>Solve:   3x + 5 ≥ 11</a:t>
            </a:r>
          </a:p>
          <a:p>
            <a:r>
              <a:rPr lang="en-GB" sz="3200" dirty="0"/>
              <a:t>Sol: 3x + 5 ≥ 11</a:t>
            </a:r>
          </a:p>
          <a:p>
            <a:r>
              <a:rPr lang="en-GB" sz="3200" dirty="0"/>
              <a:t>        3x ≥ 6   x ≥ 2                 solution  : [2, +∞ )</a:t>
            </a:r>
          </a:p>
          <a:p>
            <a:r>
              <a:rPr lang="en-GB" sz="3200" dirty="0"/>
              <a:t>The square bracket indicates the end value 2 is included.</a:t>
            </a:r>
          </a:p>
        </p:txBody>
      </p:sp>
    </p:spTree>
    <p:extLst>
      <p:ext uri="{BB962C8B-B14F-4D97-AF65-F5344CB8AC3E}">
        <p14:creationId xmlns:p14="http://schemas.microsoft.com/office/powerpoint/2010/main" val="20599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C757-6E60-4C72-9911-DA69A4A979F5}"/>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4B09F5C4-9E2A-4B85-BC9A-5D57F7FD008C}"/>
              </a:ext>
            </a:extLst>
          </p:cNvPr>
          <p:cNvSpPr>
            <a:spLocks noGrp="1"/>
          </p:cNvSpPr>
          <p:nvPr>
            <p:ph idx="1"/>
          </p:nvPr>
        </p:nvSpPr>
        <p:spPr/>
        <p:txBody>
          <a:bodyPr>
            <a:normAutofit/>
          </a:bodyPr>
          <a:lstStyle/>
          <a:p>
            <a:r>
              <a:rPr lang="en-IN" sz="1400" dirty="0"/>
              <a:t>A theatre company is auditioning for actors to portray the leading character in a new play. The company is looking for actors between the ages of 20 and 40 (inclusive). Which of the following inequalities can be used to determine whether an actor of age </a:t>
            </a:r>
            <a:r>
              <a:rPr lang="en-IN" sz="1400" i="1" dirty="0"/>
              <a:t>a</a:t>
            </a:r>
            <a:r>
              <a:rPr lang="en-IN" sz="1400" dirty="0"/>
              <a:t> is eligible to audition for the part?</a:t>
            </a:r>
          </a:p>
          <a:p>
            <a:pPr marL="0" indent="0">
              <a:buNone/>
            </a:pPr>
            <a:r>
              <a:rPr lang="pt-BR" dirty="0"/>
              <a:t>  A)| a-10 | ≤ 40   B)| a-20 | ≤ 40  C)  a-30 | ≤ 20  D) | a-30 | ≤ 10  E) | a-35 | ≤ 5</a:t>
            </a:r>
          </a:p>
          <a:p>
            <a:r>
              <a:rPr lang="en-IN" sz="1500" dirty="0"/>
              <a:t>The answer is </a:t>
            </a:r>
            <a:r>
              <a:rPr lang="en-IN" sz="1500" b="1" dirty="0"/>
              <a:t>20 ≤ a ≤ 40.</a:t>
            </a:r>
            <a:r>
              <a:rPr lang="en-IN" sz="1500" dirty="0"/>
              <a:t> But how do we make that look like one of the inequalities above?</a:t>
            </a:r>
          </a:p>
          <a:p>
            <a:pPr>
              <a:buFont typeface="+mj-lt"/>
              <a:buAutoNum type="arabicPeriod"/>
            </a:pPr>
            <a:r>
              <a:rPr lang="en-IN" sz="1500" dirty="0"/>
              <a:t>Take the average of 20 and 40.  That’s 30.</a:t>
            </a:r>
          </a:p>
          <a:p>
            <a:pPr>
              <a:buFont typeface="+mj-lt"/>
              <a:buAutoNum type="arabicPeriod"/>
            </a:pPr>
            <a:r>
              <a:rPr lang="en-IN" sz="1500" dirty="0"/>
              <a:t>Subtract 30 from everything to get 20 – 30 ≤ a – 30 ≤ 40 – 30</a:t>
            </a:r>
          </a:p>
          <a:p>
            <a:pPr>
              <a:buFont typeface="+mj-lt"/>
              <a:buAutoNum type="arabicPeriod"/>
            </a:pPr>
            <a:r>
              <a:rPr lang="en-IN" sz="1500" dirty="0"/>
              <a:t>You get -10 ≤ a – 30 ≤ 10  Note that the left and right side of the inequality is the same number, except that the one on the left is negative</a:t>
            </a:r>
          </a:p>
          <a:p>
            <a:pPr>
              <a:buFont typeface="+mj-lt"/>
              <a:buAutoNum type="arabicPeriod"/>
            </a:pPr>
            <a:r>
              <a:rPr lang="en-IN" sz="1500" dirty="0"/>
              <a:t>Now we can say, | a – 30 | ≤ 10</a:t>
            </a:r>
          </a:p>
          <a:p>
            <a:r>
              <a:rPr lang="en-IN" sz="1500" dirty="0"/>
              <a:t>So the answer is clearly choice D.</a:t>
            </a:r>
          </a:p>
          <a:p>
            <a:endParaRPr lang="en-IN" sz="1500" dirty="0"/>
          </a:p>
        </p:txBody>
      </p:sp>
    </p:spTree>
    <p:extLst>
      <p:ext uri="{BB962C8B-B14F-4D97-AF65-F5344CB8AC3E}">
        <p14:creationId xmlns:p14="http://schemas.microsoft.com/office/powerpoint/2010/main" val="461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E324-7D76-492F-B70D-A5B3DB0CF6A3}"/>
              </a:ext>
            </a:extLst>
          </p:cNvPr>
          <p:cNvSpPr>
            <a:spLocks noGrp="1"/>
          </p:cNvSpPr>
          <p:nvPr>
            <p:ph type="title"/>
          </p:nvPr>
        </p:nvSpPr>
        <p:spPr/>
        <p:txBody>
          <a:bodyPr/>
          <a:lstStyle/>
          <a:p>
            <a:pPr algn="ctr"/>
            <a:r>
              <a:rPr lang="en-GB" dirty="0"/>
              <a:t>Inequalities</a:t>
            </a:r>
            <a:endParaRPr lang="en-IN" dirty="0"/>
          </a:p>
        </p:txBody>
      </p:sp>
      <p:sp>
        <p:nvSpPr>
          <p:cNvPr id="3" name="Content Placeholder 2">
            <a:extLst>
              <a:ext uri="{FF2B5EF4-FFF2-40B4-BE49-F238E27FC236}">
                <a16:creationId xmlns:a16="http://schemas.microsoft.com/office/drawing/2014/main" id="{7EC878B6-725D-4EED-A8EF-0282EA1A9E38}"/>
              </a:ext>
            </a:extLst>
          </p:cNvPr>
          <p:cNvSpPr>
            <a:spLocks noGrp="1"/>
          </p:cNvSpPr>
          <p:nvPr>
            <p:ph idx="1"/>
          </p:nvPr>
        </p:nvSpPr>
        <p:spPr/>
        <p:txBody>
          <a:bodyPr>
            <a:normAutofit/>
          </a:bodyPr>
          <a:lstStyle/>
          <a:p>
            <a:r>
              <a:rPr lang="en-GB" sz="2400" dirty="0"/>
              <a:t>Quadratic Inequality:</a:t>
            </a:r>
          </a:p>
          <a:p>
            <a:r>
              <a:rPr lang="en-GB" sz="2400" dirty="0"/>
              <a:t>Solve  :  x²  &lt; 3x</a:t>
            </a:r>
          </a:p>
          <a:p>
            <a:pPr marL="0" indent="0">
              <a:buNone/>
            </a:pPr>
            <a:r>
              <a:rPr lang="en-IN" sz="2400" dirty="0"/>
              <a:t> </a:t>
            </a:r>
          </a:p>
        </p:txBody>
      </p:sp>
    </p:spTree>
    <p:extLst>
      <p:ext uri="{BB962C8B-B14F-4D97-AF65-F5344CB8AC3E}">
        <p14:creationId xmlns:p14="http://schemas.microsoft.com/office/powerpoint/2010/main" val="406827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1088</Words>
  <Application>Microsoft Office PowerPoint</Application>
  <PresentationFormat>Widescreen</PresentationFormat>
  <Paragraphs>134</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Cambria Math</vt:lpstr>
      <vt:lpstr>Trebuchet MS</vt:lpstr>
      <vt:lpstr>Wingdings 3</vt:lpstr>
      <vt:lpstr>Facet</vt:lpstr>
      <vt:lpstr>Algebra  2 Inequalities</vt:lpstr>
      <vt:lpstr>Inequalities</vt:lpstr>
      <vt:lpstr>Inequalities</vt:lpstr>
      <vt:lpstr>Inequalities</vt:lpstr>
      <vt:lpstr>Inequalities</vt:lpstr>
      <vt:lpstr>Inequalities</vt:lpstr>
      <vt:lpstr>Inequalities</vt:lpstr>
      <vt:lpstr>exercise</vt:lpstr>
      <vt:lpstr>Inequalities</vt:lpstr>
      <vt:lpstr>Inequalities</vt:lpstr>
      <vt:lpstr>Inequalities</vt:lpstr>
      <vt:lpstr>Inequalities</vt:lpstr>
      <vt:lpstr>exercise</vt:lpstr>
      <vt:lpstr>EXERCISE</vt:lpstr>
      <vt:lpstr>PowerPoint Presentation</vt:lpstr>
      <vt:lpstr>Inequalities</vt:lpstr>
      <vt:lpstr>Inequalities</vt:lpstr>
      <vt:lpstr>Inequalities</vt:lpstr>
      <vt:lpstr>Inequalities</vt:lpstr>
      <vt:lpstr>Mod Functions</vt:lpstr>
      <vt:lpstr>PowerPoint Presentation</vt:lpstr>
      <vt:lpstr>PowerPoint Presentation</vt:lpstr>
      <vt:lpstr>PowerPoint Presentation</vt:lpstr>
      <vt:lpstr>Inequalities</vt:lpstr>
      <vt:lpstr>Inequalities</vt:lpstr>
      <vt:lpstr>Inequalities</vt:lpstr>
      <vt:lpstr>inequalities</vt:lpstr>
      <vt:lpstr>Inequalities</vt:lpstr>
      <vt:lpstr>Inequalities</vt:lpstr>
      <vt:lpstr>Inequalities</vt:lpstr>
      <vt:lpstr>Inequalities</vt:lpstr>
      <vt:lpstr>inequalities</vt:lpstr>
      <vt:lpstr>Inequalities</vt:lpstr>
      <vt:lpstr>Inequalities</vt:lpstr>
      <vt:lpstr>Inequalities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2020-08-06T10:40:27Z</dcterms:created>
  <dcterms:modified xsi:type="dcterms:W3CDTF">2021-04-14T05:13:06Z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