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39"/>
  </p:notesMasterIdLst>
  <p:sldIdLst>
    <p:sldId id="307" r:id="rId2"/>
    <p:sldId id="318" r:id="rId3"/>
    <p:sldId id="308" r:id="rId4"/>
    <p:sldId id="319" r:id="rId5"/>
    <p:sldId id="336" r:id="rId6"/>
    <p:sldId id="310" r:id="rId7"/>
    <p:sldId id="320" r:id="rId8"/>
    <p:sldId id="311" r:id="rId9"/>
    <p:sldId id="341" r:id="rId10"/>
    <p:sldId id="342" r:id="rId11"/>
    <p:sldId id="312" r:id="rId12"/>
    <p:sldId id="340" r:id="rId13"/>
    <p:sldId id="333" r:id="rId14"/>
    <p:sldId id="337" r:id="rId15"/>
    <p:sldId id="313" r:id="rId16"/>
    <p:sldId id="338" r:id="rId17"/>
    <p:sldId id="325" r:id="rId18"/>
    <p:sldId id="326" r:id="rId19"/>
    <p:sldId id="327" r:id="rId20"/>
    <p:sldId id="334" r:id="rId21"/>
    <p:sldId id="321" r:id="rId22"/>
    <p:sldId id="331" r:id="rId23"/>
    <p:sldId id="314" r:id="rId24"/>
    <p:sldId id="323" r:id="rId25"/>
    <p:sldId id="322" r:id="rId26"/>
    <p:sldId id="315" r:id="rId27"/>
    <p:sldId id="316" r:id="rId28"/>
    <p:sldId id="329" r:id="rId29"/>
    <p:sldId id="317" r:id="rId30"/>
    <p:sldId id="335" r:id="rId31"/>
    <p:sldId id="330" r:id="rId32"/>
    <p:sldId id="332" r:id="rId33"/>
    <p:sldId id="328" r:id="rId34"/>
    <p:sldId id="324" r:id="rId35"/>
    <p:sldId id="339" r:id="rId36"/>
    <p:sldId id="343" r:id="rId37"/>
    <p:sldId id="34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8" autoAdjust="0"/>
    <p:restoredTop sz="94660"/>
  </p:normalViewPr>
  <p:slideViewPr>
    <p:cSldViewPr snapToGrid="0">
      <p:cViewPr varScale="1">
        <p:scale>
          <a:sx n="117" d="100"/>
          <a:sy n="117" d="100"/>
        </p:scale>
        <p:origin x="126"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9T12:38:01.2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9T12:38:37.418"/>
    </inkml:context>
    <inkml:brush xml:id="br0">
      <inkml:brushProperty name="width" value="0.05" units="cm"/>
      <inkml:brushProperty name="height" value="0.05" units="cm"/>
      <inkml:brushProperty name="ignorePressure" value="1"/>
    </inkml:brush>
  </inkml:definitions>
  <inkml:trace contextRef="#ctx0" brushRef="#br0">202 0,'-4'0,"-5"4,-5 2,-7 6,-5 6,-2 4,1 2,1-4,0-5,6-4</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9T12:38:40.191"/>
    </inkml:context>
    <inkml:brush xml:id="br0">
      <inkml:brushProperty name="width" value="0.05" units="cm"/>
      <inkml:brushProperty name="height" value="0.05" units="cm"/>
      <inkml:brushProperty name="ignorePressure" value="1"/>
    </inkml:brush>
  </inkml:definitions>
  <inkml:trace contextRef="#ctx0" brushRef="#br0">28 0,'-1'26,"-8"44,-2 10,5 43,14 199,26-108,-10-73,31 131,-53-262,19 63,-4 1,10 93,-15-72,46 169,-47-223,20 97,-16-50,48 166,7 24,-69-271,4 17</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9T12:38:41.008"/>
    </inkml:context>
    <inkml:brush xml:id="br0">
      <inkml:brushProperty name="width" value="0.05" units="cm"/>
      <inkml:brushProperty name="height" value="0.05" units="cm"/>
      <inkml:brushProperty name="ignorePressure" value="1"/>
    </inkml:brush>
  </inkml:definitions>
  <inkml:trace contextRef="#ctx0" brushRef="#br0">11 1,'-4'0,"-1"4,4 8,6 7,6 4,5 1,4 2,-2-1,-4-8,-4-8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9T12:38:42.084"/>
    </inkml:context>
    <inkml:brush xml:id="br0">
      <inkml:brushProperty name="width" value="0.05" units="cm"/>
      <inkml:brushProperty name="height" value="0.05" units="cm"/>
      <inkml:brushProperty name="ignorePressure" value="1"/>
    </inkml:brush>
  </inkml:definitions>
  <inkml:trace contextRef="#ctx0" brushRef="#br0">79 0,'0'4,"0"5,0 5,-4 0,-1 1,0 3,-3-3,0 1,2 1,-3-2,-3 0,0 1,2-1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9T12:38:44.686"/>
    </inkml:context>
    <inkml:brush xml:id="br0">
      <inkml:brushProperty name="width" value="0.05" units="cm"/>
      <inkml:brushProperty name="height" value="0.05" units="cm"/>
      <inkml:brushProperty name="ignorePressure" value="1"/>
    </inkml:brush>
  </inkml:definitions>
  <inkml:trace contextRef="#ctx0" brushRef="#br0">2781 1,'-21'1,"1"0,-1 2,1 0,0 2,0 0,-31 13,-109 60,35-15,49-33,-1-3,-2-3,0-4,-107 13,97-25,-176-6,127-5,102 3,-38-1,-127 15,-43 9,78-15,119-8,1 2,0 1,0 3,-51 13,70-13,-1-1,0-1,-1-2,-34-1,25-1,-52 8,62-4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9T12:38:46.034"/>
    </inkml:context>
    <inkml:brush xml:id="br0">
      <inkml:brushProperty name="width" value="0.05" units="cm"/>
      <inkml:brushProperty name="height" value="0.05" units="cm"/>
      <inkml:brushProperty name="ignorePressure" value="1"/>
    </inkml:brush>
  </inkml:definitions>
  <inkml:trace contextRef="#ctx0" brushRef="#br0">9 1,'-4'4,"-1"1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9T12:38:46.705"/>
    </inkml:context>
    <inkml:brush xml:id="br0">
      <inkml:brushProperty name="width" value="0.05" units="cm"/>
      <inkml:brushProperty name="height" value="0.05" units="cm"/>
      <inkml:brushProperty name="ignorePressure" value="1"/>
    </inkml:brush>
  </inkml:definitions>
  <inkml:trace contextRef="#ctx0" brushRef="#br0">24 0,'-4'4,"-5"5,-1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9T12:38:47.870"/>
    </inkml:context>
    <inkml:brush xml:id="br0">
      <inkml:brushProperty name="width" value="0.05" units="cm"/>
      <inkml:brushProperty name="height" value="0.05" units="cm"/>
      <inkml:brushProperty name="ignorePressure" value="1"/>
    </inkml:brush>
  </inkml:definitions>
  <inkml:trace contextRef="#ctx0" brushRef="#br0">12 0,'-1'2,"-1"1,1-1,0 0,-1 1,1-1,1 1,-1-1,0 1,0 0,1-1,0 1,-1 0,1-1,0 1,1 0,-1-1,0 1,1 0,-1-1,1 1,0-1,0 1,0-1,0 1,3 4,1 2,0 0,0 0,1 0,0 0,10 10,14 6,1-1,0-2,2-1,62 30,-92-50,99 38,-85-31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9T12:38:49.827"/>
    </inkml:context>
    <inkml:brush xml:id="br0">
      <inkml:brushProperty name="width" value="0.05" units="cm"/>
      <inkml:brushProperty name="height" value="0.05" units="cm"/>
      <inkml:brushProperty name="ignorePressure" value="1"/>
    </inkml:brush>
  </inkml:definitions>
  <inkml:trace contextRef="#ctx0" brushRef="#br0">3077 1817,'-1'-11,"0"0,-1 1,0-1,-1 0,0 1,-1-1,0 1,-6-11,-48-76,57 95,-23-32,-2 2,-2 0,0 2,-2 0,-44-32,-174-111,-125-49,251 152,-192-82,-15 26,185 73,10-3,-127-75,-34-1,96 48,117 48,42 20,0-2,1-2,1-1,-43-32,61 38,2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9T12:38:50.787"/>
    </inkml:context>
    <inkml:brush xml:id="br0">
      <inkml:brushProperty name="width" value="0.05" units="cm"/>
      <inkml:brushProperty name="height" value="0.05" units="cm"/>
      <inkml:brushProperty name="ignorePressure" value="1"/>
    </inkml:brush>
  </inkml:definitions>
  <inkml:trace contextRef="#ctx0" brushRef="#br0">1 1,'0'4,"0"5,4 8,1 6,0 2,2 5,1 2,2-6,0-2,-1-3,-4 1,-1-1,2 0,-1 1,0 0,3-4,-1-4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9T12:38:21.369"/>
    </inkml:context>
    <inkml:brush xml:id="br0">
      <inkml:brushProperty name="width" value="0.05" units="cm"/>
      <inkml:brushProperty name="height" value="0.05" units="cm"/>
      <inkml:brushProperty name="ignorePressure" value="1"/>
    </inkml:brush>
  </inkml:definitions>
  <inkml:trace contextRef="#ctx0" brushRef="#br0">1608 2201,'-2'-4,"0"0,0 0,0 1,0-1,-1 1,0 0,1 0,-1 0,0 0,-5-3,-1-3,-34-37,-2 1,-51-38,81 70,1-1,0-1,2 0,-1-1,2 0,-11-18,-25-35,-8 0,-24-27,4-4,-102-180,21 5,129 228,-81-115,3 6,48 71,-81-92,68 91,3 12,53 61,0-1,1 0,1-1,0-1,1 0,1 0,0-1,-10-25,15 26</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9T12:38:51.867"/>
    </inkml:context>
    <inkml:brush xml:id="br0">
      <inkml:brushProperty name="width" value="0.05" units="cm"/>
      <inkml:brushProperty name="height" value="0.05" units="cm"/>
      <inkml:brushProperty name="ignorePressure" value="1"/>
    </inkml:brush>
  </inkml:definitions>
  <inkml:trace contextRef="#ctx0" brushRef="#br0">0 18,'8'-4,"6"-1,13 0,13 2,11 4,13 2,10 1,9-1,5 0,-1-1,-3-1,-9 0,-8-1,-13 0,-12 0,-8-1,-11 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9T12:40:02.411"/>
    </inkml:context>
    <inkml:brush xml:id="br0">
      <inkml:brushProperty name="width" value="0.05" units="cm"/>
      <inkml:brushProperty name="height" value="0.05" units="cm"/>
      <inkml:brushProperty name="ignorePressure" value="1"/>
    </inkml:brush>
  </inkml:definitions>
  <inkml:trace contextRef="#ctx0" brushRef="#br0">0 1,'4'0,"1"0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9T12:40:27.690"/>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9T12:38:23.594"/>
    </inkml:context>
    <inkml:brush xml:id="br0">
      <inkml:brushProperty name="width" value="0.05" units="cm"/>
      <inkml:brushProperty name="height" value="0.05" units="cm"/>
      <inkml:brushProperty name="ignorePressure" value="1"/>
    </inkml:brush>
  </inkml:definitions>
  <inkml:trace contextRef="#ctx0" brushRef="#br0">56 0,'0'4,"-4"5,-1 5,0 4,2 2,0 3,-3 0,-4 4,0 2,1-4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9T12:38:25.760"/>
    </inkml:context>
    <inkml:brush xml:id="br0">
      <inkml:brushProperty name="width" value="0.05" units="cm"/>
      <inkml:brushProperty name="height" value="0.05" units="cm"/>
      <inkml:brushProperty name="ignorePressure" value="1"/>
    </inkml:brush>
  </inkml:definitions>
  <inkml:trace contextRef="#ctx0" brushRef="#br0">0 1,'4'0,"5"4,5 8,7 7,5 4,5 5,2-1,-2-2,-2-2,-1 0,-3-4,-5-6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9T12:38:29.039"/>
    </inkml:context>
    <inkml:brush xml:id="br0">
      <inkml:brushProperty name="width" value="0.05" units="cm"/>
      <inkml:brushProperty name="height" value="0.05" units="cm"/>
      <inkml:brushProperty name="ignorePressure" value="1"/>
    </inkml:brush>
  </inkml:definitions>
  <inkml:trace contextRef="#ctx0" brushRef="#br0">13 2152,'0'0,"-1"0,1 0,-1 0,0 0,1 0,-1 0,1-1,-1 1,1 0,-1-1,1 1,-1 0,1-1,-1 1,1 0,-1-1,1 1,-1-1,1 1,0-1,-1 1,1-1,0 1,0-1,-1 1,1-1,0 1,0-1,0 1,-1-1,1 0,0 1,0-1,0 1,0-1,0 0,0 1,1-1,-1 1,0-1,0 1,0-1,0 0,1 0,9-29,5 3,1 0,36-46,4-6,49-61,18-53,-77 123,4 1,3 2,80-77,-99 109,397-410,-393 401,-17 20,44-40,14-13,-55 52,52-43,225-185,-136 93,-146 142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9T12:38:30.430"/>
    </inkml:context>
    <inkml:brush xml:id="br0">
      <inkml:brushProperty name="width" value="0.05" units="cm"/>
      <inkml:brushProperty name="height" value="0.05" units="cm"/>
      <inkml:brushProperty name="ignorePressure" value="1"/>
    </inkml:brush>
  </inkml:definitions>
  <inkml:trace contextRef="#ctx0" brushRef="#br0">0 1,'4'4,"9"1,6 4,4 4,-3-1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9T12:38:32.149"/>
    </inkml:context>
    <inkml:brush xml:id="br0">
      <inkml:brushProperty name="width" value="0.05" units="cm"/>
      <inkml:brushProperty name="height" value="0.05" units="cm"/>
      <inkml:brushProperty name="ignorePressure" value="1"/>
    </inkml:brush>
  </inkml:definitions>
  <inkml:trace contextRef="#ctx0" brushRef="#br0">0 0,'0'4,"0"5,0 5,0 4,0 2,0 3,0 0,0 1,0 0,0-1,0 0,0-3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9T12:38:34.991"/>
    </inkml:context>
    <inkml:brush xml:id="br0">
      <inkml:brushProperty name="width" value="0.05" units="cm"/>
      <inkml:brushProperty name="height" value="0.05" units="cm"/>
      <inkml:brushProperty name="ignorePressure" value="1"/>
    </inkml:brush>
  </inkml:definitions>
  <inkml:trace contextRef="#ctx0" brushRef="#br0">1 0,'0'0,"0"0,1 0,-1 0,0 1,0-1,0 0,0 0,0 0,0 0,1 0,-1 0,0 0,0 0,0 1,0-1,0 0,0 0,0 0,0 0,0 0,0 1,0-1,0 0,0 0,0 0,0 0,0 0,0 1,0-1,0 0,0 0,0 0,0 0,0 0,0 1,0-1,0 0,0 0,0 0,0 0,0 0,0 0,0 1,-1-1,1 0,0 0,0 0,0 0,0 0,0 0,0 0,0 0,-1 0,1 0,0 1,16 7,394 69,-279-58,-49-6,444 49,-309-42,-10-1,163 16,-294-27,204 15,-155-8,158-2,-252-10,0 1,0 2,0 0,-1 3,0 0,53 25,52 16,-99-40,-13-2,0-2,1-1,38 4,196 31,-150-20,-63-11,-10-1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9-09T12:38:36.078"/>
    </inkml:context>
    <inkml:brush xml:id="br0">
      <inkml:brushProperty name="width" value="0.05" units="cm"/>
      <inkml:brushProperty name="height" value="0.05" units="cm"/>
      <inkml:brushProperty name="ignorePressure" value="1"/>
    </inkml:brush>
  </inkml:definitions>
  <inkml:trace contextRef="#ctx0" brushRef="#br0">1 1,'0'4,"0"5,0 4,0 5,0 3,0 1,0 2,0-5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ECBEA4-2C7A-4928-9068-D29EE79D833A}" type="datetimeFigureOut">
              <a:rPr lang="en-IN" smtClean="0"/>
              <a:t>12-03-2021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1B3CE1-0F96-41FF-955F-720ED9859418}" type="slidenum">
              <a:rPr lang="en-IN" smtClean="0"/>
              <a:t>‹#›</a:t>
            </a:fld>
            <a:endParaRPr lang="en-IN"/>
          </a:p>
        </p:txBody>
      </p:sp>
    </p:spTree>
    <p:extLst>
      <p:ext uri="{BB962C8B-B14F-4D97-AF65-F5344CB8AC3E}">
        <p14:creationId xmlns:p14="http://schemas.microsoft.com/office/powerpoint/2010/main" val="2090555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7BF3F1-DF05-4AB3-8433-ACB088E79C4B}" type="slidenum">
              <a:rPr lang="en-IN" smtClean="0"/>
              <a:t>1</a:t>
            </a:fld>
            <a:endParaRPr lang="en-IN"/>
          </a:p>
        </p:txBody>
      </p:sp>
    </p:spTree>
    <p:extLst>
      <p:ext uri="{BB962C8B-B14F-4D97-AF65-F5344CB8AC3E}">
        <p14:creationId xmlns:p14="http://schemas.microsoft.com/office/powerpoint/2010/main" val="838389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7BF3F1-DF05-4AB3-8433-ACB088E79C4B}" type="slidenum">
              <a:rPr lang="en-IN" smtClean="0"/>
              <a:t>8</a:t>
            </a:fld>
            <a:endParaRPr lang="en-IN"/>
          </a:p>
        </p:txBody>
      </p:sp>
    </p:spTree>
    <p:extLst>
      <p:ext uri="{BB962C8B-B14F-4D97-AF65-F5344CB8AC3E}">
        <p14:creationId xmlns:p14="http://schemas.microsoft.com/office/powerpoint/2010/main" val="2019433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7BF3F1-DF05-4AB3-8433-ACB088E79C4B}" type="slidenum">
              <a:rPr lang="en-IN" smtClean="0"/>
              <a:t>15</a:t>
            </a:fld>
            <a:endParaRPr lang="en-IN"/>
          </a:p>
        </p:txBody>
      </p:sp>
    </p:spTree>
    <p:extLst>
      <p:ext uri="{BB962C8B-B14F-4D97-AF65-F5344CB8AC3E}">
        <p14:creationId xmlns:p14="http://schemas.microsoft.com/office/powerpoint/2010/main" val="2322103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7BF3F1-DF05-4AB3-8433-ACB088E79C4B}" type="slidenum">
              <a:rPr lang="en-IN" smtClean="0"/>
              <a:t>23</a:t>
            </a:fld>
            <a:endParaRPr lang="en-IN"/>
          </a:p>
        </p:txBody>
      </p:sp>
    </p:spTree>
    <p:extLst>
      <p:ext uri="{BB962C8B-B14F-4D97-AF65-F5344CB8AC3E}">
        <p14:creationId xmlns:p14="http://schemas.microsoft.com/office/powerpoint/2010/main" val="3946027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7BF3F1-DF05-4AB3-8433-ACB088E79C4B}" type="slidenum">
              <a:rPr lang="en-IN" smtClean="0"/>
              <a:t>26</a:t>
            </a:fld>
            <a:endParaRPr lang="en-IN"/>
          </a:p>
        </p:txBody>
      </p:sp>
    </p:spTree>
    <p:extLst>
      <p:ext uri="{BB962C8B-B14F-4D97-AF65-F5344CB8AC3E}">
        <p14:creationId xmlns:p14="http://schemas.microsoft.com/office/powerpoint/2010/main" val="211992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7BF3F1-DF05-4AB3-8433-ACB088E79C4B}" type="slidenum">
              <a:rPr lang="en-IN" smtClean="0"/>
              <a:t>27</a:t>
            </a:fld>
            <a:endParaRPr lang="en-IN"/>
          </a:p>
        </p:txBody>
      </p:sp>
    </p:spTree>
    <p:extLst>
      <p:ext uri="{BB962C8B-B14F-4D97-AF65-F5344CB8AC3E}">
        <p14:creationId xmlns:p14="http://schemas.microsoft.com/office/powerpoint/2010/main" val="3716307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5329E6-CA30-42E8-AF77-C37A80A64EBB}" type="datetimeFigureOut">
              <a:rPr lang="en-IN" smtClean="0"/>
              <a:t>12-03-2021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FCED69-4BBF-4FE9-87CB-560CF3E0E0E5}" type="slidenum">
              <a:rPr lang="en-IN" smtClean="0"/>
              <a:t>‹#›</a:t>
            </a:fld>
            <a:endParaRPr lang="en-IN"/>
          </a:p>
        </p:txBody>
      </p:sp>
    </p:spTree>
    <p:extLst>
      <p:ext uri="{BB962C8B-B14F-4D97-AF65-F5344CB8AC3E}">
        <p14:creationId xmlns:p14="http://schemas.microsoft.com/office/powerpoint/2010/main" val="444524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5329E6-CA30-42E8-AF77-C37A80A64EBB}" type="datetimeFigureOut">
              <a:rPr lang="en-IN" smtClean="0"/>
              <a:t>12-03-2021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FCED69-4BBF-4FE9-87CB-560CF3E0E0E5}" type="slidenum">
              <a:rPr lang="en-IN" smtClean="0"/>
              <a:t>‹#›</a:t>
            </a:fld>
            <a:endParaRPr lang="en-IN"/>
          </a:p>
        </p:txBody>
      </p:sp>
    </p:spTree>
    <p:extLst>
      <p:ext uri="{BB962C8B-B14F-4D97-AF65-F5344CB8AC3E}">
        <p14:creationId xmlns:p14="http://schemas.microsoft.com/office/powerpoint/2010/main" val="2662970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15329E6-CA30-42E8-AF77-C37A80A64EBB}" type="datetimeFigureOut">
              <a:rPr lang="en-IN" smtClean="0"/>
              <a:t>12-03-2021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FCED69-4BBF-4FE9-87CB-560CF3E0E0E5}" type="slidenum">
              <a:rPr lang="en-IN" smtClean="0"/>
              <a:t>‹#›</a:t>
            </a:fld>
            <a:endParaRPr lang="en-IN"/>
          </a:p>
        </p:txBody>
      </p:sp>
    </p:spTree>
    <p:extLst>
      <p:ext uri="{BB962C8B-B14F-4D97-AF65-F5344CB8AC3E}">
        <p14:creationId xmlns:p14="http://schemas.microsoft.com/office/powerpoint/2010/main" val="3288542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15329E6-CA30-42E8-AF77-C37A80A64EBB}" type="datetimeFigureOut">
              <a:rPr lang="en-IN" smtClean="0"/>
              <a:t>12-03-2021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FCED69-4BBF-4FE9-87CB-560CF3E0E0E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71500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5329E6-CA30-42E8-AF77-C37A80A64EBB}" type="datetimeFigureOut">
              <a:rPr lang="en-IN" smtClean="0"/>
              <a:t>12-03-2021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FCED69-4BBF-4FE9-87CB-560CF3E0E0E5}" type="slidenum">
              <a:rPr lang="en-IN" smtClean="0"/>
              <a:t>‹#›</a:t>
            </a:fld>
            <a:endParaRPr lang="en-IN"/>
          </a:p>
        </p:txBody>
      </p:sp>
    </p:spTree>
    <p:extLst>
      <p:ext uri="{BB962C8B-B14F-4D97-AF65-F5344CB8AC3E}">
        <p14:creationId xmlns:p14="http://schemas.microsoft.com/office/powerpoint/2010/main" val="784945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15329E6-CA30-42E8-AF77-C37A80A64EBB}" type="datetimeFigureOut">
              <a:rPr lang="en-IN" smtClean="0"/>
              <a:t>12-03-2021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FCED69-4BBF-4FE9-87CB-560CF3E0E0E5}" type="slidenum">
              <a:rPr lang="en-IN" smtClean="0"/>
              <a:t>‹#›</a:t>
            </a:fld>
            <a:endParaRPr lang="en-IN"/>
          </a:p>
        </p:txBody>
      </p:sp>
    </p:spTree>
    <p:extLst>
      <p:ext uri="{BB962C8B-B14F-4D97-AF65-F5344CB8AC3E}">
        <p14:creationId xmlns:p14="http://schemas.microsoft.com/office/powerpoint/2010/main" val="2972558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15329E6-CA30-42E8-AF77-C37A80A64EBB}" type="datetimeFigureOut">
              <a:rPr lang="en-IN" smtClean="0"/>
              <a:t>12-03-2021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FCED69-4BBF-4FE9-87CB-560CF3E0E0E5}" type="slidenum">
              <a:rPr lang="en-IN" smtClean="0"/>
              <a:t>‹#›</a:t>
            </a:fld>
            <a:endParaRPr lang="en-IN"/>
          </a:p>
        </p:txBody>
      </p:sp>
    </p:spTree>
    <p:extLst>
      <p:ext uri="{BB962C8B-B14F-4D97-AF65-F5344CB8AC3E}">
        <p14:creationId xmlns:p14="http://schemas.microsoft.com/office/powerpoint/2010/main" val="454350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5329E6-CA30-42E8-AF77-C37A80A64EBB}" type="datetimeFigureOut">
              <a:rPr lang="en-IN" smtClean="0"/>
              <a:t>12-03-2021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FCED69-4BBF-4FE9-87CB-560CF3E0E0E5}" type="slidenum">
              <a:rPr lang="en-IN" smtClean="0"/>
              <a:t>‹#›</a:t>
            </a:fld>
            <a:endParaRPr lang="en-IN"/>
          </a:p>
        </p:txBody>
      </p:sp>
    </p:spTree>
    <p:extLst>
      <p:ext uri="{BB962C8B-B14F-4D97-AF65-F5344CB8AC3E}">
        <p14:creationId xmlns:p14="http://schemas.microsoft.com/office/powerpoint/2010/main" val="18294593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5329E6-CA30-42E8-AF77-C37A80A64EBB}" type="datetimeFigureOut">
              <a:rPr lang="en-IN" smtClean="0"/>
              <a:t>12-03-2021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FCED69-4BBF-4FE9-87CB-560CF3E0E0E5}" type="slidenum">
              <a:rPr lang="en-IN" smtClean="0"/>
              <a:t>‹#›</a:t>
            </a:fld>
            <a:endParaRPr lang="en-IN"/>
          </a:p>
        </p:txBody>
      </p:sp>
    </p:spTree>
    <p:extLst>
      <p:ext uri="{BB962C8B-B14F-4D97-AF65-F5344CB8AC3E}">
        <p14:creationId xmlns:p14="http://schemas.microsoft.com/office/powerpoint/2010/main" val="2668733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15329E6-CA30-42E8-AF77-C37A80A64EBB}" type="datetimeFigureOut">
              <a:rPr lang="en-IN" smtClean="0"/>
              <a:t>12-03-2021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FCED69-4BBF-4FE9-87CB-560CF3E0E0E5}" type="slidenum">
              <a:rPr lang="en-IN" smtClean="0"/>
              <a:t>‹#›</a:t>
            </a:fld>
            <a:endParaRPr lang="en-IN"/>
          </a:p>
        </p:txBody>
      </p:sp>
    </p:spTree>
    <p:extLst>
      <p:ext uri="{BB962C8B-B14F-4D97-AF65-F5344CB8AC3E}">
        <p14:creationId xmlns:p14="http://schemas.microsoft.com/office/powerpoint/2010/main" val="1419706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5329E6-CA30-42E8-AF77-C37A80A64EBB}" type="datetimeFigureOut">
              <a:rPr lang="en-IN" smtClean="0"/>
              <a:t>12-03-2021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FCED69-4BBF-4FE9-87CB-560CF3E0E0E5}" type="slidenum">
              <a:rPr lang="en-IN" smtClean="0"/>
              <a:t>‹#›</a:t>
            </a:fld>
            <a:endParaRPr lang="en-IN"/>
          </a:p>
        </p:txBody>
      </p:sp>
    </p:spTree>
    <p:extLst>
      <p:ext uri="{BB962C8B-B14F-4D97-AF65-F5344CB8AC3E}">
        <p14:creationId xmlns:p14="http://schemas.microsoft.com/office/powerpoint/2010/main" val="1042486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5329E6-CA30-42E8-AF77-C37A80A64EBB}" type="datetimeFigureOut">
              <a:rPr lang="en-IN" smtClean="0"/>
              <a:t>12-03-2021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FCED69-4BBF-4FE9-87CB-560CF3E0E0E5}" type="slidenum">
              <a:rPr lang="en-IN" smtClean="0"/>
              <a:t>‹#›</a:t>
            </a:fld>
            <a:endParaRPr lang="en-IN"/>
          </a:p>
        </p:txBody>
      </p:sp>
    </p:spTree>
    <p:extLst>
      <p:ext uri="{BB962C8B-B14F-4D97-AF65-F5344CB8AC3E}">
        <p14:creationId xmlns:p14="http://schemas.microsoft.com/office/powerpoint/2010/main" val="3950644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5329E6-CA30-42E8-AF77-C37A80A64EBB}" type="datetimeFigureOut">
              <a:rPr lang="en-IN" smtClean="0"/>
              <a:t>12-03-2021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FCED69-4BBF-4FE9-87CB-560CF3E0E0E5}" type="slidenum">
              <a:rPr lang="en-IN" smtClean="0"/>
              <a:t>‹#›</a:t>
            </a:fld>
            <a:endParaRPr lang="en-IN"/>
          </a:p>
        </p:txBody>
      </p:sp>
    </p:spTree>
    <p:extLst>
      <p:ext uri="{BB962C8B-B14F-4D97-AF65-F5344CB8AC3E}">
        <p14:creationId xmlns:p14="http://schemas.microsoft.com/office/powerpoint/2010/main" val="2669436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15329E6-CA30-42E8-AF77-C37A80A64EBB}" type="datetimeFigureOut">
              <a:rPr lang="en-IN" smtClean="0"/>
              <a:t>12-03-2021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DFCED69-4BBF-4FE9-87CB-560CF3E0E0E5}" type="slidenum">
              <a:rPr lang="en-IN" smtClean="0"/>
              <a:t>‹#›</a:t>
            </a:fld>
            <a:endParaRPr lang="en-IN"/>
          </a:p>
        </p:txBody>
      </p:sp>
    </p:spTree>
    <p:extLst>
      <p:ext uri="{BB962C8B-B14F-4D97-AF65-F5344CB8AC3E}">
        <p14:creationId xmlns:p14="http://schemas.microsoft.com/office/powerpoint/2010/main" val="2330734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15329E6-CA30-42E8-AF77-C37A80A64EBB}" type="datetimeFigureOut">
              <a:rPr lang="en-IN" smtClean="0"/>
              <a:t>12-03-2021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DFCED69-4BBF-4FE9-87CB-560CF3E0E0E5}" type="slidenum">
              <a:rPr lang="en-IN" smtClean="0"/>
              <a:t>‹#›</a:t>
            </a:fld>
            <a:endParaRPr lang="en-IN"/>
          </a:p>
        </p:txBody>
      </p:sp>
    </p:spTree>
    <p:extLst>
      <p:ext uri="{BB962C8B-B14F-4D97-AF65-F5344CB8AC3E}">
        <p14:creationId xmlns:p14="http://schemas.microsoft.com/office/powerpoint/2010/main" val="1312294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15329E6-CA30-42E8-AF77-C37A80A64EBB}" type="datetimeFigureOut">
              <a:rPr lang="en-IN" smtClean="0"/>
              <a:t>12-03-2021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DFCED69-4BBF-4FE9-87CB-560CF3E0E0E5}" type="slidenum">
              <a:rPr lang="en-IN" smtClean="0"/>
              <a:t>‹#›</a:t>
            </a:fld>
            <a:endParaRPr lang="en-IN"/>
          </a:p>
        </p:txBody>
      </p:sp>
    </p:spTree>
    <p:extLst>
      <p:ext uri="{BB962C8B-B14F-4D97-AF65-F5344CB8AC3E}">
        <p14:creationId xmlns:p14="http://schemas.microsoft.com/office/powerpoint/2010/main" val="421133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5329E6-CA30-42E8-AF77-C37A80A64EBB}" type="datetimeFigureOut">
              <a:rPr lang="en-IN" smtClean="0"/>
              <a:t>12-03-2021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FCED69-4BBF-4FE9-87CB-560CF3E0E0E5}" type="slidenum">
              <a:rPr lang="en-IN" smtClean="0"/>
              <a:t>‹#›</a:t>
            </a:fld>
            <a:endParaRPr lang="en-IN"/>
          </a:p>
        </p:txBody>
      </p:sp>
    </p:spTree>
    <p:extLst>
      <p:ext uri="{BB962C8B-B14F-4D97-AF65-F5344CB8AC3E}">
        <p14:creationId xmlns:p14="http://schemas.microsoft.com/office/powerpoint/2010/main" val="602710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15329E6-CA30-42E8-AF77-C37A80A64EBB}" type="datetimeFigureOut">
              <a:rPr lang="en-IN" smtClean="0"/>
              <a:t>12-03-2021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DFCED69-4BBF-4FE9-87CB-560CF3E0E0E5}" type="slidenum">
              <a:rPr lang="en-IN" smtClean="0"/>
              <a:t>‹#›</a:t>
            </a:fld>
            <a:endParaRPr lang="en-IN"/>
          </a:p>
        </p:txBody>
      </p:sp>
    </p:spTree>
    <p:extLst>
      <p:ext uri="{BB962C8B-B14F-4D97-AF65-F5344CB8AC3E}">
        <p14:creationId xmlns:p14="http://schemas.microsoft.com/office/powerpoint/2010/main" val="922524626"/>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6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21.png"/><Relationship Id="rId26" Type="http://schemas.openxmlformats.org/officeDocument/2006/relationships/image" Target="../media/image25.png"/><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media/image29.png"/><Relationship Id="rId42" Type="http://schemas.openxmlformats.org/officeDocument/2006/relationships/image" Target="../media/image33.png"/><Relationship Id="rId7" Type="http://schemas.openxmlformats.org/officeDocument/2006/relationships/customXml" Target="../ink/ink3.xml"/><Relationship Id="rId2" Type="http://schemas.openxmlformats.org/officeDocument/2006/relationships/image" Target="../media/image9.png"/><Relationship Id="rId16" Type="http://schemas.openxmlformats.org/officeDocument/2006/relationships/image" Target="../media/image200.png"/><Relationship Id="rId20" Type="http://schemas.openxmlformats.org/officeDocument/2006/relationships/image" Target="../media/image22.png"/><Relationship Id="rId29" Type="http://schemas.openxmlformats.org/officeDocument/2006/relationships/customXml" Target="../ink/ink14.xml"/><Relationship Id="rId41" Type="http://schemas.openxmlformats.org/officeDocument/2006/relationships/customXml" Target="../ink/ink20.xml"/><Relationship Id="rId1" Type="http://schemas.openxmlformats.org/officeDocument/2006/relationships/slideLayout" Target="../slideLayouts/slideLayout2.xml"/><Relationship Id="rId6" Type="http://schemas.openxmlformats.org/officeDocument/2006/relationships/image" Target="../media/image150.png"/><Relationship Id="rId11" Type="http://schemas.openxmlformats.org/officeDocument/2006/relationships/customXml" Target="../ink/ink5.xml"/><Relationship Id="rId24" Type="http://schemas.openxmlformats.org/officeDocument/2006/relationships/image" Target="../media/image24.png"/><Relationship Id="rId32" Type="http://schemas.openxmlformats.org/officeDocument/2006/relationships/image" Target="../media/image28.png"/><Relationship Id="rId37" Type="http://schemas.openxmlformats.org/officeDocument/2006/relationships/customXml" Target="../ink/ink18.xml"/><Relationship Id="rId40" Type="http://schemas.openxmlformats.org/officeDocument/2006/relationships/image" Target="../media/image32.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26.png"/><Relationship Id="rId36" Type="http://schemas.openxmlformats.org/officeDocument/2006/relationships/image" Target="../media/image30.png"/><Relationship Id="rId10" Type="http://schemas.openxmlformats.org/officeDocument/2006/relationships/image" Target="../media/image170.png"/><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140.png"/><Relationship Id="rId9" Type="http://schemas.openxmlformats.org/officeDocument/2006/relationships/customXml" Target="../ink/ink4.xml"/><Relationship Id="rId14" Type="http://schemas.openxmlformats.org/officeDocument/2006/relationships/image" Target="../media/image190.png"/><Relationship Id="rId22" Type="http://schemas.openxmlformats.org/officeDocument/2006/relationships/image" Target="../media/image23.png"/><Relationship Id="rId27" Type="http://schemas.openxmlformats.org/officeDocument/2006/relationships/customXml" Target="../ink/ink13.xml"/><Relationship Id="rId30" Type="http://schemas.openxmlformats.org/officeDocument/2006/relationships/image" Target="../media/image27.png"/><Relationship Id="rId35" Type="http://schemas.openxmlformats.org/officeDocument/2006/relationships/customXml" Target="../ink/ink17.xml"/><Relationship Id="rId8" Type="http://schemas.openxmlformats.org/officeDocument/2006/relationships/image" Target="../media/image16.png"/><Relationship Id="rId3" Type="http://schemas.openxmlformats.org/officeDocument/2006/relationships/customXml" Target="../ink/ink1.xml"/><Relationship Id="rId12" Type="http://schemas.openxmlformats.org/officeDocument/2006/relationships/image" Target="../media/image180.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customXml" Target="../ink/ink22.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9B70DDC-9851-4D20-A533-9A1A4B48729A}"/>
              </a:ext>
            </a:extLst>
          </p:cNvPr>
          <p:cNvSpPr>
            <a:spLocks noGrp="1"/>
          </p:cNvSpPr>
          <p:nvPr>
            <p:ph type="title"/>
          </p:nvPr>
        </p:nvSpPr>
        <p:spPr>
          <a:xfrm>
            <a:off x="653143" y="1645920"/>
            <a:ext cx="3522879" cy="4470821"/>
          </a:xfrm>
        </p:spPr>
        <p:txBody>
          <a:bodyPr>
            <a:normAutofit/>
          </a:bodyPr>
          <a:lstStyle/>
          <a:p>
            <a:pPr algn="r"/>
            <a:r>
              <a:rPr lang="en-GB" sz="3600">
                <a:solidFill>
                  <a:srgbClr val="FFFFFF"/>
                </a:solidFill>
              </a:rPr>
              <a:t>3.Permutations and Combinations</a:t>
            </a:r>
            <a:endParaRPr lang="en-IN" sz="3600">
              <a:solidFill>
                <a:srgbClr val="FFFFFF"/>
              </a:solidFill>
            </a:endParaRPr>
          </a:p>
        </p:txBody>
      </p:sp>
      <p:sp>
        <p:nvSpPr>
          <p:cNvPr id="3" name="Content Placeholder 2">
            <a:extLst>
              <a:ext uri="{FF2B5EF4-FFF2-40B4-BE49-F238E27FC236}">
                <a16:creationId xmlns:a16="http://schemas.microsoft.com/office/drawing/2014/main" id="{6ECC09FC-65C8-4DC6-8E13-E1BE33957EBD}"/>
              </a:ext>
            </a:extLst>
          </p:cNvPr>
          <p:cNvSpPr>
            <a:spLocks noGrp="1"/>
          </p:cNvSpPr>
          <p:nvPr>
            <p:ph idx="1"/>
          </p:nvPr>
        </p:nvSpPr>
        <p:spPr>
          <a:xfrm>
            <a:off x="5204109" y="1645920"/>
            <a:ext cx="5919503" cy="4470821"/>
          </a:xfrm>
        </p:spPr>
        <p:txBody>
          <a:bodyPr>
            <a:normAutofit/>
          </a:bodyPr>
          <a:lstStyle/>
          <a:p>
            <a:pPr>
              <a:lnSpc>
                <a:spcPct val="90000"/>
              </a:lnSpc>
            </a:pPr>
            <a:endParaRPr lang="en-GB"/>
          </a:p>
          <a:p>
            <a:pPr marL="0" indent="0">
              <a:lnSpc>
                <a:spcPct val="90000"/>
              </a:lnSpc>
              <a:buNone/>
            </a:pPr>
            <a:r>
              <a:rPr lang="en-GB"/>
              <a:t>Counting principles: </a:t>
            </a:r>
          </a:p>
          <a:p>
            <a:pPr marL="0" indent="0">
              <a:lnSpc>
                <a:spcPct val="90000"/>
              </a:lnSpc>
              <a:buNone/>
            </a:pPr>
            <a:r>
              <a:rPr lang="en-IN"/>
              <a:t>1.  Addition Principle:</a:t>
            </a:r>
          </a:p>
          <a:p>
            <a:pPr>
              <a:lnSpc>
                <a:spcPct val="90000"/>
              </a:lnSpc>
            </a:pPr>
            <a:r>
              <a:rPr lang="en-IN"/>
              <a:t>Suppose an event  E can occur in ‘m’ ways   and another event ‘ F ‘ can occur in ‘n’ ways and Suppose events E and F cannot occur simultaneously  , then the number of ways in which either event E or F can occur = m + n ways .</a:t>
            </a:r>
          </a:p>
          <a:p>
            <a:pPr>
              <a:lnSpc>
                <a:spcPct val="90000"/>
              </a:lnSpc>
            </a:pPr>
            <a:r>
              <a:rPr lang="en-IN"/>
              <a:t>The number of ways in which a student can choose  a professor from  7 male professors And 5 female professors </a:t>
            </a:r>
          </a:p>
          <a:p>
            <a:pPr>
              <a:lnSpc>
                <a:spcPct val="90000"/>
              </a:lnSpc>
            </a:pPr>
            <a:r>
              <a:rPr lang="en-IN"/>
              <a:t>= 7 + 5 = 12 ways.</a:t>
            </a:r>
          </a:p>
        </p:txBody>
      </p:sp>
    </p:spTree>
    <p:extLst>
      <p:ext uri="{BB962C8B-B14F-4D97-AF65-F5344CB8AC3E}">
        <p14:creationId xmlns:p14="http://schemas.microsoft.com/office/powerpoint/2010/main" val="15679739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2D147-4FA2-4091-A9CA-12D666C629D0}"/>
              </a:ext>
            </a:extLst>
          </p:cNvPr>
          <p:cNvSpPr>
            <a:spLocks noGrp="1"/>
          </p:cNvSpPr>
          <p:nvPr>
            <p:ph type="title"/>
          </p:nvPr>
        </p:nvSpPr>
        <p:spPr/>
        <p:txBody>
          <a:bodyPr/>
          <a:lstStyle/>
          <a:p>
            <a:pPr algn="ctr"/>
            <a:r>
              <a:rPr lang="en-IN"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638FB2-8B54-464D-A4BD-045AE06D3844}"/>
                  </a:ext>
                </a:extLst>
              </p:cNvPr>
              <p:cNvSpPr>
                <a:spLocks noGrp="1"/>
              </p:cNvSpPr>
              <p:nvPr>
                <p:ph idx="1"/>
              </p:nvPr>
            </p:nvSpPr>
            <p:spPr/>
            <p:txBody>
              <a:bodyPr/>
              <a:lstStyle/>
              <a:p>
                <a:r>
                  <a:rPr lang="en-IN" dirty="0"/>
                  <a:t>Find the value of n such that   n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𝑝</m:t>
                        </m:r>
                      </m:e>
                      <m:sub>
                        <m:r>
                          <a:rPr lang="en-IN" b="0" i="1" smtClean="0">
                            <a:latin typeface="Cambria Math" panose="02040503050406030204" pitchFamily="18" charset="0"/>
                          </a:rPr>
                          <m:t>5</m:t>
                        </m:r>
                      </m:sub>
                    </m:sSub>
                  </m:oMath>
                </a14:m>
                <a:r>
                  <a:rPr lang="en-IN" dirty="0"/>
                  <a:t> = 42 n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b="0" i="1" smtClean="0">
                            <a:latin typeface="Cambria Math" panose="02040503050406030204" pitchFamily="18" charset="0"/>
                          </a:rPr>
                          <m:t>3</m:t>
                        </m:r>
                      </m:sub>
                    </m:sSub>
                  </m:oMath>
                </a14:m>
                <a:r>
                  <a:rPr lang="en-IN" dirty="0"/>
                  <a:t> </a:t>
                </a:r>
              </a:p>
            </p:txBody>
          </p:sp>
        </mc:Choice>
        <mc:Fallback xmlns="">
          <p:sp>
            <p:nvSpPr>
              <p:cNvPr id="3" name="Content Placeholder 2">
                <a:extLst>
                  <a:ext uri="{FF2B5EF4-FFF2-40B4-BE49-F238E27FC236}">
                    <a16:creationId xmlns:a16="http://schemas.microsoft.com/office/drawing/2014/main" id="{B2638FB2-8B54-464D-A4BD-045AE06D3844}"/>
                  </a:ext>
                </a:extLst>
              </p:cNvPr>
              <p:cNvSpPr>
                <a:spLocks noGrp="1" noRot="1" noChangeAspect="1" noMove="1" noResize="1" noEditPoints="1" noAdjustHandles="1" noChangeArrowheads="1" noChangeShapeType="1" noTextEdit="1"/>
              </p:cNvSpPr>
              <p:nvPr>
                <p:ph idx="1"/>
              </p:nvPr>
            </p:nvSpPr>
            <p:spPr>
              <a:blipFill>
                <a:blip r:embed="rId2"/>
                <a:stretch>
                  <a:fillRect l="-142" t="-942"/>
                </a:stretch>
              </a:blipFill>
            </p:spPr>
            <p:txBody>
              <a:bodyPr/>
              <a:lstStyle/>
              <a:p>
                <a:r>
                  <a:rPr lang="en-IN">
                    <a:noFill/>
                  </a:rPr>
                  <a:t> </a:t>
                </a:r>
              </a:p>
            </p:txBody>
          </p:sp>
        </mc:Fallback>
      </mc:AlternateContent>
    </p:spTree>
    <p:extLst>
      <p:ext uri="{BB962C8B-B14F-4D97-AF65-F5344CB8AC3E}">
        <p14:creationId xmlns:p14="http://schemas.microsoft.com/office/powerpoint/2010/main" val="98148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5C937-9344-43F8-B383-3D73118DC6FF}"/>
              </a:ext>
            </a:extLst>
          </p:cNvPr>
          <p:cNvSpPr>
            <a:spLocks noGrp="1"/>
          </p:cNvSpPr>
          <p:nvPr>
            <p:ph type="title"/>
          </p:nvPr>
        </p:nvSpPr>
        <p:spPr>
          <a:xfrm>
            <a:off x="838200" y="365126"/>
            <a:ext cx="10515600" cy="496112"/>
          </a:xfrm>
        </p:spPr>
        <p:txBody>
          <a:bodyPr>
            <a:normAutofit fontScale="90000"/>
          </a:bodyPr>
          <a:lstStyle/>
          <a:p>
            <a:pPr algn="ctr"/>
            <a:r>
              <a:rPr lang="en-GB" dirty="0"/>
              <a:t>Circular Permutations</a:t>
            </a:r>
            <a:endParaRPr lang="en-IN" dirty="0"/>
          </a:p>
        </p:txBody>
      </p:sp>
      <p:sp>
        <p:nvSpPr>
          <p:cNvPr id="3" name="Content Placeholder 2">
            <a:extLst>
              <a:ext uri="{FF2B5EF4-FFF2-40B4-BE49-F238E27FC236}">
                <a16:creationId xmlns:a16="http://schemas.microsoft.com/office/drawing/2014/main" id="{23611356-0EBF-4034-B9FD-8A372258E56F}"/>
              </a:ext>
            </a:extLst>
          </p:cNvPr>
          <p:cNvSpPr>
            <a:spLocks noGrp="1"/>
          </p:cNvSpPr>
          <p:nvPr>
            <p:ph idx="1"/>
          </p:nvPr>
        </p:nvSpPr>
        <p:spPr>
          <a:xfrm>
            <a:off x="895350" y="1420123"/>
            <a:ext cx="10515600" cy="4913670"/>
          </a:xfrm>
        </p:spPr>
        <p:txBody>
          <a:bodyPr/>
          <a:lstStyle/>
          <a:p>
            <a:pPr algn="ctr"/>
            <a:endParaRPr lang="en-GB" dirty="0"/>
          </a:p>
          <a:p>
            <a:r>
              <a:rPr lang="en-IN" dirty="0"/>
              <a:t>The number of arrangements of ‘n’ persons around a circular table when the </a:t>
            </a:r>
            <a:r>
              <a:rPr lang="en-IN" dirty="0">
                <a:solidFill>
                  <a:schemeClr val="accent1">
                    <a:lumMod val="60000"/>
                    <a:lumOff val="40000"/>
                  </a:schemeClr>
                </a:solidFill>
              </a:rPr>
              <a:t>clock wise </a:t>
            </a:r>
            <a:r>
              <a:rPr lang="en-IN" dirty="0"/>
              <a:t>and the </a:t>
            </a:r>
            <a:r>
              <a:rPr lang="en-IN" dirty="0">
                <a:solidFill>
                  <a:schemeClr val="accent2">
                    <a:lumMod val="75000"/>
                  </a:schemeClr>
                </a:solidFill>
              </a:rPr>
              <a:t>anti – clockwise </a:t>
            </a:r>
            <a:r>
              <a:rPr lang="en-IN" dirty="0"/>
              <a:t>arrangements are different = (n – 1)!,</a:t>
            </a:r>
          </a:p>
          <a:p>
            <a:r>
              <a:rPr lang="en-IN" dirty="0"/>
              <a:t>Let n = 3 a, b, c                                                        </a:t>
            </a:r>
          </a:p>
          <a:p>
            <a:r>
              <a:rPr lang="en-IN" dirty="0"/>
              <a:t>                                                                                  </a:t>
            </a:r>
          </a:p>
          <a:p>
            <a:r>
              <a:rPr lang="en-IN" dirty="0">
                <a:latin typeface="Calibri" panose="020F0502020204030204" pitchFamily="34" charset="0"/>
                <a:ea typeface="Times New Roman" panose="02020603050405020304" pitchFamily="18" charset="0"/>
                <a:cs typeface="Times New Roman" panose="02020603050405020304" pitchFamily="18" charset="0"/>
              </a:rPr>
              <a:t>                                                                                                2! = (3 -1 )!</a:t>
            </a:r>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B44F608A-691A-431B-A5B9-A704E197065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44887" y="2746537"/>
            <a:ext cx="1641514" cy="1364926"/>
          </a:xfrm>
          <a:prstGeom prst="rect">
            <a:avLst/>
          </a:prstGeom>
          <a:noFill/>
          <a:ln>
            <a:noFill/>
          </a:ln>
        </p:spPr>
      </p:pic>
    </p:spTree>
    <p:extLst>
      <p:ext uri="{BB962C8B-B14F-4D97-AF65-F5344CB8AC3E}">
        <p14:creationId xmlns:p14="http://schemas.microsoft.com/office/powerpoint/2010/main" val="134166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020EA-47EC-406A-9F90-35A404181A30}"/>
              </a:ext>
            </a:extLst>
          </p:cNvPr>
          <p:cNvSpPr>
            <a:spLocks noGrp="1"/>
          </p:cNvSpPr>
          <p:nvPr>
            <p:ph type="title"/>
          </p:nvPr>
        </p:nvSpPr>
        <p:spPr/>
        <p:txBody>
          <a:bodyPr anchor="t">
            <a:normAutofit/>
          </a:bodyPr>
          <a:lstStyle/>
          <a:p>
            <a:pPr algn="ctr"/>
            <a:r>
              <a:rPr lang="en-IN" dirty="0"/>
              <a:t>permutations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832A43-E2F4-44AF-A8C4-6853CDAE33AD}"/>
                  </a:ext>
                </a:extLst>
              </p:cNvPr>
              <p:cNvSpPr>
                <a:spLocks noGrp="1"/>
              </p:cNvSpPr>
              <p:nvPr>
                <p:ph idx="1"/>
              </p:nvPr>
            </p:nvSpPr>
            <p:spPr>
              <a:xfrm>
                <a:off x="4063160" y="2160589"/>
                <a:ext cx="5207839" cy="3880773"/>
              </a:xfrm>
            </p:spPr>
            <p:txBody>
              <a:bodyPr>
                <a:normAutofit/>
              </a:bodyPr>
              <a:lstStyle/>
              <a:p>
                <a:r>
                  <a:rPr lang="en-IN" dirty="0">
                    <a:latin typeface="Calibri" panose="020F0502020204030204" pitchFamily="34" charset="0"/>
                    <a:ea typeface="Times New Roman" panose="02020603050405020304" pitchFamily="18" charset="0"/>
                    <a:cs typeface="Times New Roman" panose="02020603050405020304" pitchFamily="18" charset="0"/>
                  </a:rPr>
                  <a:t>If the clockwise and the anti – clock wise arrangements are not different like in cases of flowers or beads of the same colour and size, then  no of arrangements  = </a:t>
                </a:r>
                <a14:m>
                  <m:oMath xmlns:m="http://schemas.openxmlformats.org/officeDocument/2006/math">
                    <m:f>
                      <m:fPr>
                        <m:ctrlPr>
                          <a:rPr lang="en-IN" i="1">
                            <a:latin typeface="Cambria Math" panose="02040503050406030204" pitchFamily="18" charset="0"/>
                            <a:ea typeface="Times New Roman" panose="02020603050405020304" pitchFamily="18" charset="0"/>
                            <a:cs typeface="Times New Roman" panose="02020603050405020304" pitchFamily="18" charset="0"/>
                          </a:rPr>
                        </m:ctrlPr>
                      </m:fPr>
                      <m:num>
                        <m:r>
                          <a:rPr lang="en-IN" i="1">
                            <a:latin typeface="Cambria Math" panose="02040503050406030204" pitchFamily="18" charset="0"/>
                            <a:ea typeface="Times New Roman" panose="02020603050405020304" pitchFamily="18" charset="0"/>
                            <a:cs typeface="Times New Roman" panose="02020603050405020304" pitchFamily="18" charset="0"/>
                          </a:rPr>
                          <m:t>1</m:t>
                        </m:r>
                      </m:num>
                      <m:den>
                        <m:r>
                          <a:rPr lang="en-IN" i="1">
                            <a:latin typeface="Cambria Math" panose="02040503050406030204" pitchFamily="18" charset="0"/>
                            <a:ea typeface="Times New Roman" panose="02020603050405020304" pitchFamily="18" charset="0"/>
                            <a:cs typeface="Times New Roman" panose="02020603050405020304" pitchFamily="18" charset="0"/>
                          </a:rPr>
                          <m:t>2</m:t>
                        </m:r>
                      </m:den>
                    </m:f>
                    <m:d>
                      <m:dPr>
                        <m:ctrlPr>
                          <a:rPr lang="en-IN" i="1">
                            <a:latin typeface="Cambria Math" panose="02040503050406030204" pitchFamily="18" charset="0"/>
                            <a:ea typeface="Times New Roman" panose="02020603050405020304" pitchFamily="18" charset="0"/>
                            <a:cs typeface="Times New Roman" panose="02020603050405020304" pitchFamily="18" charset="0"/>
                          </a:rPr>
                        </m:ctrlPr>
                      </m:dPr>
                      <m:e>
                        <m:r>
                          <a:rPr lang="en-IN" i="1">
                            <a:latin typeface="Cambria Math" panose="02040503050406030204" pitchFamily="18" charset="0"/>
                            <a:ea typeface="Times New Roman" panose="02020603050405020304" pitchFamily="18" charset="0"/>
                            <a:cs typeface="Times New Roman" panose="02020603050405020304" pitchFamily="18" charset="0"/>
                          </a:rPr>
                          <m:t>𝑛</m:t>
                        </m:r>
                        <m:r>
                          <a:rPr lang="en-IN" i="1">
                            <a:latin typeface="Cambria Math" panose="02040503050406030204" pitchFamily="18" charset="0"/>
                            <a:ea typeface="Times New Roman" panose="02020603050405020304" pitchFamily="18" charset="0"/>
                            <a:cs typeface="Times New Roman" panose="02020603050405020304" pitchFamily="18" charset="0"/>
                          </a:rPr>
                          <m:t>−1</m:t>
                        </m:r>
                      </m:e>
                    </m:d>
                  </m:oMath>
                </a14:m>
                <a:r>
                  <a:rPr lang="en-IN" dirty="0">
                    <a:latin typeface="Calibri" panose="020F0502020204030204" pitchFamily="34" charset="0"/>
                    <a:ea typeface="Times New Roman" panose="02020603050405020304" pitchFamily="18" charset="0"/>
                    <a:cs typeface="Times New Roman" panose="02020603050405020304" pitchFamily="18" charset="0"/>
                  </a:rPr>
                  <a: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mc:Choice>
        <mc:Fallback xmlns="">
          <p:sp>
            <p:nvSpPr>
              <p:cNvPr id="3" name="Content Placeholder 2">
                <a:extLst>
                  <a:ext uri="{FF2B5EF4-FFF2-40B4-BE49-F238E27FC236}">
                    <a16:creationId xmlns:a16="http://schemas.microsoft.com/office/drawing/2014/main" id="{53832A43-E2F4-44AF-A8C4-6853CDAE33AD}"/>
                  </a:ext>
                </a:extLst>
              </p:cNvPr>
              <p:cNvSpPr>
                <a:spLocks noGrp="1" noRot="1" noChangeAspect="1" noMove="1" noResize="1" noEditPoints="1" noAdjustHandles="1" noChangeArrowheads="1" noChangeShapeType="1" noTextEdit="1"/>
              </p:cNvSpPr>
              <p:nvPr>
                <p:ph idx="1"/>
              </p:nvPr>
            </p:nvSpPr>
            <p:spPr>
              <a:xfrm>
                <a:off x="4063160" y="2160589"/>
                <a:ext cx="5207839" cy="3880773"/>
              </a:xfrm>
              <a:blipFill>
                <a:blip r:embed="rId3"/>
                <a:stretch>
                  <a:fillRect l="-351" t="-785" r="-2810"/>
                </a:stretch>
              </a:blipFill>
            </p:spPr>
            <p:txBody>
              <a:bodyPr/>
              <a:lstStyle/>
              <a:p>
                <a:r>
                  <a:rPr lang="en-IN">
                    <a:noFill/>
                  </a:rPr>
                  <a:t> </a:t>
                </a:r>
              </a:p>
            </p:txBody>
          </p:sp>
        </mc:Fallback>
      </mc:AlternateContent>
      <p:pic>
        <p:nvPicPr>
          <p:cNvPr id="4" name="Picture 2" descr="2D Shapes: Circles">
            <a:extLst>
              <a:ext uri="{FF2B5EF4-FFF2-40B4-BE49-F238E27FC236}">
                <a16:creationId xmlns:a16="http://schemas.microsoft.com/office/drawing/2014/main" id="{87402ADA-FB99-43C1-A26A-6059E0895F3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7474" y="2159331"/>
            <a:ext cx="2915973" cy="3035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752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B6A6A-7650-403B-A21E-026CE5731322}"/>
              </a:ext>
            </a:extLst>
          </p:cNvPr>
          <p:cNvSpPr>
            <a:spLocks noGrp="1"/>
          </p:cNvSpPr>
          <p:nvPr>
            <p:ph type="title"/>
          </p:nvPr>
        </p:nvSpPr>
        <p:spPr>
          <a:xfrm>
            <a:off x="5224006" y="629266"/>
            <a:ext cx="4985469" cy="1469878"/>
          </a:xfrm>
        </p:spPr>
        <p:txBody>
          <a:bodyPr>
            <a:normAutofit/>
          </a:bodyPr>
          <a:lstStyle/>
          <a:p>
            <a:r>
              <a:rPr lang="en-GB" dirty="0"/>
              <a:t>Circular permutation</a:t>
            </a:r>
            <a:endParaRPr lang="en-IN"/>
          </a:p>
        </p:txBody>
      </p:sp>
      <p:pic>
        <p:nvPicPr>
          <p:cNvPr id="1026" name="Picture 2" descr="2D Shapes: Circles">
            <a:extLst>
              <a:ext uri="{FF2B5EF4-FFF2-40B4-BE49-F238E27FC236}">
                <a16:creationId xmlns:a16="http://schemas.microsoft.com/office/drawing/2014/main" id="{EB1D2A19-C6EA-4C2B-BD4A-0CEB365CE0A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6914" y="1252378"/>
            <a:ext cx="4261089" cy="4435406"/>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B38C155-4152-4517-B9C4-13F13CB9450A}"/>
              </a:ext>
            </a:extLst>
          </p:cNvPr>
          <p:cNvSpPr>
            <a:spLocks noGrp="1"/>
          </p:cNvSpPr>
          <p:nvPr>
            <p:ph idx="1"/>
          </p:nvPr>
        </p:nvSpPr>
        <p:spPr>
          <a:xfrm>
            <a:off x="5224005" y="2337683"/>
            <a:ext cx="4985470" cy="3910716"/>
          </a:xfrm>
        </p:spPr>
        <p:txBody>
          <a:bodyPr>
            <a:normAutofit/>
          </a:bodyPr>
          <a:lstStyle/>
          <a:p>
            <a:r>
              <a:rPr lang="en-GB" dirty="0"/>
              <a:t>Mr. Ambani invites 9 businessmen for a meeting. The invitees are made to sit around   a circular table. Find the number of arrangements such that Mr. Mittal and Mr Mahindra   are on either side of the host Mr. Ambani? </a:t>
            </a:r>
          </a:p>
          <a:p>
            <a:endParaRPr lang="en-IN" dirty="0"/>
          </a:p>
        </p:txBody>
      </p:sp>
    </p:spTree>
    <p:extLst>
      <p:ext uri="{BB962C8B-B14F-4D97-AF65-F5344CB8AC3E}">
        <p14:creationId xmlns:p14="http://schemas.microsoft.com/office/powerpoint/2010/main" val="49210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 calcmode="lin" valueType="num">
                                      <p:cBhvr additive="base">
                                        <p:cTn id="19" dur="500" fill="hold"/>
                                        <p:tgtEl>
                                          <p:spTgt spid="1026"/>
                                        </p:tgtEl>
                                        <p:attrNameLst>
                                          <p:attrName>ppt_x</p:attrName>
                                        </p:attrNameLst>
                                      </p:cBhvr>
                                      <p:tavLst>
                                        <p:tav tm="0">
                                          <p:val>
                                            <p:strVal val="#ppt_x"/>
                                          </p:val>
                                        </p:tav>
                                        <p:tav tm="100000">
                                          <p:val>
                                            <p:strVal val="#ppt_x"/>
                                          </p:val>
                                        </p:tav>
                                      </p:tavLst>
                                    </p:anim>
                                    <p:anim calcmode="lin" valueType="num">
                                      <p:cBhvr additive="base">
                                        <p:cTn id="20"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2FD34B-1686-4F98-9080-1B558F4EAE1C}"/>
              </a:ext>
            </a:extLst>
          </p:cNvPr>
          <p:cNvSpPr>
            <a:spLocks noGrp="1"/>
          </p:cNvSpPr>
          <p:nvPr>
            <p:ph type="title"/>
          </p:nvPr>
        </p:nvSpPr>
        <p:spPr>
          <a:xfrm>
            <a:off x="648930" y="629266"/>
            <a:ext cx="5616217" cy="1622321"/>
          </a:xfrm>
        </p:spPr>
        <p:txBody>
          <a:bodyPr>
            <a:normAutofit/>
          </a:bodyPr>
          <a:lstStyle/>
          <a:p>
            <a:r>
              <a:rPr lang="en-IN">
                <a:solidFill>
                  <a:srgbClr val="EBEBEB"/>
                </a:solidFill>
              </a:rPr>
              <a:t>example</a:t>
            </a:r>
          </a:p>
        </p:txBody>
      </p:sp>
      <p:sp>
        <p:nvSpPr>
          <p:cNvPr id="11"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13" name="Freeform: Shape 12">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Picture 2" descr="2D Shapes: Circles">
            <a:extLst>
              <a:ext uri="{FF2B5EF4-FFF2-40B4-BE49-F238E27FC236}">
                <a16:creationId xmlns:a16="http://schemas.microsoft.com/office/drawing/2014/main" id="{C792AB1D-48CE-43B8-BE8B-84308C77FF1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63742" y="1357517"/>
            <a:ext cx="3980139" cy="4142962"/>
          </a:xfrm>
          <a:prstGeom prst="rect">
            <a:avLst/>
          </a:prstGeom>
          <a:noFill/>
          <a:effectLst/>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4C380D1-EDA8-4043-9D4C-AF863F37B214}"/>
              </a:ext>
            </a:extLst>
          </p:cNvPr>
          <p:cNvSpPr>
            <a:spLocks noGrp="1"/>
          </p:cNvSpPr>
          <p:nvPr>
            <p:ph idx="1"/>
          </p:nvPr>
        </p:nvSpPr>
        <p:spPr>
          <a:xfrm>
            <a:off x="648931" y="2438400"/>
            <a:ext cx="5616216" cy="3785419"/>
          </a:xfrm>
        </p:spPr>
        <p:txBody>
          <a:bodyPr>
            <a:normAutofit/>
          </a:bodyPr>
          <a:lstStyle/>
          <a:p>
            <a:r>
              <a:rPr lang="en-IN">
                <a:solidFill>
                  <a:srgbClr val="FFFFFF"/>
                </a:solidFill>
              </a:rPr>
              <a:t>In a G20 meeting representatives from 20 countries were made to sit around a circular table. Find the number of arrangements such that there is always one person in between India and Pakistan.</a:t>
            </a:r>
          </a:p>
          <a:p>
            <a:endParaRPr lang="en-IN">
              <a:solidFill>
                <a:srgbClr val="FFFFFF"/>
              </a:solidFill>
            </a:endParaRPr>
          </a:p>
          <a:p>
            <a:endParaRPr lang="en-IN">
              <a:solidFill>
                <a:srgbClr val="FFFFFF"/>
              </a:solidFill>
            </a:endParaRPr>
          </a:p>
          <a:p>
            <a:endParaRPr lang="en-IN">
              <a:solidFill>
                <a:srgbClr val="FFFFFF"/>
              </a:solidFill>
            </a:endParaRPr>
          </a:p>
        </p:txBody>
      </p:sp>
    </p:spTree>
    <p:extLst>
      <p:ext uri="{BB962C8B-B14F-4D97-AF65-F5344CB8AC3E}">
        <p14:creationId xmlns:p14="http://schemas.microsoft.com/office/powerpoint/2010/main" val="340794562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AD364-7513-46B1-8DA8-83B7F2B0B169}"/>
              </a:ext>
            </a:extLst>
          </p:cNvPr>
          <p:cNvSpPr>
            <a:spLocks noGrp="1"/>
          </p:cNvSpPr>
          <p:nvPr>
            <p:ph type="title"/>
          </p:nvPr>
        </p:nvSpPr>
        <p:spPr>
          <a:xfrm>
            <a:off x="2849562" y="609600"/>
            <a:ext cx="6424440" cy="1320800"/>
          </a:xfrm>
        </p:spPr>
        <p:txBody>
          <a:bodyPr>
            <a:normAutofit/>
          </a:bodyPr>
          <a:lstStyle/>
          <a:p>
            <a:r>
              <a:rPr lang="en-GB" dirty="0"/>
              <a:t>Permutations</a:t>
            </a:r>
            <a:endParaRPr lang="en-IN"/>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0F9F2A-1715-4F27-A1BC-AC92565A007B}"/>
                  </a:ext>
                </a:extLst>
              </p:cNvPr>
              <p:cNvSpPr>
                <a:spLocks noGrp="1"/>
              </p:cNvSpPr>
              <p:nvPr>
                <p:ph idx="1"/>
              </p:nvPr>
            </p:nvSpPr>
            <p:spPr>
              <a:xfrm>
                <a:off x="2849562" y="2160589"/>
                <a:ext cx="6424440" cy="3880773"/>
              </a:xfrm>
            </p:spPr>
            <p:txBody>
              <a:bodyPr>
                <a:normAutofit/>
              </a:bodyPr>
              <a:lstStyle/>
              <a:p>
                <a:r>
                  <a:rPr lang="en-IN" dirty="0"/>
                  <a:t>Permutation of like objects:</a:t>
                </a:r>
              </a:p>
              <a:p>
                <a:r>
                  <a:rPr lang="en-IN" dirty="0"/>
                  <a:t>Suppose there are ‘n’ objects of which ‘p’ are alike in one way, ‘q’ are alike in another way and ‘r’ are alike in yet another way, then the no of arrangement of these ‘n’ objects</a:t>
                </a:r>
              </a:p>
              <a:p>
                <a:r>
                  <a:rPr lang="en-IN" dirty="0"/>
                  <a:t>=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𝑛</m:t>
                        </m:r>
                        <m:r>
                          <a:rPr lang="en-IN" i="1">
                            <a:latin typeface="Cambria Math" panose="02040503050406030204" pitchFamily="18" charset="0"/>
                          </a:rPr>
                          <m:t>!</m:t>
                        </m:r>
                      </m:num>
                      <m:den>
                        <m:r>
                          <a:rPr lang="en-IN" i="1">
                            <a:latin typeface="Cambria Math" panose="02040503050406030204" pitchFamily="18" charset="0"/>
                          </a:rPr>
                          <m:t>𝑝</m:t>
                        </m:r>
                        <m:r>
                          <a:rPr lang="en-IN" i="1">
                            <a:latin typeface="Cambria Math" panose="02040503050406030204" pitchFamily="18" charset="0"/>
                          </a:rPr>
                          <m:t>!</m:t>
                        </m:r>
                        <m:r>
                          <a:rPr lang="en-IN" i="1">
                            <a:latin typeface="Cambria Math" panose="02040503050406030204" pitchFamily="18" charset="0"/>
                          </a:rPr>
                          <m:t>𝑞</m:t>
                        </m:r>
                        <m:r>
                          <a:rPr lang="en-IN" i="1">
                            <a:latin typeface="Cambria Math" panose="02040503050406030204" pitchFamily="18" charset="0"/>
                          </a:rPr>
                          <m:t>!</m:t>
                        </m:r>
                        <m:r>
                          <a:rPr lang="en-IN" i="1">
                            <a:latin typeface="Cambria Math" panose="02040503050406030204" pitchFamily="18" charset="0"/>
                          </a:rPr>
                          <m:t>𝑟</m:t>
                        </m:r>
                        <m:r>
                          <a:rPr lang="en-IN" i="1">
                            <a:latin typeface="Cambria Math" panose="02040503050406030204" pitchFamily="18" charset="0"/>
                          </a:rPr>
                          <m:t>!</m:t>
                        </m:r>
                      </m:den>
                    </m:f>
                  </m:oMath>
                </a14:m>
                <a:r>
                  <a:rPr lang="en-IN" dirty="0"/>
                  <a:t> ,      (where n = p + q + r)</a:t>
                </a:r>
              </a:p>
              <a:p>
                <a:endParaRPr lang="en-IN" dirty="0"/>
              </a:p>
            </p:txBody>
          </p:sp>
        </mc:Choice>
        <mc:Fallback xmlns="">
          <p:sp>
            <p:nvSpPr>
              <p:cNvPr id="3" name="Content Placeholder 2">
                <a:extLst>
                  <a:ext uri="{FF2B5EF4-FFF2-40B4-BE49-F238E27FC236}">
                    <a16:creationId xmlns:a16="http://schemas.microsoft.com/office/drawing/2014/main" id="{630F9F2A-1715-4F27-A1BC-AC92565A007B}"/>
                  </a:ext>
                </a:extLst>
              </p:cNvPr>
              <p:cNvSpPr>
                <a:spLocks noGrp="1" noRot="1" noChangeAspect="1" noMove="1" noResize="1" noEditPoints="1" noAdjustHandles="1" noChangeArrowheads="1" noChangeShapeType="1" noTextEdit="1"/>
              </p:cNvSpPr>
              <p:nvPr>
                <p:ph idx="1"/>
              </p:nvPr>
            </p:nvSpPr>
            <p:spPr>
              <a:xfrm>
                <a:off x="2849562" y="2160589"/>
                <a:ext cx="6424440" cy="3880773"/>
              </a:xfrm>
              <a:blipFill>
                <a:blip r:embed="rId4"/>
                <a:stretch>
                  <a:fillRect l="-190" t="-942" r="-285"/>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F17A909C-FF50-4C94-B668-9ADCCD16AE42}"/>
              </a:ext>
            </a:extLst>
          </p:cNvPr>
          <p:cNvPicPr>
            <a:picLocks noChangeAspect="1"/>
          </p:cNvPicPr>
          <p:nvPr/>
        </p:nvPicPr>
        <p:blipFill rotWithShape="1">
          <a:blip r:embed="rId5"/>
          <a:srcRect l="32075" r="38067" b="-2"/>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Tree>
    <p:extLst>
      <p:ext uri="{BB962C8B-B14F-4D97-AF65-F5344CB8AC3E}">
        <p14:creationId xmlns:p14="http://schemas.microsoft.com/office/powerpoint/2010/main" val="3643238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11AA63F-F32C-4EBA-AE46-2E47D14CE295}"/>
              </a:ext>
            </a:extLst>
          </p:cNvPr>
          <p:cNvSpPr>
            <a:spLocks noGrp="1"/>
          </p:cNvSpPr>
          <p:nvPr>
            <p:ph type="title"/>
          </p:nvPr>
        </p:nvSpPr>
        <p:spPr>
          <a:xfrm>
            <a:off x="653143" y="1645920"/>
            <a:ext cx="3522879" cy="4470821"/>
          </a:xfrm>
        </p:spPr>
        <p:txBody>
          <a:bodyPr>
            <a:normAutofit/>
          </a:bodyPr>
          <a:lstStyle/>
          <a:p>
            <a:pPr algn="r"/>
            <a:r>
              <a:rPr lang="en-IN" sz="3900">
                <a:solidFill>
                  <a:schemeClr val="bg2"/>
                </a:solidFill>
              </a:rPr>
              <a:t>permutations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B96761B-6606-40DE-A834-7786E3784C52}"/>
                  </a:ext>
                </a:extLst>
              </p:cNvPr>
              <p:cNvSpPr>
                <a:spLocks noGrp="1"/>
              </p:cNvSpPr>
              <p:nvPr>
                <p:ph idx="1"/>
              </p:nvPr>
            </p:nvSpPr>
            <p:spPr>
              <a:xfrm>
                <a:off x="5204109" y="1645920"/>
                <a:ext cx="6269434" cy="4470821"/>
              </a:xfrm>
            </p:spPr>
            <p:txBody>
              <a:bodyPr>
                <a:normAutofit/>
              </a:bodyPr>
              <a:lstStyle/>
              <a:p>
                <a:r>
                  <a:rPr lang="en-IN" dirty="0"/>
                  <a:t>How many different 5 letter words can be formed from ‘BOBBY’</a:t>
                </a:r>
              </a:p>
              <a:p>
                <a:pPr marL="0" indent="0">
                  <a:buNone/>
                </a:pPr>
                <a:r>
                  <a:rPr lang="en-IN" dirty="0"/>
                  <a:t>     n =  </a:t>
                </a:r>
                <a14:m>
                  <m:oMath xmlns:m="http://schemas.openxmlformats.org/officeDocument/2006/math">
                    <m:f>
                      <m:fPr>
                        <m:ctrlPr>
                          <a:rPr lang="en-IN" i="1" smtClean="0">
                            <a:latin typeface="Cambria Math" panose="02040503050406030204" pitchFamily="18" charset="0"/>
                          </a:rPr>
                        </m:ctrlPr>
                      </m:fPr>
                      <m:num>
                        <m:r>
                          <a:rPr lang="en-IN" i="1" smtClean="0">
                            <a:latin typeface="Cambria Math" panose="02040503050406030204" pitchFamily="18" charset="0"/>
                          </a:rPr>
                          <m:t>5!</m:t>
                        </m:r>
                      </m:num>
                      <m:den>
                        <m:r>
                          <a:rPr lang="en-IN" i="1" smtClean="0">
                            <a:latin typeface="Cambria Math" panose="02040503050406030204" pitchFamily="18" charset="0"/>
                          </a:rPr>
                          <m:t>3!</m:t>
                        </m:r>
                      </m:den>
                    </m:f>
                    <m:r>
                      <a:rPr lang="en-IN" i="1" smtClean="0">
                        <a:latin typeface="Cambria Math" panose="02040503050406030204" pitchFamily="18" charset="0"/>
                      </a:rPr>
                      <m:t>=20</m:t>
                    </m:r>
                  </m:oMath>
                </a14:m>
                <a:endParaRPr lang="en-IN" dirty="0"/>
              </a:p>
              <a:p>
                <a:endParaRPr lang="en-IN" dirty="0"/>
              </a:p>
              <a:p>
                <a:r>
                  <a:rPr lang="en-IN" dirty="0"/>
                  <a:t>BENZENE</a:t>
                </a:r>
              </a:p>
              <a:p>
                <a:r>
                  <a:rPr lang="en-IN" dirty="0"/>
                  <a:t> n = </a:t>
                </a:r>
                <a14:m>
                  <m:oMath xmlns:m="http://schemas.openxmlformats.org/officeDocument/2006/math">
                    <m:f>
                      <m:fPr>
                        <m:ctrlPr>
                          <a:rPr lang="en-IN" i="1" smtClean="0">
                            <a:latin typeface="Cambria Math" panose="02040503050406030204" pitchFamily="18" charset="0"/>
                          </a:rPr>
                        </m:ctrlPr>
                      </m:fPr>
                      <m:num>
                        <m:r>
                          <a:rPr lang="en-IN" i="1" smtClean="0">
                            <a:latin typeface="Cambria Math" panose="02040503050406030204" pitchFamily="18" charset="0"/>
                          </a:rPr>
                          <m:t>7!</m:t>
                        </m:r>
                      </m:num>
                      <m:den>
                        <m:r>
                          <a:rPr lang="en-IN" i="1" smtClean="0">
                            <a:latin typeface="Cambria Math" panose="02040503050406030204" pitchFamily="18" charset="0"/>
                          </a:rPr>
                          <m:t>3!2!</m:t>
                        </m:r>
                      </m:den>
                    </m:f>
                    <m:r>
                      <a:rPr lang="en-IN" i="1" smtClean="0">
                        <a:latin typeface="Cambria Math" panose="02040503050406030204" pitchFamily="18" charset="0"/>
                      </a:rPr>
                      <m:t>=</m:t>
                    </m:r>
                    <m:f>
                      <m:fPr>
                        <m:ctrlPr>
                          <a:rPr lang="en-IN" i="1" smtClean="0">
                            <a:latin typeface="Cambria Math" panose="02040503050406030204" pitchFamily="18" charset="0"/>
                          </a:rPr>
                        </m:ctrlPr>
                      </m:fPr>
                      <m:num>
                        <m:r>
                          <a:rPr lang="en-IN" i="1" smtClean="0">
                            <a:latin typeface="Cambria Math" panose="02040503050406030204" pitchFamily="18" charset="0"/>
                          </a:rPr>
                          <m:t>5040</m:t>
                        </m:r>
                      </m:num>
                      <m:den>
                        <m:r>
                          <a:rPr lang="en-IN" i="1" smtClean="0">
                            <a:latin typeface="Cambria Math" panose="02040503050406030204" pitchFamily="18" charset="0"/>
                          </a:rPr>
                          <m:t>6×2</m:t>
                        </m:r>
                      </m:den>
                    </m:f>
                    <m:r>
                      <a:rPr lang="en-IN" i="1" smtClean="0">
                        <a:latin typeface="Cambria Math" panose="02040503050406030204" pitchFamily="18" charset="0"/>
                      </a:rPr>
                      <m:t>=420</m:t>
                    </m:r>
                  </m:oMath>
                </a14:m>
                <a:endParaRPr lang="en-IN" dirty="0"/>
              </a:p>
              <a:p>
                <a:endParaRPr lang="en-IN" dirty="0"/>
              </a:p>
              <a:p>
                <a:r>
                  <a:rPr lang="en-IN" dirty="0"/>
                  <a:t>ENGINEERING</a:t>
                </a:r>
              </a:p>
              <a:p>
                <a:r>
                  <a:rPr lang="en-IN" dirty="0"/>
                  <a:t> n = </a:t>
                </a:r>
                <a14:m>
                  <m:oMath xmlns:m="http://schemas.openxmlformats.org/officeDocument/2006/math">
                    <m:f>
                      <m:fPr>
                        <m:ctrlPr>
                          <a:rPr lang="en-IN" i="1" smtClean="0">
                            <a:latin typeface="Cambria Math" panose="02040503050406030204" pitchFamily="18" charset="0"/>
                          </a:rPr>
                        </m:ctrlPr>
                      </m:fPr>
                      <m:num>
                        <m:r>
                          <a:rPr lang="en-IN" i="1" smtClean="0">
                            <a:latin typeface="Cambria Math" panose="02040503050406030204" pitchFamily="18" charset="0"/>
                          </a:rPr>
                          <m:t>11!</m:t>
                        </m:r>
                      </m:num>
                      <m:den>
                        <m:r>
                          <a:rPr lang="en-IN" i="1" smtClean="0">
                            <a:latin typeface="Cambria Math" panose="02040503050406030204" pitchFamily="18" charset="0"/>
                          </a:rPr>
                          <m:t>3!3.12!2!</m:t>
                        </m:r>
                      </m:den>
                    </m:f>
                    <m:r>
                      <a:rPr lang="en-IN" i="1" smtClean="0">
                        <a:latin typeface="Cambria Math" panose="02040503050406030204" pitchFamily="18" charset="0"/>
                      </a:rPr>
                      <m:t>=</m:t>
                    </m:r>
                    <m:f>
                      <m:fPr>
                        <m:ctrlPr>
                          <a:rPr lang="en-IN" i="1" smtClean="0">
                            <a:latin typeface="Cambria Math" panose="02040503050406030204" pitchFamily="18" charset="0"/>
                          </a:rPr>
                        </m:ctrlPr>
                      </m:fPr>
                      <m:num>
                        <m:r>
                          <a:rPr lang="en-IN" i="1" smtClean="0">
                            <a:latin typeface="Cambria Math" panose="02040503050406030204" pitchFamily="18" charset="0"/>
                          </a:rPr>
                          <m:t>5040×8×9×10×11</m:t>
                        </m:r>
                      </m:num>
                      <m:den>
                        <m:r>
                          <a:rPr lang="en-IN" i="1" smtClean="0">
                            <a:latin typeface="Cambria Math" panose="02040503050406030204" pitchFamily="18" charset="0"/>
                          </a:rPr>
                          <m:t>6×6×2×2</m:t>
                        </m:r>
                      </m:den>
                    </m:f>
                  </m:oMath>
                </a14:m>
                <a:r>
                  <a:rPr lang="en-IN" dirty="0"/>
                  <a:t>  = </a:t>
                </a:r>
                <a14:m>
                  <m:oMath xmlns:m="http://schemas.openxmlformats.org/officeDocument/2006/math">
                    <m:r>
                      <a:rPr lang="en-IN" i="1" smtClean="0">
                        <a:latin typeface="Cambria Math" panose="02040503050406030204" pitchFamily="18" charset="0"/>
                      </a:rPr>
                      <m:t>2520×10×11</m:t>
                    </m:r>
                    <m:r>
                      <a:rPr lang="en-IN" b="0" i="1" smtClean="0">
                        <a:latin typeface="Cambria Math" panose="02040503050406030204" pitchFamily="18" charset="0"/>
                      </a:rPr>
                      <m:t>= </m:t>
                    </m:r>
                    <m:r>
                      <a:rPr lang="en-IN" dirty="0" smtClean="0">
                        <a:latin typeface="Cambria Math" panose="02040503050406030204" pitchFamily="18" charset="0"/>
                      </a:rPr>
                      <m:t>277200</m:t>
                    </m:r>
                  </m:oMath>
                </a14:m>
                <a:r>
                  <a:rPr lang="en-IN" dirty="0"/>
                  <a:t> </a:t>
                </a:r>
              </a:p>
            </p:txBody>
          </p:sp>
        </mc:Choice>
        <mc:Fallback xmlns="">
          <p:sp>
            <p:nvSpPr>
              <p:cNvPr id="3" name="Content Placeholder 2">
                <a:extLst>
                  <a:ext uri="{FF2B5EF4-FFF2-40B4-BE49-F238E27FC236}">
                    <a16:creationId xmlns:a16="http://schemas.microsoft.com/office/drawing/2014/main" id="{5B96761B-6606-40DE-A834-7786E3784C52}"/>
                  </a:ext>
                </a:extLst>
              </p:cNvPr>
              <p:cNvSpPr>
                <a:spLocks noGrp="1" noRot="1" noChangeAspect="1" noMove="1" noResize="1" noEditPoints="1" noAdjustHandles="1" noChangeArrowheads="1" noChangeShapeType="1" noTextEdit="1"/>
              </p:cNvSpPr>
              <p:nvPr>
                <p:ph idx="1"/>
              </p:nvPr>
            </p:nvSpPr>
            <p:spPr>
              <a:xfrm>
                <a:off x="5204109" y="1645920"/>
                <a:ext cx="6269434" cy="4470821"/>
              </a:xfrm>
              <a:blipFill>
                <a:blip r:embed="rId3"/>
                <a:stretch>
                  <a:fillRect l="-486" t="-682"/>
                </a:stretch>
              </a:blipFill>
            </p:spPr>
            <p:txBody>
              <a:bodyPr/>
              <a:lstStyle/>
              <a:p>
                <a:r>
                  <a:rPr lang="en-IN">
                    <a:noFill/>
                  </a:rPr>
                  <a:t> </a:t>
                </a:r>
              </a:p>
            </p:txBody>
          </p:sp>
        </mc:Fallback>
      </mc:AlternateContent>
    </p:spTree>
    <p:extLst>
      <p:ext uri="{BB962C8B-B14F-4D97-AF65-F5344CB8AC3E}">
        <p14:creationId xmlns:p14="http://schemas.microsoft.com/office/powerpoint/2010/main" val="378062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0BDA80-627C-422A-AFFD-B7F1DC0F7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3313" cy="6858000"/>
          </a:xfrm>
          <a:prstGeom prst="rect">
            <a:avLst/>
          </a:prstGeom>
          <a:solidFill>
            <a:schemeClr val="accent1"/>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a:extLst>
              <a:ext uri="{FF2B5EF4-FFF2-40B4-BE49-F238E27FC236}">
                <a16:creationId xmlns:a16="http://schemas.microsoft.com/office/drawing/2014/main" id="{F6046973-B790-4913-9C18-44A052EEFD14}"/>
              </a:ext>
            </a:extLst>
          </p:cNvPr>
          <p:cNvSpPr>
            <a:spLocks noGrp="1"/>
          </p:cNvSpPr>
          <p:nvPr>
            <p:ph type="title"/>
          </p:nvPr>
        </p:nvSpPr>
        <p:spPr>
          <a:xfrm>
            <a:off x="646111" y="690879"/>
            <a:ext cx="3682049" cy="5557519"/>
          </a:xfrm>
        </p:spPr>
        <p:txBody>
          <a:bodyPr anchor="ctr">
            <a:normAutofit/>
          </a:bodyPr>
          <a:lstStyle/>
          <a:p>
            <a:pPr algn="r"/>
            <a:r>
              <a:rPr lang="en-GB">
                <a:solidFill>
                  <a:srgbClr val="FFFFFF"/>
                </a:solidFill>
              </a:rPr>
              <a:t>Permutations</a:t>
            </a:r>
            <a:endParaRPr lang="en-IN">
              <a:solidFill>
                <a:srgbClr val="FFFFFF"/>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555A32-C349-4BA9-BB77-2E8BE20B0E11}"/>
                  </a:ext>
                </a:extLst>
              </p:cNvPr>
              <p:cNvSpPr>
                <a:spLocks noGrp="1"/>
              </p:cNvSpPr>
              <p:nvPr>
                <p:ph idx="1"/>
              </p:nvPr>
            </p:nvSpPr>
            <p:spPr>
              <a:xfrm>
                <a:off x="5101999" y="690880"/>
                <a:ext cx="4947854" cy="5557519"/>
              </a:xfrm>
            </p:spPr>
            <p:txBody>
              <a:bodyPr anchor="ctr">
                <a:normAutofit/>
              </a:bodyPr>
              <a:lstStyle/>
              <a:p>
                <a:r>
                  <a:rPr lang="en-GB" dirty="0"/>
                  <a:t>In how many ways can a father distribute 9 toys among his four children such that the youngest gets 3 toys and the rest get 2 each?</a:t>
                </a:r>
              </a:p>
              <a:p>
                <a:r>
                  <a:rPr lang="en-GB" dirty="0"/>
                  <a:t> Total number of toys are ‘9’</a:t>
                </a:r>
              </a:p>
              <a:p>
                <a:r>
                  <a:rPr lang="en-GB" dirty="0"/>
                  <a:t>The distribution of toys is 3 + 2 + 2 + 2  = 9</a:t>
                </a:r>
              </a:p>
              <a:p>
                <a:r>
                  <a:rPr lang="en-GB" dirty="0"/>
                  <a:t> The number of ways    =   </a:t>
                </a:r>
                <a14:m>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9!</m:t>
                        </m:r>
                      </m:num>
                      <m:den>
                        <m:r>
                          <a:rPr lang="en-GB" i="1" smtClean="0">
                            <a:latin typeface="Cambria Math" panose="02040503050406030204" pitchFamily="18" charset="0"/>
                          </a:rPr>
                          <m:t>3!2!2!2!</m:t>
                        </m:r>
                      </m:den>
                    </m:f>
                  </m:oMath>
                </a14:m>
                <a:r>
                  <a:rPr lang="en-IN" dirty="0"/>
                  <a:t> = </a:t>
                </a:r>
                <a14:m>
                  <m:oMath xmlns:m="http://schemas.openxmlformats.org/officeDocument/2006/math">
                    <m:f>
                      <m:fPr>
                        <m:ctrlPr>
                          <a:rPr lang="en-IN" i="1" smtClean="0">
                            <a:latin typeface="Cambria Math" panose="02040503050406030204" pitchFamily="18" charset="0"/>
                          </a:rPr>
                        </m:ctrlPr>
                      </m:fPr>
                      <m:num>
                        <m:r>
                          <a:rPr lang="en-IN" i="1" smtClean="0">
                            <a:latin typeface="Cambria Math" panose="02040503050406030204" pitchFamily="18" charset="0"/>
                          </a:rPr>
                          <m:t>5040×8×9</m:t>
                        </m:r>
                      </m:num>
                      <m:den>
                        <m:r>
                          <a:rPr lang="en-IN" i="1" smtClean="0">
                            <a:latin typeface="Cambria Math" panose="02040503050406030204" pitchFamily="18" charset="0"/>
                          </a:rPr>
                          <m:t>3×2×2×2×2</m:t>
                        </m:r>
                      </m:den>
                    </m:f>
                  </m:oMath>
                </a14:m>
                <a:r>
                  <a:rPr lang="en-IN" dirty="0"/>
                  <a:t> = 7560</a:t>
                </a:r>
              </a:p>
            </p:txBody>
          </p:sp>
        </mc:Choice>
        <mc:Fallback xmlns="">
          <p:sp>
            <p:nvSpPr>
              <p:cNvPr id="3" name="Content Placeholder 2">
                <a:extLst>
                  <a:ext uri="{FF2B5EF4-FFF2-40B4-BE49-F238E27FC236}">
                    <a16:creationId xmlns:a16="http://schemas.microsoft.com/office/drawing/2014/main" id="{8B555A32-C349-4BA9-BB77-2E8BE20B0E11}"/>
                  </a:ext>
                </a:extLst>
              </p:cNvPr>
              <p:cNvSpPr>
                <a:spLocks noGrp="1" noRot="1" noChangeAspect="1" noMove="1" noResize="1" noEditPoints="1" noAdjustHandles="1" noChangeArrowheads="1" noChangeShapeType="1" noTextEdit="1"/>
              </p:cNvSpPr>
              <p:nvPr>
                <p:ph idx="1"/>
              </p:nvPr>
            </p:nvSpPr>
            <p:spPr>
              <a:xfrm>
                <a:off x="5101999" y="690880"/>
                <a:ext cx="4947854" cy="5557519"/>
              </a:xfrm>
              <a:blipFill>
                <a:blip r:embed="rId2"/>
                <a:stretch>
                  <a:fillRect l="-616" r="-1232"/>
                </a:stretch>
              </a:blipFill>
            </p:spPr>
            <p:txBody>
              <a:bodyPr/>
              <a:lstStyle/>
              <a:p>
                <a:r>
                  <a:rPr lang="en-IN">
                    <a:noFill/>
                  </a:rPr>
                  <a:t> </a:t>
                </a:r>
              </a:p>
            </p:txBody>
          </p:sp>
        </mc:Fallback>
      </mc:AlternateContent>
    </p:spTree>
    <p:extLst>
      <p:ext uri="{BB962C8B-B14F-4D97-AF65-F5344CB8AC3E}">
        <p14:creationId xmlns:p14="http://schemas.microsoft.com/office/powerpoint/2010/main" val="335738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CF1D9F4-E569-43CB-9ECB-2382A28D4886}"/>
              </a:ext>
            </a:extLst>
          </p:cNvPr>
          <p:cNvSpPr>
            <a:spLocks noGrp="1"/>
          </p:cNvSpPr>
          <p:nvPr>
            <p:ph type="title"/>
          </p:nvPr>
        </p:nvSpPr>
        <p:spPr>
          <a:xfrm>
            <a:off x="653143" y="1645920"/>
            <a:ext cx="3522879" cy="4470821"/>
          </a:xfrm>
        </p:spPr>
        <p:txBody>
          <a:bodyPr>
            <a:normAutofit/>
          </a:bodyPr>
          <a:lstStyle/>
          <a:p>
            <a:pPr algn="r"/>
            <a:r>
              <a:rPr lang="en-GB" sz="3900">
                <a:solidFill>
                  <a:srgbClr val="FFFFFF"/>
                </a:solidFill>
              </a:rPr>
              <a:t>Permutations</a:t>
            </a:r>
            <a:endParaRPr lang="en-IN" sz="3900">
              <a:solidFill>
                <a:srgbClr val="FFFFFF"/>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C8A975-807D-4485-87DC-2B1696A0DB99}"/>
                  </a:ext>
                </a:extLst>
              </p:cNvPr>
              <p:cNvSpPr>
                <a:spLocks noGrp="1"/>
              </p:cNvSpPr>
              <p:nvPr>
                <p:ph idx="1"/>
              </p:nvPr>
            </p:nvSpPr>
            <p:spPr>
              <a:xfrm>
                <a:off x="5204109" y="1645920"/>
                <a:ext cx="5919503" cy="4470821"/>
              </a:xfrm>
            </p:spPr>
            <p:txBody>
              <a:bodyPr>
                <a:normAutofit/>
              </a:bodyPr>
              <a:lstStyle/>
              <a:p>
                <a:r>
                  <a:rPr lang="en-GB" dirty="0"/>
                  <a:t>How many different signals can be made from 5 identical Blue flags, </a:t>
                </a:r>
              </a:p>
              <a:p>
                <a:r>
                  <a:rPr lang="en-GB" dirty="0"/>
                  <a:t>4 identical Yellow Flags and 3 identical Red Flags?</a:t>
                </a:r>
              </a:p>
              <a:p>
                <a:r>
                  <a:rPr lang="en-GB" dirty="0"/>
                  <a:t>Total number of flags = 5 + 4 + 3 = 12</a:t>
                </a:r>
              </a:p>
              <a:p>
                <a:r>
                  <a:rPr lang="en-GB" dirty="0"/>
                  <a:t>The number of signals = </a:t>
                </a:r>
                <a14:m>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12!</m:t>
                        </m:r>
                      </m:num>
                      <m:den>
                        <m:r>
                          <a:rPr lang="en-GB" i="1" smtClean="0">
                            <a:latin typeface="Cambria Math" panose="02040503050406030204" pitchFamily="18" charset="0"/>
                          </a:rPr>
                          <m:t>5!4!3!</m:t>
                        </m:r>
                      </m:den>
                    </m:f>
                  </m:oMath>
                </a14:m>
                <a:r>
                  <a:rPr lang="en-IN" dirty="0"/>
                  <a:t> </a:t>
                </a:r>
              </a:p>
            </p:txBody>
          </p:sp>
        </mc:Choice>
        <mc:Fallback xmlns="">
          <p:sp>
            <p:nvSpPr>
              <p:cNvPr id="3" name="Content Placeholder 2">
                <a:extLst>
                  <a:ext uri="{FF2B5EF4-FFF2-40B4-BE49-F238E27FC236}">
                    <a16:creationId xmlns:a16="http://schemas.microsoft.com/office/drawing/2014/main" id="{65C8A975-807D-4485-87DC-2B1696A0DB99}"/>
                  </a:ext>
                </a:extLst>
              </p:cNvPr>
              <p:cNvSpPr>
                <a:spLocks noGrp="1" noRot="1" noChangeAspect="1" noMove="1" noResize="1" noEditPoints="1" noAdjustHandles="1" noChangeArrowheads="1" noChangeShapeType="1" noTextEdit="1"/>
              </p:cNvSpPr>
              <p:nvPr>
                <p:ph idx="1"/>
              </p:nvPr>
            </p:nvSpPr>
            <p:spPr>
              <a:xfrm>
                <a:off x="5204109" y="1645920"/>
                <a:ext cx="5919503" cy="4470821"/>
              </a:xfrm>
              <a:blipFill>
                <a:blip r:embed="rId2"/>
                <a:stretch>
                  <a:fillRect l="-515" t="-682" r="-1030"/>
                </a:stretch>
              </a:blipFill>
            </p:spPr>
            <p:txBody>
              <a:bodyPr/>
              <a:lstStyle/>
              <a:p>
                <a:r>
                  <a:rPr lang="en-IN">
                    <a:noFill/>
                  </a:rPr>
                  <a:t> </a:t>
                </a:r>
              </a:p>
            </p:txBody>
          </p:sp>
        </mc:Fallback>
      </mc:AlternateContent>
    </p:spTree>
    <p:extLst>
      <p:ext uri="{BB962C8B-B14F-4D97-AF65-F5344CB8AC3E}">
        <p14:creationId xmlns:p14="http://schemas.microsoft.com/office/powerpoint/2010/main" val="37956810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65799312-1125-4A04-BC04-ECEC14E119FA}"/>
              </a:ext>
            </a:extLst>
          </p:cNvPr>
          <p:cNvSpPr>
            <a:spLocks noGrp="1"/>
          </p:cNvSpPr>
          <p:nvPr>
            <p:ph type="title"/>
          </p:nvPr>
        </p:nvSpPr>
        <p:spPr>
          <a:xfrm>
            <a:off x="1103312" y="452718"/>
            <a:ext cx="8947522" cy="1400530"/>
          </a:xfrm>
        </p:spPr>
        <p:txBody>
          <a:bodyPr anchor="ctr">
            <a:normAutofit/>
          </a:bodyPr>
          <a:lstStyle/>
          <a:p>
            <a:r>
              <a:rPr lang="en-GB">
                <a:solidFill>
                  <a:srgbClr val="FFFFFF"/>
                </a:solidFill>
              </a:rPr>
              <a:t>Permutations</a:t>
            </a:r>
            <a:endParaRPr lang="en-IN">
              <a:solidFill>
                <a:srgbClr val="FFFFFF"/>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E021774-CAD8-4D51-87AE-4ABEF59E3775}"/>
                  </a:ext>
                </a:extLst>
              </p:cNvPr>
              <p:cNvSpPr>
                <a:spLocks noGrp="1"/>
              </p:cNvSpPr>
              <p:nvPr>
                <p:ph idx="1"/>
              </p:nvPr>
            </p:nvSpPr>
            <p:spPr>
              <a:xfrm>
                <a:off x="1103312" y="2763520"/>
                <a:ext cx="8946541" cy="3484879"/>
              </a:xfrm>
            </p:spPr>
            <p:txBody>
              <a:bodyPr>
                <a:normAutofit/>
              </a:bodyPr>
              <a:lstStyle/>
              <a:p>
                <a:r>
                  <a:rPr lang="en-GB" dirty="0"/>
                  <a:t>How many different words can be made from the letters of the word</a:t>
                </a:r>
              </a:p>
              <a:p>
                <a:r>
                  <a:rPr lang="en-GB" dirty="0"/>
                  <a:t>ALGEBRA ?</a:t>
                </a:r>
              </a:p>
              <a:p>
                <a:r>
                  <a:rPr lang="en-GB" dirty="0"/>
                  <a:t>ALGEBRA is a seven letter word with 2 A’s</a:t>
                </a:r>
              </a:p>
              <a:p>
                <a:r>
                  <a:rPr lang="en-GB" dirty="0"/>
                  <a:t>Total number of arrangements = </a:t>
                </a:r>
                <a14:m>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7! </m:t>
                        </m:r>
                      </m:num>
                      <m:den>
                        <m:r>
                          <a:rPr lang="en-GB" i="1" smtClean="0">
                            <a:latin typeface="Cambria Math" panose="02040503050406030204" pitchFamily="18" charset="0"/>
                          </a:rPr>
                          <m:t>2!</m:t>
                        </m:r>
                      </m:den>
                    </m:f>
                    <m:r>
                      <a:rPr lang="en-GB" i="1" smtClean="0">
                        <a:latin typeface="Cambria Math" panose="02040503050406030204" pitchFamily="18" charset="0"/>
                      </a:rPr>
                      <m:t>=</m:t>
                    </m:r>
                    <m:r>
                      <a:rPr lang="en-IN" b="0" i="1" smtClean="0">
                        <a:latin typeface="Cambria Math" panose="02040503050406030204" pitchFamily="18" charset="0"/>
                      </a:rPr>
                      <m:t>2520</m:t>
                    </m:r>
                  </m:oMath>
                </a14:m>
                <a:endParaRPr lang="en-GB" dirty="0"/>
              </a:p>
              <a:p>
                <a:r>
                  <a:rPr lang="en-GB" dirty="0"/>
                  <a:t>In how many ways can the two A’s be together?</a:t>
                </a:r>
              </a:p>
              <a:p>
                <a14:m>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𝐴𝐴</m:t>
                        </m:r>
                      </m:num>
                      <m:den>
                        <m:r>
                          <a:rPr lang="en-GB" i="1" smtClean="0">
                            <a:latin typeface="Cambria Math" panose="02040503050406030204" pitchFamily="18" charset="0"/>
                          </a:rPr>
                          <m:t>1</m:t>
                        </m:r>
                      </m:den>
                    </m:f>
                    <m:f>
                      <m:fPr>
                        <m:ctrlPr>
                          <a:rPr lang="en-GB" i="1" smtClean="0">
                            <a:latin typeface="Cambria Math" panose="02040503050406030204" pitchFamily="18" charset="0"/>
                          </a:rPr>
                        </m:ctrlPr>
                      </m:fPr>
                      <m:num>
                        <m:func>
                          <m:funcPr>
                            <m:ctrlPr>
                              <a:rPr lang="en-GB" i="1" smtClean="0">
                                <a:latin typeface="Cambria Math" panose="02040503050406030204" pitchFamily="18" charset="0"/>
                              </a:rPr>
                            </m:ctrlPr>
                          </m:funcPr>
                          <m:fName>
                            <m:r>
                              <m:rPr>
                                <m:sty m:val="p"/>
                              </m:rPr>
                              <a:rPr lang="en-GB" i="1" smtClean="0">
                                <a:latin typeface="Cambria Math" panose="02040503050406030204" pitchFamily="18" charset="0"/>
                              </a:rPr>
                              <m:t>lg</m:t>
                            </m:r>
                          </m:fName>
                          <m:e>
                            <m:r>
                              <a:rPr lang="en-GB" i="1" smtClean="0">
                                <a:latin typeface="Cambria Math" panose="02040503050406030204" pitchFamily="18" charset="0"/>
                              </a:rPr>
                              <m:t>ⅇ</m:t>
                            </m:r>
                            <m:r>
                              <a:rPr lang="en-GB" i="1" smtClean="0">
                                <a:latin typeface="Cambria Math" panose="02040503050406030204" pitchFamily="18" charset="0"/>
                              </a:rPr>
                              <m:t>𝑏𝑟</m:t>
                            </m:r>
                          </m:e>
                        </m:func>
                      </m:num>
                      <m:den>
                        <m:r>
                          <a:rPr lang="en-GB" i="1" smtClean="0">
                            <a:latin typeface="Cambria Math" panose="02040503050406030204" pitchFamily="18" charset="0"/>
                          </a:rPr>
                          <m:t>5</m:t>
                        </m:r>
                      </m:den>
                    </m:f>
                    <m:r>
                      <a:rPr lang="en-GB" i="1" smtClean="0">
                        <a:latin typeface="Cambria Math" panose="02040503050406030204" pitchFamily="18" charset="0"/>
                      </a:rPr>
                      <m:t>=</m:t>
                    </m:r>
                    <m:f>
                      <m:fPr>
                        <m:ctrlPr>
                          <a:rPr lang="en-GB" i="1" smtClean="0">
                            <a:latin typeface="Cambria Math" panose="02040503050406030204" pitchFamily="18" charset="0"/>
                          </a:rPr>
                        </m:ctrlPr>
                      </m:fPr>
                      <m:num>
                        <m:r>
                          <a:rPr lang="en-GB" i="1" smtClean="0">
                            <a:latin typeface="Cambria Math" panose="02040503050406030204" pitchFamily="18" charset="0"/>
                          </a:rPr>
                          <m:t>6!2!</m:t>
                        </m:r>
                      </m:num>
                      <m:den>
                        <m:r>
                          <a:rPr lang="en-GB" i="1" smtClean="0">
                            <a:latin typeface="Cambria Math" panose="02040503050406030204" pitchFamily="18" charset="0"/>
                          </a:rPr>
                          <m:t>2!</m:t>
                        </m:r>
                      </m:den>
                    </m:f>
                    <m:r>
                      <a:rPr lang="en-GB" i="1" smtClean="0">
                        <a:latin typeface="Cambria Math" panose="02040503050406030204" pitchFamily="18" charset="0"/>
                      </a:rPr>
                      <m:t>=720</m:t>
                    </m:r>
                  </m:oMath>
                </a14:m>
                <a:r>
                  <a:rPr lang="en-GB" dirty="0"/>
                  <a:t> </a:t>
                </a:r>
              </a:p>
            </p:txBody>
          </p:sp>
        </mc:Choice>
        <mc:Fallback xmlns="">
          <p:sp>
            <p:nvSpPr>
              <p:cNvPr id="3" name="Content Placeholder 2">
                <a:extLst>
                  <a:ext uri="{FF2B5EF4-FFF2-40B4-BE49-F238E27FC236}">
                    <a16:creationId xmlns:a16="http://schemas.microsoft.com/office/drawing/2014/main" id="{4E021774-CAD8-4D51-87AE-4ABEF59E3775}"/>
                  </a:ext>
                </a:extLst>
              </p:cNvPr>
              <p:cNvSpPr>
                <a:spLocks noGrp="1" noRot="1" noChangeAspect="1" noMove="1" noResize="1" noEditPoints="1" noAdjustHandles="1" noChangeArrowheads="1" noChangeShapeType="1" noTextEdit="1"/>
              </p:cNvSpPr>
              <p:nvPr>
                <p:ph idx="1"/>
              </p:nvPr>
            </p:nvSpPr>
            <p:spPr>
              <a:xfrm>
                <a:off x="1103312" y="2763520"/>
                <a:ext cx="8946541" cy="3484879"/>
              </a:xfrm>
              <a:blipFill>
                <a:blip r:embed="rId2"/>
                <a:stretch>
                  <a:fillRect l="-341" t="-874" r="-545"/>
                </a:stretch>
              </a:blipFill>
            </p:spPr>
            <p:txBody>
              <a:bodyPr/>
              <a:lstStyle/>
              <a:p>
                <a:r>
                  <a:rPr lang="en-IN">
                    <a:noFill/>
                  </a:rPr>
                  <a:t> </a:t>
                </a:r>
              </a:p>
            </p:txBody>
          </p:sp>
        </mc:Fallback>
      </mc:AlternateContent>
    </p:spTree>
    <p:extLst>
      <p:ext uri="{BB962C8B-B14F-4D97-AF65-F5344CB8AC3E}">
        <p14:creationId xmlns:p14="http://schemas.microsoft.com/office/powerpoint/2010/main" val="7327528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E784ED70-43B0-4564-84BF-07361C142423}"/>
              </a:ext>
            </a:extLst>
          </p:cNvPr>
          <p:cNvSpPr>
            <a:spLocks noGrp="1"/>
          </p:cNvSpPr>
          <p:nvPr>
            <p:ph type="title"/>
          </p:nvPr>
        </p:nvSpPr>
        <p:spPr>
          <a:xfrm>
            <a:off x="806195" y="804672"/>
            <a:ext cx="3521359" cy="5248656"/>
          </a:xfrm>
        </p:spPr>
        <p:txBody>
          <a:bodyPr anchor="ctr">
            <a:normAutofit/>
          </a:bodyPr>
          <a:lstStyle/>
          <a:p>
            <a:pPr algn="ctr"/>
            <a:r>
              <a:rPr lang="en-GB" dirty="0"/>
              <a:t> Counting Principles</a:t>
            </a:r>
            <a:endParaRPr lang="en-IN" dirty="0"/>
          </a:p>
        </p:txBody>
      </p:sp>
      <p:sp>
        <p:nvSpPr>
          <p:cNvPr id="3" name="Content Placeholder 2">
            <a:extLst>
              <a:ext uri="{FF2B5EF4-FFF2-40B4-BE49-F238E27FC236}">
                <a16:creationId xmlns:a16="http://schemas.microsoft.com/office/drawing/2014/main" id="{80B80993-71F9-4C56-97D9-9E0FD9537749}"/>
              </a:ext>
            </a:extLst>
          </p:cNvPr>
          <p:cNvSpPr>
            <a:spLocks noGrp="1"/>
          </p:cNvSpPr>
          <p:nvPr>
            <p:ph idx="1"/>
          </p:nvPr>
        </p:nvSpPr>
        <p:spPr>
          <a:xfrm>
            <a:off x="4975861" y="804671"/>
            <a:ext cx="6399930" cy="5248657"/>
          </a:xfrm>
        </p:spPr>
        <p:txBody>
          <a:bodyPr anchor="ctr">
            <a:normAutofit/>
          </a:bodyPr>
          <a:lstStyle/>
          <a:p>
            <a:r>
              <a:rPr lang="en-IN" dirty="0"/>
              <a:t>2. Product principle:</a:t>
            </a:r>
          </a:p>
          <a:p>
            <a:r>
              <a:rPr lang="en-IN" dirty="0"/>
              <a:t>Suppose an event E can occur in ‘m’ ways and independent of this event another event F Can occur in ‘n’ ways then the number of ways in which events E and F can occur = m  x n ways.</a:t>
            </a:r>
          </a:p>
          <a:p>
            <a:r>
              <a:rPr lang="en-IN" dirty="0"/>
              <a:t>The number of ways in which a man can choose a shirt and a tie if he has 15 shirts and 10 ties = 15 x 10 = 150 ways.</a:t>
            </a:r>
          </a:p>
          <a:p>
            <a:endParaRPr lang="en-IN" dirty="0"/>
          </a:p>
        </p:txBody>
      </p:sp>
    </p:spTree>
    <p:extLst>
      <p:ext uri="{BB962C8B-B14F-4D97-AF65-F5344CB8AC3E}">
        <p14:creationId xmlns:p14="http://schemas.microsoft.com/office/powerpoint/2010/main" val="3032145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39FECEA4-A5A1-40A5-887A-7439087BC0FD}"/>
              </a:ext>
            </a:extLst>
          </p:cNvPr>
          <p:cNvSpPr>
            <a:spLocks noGrp="1"/>
          </p:cNvSpPr>
          <p:nvPr>
            <p:ph type="title"/>
          </p:nvPr>
        </p:nvSpPr>
        <p:spPr>
          <a:xfrm>
            <a:off x="1103312" y="452718"/>
            <a:ext cx="8947522" cy="1400530"/>
          </a:xfrm>
        </p:spPr>
        <p:txBody>
          <a:bodyPr anchor="ctr">
            <a:normAutofit/>
          </a:bodyPr>
          <a:lstStyle/>
          <a:p>
            <a:r>
              <a:rPr lang="en-IN">
                <a:solidFill>
                  <a:srgbClr val="FFFFFF"/>
                </a:solidFill>
              </a:rPr>
              <a:t>EXERCISE</a:t>
            </a:r>
          </a:p>
        </p:txBody>
      </p:sp>
      <p:sp>
        <p:nvSpPr>
          <p:cNvPr id="3" name="Content Placeholder 2">
            <a:extLst>
              <a:ext uri="{FF2B5EF4-FFF2-40B4-BE49-F238E27FC236}">
                <a16:creationId xmlns:a16="http://schemas.microsoft.com/office/drawing/2014/main" id="{EEC8D6F6-DBEA-4611-A917-CCE02972A7B4}"/>
              </a:ext>
            </a:extLst>
          </p:cNvPr>
          <p:cNvSpPr>
            <a:spLocks noGrp="1"/>
          </p:cNvSpPr>
          <p:nvPr>
            <p:ph idx="1"/>
          </p:nvPr>
        </p:nvSpPr>
        <p:spPr>
          <a:xfrm>
            <a:off x="1103312" y="2763520"/>
            <a:ext cx="8946541" cy="3484879"/>
          </a:xfrm>
        </p:spPr>
        <p:txBody>
          <a:bodyPr>
            <a:normAutofit/>
          </a:bodyPr>
          <a:lstStyle/>
          <a:p>
            <a:r>
              <a:rPr lang="en-IN" dirty="0"/>
              <a:t>BHARAT</a:t>
            </a:r>
          </a:p>
          <a:p>
            <a:r>
              <a:rPr lang="en-IN" dirty="0"/>
              <a:t>Total number of arrangements</a:t>
            </a:r>
          </a:p>
          <a:p>
            <a:endParaRPr lang="en-IN" dirty="0"/>
          </a:p>
          <a:p>
            <a:r>
              <a:rPr lang="en-IN" dirty="0"/>
              <a:t>A’s are together</a:t>
            </a:r>
          </a:p>
          <a:p>
            <a:endParaRPr lang="en-IN" dirty="0"/>
          </a:p>
          <a:p>
            <a:endParaRPr lang="en-IN" dirty="0"/>
          </a:p>
          <a:p>
            <a:r>
              <a:rPr lang="en-IN" dirty="0"/>
              <a:t>A’s are not together</a:t>
            </a:r>
          </a:p>
          <a:p>
            <a:endParaRPr lang="en-IN" dirty="0"/>
          </a:p>
          <a:p>
            <a:endParaRPr lang="en-IN" dirty="0"/>
          </a:p>
        </p:txBody>
      </p:sp>
    </p:spTree>
    <p:extLst>
      <p:ext uri="{BB962C8B-B14F-4D97-AF65-F5344CB8AC3E}">
        <p14:creationId xmlns:p14="http://schemas.microsoft.com/office/powerpoint/2010/main" val="1232670153"/>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1FB2D-1D33-4F89-A48A-4C5D7AE0E745}"/>
              </a:ext>
            </a:extLst>
          </p:cNvPr>
          <p:cNvSpPr>
            <a:spLocks noGrp="1"/>
          </p:cNvSpPr>
          <p:nvPr>
            <p:ph type="title"/>
          </p:nvPr>
        </p:nvSpPr>
        <p:spPr/>
        <p:txBody>
          <a:bodyPr/>
          <a:lstStyle/>
          <a:p>
            <a:pPr algn="ctr"/>
            <a:r>
              <a:rPr lang="en-GB" dirty="0"/>
              <a:t>Permutations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69DA76-2306-4839-B95E-3F6C6BAE4E7E}"/>
                  </a:ext>
                </a:extLst>
              </p:cNvPr>
              <p:cNvSpPr>
                <a:spLocks noGrp="1"/>
              </p:cNvSpPr>
              <p:nvPr>
                <p:ph idx="1"/>
              </p:nvPr>
            </p:nvSpPr>
            <p:spPr/>
            <p:txBody>
              <a:bodyPr>
                <a:normAutofit/>
              </a:bodyPr>
              <a:lstStyle/>
              <a:p>
                <a:r>
                  <a:rPr lang="en-IN" sz="2000" dirty="0"/>
                  <a:t>Find the number of ways of arranging the letters of the word ORGANIC so that a) all vowels are together b) no two vowels are together</a:t>
                </a:r>
              </a:p>
              <a:p>
                <a:r>
                  <a:rPr lang="en-IN" sz="2000" dirty="0"/>
                  <a:t>, a) all the vowels are together </a:t>
                </a:r>
              </a:p>
              <a:p>
                <a14:m>
                  <m:oMath xmlns:m="http://schemas.openxmlformats.org/officeDocument/2006/math">
                    <m:f>
                      <m:fPr>
                        <m:ctrlPr>
                          <a:rPr lang="en-IN" sz="2000" i="1" smtClean="0">
                            <a:latin typeface="Cambria Math" panose="02040503050406030204" pitchFamily="18" charset="0"/>
                          </a:rPr>
                        </m:ctrlPr>
                      </m:fPr>
                      <m:num>
                        <m:r>
                          <a:rPr lang="en-IN" sz="2000" i="1" smtClean="0">
                            <a:latin typeface="Cambria Math" panose="02040503050406030204" pitchFamily="18" charset="0"/>
                          </a:rPr>
                          <m:t>𝑂𝐴𝐼</m:t>
                        </m:r>
                      </m:num>
                      <m:den>
                        <m:r>
                          <a:rPr lang="en-IN" sz="2000" i="1" smtClean="0">
                            <a:latin typeface="Cambria Math" panose="02040503050406030204" pitchFamily="18" charset="0"/>
                          </a:rPr>
                          <m:t>1</m:t>
                        </m:r>
                      </m:den>
                    </m:f>
                    <m:f>
                      <m:fPr>
                        <m:ctrlPr>
                          <a:rPr lang="en-IN" sz="2000" i="1" smtClean="0">
                            <a:latin typeface="Cambria Math" panose="02040503050406030204" pitchFamily="18" charset="0"/>
                          </a:rPr>
                        </m:ctrlPr>
                      </m:fPr>
                      <m:num>
                        <m:r>
                          <a:rPr lang="en-IN" sz="2000" i="1" smtClean="0">
                            <a:latin typeface="Cambria Math" panose="02040503050406030204" pitchFamily="18" charset="0"/>
                          </a:rPr>
                          <m:t>𝑅𝐺𝑁𝐶</m:t>
                        </m:r>
                      </m:num>
                      <m:den>
                        <m:r>
                          <a:rPr lang="en-IN" sz="2000" i="1" smtClean="0">
                            <a:latin typeface="Cambria Math" panose="02040503050406030204" pitchFamily="18" charset="0"/>
                          </a:rPr>
                          <m:t>4</m:t>
                        </m:r>
                      </m:den>
                    </m:f>
                    <m:r>
                      <a:rPr lang="en-IN" sz="2000" i="1" smtClean="0">
                        <a:latin typeface="Cambria Math" panose="02040503050406030204" pitchFamily="18" charset="0"/>
                      </a:rPr>
                      <m:t>=5!⋅3!=120×6=720</m:t>
                    </m:r>
                    <m:r>
                      <a:rPr lang="en-IN" sz="2000" b="0" i="1" smtClean="0">
                        <a:latin typeface="Cambria Math" panose="02040503050406030204" pitchFamily="18" charset="0"/>
                      </a:rPr>
                      <m:t> </m:t>
                    </m:r>
                  </m:oMath>
                </a14:m>
                <a:endParaRPr lang="en-IN" sz="2000" b="0" dirty="0"/>
              </a:p>
              <a:p>
                <a:r>
                  <a:rPr lang="en-IN" sz="2000" dirty="0"/>
                  <a:t>b) No two vowels come together</a:t>
                </a:r>
              </a:p>
              <a:p>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1</m:t>
                        </m:r>
                      </m:e>
                      <m:sup>
                        <m:r>
                          <a:rPr lang="en-IN" i="1">
                            <a:latin typeface="Cambria Math" panose="02040503050406030204" pitchFamily="18" charset="0"/>
                          </a:rPr>
                          <m:t>𝑅</m:t>
                        </m:r>
                      </m:sup>
                    </m:sSup>
                    <m:sSup>
                      <m:sSupPr>
                        <m:ctrlPr>
                          <a:rPr lang="en-IN" i="1">
                            <a:latin typeface="Cambria Math" panose="02040503050406030204" pitchFamily="18" charset="0"/>
                          </a:rPr>
                        </m:ctrlPr>
                      </m:sSupPr>
                      <m:e>
                        <m:r>
                          <a:rPr lang="en-IN" i="1">
                            <a:latin typeface="Cambria Math" panose="02040503050406030204" pitchFamily="18" charset="0"/>
                          </a:rPr>
                          <m:t>1</m:t>
                        </m:r>
                      </m:e>
                      <m:sup>
                        <m:r>
                          <a:rPr lang="en-IN" i="1">
                            <a:latin typeface="Cambria Math" panose="02040503050406030204" pitchFamily="18" charset="0"/>
                          </a:rPr>
                          <m:t>𝐺</m:t>
                        </m:r>
                      </m:sup>
                    </m:sSup>
                    <m:sSup>
                      <m:sSupPr>
                        <m:ctrlPr>
                          <a:rPr lang="en-IN" i="1">
                            <a:latin typeface="Cambria Math" panose="02040503050406030204" pitchFamily="18" charset="0"/>
                          </a:rPr>
                        </m:ctrlPr>
                      </m:sSupPr>
                      <m:e>
                        <m:r>
                          <a:rPr lang="en-IN" i="1">
                            <a:latin typeface="Cambria Math" panose="02040503050406030204" pitchFamily="18" charset="0"/>
                          </a:rPr>
                          <m:t>1</m:t>
                        </m:r>
                      </m:e>
                      <m:sup>
                        <m:r>
                          <a:rPr lang="en-IN" i="1">
                            <a:latin typeface="Cambria Math" panose="02040503050406030204" pitchFamily="18" charset="0"/>
                          </a:rPr>
                          <m:t>𝑁</m:t>
                        </m:r>
                      </m:sup>
                    </m:sSup>
                    <m:sSup>
                      <m:sSupPr>
                        <m:ctrlPr>
                          <a:rPr lang="en-IN" i="1">
                            <a:latin typeface="Cambria Math" panose="02040503050406030204" pitchFamily="18" charset="0"/>
                          </a:rPr>
                        </m:ctrlPr>
                      </m:sSupPr>
                      <m:e>
                        <m:r>
                          <a:rPr lang="en-IN" i="1">
                            <a:latin typeface="Cambria Math" panose="02040503050406030204" pitchFamily="18" charset="0"/>
                          </a:rPr>
                          <m:t>1</m:t>
                        </m:r>
                      </m:e>
                      <m:sup>
                        <m:r>
                          <a:rPr lang="en-IN" i="1">
                            <a:latin typeface="Cambria Math" panose="02040503050406030204" pitchFamily="18" charset="0"/>
                          </a:rPr>
                          <m:t>𝑐</m:t>
                        </m:r>
                      </m:sup>
                    </m:sSup>
                    <m:r>
                      <a:rPr lang="en-IN" i="1">
                        <a:latin typeface="Cambria Math" panose="02040503050406030204" pitchFamily="18" charset="0"/>
                      </a:rPr>
                      <m:t>1</m:t>
                    </m:r>
                  </m:oMath>
                </a14:m>
                <a:endParaRPr lang="en-IN" dirty="0"/>
              </a:p>
              <a:p>
                <a:r>
                  <a:rPr lang="en-IN" dirty="0"/>
                  <a:t>The four consonants can be arranged in 4! Ways,  and there are 5 places for </a:t>
                </a:r>
              </a:p>
              <a:p>
                <a:r>
                  <a:rPr lang="en-IN" dirty="0"/>
                  <a:t> the three vowels. Therefore the no of arrangements = </a:t>
                </a:r>
                <a14:m>
                  <m:oMath xmlns:m="http://schemas.openxmlformats.org/officeDocument/2006/math">
                    <m:r>
                      <a:rPr lang="en-IN" i="1" smtClean="0">
                        <a:latin typeface="Cambria Math" panose="02040503050406030204" pitchFamily="18" charset="0"/>
                      </a:rPr>
                      <m:t>4!×5</m:t>
                    </m:r>
                    <m:sSub>
                      <m:sSubPr>
                        <m:ctrlPr>
                          <a:rPr lang="en-IN" i="1" smtClean="0">
                            <a:latin typeface="Cambria Math" panose="02040503050406030204" pitchFamily="18" charset="0"/>
                          </a:rPr>
                        </m:ctrlPr>
                      </m:sSubPr>
                      <m:e>
                        <m:r>
                          <a:rPr lang="en-IN" i="1" smtClean="0">
                            <a:latin typeface="Cambria Math" panose="02040503050406030204" pitchFamily="18" charset="0"/>
                          </a:rPr>
                          <m:t>𝑃</m:t>
                        </m:r>
                      </m:e>
                      <m:sub>
                        <m:r>
                          <a:rPr lang="en-IN" i="1" smtClean="0">
                            <a:latin typeface="Cambria Math" panose="02040503050406030204" pitchFamily="18" charset="0"/>
                          </a:rPr>
                          <m:t>3</m:t>
                        </m:r>
                      </m:sub>
                    </m:sSub>
                  </m:oMath>
                </a14:m>
                <a:endParaRPr lang="en-IN" dirty="0"/>
              </a:p>
              <a:p>
                <a:endParaRPr lang="en-IN" dirty="0"/>
              </a:p>
            </p:txBody>
          </p:sp>
        </mc:Choice>
        <mc:Fallback xmlns="">
          <p:sp>
            <p:nvSpPr>
              <p:cNvPr id="3" name="Content Placeholder 2">
                <a:extLst>
                  <a:ext uri="{FF2B5EF4-FFF2-40B4-BE49-F238E27FC236}">
                    <a16:creationId xmlns:a16="http://schemas.microsoft.com/office/drawing/2014/main" id="{A169DA76-2306-4839-B95E-3F6C6BAE4E7E}"/>
                  </a:ext>
                </a:extLst>
              </p:cNvPr>
              <p:cNvSpPr>
                <a:spLocks noGrp="1" noRot="1" noChangeAspect="1" noMove="1" noResize="1" noEditPoints="1" noAdjustHandles="1" noChangeArrowheads="1" noChangeShapeType="1" noTextEdit="1"/>
              </p:cNvSpPr>
              <p:nvPr>
                <p:ph idx="1"/>
              </p:nvPr>
            </p:nvSpPr>
            <p:spPr>
              <a:blipFill>
                <a:blip r:embed="rId2"/>
                <a:stretch>
                  <a:fillRect l="-341" t="-872"/>
                </a:stretch>
              </a:blipFill>
            </p:spPr>
            <p:txBody>
              <a:bodyPr/>
              <a:lstStyle/>
              <a:p>
                <a:r>
                  <a:rPr lang="en-IN">
                    <a:noFill/>
                  </a:rPr>
                  <a:t> </a:t>
                </a:r>
              </a:p>
            </p:txBody>
          </p:sp>
        </mc:Fallback>
      </mc:AlternateContent>
    </p:spTree>
    <p:extLst>
      <p:ext uri="{BB962C8B-B14F-4D97-AF65-F5344CB8AC3E}">
        <p14:creationId xmlns:p14="http://schemas.microsoft.com/office/powerpoint/2010/main" val="376916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E4B8D802-AB46-40A3-8FDA-E80823C4E32D}"/>
              </a:ext>
            </a:extLst>
          </p:cNvPr>
          <p:cNvSpPr>
            <a:spLocks noGrp="1"/>
          </p:cNvSpPr>
          <p:nvPr>
            <p:ph type="title"/>
          </p:nvPr>
        </p:nvSpPr>
        <p:spPr>
          <a:xfrm>
            <a:off x="806195" y="804672"/>
            <a:ext cx="3521359" cy="5248656"/>
          </a:xfrm>
        </p:spPr>
        <p:txBody>
          <a:bodyPr anchor="ctr">
            <a:normAutofit/>
          </a:bodyPr>
          <a:lstStyle/>
          <a:p>
            <a:pPr algn="ctr"/>
            <a:r>
              <a:rPr lang="en-GB" sz="3900"/>
              <a:t>Permutations</a:t>
            </a:r>
            <a:endParaRPr lang="en-IN" sz="3900"/>
          </a:p>
        </p:txBody>
      </p:sp>
      <p:sp>
        <p:nvSpPr>
          <p:cNvPr id="3" name="Content Placeholder 2">
            <a:extLst>
              <a:ext uri="{FF2B5EF4-FFF2-40B4-BE49-F238E27FC236}">
                <a16:creationId xmlns:a16="http://schemas.microsoft.com/office/drawing/2014/main" id="{B0D2968A-6745-4814-A0DF-ACCCFA35F030}"/>
              </a:ext>
            </a:extLst>
          </p:cNvPr>
          <p:cNvSpPr>
            <a:spLocks noGrp="1"/>
          </p:cNvSpPr>
          <p:nvPr>
            <p:ph idx="1"/>
          </p:nvPr>
        </p:nvSpPr>
        <p:spPr>
          <a:xfrm>
            <a:off x="4975861" y="804671"/>
            <a:ext cx="6399930" cy="5248657"/>
          </a:xfrm>
        </p:spPr>
        <p:txBody>
          <a:bodyPr anchor="ctr">
            <a:normAutofit/>
          </a:bodyPr>
          <a:lstStyle/>
          <a:p>
            <a:r>
              <a:rPr lang="en-IN"/>
              <a:t>How many 3 -digit numbers satisfy the following conditions: the first digit is different from zero and the other  digits are different?</a:t>
            </a:r>
          </a:p>
          <a:p>
            <a:r>
              <a:rPr lang="en-IN"/>
              <a:t>The available digits are 0,1,2,3,4,5,6,7,8,9 total 10 digits.</a:t>
            </a:r>
          </a:p>
          <a:p>
            <a:r>
              <a:rPr lang="en-IN"/>
              <a:t>The first digit cannot be ‘0’ so, it can be any of the other 9 digits.</a:t>
            </a:r>
          </a:p>
          <a:p>
            <a:r>
              <a:rPr lang="en-IN"/>
              <a:t>But the second digit can be ‘0’ so there are again 9 digits.</a:t>
            </a:r>
          </a:p>
          <a:p>
            <a:r>
              <a:rPr lang="en-IN"/>
              <a:t>The last digit can be any of the remaining 8 digits.</a:t>
            </a:r>
          </a:p>
          <a:p>
            <a:r>
              <a:rPr lang="en-IN"/>
              <a:t>Total number of 3 digit numbers = 9 x 9 x 8 = 648</a:t>
            </a:r>
          </a:p>
          <a:p>
            <a:r>
              <a:rPr lang="en-IN" dirty="0"/>
              <a:t>  </a:t>
            </a:r>
          </a:p>
        </p:txBody>
      </p:sp>
    </p:spTree>
    <p:extLst>
      <p:ext uri="{BB962C8B-B14F-4D97-AF65-F5344CB8AC3E}">
        <p14:creationId xmlns:p14="http://schemas.microsoft.com/office/powerpoint/2010/main" val="1138326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683C1-EDFF-459A-A6E5-A53A8EDC79CF}"/>
              </a:ext>
            </a:extLst>
          </p:cNvPr>
          <p:cNvSpPr>
            <a:spLocks noGrp="1"/>
          </p:cNvSpPr>
          <p:nvPr>
            <p:ph type="title"/>
          </p:nvPr>
        </p:nvSpPr>
        <p:spPr>
          <a:xfrm>
            <a:off x="838200" y="365126"/>
            <a:ext cx="10515600" cy="559908"/>
          </a:xfrm>
        </p:spPr>
        <p:txBody>
          <a:bodyPr>
            <a:normAutofit fontScale="90000"/>
          </a:bodyPr>
          <a:lstStyle/>
          <a:p>
            <a:pPr algn="ctr"/>
            <a:r>
              <a:rPr lang="en-GB" dirty="0"/>
              <a:t>Permutations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0CA4F3-75B5-451B-956E-BAB2634D3B55}"/>
                  </a:ext>
                </a:extLst>
              </p:cNvPr>
              <p:cNvSpPr>
                <a:spLocks noGrp="1"/>
              </p:cNvSpPr>
              <p:nvPr>
                <p:ph idx="1"/>
              </p:nvPr>
            </p:nvSpPr>
            <p:spPr>
              <a:xfrm>
                <a:off x="838200" y="1575412"/>
                <a:ext cx="10515600" cy="4601551"/>
              </a:xfrm>
            </p:spPr>
            <p:txBody>
              <a:bodyPr>
                <a:normAutofit/>
              </a:bodyPr>
              <a:lstStyle/>
              <a:p>
                <a:endParaRPr lang="en-IN" sz="2800" dirty="0"/>
              </a:p>
              <a:p>
                <a:r>
                  <a:rPr lang="en-IN" sz="2800" dirty="0"/>
                  <a:t> </a:t>
                </a:r>
                <a:r>
                  <a:rPr lang="en-IN" sz="2000" dirty="0"/>
                  <a:t>Find the number of different ways in which 4 boys and 6 girls may be arranged in a row so that two boys shall be together</a:t>
                </a:r>
                <a:r>
                  <a:rPr lang="en-IN" sz="2800" dirty="0"/>
                  <a:t>.</a:t>
                </a:r>
              </a:p>
              <a:p>
                <a14:m>
                  <m:oMath xmlns:m="http://schemas.openxmlformats.org/officeDocument/2006/math">
                    <m:sSub>
                      <m:sSubPr>
                        <m:ctrlPr>
                          <a:rPr lang="en-IN" sz="2000" i="1" smtClean="0">
                            <a:latin typeface="Cambria Math" panose="02040503050406030204" pitchFamily="18" charset="0"/>
                          </a:rPr>
                        </m:ctrlPr>
                      </m:sSubPr>
                      <m:e>
                        <m:r>
                          <a:rPr lang="en-IN" sz="2000" i="1" smtClean="0">
                            <a:latin typeface="Cambria Math" panose="02040503050406030204" pitchFamily="18" charset="0"/>
                          </a:rPr>
                          <m:t>𝑏</m:t>
                        </m:r>
                      </m:e>
                      <m:sub>
                        <m:r>
                          <a:rPr lang="en-IN" sz="2000" i="1" smtClean="0">
                            <a:latin typeface="Cambria Math" panose="02040503050406030204" pitchFamily="18" charset="0"/>
                          </a:rPr>
                          <m:t>1</m:t>
                        </m:r>
                      </m:sub>
                    </m:sSub>
                    <m:sSub>
                      <m:sSubPr>
                        <m:ctrlPr>
                          <a:rPr lang="en-IN" sz="2000" i="1" smtClean="0">
                            <a:latin typeface="Cambria Math" panose="02040503050406030204" pitchFamily="18" charset="0"/>
                          </a:rPr>
                        </m:ctrlPr>
                      </m:sSubPr>
                      <m:e>
                        <m:r>
                          <a:rPr lang="en-IN" sz="2000" i="1" smtClean="0">
                            <a:latin typeface="Cambria Math" panose="02040503050406030204" pitchFamily="18" charset="0"/>
                          </a:rPr>
                          <m:t>𝑏</m:t>
                        </m:r>
                      </m:e>
                      <m:sub>
                        <m:r>
                          <a:rPr lang="en-IN" sz="2000" i="1" smtClean="0">
                            <a:latin typeface="Cambria Math" panose="02040503050406030204" pitchFamily="18" charset="0"/>
                          </a:rPr>
                          <m:t>2</m:t>
                        </m:r>
                      </m:sub>
                    </m:sSub>
                    <m:sSub>
                      <m:sSubPr>
                        <m:ctrlPr>
                          <a:rPr lang="en-IN" sz="2000" i="1" smtClean="0">
                            <a:latin typeface="Cambria Math" panose="02040503050406030204" pitchFamily="18" charset="0"/>
                          </a:rPr>
                        </m:ctrlPr>
                      </m:sSubPr>
                      <m:e>
                        <m:r>
                          <a:rPr lang="en-IN" sz="2000" i="1" smtClean="0">
                            <a:latin typeface="Cambria Math" panose="02040503050406030204" pitchFamily="18" charset="0"/>
                          </a:rPr>
                          <m:t>𝑏</m:t>
                        </m:r>
                      </m:e>
                      <m:sub>
                        <m:r>
                          <a:rPr lang="en-IN" sz="2000" i="1" smtClean="0">
                            <a:latin typeface="Cambria Math" panose="02040503050406030204" pitchFamily="18" charset="0"/>
                          </a:rPr>
                          <m:t>3</m:t>
                        </m:r>
                      </m:sub>
                    </m:sSub>
                    <m:sSub>
                      <m:sSubPr>
                        <m:ctrlPr>
                          <a:rPr lang="en-IN" sz="2000" i="1" smtClean="0">
                            <a:latin typeface="Cambria Math" panose="02040503050406030204" pitchFamily="18" charset="0"/>
                          </a:rPr>
                        </m:ctrlPr>
                      </m:sSubPr>
                      <m:e>
                        <m:r>
                          <a:rPr lang="en-IN" sz="2000" i="1" smtClean="0">
                            <a:latin typeface="Cambria Math" panose="02040503050406030204" pitchFamily="18" charset="0"/>
                          </a:rPr>
                          <m:t>𝑏</m:t>
                        </m:r>
                      </m:e>
                      <m:sub>
                        <m:r>
                          <a:rPr lang="en-IN" sz="2000" i="1" smtClean="0">
                            <a:latin typeface="Cambria Math" panose="02040503050406030204" pitchFamily="18" charset="0"/>
                          </a:rPr>
                          <m:t>4</m:t>
                        </m:r>
                      </m:sub>
                    </m:sSub>
                    <m:sSub>
                      <m:sSubPr>
                        <m:ctrlPr>
                          <a:rPr lang="en-IN" sz="2000" i="1" smtClean="0">
                            <a:latin typeface="Cambria Math" panose="02040503050406030204" pitchFamily="18" charset="0"/>
                          </a:rPr>
                        </m:ctrlPr>
                      </m:sSubPr>
                      <m:e>
                        <m:r>
                          <a:rPr lang="en-IN" sz="2000" i="1" smtClean="0">
                            <a:latin typeface="Cambria Math" panose="02040503050406030204" pitchFamily="18" charset="0"/>
                          </a:rPr>
                          <m:t>𝑔</m:t>
                        </m:r>
                      </m:e>
                      <m:sub>
                        <m:r>
                          <a:rPr lang="en-IN" sz="2000" i="1" smtClean="0">
                            <a:latin typeface="Cambria Math" panose="02040503050406030204" pitchFamily="18" charset="0"/>
                          </a:rPr>
                          <m:t>1</m:t>
                        </m:r>
                      </m:sub>
                    </m:sSub>
                    <m:sSub>
                      <m:sSubPr>
                        <m:ctrlPr>
                          <a:rPr lang="en-IN" sz="2000" i="1" smtClean="0">
                            <a:latin typeface="Cambria Math" panose="02040503050406030204" pitchFamily="18" charset="0"/>
                          </a:rPr>
                        </m:ctrlPr>
                      </m:sSubPr>
                      <m:e>
                        <m:r>
                          <a:rPr lang="en-IN" sz="2000" i="1" smtClean="0">
                            <a:latin typeface="Cambria Math" panose="02040503050406030204" pitchFamily="18" charset="0"/>
                          </a:rPr>
                          <m:t>𝑡</m:t>
                        </m:r>
                      </m:e>
                      <m:sub>
                        <m:r>
                          <a:rPr lang="en-IN" sz="2000" i="1" smtClean="0">
                            <a:latin typeface="Cambria Math" panose="02040503050406030204" pitchFamily="18" charset="0"/>
                          </a:rPr>
                          <m:t>0</m:t>
                        </m:r>
                      </m:sub>
                    </m:sSub>
                    <m:sSub>
                      <m:sSubPr>
                        <m:ctrlPr>
                          <a:rPr lang="en-IN" sz="2000" i="1" smtClean="0">
                            <a:latin typeface="Cambria Math" panose="02040503050406030204" pitchFamily="18" charset="0"/>
                          </a:rPr>
                        </m:ctrlPr>
                      </m:sSubPr>
                      <m:e>
                        <m:r>
                          <a:rPr lang="en-IN" sz="2000" i="1" smtClean="0">
                            <a:latin typeface="Cambria Math" panose="02040503050406030204" pitchFamily="18" charset="0"/>
                          </a:rPr>
                          <m:t>𝑔</m:t>
                        </m:r>
                      </m:e>
                      <m:sub>
                        <m:r>
                          <a:rPr lang="en-IN" sz="2000" i="1" smtClean="0">
                            <a:latin typeface="Cambria Math" panose="02040503050406030204" pitchFamily="18" charset="0"/>
                          </a:rPr>
                          <m:t>6</m:t>
                        </m:r>
                      </m:sub>
                    </m:sSub>
                    <m:r>
                      <a:rPr lang="en-IN" sz="2000" i="1" smtClean="0">
                        <a:latin typeface="Cambria Math" panose="02040503050406030204" pitchFamily="18" charset="0"/>
                      </a:rPr>
                      <m:t>⋅</m:t>
                    </m:r>
                    <m:r>
                      <a:rPr lang="en-IN" sz="2000" b="0" i="1" smtClean="0">
                        <a:latin typeface="Cambria Math" panose="02040503050406030204" pitchFamily="18" charset="0"/>
                      </a:rPr>
                      <m:t> </m:t>
                    </m:r>
                  </m:oMath>
                </a14:m>
                <a:endParaRPr lang="en-IN" sz="2000" b="0" dirty="0"/>
              </a:p>
              <a:p>
                <a14:m>
                  <m:oMath xmlns:m="http://schemas.openxmlformats.org/officeDocument/2006/math">
                    <m:f>
                      <m:fPr>
                        <m:ctrlPr>
                          <a:rPr lang="en-IN" sz="2000" i="1" smtClean="0">
                            <a:latin typeface="Cambria Math" panose="02040503050406030204" pitchFamily="18" charset="0"/>
                          </a:rPr>
                        </m:ctrlPr>
                      </m:fPr>
                      <m:num>
                        <m:sSub>
                          <m:sSubPr>
                            <m:ctrlPr>
                              <a:rPr lang="en-IN" sz="2000" i="1" smtClean="0">
                                <a:latin typeface="Cambria Math" panose="02040503050406030204" pitchFamily="18" charset="0"/>
                              </a:rPr>
                            </m:ctrlPr>
                          </m:sSubPr>
                          <m:e>
                            <m:r>
                              <a:rPr lang="en-IN" sz="2000" i="1" smtClean="0">
                                <a:latin typeface="Cambria Math" panose="02040503050406030204" pitchFamily="18" charset="0"/>
                              </a:rPr>
                              <m:t>𝑏</m:t>
                            </m:r>
                          </m:e>
                          <m:sub>
                            <m:r>
                              <a:rPr lang="en-IN" sz="2000" i="1" smtClean="0">
                                <a:latin typeface="Cambria Math" panose="02040503050406030204" pitchFamily="18" charset="0"/>
                              </a:rPr>
                              <m:t>1</m:t>
                            </m:r>
                          </m:sub>
                        </m:sSub>
                        <m:sSub>
                          <m:sSubPr>
                            <m:ctrlPr>
                              <a:rPr lang="en-IN" sz="2000" i="1" smtClean="0">
                                <a:latin typeface="Cambria Math" panose="02040503050406030204" pitchFamily="18" charset="0"/>
                              </a:rPr>
                            </m:ctrlPr>
                          </m:sSubPr>
                          <m:e>
                            <m:r>
                              <a:rPr lang="en-IN" sz="2000" i="1" smtClean="0">
                                <a:latin typeface="Cambria Math" panose="02040503050406030204" pitchFamily="18" charset="0"/>
                              </a:rPr>
                              <m:t>𝑏</m:t>
                            </m:r>
                          </m:e>
                          <m:sub>
                            <m:r>
                              <a:rPr lang="en-IN" sz="2000" i="1" smtClean="0">
                                <a:latin typeface="Cambria Math" panose="02040503050406030204" pitchFamily="18" charset="0"/>
                              </a:rPr>
                              <m:t>2</m:t>
                            </m:r>
                          </m:sub>
                        </m:sSub>
                      </m:num>
                      <m:den>
                        <m:r>
                          <a:rPr lang="en-IN" sz="2000" i="1" smtClean="0">
                            <a:latin typeface="Cambria Math" panose="02040503050406030204" pitchFamily="18" charset="0"/>
                          </a:rPr>
                          <m:t>1</m:t>
                        </m:r>
                      </m:den>
                    </m:f>
                    <m:f>
                      <m:fPr>
                        <m:ctrlPr>
                          <a:rPr lang="en-IN" sz="2000" i="1" smtClean="0">
                            <a:latin typeface="Cambria Math" panose="02040503050406030204" pitchFamily="18" charset="0"/>
                          </a:rPr>
                        </m:ctrlPr>
                      </m:fPr>
                      <m:num>
                        <m:sSub>
                          <m:sSubPr>
                            <m:ctrlPr>
                              <a:rPr lang="en-IN" sz="2000" i="1" smtClean="0">
                                <a:latin typeface="Cambria Math" panose="02040503050406030204" pitchFamily="18" charset="0"/>
                              </a:rPr>
                            </m:ctrlPr>
                          </m:sSubPr>
                          <m:e>
                            <m:r>
                              <a:rPr lang="en-IN" sz="2000" i="1" smtClean="0">
                                <a:latin typeface="Cambria Math" panose="02040503050406030204" pitchFamily="18" charset="0"/>
                              </a:rPr>
                              <m:t>𝑏</m:t>
                            </m:r>
                          </m:e>
                          <m:sub>
                            <m:r>
                              <a:rPr lang="en-IN" sz="2000" i="1" smtClean="0">
                                <a:latin typeface="Cambria Math" panose="02040503050406030204" pitchFamily="18" charset="0"/>
                              </a:rPr>
                              <m:t>3</m:t>
                            </m:r>
                          </m:sub>
                        </m:sSub>
                        <m:sSub>
                          <m:sSubPr>
                            <m:ctrlPr>
                              <a:rPr lang="en-IN" sz="2000" i="1" smtClean="0">
                                <a:latin typeface="Cambria Math" panose="02040503050406030204" pitchFamily="18" charset="0"/>
                              </a:rPr>
                            </m:ctrlPr>
                          </m:sSubPr>
                          <m:e>
                            <m:r>
                              <a:rPr lang="en-IN" sz="2000" i="1" smtClean="0">
                                <a:latin typeface="Cambria Math" panose="02040503050406030204" pitchFamily="18" charset="0"/>
                              </a:rPr>
                              <m:t>𝑏</m:t>
                            </m:r>
                          </m:e>
                          <m:sub>
                            <m:r>
                              <a:rPr lang="en-IN" sz="2000" i="1" smtClean="0">
                                <a:latin typeface="Cambria Math" panose="02040503050406030204" pitchFamily="18" charset="0"/>
                              </a:rPr>
                              <m:t>4</m:t>
                            </m:r>
                          </m:sub>
                        </m:sSub>
                        <m:sSub>
                          <m:sSubPr>
                            <m:ctrlPr>
                              <a:rPr lang="en-IN" sz="2000" i="1" smtClean="0">
                                <a:latin typeface="Cambria Math" panose="02040503050406030204" pitchFamily="18" charset="0"/>
                              </a:rPr>
                            </m:ctrlPr>
                          </m:sSubPr>
                          <m:e>
                            <m:r>
                              <a:rPr lang="en-IN" sz="2000" i="1" smtClean="0">
                                <a:latin typeface="Cambria Math" panose="02040503050406030204" pitchFamily="18" charset="0"/>
                              </a:rPr>
                              <m:t>𝑔</m:t>
                            </m:r>
                          </m:e>
                          <m:sub>
                            <m:r>
                              <a:rPr lang="en-IN" sz="2000" i="1" smtClean="0">
                                <a:latin typeface="Cambria Math" panose="02040503050406030204" pitchFamily="18" charset="0"/>
                              </a:rPr>
                              <m:t>1</m:t>
                            </m:r>
                          </m:sub>
                        </m:sSub>
                        <m:sSub>
                          <m:sSubPr>
                            <m:ctrlPr>
                              <a:rPr lang="en-IN" sz="2000" i="1" smtClean="0">
                                <a:latin typeface="Cambria Math" panose="02040503050406030204" pitchFamily="18" charset="0"/>
                              </a:rPr>
                            </m:ctrlPr>
                          </m:sSubPr>
                          <m:e>
                            <m:r>
                              <a:rPr lang="en-IN" sz="2000" i="1" smtClean="0">
                                <a:latin typeface="Cambria Math" panose="02040503050406030204" pitchFamily="18" charset="0"/>
                              </a:rPr>
                              <m:t>𝑡</m:t>
                            </m:r>
                          </m:e>
                          <m:sub>
                            <m:r>
                              <a:rPr lang="en-IN" sz="2000" i="1" smtClean="0">
                                <a:latin typeface="Cambria Math" panose="02040503050406030204" pitchFamily="18" charset="0"/>
                              </a:rPr>
                              <m:t>0</m:t>
                            </m:r>
                          </m:sub>
                        </m:sSub>
                        <m:sSub>
                          <m:sSubPr>
                            <m:ctrlPr>
                              <a:rPr lang="en-IN" sz="2000" i="1" smtClean="0">
                                <a:latin typeface="Cambria Math" panose="02040503050406030204" pitchFamily="18" charset="0"/>
                              </a:rPr>
                            </m:ctrlPr>
                          </m:sSubPr>
                          <m:e>
                            <m:r>
                              <a:rPr lang="en-IN" sz="2000" i="1" smtClean="0">
                                <a:latin typeface="Cambria Math" panose="02040503050406030204" pitchFamily="18" charset="0"/>
                              </a:rPr>
                              <m:t>𝑔</m:t>
                            </m:r>
                          </m:e>
                          <m:sub>
                            <m:r>
                              <a:rPr lang="en-IN" sz="2000" i="1" smtClean="0">
                                <a:latin typeface="Cambria Math" panose="02040503050406030204" pitchFamily="18" charset="0"/>
                              </a:rPr>
                              <m:t>6</m:t>
                            </m:r>
                          </m:sub>
                        </m:sSub>
                      </m:num>
                      <m:den>
                        <m:r>
                          <a:rPr lang="en-IN" sz="2000" i="1" smtClean="0">
                            <a:latin typeface="Cambria Math" panose="02040503050406030204" pitchFamily="18" charset="0"/>
                          </a:rPr>
                          <m:t>8</m:t>
                        </m:r>
                      </m:den>
                    </m:f>
                    <m:r>
                      <a:rPr lang="en-IN" sz="2000" b="0" i="1" smtClean="0">
                        <a:latin typeface="Cambria Math" panose="02040503050406030204" pitchFamily="18" charset="0"/>
                      </a:rPr>
                      <m:t> </m:t>
                    </m:r>
                  </m:oMath>
                </a14:m>
                <a:endParaRPr lang="en-IN" sz="2000" b="0" dirty="0"/>
              </a:p>
              <a:p>
                <a:pPr marL="0" indent="0">
                  <a:buNone/>
                </a:pPr>
                <a:r>
                  <a:rPr lang="en-IN" sz="2000" dirty="0"/>
                  <a:t>The number of arrangements = </a:t>
                </a:r>
                <a14:m>
                  <m:oMath xmlns:m="http://schemas.openxmlformats.org/officeDocument/2006/math">
                    <m:r>
                      <a:rPr lang="en-IN" sz="2000" i="1" smtClean="0">
                        <a:latin typeface="Cambria Math" panose="02040503050406030204" pitchFamily="18" charset="0"/>
                      </a:rPr>
                      <m:t>9!2!</m:t>
                    </m:r>
                  </m:oMath>
                </a14:m>
                <a:endParaRPr lang="en-IN" sz="2000" dirty="0"/>
              </a:p>
              <a:p>
                <a:endParaRPr lang="en-IN" dirty="0"/>
              </a:p>
            </p:txBody>
          </p:sp>
        </mc:Choice>
        <mc:Fallback xmlns="">
          <p:sp>
            <p:nvSpPr>
              <p:cNvPr id="3" name="Content Placeholder 2">
                <a:extLst>
                  <a:ext uri="{FF2B5EF4-FFF2-40B4-BE49-F238E27FC236}">
                    <a16:creationId xmlns:a16="http://schemas.microsoft.com/office/drawing/2014/main" id="{740CA4F3-75B5-451B-956E-BAB2634D3B55}"/>
                  </a:ext>
                </a:extLst>
              </p:cNvPr>
              <p:cNvSpPr>
                <a:spLocks noGrp="1" noRot="1" noChangeAspect="1" noMove="1" noResize="1" noEditPoints="1" noAdjustHandles="1" noChangeArrowheads="1" noChangeShapeType="1" noTextEdit="1"/>
              </p:cNvSpPr>
              <p:nvPr>
                <p:ph idx="1"/>
              </p:nvPr>
            </p:nvSpPr>
            <p:spPr>
              <a:xfrm>
                <a:off x="838200" y="1575412"/>
                <a:ext cx="10515600" cy="4601551"/>
              </a:xfrm>
              <a:blipFill>
                <a:blip r:embed="rId3"/>
                <a:stretch>
                  <a:fillRect l="-754"/>
                </a:stretch>
              </a:blipFill>
            </p:spPr>
            <p:txBody>
              <a:bodyPr/>
              <a:lstStyle/>
              <a:p>
                <a:r>
                  <a:rPr lang="en-IN">
                    <a:noFill/>
                  </a:rPr>
                  <a:t> </a:t>
                </a:r>
              </a:p>
            </p:txBody>
          </p:sp>
        </mc:Fallback>
      </mc:AlternateContent>
    </p:spTree>
    <p:extLst>
      <p:ext uri="{BB962C8B-B14F-4D97-AF65-F5344CB8AC3E}">
        <p14:creationId xmlns:p14="http://schemas.microsoft.com/office/powerpoint/2010/main" val="79257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218F5F9-E031-400D-84AF-340BD0922372}"/>
              </a:ext>
            </a:extLst>
          </p:cNvPr>
          <p:cNvSpPr>
            <a:spLocks noGrp="1"/>
          </p:cNvSpPr>
          <p:nvPr>
            <p:ph type="title"/>
          </p:nvPr>
        </p:nvSpPr>
        <p:spPr>
          <a:xfrm>
            <a:off x="653143" y="1645920"/>
            <a:ext cx="3522879" cy="4470821"/>
          </a:xfrm>
        </p:spPr>
        <p:txBody>
          <a:bodyPr>
            <a:normAutofit/>
          </a:bodyPr>
          <a:lstStyle/>
          <a:p>
            <a:pPr algn="r"/>
            <a:r>
              <a:rPr lang="en-GB" sz="3900">
                <a:solidFill>
                  <a:srgbClr val="FFFFFF"/>
                </a:solidFill>
              </a:rPr>
              <a:t>Permutations</a:t>
            </a:r>
            <a:endParaRPr lang="en-IN" sz="3900">
              <a:solidFill>
                <a:srgbClr val="FFFFFF"/>
              </a:solidFill>
            </a:endParaRPr>
          </a:p>
        </p:txBody>
      </p:sp>
      <p:sp>
        <p:nvSpPr>
          <p:cNvPr id="3" name="Content Placeholder 2">
            <a:extLst>
              <a:ext uri="{FF2B5EF4-FFF2-40B4-BE49-F238E27FC236}">
                <a16:creationId xmlns:a16="http://schemas.microsoft.com/office/drawing/2014/main" id="{583F598C-664D-43B9-8BE9-AA67AA2B13D6}"/>
              </a:ext>
            </a:extLst>
          </p:cNvPr>
          <p:cNvSpPr>
            <a:spLocks noGrp="1"/>
          </p:cNvSpPr>
          <p:nvPr>
            <p:ph idx="1"/>
          </p:nvPr>
        </p:nvSpPr>
        <p:spPr>
          <a:xfrm>
            <a:off x="5204109" y="1645920"/>
            <a:ext cx="5919503" cy="4470821"/>
          </a:xfrm>
        </p:spPr>
        <p:txBody>
          <a:bodyPr>
            <a:normAutofit/>
          </a:bodyPr>
          <a:lstStyle/>
          <a:p>
            <a:pPr>
              <a:lnSpc>
                <a:spcPct val="90000"/>
              </a:lnSpc>
            </a:pPr>
            <a:r>
              <a:rPr lang="en-IN" sz="1400"/>
              <a:t> Find the sum of all numbers formed by taking all the digits from (2,3,4, 5)</a:t>
            </a:r>
          </a:p>
          <a:p>
            <a:pPr>
              <a:lnSpc>
                <a:spcPct val="90000"/>
              </a:lnSpc>
            </a:pPr>
            <a:r>
              <a:rPr lang="en-IN" sz="1400"/>
              <a:t>Q: Totally how many numbers are there for us to add?</a:t>
            </a:r>
          </a:p>
          <a:p>
            <a:pPr>
              <a:lnSpc>
                <a:spcPct val="90000"/>
              </a:lnSpc>
            </a:pPr>
            <a:r>
              <a:rPr lang="en-IN" sz="1400"/>
              <a:t>With 2 alone there are 6 numbers. 2345,2354,2435,2453,2534,2543 </a:t>
            </a:r>
          </a:p>
          <a:p>
            <a:pPr>
              <a:lnSpc>
                <a:spcPct val="90000"/>
              </a:lnSpc>
            </a:pPr>
            <a:r>
              <a:rPr lang="en-IN" sz="1400"/>
              <a:t>That means there are a total of 4 x 6 = 24 numbers.</a:t>
            </a:r>
          </a:p>
          <a:p>
            <a:pPr>
              <a:lnSpc>
                <a:spcPct val="90000"/>
              </a:lnSpc>
            </a:pPr>
            <a:r>
              <a:rPr lang="en-IN" sz="1400"/>
              <a:t>We have to just add all these numbers and give the total.</a:t>
            </a:r>
          </a:p>
          <a:p>
            <a:pPr>
              <a:lnSpc>
                <a:spcPct val="90000"/>
              </a:lnSpc>
            </a:pPr>
            <a:r>
              <a:rPr lang="en-IN" sz="1400"/>
              <a:t>In the above 6 numbers 2 is appearing in the thousand place. It will appear in the hundred, the ten and unit places also 6 times,   so does other digits.</a:t>
            </a:r>
          </a:p>
          <a:p>
            <a:pPr>
              <a:lnSpc>
                <a:spcPct val="90000"/>
              </a:lnSpc>
            </a:pPr>
            <a:r>
              <a:rPr lang="en-IN" sz="1400"/>
              <a:t>The sum = 6 (2+3+4+5)(1111) = 6 x 14 x 1111</a:t>
            </a:r>
          </a:p>
          <a:p>
            <a:pPr>
              <a:lnSpc>
                <a:spcPct val="90000"/>
              </a:lnSpc>
            </a:pPr>
            <a:r>
              <a:rPr lang="en-IN" sz="1400"/>
              <a:t>              = 84 x 1111 = 93324</a:t>
            </a:r>
          </a:p>
          <a:p>
            <a:pPr>
              <a:lnSpc>
                <a:spcPct val="90000"/>
              </a:lnSpc>
            </a:pPr>
            <a:endParaRPr lang="en-IN" sz="1400"/>
          </a:p>
          <a:p>
            <a:pPr>
              <a:lnSpc>
                <a:spcPct val="90000"/>
              </a:lnSpc>
            </a:pPr>
            <a:r>
              <a:rPr lang="en-IN" sz="1400"/>
              <a:t>Why 1111?    1000+100+10+1 = 1111</a:t>
            </a:r>
          </a:p>
          <a:p>
            <a:pPr>
              <a:lnSpc>
                <a:spcPct val="90000"/>
              </a:lnSpc>
            </a:pPr>
            <a:r>
              <a:rPr lang="en-IN" sz="1400"/>
              <a:t>The formula :  (n-1)!(sum of digits)(1111……</a:t>
            </a:r>
            <a:r>
              <a:rPr lang="en-IN" sz="1400" err="1"/>
              <a:t>ntimes</a:t>
            </a:r>
            <a:r>
              <a:rPr lang="en-IN" sz="1400"/>
              <a:t>)</a:t>
            </a:r>
          </a:p>
        </p:txBody>
      </p:sp>
    </p:spTree>
    <p:extLst>
      <p:ext uri="{BB962C8B-B14F-4D97-AF65-F5344CB8AC3E}">
        <p14:creationId xmlns:p14="http://schemas.microsoft.com/office/powerpoint/2010/main" val="350590051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5FE76E-742B-4A09-9DCC-B59A22896023}"/>
              </a:ext>
            </a:extLst>
          </p:cNvPr>
          <p:cNvSpPr>
            <a:spLocks noGrp="1"/>
          </p:cNvSpPr>
          <p:nvPr>
            <p:ph type="title"/>
          </p:nvPr>
        </p:nvSpPr>
        <p:spPr>
          <a:xfrm>
            <a:off x="5411931" y="452718"/>
            <a:ext cx="4638903" cy="1400530"/>
          </a:xfrm>
        </p:spPr>
        <p:txBody>
          <a:bodyPr>
            <a:normAutofit/>
          </a:bodyPr>
          <a:lstStyle/>
          <a:p>
            <a:r>
              <a:rPr lang="en-GB"/>
              <a:t>Permutations</a:t>
            </a:r>
            <a:endParaRPr lang="en-IN"/>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7" name="Picture 4">
            <a:extLst>
              <a:ext uri="{FF2B5EF4-FFF2-40B4-BE49-F238E27FC236}">
                <a16:creationId xmlns:a16="http://schemas.microsoft.com/office/drawing/2014/main" id="{E0677C1B-3C5D-497B-97D9-EA35EA6515C2}"/>
              </a:ext>
            </a:extLst>
          </p:cNvPr>
          <p:cNvPicPr>
            <a:picLocks noChangeAspect="1"/>
          </p:cNvPicPr>
          <p:nvPr/>
        </p:nvPicPr>
        <p:blipFill rotWithShape="1">
          <a:blip r:embed="rId3"/>
          <a:srcRect l="24208" r="27570"/>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13" name="Rectangle 12">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54E52C3-F64E-4C61-9504-48D9695C42A1}"/>
              </a:ext>
            </a:extLst>
          </p:cNvPr>
          <p:cNvSpPr>
            <a:spLocks noGrp="1"/>
          </p:cNvSpPr>
          <p:nvPr>
            <p:ph idx="1"/>
          </p:nvPr>
        </p:nvSpPr>
        <p:spPr>
          <a:xfrm>
            <a:off x="5410950" y="2052918"/>
            <a:ext cx="4638903" cy="4195481"/>
          </a:xfrm>
        </p:spPr>
        <p:txBody>
          <a:bodyPr>
            <a:normAutofit/>
          </a:bodyPr>
          <a:lstStyle/>
          <a:p>
            <a:r>
              <a:rPr lang="en-IN"/>
              <a:t>Find the number of numbers less than 2000 that can be formed using the digits 1, 2, 3, 4 if repetition is allowed?</a:t>
            </a:r>
          </a:p>
          <a:p>
            <a:r>
              <a:rPr lang="en-IN"/>
              <a:t>Tricky sum !</a:t>
            </a:r>
          </a:p>
          <a:p>
            <a:endParaRPr lang="en-IN" dirty="0"/>
          </a:p>
        </p:txBody>
      </p:sp>
    </p:spTree>
    <p:extLst>
      <p:ext uri="{BB962C8B-B14F-4D97-AF65-F5344CB8AC3E}">
        <p14:creationId xmlns:p14="http://schemas.microsoft.com/office/powerpoint/2010/main" val="2120971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1DCF127-6EE0-4F36-8A10-0EDC8DEE071C}"/>
              </a:ext>
            </a:extLst>
          </p:cNvPr>
          <p:cNvSpPr>
            <a:spLocks noGrp="1"/>
          </p:cNvSpPr>
          <p:nvPr>
            <p:ph type="title"/>
          </p:nvPr>
        </p:nvSpPr>
        <p:spPr>
          <a:xfrm>
            <a:off x="653143" y="1645920"/>
            <a:ext cx="3522879" cy="4470821"/>
          </a:xfrm>
        </p:spPr>
        <p:txBody>
          <a:bodyPr>
            <a:normAutofit/>
          </a:bodyPr>
          <a:lstStyle/>
          <a:p>
            <a:pPr algn="r"/>
            <a:r>
              <a:rPr lang="en-GB" sz="3600">
                <a:solidFill>
                  <a:schemeClr val="bg2"/>
                </a:solidFill>
              </a:rPr>
              <a:t>Combinations</a:t>
            </a:r>
            <a:endParaRPr lang="en-IN" sz="3600">
              <a:solidFill>
                <a:schemeClr val="bg2"/>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931D5B-E495-45DB-97A3-2C1D7F61216F}"/>
                  </a:ext>
                </a:extLst>
              </p:cNvPr>
              <p:cNvSpPr>
                <a:spLocks noGrp="1"/>
              </p:cNvSpPr>
              <p:nvPr>
                <p:ph idx="1"/>
              </p:nvPr>
            </p:nvSpPr>
            <p:spPr>
              <a:xfrm>
                <a:off x="5204109" y="1645920"/>
                <a:ext cx="6269434" cy="4470821"/>
              </a:xfrm>
            </p:spPr>
            <p:txBody>
              <a:bodyPr>
                <a:normAutofit/>
              </a:bodyPr>
              <a:lstStyle/>
              <a:p>
                <a:endParaRPr lang="en-IN" dirty="0"/>
              </a:p>
              <a:p>
                <a:r>
                  <a:rPr lang="en-IN"/>
                  <a:t>Suppose there are ‘n’ objects, then the selection of any ‘r’ of these objects ( r </a:t>
                </a:r>
                <a14:m>
                  <m:oMath xmlns:m="http://schemas.openxmlformats.org/officeDocument/2006/math">
                    <m:r>
                      <a:rPr lang="en-IN" i="1">
                        <a:latin typeface="Cambria Math" panose="02040503050406030204" pitchFamily="18" charset="0"/>
                      </a:rPr>
                      <m:t>≤</m:t>
                    </m:r>
                    <m:r>
                      <a:rPr lang="en-IN" i="1">
                        <a:latin typeface="Cambria Math" panose="02040503050406030204" pitchFamily="18" charset="0"/>
                      </a:rPr>
                      <m:t>𝑛</m:t>
                    </m:r>
                  </m:oMath>
                </a14:m>
                <a:r>
                  <a:rPr lang="en-IN"/>
                  <a:t> is called the combination of these ‘n’ objects taken ‘r’ at a time and it is denoted by </a:t>
                </a:r>
                <a:r>
                  <a:rPr lang="en-IN" err="1"/>
                  <a:t>nc</a:t>
                </a:r>
                <a:r>
                  <a:rPr lang="en-IN" baseline="-25000" err="1"/>
                  <a:t>r</a:t>
                </a:r>
                <a:r>
                  <a:rPr lang="en-IN" baseline="-25000"/>
                  <a:t> </a:t>
                </a:r>
                <a:r>
                  <a:rPr lang="en-IN"/>
                  <a:t> and is defined as </a:t>
                </a:r>
              </a:p>
              <a:p>
                <a:r>
                  <a:rPr lang="en-IN"/>
                  <a:t> </a:t>
                </a:r>
                <a14:m>
                  <m:oMath xmlns:m="http://schemas.openxmlformats.org/officeDocument/2006/math">
                    <m:r>
                      <a:rPr lang="en-IN" i="1">
                        <a:latin typeface="Cambria Math" panose="02040503050406030204" pitchFamily="18" charset="0"/>
                      </a:rPr>
                      <m:t>𝑛</m:t>
                    </m:r>
                    <m:sSub>
                      <m:sSubPr>
                        <m:ctrlPr>
                          <a:rPr lang="en-IN" i="1">
                            <a:latin typeface="Cambria Math" panose="02040503050406030204" pitchFamily="18" charset="0"/>
                          </a:rPr>
                        </m:ctrlPr>
                      </m:sSubPr>
                      <m:e>
                        <m:r>
                          <a:rPr lang="en-IN" i="1">
                            <a:latin typeface="Cambria Math" panose="02040503050406030204" pitchFamily="18" charset="0"/>
                          </a:rPr>
                          <m:t>𝑐</m:t>
                        </m:r>
                      </m:e>
                      <m:sub>
                        <m:r>
                          <a:rPr lang="en-IN" i="1">
                            <a:latin typeface="Cambria Math" panose="02040503050406030204" pitchFamily="18" charset="0"/>
                          </a:rPr>
                          <m:t>𝑟</m:t>
                        </m:r>
                      </m:sub>
                    </m:sSub>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𝑛</m:t>
                        </m:r>
                        <m:r>
                          <a:rPr lang="en-IN" i="1">
                            <a:latin typeface="Cambria Math" panose="02040503050406030204" pitchFamily="18" charset="0"/>
                          </a:rPr>
                          <m:t>!</m:t>
                        </m:r>
                      </m:num>
                      <m:den>
                        <m:r>
                          <a:rPr lang="en-IN" i="1">
                            <a:latin typeface="Cambria Math" panose="02040503050406030204" pitchFamily="18" charset="0"/>
                          </a:rPr>
                          <m:t>𝑟</m:t>
                        </m:r>
                        <m:r>
                          <a:rPr lang="en-IN" i="1">
                            <a:latin typeface="Cambria Math" panose="02040503050406030204" pitchFamily="18" charset="0"/>
                          </a:rPr>
                          <m:t>!</m:t>
                        </m:r>
                        <m:d>
                          <m:dPr>
                            <m:ctrlPr>
                              <a:rPr lang="en-IN" i="1">
                                <a:latin typeface="Cambria Math" panose="02040503050406030204" pitchFamily="18" charset="0"/>
                              </a:rPr>
                            </m:ctrlPr>
                          </m:dPr>
                          <m:e>
                            <m:r>
                              <a:rPr lang="en-IN" i="1">
                                <a:latin typeface="Cambria Math" panose="02040503050406030204" pitchFamily="18" charset="0"/>
                              </a:rPr>
                              <m:t> </m:t>
                            </m:r>
                            <m:r>
                              <a:rPr lang="en-IN" i="1">
                                <a:latin typeface="Cambria Math" panose="02040503050406030204" pitchFamily="18" charset="0"/>
                              </a:rPr>
                              <m:t>𝑛</m:t>
                            </m:r>
                            <m:r>
                              <a:rPr lang="en-IN" i="1">
                                <a:latin typeface="Cambria Math" panose="02040503050406030204" pitchFamily="18" charset="0"/>
                              </a:rPr>
                              <m:t>−</m:t>
                            </m:r>
                            <m:r>
                              <a:rPr lang="en-IN" i="1">
                                <a:latin typeface="Cambria Math" panose="02040503050406030204" pitchFamily="18" charset="0"/>
                              </a:rPr>
                              <m:t>𝑟</m:t>
                            </m:r>
                          </m:e>
                        </m:d>
                        <m:r>
                          <a:rPr lang="en-IN" i="1">
                            <a:latin typeface="Cambria Math" panose="02040503050406030204" pitchFamily="18" charset="0"/>
                          </a:rPr>
                          <m:t>!</m:t>
                        </m:r>
                      </m:den>
                    </m:f>
                  </m:oMath>
                </a14:m>
                <a:endParaRPr lang="en-IN"/>
              </a:p>
              <a:p>
                <a14:m>
                  <m:oMath xmlns:m="http://schemas.openxmlformats.org/officeDocument/2006/math">
                    <m:r>
                      <a:rPr lang="en-IN" i="1">
                        <a:latin typeface="Cambria Math" panose="02040503050406030204" pitchFamily="18" charset="0"/>
                      </a:rPr>
                      <m:t>𝑛</m:t>
                    </m:r>
                    <m:sSub>
                      <m:sSubPr>
                        <m:ctrlPr>
                          <a:rPr lang="en-IN" i="1">
                            <a:latin typeface="Cambria Math" panose="02040503050406030204" pitchFamily="18" charset="0"/>
                          </a:rPr>
                        </m:ctrlPr>
                      </m:sSubPr>
                      <m:e>
                        <m:r>
                          <a:rPr lang="en-IN" i="1">
                            <a:latin typeface="Cambria Math" panose="02040503050406030204" pitchFamily="18" charset="0"/>
                          </a:rPr>
                          <m:t>𝑐</m:t>
                        </m:r>
                      </m:e>
                      <m:sub>
                        <m:r>
                          <a:rPr lang="en-IN" i="1">
                            <a:latin typeface="Cambria Math" panose="02040503050406030204" pitchFamily="18" charset="0"/>
                          </a:rPr>
                          <m:t>𝑟</m:t>
                        </m:r>
                      </m:sub>
                    </m:sSub>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𝑟</m:t>
                        </m:r>
                        <m:r>
                          <a:rPr lang="en-IN" i="1">
                            <a:latin typeface="Cambria Math" panose="02040503050406030204" pitchFamily="18" charset="0"/>
                          </a:rPr>
                          <m:t>!</m:t>
                        </m:r>
                      </m:den>
                    </m:f>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𝑛</m:t>
                        </m:r>
                        <m:r>
                          <a:rPr lang="en-IN" i="1">
                            <a:latin typeface="Cambria Math" panose="02040503050406030204" pitchFamily="18" charset="0"/>
                          </a:rPr>
                          <m:t>!</m:t>
                        </m:r>
                      </m:num>
                      <m:den>
                        <m:d>
                          <m:dPr>
                            <m:ctrlPr>
                              <a:rPr lang="en-IN" i="1">
                                <a:latin typeface="Cambria Math" panose="02040503050406030204" pitchFamily="18" charset="0"/>
                              </a:rPr>
                            </m:ctrlPr>
                          </m:dPr>
                          <m:e>
                            <m:r>
                              <a:rPr lang="en-IN" i="1">
                                <a:latin typeface="Cambria Math" panose="02040503050406030204" pitchFamily="18" charset="0"/>
                              </a:rPr>
                              <m:t>𝑛</m:t>
                            </m:r>
                            <m:r>
                              <a:rPr lang="en-IN" i="1">
                                <a:latin typeface="Cambria Math" panose="02040503050406030204" pitchFamily="18" charset="0"/>
                              </a:rPr>
                              <m:t>−</m:t>
                            </m:r>
                            <m:r>
                              <a:rPr lang="en-IN" i="1">
                                <a:latin typeface="Cambria Math" panose="02040503050406030204" pitchFamily="18" charset="0"/>
                              </a:rPr>
                              <m:t>𝑟</m:t>
                            </m:r>
                          </m:e>
                        </m:d>
                        <m:r>
                          <a:rPr lang="en-IN" i="1">
                            <a:latin typeface="Cambria Math" panose="02040503050406030204" pitchFamily="18" charset="0"/>
                          </a:rPr>
                          <m:t>!</m:t>
                        </m:r>
                      </m:den>
                    </m:f>
                  </m:oMath>
                </a14:m>
                <a:r>
                  <a:rPr lang="en-IN"/>
                  <a:t>]</a:t>
                </a:r>
              </a:p>
              <a:p>
                <a:r>
                  <a:rPr lang="en-IN"/>
                  <a:t> =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𝑟</m:t>
                        </m:r>
                        <m:r>
                          <a:rPr lang="en-IN" i="1">
                            <a:latin typeface="Cambria Math" panose="02040503050406030204" pitchFamily="18" charset="0"/>
                          </a:rPr>
                          <m:t>!</m:t>
                        </m:r>
                      </m:den>
                    </m:f>
                    <m:r>
                      <a:rPr lang="en-IN" i="1">
                        <a:latin typeface="Cambria Math" panose="02040503050406030204" pitchFamily="18" charset="0"/>
                      </a:rPr>
                      <m:t>(</m:t>
                    </m:r>
                    <m:r>
                      <a:rPr lang="en-IN" i="1">
                        <a:latin typeface="Cambria Math" panose="02040503050406030204" pitchFamily="18" charset="0"/>
                      </a:rPr>
                      <m:t>𝑛</m:t>
                    </m:r>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i="1">
                            <a:latin typeface="Cambria Math" panose="02040503050406030204" pitchFamily="18" charset="0"/>
                          </a:rPr>
                          <m:t>𝑟</m:t>
                        </m:r>
                        <m:r>
                          <a:rPr lang="en-IN" i="1">
                            <a:latin typeface="Cambria Math" panose="02040503050406030204" pitchFamily="18" charset="0"/>
                          </a:rPr>
                          <m:t>)</m:t>
                        </m:r>
                      </m:sub>
                    </m:sSub>
                  </m:oMath>
                </a14:m>
                <a:endParaRPr lang="en-IN"/>
              </a:p>
              <a:p>
                <a:pPr lvl="0"/>
                <a14:m>
                  <m:oMath xmlns:m="http://schemas.openxmlformats.org/officeDocument/2006/math">
                    <m:r>
                      <a:rPr lang="en-IN" i="1">
                        <a:latin typeface="Cambria Math" panose="02040503050406030204" pitchFamily="18" charset="0"/>
                      </a:rPr>
                      <m:t>𝑛</m:t>
                    </m:r>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i="1">
                            <a:latin typeface="Cambria Math" panose="02040503050406030204" pitchFamily="18" charset="0"/>
                          </a:rPr>
                          <m:t>𝑟</m:t>
                        </m:r>
                      </m:sub>
                    </m:sSub>
                    <m:r>
                      <a:rPr lang="en-IN" i="1">
                        <a:latin typeface="Cambria Math" panose="02040503050406030204" pitchFamily="18" charset="0"/>
                      </a:rPr>
                      <m:t>=</m:t>
                    </m:r>
                    <m:r>
                      <a:rPr lang="en-IN" i="1">
                        <a:latin typeface="Cambria Math" panose="02040503050406030204" pitchFamily="18" charset="0"/>
                      </a:rPr>
                      <m:t>𝑟</m:t>
                    </m:r>
                    <m:r>
                      <a:rPr lang="en-IN" i="1">
                        <a:latin typeface="Cambria Math" panose="02040503050406030204" pitchFamily="18" charset="0"/>
                      </a:rPr>
                      <m:t>!</m:t>
                    </m:r>
                    <m:r>
                      <a:rPr lang="en-IN" i="1">
                        <a:latin typeface="Cambria Math" panose="02040503050406030204" pitchFamily="18" charset="0"/>
                      </a:rPr>
                      <m:t>𝑛</m:t>
                    </m:r>
                    <m:sSub>
                      <m:sSubPr>
                        <m:ctrlPr>
                          <a:rPr lang="en-IN" i="1">
                            <a:latin typeface="Cambria Math" panose="02040503050406030204" pitchFamily="18" charset="0"/>
                          </a:rPr>
                        </m:ctrlPr>
                      </m:sSubPr>
                      <m:e>
                        <m:r>
                          <a:rPr lang="en-IN" i="1">
                            <a:latin typeface="Cambria Math" panose="02040503050406030204" pitchFamily="18" charset="0"/>
                          </a:rPr>
                          <m:t>𝑐</m:t>
                        </m:r>
                      </m:e>
                      <m:sub>
                        <m:r>
                          <a:rPr lang="en-IN" i="1">
                            <a:latin typeface="Cambria Math" panose="02040503050406030204" pitchFamily="18" charset="0"/>
                          </a:rPr>
                          <m:t>𝑟</m:t>
                        </m:r>
                      </m:sub>
                    </m:sSub>
                  </m:oMath>
                </a14:m>
                <a:endParaRPr lang="en-IN"/>
              </a:p>
              <a:p>
                <a:endParaRPr lang="en-IN" dirty="0"/>
              </a:p>
            </p:txBody>
          </p:sp>
        </mc:Choice>
        <mc:Fallback xmlns="">
          <p:sp>
            <p:nvSpPr>
              <p:cNvPr id="3" name="Content Placeholder 2">
                <a:extLst>
                  <a:ext uri="{FF2B5EF4-FFF2-40B4-BE49-F238E27FC236}">
                    <a16:creationId xmlns:a16="http://schemas.microsoft.com/office/drawing/2014/main" id="{CB931D5B-E495-45DB-97A3-2C1D7F61216F}"/>
                  </a:ext>
                </a:extLst>
              </p:cNvPr>
              <p:cNvSpPr>
                <a:spLocks noGrp="1" noRot="1" noChangeAspect="1" noMove="1" noResize="1" noEditPoints="1" noAdjustHandles="1" noChangeArrowheads="1" noChangeShapeType="1" noTextEdit="1"/>
              </p:cNvSpPr>
              <p:nvPr>
                <p:ph idx="1"/>
              </p:nvPr>
            </p:nvSpPr>
            <p:spPr>
              <a:xfrm>
                <a:off x="5204109" y="1645920"/>
                <a:ext cx="6269434" cy="4470821"/>
              </a:xfrm>
              <a:blipFill>
                <a:blip r:embed="rId4"/>
                <a:stretch>
                  <a:fillRect l="-486"/>
                </a:stretch>
              </a:blipFill>
            </p:spPr>
            <p:txBody>
              <a:bodyPr/>
              <a:lstStyle/>
              <a:p>
                <a:r>
                  <a:rPr lang="en-IN">
                    <a:noFill/>
                  </a:rPr>
                  <a:t> </a:t>
                </a:r>
              </a:p>
            </p:txBody>
          </p:sp>
        </mc:Fallback>
      </mc:AlternateContent>
    </p:spTree>
    <p:extLst>
      <p:ext uri="{BB962C8B-B14F-4D97-AF65-F5344CB8AC3E}">
        <p14:creationId xmlns:p14="http://schemas.microsoft.com/office/powerpoint/2010/main" val="119873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9"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1"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861CB5B7-ACA9-4180-8BF0-583809300F67}"/>
              </a:ext>
            </a:extLst>
          </p:cNvPr>
          <p:cNvSpPr>
            <a:spLocks noGrp="1"/>
          </p:cNvSpPr>
          <p:nvPr>
            <p:ph type="title"/>
          </p:nvPr>
        </p:nvSpPr>
        <p:spPr>
          <a:xfrm>
            <a:off x="1103312" y="452718"/>
            <a:ext cx="8947522" cy="1400530"/>
          </a:xfrm>
        </p:spPr>
        <p:txBody>
          <a:bodyPr anchor="ctr">
            <a:normAutofit/>
          </a:bodyPr>
          <a:lstStyle/>
          <a:p>
            <a:r>
              <a:rPr lang="en-GB">
                <a:solidFill>
                  <a:srgbClr val="FFFFFF"/>
                </a:solidFill>
              </a:rPr>
              <a:t>Combinations</a:t>
            </a:r>
            <a:endParaRPr lang="en-IN">
              <a:solidFill>
                <a:srgbClr val="FFFFFF"/>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E951F1-2210-4BAB-8950-3412ADB95C40}"/>
                  </a:ext>
                </a:extLst>
              </p:cNvPr>
              <p:cNvSpPr>
                <a:spLocks noGrp="1"/>
              </p:cNvSpPr>
              <p:nvPr>
                <p:ph idx="1"/>
              </p:nvPr>
            </p:nvSpPr>
            <p:spPr>
              <a:xfrm>
                <a:off x="1103312" y="2763520"/>
                <a:ext cx="8946541" cy="3484879"/>
              </a:xfrm>
            </p:spPr>
            <p:txBody>
              <a:bodyPr>
                <a:normAutofit/>
              </a:bodyPr>
              <a:lstStyle/>
              <a:p>
                <a14:m>
                  <m:oMath xmlns:m="http://schemas.openxmlformats.org/officeDocument/2006/math">
                    <m:r>
                      <a:rPr lang="en-IN" i="1">
                        <a:latin typeface="Cambria Math" panose="02040503050406030204" pitchFamily="18" charset="0"/>
                      </a:rPr>
                      <m:t>10</m:t>
                    </m:r>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i="1">
                            <a:latin typeface="Cambria Math" panose="02040503050406030204" pitchFamily="18" charset="0"/>
                          </a:rPr>
                          <m:t>3</m:t>
                        </m:r>
                      </m:sub>
                    </m:sSub>
                    <m:r>
                      <a:rPr lang="en-IN" i="1">
                        <a:latin typeface="Cambria Math" panose="02040503050406030204" pitchFamily="18" charset="0"/>
                      </a:rPr>
                      <m:t>=10 ×9×8=720</m:t>
                    </m:r>
                  </m:oMath>
                </a14:m>
                <a:endParaRPr lang="en-IN" dirty="0"/>
              </a:p>
              <a:p>
                <a14:m>
                  <m:oMath xmlns:m="http://schemas.openxmlformats.org/officeDocument/2006/math">
                    <m:r>
                      <a:rPr lang="en-IN" i="1">
                        <a:latin typeface="Cambria Math" panose="02040503050406030204" pitchFamily="18" charset="0"/>
                      </a:rPr>
                      <m:t>7</m:t>
                    </m:r>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i="1">
                            <a:latin typeface="Cambria Math" panose="02040503050406030204" pitchFamily="18" charset="0"/>
                          </a:rPr>
                          <m:t>4</m:t>
                        </m:r>
                      </m:sub>
                    </m:sSub>
                    <m:r>
                      <a:rPr lang="en-IN" i="1">
                        <a:latin typeface="Cambria Math" panose="02040503050406030204" pitchFamily="18" charset="0"/>
                      </a:rPr>
                      <m:t>=7 ×6×5 ×4=840</m:t>
                    </m:r>
                  </m:oMath>
                </a14:m>
                <a:endParaRPr lang="en-IN" dirty="0"/>
              </a:p>
              <a:p>
                <a14:m>
                  <m:oMath xmlns:m="http://schemas.openxmlformats.org/officeDocument/2006/math">
                    <m:r>
                      <a:rPr lang="en-IN" i="1">
                        <a:latin typeface="Cambria Math" panose="02040503050406030204" pitchFamily="18" charset="0"/>
                      </a:rPr>
                      <m:t>10</m:t>
                    </m:r>
                    <m:sSub>
                      <m:sSubPr>
                        <m:ctrlPr>
                          <a:rPr lang="en-IN" i="1">
                            <a:latin typeface="Cambria Math" panose="02040503050406030204" pitchFamily="18" charset="0"/>
                          </a:rPr>
                        </m:ctrlPr>
                      </m:sSubPr>
                      <m:e>
                        <m:r>
                          <a:rPr lang="en-IN" i="1">
                            <a:latin typeface="Cambria Math" panose="02040503050406030204" pitchFamily="18" charset="0"/>
                          </a:rPr>
                          <m:t>𝑐</m:t>
                        </m:r>
                      </m:e>
                      <m:sub>
                        <m:r>
                          <a:rPr lang="en-IN" i="1">
                            <a:latin typeface="Cambria Math" panose="02040503050406030204" pitchFamily="18" charset="0"/>
                          </a:rPr>
                          <m:t>7</m:t>
                        </m:r>
                      </m:sub>
                    </m:sSub>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10 ×9 ×8 ×7 ×6 ×5×4</m:t>
                        </m:r>
                      </m:num>
                      <m:den>
                        <m:r>
                          <a:rPr lang="en-IN" i="1">
                            <a:latin typeface="Cambria Math" panose="02040503050406030204" pitchFamily="18" charset="0"/>
                          </a:rPr>
                          <m:t>1 ×2×3×4×5×6×7</m:t>
                        </m:r>
                      </m:den>
                    </m:f>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10 ×9×8</m:t>
                        </m:r>
                      </m:num>
                      <m:den>
                        <m:r>
                          <a:rPr lang="en-IN" i="1">
                            <a:latin typeface="Cambria Math" panose="02040503050406030204" pitchFamily="18" charset="0"/>
                          </a:rPr>
                          <m:t>1 ×2 ×3</m:t>
                        </m:r>
                      </m:den>
                    </m:f>
                    <m:r>
                      <a:rPr lang="en-IN" i="1">
                        <a:latin typeface="Cambria Math" panose="02040503050406030204" pitchFamily="18" charset="0"/>
                      </a:rPr>
                      <m:t>=10 </m:t>
                    </m:r>
                    <m:sSub>
                      <m:sSubPr>
                        <m:ctrlPr>
                          <a:rPr lang="en-IN" i="1">
                            <a:latin typeface="Cambria Math" panose="02040503050406030204" pitchFamily="18" charset="0"/>
                          </a:rPr>
                        </m:ctrlPr>
                      </m:sSubPr>
                      <m:e>
                        <m:r>
                          <a:rPr lang="en-IN" i="1">
                            <a:latin typeface="Cambria Math" panose="02040503050406030204" pitchFamily="18" charset="0"/>
                          </a:rPr>
                          <m:t>𝐶</m:t>
                        </m:r>
                      </m:e>
                      <m:sub>
                        <m:r>
                          <a:rPr lang="en-IN" i="1">
                            <a:latin typeface="Cambria Math" panose="02040503050406030204" pitchFamily="18" charset="0"/>
                          </a:rPr>
                          <m:t>3</m:t>
                        </m:r>
                      </m:sub>
                    </m:sSub>
                  </m:oMath>
                </a14:m>
                <a:endParaRPr lang="en-IN" dirty="0"/>
              </a:p>
              <a:p>
                <a:r>
                  <a:rPr lang="en-IN" dirty="0"/>
                  <a:t>∴ </a:t>
                </a:r>
                <a14:m>
                  <m:oMath xmlns:m="http://schemas.openxmlformats.org/officeDocument/2006/math">
                    <m:r>
                      <a:rPr lang="en-IN" i="1">
                        <a:latin typeface="Cambria Math" panose="02040503050406030204" pitchFamily="18" charset="0"/>
                      </a:rPr>
                      <m:t>10 </m:t>
                    </m:r>
                    <m:sSub>
                      <m:sSubPr>
                        <m:ctrlPr>
                          <a:rPr lang="en-IN" i="1">
                            <a:latin typeface="Cambria Math" panose="02040503050406030204" pitchFamily="18" charset="0"/>
                          </a:rPr>
                        </m:ctrlPr>
                      </m:sSubPr>
                      <m:e>
                        <m:r>
                          <a:rPr lang="en-IN" i="1">
                            <a:latin typeface="Cambria Math" panose="02040503050406030204" pitchFamily="18" charset="0"/>
                          </a:rPr>
                          <m:t>𝐶</m:t>
                        </m:r>
                      </m:e>
                      <m:sub>
                        <m:r>
                          <a:rPr lang="en-IN" i="1">
                            <a:latin typeface="Cambria Math" panose="02040503050406030204" pitchFamily="18" charset="0"/>
                          </a:rPr>
                          <m:t>7</m:t>
                        </m:r>
                      </m:sub>
                    </m:sSub>
                    <m:r>
                      <a:rPr lang="en-IN" i="1">
                        <a:latin typeface="Cambria Math" panose="02040503050406030204" pitchFamily="18" charset="0"/>
                      </a:rPr>
                      <m:t>=10</m:t>
                    </m:r>
                    <m:sSub>
                      <m:sSubPr>
                        <m:ctrlPr>
                          <a:rPr lang="en-IN" i="1">
                            <a:latin typeface="Cambria Math" panose="02040503050406030204" pitchFamily="18" charset="0"/>
                          </a:rPr>
                        </m:ctrlPr>
                      </m:sSubPr>
                      <m:e>
                        <m:r>
                          <a:rPr lang="en-IN" i="1">
                            <a:latin typeface="Cambria Math" panose="02040503050406030204" pitchFamily="18" charset="0"/>
                          </a:rPr>
                          <m:t>𝐶</m:t>
                        </m:r>
                      </m:e>
                      <m:sub>
                        <m:r>
                          <a:rPr lang="en-IN" i="1">
                            <a:latin typeface="Cambria Math" panose="02040503050406030204" pitchFamily="18" charset="0"/>
                          </a:rPr>
                          <m:t>3</m:t>
                        </m:r>
                      </m:sub>
                    </m:sSub>
                    <m:r>
                      <a:rPr lang="en-IN" i="1">
                        <a:latin typeface="Cambria Math" panose="02040503050406030204" pitchFamily="18" charset="0"/>
                      </a:rPr>
                      <m:t>=10</m:t>
                    </m:r>
                    <m:sSub>
                      <m:sSubPr>
                        <m:ctrlPr>
                          <a:rPr lang="en-IN" i="1">
                            <a:latin typeface="Cambria Math" panose="02040503050406030204" pitchFamily="18" charset="0"/>
                          </a:rPr>
                        </m:ctrlPr>
                      </m:sSubPr>
                      <m:e>
                        <m:r>
                          <a:rPr lang="en-IN" i="1">
                            <a:latin typeface="Cambria Math" panose="02040503050406030204" pitchFamily="18" charset="0"/>
                          </a:rPr>
                          <m:t>𝐶</m:t>
                        </m:r>
                      </m:e>
                      <m:sub>
                        <m:r>
                          <a:rPr lang="en-IN" i="1">
                            <a:latin typeface="Cambria Math" panose="02040503050406030204" pitchFamily="18" charset="0"/>
                          </a:rPr>
                          <m:t>10−7</m:t>
                        </m:r>
                      </m:sub>
                    </m:sSub>
                  </m:oMath>
                </a14:m>
                <a:endParaRPr lang="en-IN" dirty="0"/>
              </a:p>
              <a:p>
                <a14:m>
                  <m:oMath xmlns:m="http://schemas.openxmlformats.org/officeDocument/2006/math">
                    <m:r>
                      <a:rPr lang="en-IN" i="1">
                        <a:latin typeface="Cambria Math" panose="02040503050406030204" pitchFamily="18" charset="0"/>
                      </a:rPr>
                      <m:t>𝑛</m:t>
                    </m:r>
                    <m:sSub>
                      <m:sSubPr>
                        <m:ctrlPr>
                          <a:rPr lang="en-IN" i="1">
                            <a:latin typeface="Cambria Math" panose="02040503050406030204" pitchFamily="18" charset="0"/>
                          </a:rPr>
                        </m:ctrlPr>
                      </m:sSubPr>
                      <m:e>
                        <m:r>
                          <a:rPr lang="en-IN" i="1">
                            <a:latin typeface="Cambria Math" panose="02040503050406030204" pitchFamily="18" charset="0"/>
                          </a:rPr>
                          <m:t>𝐶</m:t>
                        </m:r>
                      </m:e>
                      <m:sub>
                        <m:r>
                          <a:rPr lang="en-IN" i="1">
                            <a:latin typeface="Cambria Math" panose="02040503050406030204" pitchFamily="18" charset="0"/>
                          </a:rPr>
                          <m:t>𝑟</m:t>
                        </m:r>
                      </m:sub>
                    </m:sSub>
                    <m:r>
                      <a:rPr lang="en-IN" i="1">
                        <a:latin typeface="Cambria Math" panose="02040503050406030204" pitchFamily="18" charset="0"/>
                      </a:rPr>
                      <m:t>=</m:t>
                    </m:r>
                    <m:r>
                      <a:rPr lang="en-IN" i="1">
                        <a:latin typeface="Cambria Math" panose="02040503050406030204" pitchFamily="18" charset="0"/>
                      </a:rPr>
                      <m:t>𝑛</m:t>
                    </m:r>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𝐶</m:t>
                        </m:r>
                      </m:e>
                      <m:sub>
                        <m:r>
                          <a:rPr lang="en-IN" i="1">
                            <a:latin typeface="Cambria Math" panose="02040503050406030204" pitchFamily="18" charset="0"/>
                          </a:rPr>
                          <m:t>𝑛</m:t>
                        </m:r>
                        <m:r>
                          <a:rPr lang="en-IN" i="1">
                            <a:latin typeface="Cambria Math" panose="02040503050406030204" pitchFamily="18" charset="0"/>
                          </a:rPr>
                          <m:t>−</m:t>
                        </m:r>
                        <m:r>
                          <a:rPr lang="en-IN" i="1">
                            <a:latin typeface="Cambria Math" panose="02040503050406030204" pitchFamily="18" charset="0"/>
                          </a:rPr>
                          <m:t>𝑟</m:t>
                        </m:r>
                      </m:sub>
                    </m:sSub>
                  </m:oMath>
                </a14:m>
                <a:endParaRPr lang="en-IN" dirty="0"/>
              </a:p>
              <a:p>
                <a:endParaRPr lang="en-IN" dirty="0"/>
              </a:p>
            </p:txBody>
          </p:sp>
        </mc:Choice>
        <mc:Fallback xmlns="">
          <p:sp>
            <p:nvSpPr>
              <p:cNvPr id="3" name="Content Placeholder 2">
                <a:extLst>
                  <a:ext uri="{FF2B5EF4-FFF2-40B4-BE49-F238E27FC236}">
                    <a16:creationId xmlns:a16="http://schemas.microsoft.com/office/drawing/2014/main" id="{C5E951F1-2210-4BAB-8950-3412ADB95C40}"/>
                  </a:ext>
                </a:extLst>
              </p:cNvPr>
              <p:cNvSpPr>
                <a:spLocks noGrp="1" noRot="1" noChangeAspect="1" noMove="1" noResize="1" noEditPoints="1" noAdjustHandles="1" noChangeArrowheads="1" noChangeShapeType="1" noTextEdit="1"/>
              </p:cNvSpPr>
              <p:nvPr>
                <p:ph idx="1"/>
              </p:nvPr>
            </p:nvSpPr>
            <p:spPr>
              <a:xfrm>
                <a:off x="1103312" y="2763520"/>
                <a:ext cx="8946541" cy="3484879"/>
              </a:xfrm>
              <a:blipFill>
                <a:blip r:embed="rId3"/>
                <a:stretch>
                  <a:fillRect l="-341"/>
                </a:stretch>
              </a:blipFill>
            </p:spPr>
            <p:txBody>
              <a:bodyPr/>
              <a:lstStyle/>
              <a:p>
                <a:r>
                  <a:rPr lang="en-IN">
                    <a:noFill/>
                  </a:rPr>
                  <a:t> </a:t>
                </a:r>
              </a:p>
            </p:txBody>
          </p:sp>
        </mc:Fallback>
      </mc:AlternateContent>
    </p:spTree>
    <p:extLst>
      <p:ext uri="{BB962C8B-B14F-4D97-AF65-F5344CB8AC3E}">
        <p14:creationId xmlns:p14="http://schemas.microsoft.com/office/powerpoint/2010/main" val="14611522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DB4BFF38-A27A-4FE4-9449-DB9A298D4F9B}"/>
              </a:ext>
            </a:extLst>
          </p:cNvPr>
          <p:cNvSpPr>
            <a:spLocks noGrp="1"/>
          </p:cNvSpPr>
          <p:nvPr>
            <p:ph type="title"/>
          </p:nvPr>
        </p:nvSpPr>
        <p:spPr>
          <a:xfrm>
            <a:off x="1103312" y="452718"/>
            <a:ext cx="8947522" cy="1400530"/>
          </a:xfrm>
        </p:spPr>
        <p:txBody>
          <a:bodyPr anchor="ctr">
            <a:normAutofit/>
          </a:bodyPr>
          <a:lstStyle/>
          <a:p>
            <a:r>
              <a:rPr lang="en-GB">
                <a:solidFill>
                  <a:srgbClr val="FFFFFF"/>
                </a:solidFill>
              </a:rPr>
              <a:t>Combinations</a:t>
            </a:r>
            <a:endParaRPr lang="en-IN">
              <a:solidFill>
                <a:srgbClr val="FFFFFF"/>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AA89EF-BF01-43D5-878A-624CC991D86A}"/>
                  </a:ext>
                </a:extLst>
              </p:cNvPr>
              <p:cNvSpPr>
                <a:spLocks noGrp="1"/>
              </p:cNvSpPr>
              <p:nvPr>
                <p:ph idx="1"/>
              </p:nvPr>
            </p:nvSpPr>
            <p:spPr>
              <a:xfrm>
                <a:off x="1103312" y="2763520"/>
                <a:ext cx="8946541" cy="3484879"/>
              </a:xfrm>
            </p:spPr>
            <p:txBody>
              <a:bodyPr>
                <a:normAutofit fontScale="92500" lnSpcReduction="10000"/>
              </a:bodyPr>
              <a:lstStyle/>
              <a:p>
                <a:pPr>
                  <a:lnSpc>
                    <a:spcPct val="90000"/>
                  </a:lnSpc>
                </a:pPr>
                <a:r>
                  <a:rPr lang="en-IN" sz="1700" dirty="0"/>
                  <a:t>If n is odd                                          if n is even</a:t>
                </a:r>
              </a:p>
              <a:p>
                <a:pPr>
                  <a:lnSpc>
                    <a:spcPct val="90000"/>
                  </a:lnSpc>
                </a:pPr>
                <a:r>
                  <a:rPr lang="en-IN" sz="1700" dirty="0"/>
                  <a:t>Let n = 5                                               let n = 6</a:t>
                </a:r>
              </a:p>
              <a:p>
                <a:pPr>
                  <a:lnSpc>
                    <a:spcPct val="90000"/>
                  </a:lnSpc>
                </a:pPr>
                <a:r>
                  <a:rPr lang="en-IN" sz="1700" dirty="0"/>
                  <a:t>5C</a:t>
                </a:r>
                <a:r>
                  <a:rPr lang="en-IN" sz="1700" baseline="-25000" dirty="0"/>
                  <a:t>0</a:t>
                </a:r>
                <a:r>
                  <a:rPr lang="en-IN" sz="1700" dirty="0"/>
                  <a:t> = 1                                                  6C</a:t>
                </a:r>
                <a:r>
                  <a:rPr lang="en-IN" sz="1700" baseline="-25000" dirty="0"/>
                  <a:t>0</a:t>
                </a:r>
                <a:r>
                  <a:rPr lang="en-IN" sz="1700" dirty="0"/>
                  <a:t> = 1</a:t>
                </a:r>
              </a:p>
              <a:p>
                <a:pPr>
                  <a:lnSpc>
                    <a:spcPct val="90000"/>
                  </a:lnSpc>
                </a:pPr>
                <a:r>
                  <a:rPr lang="en-IN" sz="1700" dirty="0"/>
                  <a:t>5C</a:t>
                </a:r>
                <a:r>
                  <a:rPr lang="en-IN" sz="1700" baseline="-25000" dirty="0"/>
                  <a:t>1</a:t>
                </a:r>
                <a:r>
                  <a:rPr lang="en-IN" sz="1700" dirty="0"/>
                  <a:t>= 5                                                   6C</a:t>
                </a:r>
                <a:r>
                  <a:rPr lang="en-IN" sz="1700" baseline="-25000" dirty="0"/>
                  <a:t>1</a:t>
                </a:r>
                <a:r>
                  <a:rPr lang="en-IN" sz="1700" dirty="0"/>
                  <a:t> = 6</a:t>
                </a:r>
              </a:p>
              <a:p>
                <a:pPr>
                  <a:lnSpc>
                    <a:spcPct val="90000"/>
                  </a:lnSpc>
                </a:pPr>
                <a:r>
                  <a:rPr lang="en-IN" sz="1700" dirty="0"/>
                  <a:t>5C</a:t>
                </a:r>
                <a:r>
                  <a:rPr lang="en-IN" sz="1700" baseline="-25000" dirty="0"/>
                  <a:t>2</a:t>
                </a:r>
                <a:r>
                  <a:rPr lang="en-IN" sz="1700" dirty="0"/>
                  <a:t> = 10                                                6C</a:t>
                </a:r>
                <a:r>
                  <a:rPr lang="en-IN" sz="1700" baseline="-25000" dirty="0"/>
                  <a:t>2</a:t>
                </a:r>
                <a:r>
                  <a:rPr lang="en-IN" sz="1700" dirty="0"/>
                  <a:t> = 15</a:t>
                </a:r>
              </a:p>
              <a:p>
                <a:pPr>
                  <a:lnSpc>
                    <a:spcPct val="90000"/>
                  </a:lnSpc>
                </a:pPr>
                <a:r>
                  <a:rPr lang="en-IN" sz="1700" dirty="0"/>
                  <a:t>5C</a:t>
                </a:r>
                <a:r>
                  <a:rPr lang="en-IN" sz="1700" baseline="-25000" dirty="0"/>
                  <a:t>2</a:t>
                </a:r>
                <a:r>
                  <a:rPr lang="en-IN" sz="1700" dirty="0"/>
                  <a:t> =  5C</a:t>
                </a:r>
                <a:r>
                  <a:rPr lang="en-IN" sz="1700" baseline="-25000" dirty="0"/>
                  <a:t>3</a:t>
                </a:r>
                <a:r>
                  <a:rPr lang="en-IN" sz="1700" dirty="0"/>
                  <a:t>= 10                                       6C</a:t>
                </a:r>
                <a:r>
                  <a:rPr lang="en-IN" sz="1700" baseline="-25000" dirty="0"/>
                  <a:t>3</a:t>
                </a:r>
                <a:r>
                  <a:rPr lang="en-IN" sz="1700" dirty="0"/>
                  <a:t> = 20</a:t>
                </a:r>
              </a:p>
              <a:p>
                <a:pPr>
                  <a:lnSpc>
                    <a:spcPct val="90000"/>
                  </a:lnSpc>
                </a:pPr>
                <a:r>
                  <a:rPr lang="en-IN" sz="1700" dirty="0"/>
                  <a:t>5C</a:t>
                </a:r>
                <a:r>
                  <a:rPr lang="en-IN" sz="1700" baseline="-25000" dirty="0"/>
                  <a:t>1</a:t>
                </a:r>
                <a:r>
                  <a:rPr lang="en-IN" sz="1700" dirty="0"/>
                  <a:t> = 5C</a:t>
                </a:r>
                <a:r>
                  <a:rPr lang="en-IN" sz="1700" baseline="-25000" dirty="0"/>
                  <a:t>4</a:t>
                </a:r>
                <a:r>
                  <a:rPr lang="en-IN" sz="1700" dirty="0"/>
                  <a:t> = 5                                   6C</a:t>
                </a:r>
                <a:r>
                  <a:rPr lang="en-IN" sz="1700" baseline="-25000" dirty="0"/>
                  <a:t>4</a:t>
                </a:r>
                <a:r>
                  <a:rPr lang="en-IN" sz="1700" dirty="0"/>
                  <a:t> = 6C</a:t>
                </a:r>
                <a:r>
                  <a:rPr lang="en-IN" sz="1700" baseline="-25000" dirty="0"/>
                  <a:t>2</a:t>
                </a:r>
                <a:r>
                  <a:rPr lang="en-IN" sz="1700" dirty="0"/>
                  <a:t> = 15</a:t>
                </a:r>
              </a:p>
              <a:p>
                <a:pPr marL="3657600" lvl="8" indent="0">
                  <a:lnSpc>
                    <a:spcPct val="90000"/>
                  </a:lnSpc>
                  <a:buNone/>
                </a:pPr>
                <a:r>
                  <a:rPr lang="en-IN" sz="2200" dirty="0"/>
                  <a:t>6C</a:t>
                </a:r>
                <a:r>
                  <a:rPr lang="en-IN" sz="2200" baseline="-25000" dirty="0"/>
                  <a:t>5 = </a:t>
                </a:r>
                <a:r>
                  <a:rPr lang="en-IN" sz="2400" dirty="0"/>
                  <a:t>6C</a:t>
                </a:r>
                <a:r>
                  <a:rPr lang="en-IN" sz="2400" baseline="-25000" dirty="0"/>
                  <a:t>1 = 6</a:t>
                </a:r>
                <a:endParaRPr lang="en-IN" sz="2200" dirty="0"/>
              </a:p>
              <a:p>
                <a:pPr>
                  <a:lnSpc>
                    <a:spcPct val="90000"/>
                  </a:lnSpc>
                </a:pPr>
                <a:r>
                  <a:rPr lang="en-IN" sz="1700" dirty="0"/>
                  <a:t>5C</a:t>
                </a:r>
                <a:r>
                  <a:rPr lang="en-IN" sz="1700" baseline="-25000" dirty="0"/>
                  <a:t>0</a:t>
                </a:r>
                <a:r>
                  <a:rPr lang="en-IN" sz="1700" dirty="0"/>
                  <a:t> = 5C</a:t>
                </a:r>
                <a:r>
                  <a:rPr lang="en-IN" sz="1700" baseline="-25000" dirty="0"/>
                  <a:t>5</a:t>
                </a:r>
                <a:r>
                  <a:rPr lang="en-IN" sz="1700" dirty="0"/>
                  <a:t> = 1                                   6C</a:t>
                </a:r>
                <a:r>
                  <a:rPr lang="en-IN" sz="1700" baseline="-25000" dirty="0"/>
                  <a:t>6</a:t>
                </a:r>
                <a:r>
                  <a:rPr lang="en-IN" sz="1700" dirty="0"/>
                  <a:t> = 6C</a:t>
                </a:r>
                <a:r>
                  <a:rPr lang="en-IN" sz="1700" baseline="-25000" dirty="0"/>
                  <a:t>0</a:t>
                </a:r>
                <a:r>
                  <a:rPr lang="en-IN" sz="1700" dirty="0"/>
                  <a:t> = 1</a:t>
                </a:r>
              </a:p>
              <a:p>
                <a:pPr>
                  <a:lnSpc>
                    <a:spcPct val="90000"/>
                  </a:lnSpc>
                </a:pPr>
                <a:r>
                  <a:rPr lang="en-IN" sz="1700" dirty="0"/>
                  <a:t>If n is even then </a:t>
                </a:r>
                <a:r>
                  <a:rPr lang="en-IN" sz="1700" dirty="0" err="1"/>
                  <a:t>nC</a:t>
                </a:r>
                <a:r>
                  <a:rPr lang="en-IN" sz="1700" baseline="-25000" dirty="0" err="1"/>
                  <a:t>r</a:t>
                </a:r>
                <a:r>
                  <a:rPr lang="en-IN" sz="1700" dirty="0"/>
                  <a:t> is maximum for </a:t>
                </a:r>
                <a14:m>
                  <m:oMath xmlns:m="http://schemas.openxmlformats.org/officeDocument/2006/math">
                    <m:r>
                      <a:rPr lang="en-IN" sz="1700" i="1">
                        <a:latin typeface="Cambria Math" panose="02040503050406030204" pitchFamily="18" charset="0"/>
                      </a:rPr>
                      <m:t>𝑟</m:t>
                    </m:r>
                    <m:r>
                      <a:rPr lang="en-IN" sz="1700" i="1">
                        <a:latin typeface="Cambria Math" panose="02040503050406030204" pitchFamily="18" charset="0"/>
                      </a:rPr>
                      <m:t>=</m:t>
                    </m:r>
                    <m:f>
                      <m:fPr>
                        <m:ctrlPr>
                          <a:rPr lang="en-IN" sz="1700" i="1">
                            <a:latin typeface="Cambria Math" panose="02040503050406030204" pitchFamily="18" charset="0"/>
                          </a:rPr>
                        </m:ctrlPr>
                      </m:fPr>
                      <m:num>
                        <m:r>
                          <a:rPr lang="en-IN" sz="1700" i="1">
                            <a:latin typeface="Cambria Math" panose="02040503050406030204" pitchFamily="18" charset="0"/>
                          </a:rPr>
                          <m:t>𝑛</m:t>
                        </m:r>
                      </m:num>
                      <m:den>
                        <m:r>
                          <a:rPr lang="en-IN" sz="1700" i="1">
                            <a:latin typeface="Cambria Math" panose="02040503050406030204" pitchFamily="18" charset="0"/>
                          </a:rPr>
                          <m:t>2</m:t>
                        </m:r>
                      </m:den>
                    </m:f>
                  </m:oMath>
                </a14:m>
                <a:endParaRPr lang="en-IN" sz="1700" dirty="0"/>
              </a:p>
              <a:p>
                <a:pPr>
                  <a:lnSpc>
                    <a:spcPct val="90000"/>
                  </a:lnSpc>
                </a:pPr>
                <a:endParaRPr lang="en-IN" sz="1700" dirty="0"/>
              </a:p>
            </p:txBody>
          </p:sp>
        </mc:Choice>
        <mc:Fallback>
          <p:sp>
            <p:nvSpPr>
              <p:cNvPr id="3" name="Content Placeholder 2">
                <a:extLst>
                  <a:ext uri="{FF2B5EF4-FFF2-40B4-BE49-F238E27FC236}">
                    <a16:creationId xmlns:a16="http://schemas.microsoft.com/office/drawing/2014/main" id="{4BAA89EF-BF01-43D5-878A-624CC991D86A}"/>
                  </a:ext>
                </a:extLst>
              </p:cNvPr>
              <p:cNvSpPr>
                <a:spLocks noGrp="1" noRot="1" noChangeAspect="1" noMove="1" noResize="1" noEditPoints="1" noAdjustHandles="1" noChangeArrowheads="1" noChangeShapeType="1" noTextEdit="1"/>
              </p:cNvSpPr>
              <p:nvPr>
                <p:ph idx="1"/>
              </p:nvPr>
            </p:nvSpPr>
            <p:spPr>
              <a:xfrm>
                <a:off x="1103312" y="2763520"/>
                <a:ext cx="8946541" cy="3484879"/>
              </a:xfrm>
              <a:blipFill>
                <a:blip r:embed="rId2"/>
                <a:stretch>
                  <a:fillRect l="-68" t="-1923"/>
                </a:stretch>
              </a:blipFill>
            </p:spPr>
            <p:txBody>
              <a:bodyPr/>
              <a:lstStyle/>
              <a:p>
                <a:r>
                  <a:rPr lang="en-IN">
                    <a:noFill/>
                  </a:rPr>
                  <a:t> </a:t>
                </a:r>
              </a:p>
            </p:txBody>
          </p:sp>
        </mc:Fallback>
      </mc:AlternateContent>
    </p:spTree>
    <p:extLst>
      <p:ext uri="{BB962C8B-B14F-4D97-AF65-F5344CB8AC3E}">
        <p14:creationId xmlns:p14="http://schemas.microsoft.com/office/powerpoint/2010/main" val="7764107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B5D02-CF24-4438-8130-8294BB7D3D9C}"/>
              </a:ext>
            </a:extLst>
          </p:cNvPr>
          <p:cNvSpPr>
            <a:spLocks noGrp="1"/>
          </p:cNvSpPr>
          <p:nvPr>
            <p:ph type="title"/>
          </p:nvPr>
        </p:nvSpPr>
        <p:spPr>
          <a:xfrm>
            <a:off x="838200" y="365126"/>
            <a:ext cx="10515600" cy="612774"/>
          </a:xfrm>
        </p:spPr>
        <p:txBody>
          <a:bodyPr>
            <a:normAutofit fontScale="90000"/>
          </a:bodyPr>
          <a:lstStyle/>
          <a:p>
            <a:pPr algn="ctr"/>
            <a:r>
              <a:rPr lang="en-GB" dirty="0"/>
              <a:t>P &amp; C</a:t>
            </a:r>
            <a:endParaRPr lang="en-IN" dirty="0"/>
          </a:p>
        </p:txBody>
      </p:sp>
      <p:sp>
        <p:nvSpPr>
          <p:cNvPr id="3" name="Content Placeholder 2">
            <a:extLst>
              <a:ext uri="{FF2B5EF4-FFF2-40B4-BE49-F238E27FC236}">
                <a16:creationId xmlns:a16="http://schemas.microsoft.com/office/drawing/2014/main" id="{DD71BA4E-C239-4C73-A8BB-A8EB1EDA9268}"/>
              </a:ext>
            </a:extLst>
          </p:cNvPr>
          <p:cNvSpPr>
            <a:spLocks noGrp="1"/>
          </p:cNvSpPr>
          <p:nvPr>
            <p:ph idx="1"/>
          </p:nvPr>
        </p:nvSpPr>
        <p:spPr>
          <a:xfrm>
            <a:off x="1206406" y="2280210"/>
            <a:ext cx="8946541" cy="4446493"/>
          </a:xfrm>
        </p:spPr>
        <p:txBody>
          <a:bodyPr>
            <a:normAutofit/>
          </a:bodyPr>
          <a:lstStyle/>
          <a:p>
            <a:r>
              <a:rPr lang="en-IN" sz="2400" dirty="0"/>
              <a:t>Find n if (a) nC</a:t>
            </a:r>
            <a:r>
              <a:rPr lang="en-IN" sz="2400" baseline="-25000" dirty="0"/>
              <a:t>4</a:t>
            </a:r>
            <a:r>
              <a:rPr lang="en-IN" sz="2400" dirty="0"/>
              <a:t> = 210</a:t>
            </a:r>
          </a:p>
          <a:p>
            <a:r>
              <a:rPr lang="en-IN" sz="2400" dirty="0"/>
              <a:t> (b) 10 (nC</a:t>
            </a:r>
            <a:r>
              <a:rPr lang="en-IN" sz="2400" baseline="-25000" dirty="0"/>
              <a:t>2</a:t>
            </a:r>
            <a:r>
              <a:rPr lang="en-IN" sz="2400" dirty="0"/>
              <a:t>) = 3( n + 1)C</a:t>
            </a:r>
            <a:r>
              <a:rPr lang="en-IN" sz="2400" baseline="-25000" dirty="0"/>
              <a:t>3</a:t>
            </a:r>
            <a:r>
              <a:rPr lang="en-IN" sz="2400" dirty="0"/>
              <a:t> </a:t>
            </a:r>
          </a:p>
          <a:p>
            <a:r>
              <a:rPr lang="en-IN" sz="2400" dirty="0"/>
              <a:t>c) nC</a:t>
            </a:r>
            <a:r>
              <a:rPr lang="en-IN" sz="2400" baseline="-25000" dirty="0"/>
              <a:t>21</a:t>
            </a:r>
            <a:r>
              <a:rPr lang="en-IN" sz="2400" dirty="0"/>
              <a:t> = nC</a:t>
            </a:r>
            <a:r>
              <a:rPr lang="en-IN" sz="2400" baseline="-25000" dirty="0"/>
              <a:t>27</a:t>
            </a:r>
            <a:endParaRPr lang="en-IN" sz="2400" dirty="0"/>
          </a:p>
          <a:p>
            <a:endParaRPr lang="en-IN" dirty="0"/>
          </a:p>
        </p:txBody>
      </p:sp>
    </p:spTree>
    <p:extLst>
      <p:ext uri="{BB962C8B-B14F-4D97-AF65-F5344CB8AC3E}">
        <p14:creationId xmlns:p14="http://schemas.microsoft.com/office/powerpoint/2010/main" val="224307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12496ED3-5348-4D90-BF46-877D198110FA}"/>
              </a:ext>
            </a:extLst>
          </p:cNvPr>
          <p:cNvSpPr>
            <a:spLocks noGrp="1"/>
          </p:cNvSpPr>
          <p:nvPr>
            <p:ph type="title"/>
          </p:nvPr>
        </p:nvSpPr>
        <p:spPr>
          <a:xfrm>
            <a:off x="1103312" y="452718"/>
            <a:ext cx="8947522" cy="1400530"/>
          </a:xfrm>
        </p:spPr>
        <p:txBody>
          <a:bodyPr anchor="ctr">
            <a:normAutofit/>
          </a:bodyPr>
          <a:lstStyle/>
          <a:p>
            <a:r>
              <a:rPr lang="en-GB">
                <a:solidFill>
                  <a:srgbClr val="FFFFFF"/>
                </a:solidFill>
              </a:rPr>
              <a:t>Counting</a:t>
            </a:r>
            <a:endParaRPr lang="en-IN">
              <a:solidFill>
                <a:srgbClr val="FFFFFF"/>
              </a:solidFill>
            </a:endParaRPr>
          </a:p>
        </p:txBody>
      </p:sp>
      <p:sp>
        <p:nvSpPr>
          <p:cNvPr id="3" name="Content Placeholder 2">
            <a:extLst>
              <a:ext uri="{FF2B5EF4-FFF2-40B4-BE49-F238E27FC236}">
                <a16:creationId xmlns:a16="http://schemas.microsoft.com/office/drawing/2014/main" id="{21D17173-DCC8-444C-9685-711BD410951F}"/>
              </a:ext>
            </a:extLst>
          </p:cNvPr>
          <p:cNvSpPr>
            <a:spLocks noGrp="1"/>
          </p:cNvSpPr>
          <p:nvPr>
            <p:ph idx="1"/>
          </p:nvPr>
        </p:nvSpPr>
        <p:spPr>
          <a:xfrm>
            <a:off x="1103312" y="2763520"/>
            <a:ext cx="8946541" cy="3484879"/>
          </a:xfrm>
        </p:spPr>
        <p:txBody>
          <a:bodyPr>
            <a:normAutofit/>
          </a:bodyPr>
          <a:lstStyle/>
          <a:p>
            <a:pPr lvl="0"/>
            <a:endParaRPr lang="en-IN" dirty="0"/>
          </a:p>
          <a:p>
            <a:pPr lvl="0"/>
            <a:r>
              <a:rPr lang="en-IN"/>
              <a:t>How many 3 digit odd numbers can be formed from the digits 1,2,3,4,5 and 6   If </a:t>
            </a:r>
          </a:p>
          <a:p>
            <a:pPr lvl="0"/>
            <a:r>
              <a:rPr lang="en-IN"/>
              <a:t>(a)  repetition of digits is allowed</a:t>
            </a:r>
          </a:p>
          <a:p>
            <a:pPr lvl="0"/>
            <a:r>
              <a:rPr lang="en-IN"/>
              <a:t>             n = 6 x 6x 3 = 108</a:t>
            </a:r>
          </a:p>
          <a:p>
            <a:pPr lvl="0"/>
            <a:r>
              <a:rPr lang="en-IN"/>
              <a:t>(b) repetition of digits is not allowed</a:t>
            </a:r>
          </a:p>
          <a:p>
            <a:r>
              <a:rPr lang="en-IN"/>
              <a:t>              n = 4 x 5 x 3 = 60</a:t>
            </a:r>
          </a:p>
          <a:p>
            <a:endParaRPr lang="en-IN" dirty="0"/>
          </a:p>
        </p:txBody>
      </p:sp>
    </p:spTree>
    <p:extLst>
      <p:ext uri="{BB962C8B-B14F-4D97-AF65-F5344CB8AC3E}">
        <p14:creationId xmlns:p14="http://schemas.microsoft.com/office/powerpoint/2010/main" val="276746697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DCF4D-3BF5-41F2-9965-14520CCA7815}"/>
              </a:ext>
            </a:extLst>
          </p:cNvPr>
          <p:cNvSpPr>
            <a:spLocks noGrp="1"/>
          </p:cNvSpPr>
          <p:nvPr>
            <p:ph type="title"/>
          </p:nvPr>
        </p:nvSpPr>
        <p:spPr/>
        <p:txBody>
          <a:bodyPr/>
          <a:lstStyle/>
          <a:p>
            <a:pPr algn="ctr"/>
            <a:r>
              <a:rPr lang="en-IN" dirty="0"/>
              <a:t>example</a:t>
            </a:r>
          </a:p>
        </p:txBody>
      </p:sp>
      <p:sp>
        <p:nvSpPr>
          <p:cNvPr id="3" name="Content Placeholder 2">
            <a:extLst>
              <a:ext uri="{FF2B5EF4-FFF2-40B4-BE49-F238E27FC236}">
                <a16:creationId xmlns:a16="http://schemas.microsoft.com/office/drawing/2014/main" id="{FF08478A-8C68-4E45-A1F2-EE5B98670B62}"/>
              </a:ext>
            </a:extLst>
          </p:cNvPr>
          <p:cNvSpPr>
            <a:spLocks noGrp="1"/>
          </p:cNvSpPr>
          <p:nvPr>
            <p:ph idx="1"/>
          </p:nvPr>
        </p:nvSpPr>
        <p:spPr/>
        <p:txBody>
          <a:bodyPr/>
          <a:lstStyle/>
          <a:p>
            <a:r>
              <a:rPr lang="en-IN" dirty="0">
                <a:effectLst/>
                <a:latin typeface="Times New Roman" panose="02020603050405020304" pitchFamily="18" charset="0"/>
              </a:rPr>
              <a:t>A multiple-choice test has 10 questions. Each question has 4 choices: A, B, C, or D. How many ways can the test be answered?</a:t>
            </a:r>
          </a:p>
          <a:p>
            <a:r>
              <a:rPr lang="en-IN" dirty="0">
                <a:effectLst/>
                <a:latin typeface="Times New Roman" panose="02020603050405020304" pitchFamily="18" charset="0"/>
              </a:rPr>
              <a:t>A.14              B.40                 C.10 000               D.1 048 576</a:t>
            </a:r>
            <a:endParaRPr lang="en-IN" dirty="0"/>
          </a:p>
        </p:txBody>
      </p:sp>
    </p:spTree>
    <p:extLst>
      <p:ext uri="{BB962C8B-B14F-4D97-AF65-F5344CB8AC3E}">
        <p14:creationId xmlns:p14="http://schemas.microsoft.com/office/powerpoint/2010/main" val="285359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122FC5E4-D03C-499E-A141-75748AB75879}"/>
              </a:ext>
            </a:extLst>
          </p:cNvPr>
          <p:cNvSpPr>
            <a:spLocks noGrp="1"/>
          </p:cNvSpPr>
          <p:nvPr>
            <p:ph type="title"/>
          </p:nvPr>
        </p:nvSpPr>
        <p:spPr>
          <a:xfrm>
            <a:off x="1103312" y="452718"/>
            <a:ext cx="8947522" cy="1400530"/>
          </a:xfrm>
        </p:spPr>
        <p:txBody>
          <a:bodyPr anchor="ctr">
            <a:normAutofit/>
          </a:bodyPr>
          <a:lstStyle/>
          <a:p>
            <a:r>
              <a:rPr lang="en-GB">
                <a:solidFill>
                  <a:srgbClr val="FFFFFF"/>
                </a:solidFill>
              </a:rPr>
              <a:t>Combinations</a:t>
            </a:r>
            <a:endParaRPr lang="en-IN">
              <a:solidFill>
                <a:srgbClr val="FFFFFF"/>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0F5814-16AC-46D0-9EC6-EAA9CA4599AA}"/>
                  </a:ext>
                </a:extLst>
              </p:cNvPr>
              <p:cNvSpPr>
                <a:spLocks noGrp="1"/>
              </p:cNvSpPr>
              <p:nvPr>
                <p:ph idx="1"/>
              </p:nvPr>
            </p:nvSpPr>
            <p:spPr>
              <a:xfrm>
                <a:off x="1103312" y="2763520"/>
                <a:ext cx="8946541" cy="3484879"/>
              </a:xfrm>
            </p:spPr>
            <p:txBody>
              <a:bodyPr>
                <a:normAutofit/>
              </a:bodyPr>
              <a:lstStyle/>
              <a:p>
                <a:r>
                  <a:rPr lang="en-IN"/>
                  <a:t>In  a workshop there are 4 kinds of beds, 3 kinds of closets, 2 kinds of shelves and 7 kinds of chairs. In how many ways can a person decorate his room if he wants to buy in the workshop one shelf, one bed and one of the following: a chair or a closet?</a:t>
                </a:r>
              </a:p>
              <a:p>
                <a:r>
                  <a:rPr lang="en-IN"/>
                  <a:t>   Beds   Closets   Shelves   Chairs</a:t>
                </a:r>
              </a:p>
              <a:p>
                <a:r>
                  <a:rPr lang="en-IN"/>
                  <a:t>     4           3           2            7</a:t>
                </a:r>
              </a:p>
              <a:p>
                <a:r>
                  <a:rPr lang="en-IN"/>
                  <a:t>  n =  </a:t>
                </a:r>
                <a14:m>
                  <m:oMath xmlns:m="http://schemas.openxmlformats.org/officeDocument/2006/math">
                    <m:d>
                      <m:dPr>
                        <m:begChr m:val="["/>
                        <m:endChr m:val="]"/>
                        <m:ctrlPr>
                          <a:rPr lang="en-IN" i="1" smtClean="0">
                            <a:latin typeface="Cambria Math" panose="02040503050406030204" pitchFamily="18" charset="0"/>
                          </a:rPr>
                        </m:ctrlPr>
                      </m:dPr>
                      <m:e>
                        <m:r>
                          <a:rPr lang="en-IN" i="1" smtClean="0">
                            <a:latin typeface="Cambria Math" panose="02040503050406030204" pitchFamily="18" charset="0"/>
                          </a:rPr>
                          <m:t>4</m:t>
                        </m:r>
                        <m:sSub>
                          <m:sSubPr>
                            <m:ctrlPr>
                              <a:rPr lang="en-IN" i="1" smtClean="0">
                                <a:latin typeface="Cambria Math" panose="02040503050406030204" pitchFamily="18" charset="0"/>
                              </a:rPr>
                            </m:ctrlPr>
                          </m:sSubPr>
                          <m:e>
                            <m:r>
                              <a:rPr lang="en-IN" i="1" smtClean="0">
                                <a:latin typeface="Cambria Math" panose="02040503050406030204" pitchFamily="18" charset="0"/>
                              </a:rPr>
                              <m:t>𝑐</m:t>
                            </m:r>
                          </m:e>
                          <m:sub>
                            <m:r>
                              <a:rPr lang="en-IN" i="1" smtClean="0">
                                <a:latin typeface="Cambria Math" panose="02040503050406030204" pitchFamily="18" charset="0"/>
                              </a:rPr>
                              <m:t>1</m:t>
                            </m:r>
                          </m:sub>
                        </m:sSub>
                        <m:r>
                          <a:rPr lang="en-IN" i="1" smtClean="0">
                            <a:latin typeface="Cambria Math" panose="02040503050406030204" pitchFamily="18" charset="0"/>
                          </a:rPr>
                          <m:t>×2</m:t>
                        </m:r>
                        <m:sSub>
                          <m:sSubPr>
                            <m:ctrlPr>
                              <a:rPr lang="en-IN" i="1" smtClean="0">
                                <a:latin typeface="Cambria Math" panose="02040503050406030204" pitchFamily="18" charset="0"/>
                              </a:rPr>
                            </m:ctrlPr>
                          </m:sSubPr>
                          <m:e>
                            <m:r>
                              <a:rPr lang="en-IN" i="1" smtClean="0">
                                <a:latin typeface="Cambria Math" panose="02040503050406030204" pitchFamily="18" charset="0"/>
                              </a:rPr>
                              <m:t>𝑐</m:t>
                            </m:r>
                          </m:e>
                          <m:sub>
                            <m:r>
                              <a:rPr lang="en-IN" i="1" smtClean="0">
                                <a:latin typeface="Cambria Math" panose="02040503050406030204" pitchFamily="18" charset="0"/>
                              </a:rPr>
                              <m:t>1</m:t>
                            </m:r>
                          </m:sub>
                        </m:sSub>
                      </m:e>
                    </m:d>
                    <m:r>
                      <a:rPr lang="en-IN" b="0" i="1" smtClean="0">
                        <a:latin typeface="Cambria Math" panose="02040503050406030204" pitchFamily="18" charset="0"/>
                      </a:rPr>
                      <m:t> </m:t>
                    </m:r>
                    <m:d>
                      <m:dPr>
                        <m:begChr m:val="["/>
                        <m:endChr m:val="]"/>
                        <m:ctrlPr>
                          <a:rPr lang="en-IN" i="1" dirty="0" smtClean="0">
                            <a:latin typeface="Cambria Math" panose="02040503050406030204" pitchFamily="18" charset="0"/>
                          </a:rPr>
                        </m:ctrlPr>
                      </m:dPr>
                      <m:e>
                        <m:r>
                          <a:rPr lang="en-IN" dirty="0">
                            <a:latin typeface="Cambria Math" panose="02040503050406030204" pitchFamily="18" charset="0"/>
                          </a:rPr>
                          <m:t>3</m:t>
                        </m:r>
                        <m:sSub>
                          <m:sSubPr>
                            <m:ctrlPr>
                              <a:rPr lang="en-IN" i="1" dirty="0">
                                <a:latin typeface="Cambria Math" panose="02040503050406030204" pitchFamily="18" charset="0"/>
                              </a:rPr>
                            </m:ctrlPr>
                          </m:sSubPr>
                          <m:e>
                            <m:r>
                              <a:rPr lang="en-IN" i="1" dirty="0">
                                <a:latin typeface="Cambria Math" panose="02040503050406030204" pitchFamily="18" charset="0"/>
                              </a:rPr>
                              <m:t>𝐶</m:t>
                            </m:r>
                          </m:e>
                          <m:sub>
                            <m:r>
                              <a:rPr lang="en-IN" i="0" dirty="0">
                                <a:latin typeface="Cambria Math" panose="02040503050406030204" pitchFamily="18" charset="0"/>
                              </a:rPr>
                              <m:t>1</m:t>
                            </m:r>
                          </m:sub>
                        </m:sSub>
                        <m:r>
                          <a:rPr lang="en-IN" i="0" dirty="0">
                            <a:latin typeface="Cambria Math" panose="02040503050406030204" pitchFamily="18" charset="0"/>
                          </a:rPr>
                          <m:t>+7</m:t>
                        </m:r>
                        <m:sSub>
                          <m:sSubPr>
                            <m:ctrlPr>
                              <a:rPr lang="en-IN" i="1" dirty="0">
                                <a:latin typeface="Cambria Math" panose="02040503050406030204" pitchFamily="18" charset="0"/>
                              </a:rPr>
                            </m:ctrlPr>
                          </m:sSubPr>
                          <m:e>
                            <m:r>
                              <a:rPr lang="en-IN" i="1" dirty="0">
                                <a:latin typeface="Cambria Math" panose="02040503050406030204" pitchFamily="18" charset="0"/>
                              </a:rPr>
                              <m:t>𝐶</m:t>
                            </m:r>
                          </m:e>
                          <m:sub>
                            <m:r>
                              <a:rPr lang="en-IN" i="0" dirty="0">
                                <a:latin typeface="Cambria Math" panose="02040503050406030204" pitchFamily="18" charset="0"/>
                              </a:rPr>
                              <m:t>1</m:t>
                            </m:r>
                          </m:sub>
                        </m:sSub>
                      </m:e>
                    </m:d>
                    <m:r>
                      <a:rPr lang="en-IN" b="0" i="1" dirty="0" smtClean="0">
                        <a:latin typeface="Cambria Math" panose="02040503050406030204" pitchFamily="18" charset="0"/>
                      </a:rPr>
                      <m:t>  </m:t>
                    </m:r>
                  </m:oMath>
                </a14:m>
                <a:r>
                  <a:rPr lang="en-IN" dirty="0"/>
                  <a:t>= 80</a:t>
                </a:r>
              </a:p>
            </p:txBody>
          </p:sp>
        </mc:Choice>
        <mc:Fallback xmlns="">
          <p:sp>
            <p:nvSpPr>
              <p:cNvPr id="3" name="Content Placeholder 2">
                <a:extLst>
                  <a:ext uri="{FF2B5EF4-FFF2-40B4-BE49-F238E27FC236}">
                    <a16:creationId xmlns:a16="http://schemas.microsoft.com/office/drawing/2014/main" id="{120F5814-16AC-46D0-9EC6-EAA9CA4599AA}"/>
                  </a:ext>
                </a:extLst>
              </p:cNvPr>
              <p:cNvSpPr>
                <a:spLocks noGrp="1" noRot="1" noChangeAspect="1" noMove="1" noResize="1" noEditPoints="1" noAdjustHandles="1" noChangeArrowheads="1" noChangeShapeType="1" noTextEdit="1"/>
              </p:cNvSpPr>
              <p:nvPr>
                <p:ph idx="1"/>
              </p:nvPr>
            </p:nvSpPr>
            <p:spPr>
              <a:xfrm>
                <a:off x="1103312" y="2763520"/>
                <a:ext cx="8946541" cy="3484879"/>
              </a:xfrm>
              <a:blipFill>
                <a:blip r:embed="rId2"/>
                <a:stretch>
                  <a:fillRect l="-341" t="-874" r="-136"/>
                </a:stretch>
              </a:blipFill>
            </p:spPr>
            <p:txBody>
              <a:bodyPr/>
              <a:lstStyle/>
              <a:p>
                <a:r>
                  <a:rPr lang="en-IN">
                    <a:noFill/>
                  </a:rPr>
                  <a:t> </a:t>
                </a:r>
              </a:p>
            </p:txBody>
          </p:sp>
        </mc:Fallback>
      </mc:AlternateContent>
    </p:spTree>
    <p:extLst>
      <p:ext uri="{BB962C8B-B14F-4D97-AF65-F5344CB8AC3E}">
        <p14:creationId xmlns:p14="http://schemas.microsoft.com/office/powerpoint/2010/main" val="261088673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B6B1ECD-26E3-4BAA-9707-0D5348201C25}"/>
              </a:ext>
            </a:extLst>
          </p:cNvPr>
          <p:cNvSpPr>
            <a:spLocks noGrp="1"/>
          </p:cNvSpPr>
          <p:nvPr>
            <p:ph type="title"/>
          </p:nvPr>
        </p:nvSpPr>
        <p:spPr>
          <a:xfrm>
            <a:off x="653143" y="1645920"/>
            <a:ext cx="3522879" cy="4470821"/>
          </a:xfrm>
        </p:spPr>
        <p:txBody>
          <a:bodyPr>
            <a:normAutofit/>
          </a:bodyPr>
          <a:lstStyle/>
          <a:p>
            <a:pPr algn="r"/>
            <a:r>
              <a:rPr lang="en-GB">
                <a:solidFill>
                  <a:schemeClr val="bg2"/>
                </a:solidFill>
              </a:rPr>
              <a:t>P &amp; C</a:t>
            </a:r>
            <a:endParaRPr lang="en-IN">
              <a:solidFill>
                <a:schemeClr val="bg2"/>
              </a:solidFill>
            </a:endParaRPr>
          </a:p>
        </p:txBody>
      </p:sp>
      <p:sp>
        <p:nvSpPr>
          <p:cNvPr id="3" name="Content Placeholder 2">
            <a:extLst>
              <a:ext uri="{FF2B5EF4-FFF2-40B4-BE49-F238E27FC236}">
                <a16:creationId xmlns:a16="http://schemas.microsoft.com/office/drawing/2014/main" id="{1B4C2FA5-5163-44A2-8589-A868A3E8C571}"/>
              </a:ext>
            </a:extLst>
          </p:cNvPr>
          <p:cNvSpPr>
            <a:spLocks noGrp="1"/>
          </p:cNvSpPr>
          <p:nvPr>
            <p:ph idx="1"/>
          </p:nvPr>
        </p:nvSpPr>
        <p:spPr>
          <a:xfrm>
            <a:off x="5204109" y="1645920"/>
            <a:ext cx="6269434" cy="4470821"/>
          </a:xfrm>
        </p:spPr>
        <p:txBody>
          <a:bodyPr>
            <a:normAutofit/>
          </a:bodyPr>
          <a:lstStyle/>
          <a:p>
            <a:r>
              <a:rPr lang="en-IN"/>
              <a:t>In a jar there are 15 white balls, 25 red balls, 10 blue balls and 20 green balls. How  many balls must be taken out in order to make sure we took out 8 of the same colour?</a:t>
            </a:r>
          </a:p>
          <a:p>
            <a:r>
              <a:rPr lang="en-IN"/>
              <a:t>  white     red     blue     green</a:t>
            </a:r>
          </a:p>
          <a:p>
            <a:r>
              <a:rPr lang="en-IN"/>
              <a:t>      15       25        10        20   </a:t>
            </a:r>
          </a:p>
          <a:p>
            <a:r>
              <a:rPr lang="en-IN"/>
              <a:t>Think of the worst case in which at every pick you get a new ball. That means you get 4 different balls in the 1</a:t>
            </a:r>
            <a:r>
              <a:rPr lang="en-IN" baseline="30000"/>
              <a:t>st</a:t>
            </a:r>
            <a:r>
              <a:rPr lang="en-IN"/>
              <a:t> to 7</a:t>
            </a:r>
            <a:r>
              <a:rPr lang="en-IN" baseline="30000"/>
              <a:t>th</a:t>
            </a:r>
            <a:r>
              <a:rPr lang="en-IN"/>
              <a:t> picks. That makes a total of 4 x 7 = 28 balls.</a:t>
            </a:r>
          </a:p>
          <a:p>
            <a:r>
              <a:rPr lang="en-IN"/>
              <a:t>The next you pick can be any colour but it will give you 8 balls of the same colour.  Ans : 29</a:t>
            </a:r>
          </a:p>
          <a:p>
            <a:pPr marL="0" indent="0">
              <a:buNone/>
            </a:pPr>
            <a:endParaRPr lang="en-IN"/>
          </a:p>
          <a:p>
            <a:endParaRPr lang="en-IN" dirty="0"/>
          </a:p>
        </p:txBody>
      </p:sp>
    </p:spTree>
    <p:extLst>
      <p:ext uri="{BB962C8B-B14F-4D97-AF65-F5344CB8AC3E}">
        <p14:creationId xmlns:p14="http://schemas.microsoft.com/office/powerpoint/2010/main" val="1275062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8E4AA-C89B-4E63-9D0D-855654C8C63A}"/>
              </a:ext>
            </a:extLst>
          </p:cNvPr>
          <p:cNvSpPr>
            <a:spLocks noGrp="1"/>
          </p:cNvSpPr>
          <p:nvPr>
            <p:ph type="title"/>
          </p:nvPr>
        </p:nvSpPr>
        <p:spPr/>
        <p:txBody>
          <a:bodyPr/>
          <a:lstStyle/>
          <a:p>
            <a:pPr algn="ctr"/>
            <a:r>
              <a:rPr lang="en-GB" dirty="0"/>
              <a:t>P&amp;C</a:t>
            </a:r>
            <a:endParaRPr lang="en-IN" dirty="0"/>
          </a:p>
        </p:txBody>
      </p:sp>
      <p:sp>
        <p:nvSpPr>
          <p:cNvPr id="3" name="Content Placeholder 2">
            <a:extLst>
              <a:ext uri="{FF2B5EF4-FFF2-40B4-BE49-F238E27FC236}">
                <a16:creationId xmlns:a16="http://schemas.microsoft.com/office/drawing/2014/main" id="{14F66EF7-EE23-4736-917B-84F7F36DCA47}"/>
              </a:ext>
            </a:extLst>
          </p:cNvPr>
          <p:cNvSpPr>
            <a:spLocks noGrp="1"/>
          </p:cNvSpPr>
          <p:nvPr>
            <p:ph idx="1"/>
          </p:nvPr>
        </p:nvSpPr>
        <p:spPr/>
        <p:txBody>
          <a:bodyPr/>
          <a:lstStyle/>
          <a:p>
            <a:r>
              <a:rPr lang="en-IN" sz="2000" dirty="0"/>
              <a:t>In how many ways can 6 girls and 6 boys sit around a circular table if no two boys sit together?</a:t>
            </a:r>
          </a:p>
          <a:p>
            <a:endParaRPr lang="en-IN" dirty="0"/>
          </a:p>
        </p:txBody>
      </p:sp>
      <p:pic>
        <p:nvPicPr>
          <p:cNvPr id="4" name="Picture 2" descr="2D Shapes: Circles">
            <a:extLst>
              <a:ext uri="{FF2B5EF4-FFF2-40B4-BE49-F238E27FC236}">
                <a16:creationId xmlns:a16="http://schemas.microsoft.com/office/drawing/2014/main" id="{EE07F816-4987-4B44-A4EC-D5B79904B5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8934" y="3429000"/>
            <a:ext cx="2859103" cy="231497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E55C0CAE-C9F5-40ED-829C-011775424034}"/>
              </a:ext>
            </a:extLst>
          </p:cNvPr>
          <p:cNvCxnSpPr>
            <a:stCxn id="4" idx="0"/>
          </p:cNvCxnSpPr>
          <p:nvPr/>
        </p:nvCxnSpPr>
        <p:spPr>
          <a:xfrm>
            <a:off x="4868486" y="3429000"/>
            <a:ext cx="17796" cy="71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9FDA3D9-7321-49A0-BA53-3582BA1F96EE}"/>
              </a:ext>
            </a:extLst>
          </p:cNvPr>
          <p:cNvCxnSpPr>
            <a:stCxn id="4" idx="1"/>
          </p:cNvCxnSpPr>
          <p:nvPr/>
        </p:nvCxnSpPr>
        <p:spPr>
          <a:xfrm>
            <a:off x="3438934" y="4586485"/>
            <a:ext cx="1092245" cy="18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A0D6394-5A0A-4B1D-91B5-A0F6F40E5058}"/>
              </a:ext>
            </a:extLst>
          </p:cNvPr>
          <p:cNvCxnSpPr/>
          <p:nvPr/>
        </p:nvCxnSpPr>
        <p:spPr>
          <a:xfrm flipH="1">
            <a:off x="5339443" y="3788229"/>
            <a:ext cx="840921" cy="612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CB8F8C1-10D7-452D-97CF-27D68B92761F}"/>
              </a:ext>
            </a:extLst>
          </p:cNvPr>
          <p:cNvCxnSpPr/>
          <p:nvPr/>
        </p:nvCxnSpPr>
        <p:spPr>
          <a:xfrm>
            <a:off x="3708757" y="3657600"/>
            <a:ext cx="797929" cy="636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422D93D-00D2-48E5-A531-2D2C12FDC9C9}"/>
              </a:ext>
            </a:extLst>
          </p:cNvPr>
          <p:cNvCxnSpPr/>
          <p:nvPr/>
        </p:nvCxnSpPr>
        <p:spPr>
          <a:xfrm flipV="1">
            <a:off x="3708757" y="4972050"/>
            <a:ext cx="944886" cy="587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35AAD63-DA7C-4511-B826-968DA0F67AAC}"/>
              </a:ext>
            </a:extLst>
          </p:cNvPr>
          <p:cNvCxnSpPr/>
          <p:nvPr/>
        </p:nvCxnSpPr>
        <p:spPr>
          <a:xfrm flipH="1" flipV="1">
            <a:off x="5151664" y="4759779"/>
            <a:ext cx="944336" cy="800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E79338F-D872-4A25-AF97-4684B4B56814}"/>
              </a:ext>
            </a:extLst>
          </p:cNvPr>
          <p:cNvCxnSpPr/>
          <p:nvPr/>
        </p:nvCxnSpPr>
        <p:spPr>
          <a:xfrm flipH="1" flipV="1">
            <a:off x="4008664" y="3118757"/>
            <a:ext cx="644979" cy="849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19" name="Ink 18">
                <a:extLst>
                  <a:ext uri="{FF2B5EF4-FFF2-40B4-BE49-F238E27FC236}">
                    <a16:creationId xmlns:a16="http://schemas.microsoft.com/office/drawing/2014/main" id="{6D8EFE8B-8C55-42BE-A23E-8D8B7D8EF0EA}"/>
                  </a:ext>
                </a:extLst>
              </p14:cNvPr>
              <p14:cNvContentPartPr/>
              <p14:nvPr/>
            </p14:nvContentPartPr>
            <p14:xfrm>
              <a:off x="4644990" y="3942849"/>
              <a:ext cx="360" cy="360"/>
            </p14:xfrm>
          </p:contentPart>
        </mc:Choice>
        <mc:Fallback xmlns="">
          <p:pic>
            <p:nvPicPr>
              <p:cNvPr id="19" name="Ink 18">
                <a:extLst>
                  <a:ext uri="{FF2B5EF4-FFF2-40B4-BE49-F238E27FC236}">
                    <a16:creationId xmlns:a16="http://schemas.microsoft.com/office/drawing/2014/main" id="{6D8EFE8B-8C55-42BE-A23E-8D8B7D8EF0EA}"/>
                  </a:ext>
                </a:extLst>
              </p:cNvPr>
              <p:cNvPicPr/>
              <p:nvPr/>
            </p:nvPicPr>
            <p:blipFill>
              <a:blip r:embed="rId4"/>
              <a:stretch>
                <a:fillRect/>
              </a:stretch>
            </p:blipFill>
            <p:spPr>
              <a:xfrm>
                <a:off x="4636350" y="3934209"/>
                <a:ext cx="18000" cy="18000"/>
              </a:xfrm>
              <a:prstGeom prst="rect">
                <a:avLst/>
              </a:prstGeom>
            </p:spPr>
          </p:pic>
        </mc:Fallback>
      </mc:AlternateContent>
      <p:grpSp>
        <p:nvGrpSpPr>
          <p:cNvPr id="25" name="Group 24">
            <a:extLst>
              <a:ext uri="{FF2B5EF4-FFF2-40B4-BE49-F238E27FC236}">
                <a16:creationId xmlns:a16="http://schemas.microsoft.com/office/drawing/2014/main" id="{1B04AD67-0522-4DEF-B47E-6F55781B730F}"/>
              </a:ext>
            </a:extLst>
          </p:cNvPr>
          <p:cNvGrpSpPr/>
          <p:nvPr/>
        </p:nvGrpSpPr>
        <p:grpSpPr>
          <a:xfrm>
            <a:off x="4037310" y="3142929"/>
            <a:ext cx="608400" cy="800280"/>
            <a:chOff x="4037310" y="3142929"/>
            <a:chExt cx="608400" cy="800280"/>
          </a:xfrm>
        </p:grpSpPr>
        <mc:AlternateContent xmlns:mc="http://schemas.openxmlformats.org/markup-compatibility/2006" xmlns:p14="http://schemas.microsoft.com/office/powerpoint/2010/main">
          <mc:Choice Requires="p14">
            <p:contentPart p14:bwMode="auto" r:id="rId5">
              <p14:nvContentPartPr>
                <p14:cNvPr id="21" name="Ink 20">
                  <a:extLst>
                    <a:ext uri="{FF2B5EF4-FFF2-40B4-BE49-F238E27FC236}">
                      <a16:creationId xmlns:a16="http://schemas.microsoft.com/office/drawing/2014/main" id="{1C832585-235B-4E1D-A788-3C5DD6FE596D}"/>
                    </a:ext>
                  </a:extLst>
                </p14:cNvPr>
                <p14:cNvContentPartPr/>
                <p14:nvPr/>
              </p14:nvContentPartPr>
              <p14:xfrm>
                <a:off x="4066470" y="3150849"/>
                <a:ext cx="579240" cy="792360"/>
              </p14:xfrm>
            </p:contentPart>
          </mc:Choice>
          <mc:Fallback xmlns="">
            <p:pic>
              <p:nvPicPr>
                <p:cNvPr id="21" name="Ink 20">
                  <a:extLst>
                    <a:ext uri="{FF2B5EF4-FFF2-40B4-BE49-F238E27FC236}">
                      <a16:creationId xmlns:a16="http://schemas.microsoft.com/office/drawing/2014/main" id="{1C832585-235B-4E1D-A788-3C5DD6FE596D}"/>
                    </a:ext>
                  </a:extLst>
                </p:cNvPr>
                <p:cNvPicPr/>
                <p:nvPr/>
              </p:nvPicPr>
              <p:blipFill>
                <a:blip r:embed="rId6"/>
                <a:stretch>
                  <a:fillRect/>
                </a:stretch>
              </p:blipFill>
              <p:spPr>
                <a:xfrm>
                  <a:off x="4057470" y="3141849"/>
                  <a:ext cx="596880" cy="81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2" name="Ink 21">
                  <a:extLst>
                    <a:ext uri="{FF2B5EF4-FFF2-40B4-BE49-F238E27FC236}">
                      <a16:creationId xmlns:a16="http://schemas.microsoft.com/office/drawing/2014/main" id="{D0EB0C87-5DC6-41DD-915F-274FE7DCE1CD}"/>
                    </a:ext>
                  </a:extLst>
                </p14:cNvPr>
                <p14:cNvContentPartPr/>
                <p14:nvPr/>
              </p14:nvContentPartPr>
              <p14:xfrm>
                <a:off x="4037310" y="3151209"/>
                <a:ext cx="20160" cy="69480"/>
              </p14:xfrm>
            </p:contentPart>
          </mc:Choice>
          <mc:Fallback xmlns="">
            <p:pic>
              <p:nvPicPr>
                <p:cNvPr id="22" name="Ink 21">
                  <a:extLst>
                    <a:ext uri="{FF2B5EF4-FFF2-40B4-BE49-F238E27FC236}">
                      <a16:creationId xmlns:a16="http://schemas.microsoft.com/office/drawing/2014/main" id="{D0EB0C87-5DC6-41DD-915F-274FE7DCE1CD}"/>
                    </a:ext>
                  </a:extLst>
                </p:cNvPr>
                <p:cNvPicPr/>
                <p:nvPr/>
              </p:nvPicPr>
              <p:blipFill>
                <a:blip r:embed="rId8"/>
                <a:stretch>
                  <a:fillRect/>
                </a:stretch>
              </p:blipFill>
              <p:spPr>
                <a:xfrm>
                  <a:off x="4028670" y="3142209"/>
                  <a:ext cx="3780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4" name="Ink 23">
                  <a:extLst>
                    <a:ext uri="{FF2B5EF4-FFF2-40B4-BE49-F238E27FC236}">
                      <a16:creationId xmlns:a16="http://schemas.microsoft.com/office/drawing/2014/main" id="{81ECF329-734F-4DC4-A841-D0755C556102}"/>
                    </a:ext>
                  </a:extLst>
                </p14:cNvPr>
                <p14:cNvContentPartPr/>
                <p14:nvPr/>
              </p14:nvContentPartPr>
              <p14:xfrm>
                <a:off x="4057470" y="3142929"/>
                <a:ext cx="97920" cy="78120"/>
              </p14:xfrm>
            </p:contentPart>
          </mc:Choice>
          <mc:Fallback xmlns="">
            <p:pic>
              <p:nvPicPr>
                <p:cNvPr id="24" name="Ink 23">
                  <a:extLst>
                    <a:ext uri="{FF2B5EF4-FFF2-40B4-BE49-F238E27FC236}">
                      <a16:creationId xmlns:a16="http://schemas.microsoft.com/office/drawing/2014/main" id="{81ECF329-734F-4DC4-A841-D0755C556102}"/>
                    </a:ext>
                  </a:extLst>
                </p:cNvPr>
                <p:cNvPicPr/>
                <p:nvPr/>
              </p:nvPicPr>
              <p:blipFill>
                <a:blip r:embed="rId10"/>
                <a:stretch>
                  <a:fillRect/>
                </a:stretch>
              </p:blipFill>
              <p:spPr>
                <a:xfrm>
                  <a:off x="4048470" y="3134289"/>
                  <a:ext cx="115560" cy="95760"/>
                </a:xfrm>
                <a:prstGeom prst="rect">
                  <a:avLst/>
                </a:prstGeom>
              </p:spPr>
            </p:pic>
          </mc:Fallback>
        </mc:AlternateContent>
      </p:grpSp>
      <p:grpSp>
        <p:nvGrpSpPr>
          <p:cNvPr id="30" name="Group 29">
            <a:extLst>
              <a:ext uri="{FF2B5EF4-FFF2-40B4-BE49-F238E27FC236}">
                <a16:creationId xmlns:a16="http://schemas.microsoft.com/office/drawing/2014/main" id="{4F47524B-4E09-4F91-9F33-A99350A4C31F}"/>
              </a:ext>
            </a:extLst>
          </p:cNvPr>
          <p:cNvGrpSpPr/>
          <p:nvPr/>
        </p:nvGrpSpPr>
        <p:grpSpPr>
          <a:xfrm>
            <a:off x="5211990" y="3314289"/>
            <a:ext cx="707400" cy="808920"/>
            <a:chOff x="5211990" y="3314289"/>
            <a:chExt cx="707400" cy="808920"/>
          </a:xfrm>
        </p:grpSpPr>
        <mc:AlternateContent xmlns:mc="http://schemas.openxmlformats.org/markup-compatibility/2006" xmlns:p14="http://schemas.microsoft.com/office/powerpoint/2010/main">
          <mc:Choice Requires="p14">
            <p:contentPart p14:bwMode="auto" r:id="rId11">
              <p14:nvContentPartPr>
                <p14:cNvPr id="26" name="Ink 25">
                  <a:extLst>
                    <a:ext uri="{FF2B5EF4-FFF2-40B4-BE49-F238E27FC236}">
                      <a16:creationId xmlns:a16="http://schemas.microsoft.com/office/drawing/2014/main" id="{C79BA333-13BD-4F37-9B2D-A8CFA8E3446A}"/>
                    </a:ext>
                  </a:extLst>
                </p14:cNvPr>
                <p14:cNvContentPartPr/>
                <p14:nvPr/>
              </p14:nvContentPartPr>
              <p14:xfrm>
                <a:off x="5211990" y="3348129"/>
                <a:ext cx="689400" cy="775080"/>
              </p14:xfrm>
            </p:contentPart>
          </mc:Choice>
          <mc:Fallback xmlns="">
            <p:pic>
              <p:nvPicPr>
                <p:cNvPr id="26" name="Ink 25">
                  <a:extLst>
                    <a:ext uri="{FF2B5EF4-FFF2-40B4-BE49-F238E27FC236}">
                      <a16:creationId xmlns:a16="http://schemas.microsoft.com/office/drawing/2014/main" id="{C79BA333-13BD-4F37-9B2D-A8CFA8E3446A}"/>
                    </a:ext>
                  </a:extLst>
                </p:cNvPr>
                <p:cNvPicPr/>
                <p:nvPr/>
              </p:nvPicPr>
              <p:blipFill>
                <a:blip r:embed="rId12"/>
                <a:stretch>
                  <a:fillRect/>
                </a:stretch>
              </p:blipFill>
              <p:spPr>
                <a:xfrm>
                  <a:off x="5202990" y="3339129"/>
                  <a:ext cx="707040" cy="792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7" name="Ink 26">
                  <a:extLst>
                    <a:ext uri="{FF2B5EF4-FFF2-40B4-BE49-F238E27FC236}">
                      <a16:creationId xmlns:a16="http://schemas.microsoft.com/office/drawing/2014/main" id="{4648F626-424A-4912-BD68-C8630456C25F}"/>
                    </a:ext>
                  </a:extLst>
                </p14:cNvPr>
                <p14:cNvContentPartPr/>
                <p14:nvPr/>
              </p14:nvContentPartPr>
              <p14:xfrm>
                <a:off x="5853510" y="3314289"/>
                <a:ext cx="28800" cy="16200"/>
              </p14:xfrm>
            </p:contentPart>
          </mc:Choice>
          <mc:Fallback xmlns="">
            <p:pic>
              <p:nvPicPr>
                <p:cNvPr id="27" name="Ink 26">
                  <a:extLst>
                    <a:ext uri="{FF2B5EF4-FFF2-40B4-BE49-F238E27FC236}">
                      <a16:creationId xmlns:a16="http://schemas.microsoft.com/office/drawing/2014/main" id="{4648F626-424A-4912-BD68-C8630456C25F}"/>
                    </a:ext>
                  </a:extLst>
                </p:cNvPr>
                <p:cNvPicPr/>
                <p:nvPr/>
              </p:nvPicPr>
              <p:blipFill>
                <a:blip r:embed="rId14"/>
                <a:stretch>
                  <a:fillRect/>
                </a:stretch>
              </p:blipFill>
              <p:spPr>
                <a:xfrm>
                  <a:off x="5844510" y="3305649"/>
                  <a:ext cx="4644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9" name="Ink 28">
                  <a:extLst>
                    <a:ext uri="{FF2B5EF4-FFF2-40B4-BE49-F238E27FC236}">
                      <a16:creationId xmlns:a16="http://schemas.microsoft.com/office/drawing/2014/main" id="{C1320EB5-6C5C-40B2-ACD8-EF4B91A05CD5}"/>
                    </a:ext>
                  </a:extLst>
                </p14:cNvPr>
                <p14:cNvContentPartPr/>
                <p14:nvPr/>
              </p14:nvContentPartPr>
              <p14:xfrm>
                <a:off x="5919030" y="3347049"/>
                <a:ext cx="360" cy="81000"/>
              </p14:xfrm>
            </p:contentPart>
          </mc:Choice>
          <mc:Fallback xmlns="">
            <p:pic>
              <p:nvPicPr>
                <p:cNvPr id="29" name="Ink 28">
                  <a:extLst>
                    <a:ext uri="{FF2B5EF4-FFF2-40B4-BE49-F238E27FC236}">
                      <a16:creationId xmlns:a16="http://schemas.microsoft.com/office/drawing/2014/main" id="{C1320EB5-6C5C-40B2-ACD8-EF4B91A05CD5}"/>
                    </a:ext>
                  </a:extLst>
                </p:cNvPr>
                <p:cNvPicPr/>
                <p:nvPr/>
              </p:nvPicPr>
              <p:blipFill>
                <a:blip r:embed="rId16"/>
                <a:stretch>
                  <a:fillRect/>
                </a:stretch>
              </p:blipFill>
              <p:spPr>
                <a:xfrm>
                  <a:off x="5910030" y="3338049"/>
                  <a:ext cx="18000" cy="98640"/>
                </a:xfrm>
                <a:prstGeom prst="rect">
                  <a:avLst/>
                </a:prstGeom>
              </p:spPr>
            </p:pic>
          </mc:Fallback>
        </mc:AlternateContent>
      </p:grpSp>
      <p:grpSp>
        <p:nvGrpSpPr>
          <p:cNvPr id="34" name="Group 33">
            <a:extLst>
              <a:ext uri="{FF2B5EF4-FFF2-40B4-BE49-F238E27FC236}">
                <a16:creationId xmlns:a16="http://schemas.microsoft.com/office/drawing/2014/main" id="{D86A1B07-25D1-4C91-BDDA-CFEF95DBF454}"/>
              </a:ext>
            </a:extLst>
          </p:cNvPr>
          <p:cNvGrpSpPr/>
          <p:nvPr/>
        </p:nvGrpSpPr>
        <p:grpSpPr>
          <a:xfrm>
            <a:off x="5657310" y="4669689"/>
            <a:ext cx="1355760" cy="243360"/>
            <a:chOff x="5657310" y="4669689"/>
            <a:chExt cx="1355760" cy="243360"/>
          </a:xfrm>
        </p:grpSpPr>
        <mc:AlternateContent xmlns:mc="http://schemas.openxmlformats.org/markup-compatibility/2006" xmlns:p14="http://schemas.microsoft.com/office/powerpoint/2010/main">
          <mc:Choice Requires="p14">
            <p:contentPart p14:bwMode="auto" r:id="rId17">
              <p14:nvContentPartPr>
                <p14:cNvPr id="31" name="Ink 30">
                  <a:extLst>
                    <a:ext uri="{FF2B5EF4-FFF2-40B4-BE49-F238E27FC236}">
                      <a16:creationId xmlns:a16="http://schemas.microsoft.com/office/drawing/2014/main" id="{BF999D07-E1B5-4B12-8A5B-653BE8D0C4B1}"/>
                    </a:ext>
                  </a:extLst>
                </p14:cNvPr>
                <p14:cNvContentPartPr/>
                <p14:nvPr/>
              </p14:nvContentPartPr>
              <p14:xfrm>
                <a:off x="5657310" y="4669689"/>
                <a:ext cx="1346400" cy="200160"/>
              </p14:xfrm>
            </p:contentPart>
          </mc:Choice>
          <mc:Fallback xmlns="">
            <p:pic>
              <p:nvPicPr>
                <p:cNvPr id="31" name="Ink 30">
                  <a:extLst>
                    <a:ext uri="{FF2B5EF4-FFF2-40B4-BE49-F238E27FC236}">
                      <a16:creationId xmlns:a16="http://schemas.microsoft.com/office/drawing/2014/main" id="{BF999D07-E1B5-4B12-8A5B-653BE8D0C4B1}"/>
                    </a:ext>
                  </a:extLst>
                </p:cNvPr>
                <p:cNvPicPr/>
                <p:nvPr/>
              </p:nvPicPr>
              <p:blipFill>
                <a:blip r:embed="rId18"/>
                <a:stretch>
                  <a:fillRect/>
                </a:stretch>
              </p:blipFill>
              <p:spPr>
                <a:xfrm>
                  <a:off x="5648670" y="4660689"/>
                  <a:ext cx="136404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2" name="Ink 31">
                  <a:extLst>
                    <a:ext uri="{FF2B5EF4-FFF2-40B4-BE49-F238E27FC236}">
                      <a16:creationId xmlns:a16="http://schemas.microsoft.com/office/drawing/2014/main" id="{E6185127-DF8E-4C23-A755-C13ABA513AB5}"/>
                    </a:ext>
                  </a:extLst>
                </p14:cNvPr>
                <p14:cNvContentPartPr/>
                <p14:nvPr/>
              </p14:nvContentPartPr>
              <p14:xfrm>
                <a:off x="7012710" y="4808289"/>
                <a:ext cx="360" cy="47520"/>
              </p14:xfrm>
            </p:contentPart>
          </mc:Choice>
          <mc:Fallback xmlns="">
            <p:pic>
              <p:nvPicPr>
                <p:cNvPr id="32" name="Ink 31">
                  <a:extLst>
                    <a:ext uri="{FF2B5EF4-FFF2-40B4-BE49-F238E27FC236}">
                      <a16:creationId xmlns:a16="http://schemas.microsoft.com/office/drawing/2014/main" id="{E6185127-DF8E-4C23-A755-C13ABA513AB5}"/>
                    </a:ext>
                  </a:extLst>
                </p:cNvPr>
                <p:cNvPicPr/>
                <p:nvPr/>
              </p:nvPicPr>
              <p:blipFill>
                <a:blip r:embed="rId20"/>
                <a:stretch>
                  <a:fillRect/>
                </a:stretch>
              </p:blipFill>
              <p:spPr>
                <a:xfrm>
                  <a:off x="7004070" y="4799649"/>
                  <a:ext cx="1800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3" name="Ink 32">
                  <a:extLst>
                    <a:ext uri="{FF2B5EF4-FFF2-40B4-BE49-F238E27FC236}">
                      <a16:creationId xmlns:a16="http://schemas.microsoft.com/office/drawing/2014/main" id="{05773A96-E784-4B74-9D77-4CA2E9C3D7EF}"/>
                    </a:ext>
                  </a:extLst>
                </p14:cNvPr>
                <p14:cNvContentPartPr/>
                <p14:nvPr/>
              </p14:nvContentPartPr>
              <p14:xfrm>
                <a:off x="6940350" y="4865529"/>
                <a:ext cx="72720" cy="47520"/>
              </p14:xfrm>
            </p:contentPart>
          </mc:Choice>
          <mc:Fallback xmlns="">
            <p:pic>
              <p:nvPicPr>
                <p:cNvPr id="33" name="Ink 32">
                  <a:extLst>
                    <a:ext uri="{FF2B5EF4-FFF2-40B4-BE49-F238E27FC236}">
                      <a16:creationId xmlns:a16="http://schemas.microsoft.com/office/drawing/2014/main" id="{05773A96-E784-4B74-9D77-4CA2E9C3D7EF}"/>
                    </a:ext>
                  </a:extLst>
                </p:cNvPr>
                <p:cNvPicPr/>
                <p:nvPr/>
              </p:nvPicPr>
              <p:blipFill>
                <a:blip r:embed="rId22"/>
                <a:stretch>
                  <a:fillRect/>
                </a:stretch>
              </p:blipFill>
              <p:spPr>
                <a:xfrm>
                  <a:off x="6931710" y="4856529"/>
                  <a:ext cx="90360" cy="65160"/>
                </a:xfrm>
                <a:prstGeom prst="rect">
                  <a:avLst/>
                </a:prstGeom>
              </p:spPr>
            </p:pic>
          </mc:Fallback>
        </mc:AlternateContent>
      </p:grpSp>
      <p:grpSp>
        <p:nvGrpSpPr>
          <p:cNvPr id="39" name="Group 38">
            <a:extLst>
              <a:ext uri="{FF2B5EF4-FFF2-40B4-BE49-F238E27FC236}">
                <a16:creationId xmlns:a16="http://schemas.microsoft.com/office/drawing/2014/main" id="{A5A6A135-5BB6-485A-92A7-76166F6BBBE1}"/>
              </a:ext>
            </a:extLst>
          </p:cNvPr>
          <p:cNvGrpSpPr/>
          <p:nvPr/>
        </p:nvGrpSpPr>
        <p:grpSpPr>
          <a:xfrm>
            <a:off x="4912830" y="5053449"/>
            <a:ext cx="222840" cy="993960"/>
            <a:chOff x="4912830" y="5053449"/>
            <a:chExt cx="222840" cy="993960"/>
          </a:xfrm>
        </p:grpSpPr>
        <mc:AlternateContent xmlns:mc="http://schemas.openxmlformats.org/markup-compatibility/2006" xmlns:p14="http://schemas.microsoft.com/office/powerpoint/2010/main">
          <mc:Choice Requires="p14">
            <p:contentPart p14:bwMode="auto" r:id="rId23">
              <p14:nvContentPartPr>
                <p14:cNvPr id="35" name="Ink 34">
                  <a:extLst>
                    <a:ext uri="{FF2B5EF4-FFF2-40B4-BE49-F238E27FC236}">
                      <a16:creationId xmlns:a16="http://schemas.microsoft.com/office/drawing/2014/main" id="{BACDD51B-C2FF-446C-BE9A-EF09C2FFE6EC}"/>
                    </a:ext>
                  </a:extLst>
                </p14:cNvPr>
                <p14:cNvContentPartPr/>
                <p14:nvPr/>
              </p14:nvContentPartPr>
              <p14:xfrm>
                <a:off x="4912830" y="5053449"/>
                <a:ext cx="163800" cy="993960"/>
              </p14:xfrm>
            </p:contentPart>
          </mc:Choice>
          <mc:Fallback xmlns="">
            <p:pic>
              <p:nvPicPr>
                <p:cNvPr id="35" name="Ink 34">
                  <a:extLst>
                    <a:ext uri="{FF2B5EF4-FFF2-40B4-BE49-F238E27FC236}">
                      <a16:creationId xmlns:a16="http://schemas.microsoft.com/office/drawing/2014/main" id="{BACDD51B-C2FF-446C-BE9A-EF09C2FFE6EC}"/>
                    </a:ext>
                  </a:extLst>
                </p:cNvPr>
                <p:cNvPicPr/>
                <p:nvPr/>
              </p:nvPicPr>
              <p:blipFill>
                <a:blip r:embed="rId24"/>
                <a:stretch>
                  <a:fillRect/>
                </a:stretch>
              </p:blipFill>
              <p:spPr>
                <a:xfrm>
                  <a:off x="4904190" y="5044449"/>
                  <a:ext cx="181440" cy="10116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6" name="Ink 35">
                  <a:extLst>
                    <a:ext uri="{FF2B5EF4-FFF2-40B4-BE49-F238E27FC236}">
                      <a16:creationId xmlns:a16="http://schemas.microsoft.com/office/drawing/2014/main" id="{EC4375BE-2888-4BEC-A301-7277574C3EF1}"/>
                    </a:ext>
                  </a:extLst>
                </p14:cNvPr>
                <p14:cNvContentPartPr/>
                <p14:nvPr/>
              </p14:nvContentPartPr>
              <p14:xfrm>
                <a:off x="5000670" y="5959569"/>
                <a:ext cx="34200" cy="57960"/>
              </p14:xfrm>
            </p:contentPart>
          </mc:Choice>
          <mc:Fallback xmlns="">
            <p:pic>
              <p:nvPicPr>
                <p:cNvPr id="36" name="Ink 35">
                  <a:extLst>
                    <a:ext uri="{FF2B5EF4-FFF2-40B4-BE49-F238E27FC236}">
                      <a16:creationId xmlns:a16="http://schemas.microsoft.com/office/drawing/2014/main" id="{EC4375BE-2888-4BEC-A301-7277574C3EF1}"/>
                    </a:ext>
                  </a:extLst>
                </p:cNvPr>
                <p:cNvPicPr/>
                <p:nvPr/>
              </p:nvPicPr>
              <p:blipFill>
                <a:blip r:embed="rId26"/>
                <a:stretch>
                  <a:fillRect/>
                </a:stretch>
              </p:blipFill>
              <p:spPr>
                <a:xfrm>
                  <a:off x="4992030" y="5950929"/>
                  <a:ext cx="5184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8" name="Ink 37">
                  <a:extLst>
                    <a:ext uri="{FF2B5EF4-FFF2-40B4-BE49-F238E27FC236}">
                      <a16:creationId xmlns:a16="http://schemas.microsoft.com/office/drawing/2014/main" id="{4D04DDF4-FB7B-4A46-9EC6-033CD43E93A2}"/>
                    </a:ext>
                  </a:extLst>
                </p14:cNvPr>
                <p14:cNvContentPartPr/>
                <p14:nvPr/>
              </p14:nvContentPartPr>
              <p14:xfrm>
                <a:off x="5106870" y="5967849"/>
                <a:ext cx="28800" cy="65880"/>
              </p14:xfrm>
            </p:contentPart>
          </mc:Choice>
          <mc:Fallback xmlns="">
            <p:pic>
              <p:nvPicPr>
                <p:cNvPr id="38" name="Ink 37">
                  <a:extLst>
                    <a:ext uri="{FF2B5EF4-FFF2-40B4-BE49-F238E27FC236}">
                      <a16:creationId xmlns:a16="http://schemas.microsoft.com/office/drawing/2014/main" id="{4D04DDF4-FB7B-4A46-9EC6-033CD43E93A2}"/>
                    </a:ext>
                  </a:extLst>
                </p:cNvPr>
                <p:cNvPicPr/>
                <p:nvPr/>
              </p:nvPicPr>
              <p:blipFill>
                <a:blip r:embed="rId28"/>
                <a:stretch>
                  <a:fillRect/>
                </a:stretch>
              </p:blipFill>
              <p:spPr>
                <a:xfrm>
                  <a:off x="5097870" y="5958849"/>
                  <a:ext cx="46440" cy="83520"/>
                </a:xfrm>
                <a:prstGeom prst="rect">
                  <a:avLst/>
                </a:prstGeom>
              </p:spPr>
            </p:pic>
          </mc:Fallback>
        </mc:AlternateContent>
      </p:grpSp>
      <p:grpSp>
        <p:nvGrpSpPr>
          <p:cNvPr id="44" name="Group 43">
            <a:extLst>
              <a:ext uri="{FF2B5EF4-FFF2-40B4-BE49-F238E27FC236}">
                <a16:creationId xmlns:a16="http://schemas.microsoft.com/office/drawing/2014/main" id="{D4E8C396-BD01-479A-AB41-09A30A23EA74}"/>
              </a:ext>
            </a:extLst>
          </p:cNvPr>
          <p:cNvGrpSpPr/>
          <p:nvPr/>
        </p:nvGrpSpPr>
        <p:grpSpPr>
          <a:xfrm>
            <a:off x="3268710" y="4881729"/>
            <a:ext cx="1001160" cy="273240"/>
            <a:chOff x="3268710" y="4881729"/>
            <a:chExt cx="1001160" cy="273240"/>
          </a:xfrm>
        </p:grpSpPr>
        <mc:AlternateContent xmlns:mc="http://schemas.openxmlformats.org/markup-compatibility/2006" xmlns:p14="http://schemas.microsoft.com/office/powerpoint/2010/main">
          <mc:Choice Requires="p14">
            <p:contentPart p14:bwMode="auto" r:id="rId29">
              <p14:nvContentPartPr>
                <p14:cNvPr id="40" name="Ink 39">
                  <a:extLst>
                    <a:ext uri="{FF2B5EF4-FFF2-40B4-BE49-F238E27FC236}">
                      <a16:creationId xmlns:a16="http://schemas.microsoft.com/office/drawing/2014/main" id="{B2F827E9-7047-47BA-B0D8-963132C5CF0D}"/>
                    </a:ext>
                  </a:extLst>
                </p14:cNvPr>
                <p14:cNvContentPartPr/>
                <p14:nvPr/>
              </p14:nvContentPartPr>
              <p14:xfrm>
                <a:off x="3268710" y="4881729"/>
                <a:ext cx="1001160" cy="152640"/>
              </p14:xfrm>
            </p:contentPart>
          </mc:Choice>
          <mc:Fallback xmlns="">
            <p:pic>
              <p:nvPicPr>
                <p:cNvPr id="40" name="Ink 39">
                  <a:extLst>
                    <a:ext uri="{FF2B5EF4-FFF2-40B4-BE49-F238E27FC236}">
                      <a16:creationId xmlns:a16="http://schemas.microsoft.com/office/drawing/2014/main" id="{B2F827E9-7047-47BA-B0D8-963132C5CF0D}"/>
                    </a:ext>
                  </a:extLst>
                </p:cNvPr>
                <p:cNvPicPr/>
                <p:nvPr/>
              </p:nvPicPr>
              <p:blipFill>
                <a:blip r:embed="rId30"/>
                <a:stretch>
                  <a:fillRect/>
                </a:stretch>
              </p:blipFill>
              <p:spPr>
                <a:xfrm>
                  <a:off x="3259710" y="4873089"/>
                  <a:ext cx="101880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1" name="Ink 40">
                  <a:extLst>
                    <a:ext uri="{FF2B5EF4-FFF2-40B4-BE49-F238E27FC236}">
                      <a16:creationId xmlns:a16="http://schemas.microsoft.com/office/drawing/2014/main" id="{EB8DE18B-B7C8-420D-92C5-C7D9CEC671C1}"/>
                    </a:ext>
                  </a:extLst>
                </p14:cNvPr>
                <p14:cNvContentPartPr/>
                <p14:nvPr/>
              </p14:nvContentPartPr>
              <p14:xfrm>
                <a:off x="3311190" y="4996209"/>
                <a:ext cx="3600" cy="3600"/>
              </p14:xfrm>
            </p:contentPart>
          </mc:Choice>
          <mc:Fallback xmlns="">
            <p:pic>
              <p:nvPicPr>
                <p:cNvPr id="41" name="Ink 40">
                  <a:extLst>
                    <a:ext uri="{FF2B5EF4-FFF2-40B4-BE49-F238E27FC236}">
                      <a16:creationId xmlns:a16="http://schemas.microsoft.com/office/drawing/2014/main" id="{EB8DE18B-B7C8-420D-92C5-C7D9CEC671C1}"/>
                    </a:ext>
                  </a:extLst>
                </p:cNvPr>
                <p:cNvPicPr/>
                <p:nvPr/>
              </p:nvPicPr>
              <p:blipFill>
                <a:blip r:embed="rId32"/>
                <a:stretch>
                  <a:fillRect/>
                </a:stretch>
              </p:blipFill>
              <p:spPr>
                <a:xfrm>
                  <a:off x="3302190" y="4987569"/>
                  <a:ext cx="2124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2" name="Ink 41">
                  <a:extLst>
                    <a:ext uri="{FF2B5EF4-FFF2-40B4-BE49-F238E27FC236}">
                      <a16:creationId xmlns:a16="http://schemas.microsoft.com/office/drawing/2014/main" id="{5314A674-386B-4DBD-AA89-EC1C7F9E3124}"/>
                    </a:ext>
                  </a:extLst>
                </p14:cNvPr>
                <p14:cNvContentPartPr/>
                <p14:nvPr/>
              </p14:nvContentPartPr>
              <p14:xfrm>
                <a:off x="3297870" y="5004489"/>
                <a:ext cx="8640" cy="8640"/>
              </p14:xfrm>
            </p:contentPart>
          </mc:Choice>
          <mc:Fallback xmlns="">
            <p:pic>
              <p:nvPicPr>
                <p:cNvPr id="42" name="Ink 41">
                  <a:extLst>
                    <a:ext uri="{FF2B5EF4-FFF2-40B4-BE49-F238E27FC236}">
                      <a16:creationId xmlns:a16="http://schemas.microsoft.com/office/drawing/2014/main" id="{5314A674-386B-4DBD-AA89-EC1C7F9E3124}"/>
                    </a:ext>
                  </a:extLst>
                </p:cNvPr>
                <p:cNvPicPr/>
                <p:nvPr/>
              </p:nvPicPr>
              <p:blipFill>
                <a:blip r:embed="rId34"/>
                <a:stretch>
                  <a:fillRect/>
                </a:stretch>
              </p:blipFill>
              <p:spPr>
                <a:xfrm>
                  <a:off x="3289230" y="4995489"/>
                  <a:ext cx="2628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3" name="Ink 42">
                  <a:extLst>
                    <a:ext uri="{FF2B5EF4-FFF2-40B4-BE49-F238E27FC236}">
                      <a16:creationId xmlns:a16="http://schemas.microsoft.com/office/drawing/2014/main" id="{8DB730F1-2ED2-46DB-A371-E02ABD599834}"/>
                    </a:ext>
                  </a:extLst>
                </p14:cNvPr>
                <p14:cNvContentPartPr/>
                <p14:nvPr/>
              </p14:nvContentPartPr>
              <p14:xfrm>
                <a:off x="3277710" y="5037249"/>
                <a:ext cx="142560" cy="117720"/>
              </p14:xfrm>
            </p:contentPart>
          </mc:Choice>
          <mc:Fallback xmlns="">
            <p:pic>
              <p:nvPicPr>
                <p:cNvPr id="43" name="Ink 42">
                  <a:extLst>
                    <a:ext uri="{FF2B5EF4-FFF2-40B4-BE49-F238E27FC236}">
                      <a16:creationId xmlns:a16="http://schemas.microsoft.com/office/drawing/2014/main" id="{8DB730F1-2ED2-46DB-A371-E02ABD599834}"/>
                    </a:ext>
                  </a:extLst>
                </p:cNvPr>
                <p:cNvPicPr/>
                <p:nvPr/>
              </p:nvPicPr>
              <p:blipFill>
                <a:blip r:embed="rId36"/>
                <a:stretch>
                  <a:fillRect/>
                </a:stretch>
              </p:blipFill>
              <p:spPr>
                <a:xfrm>
                  <a:off x="3268710" y="5028249"/>
                  <a:ext cx="160200" cy="135360"/>
                </a:xfrm>
                <a:prstGeom prst="rect">
                  <a:avLst/>
                </a:prstGeom>
              </p:spPr>
            </p:pic>
          </mc:Fallback>
        </mc:AlternateContent>
      </p:grpSp>
      <p:grpSp>
        <p:nvGrpSpPr>
          <p:cNvPr id="48" name="Group 47">
            <a:extLst>
              <a:ext uri="{FF2B5EF4-FFF2-40B4-BE49-F238E27FC236}">
                <a16:creationId xmlns:a16="http://schemas.microsoft.com/office/drawing/2014/main" id="{E8474D8A-3228-4770-8D24-D118394F2017}"/>
              </a:ext>
            </a:extLst>
          </p:cNvPr>
          <p:cNvGrpSpPr/>
          <p:nvPr/>
        </p:nvGrpSpPr>
        <p:grpSpPr>
          <a:xfrm>
            <a:off x="2958030" y="3762489"/>
            <a:ext cx="1108080" cy="654480"/>
            <a:chOff x="2958030" y="3762489"/>
            <a:chExt cx="1108080" cy="654480"/>
          </a:xfrm>
        </p:grpSpPr>
        <mc:AlternateContent xmlns:mc="http://schemas.openxmlformats.org/markup-compatibility/2006" xmlns:p14="http://schemas.microsoft.com/office/powerpoint/2010/main">
          <mc:Choice Requires="p14">
            <p:contentPart p14:bwMode="auto" r:id="rId37">
              <p14:nvContentPartPr>
                <p14:cNvPr id="45" name="Ink 44">
                  <a:extLst>
                    <a:ext uri="{FF2B5EF4-FFF2-40B4-BE49-F238E27FC236}">
                      <a16:creationId xmlns:a16="http://schemas.microsoft.com/office/drawing/2014/main" id="{CFE81C02-9C96-4F20-B6DF-6670731A73F5}"/>
                    </a:ext>
                  </a:extLst>
                </p14:cNvPr>
                <p14:cNvContentPartPr/>
                <p14:nvPr/>
              </p14:nvContentPartPr>
              <p14:xfrm>
                <a:off x="2958030" y="3762489"/>
                <a:ext cx="1108080" cy="654480"/>
              </p14:xfrm>
            </p:contentPart>
          </mc:Choice>
          <mc:Fallback xmlns="">
            <p:pic>
              <p:nvPicPr>
                <p:cNvPr id="45" name="Ink 44">
                  <a:extLst>
                    <a:ext uri="{FF2B5EF4-FFF2-40B4-BE49-F238E27FC236}">
                      <a16:creationId xmlns:a16="http://schemas.microsoft.com/office/drawing/2014/main" id="{CFE81C02-9C96-4F20-B6DF-6670731A73F5}"/>
                    </a:ext>
                  </a:extLst>
                </p:cNvPr>
                <p:cNvPicPr/>
                <p:nvPr/>
              </p:nvPicPr>
              <p:blipFill>
                <a:blip r:embed="rId38"/>
                <a:stretch>
                  <a:fillRect/>
                </a:stretch>
              </p:blipFill>
              <p:spPr>
                <a:xfrm>
                  <a:off x="2949390" y="3753489"/>
                  <a:ext cx="1125720" cy="6721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6" name="Ink 45">
                  <a:extLst>
                    <a:ext uri="{FF2B5EF4-FFF2-40B4-BE49-F238E27FC236}">
                      <a16:creationId xmlns:a16="http://schemas.microsoft.com/office/drawing/2014/main" id="{DA5586CA-95F1-470F-B8BE-CBFCC2CA2373}"/>
                    </a:ext>
                  </a:extLst>
                </p14:cNvPr>
                <p14:cNvContentPartPr/>
                <p14:nvPr/>
              </p14:nvContentPartPr>
              <p14:xfrm>
                <a:off x="2979630" y="3804249"/>
                <a:ext cx="35640" cy="126720"/>
              </p14:xfrm>
            </p:contentPart>
          </mc:Choice>
          <mc:Fallback xmlns="">
            <p:pic>
              <p:nvPicPr>
                <p:cNvPr id="46" name="Ink 45">
                  <a:extLst>
                    <a:ext uri="{FF2B5EF4-FFF2-40B4-BE49-F238E27FC236}">
                      <a16:creationId xmlns:a16="http://schemas.microsoft.com/office/drawing/2014/main" id="{DA5586CA-95F1-470F-B8BE-CBFCC2CA2373}"/>
                    </a:ext>
                  </a:extLst>
                </p:cNvPr>
                <p:cNvPicPr/>
                <p:nvPr/>
              </p:nvPicPr>
              <p:blipFill>
                <a:blip r:embed="rId40"/>
                <a:stretch>
                  <a:fillRect/>
                </a:stretch>
              </p:blipFill>
              <p:spPr>
                <a:xfrm>
                  <a:off x="2970990" y="3795609"/>
                  <a:ext cx="5328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7" name="Ink 46">
                  <a:extLst>
                    <a:ext uri="{FF2B5EF4-FFF2-40B4-BE49-F238E27FC236}">
                      <a16:creationId xmlns:a16="http://schemas.microsoft.com/office/drawing/2014/main" id="{1FD5B58D-E4ED-42F1-9F09-3CF19D5A7945}"/>
                    </a:ext>
                  </a:extLst>
                </p14:cNvPr>
                <p14:cNvContentPartPr/>
                <p14:nvPr/>
              </p14:nvContentPartPr>
              <p14:xfrm>
                <a:off x="2995830" y="3806049"/>
                <a:ext cx="329760" cy="6840"/>
              </p14:xfrm>
            </p:contentPart>
          </mc:Choice>
          <mc:Fallback xmlns="">
            <p:pic>
              <p:nvPicPr>
                <p:cNvPr id="47" name="Ink 46">
                  <a:extLst>
                    <a:ext uri="{FF2B5EF4-FFF2-40B4-BE49-F238E27FC236}">
                      <a16:creationId xmlns:a16="http://schemas.microsoft.com/office/drawing/2014/main" id="{1FD5B58D-E4ED-42F1-9F09-3CF19D5A7945}"/>
                    </a:ext>
                  </a:extLst>
                </p:cNvPr>
                <p:cNvPicPr/>
                <p:nvPr/>
              </p:nvPicPr>
              <p:blipFill>
                <a:blip r:embed="rId42"/>
                <a:stretch>
                  <a:fillRect/>
                </a:stretch>
              </p:blipFill>
              <p:spPr>
                <a:xfrm>
                  <a:off x="2986830" y="3797409"/>
                  <a:ext cx="347400" cy="24480"/>
                </a:xfrm>
                <a:prstGeom prst="rect">
                  <a:avLst/>
                </a:prstGeom>
              </p:spPr>
            </p:pic>
          </mc:Fallback>
        </mc:AlternateContent>
      </p:grpSp>
    </p:spTree>
    <p:extLst>
      <p:ext uri="{BB962C8B-B14F-4D97-AF65-F5344CB8AC3E}">
        <p14:creationId xmlns:p14="http://schemas.microsoft.com/office/powerpoint/2010/main" val="109664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4A920-D53E-4311-8EDC-20BC8D8A7403}"/>
              </a:ext>
            </a:extLst>
          </p:cNvPr>
          <p:cNvSpPr>
            <a:spLocks noGrp="1"/>
          </p:cNvSpPr>
          <p:nvPr>
            <p:ph type="title"/>
          </p:nvPr>
        </p:nvSpPr>
        <p:spPr/>
        <p:txBody>
          <a:bodyPr/>
          <a:lstStyle/>
          <a:p>
            <a:pPr algn="ctr"/>
            <a:r>
              <a:rPr lang="en-GB" dirty="0"/>
              <a:t>P&amp;C</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4CDA4C-C775-434B-AEC2-23EDB9234761}"/>
                  </a:ext>
                </a:extLst>
              </p:cNvPr>
              <p:cNvSpPr>
                <a:spLocks noGrp="1"/>
              </p:cNvSpPr>
              <p:nvPr>
                <p:ph idx="1"/>
              </p:nvPr>
            </p:nvSpPr>
            <p:spPr/>
            <p:txBody>
              <a:bodyPr>
                <a:normAutofit/>
              </a:bodyPr>
              <a:lstStyle/>
              <a:p>
                <a:r>
                  <a:rPr lang="en-IN" sz="1400" dirty="0"/>
                  <a:t>How many committees of 5 members consisting of at least one woman can be formed from a group of 6 men and 4 women?</a:t>
                </a:r>
              </a:p>
              <a:p>
                <a:r>
                  <a:rPr lang="en-IN" sz="1400" dirty="0"/>
                  <a:t>             6                 4                   5</a:t>
                </a:r>
              </a:p>
              <a:p>
                <a:r>
                  <a:rPr lang="en-IN" sz="1400" dirty="0"/>
                  <a:t>         men             women        comm of 5</a:t>
                </a:r>
              </a:p>
              <a:p>
                <a:r>
                  <a:rPr lang="en-IN" sz="1400" dirty="0"/>
                  <a:t>            4                   1                      5</a:t>
                </a:r>
              </a:p>
              <a:p>
                <a:r>
                  <a:rPr lang="en-IN" sz="1400" dirty="0"/>
                  <a:t>             3                  2                      5</a:t>
                </a:r>
              </a:p>
              <a:p>
                <a:r>
                  <a:rPr lang="en-IN" sz="1400" dirty="0"/>
                  <a:t>             2                  3                      5</a:t>
                </a:r>
              </a:p>
              <a:p>
                <a:r>
                  <a:rPr lang="en-IN" sz="1400" dirty="0"/>
                  <a:t>             1                  4                      5</a:t>
                </a:r>
              </a:p>
              <a:p>
                <a:r>
                  <a:rPr lang="en-IN" sz="1400" dirty="0"/>
                  <a:t> number of comm. Of 5  =  </a:t>
                </a:r>
                <a14:m>
                  <m:oMath xmlns:m="http://schemas.openxmlformats.org/officeDocument/2006/math">
                    <m:d>
                      <m:dPr>
                        <m:ctrlPr>
                          <a:rPr lang="en-IN" sz="1400" i="1" smtClean="0">
                            <a:latin typeface="Cambria Math" panose="02040503050406030204" pitchFamily="18" charset="0"/>
                          </a:rPr>
                        </m:ctrlPr>
                      </m:dPr>
                      <m:e>
                        <m:r>
                          <a:rPr lang="en-IN" sz="1400" i="1" smtClean="0">
                            <a:latin typeface="Cambria Math" panose="02040503050406030204" pitchFamily="18" charset="0"/>
                          </a:rPr>
                          <m:t>6</m:t>
                        </m:r>
                        <m:sSub>
                          <m:sSubPr>
                            <m:ctrlPr>
                              <a:rPr lang="en-IN" sz="1400" i="1" smtClean="0">
                                <a:latin typeface="Cambria Math" panose="02040503050406030204" pitchFamily="18" charset="0"/>
                              </a:rPr>
                            </m:ctrlPr>
                          </m:sSubPr>
                          <m:e>
                            <m:r>
                              <a:rPr lang="en-IN" sz="1400" i="1" smtClean="0">
                                <a:latin typeface="Cambria Math" panose="02040503050406030204" pitchFamily="18" charset="0"/>
                              </a:rPr>
                              <m:t>𝐶</m:t>
                            </m:r>
                          </m:e>
                          <m:sub>
                            <m:r>
                              <a:rPr lang="en-IN" sz="1400" i="1" smtClean="0">
                                <a:latin typeface="Cambria Math" panose="02040503050406030204" pitchFamily="18" charset="0"/>
                              </a:rPr>
                              <m:t>4</m:t>
                            </m:r>
                          </m:sub>
                        </m:sSub>
                        <m:r>
                          <a:rPr lang="en-IN" sz="1400" i="1" smtClean="0">
                            <a:latin typeface="Cambria Math" panose="02040503050406030204" pitchFamily="18" charset="0"/>
                          </a:rPr>
                          <m:t>×4</m:t>
                        </m:r>
                        <m:sSub>
                          <m:sSubPr>
                            <m:ctrlPr>
                              <a:rPr lang="en-IN" sz="1400" i="1" smtClean="0">
                                <a:latin typeface="Cambria Math" panose="02040503050406030204" pitchFamily="18" charset="0"/>
                              </a:rPr>
                            </m:ctrlPr>
                          </m:sSubPr>
                          <m:e>
                            <m:r>
                              <a:rPr lang="en-IN" sz="1400" i="1" smtClean="0">
                                <a:latin typeface="Cambria Math" panose="02040503050406030204" pitchFamily="18" charset="0"/>
                              </a:rPr>
                              <m:t>𝐶</m:t>
                            </m:r>
                          </m:e>
                          <m:sub>
                            <m:r>
                              <a:rPr lang="en-IN" sz="1400" i="1" smtClean="0">
                                <a:latin typeface="Cambria Math" panose="02040503050406030204" pitchFamily="18" charset="0"/>
                              </a:rPr>
                              <m:t>1</m:t>
                            </m:r>
                          </m:sub>
                        </m:sSub>
                      </m:e>
                    </m:d>
                    <m:r>
                      <a:rPr lang="en-IN" sz="1400" b="0" i="1" smtClean="0">
                        <a:latin typeface="Cambria Math" panose="02040503050406030204" pitchFamily="18" charset="0"/>
                      </a:rPr>
                      <m:t> </m:t>
                    </m:r>
                  </m:oMath>
                </a14:m>
                <a:r>
                  <a:rPr lang="en-IN" sz="1400" dirty="0"/>
                  <a:t>+ </a:t>
                </a:r>
                <a14:m>
                  <m:oMath xmlns:m="http://schemas.openxmlformats.org/officeDocument/2006/math">
                    <m:d>
                      <m:dPr>
                        <m:ctrlPr>
                          <a:rPr lang="en-IN" sz="1400" i="1" smtClean="0">
                            <a:latin typeface="Cambria Math" panose="02040503050406030204" pitchFamily="18" charset="0"/>
                          </a:rPr>
                        </m:ctrlPr>
                      </m:dPr>
                      <m:e>
                        <m:r>
                          <a:rPr lang="en-IN" sz="1400" i="1" smtClean="0">
                            <a:latin typeface="Cambria Math" panose="02040503050406030204" pitchFamily="18" charset="0"/>
                          </a:rPr>
                          <m:t>6</m:t>
                        </m:r>
                        <m:sSub>
                          <m:sSubPr>
                            <m:ctrlPr>
                              <a:rPr lang="en-IN" sz="1400" i="1" smtClean="0">
                                <a:latin typeface="Cambria Math" panose="02040503050406030204" pitchFamily="18" charset="0"/>
                              </a:rPr>
                            </m:ctrlPr>
                          </m:sSubPr>
                          <m:e>
                            <m:r>
                              <a:rPr lang="en-IN" sz="1400" i="1" smtClean="0">
                                <a:latin typeface="Cambria Math" panose="02040503050406030204" pitchFamily="18" charset="0"/>
                              </a:rPr>
                              <m:t>𝐶</m:t>
                            </m:r>
                          </m:e>
                          <m:sub>
                            <m:r>
                              <a:rPr lang="en-IN" sz="1400" i="1" smtClean="0">
                                <a:latin typeface="Cambria Math" panose="02040503050406030204" pitchFamily="18" charset="0"/>
                              </a:rPr>
                              <m:t>3</m:t>
                            </m:r>
                          </m:sub>
                        </m:sSub>
                        <m:r>
                          <a:rPr lang="en-IN" sz="1400" i="1" smtClean="0">
                            <a:latin typeface="Cambria Math" panose="02040503050406030204" pitchFamily="18" charset="0"/>
                          </a:rPr>
                          <m:t>×4</m:t>
                        </m:r>
                        <m:sSub>
                          <m:sSubPr>
                            <m:ctrlPr>
                              <a:rPr lang="en-IN" sz="1400" i="1" smtClean="0">
                                <a:latin typeface="Cambria Math" panose="02040503050406030204" pitchFamily="18" charset="0"/>
                              </a:rPr>
                            </m:ctrlPr>
                          </m:sSubPr>
                          <m:e>
                            <m:r>
                              <a:rPr lang="en-IN" sz="1400" i="1" smtClean="0">
                                <a:latin typeface="Cambria Math" panose="02040503050406030204" pitchFamily="18" charset="0"/>
                              </a:rPr>
                              <m:t>𝐶</m:t>
                            </m:r>
                          </m:e>
                          <m:sub>
                            <m:r>
                              <a:rPr lang="en-IN" sz="1400" i="1" smtClean="0">
                                <a:latin typeface="Cambria Math" panose="02040503050406030204" pitchFamily="18" charset="0"/>
                              </a:rPr>
                              <m:t>2</m:t>
                            </m:r>
                          </m:sub>
                        </m:sSub>
                      </m:e>
                    </m:d>
                  </m:oMath>
                </a14:m>
                <a:r>
                  <a:rPr lang="en-IN" sz="1400" dirty="0"/>
                  <a:t> + </a:t>
                </a:r>
                <a14:m>
                  <m:oMath xmlns:m="http://schemas.openxmlformats.org/officeDocument/2006/math">
                    <m:d>
                      <m:dPr>
                        <m:ctrlPr>
                          <a:rPr lang="en-IN" sz="1400" i="1" smtClean="0">
                            <a:latin typeface="Cambria Math" panose="02040503050406030204" pitchFamily="18" charset="0"/>
                          </a:rPr>
                        </m:ctrlPr>
                      </m:dPr>
                      <m:e>
                        <m:r>
                          <a:rPr lang="en-IN" sz="1400" i="1" smtClean="0">
                            <a:latin typeface="Cambria Math" panose="02040503050406030204" pitchFamily="18" charset="0"/>
                          </a:rPr>
                          <m:t>6</m:t>
                        </m:r>
                        <m:sSub>
                          <m:sSubPr>
                            <m:ctrlPr>
                              <a:rPr lang="en-IN" sz="1400" i="1" smtClean="0">
                                <a:latin typeface="Cambria Math" panose="02040503050406030204" pitchFamily="18" charset="0"/>
                              </a:rPr>
                            </m:ctrlPr>
                          </m:sSubPr>
                          <m:e>
                            <m:r>
                              <a:rPr lang="en-IN" sz="1400" i="1" smtClean="0">
                                <a:latin typeface="Cambria Math" panose="02040503050406030204" pitchFamily="18" charset="0"/>
                              </a:rPr>
                              <m:t>𝐶</m:t>
                            </m:r>
                          </m:e>
                          <m:sub>
                            <m:r>
                              <a:rPr lang="en-IN" sz="1400" i="1" smtClean="0">
                                <a:latin typeface="Cambria Math" panose="02040503050406030204" pitchFamily="18" charset="0"/>
                              </a:rPr>
                              <m:t>2</m:t>
                            </m:r>
                          </m:sub>
                        </m:sSub>
                        <m:r>
                          <a:rPr lang="en-IN" sz="1400" i="1" smtClean="0">
                            <a:latin typeface="Cambria Math" panose="02040503050406030204" pitchFamily="18" charset="0"/>
                          </a:rPr>
                          <m:t>×4</m:t>
                        </m:r>
                        <m:sSub>
                          <m:sSubPr>
                            <m:ctrlPr>
                              <a:rPr lang="en-IN" sz="1400" i="1" smtClean="0">
                                <a:latin typeface="Cambria Math" panose="02040503050406030204" pitchFamily="18" charset="0"/>
                              </a:rPr>
                            </m:ctrlPr>
                          </m:sSubPr>
                          <m:e>
                            <m:r>
                              <a:rPr lang="en-IN" sz="1400" i="1" smtClean="0">
                                <a:latin typeface="Cambria Math" panose="02040503050406030204" pitchFamily="18" charset="0"/>
                              </a:rPr>
                              <m:t>𝐶</m:t>
                            </m:r>
                          </m:e>
                          <m:sub>
                            <m:r>
                              <a:rPr lang="en-IN" sz="1400" i="1" smtClean="0">
                                <a:latin typeface="Cambria Math" panose="02040503050406030204" pitchFamily="18" charset="0"/>
                              </a:rPr>
                              <m:t>3</m:t>
                            </m:r>
                          </m:sub>
                        </m:sSub>
                      </m:e>
                    </m:d>
                    <m:r>
                      <a:rPr lang="en-IN" sz="1400" b="0" i="1" smtClean="0">
                        <a:latin typeface="Cambria Math" panose="02040503050406030204" pitchFamily="18" charset="0"/>
                      </a:rPr>
                      <m:t>+</m:t>
                    </m:r>
                  </m:oMath>
                </a14:m>
                <a:r>
                  <a:rPr lang="en-IN" sz="1400" dirty="0"/>
                  <a:t> </a:t>
                </a:r>
                <a14:m>
                  <m:oMath xmlns:m="http://schemas.openxmlformats.org/officeDocument/2006/math">
                    <m:d>
                      <m:dPr>
                        <m:ctrlPr>
                          <a:rPr lang="en-IN" sz="1400" i="1" dirty="0" smtClean="0">
                            <a:latin typeface="Cambria Math" panose="02040503050406030204" pitchFamily="18" charset="0"/>
                          </a:rPr>
                        </m:ctrlPr>
                      </m:dPr>
                      <m:e>
                        <m:r>
                          <a:rPr lang="en-IN" sz="1400" i="1" dirty="0" smtClean="0">
                            <a:latin typeface="Cambria Math" panose="02040503050406030204" pitchFamily="18" charset="0"/>
                          </a:rPr>
                          <m:t>6</m:t>
                        </m:r>
                        <m:sSub>
                          <m:sSubPr>
                            <m:ctrlPr>
                              <a:rPr lang="en-IN" sz="1400" i="1" dirty="0" smtClean="0">
                                <a:latin typeface="Cambria Math" panose="02040503050406030204" pitchFamily="18" charset="0"/>
                              </a:rPr>
                            </m:ctrlPr>
                          </m:sSubPr>
                          <m:e>
                            <m:r>
                              <a:rPr lang="en-IN" sz="1400" i="1" dirty="0" smtClean="0">
                                <a:latin typeface="Cambria Math" panose="02040503050406030204" pitchFamily="18" charset="0"/>
                              </a:rPr>
                              <m:t>𝑐</m:t>
                            </m:r>
                          </m:e>
                          <m:sub>
                            <m:r>
                              <a:rPr lang="en-IN" sz="1400" i="1" dirty="0" smtClean="0">
                                <a:latin typeface="Cambria Math" panose="02040503050406030204" pitchFamily="18" charset="0"/>
                              </a:rPr>
                              <m:t>1</m:t>
                            </m:r>
                          </m:sub>
                        </m:sSub>
                        <m:r>
                          <a:rPr lang="en-IN" sz="1400" i="1" dirty="0" smtClean="0">
                            <a:latin typeface="Cambria Math" panose="02040503050406030204" pitchFamily="18" charset="0"/>
                          </a:rPr>
                          <m:t>×4</m:t>
                        </m:r>
                        <m:sSub>
                          <m:sSubPr>
                            <m:ctrlPr>
                              <a:rPr lang="en-IN" sz="1400" i="1" dirty="0" smtClean="0">
                                <a:latin typeface="Cambria Math" panose="02040503050406030204" pitchFamily="18" charset="0"/>
                              </a:rPr>
                            </m:ctrlPr>
                          </m:sSubPr>
                          <m:e>
                            <m:r>
                              <a:rPr lang="en-IN" sz="1400" i="1" dirty="0" smtClean="0">
                                <a:latin typeface="Cambria Math" panose="02040503050406030204" pitchFamily="18" charset="0"/>
                              </a:rPr>
                              <m:t>𝑐</m:t>
                            </m:r>
                          </m:e>
                          <m:sub>
                            <m:r>
                              <a:rPr lang="en-IN" sz="1400" i="1" dirty="0" smtClean="0">
                                <a:latin typeface="Cambria Math" panose="02040503050406030204" pitchFamily="18" charset="0"/>
                              </a:rPr>
                              <m:t>4</m:t>
                            </m:r>
                          </m:sub>
                        </m:sSub>
                      </m:e>
                    </m:d>
                  </m:oMath>
                </a14:m>
                <a:r>
                  <a:rPr lang="en-IN" sz="1400" dirty="0"/>
                  <a:t> </a:t>
                </a:r>
              </a:p>
              <a:p>
                <a:r>
                  <a:rPr lang="en-IN" sz="1400" dirty="0"/>
                  <a:t>                                     =  </a:t>
                </a:r>
                <a14:m>
                  <m:oMath xmlns:m="http://schemas.openxmlformats.org/officeDocument/2006/math">
                    <m:d>
                      <m:dPr>
                        <m:ctrlPr>
                          <a:rPr lang="en-IN" sz="1400" i="1" smtClean="0">
                            <a:latin typeface="Cambria Math" panose="02040503050406030204" pitchFamily="18" charset="0"/>
                          </a:rPr>
                        </m:ctrlPr>
                      </m:dPr>
                      <m:e>
                        <m:r>
                          <a:rPr lang="en-IN" sz="1400" i="1" smtClean="0">
                            <a:latin typeface="Cambria Math" panose="02040503050406030204" pitchFamily="18" charset="0"/>
                          </a:rPr>
                          <m:t>15×4</m:t>
                        </m:r>
                      </m:e>
                    </m:d>
                    <m:r>
                      <a:rPr lang="en-IN" sz="1400" i="1" smtClean="0">
                        <a:latin typeface="Cambria Math" panose="02040503050406030204" pitchFamily="18" charset="0"/>
                      </a:rPr>
                      <m:t>+</m:t>
                    </m:r>
                    <m:d>
                      <m:dPr>
                        <m:ctrlPr>
                          <a:rPr lang="en-IN" sz="1400" i="1" smtClean="0">
                            <a:latin typeface="Cambria Math" panose="02040503050406030204" pitchFamily="18" charset="0"/>
                          </a:rPr>
                        </m:ctrlPr>
                      </m:dPr>
                      <m:e>
                        <m:r>
                          <a:rPr lang="en-IN" sz="1400" i="1" smtClean="0">
                            <a:latin typeface="Cambria Math" panose="02040503050406030204" pitchFamily="18" charset="0"/>
                          </a:rPr>
                          <m:t>20×6</m:t>
                        </m:r>
                      </m:e>
                    </m:d>
                    <m:r>
                      <a:rPr lang="en-IN" sz="1400" i="1" smtClean="0">
                        <a:latin typeface="Cambria Math" panose="02040503050406030204" pitchFamily="18" charset="0"/>
                      </a:rPr>
                      <m:t>+</m:t>
                    </m:r>
                    <m:d>
                      <m:dPr>
                        <m:ctrlPr>
                          <a:rPr lang="en-IN" sz="1400" i="1" smtClean="0">
                            <a:latin typeface="Cambria Math" panose="02040503050406030204" pitchFamily="18" charset="0"/>
                          </a:rPr>
                        </m:ctrlPr>
                      </m:dPr>
                      <m:e>
                        <m:r>
                          <a:rPr lang="en-IN" sz="1400" i="1" smtClean="0">
                            <a:latin typeface="Cambria Math" panose="02040503050406030204" pitchFamily="18" charset="0"/>
                          </a:rPr>
                          <m:t>15×4</m:t>
                        </m:r>
                      </m:e>
                    </m:d>
                    <m:r>
                      <a:rPr lang="en-IN" sz="1400" i="1" smtClean="0">
                        <a:latin typeface="Cambria Math" panose="02040503050406030204" pitchFamily="18" charset="0"/>
                      </a:rPr>
                      <m:t>+</m:t>
                    </m:r>
                    <m:d>
                      <m:dPr>
                        <m:ctrlPr>
                          <a:rPr lang="en-IN" sz="1400" i="1" smtClean="0">
                            <a:latin typeface="Cambria Math" panose="02040503050406030204" pitchFamily="18" charset="0"/>
                          </a:rPr>
                        </m:ctrlPr>
                      </m:dPr>
                      <m:e>
                        <m:r>
                          <a:rPr lang="en-IN" sz="1400" i="1" smtClean="0">
                            <a:latin typeface="Cambria Math" panose="02040503050406030204" pitchFamily="18" charset="0"/>
                          </a:rPr>
                          <m:t>6×1</m:t>
                        </m:r>
                      </m:e>
                    </m:d>
                  </m:oMath>
                </a14:m>
                <a:r>
                  <a:rPr lang="en-IN" sz="1400" dirty="0"/>
                  <a:t> </a:t>
                </a:r>
              </a:p>
              <a:p>
                <a:r>
                  <a:rPr lang="en-IN" sz="1400" dirty="0"/>
                  <a:t>                                     =   60 + 120 + 60 + 6 = 246</a:t>
                </a:r>
              </a:p>
            </p:txBody>
          </p:sp>
        </mc:Choice>
        <mc:Fallback xmlns="">
          <p:sp>
            <p:nvSpPr>
              <p:cNvPr id="3" name="Content Placeholder 2">
                <a:extLst>
                  <a:ext uri="{FF2B5EF4-FFF2-40B4-BE49-F238E27FC236}">
                    <a16:creationId xmlns:a16="http://schemas.microsoft.com/office/drawing/2014/main" id="{5D4CDA4C-C775-434B-AEC2-23EDB9234761}"/>
                  </a:ext>
                </a:extLst>
              </p:cNvPr>
              <p:cNvSpPr>
                <a:spLocks noGrp="1" noRot="1" noChangeAspect="1" noMove="1" noResize="1" noEditPoints="1" noAdjustHandles="1" noChangeArrowheads="1" noChangeShapeType="1" noTextEdit="1"/>
              </p:cNvSpPr>
              <p:nvPr>
                <p:ph idx="1"/>
              </p:nvPr>
            </p:nvSpPr>
            <p:spPr>
              <a:blipFill>
                <a:blip r:embed="rId2"/>
                <a:stretch>
                  <a:fillRect t="-291"/>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DAC65D2-6F0D-432D-9E83-BBA3169A9EF4}"/>
                  </a:ext>
                </a:extLst>
              </p14:cNvPr>
              <p14:cNvContentPartPr/>
              <p14:nvPr/>
            </p14:nvContentPartPr>
            <p14:xfrm>
              <a:off x="6539310" y="2318169"/>
              <a:ext cx="3600" cy="360"/>
            </p14:xfrm>
          </p:contentPart>
        </mc:Choice>
        <mc:Fallback xmlns="">
          <p:pic>
            <p:nvPicPr>
              <p:cNvPr id="4" name="Ink 3">
                <a:extLst>
                  <a:ext uri="{FF2B5EF4-FFF2-40B4-BE49-F238E27FC236}">
                    <a16:creationId xmlns:a16="http://schemas.microsoft.com/office/drawing/2014/main" id="{4DAC65D2-6F0D-432D-9E83-BBA3169A9EF4}"/>
                  </a:ext>
                </a:extLst>
              </p:cNvPr>
              <p:cNvPicPr/>
              <p:nvPr/>
            </p:nvPicPr>
            <p:blipFill>
              <a:blip r:embed="rId4"/>
              <a:stretch>
                <a:fillRect/>
              </a:stretch>
            </p:blipFill>
            <p:spPr>
              <a:xfrm>
                <a:off x="6530310" y="2309529"/>
                <a:ext cx="212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ACCD53FA-54E9-4B81-890A-5A74AB8243B7}"/>
                  </a:ext>
                </a:extLst>
              </p14:cNvPr>
              <p14:cNvContentPartPr/>
              <p14:nvPr/>
            </p14:nvContentPartPr>
            <p14:xfrm>
              <a:off x="6490350" y="2514369"/>
              <a:ext cx="360" cy="360"/>
            </p14:xfrm>
          </p:contentPart>
        </mc:Choice>
        <mc:Fallback xmlns="">
          <p:pic>
            <p:nvPicPr>
              <p:cNvPr id="6" name="Ink 5">
                <a:extLst>
                  <a:ext uri="{FF2B5EF4-FFF2-40B4-BE49-F238E27FC236}">
                    <a16:creationId xmlns:a16="http://schemas.microsoft.com/office/drawing/2014/main" id="{ACCD53FA-54E9-4B81-890A-5A74AB8243B7}"/>
                  </a:ext>
                </a:extLst>
              </p:cNvPr>
              <p:cNvPicPr/>
              <p:nvPr/>
            </p:nvPicPr>
            <p:blipFill>
              <a:blip r:embed="rId4"/>
              <a:stretch>
                <a:fillRect/>
              </a:stretch>
            </p:blipFill>
            <p:spPr>
              <a:xfrm>
                <a:off x="6481710" y="2505369"/>
                <a:ext cx="18000" cy="18000"/>
              </a:xfrm>
              <a:prstGeom prst="rect">
                <a:avLst/>
              </a:prstGeom>
            </p:spPr>
          </p:pic>
        </mc:Fallback>
      </mc:AlternateContent>
    </p:spTree>
    <p:extLst>
      <p:ext uri="{BB962C8B-B14F-4D97-AF65-F5344CB8AC3E}">
        <p14:creationId xmlns:p14="http://schemas.microsoft.com/office/powerpoint/2010/main" val="160809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587A363-493D-45D9-BB0B-94A14801521B}"/>
              </a:ext>
            </a:extLst>
          </p:cNvPr>
          <p:cNvSpPr>
            <a:spLocks noGrp="1"/>
          </p:cNvSpPr>
          <p:nvPr>
            <p:ph type="title"/>
          </p:nvPr>
        </p:nvSpPr>
        <p:spPr>
          <a:xfrm>
            <a:off x="653143" y="1645920"/>
            <a:ext cx="3522879" cy="4470821"/>
          </a:xfrm>
        </p:spPr>
        <p:txBody>
          <a:bodyPr>
            <a:normAutofit/>
          </a:bodyPr>
          <a:lstStyle/>
          <a:p>
            <a:pPr algn="r"/>
            <a:r>
              <a:rPr lang="en-IN">
                <a:solidFill>
                  <a:schemeClr val="bg2"/>
                </a:solidFill>
              </a:rPr>
              <a:t>exercise</a:t>
            </a:r>
          </a:p>
        </p:txBody>
      </p:sp>
      <p:sp>
        <p:nvSpPr>
          <p:cNvPr id="3" name="Content Placeholder 2">
            <a:extLst>
              <a:ext uri="{FF2B5EF4-FFF2-40B4-BE49-F238E27FC236}">
                <a16:creationId xmlns:a16="http://schemas.microsoft.com/office/drawing/2014/main" id="{03FA9D3A-6150-4296-AF55-A6E7FDAE19F5}"/>
              </a:ext>
            </a:extLst>
          </p:cNvPr>
          <p:cNvSpPr>
            <a:spLocks noGrp="1"/>
          </p:cNvSpPr>
          <p:nvPr>
            <p:ph idx="1"/>
          </p:nvPr>
        </p:nvSpPr>
        <p:spPr>
          <a:xfrm>
            <a:off x="5204109" y="1645920"/>
            <a:ext cx="6269434" cy="4470821"/>
          </a:xfrm>
        </p:spPr>
        <p:txBody>
          <a:bodyPr>
            <a:normAutofit/>
          </a:bodyPr>
          <a:lstStyle/>
          <a:p>
            <a:r>
              <a:rPr lang="en-IN" dirty="0">
                <a:effectLst/>
                <a:latin typeface="Times New Roman" panose="02020603050405020304" pitchFamily="18" charset="0"/>
              </a:rPr>
              <a:t>Which event is more likely? Why?</a:t>
            </a:r>
          </a:p>
          <a:p>
            <a:r>
              <a:rPr lang="en-IN" dirty="0">
                <a:effectLst/>
                <a:latin typeface="Times New Roman" panose="02020603050405020304" pitchFamily="18" charset="0"/>
              </a:rPr>
              <a:t>1. Tossing 23 tails with 23 pennies</a:t>
            </a:r>
          </a:p>
          <a:p>
            <a:r>
              <a:rPr lang="en-IN" dirty="0">
                <a:latin typeface="Times New Roman" panose="02020603050405020304" pitchFamily="18" charset="0"/>
              </a:rPr>
              <a:t> 2.</a:t>
            </a:r>
            <a:r>
              <a:rPr lang="en-IN" dirty="0">
                <a:effectLst/>
                <a:latin typeface="Times New Roman" panose="02020603050405020304" pitchFamily="18" charset="0"/>
              </a:rPr>
              <a:t> Rolling 9 sixes with 9 dice</a:t>
            </a:r>
          </a:p>
          <a:p>
            <a:endParaRPr lang="en-IN" dirty="0"/>
          </a:p>
        </p:txBody>
      </p:sp>
    </p:spTree>
    <p:extLst>
      <p:ext uri="{BB962C8B-B14F-4D97-AF65-F5344CB8AC3E}">
        <p14:creationId xmlns:p14="http://schemas.microsoft.com/office/powerpoint/2010/main" val="945889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7097557D-F9AB-44C9-A40F-D06F7D52E8D9}"/>
              </a:ext>
            </a:extLst>
          </p:cNvPr>
          <p:cNvSpPr>
            <a:spLocks noGrp="1"/>
          </p:cNvSpPr>
          <p:nvPr>
            <p:ph type="title"/>
          </p:nvPr>
        </p:nvSpPr>
        <p:spPr>
          <a:xfrm>
            <a:off x="1103312" y="452718"/>
            <a:ext cx="8947522" cy="1400530"/>
          </a:xfrm>
        </p:spPr>
        <p:txBody>
          <a:bodyPr anchor="ctr">
            <a:normAutofit/>
          </a:bodyPr>
          <a:lstStyle/>
          <a:p>
            <a:r>
              <a:rPr lang="en-IN">
                <a:solidFill>
                  <a:srgbClr val="FFFFFF"/>
                </a:solidFill>
              </a:rPr>
              <a:t>example</a:t>
            </a:r>
          </a:p>
        </p:txBody>
      </p:sp>
      <p:sp>
        <p:nvSpPr>
          <p:cNvPr id="3" name="Content Placeholder 2">
            <a:extLst>
              <a:ext uri="{FF2B5EF4-FFF2-40B4-BE49-F238E27FC236}">
                <a16:creationId xmlns:a16="http://schemas.microsoft.com/office/drawing/2014/main" id="{F87292F3-4341-4CBD-9DDF-56CCFDCBE0E4}"/>
              </a:ext>
            </a:extLst>
          </p:cNvPr>
          <p:cNvSpPr>
            <a:spLocks noGrp="1"/>
          </p:cNvSpPr>
          <p:nvPr>
            <p:ph idx="1"/>
          </p:nvPr>
        </p:nvSpPr>
        <p:spPr>
          <a:xfrm>
            <a:off x="1103312" y="2763520"/>
            <a:ext cx="8946541" cy="3484879"/>
          </a:xfrm>
        </p:spPr>
        <p:txBody>
          <a:bodyPr>
            <a:normAutofit/>
          </a:bodyPr>
          <a:lstStyle/>
          <a:p>
            <a:pPr>
              <a:lnSpc>
                <a:spcPct val="90000"/>
              </a:lnSpc>
            </a:pPr>
            <a:r>
              <a:rPr lang="en-IN" sz="1900">
                <a:effectLst/>
                <a:latin typeface="Arial" panose="020B0604020202020204" pitchFamily="34" charset="0"/>
              </a:rPr>
              <a:t>Suppose 7 students are staying in a hall in a hostel and they are allotted 7beds. Among them, Parvin does not want a bed next to Anju because Anju snores. Then, in how many ways can you allot the beds? </a:t>
            </a:r>
          </a:p>
          <a:p>
            <a:pPr>
              <a:lnSpc>
                <a:spcPct val="90000"/>
              </a:lnSpc>
            </a:pPr>
            <a:endParaRPr lang="en-IN" sz="1900">
              <a:effectLst/>
              <a:latin typeface="Arial" panose="020B0604020202020204" pitchFamily="34" charset="0"/>
            </a:endParaRPr>
          </a:p>
          <a:p>
            <a:pPr>
              <a:lnSpc>
                <a:spcPct val="90000"/>
              </a:lnSpc>
            </a:pPr>
            <a:r>
              <a:rPr lang="en-IN" sz="1900">
                <a:effectLst/>
                <a:latin typeface="Arial" panose="020B0604020202020204" pitchFamily="34" charset="0"/>
              </a:rPr>
              <a:t>Solution : Let the beds be numbered 1 to 7.</a:t>
            </a:r>
          </a:p>
          <a:p>
            <a:pPr>
              <a:lnSpc>
                <a:spcPct val="90000"/>
              </a:lnSpc>
            </a:pPr>
            <a:r>
              <a:rPr lang="en-IN" sz="1900">
                <a:effectLst/>
                <a:latin typeface="Arial" panose="020B0604020202020204" pitchFamily="34" charset="0"/>
              </a:rPr>
              <a:t>Case 1 : Suppose Anju is allotted bed number 1.</a:t>
            </a:r>
          </a:p>
          <a:p>
            <a:pPr>
              <a:lnSpc>
                <a:spcPct val="90000"/>
              </a:lnSpc>
            </a:pPr>
            <a:r>
              <a:rPr lang="en-IN" sz="1900">
                <a:effectLst/>
                <a:latin typeface="Arial" panose="020B0604020202020204" pitchFamily="34" charset="0"/>
              </a:rPr>
              <a:t>Then, Parvin cannot be allotted bed number 2.</a:t>
            </a:r>
          </a:p>
          <a:p>
            <a:pPr>
              <a:lnSpc>
                <a:spcPct val="90000"/>
              </a:lnSpc>
            </a:pPr>
            <a:r>
              <a:rPr lang="en-IN" sz="1900">
                <a:effectLst/>
                <a:latin typeface="Arial" panose="020B0604020202020204" pitchFamily="34" charset="0"/>
              </a:rPr>
              <a:t>So Parvin can be allotted a bed in 5 ways.</a:t>
            </a:r>
          </a:p>
          <a:p>
            <a:pPr>
              <a:lnSpc>
                <a:spcPct val="90000"/>
              </a:lnSpc>
            </a:pPr>
            <a:r>
              <a:rPr lang="en-IN" sz="1900">
                <a:effectLst/>
                <a:latin typeface="Arial" panose="020B0604020202020204" pitchFamily="34" charset="0"/>
              </a:rPr>
              <a:t>After </a:t>
            </a:r>
            <a:r>
              <a:rPr lang="en-IN" sz="1900" err="1">
                <a:effectLst/>
                <a:latin typeface="Arial" panose="020B0604020202020204" pitchFamily="34" charset="0"/>
              </a:rPr>
              <a:t>alloting</a:t>
            </a:r>
            <a:r>
              <a:rPr lang="en-IN" sz="1900">
                <a:effectLst/>
                <a:latin typeface="Arial" panose="020B0604020202020204" pitchFamily="34" charset="0"/>
              </a:rPr>
              <a:t> a bed to Parvin, the remaining 5 students can be allotted beds in 5! ways. So, in this case the beds can be allotted in 5x 5! = 600ways</a:t>
            </a:r>
            <a:endParaRPr lang="en-IN" sz="1900"/>
          </a:p>
        </p:txBody>
      </p:sp>
    </p:spTree>
    <p:extLst>
      <p:ext uri="{BB962C8B-B14F-4D97-AF65-F5344CB8AC3E}">
        <p14:creationId xmlns:p14="http://schemas.microsoft.com/office/powerpoint/2010/main" val="374419573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DFE3AA20-949C-43B8-B5EF-2A5DFD1797A4}"/>
              </a:ext>
            </a:extLst>
          </p:cNvPr>
          <p:cNvSpPr>
            <a:spLocks noGrp="1"/>
          </p:cNvSpPr>
          <p:nvPr>
            <p:ph type="title"/>
          </p:nvPr>
        </p:nvSpPr>
        <p:spPr>
          <a:xfrm>
            <a:off x="1103312" y="452718"/>
            <a:ext cx="8947522" cy="1400530"/>
          </a:xfrm>
        </p:spPr>
        <p:txBody>
          <a:bodyPr anchor="ctr">
            <a:normAutofit/>
          </a:bodyPr>
          <a:lstStyle/>
          <a:p>
            <a:r>
              <a:rPr lang="en-IN">
                <a:solidFill>
                  <a:srgbClr val="FFFFFF"/>
                </a:solidFill>
              </a:rPr>
              <a:t>example</a:t>
            </a:r>
          </a:p>
        </p:txBody>
      </p:sp>
      <p:sp>
        <p:nvSpPr>
          <p:cNvPr id="3" name="Content Placeholder 2">
            <a:extLst>
              <a:ext uri="{FF2B5EF4-FFF2-40B4-BE49-F238E27FC236}">
                <a16:creationId xmlns:a16="http://schemas.microsoft.com/office/drawing/2014/main" id="{455A87C8-2B17-4641-9C95-A3911B28DF89}"/>
              </a:ext>
            </a:extLst>
          </p:cNvPr>
          <p:cNvSpPr>
            <a:spLocks noGrp="1"/>
          </p:cNvSpPr>
          <p:nvPr>
            <p:ph idx="1"/>
          </p:nvPr>
        </p:nvSpPr>
        <p:spPr>
          <a:xfrm>
            <a:off x="1103312" y="2763520"/>
            <a:ext cx="8946541" cy="3484879"/>
          </a:xfrm>
        </p:spPr>
        <p:txBody>
          <a:bodyPr>
            <a:normAutofit/>
          </a:bodyPr>
          <a:lstStyle/>
          <a:p>
            <a:pPr>
              <a:lnSpc>
                <a:spcPct val="90000"/>
              </a:lnSpc>
            </a:pPr>
            <a:r>
              <a:rPr lang="en-IN" sz="1700"/>
              <a:t>Case 2 : Anju is allotted bed number 7.Then, Parvin cannot be allotted bed number 6As in Case 1, the beds can be allotted in 600 ways.</a:t>
            </a:r>
          </a:p>
          <a:p>
            <a:pPr>
              <a:lnSpc>
                <a:spcPct val="90000"/>
              </a:lnSpc>
            </a:pPr>
            <a:r>
              <a:rPr lang="en-IN" sz="1700"/>
              <a:t>Case 3 : Anju is allotted one of the beds numbered 2,3,4,5 or 6.Parvin cannot be allotted the beds on the right hand side and left hand side of Anju’s bed. </a:t>
            </a:r>
            <a:r>
              <a:rPr lang="en-IN" sz="1700" err="1"/>
              <a:t>Forexample</a:t>
            </a:r>
            <a:r>
              <a:rPr lang="en-IN" sz="1700"/>
              <a:t>, if Anju is allotted bed number 2, beds numbered 1 or 3 cannot be allotted to Parvin.</a:t>
            </a:r>
          </a:p>
          <a:p>
            <a:pPr>
              <a:lnSpc>
                <a:spcPct val="90000"/>
              </a:lnSpc>
            </a:pPr>
            <a:r>
              <a:rPr lang="en-IN" sz="1700"/>
              <a:t>Therefore, Parvin can be allotted a bed in 4 ways in all these cases.</a:t>
            </a:r>
          </a:p>
          <a:p>
            <a:pPr>
              <a:lnSpc>
                <a:spcPct val="90000"/>
              </a:lnSpc>
            </a:pPr>
            <a:r>
              <a:rPr lang="en-IN" sz="1700"/>
              <a:t>After allotting a bed to Parvin, the other 5 can be allotted a bed in 5! ways.</a:t>
            </a:r>
          </a:p>
          <a:p>
            <a:pPr>
              <a:lnSpc>
                <a:spcPct val="90000"/>
              </a:lnSpc>
            </a:pPr>
            <a:r>
              <a:rPr lang="en-IN" sz="1700"/>
              <a:t>Therefore, in each of these cases, the beds can be allotted in 480 x 5  ways.</a:t>
            </a:r>
          </a:p>
          <a:p>
            <a:pPr>
              <a:lnSpc>
                <a:spcPct val="90000"/>
              </a:lnSpc>
            </a:pPr>
            <a:r>
              <a:rPr lang="en-IN" sz="1700"/>
              <a:t>∴The beds can be allotted in(2 x 600 + 5 x 480) = (1200+ 2400) = 3600ways</a:t>
            </a:r>
          </a:p>
        </p:txBody>
      </p:sp>
    </p:spTree>
    <p:extLst>
      <p:ext uri="{BB962C8B-B14F-4D97-AF65-F5344CB8AC3E}">
        <p14:creationId xmlns:p14="http://schemas.microsoft.com/office/powerpoint/2010/main" val="208235338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9F5B3-25C1-495D-8D5A-E6A327B6AF45}"/>
              </a:ext>
            </a:extLst>
          </p:cNvPr>
          <p:cNvSpPr>
            <a:spLocks noGrp="1"/>
          </p:cNvSpPr>
          <p:nvPr>
            <p:ph type="title"/>
          </p:nvPr>
        </p:nvSpPr>
        <p:spPr/>
        <p:txBody>
          <a:bodyPr/>
          <a:lstStyle/>
          <a:p>
            <a:pPr algn="ctr"/>
            <a:r>
              <a:rPr lang="en-GB" dirty="0"/>
              <a:t>Counting</a:t>
            </a:r>
            <a:endParaRPr lang="en-IN" dirty="0"/>
          </a:p>
        </p:txBody>
      </p:sp>
      <p:sp>
        <p:nvSpPr>
          <p:cNvPr id="3" name="Content Placeholder 2">
            <a:extLst>
              <a:ext uri="{FF2B5EF4-FFF2-40B4-BE49-F238E27FC236}">
                <a16:creationId xmlns:a16="http://schemas.microsoft.com/office/drawing/2014/main" id="{8A4D516E-CDC4-4FD7-979A-16C88C2ECAEE}"/>
              </a:ext>
            </a:extLst>
          </p:cNvPr>
          <p:cNvSpPr>
            <a:spLocks noGrp="1"/>
          </p:cNvSpPr>
          <p:nvPr>
            <p:ph idx="1"/>
          </p:nvPr>
        </p:nvSpPr>
        <p:spPr/>
        <p:txBody>
          <a:bodyPr>
            <a:normAutofit/>
          </a:bodyPr>
          <a:lstStyle/>
          <a:p>
            <a:pPr lvl="0"/>
            <a:r>
              <a:rPr lang="en-IN" sz="1800" dirty="0"/>
              <a:t>How many different 5 digit numbers divisible by 10 can be formed from the digits</a:t>
            </a:r>
          </a:p>
          <a:p>
            <a:r>
              <a:rPr lang="en-IN" sz="1800" dirty="0"/>
              <a:t>  1,2,5,7,0, and 9.</a:t>
            </a:r>
          </a:p>
          <a:p>
            <a:r>
              <a:rPr lang="en-IN" sz="1800" dirty="0"/>
              <a:t> different digits means repetition of digits is NOT</a:t>
            </a:r>
          </a:p>
          <a:p>
            <a:r>
              <a:rPr lang="en-IN" sz="1800" dirty="0"/>
              <a:t> allowed and divisible by 10 means ending in ‘0’</a:t>
            </a:r>
          </a:p>
          <a:p>
            <a:r>
              <a:rPr lang="en-IN" sz="1800" dirty="0"/>
              <a:t>   n = 2 x 3 x 4 x 5 x 1 = 120</a:t>
            </a:r>
          </a:p>
          <a:p>
            <a:endParaRPr lang="en-IN" dirty="0"/>
          </a:p>
        </p:txBody>
      </p:sp>
    </p:spTree>
    <p:extLst>
      <p:ext uri="{BB962C8B-B14F-4D97-AF65-F5344CB8AC3E}">
        <p14:creationId xmlns:p14="http://schemas.microsoft.com/office/powerpoint/2010/main" val="2643418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38C99-4DED-4D91-B5DD-AF10FCB006FA}"/>
              </a:ext>
            </a:extLst>
          </p:cNvPr>
          <p:cNvSpPr>
            <a:spLocks noGrp="1"/>
          </p:cNvSpPr>
          <p:nvPr>
            <p:ph type="title"/>
          </p:nvPr>
        </p:nvSpPr>
        <p:spPr>
          <a:xfrm>
            <a:off x="750813" y="220632"/>
            <a:ext cx="8596668" cy="1320800"/>
          </a:xfrm>
        </p:spPr>
        <p:txBody>
          <a:bodyPr/>
          <a:lstStyle/>
          <a:p>
            <a:pPr algn="ctr"/>
            <a:r>
              <a:rPr lang="en-IN" dirty="0"/>
              <a:t>counting</a:t>
            </a:r>
          </a:p>
        </p:txBody>
      </p:sp>
      <p:sp>
        <p:nvSpPr>
          <p:cNvPr id="3" name="Content Placeholder 2">
            <a:extLst>
              <a:ext uri="{FF2B5EF4-FFF2-40B4-BE49-F238E27FC236}">
                <a16:creationId xmlns:a16="http://schemas.microsoft.com/office/drawing/2014/main" id="{4BC49DFE-7A4F-4B01-9C61-81EB806CF737}"/>
              </a:ext>
            </a:extLst>
          </p:cNvPr>
          <p:cNvSpPr>
            <a:spLocks noGrp="1"/>
          </p:cNvSpPr>
          <p:nvPr>
            <p:ph idx="1"/>
          </p:nvPr>
        </p:nvSpPr>
        <p:spPr>
          <a:xfrm>
            <a:off x="793137" y="881032"/>
            <a:ext cx="8596668" cy="5756336"/>
          </a:xfrm>
        </p:spPr>
        <p:txBody>
          <a:bodyPr/>
          <a:lstStyle/>
          <a:p>
            <a:r>
              <a:rPr lang="en-IN" dirty="0"/>
              <a:t>How many 3 digit palindrome numbers are there?</a:t>
            </a:r>
          </a:p>
          <a:p>
            <a:r>
              <a:rPr lang="en-IN" dirty="0"/>
              <a:t>Palindrome ?</a:t>
            </a:r>
          </a:p>
          <a:p>
            <a:r>
              <a:rPr lang="en-IN" dirty="0"/>
              <a:t>Palindrome words :  mum, dad, madam, </a:t>
            </a:r>
            <a:r>
              <a:rPr lang="en-IN" dirty="0" err="1"/>
              <a:t>racecar</a:t>
            </a:r>
            <a:r>
              <a:rPr lang="en-IN" dirty="0"/>
              <a:t>, Malayalam</a:t>
            </a:r>
          </a:p>
          <a:p>
            <a:r>
              <a:rPr lang="en-IN" dirty="0"/>
              <a:t>The first three digit palindrome number is 101</a:t>
            </a:r>
          </a:p>
          <a:p>
            <a:endParaRPr lang="en-IN" dirty="0"/>
          </a:p>
        </p:txBody>
      </p:sp>
      <p:graphicFrame>
        <p:nvGraphicFramePr>
          <p:cNvPr id="5" name="Table 5">
            <a:extLst>
              <a:ext uri="{FF2B5EF4-FFF2-40B4-BE49-F238E27FC236}">
                <a16:creationId xmlns:a16="http://schemas.microsoft.com/office/drawing/2014/main" id="{FF4596E9-CB43-4DD0-80CC-A213B2DD5819}"/>
              </a:ext>
            </a:extLst>
          </p:cNvPr>
          <p:cNvGraphicFramePr>
            <a:graphicFrameLocks noGrp="1"/>
          </p:cNvGraphicFramePr>
          <p:nvPr>
            <p:extLst>
              <p:ext uri="{D42A27DB-BD31-4B8C-83A1-F6EECF244321}">
                <p14:modId xmlns:p14="http://schemas.microsoft.com/office/powerpoint/2010/main" val="3515022293"/>
              </p:ext>
            </p:extLst>
          </p:nvPr>
        </p:nvGraphicFramePr>
        <p:xfrm>
          <a:off x="2475666" y="2798191"/>
          <a:ext cx="6708041" cy="3100089"/>
        </p:xfrm>
        <a:graphic>
          <a:graphicData uri="http://schemas.openxmlformats.org/drawingml/2006/table">
            <a:tbl>
              <a:tblPr firstRow="1" bandRow="1">
                <a:tableStyleId>{5C22544A-7EE6-4342-B048-85BDC9FD1C3A}</a:tableStyleId>
              </a:tblPr>
              <a:tblGrid>
                <a:gridCol w="745338">
                  <a:extLst>
                    <a:ext uri="{9D8B030D-6E8A-4147-A177-3AD203B41FA5}">
                      <a16:colId xmlns:a16="http://schemas.microsoft.com/office/drawing/2014/main" val="3510204053"/>
                    </a:ext>
                  </a:extLst>
                </a:gridCol>
                <a:gridCol w="724028">
                  <a:extLst>
                    <a:ext uri="{9D8B030D-6E8A-4147-A177-3AD203B41FA5}">
                      <a16:colId xmlns:a16="http://schemas.microsoft.com/office/drawing/2014/main" val="1478103782"/>
                    </a:ext>
                  </a:extLst>
                </a:gridCol>
                <a:gridCol w="766647">
                  <a:extLst>
                    <a:ext uri="{9D8B030D-6E8A-4147-A177-3AD203B41FA5}">
                      <a16:colId xmlns:a16="http://schemas.microsoft.com/office/drawing/2014/main" val="3540771465"/>
                    </a:ext>
                  </a:extLst>
                </a:gridCol>
                <a:gridCol w="745338">
                  <a:extLst>
                    <a:ext uri="{9D8B030D-6E8A-4147-A177-3AD203B41FA5}">
                      <a16:colId xmlns:a16="http://schemas.microsoft.com/office/drawing/2014/main" val="2191144217"/>
                    </a:ext>
                  </a:extLst>
                </a:gridCol>
                <a:gridCol w="745338">
                  <a:extLst>
                    <a:ext uri="{9D8B030D-6E8A-4147-A177-3AD203B41FA5}">
                      <a16:colId xmlns:a16="http://schemas.microsoft.com/office/drawing/2014/main" val="2037026042"/>
                    </a:ext>
                  </a:extLst>
                </a:gridCol>
                <a:gridCol w="745338">
                  <a:extLst>
                    <a:ext uri="{9D8B030D-6E8A-4147-A177-3AD203B41FA5}">
                      <a16:colId xmlns:a16="http://schemas.microsoft.com/office/drawing/2014/main" val="3351689088"/>
                    </a:ext>
                  </a:extLst>
                </a:gridCol>
                <a:gridCol w="745338">
                  <a:extLst>
                    <a:ext uri="{9D8B030D-6E8A-4147-A177-3AD203B41FA5}">
                      <a16:colId xmlns:a16="http://schemas.microsoft.com/office/drawing/2014/main" val="1720875603"/>
                    </a:ext>
                  </a:extLst>
                </a:gridCol>
                <a:gridCol w="745338">
                  <a:extLst>
                    <a:ext uri="{9D8B030D-6E8A-4147-A177-3AD203B41FA5}">
                      <a16:colId xmlns:a16="http://schemas.microsoft.com/office/drawing/2014/main" val="3418321237"/>
                    </a:ext>
                  </a:extLst>
                </a:gridCol>
                <a:gridCol w="745338">
                  <a:extLst>
                    <a:ext uri="{9D8B030D-6E8A-4147-A177-3AD203B41FA5}">
                      <a16:colId xmlns:a16="http://schemas.microsoft.com/office/drawing/2014/main" val="2997856666"/>
                    </a:ext>
                  </a:extLst>
                </a:gridCol>
              </a:tblGrid>
              <a:tr h="539769">
                <a:tc>
                  <a:txBody>
                    <a:bodyPr/>
                    <a:lstStyle/>
                    <a:p>
                      <a:r>
                        <a:rPr lang="en-IN" dirty="0"/>
                        <a:t> 101</a:t>
                      </a:r>
                    </a:p>
                  </a:txBody>
                  <a:tcPr/>
                </a:tc>
                <a:tc>
                  <a:txBody>
                    <a:bodyPr/>
                    <a:lstStyle/>
                    <a:p>
                      <a:r>
                        <a:rPr lang="en-IN" dirty="0"/>
                        <a:t> 202</a:t>
                      </a:r>
                    </a:p>
                  </a:txBody>
                  <a:tcPr/>
                </a:tc>
                <a:tc>
                  <a:txBody>
                    <a:bodyPr/>
                    <a:lstStyle/>
                    <a:p>
                      <a:r>
                        <a:rPr lang="en-IN" dirty="0"/>
                        <a:t>303</a:t>
                      </a:r>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 909</a:t>
                      </a:r>
                    </a:p>
                  </a:txBody>
                  <a:tcPr/>
                </a:tc>
                <a:extLst>
                  <a:ext uri="{0D108BD9-81ED-4DB2-BD59-A6C34878D82A}">
                    <a16:rowId xmlns:a16="http://schemas.microsoft.com/office/drawing/2014/main" val="3823687719"/>
                  </a:ext>
                </a:extLst>
              </a:tr>
              <a:tr h="275121">
                <a:tc>
                  <a:txBody>
                    <a:bodyPr/>
                    <a:lstStyle/>
                    <a:p>
                      <a:r>
                        <a:rPr lang="en-IN" dirty="0"/>
                        <a:t> 111</a:t>
                      </a:r>
                    </a:p>
                  </a:txBody>
                  <a:tcPr/>
                </a:tc>
                <a:tc>
                  <a:txBody>
                    <a:bodyPr/>
                    <a:lstStyle/>
                    <a:p>
                      <a:r>
                        <a:rPr lang="en-IN" dirty="0"/>
                        <a:t>  212 </a:t>
                      </a:r>
                    </a:p>
                  </a:txBody>
                  <a:tcPr/>
                </a:tc>
                <a:tc>
                  <a:txBody>
                    <a:bodyPr/>
                    <a:lstStyle/>
                    <a:p>
                      <a:r>
                        <a:rPr lang="en-IN" dirty="0"/>
                        <a:t> 313</a:t>
                      </a:r>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 919</a:t>
                      </a:r>
                    </a:p>
                  </a:txBody>
                  <a:tcPr/>
                </a:tc>
                <a:extLst>
                  <a:ext uri="{0D108BD9-81ED-4DB2-BD59-A6C34878D82A}">
                    <a16:rowId xmlns:a16="http://schemas.microsoft.com/office/drawing/2014/main" val="3066232397"/>
                  </a:ext>
                </a:extLst>
              </a:tr>
              <a:tr h="275121">
                <a:tc>
                  <a:txBody>
                    <a:bodyPr/>
                    <a:lstStyle/>
                    <a:p>
                      <a:r>
                        <a:rPr lang="en-IN" dirty="0"/>
                        <a:t> 121</a:t>
                      </a:r>
                    </a:p>
                  </a:txBody>
                  <a:tcPr/>
                </a:tc>
                <a:tc>
                  <a:txBody>
                    <a:bodyPr/>
                    <a:lstStyle/>
                    <a:p>
                      <a:r>
                        <a:rPr lang="en-IN" dirty="0"/>
                        <a:t>  222</a:t>
                      </a:r>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r>
                        <a:rPr lang="en-IN" dirty="0"/>
                        <a:t> 929</a:t>
                      </a:r>
                    </a:p>
                  </a:txBody>
                  <a:tcPr/>
                </a:tc>
                <a:extLst>
                  <a:ext uri="{0D108BD9-81ED-4DB2-BD59-A6C34878D82A}">
                    <a16:rowId xmlns:a16="http://schemas.microsoft.com/office/drawing/2014/main" val="2216064697"/>
                  </a:ext>
                </a:extLst>
              </a:tr>
              <a:tr h="275121">
                <a:tc>
                  <a:txBody>
                    <a:bodyPr/>
                    <a:lstStyle/>
                    <a:p>
                      <a:r>
                        <a:rPr lang="en-IN" dirty="0"/>
                        <a:t> 131</a:t>
                      </a:r>
                    </a:p>
                  </a:txBody>
                  <a:tcPr/>
                </a:tc>
                <a:tc>
                  <a:txBody>
                    <a:bodyPr/>
                    <a:lstStyle/>
                    <a:p>
                      <a:r>
                        <a:rPr lang="en-IN" dirty="0"/>
                        <a:t>  232</a:t>
                      </a:r>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r>
                        <a:rPr lang="en-IN" dirty="0"/>
                        <a:t> 939</a:t>
                      </a:r>
                    </a:p>
                  </a:txBody>
                  <a:tcPr/>
                </a:tc>
                <a:extLst>
                  <a:ext uri="{0D108BD9-81ED-4DB2-BD59-A6C34878D82A}">
                    <a16:rowId xmlns:a16="http://schemas.microsoft.com/office/drawing/2014/main" val="1827274746"/>
                  </a:ext>
                </a:extLst>
              </a:tr>
              <a:tr h="275121">
                <a:tc>
                  <a:txBody>
                    <a:bodyPr/>
                    <a:lstStyle/>
                    <a:p>
                      <a:r>
                        <a:rPr lang="en-IN" dirty="0"/>
                        <a:t> 141</a:t>
                      </a:r>
                    </a:p>
                  </a:txBody>
                  <a:tcPr/>
                </a:tc>
                <a:tc>
                  <a:txBody>
                    <a:bodyPr/>
                    <a:lstStyle/>
                    <a:p>
                      <a:r>
                        <a:rPr lang="en-IN" dirty="0"/>
                        <a:t>  242</a:t>
                      </a:r>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r>
                        <a:rPr lang="en-IN" dirty="0"/>
                        <a:t> 949</a:t>
                      </a:r>
                    </a:p>
                  </a:txBody>
                  <a:tcPr/>
                </a:tc>
                <a:extLst>
                  <a:ext uri="{0D108BD9-81ED-4DB2-BD59-A6C34878D82A}">
                    <a16:rowId xmlns:a16="http://schemas.microsoft.com/office/drawing/2014/main" val="2054893925"/>
                  </a:ext>
                </a:extLst>
              </a:tr>
              <a:tr h="275121">
                <a:tc>
                  <a:txBody>
                    <a:bodyPr/>
                    <a:lstStyle/>
                    <a:p>
                      <a:r>
                        <a:rPr lang="en-IN" dirty="0"/>
                        <a:t> 151</a:t>
                      </a:r>
                    </a:p>
                  </a:txBody>
                  <a:tcPr/>
                </a:tc>
                <a:tc>
                  <a:txBody>
                    <a:bodyPr/>
                    <a:lstStyle/>
                    <a:p>
                      <a:r>
                        <a:rPr lang="en-IN" dirty="0"/>
                        <a:t>  252</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 959</a:t>
                      </a:r>
                    </a:p>
                  </a:txBody>
                  <a:tcPr/>
                </a:tc>
                <a:extLst>
                  <a:ext uri="{0D108BD9-81ED-4DB2-BD59-A6C34878D82A}">
                    <a16:rowId xmlns:a16="http://schemas.microsoft.com/office/drawing/2014/main" val="4026129555"/>
                  </a:ext>
                </a:extLst>
              </a:tr>
              <a:tr h="275121">
                <a:tc>
                  <a:txBody>
                    <a:bodyPr/>
                    <a:lstStyle/>
                    <a:p>
                      <a:r>
                        <a:rPr lang="en-IN" dirty="0"/>
                        <a:t> 161</a:t>
                      </a:r>
                    </a:p>
                  </a:txBody>
                  <a:tcPr/>
                </a:tc>
                <a:tc>
                  <a:txBody>
                    <a:bodyPr/>
                    <a:lstStyle/>
                    <a:p>
                      <a:r>
                        <a:rPr lang="en-IN" dirty="0"/>
                        <a:t>  262</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 969</a:t>
                      </a:r>
                    </a:p>
                  </a:txBody>
                  <a:tcPr/>
                </a:tc>
                <a:extLst>
                  <a:ext uri="{0D108BD9-81ED-4DB2-BD59-A6C34878D82A}">
                    <a16:rowId xmlns:a16="http://schemas.microsoft.com/office/drawing/2014/main" val="2900473904"/>
                  </a:ext>
                </a:extLst>
              </a:tr>
              <a:tr h="275121">
                <a:tc>
                  <a:txBody>
                    <a:bodyPr/>
                    <a:lstStyle/>
                    <a:p>
                      <a:r>
                        <a:rPr lang="en-IN" dirty="0"/>
                        <a:t> 171</a:t>
                      </a:r>
                    </a:p>
                  </a:txBody>
                  <a:tcPr/>
                </a:tc>
                <a:tc>
                  <a:txBody>
                    <a:bodyPr/>
                    <a:lstStyle/>
                    <a:p>
                      <a:r>
                        <a:rPr lang="en-IN" dirty="0"/>
                        <a:t>  272</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 979</a:t>
                      </a:r>
                    </a:p>
                  </a:txBody>
                  <a:tcPr/>
                </a:tc>
                <a:extLst>
                  <a:ext uri="{0D108BD9-81ED-4DB2-BD59-A6C34878D82A}">
                    <a16:rowId xmlns:a16="http://schemas.microsoft.com/office/drawing/2014/main" val="92210252"/>
                  </a:ext>
                </a:extLst>
              </a:tr>
            </a:tbl>
          </a:graphicData>
        </a:graphic>
      </p:graphicFrame>
      <p:graphicFrame>
        <p:nvGraphicFramePr>
          <p:cNvPr id="6" name="Table 6">
            <a:extLst>
              <a:ext uri="{FF2B5EF4-FFF2-40B4-BE49-F238E27FC236}">
                <a16:creationId xmlns:a16="http://schemas.microsoft.com/office/drawing/2014/main" id="{059F4773-A6EA-4D03-B628-10F4FB16183C}"/>
              </a:ext>
            </a:extLst>
          </p:cNvPr>
          <p:cNvGraphicFramePr>
            <a:graphicFrameLocks noGrp="1"/>
          </p:cNvGraphicFramePr>
          <p:nvPr>
            <p:extLst>
              <p:ext uri="{D42A27DB-BD31-4B8C-83A1-F6EECF244321}">
                <p14:modId xmlns:p14="http://schemas.microsoft.com/office/powerpoint/2010/main" val="1129959118"/>
              </p:ext>
            </p:extLst>
          </p:nvPr>
        </p:nvGraphicFramePr>
        <p:xfrm>
          <a:off x="2475666" y="5900768"/>
          <a:ext cx="6708040" cy="736600"/>
        </p:xfrm>
        <a:graphic>
          <a:graphicData uri="http://schemas.openxmlformats.org/drawingml/2006/table">
            <a:tbl>
              <a:tblPr firstRow="1" bandRow="1">
                <a:tableStyleId>{5C22544A-7EE6-4342-B048-85BDC9FD1C3A}</a:tableStyleId>
              </a:tblPr>
              <a:tblGrid>
                <a:gridCol w="748059">
                  <a:extLst>
                    <a:ext uri="{9D8B030D-6E8A-4147-A177-3AD203B41FA5}">
                      <a16:colId xmlns:a16="http://schemas.microsoft.com/office/drawing/2014/main" val="1014233723"/>
                    </a:ext>
                  </a:extLst>
                </a:gridCol>
                <a:gridCol w="743002">
                  <a:extLst>
                    <a:ext uri="{9D8B030D-6E8A-4147-A177-3AD203B41FA5}">
                      <a16:colId xmlns:a16="http://schemas.microsoft.com/office/drawing/2014/main" val="289589944"/>
                    </a:ext>
                  </a:extLst>
                </a:gridCol>
                <a:gridCol w="753116">
                  <a:extLst>
                    <a:ext uri="{9D8B030D-6E8A-4147-A177-3AD203B41FA5}">
                      <a16:colId xmlns:a16="http://schemas.microsoft.com/office/drawing/2014/main" val="173180487"/>
                    </a:ext>
                  </a:extLst>
                </a:gridCol>
                <a:gridCol w="748059">
                  <a:extLst>
                    <a:ext uri="{9D8B030D-6E8A-4147-A177-3AD203B41FA5}">
                      <a16:colId xmlns:a16="http://schemas.microsoft.com/office/drawing/2014/main" val="2856947138"/>
                    </a:ext>
                  </a:extLst>
                </a:gridCol>
                <a:gridCol w="748059">
                  <a:extLst>
                    <a:ext uri="{9D8B030D-6E8A-4147-A177-3AD203B41FA5}">
                      <a16:colId xmlns:a16="http://schemas.microsoft.com/office/drawing/2014/main" val="863382202"/>
                    </a:ext>
                  </a:extLst>
                </a:gridCol>
                <a:gridCol w="738892">
                  <a:extLst>
                    <a:ext uri="{9D8B030D-6E8A-4147-A177-3AD203B41FA5}">
                      <a16:colId xmlns:a16="http://schemas.microsoft.com/office/drawing/2014/main" val="1689785400"/>
                    </a:ext>
                  </a:extLst>
                </a:gridCol>
                <a:gridCol w="757226">
                  <a:extLst>
                    <a:ext uri="{9D8B030D-6E8A-4147-A177-3AD203B41FA5}">
                      <a16:colId xmlns:a16="http://schemas.microsoft.com/office/drawing/2014/main" val="4283773371"/>
                    </a:ext>
                  </a:extLst>
                </a:gridCol>
                <a:gridCol w="748059">
                  <a:extLst>
                    <a:ext uri="{9D8B030D-6E8A-4147-A177-3AD203B41FA5}">
                      <a16:colId xmlns:a16="http://schemas.microsoft.com/office/drawing/2014/main" val="2776758324"/>
                    </a:ext>
                  </a:extLst>
                </a:gridCol>
                <a:gridCol w="723568">
                  <a:extLst>
                    <a:ext uri="{9D8B030D-6E8A-4147-A177-3AD203B41FA5}">
                      <a16:colId xmlns:a16="http://schemas.microsoft.com/office/drawing/2014/main" val="1057220371"/>
                    </a:ext>
                  </a:extLst>
                </a:gridCol>
              </a:tblGrid>
              <a:tr h="0">
                <a:tc>
                  <a:txBody>
                    <a:bodyPr/>
                    <a:lstStyle/>
                    <a:p>
                      <a:r>
                        <a:rPr lang="en-IN" dirty="0"/>
                        <a:t> 181</a:t>
                      </a:r>
                    </a:p>
                  </a:txBody>
                  <a:tcPr/>
                </a:tc>
                <a:tc>
                  <a:txBody>
                    <a:bodyPr/>
                    <a:lstStyle/>
                    <a:p>
                      <a:r>
                        <a:rPr lang="en-IN" dirty="0"/>
                        <a:t>  282</a:t>
                      </a:r>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r>
                        <a:rPr lang="en-IN" dirty="0"/>
                        <a:t> 989</a:t>
                      </a:r>
                    </a:p>
                  </a:txBody>
                  <a:tcPr/>
                </a:tc>
                <a:extLst>
                  <a:ext uri="{0D108BD9-81ED-4DB2-BD59-A6C34878D82A}">
                    <a16:rowId xmlns:a16="http://schemas.microsoft.com/office/drawing/2014/main" val="2916192002"/>
                  </a:ext>
                </a:extLst>
              </a:tr>
              <a:tr h="370840">
                <a:tc>
                  <a:txBody>
                    <a:bodyPr/>
                    <a:lstStyle/>
                    <a:p>
                      <a:r>
                        <a:rPr lang="en-IN" dirty="0"/>
                        <a:t> 191</a:t>
                      </a:r>
                    </a:p>
                  </a:txBody>
                  <a:tcPr/>
                </a:tc>
                <a:tc>
                  <a:txBody>
                    <a:bodyPr/>
                    <a:lstStyle/>
                    <a:p>
                      <a:r>
                        <a:rPr lang="en-IN" dirty="0"/>
                        <a:t>  292</a:t>
                      </a:r>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r>
                        <a:rPr lang="en-IN" dirty="0"/>
                        <a:t> 999</a:t>
                      </a:r>
                    </a:p>
                  </a:txBody>
                  <a:tcPr/>
                </a:tc>
                <a:extLst>
                  <a:ext uri="{0D108BD9-81ED-4DB2-BD59-A6C34878D82A}">
                    <a16:rowId xmlns:a16="http://schemas.microsoft.com/office/drawing/2014/main" val="2575865017"/>
                  </a:ext>
                </a:extLst>
              </a:tr>
            </a:tbl>
          </a:graphicData>
        </a:graphic>
      </p:graphicFrame>
    </p:spTree>
    <p:extLst>
      <p:ext uri="{BB962C8B-B14F-4D97-AF65-F5344CB8AC3E}">
        <p14:creationId xmlns:p14="http://schemas.microsoft.com/office/powerpoint/2010/main" val="7888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2AB18-3663-46EB-9FA0-CA82C69D2B02}"/>
              </a:ext>
            </a:extLst>
          </p:cNvPr>
          <p:cNvSpPr>
            <a:spLocks noGrp="1"/>
          </p:cNvSpPr>
          <p:nvPr>
            <p:ph type="title"/>
          </p:nvPr>
        </p:nvSpPr>
        <p:spPr>
          <a:xfrm>
            <a:off x="648930" y="629266"/>
            <a:ext cx="6188190" cy="1622321"/>
          </a:xfrm>
        </p:spPr>
        <p:txBody>
          <a:bodyPr>
            <a:normAutofit/>
          </a:bodyPr>
          <a:lstStyle/>
          <a:p>
            <a:r>
              <a:rPr lang="en-GB">
                <a:solidFill>
                  <a:srgbClr val="EBEBEB"/>
                </a:solidFill>
              </a:rPr>
              <a:t>Permutations</a:t>
            </a:r>
            <a:endParaRPr lang="en-IN">
              <a:solidFill>
                <a:srgbClr val="EBEBEB"/>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FAAB18-9FFD-4FD4-B73B-7FA58D65EC89}"/>
                  </a:ext>
                </a:extLst>
              </p:cNvPr>
              <p:cNvSpPr>
                <a:spLocks noGrp="1"/>
              </p:cNvSpPr>
              <p:nvPr>
                <p:ph idx="1"/>
              </p:nvPr>
            </p:nvSpPr>
            <p:spPr>
              <a:xfrm>
                <a:off x="648930" y="2438400"/>
                <a:ext cx="6188189" cy="3785419"/>
              </a:xfrm>
            </p:spPr>
            <p:txBody>
              <a:bodyPr>
                <a:normAutofit/>
              </a:bodyPr>
              <a:lstStyle/>
              <a:p>
                <a:pPr>
                  <a:lnSpc>
                    <a:spcPct val="90000"/>
                  </a:lnSpc>
                </a:pPr>
                <a:r>
                  <a:rPr lang="en-IN" sz="1700">
                    <a:solidFill>
                      <a:srgbClr val="FFFFFF"/>
                    </a:solidFill>
                  </a:rPr>
                  <a:t>Suppose there are ‘n’ objects, then the arrangement of ‘r’ of these objects  ( </a:t>
                </a:r>
                <a14:m>
                  <m:oMath xmlns:m="http://schemas.openxmlformats.org/officeDocument/2006/math">
                    <m:r>
                      <a:rPr lang="en-IN" sz="1700" i="1">
                        <a:solidFill>
                          <a:srgbClr val="FFFFFF"/>
                        </a:solidFill>
                        <a:latin typeface="Cambria Math" panose="02040503050406030204" pitchFamily="18" charset="0"/>
                      </a:rPr>
                      <m:t>𝑟</m:t>
                    </m:r>
                    <m:r>
                      <a:rPr lang="en-IN" sz="1700" i="1">
                        <a:solidFill>
                          <a:srgbClr val="FFFFFF"/>
                        </a:solidFill>
                        <a:latin typeface="Cambria Math" panose="02040503050406030204" pitchFamily="18" charset="0"/>
                      </a:rPr>
                      <m:t> ≤</m:t>
                    </m:r>
                    <m:r>
                      <a:rPr lang="en-IN" sz="1700" i="1">
                        <a:solidFill>
                          <a:srgbClr val="FFFFFF"/>
                        </a:solidFill>
                        <a:latin typeface="Cambria Math" panose="02040503050406030204" pitchFamily="18" charset="0"/>
                      </a:rPr>
                      <m:t>𝑛</m:t>
                    </m:r>
                  </m:oMath>
                </a14:m>
                <a:r>
                  <a:rPr lang="en-IN" sz="1700">
                    <a:solidFill>
                      <a:srgbClr val="FFFFFF"/>
                    </a:solidFill>
                  </a:rPr>
                  <a:t> ) in order is called the permutation of these ‘n’ objects taken ‘r’ at a time and it is denoted by </a:t>
                </a:r>
                <a14:m>
                  <m:oMath xmlns:m="http://schemas.openxmlformats.org/officeDocument/2006/math">
                    <m:r>
                      <a:rPr lang="en-IN" sz="1700" i="1">
                        <a:solidFill>
                          <a:srgbClr val="FFFFFF"/>
                        </a:solidFill>
                        <a:latin typeface="Cambria Math" panose="02040503050406030204" pitchFamily="18" charset="0"/>
                      </a:rPr>
                      <m:t>𝑛</m:t>
                    </m:r>
                    <m:sSub>
                      <m:sSubPr>
                        <m:ctrlPr>
                          <a:rPr lang="en-IN" sz="1700" i="1">
                            <a:solidFill>
                              <a:srgbClr val="FFFFFF"/>
                            </a:solidFill>
                            <a:latin typeface="Cambria Math" panose="02040503050406030204" pitchFamily="18" charset="0"/>
                          </a:rPr>
                        </m:ctrlPr>
                      </m:sSubPr>
                      <m:e>
                        <m:r>
                          <a:rPr lang="en-IN" sz="1700" i="1">
                            <a:solidFill>
                              <a:srgbClr val="FFFFFF"/>
                            </a:solidFill>
                            <a:latin typeface="Cambria Math" panose="02040503050406030204" pitchFamily="18" charset="0"/>
                          </a:rPr>
                          <m:t>𝑃</m:t>
                        </m:r>
                      </m:e>
                      <m:sub>
                        <m:r>
                          <a:rPr lang="en-IN" sz="1700" i="1">
                            <a:solidFill>
                              <a:srgbClr val="FFFFFF"/>
                            </a:solidFill>
                            <a:latin typeface="Cambria Math" panose="02040503050406030204" pitchFamily="18" charset="0"/>
                          </a:rPr>
                          <m:t>𝑟</m:t>
                        </m:r>
                      </m:sub>
                    </m:sSub>
                  </m:oMath>
                </a14:m>
                <a:r>
                  <a:rPr lang="en-IN" sz="1700">
                    <a:solidFill>
                      <a:srgbClr val="FFFFFF"/>
                    </a:solidFill>
                  </a:rPr>
                  <a:t> and is defined as </a:t>
                </a:r>
              </a:p>
              <a:p>
                <a:pPr>
                  <a:lnSpc>
                    <a:spcPct val="90000"/>
                  </a:lnSpc>
                </a:pPr>
                <a14:m>
                  <m:oMath xmlns:m="http://schemas.openxmlformats.org/officeDocument/2006/math">
                    <m:r>
                      <a:rPr lang="en-IN" sz="1700" i="1">
                        <a:solidFill>
                          <a:srgbClr val="FFFFFF"/>
                        </a:solidFill>
                        <a:latin typeface="Cambria Math" panose="02040503050406030204" pitchFamily="18" charset="0"/>
                      </a:rPr>
                      <m:t>𝑛</m:t>
                    </m:r>
                    <m:sSub>
                      <m:sSubPr>
                        <m:ctrlPr>
                          <a:rPr lang="en-IN" sz="1700" i="1">
                            <a:solidFill>
                              <a:srgbClr val="FFFFFF"/>
                            </a:solidFill>
                            <a:latin typeface="Cambria Math" panose="02040503050406030204" pitchFamily="18" charset="0"/>
                          </a:rPr>
                        </m:ctrlPr>
                      </m:sSubPr>
                      <m:e>
                        <m:r>
                          <a:rPr lang="en-IN" sz="1700" i="1">
                            <a:solidFill>
                              <a:srgbClr val="FFFFFF"/>
                            </a:solidFill>
                            <a:latin typeface="Cambria Math" panose="02040503050406030204" pitchFamily="18" charset="0"/>
                          </a:rPr>
                          <m:t>𝑃</m:t>
                        </m:r>
                      </m:e>
                      <m:sub>
                        <m:r>
                          <a:rPr lang="en-IN" sz="1700" i="1">
                            <a:solidFill>
                              <a:srgbClr val="FFFFFF"/>
                            </a:solidFill>
                            <a:latin typeface="Cambria Math" panose="02040503050406030204" pitchFamily="18" charset="0"/>
                          </a:rPr>
                          <m:t>𝑟</m:t>
                        </m:r>
                      </m:sub>
                    </m:sSub>
                    <m:r>
                      <a:rPr lang="en-IN" sz="1700" i="1">
                        <a:solidFill>
                          <a:srgbClr val="FFFFFF"/>
                        </a:solidFill>
                        <a:latin typeface="Cambria Math" panose="02040503050406030204" pitchFamily="18" charset="0"/>
                      </a:rPr>
                      <m:t>= </m:t>
                    </m:r>
                    <m:f>
                      <m:fPr>
                        <m:ctrlPr>
                          <a:rPr lang="en-IN" sz="1700" i="1">
                            <a:solidFill>
                              <a:srgbClr val="FFFFFF"/>
                            </a:solidFill>
                            <a:latin typeface="Cambria Math" panose="02040503050406030204" pitchFamily="18" charset="0"/>
                          </a:rPr>
                        </m:ctrlPr>
                      </m:fPr>
                      <m:num>
                        <m:r>
                          <a:rPr lang="en-IN" sz="1700" i="1">
                            <a:solidFill>
                              <a:srgbClr val="FFFFFF"/>
                            </a:solidFill>
                            <a:latin typeface="Cambria Math" panose="02040503050406030204" pitchFamily="18" charset="0"/>
                          </a:rPr>
                          <m:t>𝑛</m:t>
                        </m:r>
                        <m:r>
                          <a:rPr lang="en-IN" sz="1700" i="1">
                            <a:solidFill>
                              <a:srgbClr val="FFFFFF"/>
                            </a:solidFill>
                            <a:latin typeface="Cambria Math" panose="02040503050406030204" pitchFamily="18" charset="0"/>
                          </a:rPr>
                          <m:t>!</m:t>
                        </m:r>
                      </m:num>
                      <m:den>
                        <m:d>
                          <m:dPr>
                            <m:ctrlPr>
                              <a:rPr lang="en-IN" sz="1700" i="1">
                                <a:solidFill>
                                  <a:srgbClr val="FFFFFF"/>
                                </a:solidFill>
                                <a:latin typeface="Cambria Math" panose="02040503050406030204" pitchFamily="18" charset="0"/>
                              </a:rPr>
                            </m:ctrlPr>
                          </m:dPr>
                          <m:e>
                            <m:r>
                              <a:rPr lang="en-IN" sz="1700" i="1">
                                <a:solidFill>
                                  <a:srgbClr val="FFFFFF"/>
                                </a:solidFill>
                                <a:latin typeface="Cambria Math" panose="02040503050406030204" pitchFamily="18" charset="0"/>
                              </a:rPr>
                              <m:t>𝑛</m:t>
                            </m:r>
                            <m:r>
                              <a:rPr lang="en-IN" sz="1700" i="1">
                                <a:solidFill>
                                  <a:srgbClr val="FFFFFF"/>
                                </a:solidFill>
                                <a:latin typeface="Cambria Math" panose="02040503050406030204" pitchFamily="18" charset="0"/>
                              </a:rPr>
                              <m:t>−</m:t>
                            </m:r>
                            <m:r>
                              <a:rPr lang="en-IN" sz="1700" i="1">
                                <a:solidFill>
                                  <a:srgbClr val="FFFFFF"/>
                                </a:solidFill>
                                <a:latin typeface="Cambria Math" panose="02040503050406030204" pitchFamily="18" charset="0"/>
                              </a:rPr>
                              <m:t>𝑟</m:t>
                            </m:r>
                          </m:e>
                        </m:d>
                        <m:r>
                          <a:rPr lang="en-IN" sz="1700" i="1">
                            <a:solidFill>
                              <a:srgbClr val="FFFFFF"/>
                            </a:solidFill>
                            <a:latin typeface="Cambria Math" panose="02040503050406030204" pitchFamily="18" charset="0"/>
                          </a:rPr>
                          <m:t>!</m:t>
                        </m:r>
                      </m:den>
                    </m:f>
                  </m:oMath>
                </a14:m>
                <a:r>
                  <a:rPr lang="en-IN" sz="1700">
                    <a:solidFill>
                      <a:srgbClr val="FFFFFF"/>
                    </a:solidFill>
                  </a:rPr>
                  <a:t> </a:t>
                </a:r>
              </a:p>
              <a:p>
                <a:pPr>
                  <a:lnSpc>
                    <a:spcPct val="90000"/>
                  </a:lnSpc>
                </a:pPr>
                <a:r>
                  <a:rPr lang="en-IN" sz="1700">
                    <a:solidFill>
                      <a:srgbClr val="FFFFFF"/>
                    </a:solidFill>
                  </a:rPr>
                  <a:t>The arrangement of three letters a, b, c taken 2 at a time = 3</a:t>
                </a:r>
                <a14:m>
                  <m:oMath xmlns:m="http://schemas.openxmlformats.org/officeDocument/2006/math">
                    <m:sSub>
                      <m:sSubPr>
                        <m:ctrlPr>
                          <a:rPr lang="en-IN" sz="1700" i="1">
                            <a:solidFill>
                              <a:srgbClr val="FFFFFF"/>
                            </a:solidFill>
                            <a:latin typeface="Cambria Math" panose="02040503050406030204" pitchFamily="18" charset="0"/>
                          </a:rPr>
                        </m:ctrlPr>
                      </m:sSubPr>
                      <m:e>
                        <m:r>
                          <a:rPr lang="en-IN" sz="1700" i="1">
                            <a:solidFill>
                              <a:srgbClr val="FFFFFF"/>
                            </a:solidFill>
                            <a:latin typeface="Cambria Math" panose="02040503050406030204" pitchFamily="18" charset="0"/>
                          </a:rPr>
                          <m:t>𝑃</m:t>
                        </m:r>
                      </m:e>
                      <m:sub>
                        <m:r>
                          <a:rPr lang="en-IN" sz="1700" i="1">
                            <a:solidFill>
                              <a:srgbClr val="FFFFFF"/>
                            </a:solidFill>
                            <a:latin typeface="Cambria Math" panose="02040503050406030204" pitchFamily="18" charset="0"/>
                          </a:rPr>
                          <m:t>2</m:t>
                        </m:r>
                      </m:sub>
                    </m:sSub>
                    <m:r>
                      <a:rPr lang="en-IN" sz="1700" i="1">
                        <a:solidFill>
                          <a:srgbClr val="FFFFFF"/>
                        </a:solidFill>
                        <a:latin typeface="Cambria Math" panose="02040503050406030204" pitchFamily="18" charset="0"/>
                      </a:rPr>
                      <m:t>=</m:t>
                    </m:r>
                  </m:oMath>
                </a14:m>
                <a:endParaRPr lang="en-IN" sz="1700" i="1">
                  <a:solidFill>
                    <a:srgbClr val="FFFFFF"/>
                  </a:solidFill>
                  <a:latin typeface="Cambria Math" panose="02040503050406030204" pitchFamily="18" charset="0"/>
                </a:endParaRPr>
              </a:p>
              <a:p>
                <a:pPr>
                  <a:lnSpc>
                    <a:spcPct val="90000"/>
                  </a:lnSpc>
                </a:pPr>
                <a14:m>
                  <m:oMath xmlns:m="http://schemas.openxmlformats.org/officeDocument/2006/math">
                    <m:r>
                      <a:rPr lang="en-IN" sz="1700" i="1">
                        <a:solidFill>
                          <a:srgbClr val="FFFFFF"/>
                        </a:solidFill>
                        <a:latin typeface="Cambria Math" panose="02040503050406030204" pitchFamily="18" charset="0"/>
                      </a:rPr>
                      <m:t>3 ×2=6 </m:t>
                    </m:r>
                  </m:oMath>
                </a14:m>
                <a:r>
                  <a:rPr lang="en-IN" sz="1700">
                    <a:solidFill>
                      <a:srgbClr val="FFFFFF"/>
                    </a:solidFill>
                  </a:rPr>
                  <a:t>ways</a:t>
                </a:r>
              </a:p>
              <a:p>
                <a:pPr>
                  <a:lnSpc>
                    <a:spcPct val="90000"/>
                  </a:lnSpc>
                </a:pPr>
                <a:r>
                  <a:rPr lang="en-IN" sz="1700">
                    <a:solidFill>
                      <a:srgbClr val="FFFFFF"/>
                    </a:solidFill>
                  </a:rPr>
                  <a:t>ab, ba, bc, cb, ac, ca</a:t>
                </a:r>
              </a:p>
              <a:p>
                <a:pPr>
                  <a:lnSpc>
                    <a:spcPct val="90000"/>
                  </a:lnSpc>
                </a:pPr>
                <a:r>
                  <a:rPr lang="en-IN" sz="1700">
                    <a:solidFill>
                      <a:srgbClr val="FFFFFF"/>
                    </a:solidFill>
                  </a:rPr>
                  <a:t> n! = n(n-1) (n -2) ……..3. 2 . 1</a:t>
                </a:r>
              </a:p>
              <a:p>
                <a:pPr>
                  <a:lnSpc>
                    <a:spcPct val="90000"/>
                  </a:lnSpc>
                </a:pPr>
                <a:r>
                  <a:rPr lang="en-IN" sz="1700">
                    <a:solidFill>
                      <a:srgbClr val="FFFFFF"/>
                    </a:solidFill>
                  </a:rPr>
                  <a:t>0! = 1 1! = 1 , 2! = 2 , 3! = 6       4! = 24, 5! = 120 , 6! = 720, 7! = 5040</a:t>
                </a:r>
              </a:p>
              <a:p>
                <a:pPr>
                  <a:lnSpc>
                    <a:spcPct val="90000"/>
                  </a:lnSpc>
                </a:pPr>
                <a:endParaRPr lang="en-IN" sz="1700">
                  <a:solidFill>
                    <a:srgbClr val="FFFFFF"/>
                  </a:solidFill>
                </a:endParaRPr>
              </a:p>
            </p:txBody>
          </p:sp>
        </mc:Choice>
        <mc:Fallback xmlns="">
          <p:sp>
            <p:nvSpPr>
              <p:cNvPr id="3" name="Content Placeholder 2">
                <a:extLst>
                  <a:ext uri="{FF2B5EF4-FFF2-40B4-BE49-F238E27FC236}">
                    <a16:creationId xmlns:a16="http://schemas.microsoft.com/office/drawing/2014/main" id="{68FAAB18-9FFD-4FD4-B73B-7FA58D65EC89}"/>
                  </a:ext>
                </a:extLst>
              </p:cNvPr>
              <p:cNvSpPr>
                <a:spLocks noGrp="1" noRot="1" noChangeAspect="1" noMove="1" noResize="1" noEditPoints="1" noAdjustHandles="1" noChangeArrowheads="1" noChangeShapeType="1" noTextEdit="1"/>
              </p:cNvSpPr>
              <p:nvPr>
                <p:ph idx="1"/>
              </p:nvPr>
            </p:nvSpPr>
            <p:spPr>
              <a:xfrm>
                <a:off x="648930" y="2438400"/>
                <a:ext cx="6188189" cy="3785419"/>
              </a:xfrm>
              <a:blipFill>
                <a:blip r:embed="rId3"/>
                <a:stretch>
                  <a:fillRect l="-98" t="-1127" b="-2093"/>
                </a:stretch>
              </a:blipFill>
            </p:spPr>
            <p:txBody>
              <a:bodyPr/>
              <a:lstStyle/>
              <a:p>
                <a:r>
                  <a:rPr lang="en-IN">
                    <a:noFill/>
                  </a:rPr>
                  <a:t> </a:t>
                </a:r>
              </a:p>
            </p:txBody>
          </p:sp>
        </mc:Fallback>
      </mc:AlternateContent>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a:extLst>
              <a:ext uri="{FF2B5EF4-FFF2-40B4-BE49-F238E27FC236}">
                <a16:creationId xmlns:a16="http://schemas.microsoft.com/office/drawing/2014/main" id="{66284E64-06E5-4081-9D0B-284953B7CE18}"/>
              </a:ext>
            </a:extLst>
          </p:cNvPr>
          <p:cNvPicPr>
            <a:picLocks noChangeAspect="1"/>
          </p:cNvPicPr>
          <p:nvPr/>
        </p:nvPicPr>
        <p:blipFill rotWithShape="1">
          <a:blip r:embed="rId4"/>
          <a:srcRect l="16092" r="29629"/>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4180297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E89CA-F21C-444E-BDBB-BC968DB9A9F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35299F7-16DF-49DD-9A17-B115A6FD204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28110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F9CB6-EDBC-4A0E-91D6-743EC4053199}"/>
              </a:ext>
            </a:extLst>
          </p:cNvPr>
          <p:cNvSpPr>
            <a:spLocks noGrp="1"/>
          </p:cNvSpPr>
          <p:nvPr>
            <p:ph type="title"/>
          </p:nvPr>
        </p:nvSpPr>
        <p:spPr>
          <a:xfrm>
            <a:off x="838200" y="365126"/>
            <a:ext cx="10515600" cy="538642"/>
          </a:xfrm>
        </p:spPr>
        <p:txBody>
          <a:bodyPr>
            <a:normAutofit fontScale="90000"/>
          </a:bodyPr>
          <a:lstStyle/>
          <a:p>
            <a:pPr algn="ctr"/>
            <a:r>
              <a:rPr lang="en-GB" dirty="0"/>
              <a:t>Permutations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EE24784-1EAC-421E-9BDC-FDDA5F435BB9}"/>
                  </a:ext>
                </a:extLst>
              </p:cNvPr>
              <p:cNvSpPr>
                <a:spLocks noGrp="1"/>
              </p:cNvSpPr>
              <p:nvPr>
                <p:ph idx="1"/>
              </p:nvPr>
            </p:nvSpPr>
            <p:spPr>
              <a:xfrm>
                <a:off x="838200" y="1211855"/>
                <a:ext cx="10515600" cy="4965108"/>
              </a:xfrm>
            </p:spPr>
            <p:txBody>
              <a:bodyPr>
                <a:normAutofit/>
              </a:bodyPr>
              <a:lstStyle/>
              <a:p>
                <a:r>
                  <a:rPr lang="en-IN" sz="2800" dirty="0"/>
                  <a:t>Linear arrangement:</a:t>
                </a:r>
              </a:p>
              <a:p>
                <a:r>
                  <a:rPr lang="en-IN" sz="2800" dirty="0"/>
                  <a:t>The number of arrangements of ‘n’ persons in a row of ‘n’ seats = </a:t>
                </a:r>
                <a:r>
                  <a:rPr lang="en-IN" sz="2800" dirty="0" err="1"/>
                  <a:t>nP</a:t>
                </a:r>
                <a:r>
                  <a:rPr lang="en-IN" sz="2800" baseline="-25000" dirty="0" err="1"/>
                  <a:t>n</a:t>
                </a:r>
                <a:endParaRPr lang="en-IN" sz="2800" dirty="0"/>
              </a:p>
              <a:p>
                <a:r>
                  <a:rPr lang="en-IN" sz="2800" dirty="0"/>
                  <a:t>Let no of persons  be 4 and let the n of seats be 4</a:t>
                </a:r>
              </a:p>
              <a:p>
                <a14:m>
                  <m:oMath xmlns:m="http://schemas.openxmlformats.org/officeDocument/2006/math">
                    <m:r>
                      <a:rPr lang="en-IN" sz="2800" i="1">
                        <a:latin typeface="Cambria Math" panose="02040503050406030204" pitchFamily="18" charset="0"/>
                      </a:rPr>
                      <m:t>𝑛</m:t>
                    </m:r>
                    <m:r>
                      <a:rPr lang="en-IN" sz="2800" i="1">
                        <a:latin typeface="Cambria Math" panose="02040503050406030204" pitchFamily="18" charset="0"/>
                      </a:rPr>
                      <m:t>= </m:t>
                    </m:r>
                    <m:f>
                      <m:fPr>
                        <m:ctrlPr>
                          <a:rPr lang="en-IN" sz="2800" i="1">
                            <a:latin typeface="Cambria Math" panose="02040503050406030204" pitchFamily="18" charset="0"/>
                          </a:rPr>
                        </m:ctrlPr>
                      </m:fPr>
                      <m:num>
                        <m:r>
                          <a:rPr lang="en-IN" sz="2800" i="1">
                            <a:latin typeface="Cambria Math" panose="02040503050406030204" pitchFamily="18" charset="0"/>
                          </a:rPr>
                          <m:t>4</m:t>
                        </m:r>
                      </m:num>
                      <m:den>
                        <m:sSub>
                          <m:sSubPr>
                            <m:ctrlPr>
                              <a:rPr lang="en-IN" sz="2800" i="1">
                                <a:latin typeface="Cambria Math" panose="02040503050406030204" pitchFamily="18" charset="0"/>
                              </a:rPr>
                            </m:ctrlPr>
                          </m:sSubPr>
                          <m:e>
                            <m:r>
                              <a:rPr lang="en-IN" sz="2800" i="1">
                                <a:latin typeface="Cambria Math" panose="02040503050406030204" pitchFamily="18" charset="0"/>
                              </a:rPr>
                              <m:t>𝑠</m:t>
                            </m:r>
                          </m:e>
                          <m:sub>
                            <m:r>
                              <a:rPr lang="en-IN" sz="2800" i="1">
                                <a:latin typeface="Cambria Math" panose="02040503050406030204" pitchFamily="18" charset="0"/>
                              </a:rPr>
                              <m:t>1</m:t>
                            </m:r>
                          </m:sub>
                        </m:sSub>
                        <m:r>
                          <a:rPr lang="en-IN" sz="2800" i="1">
                            <a:latin typeface="Cambria Math" panose="02040503050406030204" pitchFamily="18" charset="0"/>
                          </a:rPr>
                          <m:t> </m:t>
                        </m:r>
                      </m:den>
                    </m:f>
                    <m:r>
                      <a:rPr lang="en-IN" sz="2800" i="1">
                        <a:latin typeface="Cambria Math" panose="02040503050406030204" pitchFamily="18" charset="0"/>
                      </a:rPr>
                      <m:t> ×</m:t>
                    </m:r>
                    <m:f>
                      <m:fPr>
                        <m:ctrlPr>
                          <a:rPr lang="en-IN" sz="2800" i="1">
                            <a:latin typeface="Cambria Math" panose="02040503050406030204" pitchFamily="18" charset="0"/>
                          </a:rPr>
                        </m:ctrlPr>
                      </m:fPr>
                      <m:num>
                        <m:r>
                          <a:rPr lang="en-IN" sz="2800" i="1">
                            <a:latin typeface="Cambria Math" panose="02040503050406030204" pitchFamily="18" charset="0"/>
                          </a:rPr>
                          <m:t>3</m:t>
                        </m:r>
                      </m:num>
                      <m:den>
                        <m:sSub>
                          <m:sSubPr>
                            <m:ctrlPr>
                              <a:rPr lang="en-IN" sz="2800" i="1">
                                <a:latin typeface="Cambria Math" panose="02040503050406030204" pitchFamily="18" charset="0"/>
                              </a:rPr>
                            </m:ctrlPr>
                          </m:sSubPr>
                          <m:e>
                            <m:r>
                              <a:rPr lang="en-IN" sz="2800" i="1">
                                <a:latin typeface="Cambria Math" panose="02040503050406030204" pitchFamily="18" charset="0"/>
                              </a:rPr>
                              <m:t>𝑠</m:t>
                            </m:r>
                          </m:e>
                          <m:sub>
                            <m:r>
                              <a:rPr lang="en-IN" sz="2800" i="1">
                                <a:latin typeface="Cambria Math" panose="02040503050406030204" pitchFamily="18" charset="0"/>
                              </a:rPr>
                              <m:t>2</m:t>
                            </m:r>
                          </m:sub>
                        </m:sSub>
                      </m:den>
                    </m:f>
                    <m:r>
                      <a:rPr lang="en-IN" sz="2800" i="1">
                        <a:latin typeface="Cambria Math" panose="02040503050406030204" pitchFamily="18" charset="0"/>
                      </a:rPr>
                      <m:t> ×</m:t>
                    </m:r>
                    <m:f>
                      <m:fPr>
                        <m:ctrlPr>
                          <a:rPr lang="en-IN" sz="2800" i="1">
                            <a:latin typeface="Cambria Math" panose="02040503050406030204" pitchFamily="18" charset="0"/>
                          </a:rPr>
                        </m:ctrlPr>
                      </m:fPr>
                      <m:num>
                        <m:r>
                          <a:rPr lang="en-IN" sz="2800" i="1">
                            <a:latin typeface="Cambria Math" panose="02040503050406030204" pitchFamily="18" charset="0"/>
                          </a:rPr>
                          <m:t>2</m:t>
                        </m:r>
                      </m:num>
                      <m:den>
                        <m:sSub>
                          <m:sSubPr>
                            <m:ctrlPr>
                              <a:rPr lang="en-IN" sz="2800" i="1">
                                <a:latin typeface="Cambria Math" panose="02040503050406030204" pitchFamily="18" charset="0"/>
                              </a:rPr>
                            </m:ctrlPr>
                          </m:sSubPr>
                          <m:e>
                            <m:r>
                              <a:rPr lang="en-IN" sz="2800" i="1">
                                <a:latin typeface="Cambria Math" panose="02040503050406030204" pitchFamily="18" charset="0"/>
                              </a:rPr>
                              <m:t>𝑠</m:t>
                            </m:r>
                          </m:e>
                          <m:sub>
                            <m:r>
                              <a:rPr lang="en-IN" sz="2800" i="1">
                                <a:latin typeface="Cambria Math" panose="02040503050406030204" pitchFamily="18" charset="0"/>
                              </a:rPr>
                              <m:t>3</m:t>
                            </m:r>
                          </m:sub>
                        </m:sSub>
                      </m:den>
                    </m:f>
                    <m:r>
                      <a:rPr lang="en-IN" sz="2800" i="1">
                        <a:latin typeface="Cambria Math" panose="02040503050406030204" pitchFamily="18" charset="0"/>
                      </a:rPr>
                      <m:t>×</m:t>
                    </m:r>
                    <m:f>
                      <m:fPr>
                        <m:ctrlPr>
                          <a:rPr lang="en-IN" sz="2800" i="1">
                            <a:latin typeface="Cambria Math" panose="02040503050406030204" pitchFamily="18" charset="0"/>
                          </a:rPr>
                        </m:ctrlPr>
                      </m:fPr>
                      <m:num>
                        <m:r>
                          <a:rPr lang="en-IN" sz="2800" i="1">
                            <a:latin typeface="Cambria Math" panose="02040503050406030204" pitchFamily="18" charset="0"/>
                          </a:rPr>
                          <m:t>1</m:t>
                        </m:r>
                      </m:num>
                      <m:den>
                        <m:sSub>
                          <m:sSubPr>
                            <m:ctrlPr>
                              <a:rPr lang="en-IN" sz="2800" i="1">
                                <a:latin typeface="Cambria Math" panose="02040503050406030204" pitchFamily="18" charset="0"/>
                              </a:rPr>
                            </m:ctrlPr>
                          </m:sSubPr>
                          <m:e>
                            <m:r>
                              <a:rPr lang="en-IN" sz="2800" i="1">
                                <a:latin typeface="Cambria Math" panose="02040503050406030204" pitchFamily="18" charset="0"/>
                              </a:rPr>
                              <m:t>𝑠</m:t>
                            </m:r>
                          </m:e>
                          <m:sub>
                            <m:r>
                              <a:rPr lang="en-IN" sz="2800" i="1">
                                <a:latin typeface="Cambria Math" panose="02040503050406030204" pitchFamily="18" charset="0"/>
                              </a:rPr>
                              <m:t>4</m:t>
                            </m:r>
                          </m:sub>
                        </m:sSub>
                      </m:den>
                    </m:f>
                    <m:r>
                      <a:rPr lang="en-IN" sz="2800" i="1">
                        <a:latin typeface="Cambria Math" panose="02040503050406030204" pitchFamily="18" charset="0"/>
                      </a:rPr>
                      <m:t>=4!</m:t>
                    </m:r>
                  </m:oMath>
                </a14:m>
                <a:r>
                  <a:rPr lang="en-IN" sz="2800" dirty="0"/>
                  <a:t>                P</a:t>
                </a:r>
                <a:r>
                  <a:rPr lang="en-IN" sz="2800" baseline="-25000" dirty="0"/>
                  <a:t>1</a:t>
                </a:r>
                <a:r>
                  <a:rPr lang="en-IN" sz="2800" dirty="0"/>
                  <a:t>P</a:t>
                </a:r>
                <a:r>
                  <a:rPr lang="en-IN" sz="2800" baseline="-25000" dirty="0"/>
                  <a:t>2</a:t>
                </a:r>
                <a:r>
                  <a:rPr lang="en-IN" sz="2800" dirty="0"/>
                  <a:t>P</a:t>
                </a:r>
                <a:r>
                  <a:rPr lang="en-IN" sz="2800" baseline="-25000" dirty="0"/>
                  <a:t>3</a:t>
                </a:r>
                <a:r>
                  <a:rPr lang="en-IN" sz="2800" dirty="0"/>
                  <a:t>P</a:t>
                </a:r>
                <a:r>
                  <a:rPr lang="en-IN" sz="2800" baseline="-25000" dirty="0"/>
                  <a:t>4</a:t>
                </a:r>
                <a:r>
                  <a:rPr lang="en-IN" sz="2800" dirty="0"/>
                  <a:t>           </a:t>
                </a:r>
              </a:p>
              <a:p>
                <a:r>
                  <a:rPr lang="en-IN" sz="2800" dirty="0"/>
                  <a:t>The (P</a:t>
                </a:r>
                <a:r>
                  <a:rPr lang="en-IN" sz="2800" baseline="-25000" dirty="0"/>
                  <a:t>1</a:t>
                </a:r>
                <a:r>
                  <a:rPr lang="en-IN" sz="2800" dirty="0"/>
                  <a:t>) first person has 4 ( choices) options to sit, then the (P</a:t>
                </a:r>
                <a:r>
                  <a:rPr lang="en-IN" sz="2800" baseline="-25000" dirty="0"/>
                  <a:t>2</a:t>
                </a:r>
                <a:r>
                  <a:rPr lang="en-IN" sz="2800" dirty="0"/>
                  <a:t>) second person has 3 options, the  (P</a:t>
                </a:r>
                <a:r>
                  <a:rPr lang="en-IN" sz="2800" baseline="-25000" dirty="0"/>
                  <a:t>3</a:t>
                </a:r>
                <a:r>
                  <a:rPr lang="en-IN" sz="2800" dirty="0"/>
                  <a:t>) third person has 2 and the last person (P</a:t>
                </a:r>
                <a:r>
                  <a:rPr lang="en-IN" sz="2800" baseline="-25000" dirty="0"/>
                  <a:t>4</a:t>
                </a:r>
                <a:r>
                  <a:rPr lang="en-IN" sz="2800" dirty="0"/>
                  <a:t>) has one choices.</a:t>
                </a:r>
              </a:p>
              <a:p>
                <a:r>
                  <a:rPr lang="en-IN" sz="2800" dirty="0"/>
                  <a:t>Which amounts to 4!</a:t>
                </a:r>
              </a:p>
              <a:p>
                <a:endParaRPr lang="en-IN" dirty="0"/>
              </a:p>
            </p:txBody>
          </p:sp>
        </mc:Choice>
        <mc:Fallback xmlns="">
          <p:sp>
            <p:nvSpPr>
              <p:cNvPr id="3" name="Content Placeholder 2">
                <a:extLst>
                  <a:ext uri="{FF2B5EF4-FFF2-40B4-BE49-F238E27FC236}">
                    <a16:creationId xmlns:a16="http://schemas.microsoft.com/office/drawing/2014/main" id="{CEE24784-1EAC-421E-9BDC-FDDA5F435BB9}"/>
                  </a:ext>
                </a:extLst>
              </p:cNvPr>
              <p:cNvSpPr>
                <a:spLocks noGrp="1" noRot="1" noChangeAspect="1" noMove="1" noResize="1" noEditPoints="1" noAdjustHandles="1" noChangeArrowheads="1" noChangeShapeType="1" noTextEdit="1"/>
              </p:cNvSpPr>
              <p:nvPr>
                <p:ph idx="1"/>
              </p:nvPr>
            </p:nvSpPr>
            <p:spPr>
              <a:xfrm>
                <a:off x="838200" y="1211855"/>
                <a:ext cx="10515600" cy="4965108"/>
              </a:xfrm>
              <a:blipFill>
                <a:blip r:embed="rId3"/>
                <a:stretch>
                  <a:fillRect l="-754" t="-1351" r="-1333" b="-123"/>
                </a:stretch>
              </a:blipFill>
            </p:spPr>
            <p:txBody>
              <a:bodyPr/>
              <a:lstStyle/>
              <a:p>
                <a:r>
                  <a:rPr lang="en-IN">
                    <a:noFill/>
                  </a:rPr>
                  <a:t> </a:t>
                </a:r>
              </a:p>
            </p:txBody>
          </p:sp>
        </mc:Fallback>
      </mc:AlternateContent>
    </p:spTree>
    <p:extLst>
      <p:ext uri="{BB962C8B-B14F-4D97-AF65-F5344CB8AC3E}">
        <p14:creationId xmlns:p14="http://schemas.microsoft.com/office/powerpoint/2010/main" val="658010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9466CA4-A9C7-4932-B515-12D19E6C5B40}"/>
              </a:ext>
            </a:extLst>
          </p:cNvPr>
          <p:cNvSpPr>
            <a:spLocks noGrp="1"/>
          </p:cNvSpPr>
          <p:nvPr>
            <p:ph type="title"/>
          </p:nvPr>
        </p:nvSpPr>
        <p:spPr>
          <a:xfrm>
            <a:off x="653143" y="1645920"/>
            <a:ext cx="3522879" cy="4470821"/>
          </a:xfrm>
        </p:spPr>
        <p:txBody>
          <a:bodyPr>
            <a:normAutofit/>
          </a:bodyPr>
          <a:lstStyle/>
          <a:p>
            <a:pPr algn="r"/>
            <a:r>
              <a:rPr lang="en-IN">
                <a:solidFill>
                  <a:schemeClr val="bg2"/>
                </a:solidFill>
              </a:rPr>
              <a:t>Example </a:t>
            </a:r>
          </a:p>
        </p:txBody>
      </p:sp>
      <p:sp>
        <p:nvSpPr>
          <p:cNvPr id="3" name="Content Placeholder 2">
            <a:extLst>
              <a:ext uri="{FF2B5EF4-FFF2-40B4-BE49-F238E27FC236}">
                <a16:creationId xmlns:a16="http://schemas.microsoft.com/office/drawing/2014/main" id="{55D7DA0C-2921-4268-B288-72F612629155}"/>
              </a:ext>
            </a:extLst>
          </p:cNvPr>
          <p:cNvSpPr>
            <a:spLocks noGrp="1"/>
          </p:cNvSpPr>
          <p:nvPr>
            <p:ph idx="1"/>
          </p:nvPr>
        </p:nvSpPr>
        <p:spPr>
          <a:xfrm>
            <a:off x="5204109" y="1645920"/>
            <a:ext cx="6269434" cy="4470821"/>
          </a:xfrm>
        </p:spPr>
        <p:txBody>
          <a:bodyPr>
            <a:normAutofit/>
          </a:bodyPr>
          <a:lstStyle/>
          <a:p>
            <a:r>
              <a:rPr lang="en-IN" dirty="0">
                <a:effectLst/>
                <a:latin typeface="Times New Roman" panose="02020603050405020304" pitchFamily="18" charset="0"/>
              </a:rPr>
              <a:t>How many 4-digit numbers can be formed by using the digits 1 to 9 if repetition of digits is not allowed?</a:t>
            </a:r>
          </a:p>
          <a:p>
            <a:r>
              <a:rPr lang="en-IN" dirty="0">
                <a:effectLst/>
                <a:latin typeface="Times New Roman" panose="02020603050405020304" pitchFamily="18" charset="0"/>
              </a:rPr>
              <a:t>Solution</a:t>
            </a:r>
          </a:p>
          <a:p>
            <a:r>
              <a:rPr lang="en-IN" dirty="0">
                <a:effectLst/>
                <a:latin typeface="Times New Roman" panose="02020603050405020304" pitchFamily="18" charset="0"/>
              </a:rPr>
              <a:t>Here order matters for example 1234 and 1324 are two different numbers.</a:t>
            </a:r>
          </a:p>
          <a:p>
            <a:r>
              <a:rPr lang="en-IN" dirty="0">
                <a:effectLst/>
                <a:latin typeface="Times New Roman" panose="02020603050405020304" pitchFamily="18" charset="0"/>
              </a:rPr>
              <a:t>Therefore, there will be as many 4 digit numbers as there are permutations of 9 different digits taken 4 at a time. Therefore, the required 4 digit numbers </a:t>
            </a:r>
            <a:r>
              <a:rPr lang="en-IN" dirty="0">
                <a:effectLst/>
                <a:latin typeface="Arial" panose="020B0604020202020204" pitchFamily="34" charset="0"/>
              </a:rPr>
              <a:t></a:t>
            </a:r>
            <a:r>
              <a:rPr lang="en-IN" dirty="0">
                <a:effectLst/>
                <a:latin typeface="Times New Roman" panose="02020603050405020304" pitchFamily="18" charset="0"/>
              </a:rPr>
              <a:t> </a:t>
            </a:r>
          </a:p>
          <a:p>
            <a:r>
              <a:rPr lang="en-IN" dirty="0">
                <a:effectLst/>
                <a:latin typeface="Times New Roman" panose="02020603050405020304" pitchFamily="18" charset="0"/>
              </a:rPr>
              <a:t>= 9 × 8 × 7 × 6 = 3024</a:t>
            </a:r>
          </a:p>
          <a:p>
            <a:endParaRPr lang="en-IN" dirty="0"/>
          </a:p>
        </p:txBody>
      </p:sp>
    </p:spTree>
    <p:extLst>
      <p:ext uri="{BB962C8B-B14F-4D97-AF65-F5344CB8AC3E}">
        <p14:creationId xmlns:p14="http://schemas.microsoft.com/office/powerpoint/2010/main" val="636607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2491</Words>
  <Application>Microsoft Office PowerPoint</Application>
  <PresentationFormat>Widescreen</PresentationFormat>
  <Paragraphs>252</Paragraphs>
  <Slides>37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Cambria Math</vt:lpstr>
      <vt:lpstr>Century Gothic</vt:lpstr>
      <vt:lpstr>Times New Roman</vt:lpstr>
      <vt:lpstr>Wingdings 3</vt:lpstr>
      <vt:lpstr>Ion</vt:lpstr>
      <vt:lpstr>3.Permutations and Combinations</vt:lpstr>
      <vt:lpstr> Counting Principles</vt:lpstr>
      <vt:lpstr>Counting</vt:lpstr>
      <vt:lpstr>Counting</vt:lpstr>
      <vt:lpstr>counting</vt:lpstr>
      <vt:lpstr>Permutations</vt:lpstr>
      <vt:lpstr>PowerPoint Presentation</vt:lpstr>
      <vt:lpstr>Permutations</vt:lpstr>
      <vt:lpstr>Example </vt:lpstr>
      <vt:lpstr>example</vt:lpstr>
      <vt:lpstr>Circular Permutations</vt:lpstr>
      <vt:lpstr>permutations</vt:lpstr>
      <vt:lpstr>Circular permutation</vt:lpstr>
      <vt:lpstr>example</vt:lpstr>
      <vt:lpstr>Permutations</vt:lpstr>
      <vt:lpstr>permutations</vt:lpstr>
      <vt:lpstr>Permutations</vt:lpstr>
      <vt:lpstr>Permutations</vt:lpstr>
      <vt:lpstr>Permutations</vt:lpstr>
      <vt:lpstr>EXERCISE</vt:lpstr>
      <vt:lpstr>Permutations</vt:lpstr>
      <vt:lpstr>Permutations</vt:lpstr>
      <vt:lpstr>Permutations</vt:lpstr>
      <vt:lpstr>Permutations</vt:lpstr>
      <vt:lpstr>Permutations</vt:lpstr>
      <vt:lpstr>Combinations</vt:lpstr>
      <vt:lpstr>Combinations</vt:lpstr>
      <vt:lpstr>Combinations</vt:lpstr>
      <vt:lpstr>P &amp; C</vt:lpstr>
      <vt:lpstr>example</vt:lpstr>
      <vt:lpstr>Combinations</vt:lpstr>
      <vt:lpstr>P &amp; C</vt:lpstr>
      <vt:lpstr>P&amp;C</vt:lpstr>
      <vt:lpstr>P&amp;C</vt:lpstr>
      <vt:lpstr>exercise</vt:lpstr>
      <vt:lpstr>example</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3.Permutations and Combinations</dc:title>
  <dc:creator>First Academy India</dc:creator>
  <cp:lastModifiedBy>First Academy FA</cp:lastModifiedBy>
  <cp:revision>4</cp:revision>
  <dcterms:created xsi:type="dcterms:W3CDTF">2020-10-15T11:17:47Z</dcterms:created>
  <dcterms:modified xsi:type="dcterms:W3CDTF">2021-03-12T14:54:31Z</dcterms:modified>
</cp:coreProperties>
</file>