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1"/>
  </p:notesMasterIdLst>
  <p:sldIdLst>
    <p:sldId id="318" r:id="rId2"/>
    <p:sldId id="319" r:id="rId3"/>
    <p:sldId id="329" r:id="rId4"/>
    <p:sldId id="330" r:id="rId5"/>
    <p:sldId id="320" r:id="rId6"/>
    <p:sldId id="331" r:id="rId7"/>
    <p:sldId id="347" r:id="rId8"/>
    <p:sldId id="321" r:id="rId9"/>
    <p:sldId id="332" r:id="rId10"/>
    <p:sldId id="322" r:id="rId11"/>
    <p:sldId id="323" r:id="rId12"/>
    <p:sldId id="341" r:id="rId13"/>
    <p:sldId id="342" r:id="rId14"/>
    <p:sldId id="333" r:id="rId15"/>
    <p:sldId id="334" r:id="rId16"/>
    <p:sldId id="345" r:id="rId17"/>
    <p:sldId id="346" r:id="rId18"/>
    <p:sldId id="335" r:id="rId19"/>
    <p:sldId id="336" r:id="rId20"/>
    <p:sldId id="325" r:id="rId21"/>
    <p:sldId id="338" r:id="rId22"/>
    <p:sldId id="327" r:id="rId23"/>
    <p:sldId id="339" r:id="rId24"/>
    <p:sldId id="328" r:id="rId25"/>
    <p:sldId id="340" r:id="rId26"/>
    <p:sldId id="343" r:id="rId27"/>
    <p:sldId id="344" r:id="rId28"/>
    <p:sldId id="348" r:id="rId29"/>
    <p:sldId id="32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9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3FE57-0E0A-4C38-A5FD-B753718FDB17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44D27-D8A1-40AE-B500-C69987EB4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951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BF3F1-DF05-4AB3-8433-ACB088E79C4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4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BF3F1-DF05-4AB3-8433-ACB088E79C4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619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BF3F1-DF05-4AB3-8433-ACB088E79C4B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738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BF3F1-DF05-4AB3-8433-ACB088E79C4B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76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BF3F1-DF05-4AB3-8433-ACB088E79C4B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462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44CD-C5AB-4347-AEEE-2E6323B48B33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E529-E171-420C-8447-D565C7578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03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44CD-C5AB-4347-AEEE-2E6323B48B33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E529-E171-420C-8447-D565C7578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22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44CD-C5AB-4347-AEEE-2E6323B48B33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E529-E171-420C-8447-D565C7578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887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44CD-C5AB-4347-AEEE-2E6323B48B33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E529-E171-420C-8447-D565C757869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2469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44CD-C5AB-4347-AEEE-2E6323B48B33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E529-E171-420C-8447-D565C7578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940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44CD-C5AB-4347-AEEE-2E6323B48B33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E529-E171-420C-8447-D565C7578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813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44CD-C5AB-4347-AEEE-2E6323B48B33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E529-E171-420C-8447-D565C7578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641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44CD-C5AB-4347-AEEE-2E6323B48B33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E529-E171-420C-8447-D565C7578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269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44CD-C5AB-4347-AEEE-2E6323B48B33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E529-E171-420C-8447-D565C7578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32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44CD-C5AB-4347-AEEE-2E6323B48B33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E529-E171-420C-8447-D565C7578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76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44CD-C5AB-4347-AEEE-2E6323B48B33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E529-E171-420C-8447-D565C7578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96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44CD-C5AB-4347-AEEE-2E6323B48B33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E529-E171-420C-8447-D565C7578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75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44CD-C5AB-4347-AEEE-2E6323B48B33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E529-E171-420C-8447-D565C7578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51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44CD-C5AB-4347-AEEE-2E6323B48B33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E529-E171-420C-8447-D565C7578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97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44CD-C5AB-4347-AEEE-2E6323B48B33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E529-E171-420C-8447-D565C7578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90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44CD-C5AB-4347-AEEE-2E6323B48B33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E529-E171-420C-8447-D565C7578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369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44CD-C5AB-4347-AEEE-2E6323B48B33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E529-E171-420C-8447-D565C7578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76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9DA44CD-C5AB-4347-AEEE-2E6323B48B33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5E529-E171-420C-8447-D565C7578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09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EDB49-90D8-42E1-839E-6754C07D6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5. Probability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6FF7D-AB52-4E9B-9318-E7288630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en-IN"/>
              <a:t>Probability is the study of ‘                           ’ </a:t>
            </a:r>
          </a:p>
          <a:p>
            <a:r>
              <a:rPr lang="en-IN"/>
              <a:t>A random experiment is an experiment conducted any number of times, the result or the out come of which is</a:t>
            </a:r>
          </a:p>
          <a:p>
            <a:r>
              <a:rPr lang="en-IN"/>
              <a:t> ‘                   ’.</a:t>
            </a:r>
          </a:p>
          <a:p>
            <a:r>
              <a:rPr lang="en-IN"/>
              <a:t>Ex:- Tossing of a coin</a:t>
            </a:r>
          </a:p>
          <a:p>
            <a:r>
              <a:rPr lang="en-IN"/>
              <a:t>The occurrence of Head or Tail is called an event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0918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36A45-FE68-4A26-B684-3C3EBD7D5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Probability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95A058-A2C1-467A-AE91-BFE365505A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0214"/>
                <a:ext cx="10515600" cy="4996749"/>
              </a:xfrm>
            </p:spPr>
            <p:txBody>
              <a:bodyPr/>
              <a:lstStyle/>
              <a:p>
                <a:r>
                  <a:rPr lang="en-IN" sz="2800" b="1" dirty="0"/>
                  <a:t>Odds in favour ratio: </a:t>
                </a:r>
                <a:endParaRPr lang="en-IN" sz="2800" dirty="0"/>
              </a:p>
              <a:p>
                <a:r>
                  <a:rPr lang="en-IN" sz="2800" dirty="0"/>
                  <a:t>P(E) : 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</m:d>
                  </m:oMath>
                </a14:m>
                <a:endParaRPr lang="en-IN" sz="2800" dirty="0"/>
              </a:p>
              <a:p>
                <a:r>
                  <a:rPr lang="en-IN" sz="2800" b="1" dirty="0"/>
                  <a:t>Odds against ratio</a:t>
                </a:r>
                <a:endParaRPr lang="en-IN" sz="2800" dirty="0"/>
              </a:p>
              <a:p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dirty="0"/>
              </a:p>
              <a:p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5+7</m:t>
                        </m:r>
                      </m:den>
                    </m:f>
                  </m:oMath>
                </a14:m>
                <a:r>
                  <a:rPr lang="en-IN" sz="2800" dirty="0"/>
                  <a:t> </a:t>
                </a:r>
              </a:p>
              <a:p>
                <a:r>
                  <a:rPr lang="en-IN" sz="2800" dirty="0"/>
                  <a:t>then odds in favour ratio = 5 : 7</a:t>
                </a:r>
              </a:p>
              <a:p>
                <a:r>
                  <a:rPr lang="en-IN" sz="2800" dirty="0"/>
                  <a:t>and      odds against ratio = 7: 5 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95A058-A2C1-467A-AE91-BFE365505A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0214"/>
                <a:ext cx="10515600" cy="4996749"/>
              </a:xfrm>
              <a:blipFill>
                <a:blip r:embed="rId3"/>
                <a:stretch>
                  <a:fillRect l="-1043" t="-20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633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C9FF-EB88-4C6D-B653-4650DDF88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396"/>
          </a:xfrm>
        </p:spPr>
        <p:txBody>
          <a:bodyPr/>
          <a:lstStyle/>
          <a:p>
            <a:pPr algn="ctr"/>
            <a:r>
              <a:rPr lang="en-GB" dirty="0"/>
              <a:t>Probability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1891D-2403-4FCD-B9BB-12E863742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4522"/>
            <a:ext cx="10515600" cy="52094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r>
              <a:rPr lang="en-IN" sz="2400" dirty="0"/>
              <a:t>A coin is tossed 3 times Find the odds against ratio for getting a Head at least once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5022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482A-DA0B-4450-B160-98D48007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BCDF3-1DD4-4F75-A19E-73A2708D2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 coin is tossed 5 times .what is the probability for head occurring</a:t>
            </a:r>
          </a:p>
          <a:p>
            <a:r>
              <a:rPr lang="en-IN" dirty="0"/>
              <a:t>3 times or 5 times.</a:t>
            </a:r>
          </a:p>
        </p:txBody>
      </p:sp>
    </p:spTree>
    <p:extLst>
      <p:ext uri="{BB962C8B-B14F-4D97-AF65-F5344CB8AC3E}">
        <p14:creationId xmlns:p14="http://schemas.microsoft.com/office/powerpoint/2010/main" val="428507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8022-97E3-4127-AB5F-30DEA1064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88F9-D10D-4991-8AA3-37FF1090C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coin is tossed 10 times. Find the probability for the head appearing at least 7 times.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735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5E3C-9B82-444F-8853-1F00E723C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CE9B66-21BA-4605-9CB9-DA16807235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sz="2800" b="1" dirty="0"/>
                  <a:t>Conditional Probability</a:t>
                </a:r>
                <a:endParaRPr lang="en-IN" sz="2800" dirty="0"/>
              </a:p>
              <a:p>
                <a:r>
                  <a:rPr lang="en-IN" sz="2800" dirty="0"/>
                  <a:t>The probability for the event B to occur given that event A has already occurred is called the conditional P for B given A and it is denoted by P(B/A) and is defined as</a:t>
                </a:r>
              </a:p>
              <a:p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num>
                          <m:den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IN" sz="2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sz="28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CE9B66-21BA-4605-9CB9-DA16807235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848D9C-3E89-4066-83AE-F9BB8F4AE127}"/>
                  </a:ext>
                </a:extLst>
              </p:cNvPr>
              <p:cNvSpPr txBox="1"/>
              <p:nvPr/>
            </p:nvSpPr>
            <p:spPr>
              <a:xfrm>
                <a:off x="2918128" y="3609893"/>
                <a:ext cx="2782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848D9C-3E89-4066-83AE-F9BB8F4AE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128" y="3609893"/>
                <a:ext cx="278296" cy="276999"/>
              </a:xfrm>
              <a:prstGeom prst="rect">
                <a:avLst/>
              </a:prstGeom>
              <a:blipFill>
                <a:blip r:embed="rId3"/>
                <a:stretch>
                  <a:fillRect l="-4444" r="-4444" b="-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2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06C5C-9EA9-47FE-AEAC-60C91489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Conditional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5C7A9-D329-463B-A4CD-955E6A277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Two dice are thrown simultaneously once and the sum of numbers appearing on top is observed. Find the P for one of the dice to be a 2 given their sum is 6.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595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1786A-1E57-4070-9DE5-E5F26DFEE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0B582-346B-4A1D-AFAE-DD936414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82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4806-D530-4DE0-9F9E-297F595F6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EA96-11D9-43D8-BCC3-EEE6DED7F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972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9A538-E4D2-41F1-AC8B-7B6DAF80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7AAEA-23B7-46B3-9A2C-B80CE203D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. </a:t>
            </a:r>
            <a:r>
              <a:rPr lang="en-IN" sz="1800" dirty="0"/>
              <a:t>A bag contains 4 green, 6 black and 7 white balls.  A ball is drawn at random. What is the probability that it is either a green or a black ball?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521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FAEB0-D0F2-438F-BA41-96DE4BFB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059C3-B1A8-4671-8B0F-7FF2F3CFA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Three bags A,B,C contain balls as given below. Bag A:2 white, 2 red, 1 Black, Bag B:3 White , 4 red, 2 Black, Bag C: 4 white, 2 red, 3 black. A die is thrown. If either 1 or 2 2 turns up bag A is chosen; if either 3 or 4 turns up bag B is chosen and if either 5 or 6 turns up bag C is chosen. Of the bags, a bag is selected and from it a ball is chosen at random. If the ball is red, find the probability that it is from bag B?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846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3CA7B-48A5-4BA2-A2DF-F6B5E0C63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Probability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4E87D-2DC2-47E6-9CB0-A50AA57F0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endParaRPr lang="en-IN" b="1" dirty="0"/>
          </a:p>
          <a:p>
            <a:r>
              <a:rPr lang="en-IN" b="1" dirty="0"/>
              <a:t>Types of events</a:t>
            </a:r>
            <a:endParaRPr lang="en-IN" dirty="0"/>
          </a:p>
          <a:p>
            <a:r>
              <a:rPr lang="en-IN" b="1" dirty="0"/>
              <a:t>1. Equally likely events</a:t>
            </a:r>
            <a:endParaRPr lang="en-IN" dirty="0"/>
          </a:p>
          <a:p>
            <a:r>
              <a:rPr lang="en-IN" dirty="0"/>
              <a:t>When all the events having equal chances of occurring</a:t>
            </a:r>
          </a:p>
          <a:p>
            <a:r>
              <a:rPr lang="en-IN" dirty="0"/>
              <a:t>There is no reason why a particular event occurs more number of times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712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2144-FE7E-407D-ACBA-DFDD8B18A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763"/>
          </a:xfrm>
        </p:spPr>
        <p:txBody>
          <a:bodyPr/>
          <a:lstStyle/>
          <a:p>
            <a:pPr algn="ctr"/>
            <a:r>
              <a:rPr lang="en-GB" dirty="0"/>
              <a:t>Probability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4FA8C-51FC-4875-A9B7-D7DC3A334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888"/>
            <a:ext cx="10515600" cy="5103075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sz="2400" dirty="0"/>
              <a:t>Out of a box that contains 4 black and 6 white mice, three are randomly chosen. What is the probability that all three will be black?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863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8A2F-78BD-4F69-8C20-C391A3A5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8BA6F7-1446-4532-8F27-702DA2195E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sz="2800" dirty="0"/>
                  <a:t>. </a:t>
                </a:r>
                <a:r>
                  <a:rPr lang="en-IN" sz="1800" dirty="0"/>
                  <a:t>The probability of Sam passing the exam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sz="1800" dirty="0"/>
                  <a:t>. The probability of Sam passing the exam and Michael passing the driving test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IN" sz="1800" dirty="0"/>
                  <a:t>. What is the probability of Michael passing his driving test?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8BA6F7-1446-4532-8F27-702DA2195E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6" t="-21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241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CE0D-D68B-491A-A90C-AF92C6B0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2949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Probability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3EDB7E-B240-46C2-87C4-B461B61AAA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8828"/>
                <a:ext cx="10515600" cy="5188135"/>
              </a:xfrm>
            </p:spPr>
            <p:txBody>
              <a:bodyPr/>
              <a:lstStyle/>
              <a:p>
                <a:endParaRPr lang="en-IN" dirty="0"/>
              </a:p>
              <a:p>
                <a:r>
                  <a:rPr lang="en-IN" sz="1800" dirty="0"/>
                  <a:t>. In jar there are balls in different </a:t>
                </a:r>
                <a:r>
                  <a:rPr lang="en-IN" sz="1800" dirty="0" err="1"/>
                  <a:t>colors</a:t>
                </a:r>
                <a:r>
                  <a:rPr lang="en-IN" sz="1800" dirty="0"/>
                  <a:t>: blue, red, green and yellow. The probability of drawing a blue ball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IN" sz="1800" dirty="0"/>
                  <a:t>. The probability of drawing a red ball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IN" sz="1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IN" sz="1800" dirty="0"/>
                  <a:t> The probability of drawing a green ball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IN" sz="1800" dirty="0"/>
                  <a:t>. If a jar cannot contain more than 50 balls, how many yellow balls are in the jar?</a:t>
                </a:r>
              </a:p>
              <a:p>
                <a:r>
                  <a:rPr lang="en-IN" sz="1800" dirty="0"/>
                  <a:t>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3EDB7E-B240-46C2-87C4-B461B61AAA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8828"/>
                <a:ext cx="10515600" cy="5188135"/>
              </a:xfrm>
              <a:blipFill>
                <a:blip r:embed="rId2"/>
                <a:stretch>
                  <a:fillRect l="-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51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705AE-D79E-498E-94E4-564C051F5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91534-C2DB-4BC2-8CD6-9FB067D19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In a jar there are 3 red balls and 2 blue balls. What is the probability of drawing at least one red ball when drawing two consecutive balls randomly?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150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FAA2-04C0-4B6B-8B2D-0FBEB96F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Probability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5903B-FE3E-40EF-8BFB-A776184B9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. </a:t>
            </a:r>
            <a:r>
              <a:rPr lang="en-IN" sz="1800" dirty="0"/>
              <a:t>What is the probability of getting a sum of 12 when rolling 3 dice simultaneously? </a:t>
            </a:r>
            <a:r>
              <a:rPr lang="en-IN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3081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1E332-6C06-4559-B3D4-FA219107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AC0CD-D637-4E57-8E34-F3011E369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A six sided dice with faces numbered 1 thru 6 is rolled twice. What is the probability that the face with number 2 on it would not be facing  upward on either roll?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020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5FB0F-2F82-4330-8FE9-5879C626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81823-FECB-480F-BA42-ED931F8F7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die is rolled once. What is the probability for:</a:t>
            </a:r>
          </a:p>
          <a:p>
            <a:r>
              <a:rPr lang="en-IN" dirty="0"/>
              <a:t>1) getting any number  2) getting an odd number 3 ) an even number</a:t>
            </a:r>
          </a:p>
          <a:p>
            <a:r>
              <a:rPr lang="en-IN" dirty="0"/>
              <a:t>4) a prime number 5) an odd prime number 6) an even prime number</a:t>
            </a:r>
          </a:p>
        </p:txBody>
      </p:sp>
    </p:spTree>
    <p:extLst>
      <p:ext uri="{BB962C8B-B14F-4D97-AF65-F5344CB8AC3E}">
        <p14:creationId xmlns:p14="http://schemas.microsoft.com/office/powerpoint/2010/main" val="21990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7A2B-E9A3-4753-86E2-6780412D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2A935-1AEF-4C7B-81D5-B479823C3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Two dice are thrown simultaneously once.  Find the probability for the sum of numbers appearing on to be a perfect square.</a:t>
            </a:r>
          </a:p>
        </p:txBody>
      </p:sp>
    </p:spTree>
    <p:extLst>
      <p:ext uri="{BB962C8B-B14F-4D97-AF65-F5344CB8AC3E}">
        <p14:creationId xmlns:p14="http://schemas.microsoft.com/office/powerpoint/2010/main" val="104604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804F9-4AF0-4A99-A6FD-E01D5318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E5165-23A4-416D-B08F-7D4DE35C3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1849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77CD-A68D-4042-BD94-E3EFFD71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60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Probability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3795F-07A7-4628-9FE6-AC57F9046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3135"/>
            <a:ext cx="10515600" cy="5283828"/>
          </a:xfrm>
        </p:spPr>
        <p:txBody>
          <a:bodyPr/>
          <a:lstStyle/>
          <a:p>
            <a:endParaRPr lang="en-IN" dirty="0"/>
          </a:p>
          <a:p>
            <a:r>
              <a:rPr lang="en-IN" sz="2400" dirty="0"/>
              <a:t>What is the probability that a card drawn at random from the pack of playing cards may be either a queen or a king?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253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B9364-D7E4-4AF8-915F-78D16F1C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80AC4-3114-4A10-BB9D-C12F29B92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2. </a:t>
            </a:r>
            <a:r>
              <a:rPr lang="en-IN" b="1" dirty="0"/>
              <a:t>Mutually exclusive events</a:t>
            </a:r>
            <a:endParaRPr lang="en-IN" dirty="0"/>
          </a:p>
          <a:p>
            <a:r>
              <a:rPr lang="en-IN" dirty="0"/>
              <a:t>when the occur of one event, prevents the occurrence of another event</a:t>
            </a:r>
          </a:p>
          <a:p>
            <a:r>
              <a:rPr lang="en-IN" dirty="0"/>
              <a:t>ex:- Head prevents Tail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273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3FA9-EA4D-4B7C-84FE-0F27F0124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41F57-A33D-4AFA-88DD-720E5F0EE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3. </a:t>
            </a:r>
            <a:r>
              <a:rPr lang="en-IN" b="1" dirty="0"/>
              <a:t>Independent events</a:t>
            </a:r>
            <a:endParaRPr lang="en-IN" dirty="0"/>
          </a:p>
          <a:p>
            <a:r>
              <a:rPr lang="en-IN" dirty="0"/>
              <a:t>when the occurrence of one event, does not prevent the occurrence of another event </a:t>
            </a:r>
          </a:p>
          <a:p>
            <a:r>
              <a:rPr lang="en-IN" dirty="0"/>
              <a:t>ex:- Pulling of Queen of Hearts from a deck of cards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992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4CF91-12D0-4065-BC11-DF3E12FA6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7377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Probability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C1FE9-87DB-4466-9E8F-8AE5338DD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358"/>
            <a:ext cx="10515600" cy="5145605"/>
          </a:xfrm>
        </p:spPr>
        <p:txBody>
          <a:bodyPr>
            <a:normAutofit/>
          </a:bodyPr>
          <a:lstStyle/>
          <a:p>
            <a:r>
              <a:rPr lang="en-IN" dirty="0"/>
              <a:t> </a:t>
            </a:r>
          </a:p>
          <a:p>
            <a:r>
              <a:rPr lang="en-IN" dirty="0"/>
              <a:t>Q – a letter card</a:t>
            </a:r>
          </a:p>
          <a:p>
            <a:r>
              <a:rPr lang="en-IN" dirty="0"/>
              <a:t>Heart    -&gt; Design</a:t>
            </a:r>
          </a:p>
          <a:p>
            <a:r>
              <a:rPr lang="en-IN" dirty="0"/>
              <a:t>Colour – Red</a:t>
            </a:r>
          </a:p>
          <a:p>
            <a:r>
              <a:rPr lang="en-IN" dirty="0"/>
              <a:t>All the three events occur together and one does not prevent the other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8896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8FBB4-A115-4304-BF6E-01D4F9B29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E5569-53E0-43C5-AD41-0922ABD61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Addition Theorem of Probability</a:t>
            </a:r>
            <a:endParaRPr lang="en-IN" dirty="0"/>
          </a:p>
          <a:p>
            <a:r>
              <a:rPr lang="en-IN" dirty="0"/>
              <a:t>If A and B are two events then P( A U B) = P(A) + P(B)  - P(A n B) </a:t>
            </a:r>
          </a:p>
          <a:p>
            <a:r>
              <a:rPr lang="en-IN" dirty="0"/>
              <a:t>If events A and B are mutually exclusive then P( A </a:t>
            </a:r>
            <a:r>
              <a:rPr lang="en-IN" dirty="0" err="1"/>
              <a:t>nB</a:t>
            </a:r>
            <a:r>
              <a:rPr lang="en-IN" dirty="0"/>
              <a:t>) = 0</a:t>
            </a:r>
          </a:p>
          <a:p>
            <a:r>
              <a:rPr lang="en-IN" dirty="0"/>
              <a:t>∴ P (A U B) = P ( A) + P ( B)</a:t>
            </a:r>
          </a:p>
          <a:p>
            <a:r>
              <a:rPr lang="en-IN" dirty="0"/>
              <a:t>If A and B are independent then P (A n B) = P ( A) x P ( B)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535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5B4FA-57C3-425A-B5B2-9F703262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B397A-6B3D-4228-9E2D-F7B997EEF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IN" dirty="0"/>
              <a:t>If P(A)  = 0.5  and P(B) = 0.4 find P( A U B) </a:t>
            </a:r>
          </a:p>
          <a:p>
            <a:r>
              <a:rPr lang="en-IN" dirty="0"/>
              <a:t>If events A and B are    a) mutually excusive  b) independent</a:t>
            </a:r>
          </a:p>
        </p:txBody>
      </p:sp>
    </p:spTree>
    <p:extLst>
      <p:ext uri="{BB962C8B-B14F-4D97-AF65-F5344CB8AC3E}">
        <p14:creationId xmlns:p14="http://schemas.microsoft.com/office/powerpoint/2010/main" val="166856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39A6D-F557-4064-B124-34F4AECC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745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Probability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D16568-EDA9-470B-9C5F-21F2EC683C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5919"/>
                <a:ext cx="9172492" cy="4531043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/>
                  <a:t>Definition of Probability</a:t>
                </a:r>
                <a:endParaRPr lang="en-IN" dirty="0"/>
              </a:p>
              <a:p>
                <a:r>
                  <a:rPr lang="en-IN" dirty="0"/>
                  <a:t>If the ‘p’ of the event ‘E’ occurring is denoted by P(E) then the ‘P’ of the event ‘E’ not occurring is denoted by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</m:d>
                  </m:oMath>
                </a14:m>
                <a:r>
                  <a:rPr lang="en-IN" dirty="0"/>
                  <a:t> then P(E) +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dirty="0"/>
              </a:p>
              <a:p>
                <a:r>
                  <a:rPr lang="en-IN" dirty="0"/>
                  <a:t>P(E) = 1 -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</m:d>
                  </m:oMath>
                </a14:m>
                <a:r>
                  <a:rPr lang="en-IN" dirty="0"/>
                  <a:t> </a:t>
                </a:r>
              </a:p>
              <a:p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D16568-EDA9-470B-9C5F-21F2EC683C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5919"/>
                <a:ext cx="9172492" cy="4531043"/>
              </a:xfrm>
              <a:blipFill>
                <a:blip r:embed="rId2"/>
                <a:stretch>
                  <a:fillRect l="-1197" t="-21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18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54943-C1AA-426D-BDE7-93C7FF4D5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73F79D-42EF-457E-98E0-BE5CA0BFD5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‘P’ of an event ‘E’ </a:t>
                </a:r>
                <a:r>
                  <a:rPr lang="en-IN" dirty="0" err="1"/>
                  <a:t>occuring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𝑓𝑎𝑣𝑜𝑢𝑟𝑏𝑙𝑒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𝑒𝑣𝑒𝑛𝑡𝑠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.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𝑒𝑣𝑒𝑛𝑡𝑠</m:t>
                        </m:r>
                      </m:den>
                    </m:f>
                  </m:oMath>
                </a14:m>
                <a:endParaRPr lang="en-IN" dirty="0"/>
              </a:p>
              <a:p>
                <a:r>
                  <a:rPr lang="en-IN" dirty="0"/>
                  <a:t>Total no of events = sample space</a:t>
                </a:r>
              </a:p>
              <a:p>
                <a:r>
                  <a:rPr lang="en-IN" dirty="0"/>
                  <a:t>∴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0 ≤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 ≤1</m:t>
                    </m:r>
                  </m:oMath>
                </a14:m>
                <a:endParaRPr lang="en-IN" dirty="0"/>
              </a:p>
              <a:p>
                <a:r>
                  <a:rPr lang="en-IN" dirty="0"/>
                  <a:t>If P(E) = 1      then the event is certain</a:t>
                </a:r>
              </a:p>
              <a:p>
                <a:r>
                  <a:rPr lang="en-IN" dirty="0"/>
                  <a:t> and for an impossible event   P (E) = 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73F79D-42EF-457E-98E0-BE5CA0BFD5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88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1087</Words>
  <Application>Microsoft Office PowerPoint</Application>
  <PresentationFormat>Widescreen</PresentationFormat>
  <Paragraphs>106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Century Gothic</vt:lpstr>
      <vt:lpstr>Wingdings 3</vt:lpstr>
      <vt:lpstr>Ion</vt:lpstr>
      <vt:lpstr>5. Probability</vt:lpstr>
      <vt:lpstr>Probability</vt:lpstr>
      <vt:lpstr>Probability</vt:lpstr>
      <vt:lpstr>Probability</vt:lpstr>
      <vt:lpstr>Probability</vt:lpstr>
      <vt:lpstr>Probability</vt:lpstr>
      <vt:lpstr>exercise</vt:lpstr>
      <vt:lpstr>Probability</vt:lpstr>
      <vt:lpstr>Probability</vt:lpstr>
      <vt:lpstr>Probability</vt:lpstr>
      <vt:lpstr>Probability</vt:lpstr>
      <vt:lpstr>exercise</vt:lpstr>
      <vt:lpstr>Exercise</vt:lpstr>
      <vt:lpstr>Probability</vt:lpstr>
      <vt:lpstr>Conditional Probability</vt:lpstr>
      <vt:lpstr>PowerPoint Presentation</vt:lpstr>
      <vt:lpstr>PowerPoint Presentation</vt:lpstr>
      <vt:lpstr>Probability</vt:lpstr>
      <vt:lpstr>Probability</vt:lpstr>
      <vt:lpstr>Probability</vt:lpstr>
      <vt:lpstr>Probability</vt:lpstr>
      <vt:lpstr>Probability</vt:lpstr>
      <vt:lpstr>Probability</vt:lpstr>
      <vt:lpstr>Probability</vt:lpstr>
      <vt:lpstr>Probability</vt:lpstr>
      <vt:lpstr>exercise</vt:lpstr>
      <vt:lpstr>exercise</vt:lpstr>
      <vt:lpstr>PowerPoint Presentation</vt:lpstr>
      <vt:lpstr>Probability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Probability</dc:title>
  <dc:creator>First Academy India</dc:creator>
  <cp:lastModifiedBy>First Academy FA</cp:lastModifiedBy>
  <cp:revision>5</cp:revision>
  <dcterms:created xsi:type="dcterms:W3CDTF">2020-10-19T13:28:16Z</dcterms:created>
  <dcterms:modified xsi:type="dcterms:W3CDTF">2021-02-12T02:57:11Z</dcterms:modified>
</cp:coreProperties>
</file>