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7"/>
  </p:notesMasterIdLst>
  <p:sldIdLst>
    <p:sldId id="329" r:id="rId2"/>
    <p:sldId id="353" r:id="rId3"/>
    <p:sldId id="342" r:id="rId4"/>
    <p:sldId id="361" r:id="rId5"/>
    <p:sldId id="350" r:id="rId6"/>
    <p:sldId id="351" r:id="rId7"/>
    <p:sldId id="343" r:id="rId8"/>
    <p:sldId id="354" r:id="rId9"/>
    <p:sldId id="355" r:id="rId10"/>
    <p:sldId id="352" r:id="rId11"/>
    <p:sldId id="332" r:id="rId12"/>
    <p:sldId id="333" r:id="rId13"/>
    <p:sldId id="346" r:id="rId14"/>
    <p:sldId id="347" r:id="rId15"/>
    <p:sldId id="348" r:id="rId16"/>
    <p:sldId id="349" r:id="rId17"/>
    <p:sldId id="334" r:id="rId18"/>
    <p:sldId id="335" r:id="rId19"/>
    <p:sldId id="344" r:id="rId20"/>
    <p:sldId id="336" r:id="rId21"/>
    <p:sldId id="337" r:id="rId22"/>
    <p:sldId id="338" r:id="rId23"/>
    <p:sldId id="339" r:id="rId24"/>
    <p:sldId id="357" r:id="rId25"/>
    <p:sldId id="341" r:id="rId26"/>
    <p:sldId id="345" r:id="rId27"/>
    <p:sldId id="358" r:id="rId28"/>
    <p:sldId id="362" r:id="rId29"/>
    <p:sldId id="363" r:id="rId30"/>
    <p:sldId id="364" r:id="rId31"/>
    <p:sldId id="365" r:id="rId32"/>
    <p:sldId id="366" r:id="rId33"/>
    <p:sldId id="356" r:id="rId34"/>
    <p:sldId id="360" r:id="rId35"/>
    <p:sldId id="35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C9D7-7AF3-4B63-A9D5-FCC25C889163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1F972-43B9-4509-8518-C7EB1E317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6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2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4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1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6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0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4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9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1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4E5F9F-D7DD-46F3-973E-3F3DE4F2258C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46A15E-581A-44A0-89F7-9FA82206756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00F4-8C5C-4C58-8C5D-C91308CB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 6. Statistics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8C8D-A2A3-43DA-BAB4-0FD85222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IN" sz="1600"/>
          </a:p>
          <a:p>
            <a:pPr>
              <a:lnSpc>
                <a:spcPct val="90000"/>
              </a:lnSpc>
            </a:pPr>
            <a:r>
              <a:rPr lang="en-IN" sz="1600"/>
              <a:t>The actual study of statistics involves Four steps : </a:t>
            </a:r>
          </a:p>
          <a:p>
            <a:pPr>
              <a:lnSpc>
                <a:spcPct val="90000"/>
              </a:lnSpc>
            </a:pPr>
            <a:r>
              <a:rPr lang="en-IN" sz="1600"/>
              <a:t>                      1. Collection of data</a:t>
            </a:r>
          </a:p>
          <a:p>
            <a:pPr>
              <a:lnSpc>
                <a:spcPct val="90000"/>
              </a:lnSpc>
            </a:pPr>
            <a:r>
              <a:rPr lang="en-IN" sz="1600"/>
              <a:t>                      2. Classification of data</a:t>
            </a:r>
          </a:p>
          <a:p>
            <a:pPr>
              <a:lnSpc>
                <a:spcPct val="90000"/>
              </a:lnSpc>
            </a:pPr>
            <a:r>
              <a:rPr lang="en-IN" sz="1600"/>
              <a:t>                      3. Analysis of data</a:t>
            </a:r>
          </a:p>
          <a:p>
            <a:pPr>
              <a:lnSpc>
                <a:spcPct val="90000"/>
              </a:lnSpc>
            </a:pPr>
            <a:r>
              <a:rPr lang="en-IN" sz="1600"/>
              <a:t>                      4. Interpretation of data</a:t>
            </a:r>
          </a:p>
          <a:p>
            <a:pPr>
              <a:lnSpc>
                <a:spcPct val="90000"/>
              </a:lnSpc>
            </a:pPr>
            <a:r>
              <a:rPr lang="en-IN" sz="1600"/>
              <a:t>But GRE is concerned about the measures of central tendencies </a:t>
            </a:r>
          </a:p>
          <a:p>
            <a:pPr>
              <a:lnSpc>
                <a:spcPct val="90000"/>
              </a:lnSpc>
            </a:pPr>
            <a:r>
              <a:rPr lang="en-IN" sz="1600"/>
              <a:t>There are three measures</a:t>
            </a:r>
          </a:p>
          <a:p>
            <a:pPr>
              <a:lnSpc>
                <a:spcPct val="90000"/>
              </a:lnSpc>
            </a:pPr>
            <a:r>
              <a:rPr lang="en-IN" sz="1600"/>
              <a:t>1. Mean   2. Median  3. Mode</a:t>
            </a:r>
          </a:p>
          <a:p>
            <a:pPr>
              <a:lnSpc>
                <a:spcPct val="90000"/>
              </a:lnSpc>
            </a:pPr>
            <a:endParaRPr lang="en-IN" sz="1600"/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06687418-10EE-4F37-B741-4581E5B9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6720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840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0C8D-AB49-4370-834D-2E9FF5E8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5B638-3B2F-4F55-A36F-50754D3A8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Find the missing frequencies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 if the mean is 25.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5B638-3B2F-4F55-A36F-50754D3A8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1CAD9BD-D15D-45EE-ACC4-B298164036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776122"/>
                  </p:ext>
                </p:extLst>
              </p:nvPr>
            </p:nvGraphicFramePr>
            <p:xfrm>
              <a:off x="1512582" y="2741413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69584410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7652320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4244483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5670625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5665486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343951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0773354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590432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331725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x  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023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88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989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1CAD9BD-D15D-45EE-ACC4-B298164036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776122"/>
                  </p:ext>
                </p:extLst>
              </p:nvPr>
            </p:nvGraphicFramePr>
            <p:xfrm>
              <a:off x="1512582" y="2741413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69584410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7652320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4244483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5670625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5665486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343951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0773354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590432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331725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x  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023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106452" r="-50337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6452" r="-40337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88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989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25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CF5D-69EC-4F85-9A5F-6172AC57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/>
              <a:t>Median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3421A-0C57-427D-B36F-09F6F93AB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950" y="2052918"/>
                <a:ext cx="4638903" cy="41954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IN" sz="1700"/>
                  <a:t>Median is the middle most observation after arranging the values in an ascending or descending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1. Find median of 8, -3, 0, 5, 2, 1, 6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>
                    <a:sym typeface="Wingdings" panose="05000000000000000000" pitchFamily="2" charset="2"/>
                  </a:rPr>
                  <a:t></a:t>
                </a:r>
                <a:r>
                  <a:rPr lang="en-IN" sz="1700"/>
                  <a:t> -3,0,1,2,5,6,8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Median = 2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Given number of observations are 7 and median = 4</a:t>
                </a:r>
                <a:r>
                  <a:rPr lang="en-IN" sz="1700" baseline="30000"/>
                  <a:t>th</a:t>
                </a:r>
                <a:r>
                  <a:rPr lang="en-IN" sz="1700"/>
                  <a:t> value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IN" sz="1700" i="1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700" err="1"/>
                  <a:t>th</a:t>
                </a:r>
                <a:r>
                  <a:rPr lang="en-IN" sz="1700"/>
                  <a:t> value = </a:t>
                </a:r>
                <a14:m>
                  <m:oMath xmlns:m="http://schemas.openxmlformats.org/officeDocument/2006/math">
                    <m:r>
                      <a:rPr lang="en-IN" sz="17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7+1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700" err="1"/>
                  <a:t>th</a:t>
                </a:r>
                <a:r>
                  <a:rPr lang="en-IN" sz="1700"/>
                  <a:t> value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∴ if n is odd then median = </a:t>
                </a:r>
                <a14:m>
                  <m:oMath xmlns:m="http://schemas.openxmlformats.org/officeDocument/2006/math">
                    <m:r>
                      <a:rPr lang="en-IN" sz="17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17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700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IN" sz="1700"/>
                  <a:t> value</a:t>
                </a:r>
              </a:p>
              <a:p>
                <a:pPr>
                  <a:lnSpc>
                    <a:spcPct val="90000"/>
                  </a:lnSpc>
                </a:pPr>
                <a:endParaRPr lang="en-IN" sz="1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3421A-0C57-427D-B36F-09F6F93AB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950" y="2052918"/>
                <a:ext cx="4638903" cy="4195481"/>
              </a:xfrm>
              <a:blipFill>
                <a:blip r:embed="rId4"/>
                <a:stretch>
                  <a:fillRect l="-2891" t="-1163" r="-1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>
            <a:extLst>
              <a:ext uri="{FF2B5EF4-FFF2-40B4-BE49-F238E27FC236}">
                <a16:creationId xmlns:a16="http://schemas.microsoft.com/office/drawing/2014/main" id="{A4FFE577-2231-457E-9A1A-C7EC05283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73" r="36923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46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2ADD-676C-489E-A4B4-A7F03416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/>
              <a:t>Median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90C2D-8B2E-45FF-B4CA-0CF761054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950" y="2052918"/>
                <a:ext cx="4638903" cy="4195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IN" dirty="0"/>
                  <a:t>Find the median of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 5, 1, -7, 2,8,10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-7 , 1, 2, 5, 8, 10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2+5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/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Given number of observations are 6 ( even) and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3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values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</m:oMath>
                </a14:m>
                <a:r>
                  <a:rPr lang="en-IN" dirty="0"/>
                  <a:t> values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∴ if n is even then median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</m:oMath>
                </a14:m>
                <a:r>
                  <a:rPr lang="en-IN" dirty="0"/>
                  <a:t>values</a:t>
                </a:r>
              </a:p>
              <a:p>
                <a:pPr>
                  <a:lnSpc>
                    <a:spcPct val="90000"/>
                  </a:lnSpc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90C2D-8B2E-45FF-B4CA-0CF761054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950" y="2052918"/>
                <a:ext cx="4638903" cy="4195481"/>
              </a:xfrm>
              <a:blipFill>
                <a:blip r:embed="rId3"/>
                <a:stretch>
                  <a:fillRect l="-1445" t="-2180" r="-2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A1D274-4FD3-4D9D-AF9B-A9C098C634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58" r="21537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77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5B4E-DAB3-4EBB-914B-7AA6A973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Median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15E3-E8BC-4499-B6E4-A684BD65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median of the following data.</a:t>
            </a:r>
          </a:p>
          <a:p>
            <a:r>
              <a:rPr lang="en-GB" dirty="0"/>
              <a:t>(a) 27, 39, 49, 20, 21, 28, 38</a:t>
            </a:r>
          </a:p>
          <a:p>
            <a:r>
              <a:rPr lang="en-GB" dirty="0"/>
              <a:t>(b) 10, 19, 54, 80, 15, 16</a:t>
            </a:r>
          </a:p>
          <a:p>
            <a:r>
              <a:rPr lang="en-GB" dirty="0"/>
              <a:t>(c) 47, 41, 52, 43, 56, 35, 49, 55, 42</a:t>
            </a:r>
          </a:p>
          <a:p>
            <a:r>
              <a:rPr lang="en-GB" dirty="0"/>
              <a:t>(d) 12, 17, 3, 14, 5, 8, 7,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6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05E-4CF9-4C30-805B-9C98F2CA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Median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3FCC-5E9D-4434-ACEE-FD0C17E6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dirty="0"/>
              <a:t>The following observations are arranged in ascending order. The median of the data is 25 find the value of x.</a:t>
            </a:r>
            <a:br>
              <a:rPr lang="en-GB" dirty="0"/>
            </a:br>
            <a:endParaRPr lang="en-GB" dirty="0"/>
          </a:p>
          <a:p>
            <a:r>
              <a:rPr lang="en-GB" dirty="0"/>
              <a:t>17, x, 24, x + 7, 35, 36, 46</a:t>
            </a:r>
          </a:p>
          <a:p>
            <a:endParaRPr lang="en-IN" dirty="0"/>
          </a:p>
        </p:txBody>
      </p:sp>
      <p:pic>
        <p:nvPicPr>
          <p:cNvPr id="7" name="Graphic 6" descr="Rainbow">
            <a:extLst>
              <a:ext uri="{FF2B5EF4-FFF2-40B4-BE49-F238E27FC236}">
                <a16:creationId xmlns:a16="http://schemas.microsoft.com/office/drawing/2014/main" id="{AA33AB7E-FEFF-4B69-A4CD-E8E3039C8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6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B9E-C001-4F1D-8578-157814CC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8896-58CC-469E-9E02-CC58A285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9 people take a test. Their scores out of 100 are:</a:t>
            </a:r>
          </a:p>
          <a:p>
            <a:r>
              <a:rPr lang="en-GB" dirty="0">
                <a:effectLst/>
              </a:rPr>
              <a:t>56,79,77,48,90,68,79,92,71</a:t>
            </a:r>
          </a:p>
          <a:p>
            <a:r>
              <a:rPr lang="en-GB" dirty="0">
                <a:effectLst/>
              </a:rPr>
              <a:t> Work out the </a:t>
            </a:r>
            <a:r>
              <a:rPr lang="en-GB" b="1" dirty="0">
                <a:effectLst/>
              </a:rPr>
              <a:t>mean</a:t>
            </a:r>
            <a:r>
              <a:rPr lang="en-GB" dirty="0">
                <a:effectLst/>
              </a:rPr>
              <a:t>, </a:t>
            </a:r>
            <a:r>
              <a:rPr lang="en-GB" b="1" dirty="0">
                <a:effectLst/>
              </a:rPr>
              <a:t>median</a:t>
            </a:r>
            <a:r>
              <a:rPr lang="en-GB" dirty="0">
                <a:effectLst/>
              </a:rPr>
              <a:t>, and </a:t>
            </a:r>
            <a:r>
              <a:rPr lang="en-GB" b="1" dirty="0">
                <a:effectLst/>
              </a:rPr>
              <a:t>mode</a:t>
            </a:r>
            <a:r>
              <a:rPr lang="en-GB" dirty="0">
                <a:effectLst/>
              </a:rPr>
              <a:t> of their scores.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9A17BF66-B086-4332-9309-BEAE4AE1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3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EFA4-8CFA-4839-BD6D-4758C9B4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IN" dirty="0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54ED-1607-4844-A541-8EFA7CF8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56,79,77,48,90,68,79,92,71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D0332-698A-415E-A23A-399D09209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1" r="557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336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5278-7D58-4501-A7BD-78E41F7C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/>
              <a:t>Mode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61F9-D6C1-4311-8FFD-18362351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IN" dirty="0"/>
              <a:t>Mode is the most often occurring observation</a:t>
            </a:r>
          </a:p>
          <a:p>
            <a:r>
              <a:rPr lang="en-IN" dirty="0"/>
              <a:t>Mode of 1,3,2,3,4,3 is 3</a:t>
            </a:r>
          </a:p>
          <a:p>
            <a:pPr lvl="0"/>
            <a:r>
              <a:rPr lang="en-IN" dirty="0"/>
              <a:t>If two observations occur the same number of times, then it is BI – MODAL</a:t>
            </a:r>
          </a:p>
          <a:p>
            <a:pPr lvl="0"/>
            <a:r>
              <a:rPr lang="en-IN" dirty="0"/>
              <a:t>If each observation occurs the same number of times, then ‘there is NO MODE ‘</a:t>
            </a:r>
          </a:p>
          <a:p>
            <a:endParaRPr lang="en-IN" dirty="0"/>
          </a:p>
        </p:txBody>
      </p: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FB3EBDA5-BDC0-4090-A079-8099E8732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8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9BFC-79DC-497E-B0E6-DD84A0B2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Mode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51795-3739-4C45-9BF6-73AE26AB9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IN" sz="1900" b="1" dirty="0"/>
                  <a:t>mode of a grouped frequency distribution</a:t>
                </a:r>
                <a:endParaRPr lang="en-IN" sz="1900" dirty="0"/>
              </a:p>
              <a:p>
                <a:pPr>
                  <a:lnSpc>
                    <a:spcPct val="90000"/>
                  </a:lnSpc>
                </a:pPr>
                <a:r>
                  <a:rPr lang="en-IN" sz="1900" dirty="0"/>
                  <a:t>mode=</a:t>
                </a: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∆1</m:t>
                        </m:r>
                      </m:num>
                      <m:den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∆1+ ∆2</m:t>
                        </m:r>
                      </m:den>
                    </m:f>
                    <m:r>
                      <a:rPr lang="en-IN" sz="19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19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1900" dirty="0"/>
                  <a:t> = lower limit of the modal class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∆1</m:t>
                    </m:r>
                  </m:oMath>
                </a14:m>
                <a:r>
                  <a:rPr lang="en-IN" sz="1900" dirty="0"/>
                  <a:t> = f – f</a:t>
                </a:r>
                <a:r>
                  <a:rPr lang="en-IN" sz="1900" baseline="-25000" dirty="0"/>
                  <a:t>1</a:t>
                </a:r>
                <a:r>
                  <a:rPr lang="en-IN" sz="1900" dirty="0"/>
                  <a:t> and </a:t>
                </a: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∆2</m:t>
                    </m:r>
                  </m:oMath>
                </a14:m>
                <a:r>
                  <a:rPr lang="en-IN" sz="1900" dirty="0"/>
                  <a:t> = f – f</a:t>
                </a:r>
                <a:r>
                  <a:rPr lang="en-IN" sz="1900" baseline="-25000" dirty="0"/>
                  <a:t>2</a:t>
                </a:r>
                <a:endParaRPr lang="en-IN" sz="1900" dirty="0"/>
              </a:p>
              <a:p>
                <a:pPr>
                  <a:lnSpc>
                    <a:spcPct val="90000"/>
                  </a:lnSpc>
                </a:pPr>
                <a:r>
                  <a:rPr lang="en-IN" sz="1900" dirty="0"/>
                  <a:t>f= frequency of the modal class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900" dirty="0"/>
                  <a:t>f</a:t>
                </a:r>
                <a:r>
                  <a:rPr lang="en-IN" sz="1900" baseline="-25000" dirty="0"/>
                  <a:t>1</a:t>
                </a:r>
                <a:r>
                  <a:rPr lang="en-IN" sz="1900" dirty="0"/>
                  <a:t> = frequency of the class just above the modal class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900" dirty="0"/>
                  <a:t>f</a:t>
                </a:r>
                <a:r>
                  <a:rPr lang="en-IN" sz="1900" baseline="-25000" dirty="0"/>
                  <a:t>2</a:t>
                </a:r>
                <a:r>
                  <a:rPr lang="en-IN" sz="1900" dirty="0"/>
                  <a:t> = frequency of the class just below modal class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900" dirty="0" err="1"/>
                  <a:t>i</a:t>
                </a:r>
                <a:r>
                  <a:rPr lang="en-IN" sz="1900" dirty="0"/>
                  <a:t> = class size</a:t>
                </a:r>
              </a:p>
              <a:p>
                <a:pPr>
                  <a:lnSpc>
                    <a:spcPct val="90000"/>
                  </a:lnSpc>
                </a:pPr>
                <a:endParaRPr lang="en-IN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51795-3739-4C45-9BF6-73AE26AB9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  <a:blipFill>
                <a:blip r:embed="rId3"/>
                <a:stretch>
                  <a:fillRect l="-3511" t="-1453" r="-2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Arrow Down Right">
            <a:extLst>
              <a:ext uri="{FF2B5EF4-FFF2-40B4-BE49-F238E27FC236}">
                <a16:creationId xmlns:a16="http://schemas.microsoft.com/office/drawing/2014/main" id="{225134AC-6483-48F3-93DF-9DE62AEB8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9637" y="2052213"/>
            <a:ext cx="3181447" cy="31814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4EAD-2A28-4A95-B9EF-693A53AA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797E-7BF3-4E17-BED5-7DD890A4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mode 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1CF6A7-DF4D-4376-B8F6-F9416AF4A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38467"/>
              </p:ext>
            </p:extLst>
          </p:nvPr>
        </p:nvGraphicFramePr>
        <p:xfrm>
          <a:off x="2057400" y="2798020"/>
          <a:ext cx="20193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37">
                  <a:extLst>
                    <a:ext uri="{9D8B030D-6E8A-4147-A177-3AD203B41FA5}">
                      <a16:colId xmlns:a16="http://schemas.microsoft.com/office/drawing/2014/main" val="2127236589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670474916"/>
                    </a:ext>
                  </a:extLst>
                </a:gridCol>
              </a:tblGrid>
              <a:tr h="365513">
                <a:tc>
                  <a:txBody>
                    <a:bodyPr/>
                    <a:lstStyle/>
                    <a:p>
                      <a:r>
                        <a:rPr lang="en-IN" dirty="0"/>
                        <a:t>    c 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45821"/>
                  </a:ext>
                </a:extLst>
              </a:tr>
              <a:tr h="365513">
                <a:tc>
                  <a:txBody>
                    <a:bodyPr/>
                    <a:lstStyle/>
                    <a:p>
                      <a:r>
                        <a:rPr lang="en-IN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52460"/>
                  </a:ext>
                </a:extLst>
              </a:tr>
              <a:tr h="365513">
                <a:tc>
                  <a:txBody>
                    <a:bodyPr/>
                    <a:lstStyle/>
                    <a:p>
                      <a:r>
                        <a:rPr lang="en-IN" dirty="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682948"/>
                  </a:ext>
                </a:extLst>
              </a:tr>
              <a:tr h="365513">
                <a:tc>
                  <a:txBody>
                    <a:bodyPr/>
                    <a:lstStyle/>
                    <a:p>
                      <a:r>
                        <a:rPr lang="en-IN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2021"/>
                  </a:ext>
                </a:extLst>
              </a:tr>
              <a:tr h="365513">
                <a:tc>
                  <a:txBody>
                    <a:bodyPr/>
                    <a:lstStyle/>
                    <a:p>
                      <a:r>
                        <a:rPr lang="en-IN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66143"/>
                  </a:ext>
                </a:extLst>
              </a:tr>
              <a:tr h="365513">
                <a:tc>
                  <a:txBody>
                    <a:bodyPr/>
                    <a:lstStyle/>
                    <a:p>
                      <a:r>
                        <a:rPr lang="en-IN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5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E4C-73A5-4B53-98E8-8A729116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C1C00-CF78-424A-8E86-4FB4F1C11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Mean is arithmetic mean or Average which is sum of observations by number of observations</a:t>
                </a:r>
              </a:p>
              <a:p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mean of x</a:t>
                </a:r>
                <a:r>
                  <a:rPr lang="en-IN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, x</a:t>
                </a:r>
                <a:r>
                  <a:rPr lang="en-IN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, x</a:t>
                </a:r>
                <a:r>
                  <a:rPr lang="en-IN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  ------ </a:t>
                </a:r>
                <a:r>
                  <a:rPr lang="en-IN" dirty="0" err="1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  <a:r>
                  <a:rPr lang="en-IN" baseline="-25000" dirty="0" err="1">
                    <a:solidFill>
                      <a:schemeClr val="accent2">
                        <a:lumMod val="50000"/>
                      </a:schemeClr>
                    </a:solidFill>
                  </a:rPr>
                  <a:t>n</a:t>
                </a:r>
                <a:endParaRPr lang="en-IN" baseline="-25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IN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Mean of a frequency distribution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𝑓𝑥</m:t>
                        </m:r>
                      </m:num>
                      <m:den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I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C1C00-CF78-424A-8E86-4FB4F1C11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6188189" cy="3785419"/>
              </a:xfrm>
              <a:blipFill>
                <a:blip r:embed="rId3"/>
                <a:stretch>
                  <a:fillRect l="-984" t="-1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260BA6-0B9C-4701-9583-55F4FE05BD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93" r="21598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642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BBB5-B24C-43FA-A71B-D750E76B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Standard Deviation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7D766-5BC6-4936-955D-0A4ADA6C5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endParaRPr lang="en-IN" sz="1700" b="1"/>
              </a:p>
              <a:p>
                <a:pPr>
                  <a:lnSpc>
                    <a:spcPct val="90000"/>
                  </a:lnSpc>
                </a:pPr>
                <a:r>
                  <a:rPr lang="en-IN" sz="1700" b="1"/>
                  <a:t>Standard Deviation ‘</a:t>
                </a:r>
                <a14:m>
                  <m:oMath xmlns:m="http://schemas.openxmlformats.org/officeDocument/2006/math">
                    <m:r>
                      <a:rPr lang="en-IN" sz="17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IN" sz="1700" b="1"/>
                  <a:t>’ :</a:t>
                </a:r>
                <a:endParaRPr lang="en-IN" sz="1700"/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Find </a:t>
                </a:r>
                <a14:m>
                  <m:oMath xmlns:m="http://schemas.openxmlformats.org/officeDocument/2006/math">
                    <m:r>
                      <a:rPr lang="en-IN" sz="17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700"/>
                  <a:t> of 1, 2, 3, 4, 5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Step 1 : 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1700"/>
                  <a:t> : 3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Step 2 : find (x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700"/>
                  <a:t> : (1 – 3), (2 -3), (3 -3), (4 -3), (5 -3) =  -2, -1, 0 , +1, +2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Step 3: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700"/>
                  <a:t> : 4, 1, 0, 1, 4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Step 4: find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IN" sz="17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1700"/>
                  <a:t> = 10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Step 5: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1700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7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sz="17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sz="1700"/>
              </a:p>
              <a:p>
                <a:pPr>
                  <a:lnSpc>
                    <a:spcPct val="90000"/>
                  </a:lnSpc>
                </a:pPr>
                <a:r>
                  <a:rPr lang="en-IN" sz="1700"/>
                  <a:t>Step 6 : find </a:t>
                </a:r>
                <a14:m>
                  <m:oMath xmlns:m="http://schemas.openxmlformats.org/officeDocument/2006/math">
                    <m:r>
                      <a:rPr lang="en-IN" sz="17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17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IN" sz="17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7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IN" sz="1700" i="1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17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IN" sz="17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sz="1700"/>
              </a:p>
              <a:p>
                <a:pPr>
                  <a:lnSpc>
                    <a:spcPct val="90000"/>
                  </a:lnSpc>
                </a:pPr>
                <a:endParaRPr lang="en-IN" sz="1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7D766-5BC6-4936-955D-0A4ADA6C5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  <a:blipFill>
                <a:blip r:embed="rId4"/>
                <a:stretch>
                  <a:fillRect l="-983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6E4BE808-C39B-42CE-A0D2-6BCA9AEFC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0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3AA-7D5C-479D-8AA4-485A1E60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Standard Deviation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2A7F1-F373-4955-AD7C-6A2594094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IN" sz="1600"/>
              </a:p>
              <a:p>
                <a:pPr>
                  <a:lnSpc>
                    <a:spcPct val="90000"/>
                  </a:lnSpc>
                </a:pPr>
                <a:r>
                  <a:rPr lang="en-IN" sz="1600"/>
                  <a:t>If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/>
                  <a:t> of 1,2, 3, 4, 5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sz="1600"/>
                  <a:t> then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/>
                  <a:t> of 51, 52, 53, 54,55 is also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sz="1600"/>
              </a:p>
              <a:p>
                <a:pPr>
                  <a:lnSpc>
                    <a:spcPct val="90000"/>
                  </a:lnSpc>
                </a:pPr>
                <a:r>
                  <a:rPr lang="en-IN" sz="1600" b="1"/>
                  <a:t>Note: </a:t>
                </a:r>
                <a:r>
                  <a:rPr lang="en-IN" sz="1600"/>
                  <a:t> if the observations are in A.P then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IN" sz="1600"/>
              </a:p>
              <a:p>
                <a:pPr>
                  <a:lnSpc>
                    <a:spcPct val="90000"/>
                  </a:lnSpc>
                </a:pPr>
                <a:r>
                  <a:rPr lang="en-IN" sz="1600"/>
                  <a:t>where ‘n’ is the number of observations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600"/>
                  <a:t>d = Common difference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600"/>
                  <a:t>1, 2,3, 4, 5 are in A. P       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sz="1600"/>
                  <a:t>d= 1 n = 5                 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sz="1600"/>
              </a:p>
              <a:p>
                <a:pPr lvl="0">
                  <a:lnSpc>
                    <a:spcPct val="90000"/>
                  </a:lnSpc>
                </a:pPr>
                <a:r>
                  <a:rPr lang="en-IN" sz="1600"/>
                  <a:t>By adding or subtracting a constant to (from) each term the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/>
                  <a:t>’ remains unchanged</a:t>
                </a:r>
              </a:p>
              <a:p>
                <a:pPr>
                  <a:lnSpc>
                    <a:spcPct val="90000"/>
                  </a:lnSpc>
                </a:pPr>
                <a:endParaRPr lang="en-IN" sz="1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2A7F1-F373-4955-AD7C-6A2594094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  <a:blipFill>
                <a:blip r:embed="rId4"/>
                <a:stretch>
                  <a:fillRect l="-843" r="-1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FBD67B8-C9C0-4234-90C8-67AE8DC7A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0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F001-ECA8-47A5-820C-4AD4B425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Standard Deviation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1EEBA-8E75-42FE-B4A0-E077AD33F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</p:spPr>
            <p:txBody>
              <a:bodyPr>
                <a:normAutofit/>
              </a:bodyPr>
              <a:lstStyle/>
              <a:p>
                <a:pPr lvl="0"/>
                <a:endParaRPr lang="en-IN" dirty="0"/>
              </a:p>
              <a:p>
                <a:pPr lvl="0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of 1,2,3,4,5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of 5, 10, 15, 20, 25 is -----</a:t>
                </a:r>
              </a:p>
              <a:p>
                <a:r>
                  <a:rPr lang="en-IN" dirty="0"/>
                  <a:t>1,2,3,4,5         n = 5, d = 1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dirty="0"/>
              </a:p>
              <a:p>
                <a:r>
                  <a:rPr lang="en-IN" dirty="0"/>
                  <a:t>5, 10, 15, 20, 25   n = 5, d = 5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dirty="0"/>
              </a:p>
              <a:p>
                <a:pPr lvl="0"/>
                <a:r>
                  <a:rPr lang="en-IN" dirty="0"/>
                  <a:t>By multiplying </a:t>
                </a:r>
                <a:r>
                  <a:rPr lang="en-IN"/>
                  <a:t>or dividing </a:t>
                </a:r>
                <a:r>
                  <a:rPr lang="en-IN" dirty="0"/>
                  <a:t>each term by a constant the ‘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‘ is also multiplied or divided by the same.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1EEBA-8E75-42FE-B4A0-E077AD33F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  <a:blipFill>
                <a:blip r:embed="rId3"/>
                <a:stretch>
                  <a:fillRect l="-1545" r="-3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A2F31D4E-784C-4F6F-BADF-7C8222E26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0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FECD-90CE-4BED-96DB-5C6EE6F8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54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Quartiles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9D62-B7A6-43BD-A88C-B3C5FD90D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6741"/>
                <a:ext cx="10515600" cy="5092442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The median divides a data into two halves, the upper half and the lower half. </a:t>
                </a:r>
              </a:p>
              <a:p>
                <a:r>
                  <a:rPr lang="en-IN" sz="2400" dirty="0"/>
                  <a:t>Q</a:t>
                </a:r>
                <a:r>
                  <a:rPr lang="en-IN" sz="2400" baseline="-25000" dirty="0"/>
                  <a:t>1 </a:t>
                </a:r>
                <a:r>
                  <a:rPr lang="en-IN" sz="3600" baseline="-25000" dirty="0"/>
                  <a:t>, the lower quartile or the first quartile  is the median of the lower half</a:t>
                </a:r>
              </a:p>
              <a:p>
                <a:endParaRPr lang="en-IN" sz="2400" baseline="-25000" dirty="0"/>
              </a:p>
              <a:p>
                <a:r>
                  <a:rPr lang="en-IN" sz="2400" dirty="0"/>
                  <a:t>    Q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, the upper Quartile or the third quartile  is the median of the upper half</a:t>
                </a:r>
              </a:p>
              <a:p>
                <a:r>
                  <a:rPr lang="en-IN" sz="2400" dirty="0"/>
                  <a:t>Inter Quartile Range = Q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 – Q</a:t>
                </a:r>
                <a:r>
                  <a:rPr lang="en-IN" sz="2400" baseline="-25000" dirty="0"/>
                  <a:t>1</a:t>
                </a:r>
                <a:endParaRPr lang="en-IN" sz="2400" dirty="0"/>
              </a:p>
              <a:p>
                <a:r>
                  <a:rPr lang="en-IN" sz="2400" dirty="0"/>
                  <a:t>Semi Quartile Range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Range = Maximum value – Minimum value</a:t>
                </a:r>
              </a:p>
              <a:p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C9D62-B7A6-43BD-A88C-B3C5FD90D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6741"/>
                <a:ext cx="10515600" cy="5092442"/>
              </a:xfrm>
              <a:blipFill>
                <a:blip r:embed="rId2"/>
                <a:stretch>
                  <a:fillRect l="-928" t="-1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9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930F-1131-4C94-870C-B8D96488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855677"/>
            <a:ext cx="8713184" cy="5536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A5AF-36FE-4B40-9659-06B7D724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66" y="1866500"/>
            <a:ext cx="6683527" cy="4717982"/>
          </a:xfrm>
        </p:spPr>
        <p:txBody>
          <a:bodyPr>
            <a:normAutofit/>
          </a:bodyPr>
          <a:lstStyle/>
          <a:p>
            <a:r>
              <a:rPr lang="en-IN" dirty="0"/>
              <a:t>Find mean, Median, Mode Q</a:t>
            </a:r>
            <a:r>
              <a:rPr lang="en-IN" baseline="-25000" dirty="0"/>
              <a:t>1</a:t>
            </a:r>
            <a:r>
              <a:rPr lang="en-IN" dirty="0"/>
              <a:t>, Q</a:t>
            </a:r>
            <a:r>
              <a:rPr lang="en-IN" baseline="-25000" dirty="0"/>
              <a:t>3</a:t>
            </a:r>
            <a:r>
              <a:rPr lang="en-IN" dirty="0"/>
              <a:t> Inter Quartile Range and Range of  </a:t>
            </a:r>
          </a:p>
          <a:p>
            <a:r>
              <a:rPr lang="en-IN" dirty="0"/>
              <a:t>15,16, 17, 18, 15, 15, 19, 12, 13, 20</a:t>
            </a:r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2D326270-E406-4978-8AB9-838CE843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501" y="2052213"/>
            <a:ext cx="2173278" cy="21732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8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CB8-D867-4AE2-A757-CA4A4DC8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Normal Distribution </a:t>
            </a:r>
            <a:br>
              <a:rPr lang="en-GB" dirty="0"/>
            </a:br>
            <a:r>
              <a:rPr lang="en-GB" dirty="0"/>
              <a:t> Bell Curve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1E7A-0343-4AC4-B9EA-04DF0731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2"/>
            <a:ext cx="10515600" cy="5007381"/>
          </a:xfrm>
        </p:spPr>
        <p:txBody>
          <a:bodyPr/>
          <a:lstStyle/>
          <a:p>
            <a:endParaRPr lang="en-GB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0C9E9-246A-4781-A089-983B1CA7A9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23" y="2015283"/>
            <a:ext cx="4102916" cy="2168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250348-D470-4B27-8D16-3ECF86C74843}"/>
              </a:ext>
            </a:extLst>
          </p:cNvPr>
          <p:cNvSpPr/>
          <p:nvPr/>
        </p:nvSpPr>
        <p:spPr>
          <a:xfrm>
            <a:off x="995916" y="4842717"/>
            <a:ext cx="6096000" cy="12603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connect the vertices of these bar chart which is evenly distributed, we get a curve called a Bell curve.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CB5C3D9-F499-4961-91BF-71789D591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2129" y="1599524"/>
            <a:ext cx="4584194" cy="21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C9CC-CA92-46FA-9A95-81D42908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ED3AD-580A-4359-AD2D-38BB4688E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                     68%  ----   95%  ----   99.7%   Rule</a:t>
                </a:r>
              </a:p>
              <a:p>
                <a:endParaRPr lang="en-IN" dirty="0"/>
              </a:p>
              <a:p>
                <a:r>
                  <a:rPr lang="en-IN" dirty="0"/>
                  <a:t>* 68% of the observation lies within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* 95% of the observation lies within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 * 99.7% of the observation lies within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ED3AD-580A-4359-AD2D-38BB4688E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3603B2C-526D-467B-B3D6-958C3D614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86" y="1632228"/>
            <a:ext cx="4874377" cy="3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8694-94D1-4E34-BE1E-FED0B92D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622" y="572254"/>
            <a:ext cx="5440110" cy="1049235"/>
          </a:xfrm>
        </p:spPr>
        <p:txBody>
          <a:bodyPr/>
          <a:lstStyle/>
          <a:p>
            <a:r>
              <a:rPr lang="en-IN" dirty="0"/>
              <a:t>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2CDC9-E0C7-42E3-970D-82B5A503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252" y="1846263"/>
            <a:ext cx="2505822" cy="4022725"/>
          </a:xfrm>
        </p:spPr>
      </p:pic>
    </p:spTree>
    <p:extLst>
      <p:ext uri="{BB962C8B-B14F-4D97-AF65-F5344CB8AC3E}">
        <p14:creationId xmlns:p14="http://schemas.microsoft.com/office/powerpoint/2010/main" val="38006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BA2B-D397-41CB-B26E-7FCA4073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IN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1AC3-D7B8-400F-901B-6EA4BBF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/>
              <a:t>The </a:t>
            </a:r>
            <a:r>
              <a:rPr lang="en-IN" sz="1600" i="1"/>
              <a:t>normal curve</a:t>
            </a:r>
            <a:r>
              <a:rPr lang="en-IN" sz="1600"/>
              <a:t> is a graphical model of a normal distribution.  The graph won’t be shown on the GRE, but visualizing it lets you quickly calculate the percent of data above or below a given value using the standard deviation.</a:t>
            </a:r>
          </a:p>
          <a:p>
            <a:pPr>
              <a:lnSpc>
                <a:spcPct val="90000"/>
              </a:lnSpc>
            </a:pPr>
            <a:r>
              <a:rPr lang="en-IN" sz="1600"/>
              <a:t>The area under a normal curve is 100%.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600"/>
              <a:t>50% of the values are above the mean and 50% are below.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600"/>
              <a:t>About 68% of the values are within 1 standard deviation of the mean.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600"/>
              <a:t>About 95% of the values are within 2 standard deviations of the mean.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600"/>
              <a:t>About 99.7% of the values are within 3 standard deviations of the mean.</a:t>
            </a:r>
          </a:p>
          <a:p>
            <a:pPr>
              <a:lnSpc>
                <a:spcPct val="90000"/>
              </a:lnSpc>
            </a:pPr>
            <a:endParaRPr lang="en-IN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60FAA-15ED-480B-9258-BE9773114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8" r="25057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192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477E-0A4B-4801-AAFB-3361FD66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6457E2-024E-4C38-8FA3-F27A13759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1" y="3501360"/>
            <a:ext cx="5425848" cy="2658666"/>
          </a:xfrm>
          <a:prstGeom prst="rect">
            <a:avLst/>
          </a:prstGeom>
          <a:effectLst/>
        </p:spPr>
      </p:pic>
      <p:pic>
        <p:nvPicPr>
          <p:cNvPr id="7" name="Picture 6" descr="A picture containing meter&#10;&#10;Description automatically generated">
            <a:extLst>
              <a:ext uri="{FF2B5EF4-FFF2-40B4-BE49-F238E27FC236}">
                <a16:creationId xmlns:a16="http://schemas.microsoft.com/office/drawing/2014/main" id="{29E16D08-FBBD-4E3E-88D8-F5042C1B9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89" y="647699"/>
            <a:ext cx="5403792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082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1194-A0E7-42BA-99D2-E4EB4A0E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6DC96-FEF0-4842-A67F-E1D46E9CE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7564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800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800" dirty="0"/>
                  <a:t>                       </a:t>
                </a:r>
              </a:p>
              <a:p>
                <a:endParaRPr lang="en-IN" sz="2800" dirty="0"/>
              </a:p>
              <a:p>
                <a:pPr marL="0" indent="0">
                  <a:buNone/>
                </a:pPr>
                <a:r>
                  <a:rPr lang="en-IN" dirty="0"/>
                  <a:t>  x      f</a:t>
                </a:r>
              </a:p>
              <a:p>
                <a:pPr marL="0" indent="0">
                  <a:buNone/>
                </a:pPr>
                <a:r>
                  <a:rPr lang="en-IN" dirty="0"/>
                  <a:t>   1    15</a:t>
                </a:r>
              </a:p>
              <a:p>
                <a:pPr marL="0" indent="0">
                  <a:buNone/>
                </a:pPr>
                <a:r>
                  <a:rPr lang="en-IN" dirty="0"/>
                  <a:t>   2     27</a:t>
                </a:r>
              </a:p>
              <a:p>
                <a:pPr marL="0" indent="0">
                  <a:buNone/>
                </a:pPr>
                <a:r>
                  <a:rPr lang="en-IN" dirty="0"/>
                  <a:t>   3       8</a:t>
                </a:r>
              </a:p>
              <a:p>
                <a:pPr marL="0" indent="0">
                  <a:buNone/>
                </a:pPr>
                <a:r>
                  <a:rPr lang="en-IN" dirty="0"/>
                  <a:t>   4       5</a:t>
                </a:r>
              </a:p>
              <a:p>
                <a:pPr marL="0" indent="0">
                  <a:buNone/>
                </a:pPr>
                <a:r>
                  <a:rPr lang="en-IN" dirty="0"/>
                  <a:t> 	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  </m:t>
                    </m:r>
                  </m:oMath>
                </a14:m>
                <a:r>
                  <a:rPr lang="en-IN" dirty="0"/>
                  <a:t>113/55  = 2.05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6DC96-FEF0-4842-A67F-E1D46E9CE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756418"/>
              </a:xfrm>
              <a:blipFill>
                <a:blip r:embed="rId2"/>
                <a:stretch>
                  <a:fillRect l="-1270" t="-3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A6A595-3C65-4AD9-A0BD-ABE8263F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04130"/>
              </p:ext>
            </p:extLst>
          </p:nvPr>
        </p:nvGraphicFramePr>
        <p:xfrm>
          <a:off x="4667250" y="2904014"/>
          <a:ext cx="2857500" cy="219456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151309253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782026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44550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x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f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/>
                        <a:t>fx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7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3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54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3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TOTAL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55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113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357653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ED9CA8B6-4393-4976-A423-F9EF5946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2194680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73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BD64-DB78-4037-AD84-50EF5E7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Example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E0833E-7BCF-4E01-AB55-9FD4F9DCA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9308" y="2136338"/>
            <a:ext cx="632737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men’s height in the US is 70 inches ± 3 inches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percent of men are between 67 and 73 inches tall?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percent of men are between 64 and 70 inches tall?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percent of men are taller than 79 inches?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1B7C5-5503-4E2C-BF5B-50488DD8D85E}"/>
              </a:ext>
            </a:extLst>
          </p:cNvPr>
          <p:cNvSpPr txBox="1"/>
          <p:nvPr/>
        </p:nvSpPr>
        <p:spPr>
          <a:xfrm>
            <a:off x="849385" y="342900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The symbol ±, “plus or minus,” is sometimes used to give the value of 1 standard deviation, so in this case the standard deviation of heights is 3 inches.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73F7-777A-4F65-A7F6-229BFE435FBC}"/>
              </a:ext>
            </a:extLst>
          </p:cNvPr>
          <p:cNvSpPr txBox="1"/>
          <p:nvPr/>
        </p:nvSpPr>
        <p:spPr>
          <a:xfrm>
            <a:off x="849385" y="458423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a)</a:t>
            </a:r>
            <a:r>
              <a:rPr lang="en-IN"/>
              <a:t> Compare 67 and 73 to the mean, 70. Both are 1 standard deviation from the mean. About 68% of the area is within 1 standard deviation of the mean, so 68% of men are between 67 and 73 inches tall.</a:t>
            </a:r>
            <a:endParaRPr lang="en-IN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B58E1DC-BDC6-4ABE-9B1C-B7302F58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7" y="3080294"/>
            <a:ext cx="4762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5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1CC9-D9CF-4608-BA79-BB3A64E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968E-65A7-4D8A-96E8-9A47F07C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b) </a:t>
            </a:r>
            <a:r>
              <a:rPr lang="en-IN" dirty="0"/>
              <a:t>Compare 64 and 70 to the mean, 70. 64 is 2 standard deviations below the mean, and 70 is the mean. The area between 2 standard deviations and the mean is about (34 + 13.5)% = 47.5%, so about 48% of men are between 64 and 70 inches tall.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115637C-C811-45D2-BFCA-8A9B7137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574783"/>
            <a:ext cx="4762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5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EA1E-C0EB-4490-B6A6-BB3AF416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B3AC-9BE1-41B7-A42B-C66948A8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(c)</a:t>
            </a:r>
            <a:r>
              <a:rPr lang="en-IN" dirty="0"/>
              <a:t> Compare 79 to the mean, 70. It is 3 standard deviations from the mean. The area above 3 standard deviations is about 0.15%. About 15 out of 10,000 men are taller than 79 inches (6 foot 7 inches). </a:t>
            </a:r>
          </a:p>
          <a:p>
            <a:endParaRPr lang="en-IN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D455263-3968-4B63-9952-901BFB6C0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32" y="3429000"/>
            <a:ext cx="4762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14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8CD6-8FF6-43A5-892C-3E8805E2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 dirty="0"/>
              <a:t>exercise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15BA2-08AB-4459-824E-3B0DE2E56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6984190" cy="4512215"/>
              </a:xfrm>
            </p:spPr>
            <p:txBody>
              <a:bodyPr>
                <a:normAutofit/>
              </a:bodyPr>
              <a:lstStyle/>
              <a:p>
                <a:r>
                  <a:rPr lang="en-IN" sz="1900" dirty="0"/>
                  <a:t>The scores of an I </a:t>
                </a:r>
                <a:r>
                  <a:rPr lang="en-IN" sz="1900"/>
                  <a:t>Q test are </a:t>
                </a:r>
                <a:r>
                  <a:rPr lang="en-IN" sz="1900" dirty="0"/>
                  <a:t>normally distributed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sz="1900" dirty="0"/>
                  <a:t> = 100 and</a:t>
                </a:r>
              </a:p>
              <a:p>
                <a:r>
                  <a:rPr lang="en-IN" sz="1900" dirty="0"/>
                  <a:t> </a:t>
                </a:r>
                <a14:m>
                  <m:oMath xmlns:m="http://schemas.openxmlformats.org/officeDocument/2006/math">
                    <m:r>
                      <a:rPr lang="en-IN" sz="19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900" dirty="0"/>
                  <a:t> =15.  Find what  % of the observations have I Q scores</a:t>
                </a:r>
              </a:p>
              <a:p>
                <a:r>
                  <a:rPr lang="en-IN" sz="1900" dirty="0"/>
                  <a:t>(a)  &gt; 145    (b)   &lt; 85</a:t>
                </a:r>
              </a:p>
              <a:p>
                <a:r>
                  <a:rPr lang="en-IN" sz="1900" dirty="0"/>
                  <a:t>I Q scores up to 145 :</a:t>
                </a:r>
              </a:p>
              <a:p>
                <a:r>
                  <a:rPr lang="en-IN" sz="1900" dirty="0"/>
                  <a:t>145  = 100 + 45 = 100 + 3(15)</a:t>
                </a:r>
              </a:p>
              <a:p>
                <a:r>
                  <a:rPr lang="en-IN" sz="1900" dirty="0"/>
                  <a:t>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sz="1900" dirty="0"/>
                  <a:t> </a:t>
                </a:r>
                <a14:m>
                  <m:oMath xmlns:m="http://schemas.openxmlformats.org/officeDocument/2006/math">
                    <m:r>
                      <a:rPr lang="en-IN" sz="1900" i="1" dirty="0">
                        <a:latin typeface="Cambria Math" panose="02040503050406030204" pitchFamily="18" charset="0"/>
                      </a:rPr>
                      <m:t>±3</m:t>
                    </m:r>
                    <m:r>
                      <a:rPr lang="en-IN" sz="19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900" dirty="0"/>
                  <a:t> </a:t>
                </a:r>
              </a:p>
              <a:p>
                <a:r>
                  <a:rPr lang="en-IN" sz="1900" dirty="0"/>
                  <a:t>99.7% of the observations have IQ scores 145. </a:t>
                </a:r>
              </a:p>
              <a:p>
                <a:r>
                  <a:rPr lang="en-IN" sz="1900" dirty="0"/>
                  <a:t> % having IQ scores   &gt; 145 = (100-99.7)/2 = 0.15%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15BA2-08AB-4459-824E-3B0DE2E56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6984190" cy="4512215"/>
              </a:xfrm>
              <a:blipFill>
                <a:blip r:embed="rId3"/>
                <a:stretch>
                  <a:fillRect l="-873" t="-13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Cycling">
            <a:extLst>
              <a:ext uri="{FF2B5EF4-FFF2-40B4-BE49-F238E27FC236}">
                <a16:creationId xmlns:a16="http://schemas.microsoft.com/office/drawing/2014/main" id="{F6277451-8AF9-4686-949A-3D9DFA946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7501" y="2145861"/>
            <a:ext cx="3456042" cy="34560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2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6714-FEC9-41E8-9253-38B812DF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33B38-8739-4785-83CD-E3ADF2362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IQ scores up to 85:</a:t>
                </a:r>
              </a:p>
              <a:p>
                <a:r>
                  <a:rPr lang="en-IN" dirty="0"/>
                  <a:t>  85 = 100 – 15</a:t>
                </a:r>
              </a:p>
              <a:p>
                <a:r>
                  <a:rPr lang="en-IN" dirty="0"/>
                  <a:t>    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 </a:t>
                </a:r>
              </a:p>
              <a:p>
                <a:r>
                  <a:rPr lang="en-IN" dirty="0"/>
                  <a:t> 68% of the observations will have IQ scores up to 85.</a:t>
                </a:r>
              </a:p>
              <a:p>
                <a:r>
                  <a:rPr lang="en-IN" dirty="0"/>
                  <a:t>% of observations having IQ scores &lt; 85   = (100 – 68) /2  = 32/2  =16%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33B38-8739-4785-83CD-E3ADF2362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AABD-2539-43D1-9D8C-5F8B9E07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Example: 95% of students at school are between 1.1m and 1.7m tall.</a:t>
            </a:r>
            <a:br>
              <a:rPr lang="en-US" sz="2000" b="1" dirty="0"/>
            </a:br>
            <a:r>
              <a:rPr lang="en-US" sz="2000" dirty="0"/>
              <a:t>Assuming this data is </a:t>
            </a:r>
            <a:r>
              <a:rPr lang="en-US" sz="2000" b="1" dirty="0"/>
              <a:t>normally distributed</a:t>
            </a:r>
            <a:r>
              <a:rPr lang="en-US" sz="2000" dirty="0"/>
              <a:t> can you calculate the mean and standard deviation?</a:t>
            </a:r>
            <a:br>
              <a:rPr lang="en-US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603CCF-F744-4071-8815-2FAE7985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7891" y="3429000"/>
            <a:ext cx="2476500" cy="1352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B47408-C0D3-46E7-937C-3619F46B345E}"/>
              </a:ext>
            </a:extLst>
          </p:cNvPr>
          <p:cNvSpPr txBox="1"/>
          <p:nvPr/>
        </p:nvSpPr>
        <p:spPr>
          <a:xfrm>
            <a:off x="1977705" y="1946056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mean is halfway between 1.1m and 1.7m:</a:t>
            </a:r>
          </a:p>
          <a:p>
            <a:r>
              <a:rPr lang="en-US" dirty="0"/>
              <a:t>Mean = (1.1m + 1.7m) / 2 = </a:t>
            </a:r>
            <a:r>
              <a:rPr lang="en-US" b="1" dirty="0"/>
              <a:t>1.4m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86A11-B81D-4E10-A860-827BD159CC42}"/>
              </a:ext>
            </a:extLst>
          </p:cNvPr>
          <p:cNvSpPr txBox="1"/>
          <p:nvPr/>
        </p:nvSpPr>
        <p:spPr>
          <a:xfrm>
            <a:off x="1868649" y="2717776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95% is 2 standard deviations either side of the mean (a total of 4 standard deviations) so:</a:t>
            </a:r>
            <a:endParaRPr lang="en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09F4B1B-0199-418C-823D-6BDDEE6D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7201"/>
              </p:ext>
            </p:extLst>
          </p:nvPr>
        </p:nvGraphicFramePr>
        <p:xfrm>
          <a:off x="1505718" y="3772627"/>
          <a:ext cx="4892676" cy="1111405"/>
        </p:xfrm>
        <a:graphic>
          <a:graphicData uri="http://schemas.openxmlformats.org/drawingml/2006/table">
            <a:tbl>
              <a:tblPr/>
              <a:tblGrid>
                <a:gridCol w="2446338">
                  <a:extLst>
                    <a:ext uri="{9D8B030D-6E8A-4147-A177-3AD203B41FA5}">
                      <a16:colId xmlns:a16="http://schemas.microsoft.com/office/drawing/2014/main" val="175751610"/>
                    </a:ext>
                  </a:extLst>
                </a:gridCol>
                <a:gridCol w="2446338">
                  <a:extLst>
                    <a:ext uri="{9D8B030D-6E8A-4147-A177-3AD203B41FA5}">
                      <a16:colId xmlns:a16="http://schemas.microsoft.com/office/drawing/2014/main" val="3370124982"/>
                    </a:ext>
                  </a:extLst>
                </a:gridCol>
              </a:tblGrid>
              <a:tr h="37988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 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= (1.7m-1.1m) /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17061"/>
                  </a:ext>
                </a:extLst>
              </a:tr>
              <a:tr h="34559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= 0.6m /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43958"/>
                  </a:ext>
                </a:extLst>
              </a:tr>
              <a:tr h="345595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= </a:t>
                      </a:r>
                      <a:r>
                        <a:rPr lang="en-IN" sz="1800" b="1" dirty="0"/>
                        <a:t>0.15m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94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2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36BB-2260-4568-A937-FCC9236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F6C5-F469-4778-A8C2-BA27DB08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mean of: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D81DA9-676D-49D5-A2B3-F1BF8A67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26947"/>
              </p:ext>
            </p:extLst>
          </p:nvPr>
        </p:nvGraphicFramePr>
        <p:xfrm>
          <a:off x="2032000" y="2752725"/>
          <a:ext cx="17208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25">
                  <a:extLst>
                    <a:ext uri="{9D8B030D-6E8A-4147-A177-3AD203B41FA5}">
                      <a16:colId xmlns:a16="http://schemas.microsoft.com/office/drawing/2014/main" val="920772647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156872520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r>
                        <a:rPr lang="en-IN" dirty="0"/>
                        <a:t>    c 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97296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r>
                        <a:rPr lang="en-IN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761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r>
                        <a:rPr lang="en-IN" dirty="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0004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r>
                        <a:rPr lang="en-IN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5692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r>
                        <a:rPr lang="en-IN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45597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r>
                        <a:rPr lang="en-IN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5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0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9D9B-604A-4038-A5F0-26D8EFCF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Mean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5E7-294B-4D80-9323-9922FD71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00"/>
              <a:t>There were 5 members of a basketball team who had a </a:t>
            </a:r>
            <a:r>
              <a:rPr lang="en-GB" sz="1300">
                <a:effectLst/>
              </a:rPr>
              <a:t>mean points</a:t>
            </a:r>
            <a:r>
              <a:rPr lang="en-GB" sz="1300"/>
              <a:t> score of 12 points per game. One of the team members left, causing the average point score to reduce to 10 points per game. What was the </a:t>
            </a:r>
            <a:r>
              <a:rPr lang="en-GB" sz="1300">
                <a:effectLst/>
              </a:rPr>
              <a:t>mean score</a:t>
            </a:r>
            <a:r>
              <a:rPr lang="en-GB" sz="1300"/>
              <a:t> of the player that left? </a:t>
            </a:r>
          </a:p>
          <a:p>
            <a:pPr>
              <a:lnSpc>
                <a:spcPct val="90000"/>
              </a:lnSpc>
            </a:pPr>
            <a:r>
              <a:rPr lang="en-US" sz="1300"/>
              <a:t>Given five members  Average score= 12</a:t>
            </a:r>
          </a:p>
          <a:p>
            <a:pPr>
              <a:lnSpc>
                <a:spcPct val="90000"/>
              </a:lnSpc>
            </a:pPr>
            <a:r>
              <a:rPr lang="en-US" sz="1300"/>
              <a:t>Therefore, the total score of these five players= 12 x 5=60 points.</a:t>
            </a:r>
          </a:p>
          <a:p>
            <a:pPr>
              <a:lnSpc>
                <a:spcPct val="90000"/>
              </a:lnSpc>
            </a:pPr>
            <a:r>
              <a:rPr lang="en-US" sz="1300"/>
              <a:t>When one of them left the average dropped to 10 points per game.</a:t>
            </a:r>
          </a:p>
          <a:p>
            <a:pPr>
              <a:lnSpc>
                <a:spcPct val="90000"/>
              </a:lnSpc>
            </a:pPr>
            <a:r>
              <a:rPr lang="en-US" sz="1300"/>
              <a:t>So the total score when that player left= 10 x 4=40</a:t>
            </a:r>
          </a:p>
          <a:p>
            <a:pPr>
              <a:lnSpc>
                <a:spcPct val="90000"/>
              </a:lnSpc>
            </a:pPr>
            <a:r>
              <a:rPr lang="en-US" sz="1300"/>
              <a:t>Now when we calculate the difference we get, </a:t>
            </a:r>
          </a:p>
          <a:p>
            <a:pPr>
              <a:lnSpc>
                <a:spcPct val="90000"/>
              </a:lnSpc>
            </a:pPr>
            <a:r>
              <a:rPr lang="en-US" sz="1300"/>
              <a:t>60-40= 20 points. </a:t>
            </a:r>
          </a:p>
          <a:p>
            <a:pPr>
              <a:lnSpc>
                <a:spcPct val="90000"/>
              </a:lnSpc>
            </a:pPr>
            <a:r>
              <a:rPr lang="en-US" sz="1300"/>
              <a:t>Therefore the score of the player who left was 20. </a:t>
            </a:r>
          </a:p>
          <a:p>
            <a:pPr>
              <a:lnSpc>
                <a:spcPct val="90000"/>
              </a:lnSpc>
            </a:pPr>
            <a:endParaRPr lang="en-IN" sz="13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1EE08-8D6B-4311-A87C-F5AA54E1A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92" r="7885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075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6FB6-9674-491C-82F2-4ACF40AA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/>
              <a:t>Mean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29BE-B1FD-43E8-B592-0BE2B5E5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00"/>
              <a:t>The mean length of 7 planks of wood is 1.35m. When an extra plank of wood is added, the mean length of a plank of wood increase to 1.4m. What is the length of the extra plank of wood that was added?</a:t>
            </a:r>
          </a:p>
          <a:p>
            <a:pPr>
              <a:lnSpc>
                <a:spcPct val="90000"/>
              </a:lnSpc>
            </a:pPr>
            <a:r>
              <a:rPr lang="en-US" sz="1300"/>
              <a:t>If the mean length of 7 planks of wood is 1.35m, then the total length of all these planks of wood combined can be calculated as       	7×1.35m = 9.45m</a:t>
            </a:r>
          </a:p>
          <a:p>
            <a:pPr>
              <a:lnSpc>
                <a:spcPct val="90000"/>
              </a:lnSpc>
            </a:pPr>
            <a:r>
              <a:rPr lang="en-US" sz="1300"/>
              <a:t> When the extra plank of wood is added, the mean length of a plank of wood increases to 1.4m. This means there are now 8 planks of wood, with a combined length of:     8×1.40m =11.2m</a:t>
            </a:r>
          </a:p>
          <a:p>
            <a:pPr>
              <a:lnSpc>
                <a:spcPct val="90000"/>
              </a:lnSpc>
            </a:pPr>
            <a:r>
              <a:rPr lang="en-US" sz="1300"/>
              <a:t> The length of this extra plank of wood is therefore:    11.2m −9.45m = 1.75m </a:t>
            </a:r>
          </a:p>
          <a:p>
            <a:pPr>
              <a:lnSpc>
                <a:spcPct val="90000"/>
              </a:lnSpc>
            </a:pPr>
            <a:r>
              <a:rPr lang="en-US" sz="1300"/>
              <a:t>.Short cut :   The length of the new plank = 1.40  + ( 7 x 0.05)  = 1.40 + 0.35 = 1.75 m</a:t>
            </a:r>
            <a:endParaRPr lang="en-IN" sz="1300"/>
          </a:p>
        </p:txBody>
      </p:sp>
      <p:pic>
        <p:nvPicPr>
          <p:cNvPr id="7" name="Graphic 6" descr="Fishing">
            <a:extLst>
              <a:ext uri="{FF2B5EF4-FFF2-40B4-BE49-F238E27FC236}">
                <a16:creationId xmlns:a16="http://schemas.microsoft.com/office/drawing/2014/main" id="{DDCA7D29-6E36-4786-86DE-96A74AB9E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55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B0F5-2876-489B-906B-85299D22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265"/>
          </a:xfrm>
        </p:spPr>
        <p:txBody>
          <a:bodyPr/>
          <a:lstStyle/>
          <a:p>
            <a:pPr algn="ctr"/>
            <a:r>
              <a:rPr lang="en-GB" dirty="0"/>
              <a:t>   Find Mean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EFC9-C9B6-4254-B0E8-362B822B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72"/>
            <a:ext cx="10515600" cy="4764691"/>
          </a:xfrm>
        </p:spPr>
        <p:txBody>
          <a:bodyPr>
            <a:normAutofit/>
          </a:bodyPr>
          <a:lstStyle/>
          <a:p>
            <a:r>
              <a:rPr lang="en-GB" dirty="0"/>
              <a:t> Find the mean of first ten natural numbers.</a:t>
            </a:r>
          </a:p>
          <a:p>
            <a:r>
              <a:rPr lang="en-GB" dirty="0"/>
              <a:t> The mean  =  </a:t>
            </a:r>
            <a:r>
              <a:rPr lang="en-GB" u="sng" dirty="0"/>
              <a:t>1 + 2 +3+4 +5 +6 +7+8+9+10</a:t>
            </a:r>
            <a:r>
              <a:rPr lang="en-GB" dirty="0"/>
              <a:t>    =   55/10 = 5.5</a:t>
            </a:r>
          </a:p>
          <a:p>
            <a:r>
              <a:rPr lang="en-GB" dirty="0"/>
              <a:t>                                             10</a:t>
            </a:r>
          </a:p>
          <a:p>
            <a:endParaRPr lang="en-GB" u="sng" dirty="0"/>
          </a:p>
          <a:p>
            <a:endParaRPr lang="en-GB" u="sng" dirty="0"/>
          </a:p>
          <a:p>
            <a:endParaRPr lang="en-GB" dirty="0"/>
          </a:p>
          <a:p>
            <a:r>
              <a:rPr lang="en-GB" dirty="0"/>
              <a:t>Find the mean of first 5 prime numbers.</a:t>
            </a:r>
          </a:p>
          <a:p>
            <a:r>
              <a:rPr lang="en-GB" dirty="0"/>
              <a:t>  The mean =  </a:t>
            </a:r>
            <a:r>
              <a:rPr lang="en-GB" u="sng" dirty="0"/>
              <a:t>2+3+5+7+11     </a:t>
            </a:r>
            <a:r>
              <a:rPr lang="en-GB" dirty="0"/>
              <a:t>= 5.6</a:t>
            </a:r>
            <a:endParaRPr lang="en-GB" u="sng" dirty="0"/>
          </a:p>
          <a:p>
            <a:r>
              <a:rPr lang="en-GB" dirty="0"/>
              <a:t>                                5</a:t>
            </a:r>
            <a:br>
              <a:rPr lang="en-GB" u="sng" dirty="0"/>
            </a:br>
            <a:r>
              <a:rPr lang="en-GB" u="sng" dirty="0"/>
              <a:t> 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5C6A78-7A37-4E70-80C2-3D2A150E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34955"/>
              </p:ext>
            </p:extLst>
          </p:nvPr>
        </p:nvGraphicFramePr>
        <p:xfrm>
          <a:off x="1988911" y="5315903"/>
          <a:ext cx="8412480" cy="586740"/>
        </p:xfrm>
        <a:graphic>
          <a:graphicData uri="http://schemas.openxmlformats.org/drawingml/2006/table">
            <a:tbl>
              <a:tblPr/>
              <a:tblGrid>
                <a:gridCol w="1402080">
                  <a:extLst>
                    <a:ext uri="{9D8B030D-6E8A-4147-A177-3AD203B41FA5}">
                      <a16:colId xmlns:a16="http://schemas.microsoft.com/office/drawing/2014/main" val="354393895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72833064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609544595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0375473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222242036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511998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959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47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F2DF-7817-48B8-B089-42BF74F9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EBEBEB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4309-F02D-4EDB-A406-6CDB92AA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mean of 8, 11, 6, 14, x and 13 is 12. Find the value of the observation x.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  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mean of 6, 8, x + 2, 10, 2x - 1, and 2 is 9. Find the value of x and also the value of the observation in the data.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427A74B-D8A7-428B-865F-CD289E573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2" r="2962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77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D9A0-24F9-416B-8327-E68600D9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8F41-04D1-4B89-ABC4-9FB3CE88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mean of the following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 of 20 boys in a locality is given below.</a:t>
            </a:r>
          </a:p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6DF32C-BFBB-4D91-B760-C028F2AE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16568"/>
              </p:ext>
            </p:extLst>
          </p:nvPr>
        </p:nvGraphicFramePr>
        <p:xfrm>
          <a:off x="1148442" y="2935968"/>
          <a:ext cx="8412480" cy="861060"/>
        </p:xfrm>
        <a:graphic>
          <a:graphicData uri="http://schemas.openxmlformats.org/drawingml/2006/table">
            <a:tbl>
              <a:tblPr/>
              <a:tblGrid>
                <a:gridCol w="1402080">
                  <a:extLst>
                    <a:ext uri="{9D8B030D-6E8A-4147-A177-3AD203B41FA5}">
                      <a16:colId xmlns:a16="http://schemas.microsoft.com/office/drawing/2014/main" val="2219695658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02350234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248755305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17633267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69407653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55330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Age in Years </a:t>
                      </a:r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23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Number of Boys </a:t>
                      </a:r>
                      <a:endParaRPr lang="en-IN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2130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8FA30-14EC-45FC-A18F-D3227D589737}"/>
                  </a:ext>
                </a:extLst>
              </p:cNvPr>
              <p:cNvSpPr txBox="1"/>
              <p:nvPr/>
            </p:nvSpPr>
            <p:spPr>
              <a:xfrm>
                <a:off x="1618500" y="4471071"/>
                <a:ext cx="5486975" cy="802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𝑓𝑥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IN" dirty="0"/>
                  <a:t> =(60 +30 +30 +84 +32) /(5 + 3 + 2 + 6 + 4 )</a:t>
                </a:r>
              </a:p>
              <a:p>
                <a:r>
                  <a:rPr lang="en-IN" dirty="0"/>
                  <a:t>             =  236 / 20 = 11.8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8FA30-14EC-45FC-A18F-D3227D589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00" y="4471071"/>
                <a:ext cx="5486975" cy="802271"/>
              </a:xfrm>
              <a:prstGeom prst="rect">
                <a:avLst/>
              </a:prstGeom>
              <a:blipFill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2196</Words>
  <Application>Microsoft Office PowerPoint</Application>
  <PresentationFormat>Widescreen</PresentationFormat>
  <Paragraphs>279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Retrospect</vt:lpstr>
      <vt:lpstr> 6. Statistics</vt:lpstr>
      <vt:lpstr>Mean</vt:lpstr>
      <vt:lpstr>Mean</vt:lpstr>
      <vt:lpstr>EXERCISE</vt:lpstr>
      <vt:lpstr>Mean</vt:lpstr>
      <vt:lpstr>Mean</vt:lpstr>
      <vt:lpstr>   Find Mean</vt:lpstr>
      <vt:lpstr>example</vt:lpstr>
      <vt:lpstr>mean</vt:lpstr>
      <vt:lpstr>Mean</vt:lpstr>
      <vt:lpstr>Median</vt:lpstr>
      <vt:lpstr>Median</vt:lpstr>
      <vt:lpstr> Median</vt:lpstr>
      <vt:lpstr>Median</vt:lpstr>
      <vt:lpstr>Example</vt:lpstr>
      <vt:lpstr>solution</vt:lpstr>
      <vt:lpstr>Mode</vt:lpstr>
      <vt:lpstr>Mode</vt:lpstr>
      <vt:lpstr>exercise</vt:lpstr>
      <vt:lpstr>Standard Deviation</vt:lpstr>
      <vt:lpstr>Standard Deviation</vt:lpstr>
      <vt:lpstr>Standard Deviation</vt:lpstr>
      <vt:lpstr>Quartiles</vt:lpstr>
      <vt:lpstr>exercise</vt:lpstr>
      <vt:lpstr>Normal Distribution   Bell Curve</vt:lpstr>
      <vt:lpstr>Normal distribution</vt:lpstr>
      <vt:lpstr>Normal distribution</vt:lpstr>
      <vt:lpstr>Normal distribution</vt:lpstr>
      <vt:lpstr>example</vt:lpstr>
      <vt:lpstr>Example</vt:lpstr>
      <vt:lpstr>solution</vt:lpstr>
      <vt:lpstr>solution</vt:lpstr>
      <vt:lpstr>exercise</vt:lpstr>
      <vt:lpstr>example</vt:lpstr>
      <vt:lpstr>Example: 95% of students at school are between 1.1m and 1.7m tall. Assuming this data is normally distributed can you calculate the mean and standard deviation?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6. Statistics</dc:title>
  <dc:creator>First Academy India</dc:creator>
  <cp:lastModifiedBy>First Academy FA</cp:lastModifiedBy>
  <cp:revision>11</cp:revision>
  <dcterms:created xsi:type="dcterms:W3CDTF">2020-11-26T12:45:27Z</dcterms:created>
  <dcterms:modified xsi:type="dcterms:W3CDTF">2021-04-14T05:56:32Z</dcterms:modified>
</cp:coreProperties>
</file>