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D3D2-1AB4-4D2E-A428-A2132A857E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A2010E-C9B4-41FA-90C8-F942BF7DF9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DB8E17-45D3-418B-901F-DEAC45C6F125}"/>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5" name="Footer Placeholder 4">
            <a:extLst>
              <a:ext uri="{FF2B5EF4-FFF2-40B4-BE49-F238E27FC236}">
                <a16:creationId xmlns:a16="http://schemas.microsoft.com/office/drawing/2014/main" id="{43FD25E5-875F-41D6-AFA5-70D778EDA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067F98-EBCC-44DE-BE5F-43C25B313E34}"/>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317811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2C2A-CAA6-4917-94EE-CAB9DD97EB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61FF97-4714-4AE6-82CD-7E8035D327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A633E-5833-46B8-9AA9-D021634B74A8}"/>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5" name="Footer Placeholder 4">
            <a:extLst>
              <a:ext uri="{FF2B5EF4-FFF2-40B4-BE49-F238E27FC236}">
                <a16:creationId xmlns:a16="http://schemas.microsoft.com/office/drawing/2014/main" id="{648E5332-7352-4D77-AEC0-2954F43F31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8CD7D-ADEF-4D4E-B86D-39C3C89B08DA}"/>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3857381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7D119-FC01-4AD6-80B1-E35136645F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BB9725-1A92-41C2-B42E-75DAC2818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F42600-7A1F-44A4-84BE-B95ADF5368CF}"/>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5" name="Footer Placeholder 4">
            <a:extLst>
              <a:ext uri="{FF2B5EF4-FFF2-40B4-BE49-F238E27FC236}">
                <a16:creationId xmlns:a16="http://schemas.microsoft.com/office/drawing/2014/main" id="{91335AEA-AB14-48EE-9C7E-7636781A03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2B79D-6C1C-4C7F-BDAB-FF59AC877835}"/>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120001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7766D-9C21-4D50-A10C-B9F3C1EFEE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22D1A1-B087-41D6-8041-6966943FB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8F14D-B9E0-4EE9-8F4C-D3F42778D979}"/>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5" name="Footer Placeholder 4">
            <a:extLst>
              <a:ext uri="{FF2B5EF4-FFF2-40B4-BE49-F238E27FC236}">
                <a16:creationId xmlns:a16="http://schemas.microsoft.com/office/drawing/2014/main" id="{C7F4F3D9-E7AD-4F3A-B41B-1A48F8774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4916AE-924E-49A9-8DB9-094164E56056}"/>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3430845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DB8D-CB80-401D-A37E-FB6C265E63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410204-6522-47FE-BE15-C7FC217F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1B75D-5942-44F0-8D14-D6E52CDF7835}"/>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5" name="Footer Placeholder 4">
            <a:extLst>
              <a:ext uri="{FF2B5EF4-FFF2-40B4-BE49-F238E27FC236}">
                <a16:creationId xmlns:a16="http://schemas.microsoft.com/office/drawing/2014/main" id="{E0F91E64-EAD9-48EA-8AC6-BF517DC27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B8964-09B8-499A-B98D-E66A1C48EAFA}"/>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2543101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F0AD-C954-4706-9D46-50AADE3063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E005A7-0533-4F87-BE84-2FB9982AC3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818F26-2EDA-4476-9D10-6FE19C7867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CE538D-8FD3-4436-94E5-6EEB40750686}"/>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6" name="Footer Placeholder 5">
            <a:extLst>
              <a:ext uri="{FF2B5EF4-FFF2-40B4-BE49-F238E27FC236}">
                <a16:creationId xmlns:a16="http://schemas.microsoft.com/office/drawing/2014/main" id="{09BB0486-B788-4000-AD35-94DA1AB353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A5E70F-BC49-42E5-B750-B60F4E55D23F}"/>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414906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E40E-A1A8-4456-A9C9-2D163B444B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60A24D-90A1-4817-ADCF-161241DFE7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D5436-D664-447F-B3D3-B037C1569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ACEB9C-1FCD-48D2-B9F1-DA8788DDD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DF8373-05D9-4DD4-806D-CD5E05941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079A64-96CF-4655-B134-EFDBD36001D4}"/>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8" name="Footer Placeholder 7">
            <a:extLst>
              <a:ext uri="{FF2B5EF4-FFF2-40B4-BE49-F238E27FC236}">
                <a16:creationId xmlns:a16="http://schemas.microsoft.com/office/drawing/2014/main" id="{FEFA2478-E234-4801-BF6F-390779DCA0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EC0428-43BC-4A5F-91F0-5E553839AD5B}"/>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121359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0343-64AD-4762-863A-F62C059461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651BE6-CFB2-4AE2-834A-36C180AE596B}"/>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4" name="Footer Placeholder 3">
            <a:extLst>
              <a:ext uri="{FF2B5EF4-FFF2-40B4-BE49-F238E27FC236}">
                <a16:creationId xmlns:a16="http://schemas.microsoft.com/office/drawing/2014/main" id="{8D05463F-9062-450E-8A39-1E0A23B21B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EE59A6-470D-465A-9929-A8B03798D006}"/>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180861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759AB3-AF9B-48CB-80FD-D2EA166B1017}"/>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3" name="Footer Placeholder 2">
            <a:extLst>
              <a:ext uri="{FF2B5EF4-FFF2-40B4-BE49-F238E27FC236}">
                <a16:creationId xmlns:a16="http://schemas.microsoft.com/office/drawing/2014/main" id="{FB796EA3-A1E7-4D7D-8D2B-8A1BDC53D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950896-DBEE-4472-A31E-C53A671BD5BF}"/>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2427489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4B67-71F3-4F69-9AD6-7C267A33DF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B8A4B2-F21A-4F93-8387-7171F33CD6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9BABBB-B609-437E-98E5-61E648802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7B074-5A54-48D2-A997-161DF3503D94}"/>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6" name="Footer Placeholder 5">
            <a:extLst>
              <a:ext uri="{FF2B5EF4-FFF2-40B4-BE49-F238E27FC236}">
                <a16:creationId xmlns:a16="http://schemas.microsoft.com/office/drawing/2014/main" id="{13A2FCD4-1706-4FBA-A455-31888CFB41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6286EC-CB80-4BFC-93E9-EB18EFE93DD1}"/>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1920351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16693-B7F8-4EC5-A75B-9FCBD1996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870D71-AA9C-497B-8399-B7D3FA8CED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116713-C187-4F67-8417-00082F865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1B56B-FB09-4E03-8141-2758B898DE53}"/>
              </a:ext>
            </a:extLst>
          </p:cNvPr>
          <p:cNvSpPr>
            <a:spLocks noGrp="1"/>
          </p:cNvSpPr>
          <p:nvPr>
            <p:ph type="dt" sz="half" idx="10"/>
          </p:nvPr>
        </p:nvSpPr>
        <p:spPr/>
        <p:txBody>
          <a:bodyPr/>
          <a:lstStyle/>
          <a:p>
            <a:fld id="{B2A102F0-5615-4C0F-8928-9F35A8F75AA5}" type="datetimeFigureOut">
              <a:rPr lang="en-IN" smtClean="0"/>
              <a:t>17-02-2021</a:t>
            </a:fld>
            <a:endParaRPr lang="en-IN"/>
          </a:p>
        </p:txBody>
      </p:sp>
      <p:sp>
        <p:nvSpPr>
          <p:cNvPr id="6" name="Footer Placeholder 5">
            <a:extLst>
              <a:ext uri="{FF2B5EF4-FFF2-40B4-BE49-F238E27FC236}">
                <a16:creationId xmlns:a16="http://schemas.microsoft.com/office/drawing/2014/main" id="{9F88AF96-A9CE-4734-B5D2-6CB9849A4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3D2D32-A53B-4D5A-B400-1C2AD547B39A}"/>
              </a:ext>
            </a:extLst>
          </p:cNvPr>
          <p:cNvSpPr>
            <a:spLocks noGrp="1"/>
          </p:cNvSpPr>
          <p:nvPr>
            <p:ph type="sldNum" sz="quarter" idx="12"/>
          </p:nvPr>
        </p:nvSpPr>
        <p:spPr/>
        <p:txBody>
          <a:bodyPr/>
          <a:lstStyle/>
          <a:p>
            <a:fld id="{D4C41CDB-EDAE-40F4-85C6-89E77F20FD47}" type="slidenum">
              <a:rPr lang="en-IN" smtClean="0"/>
              <a:t>‹#›</a:t>
            </a:fld>
            <a:endParaRPr lang="en-IN"/>
          </a:p>
        </p:txBody>
      </p:sp>
    </p:spTree>
    <p:extLst>
      <p:ext uri="{BB962C8B-B14F-4D97-AF65-F5344CB8AC3E}">
        <p14:creationId xmlns:p14="http://schemas.microsoft.com/office/powerpoint/2010/main" val="387893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D59CEC-5A6B-4F40-8EF2-C386140D2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757048-378C-4462-8D86-EC7813E14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EC4DB-FD42-42FB-A97B-EA17E5BED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A102F0-5615-4C0F-8928-9F35A8F75AA5}" type="datetimeFigureOut">
              <a:rPr lang="en-IN" smtClean="0"/>
              <a:t>17-02-2021</a:t>
            </a:fld>
            <a:endParaRPr lang="en-IN"/>
          </a:p>
        </p:txBody>
      </p:sp>
      <p:sp>
        <p:nvSpPr>
          <p:cNvPr id="5" name="Footer Placeholder 4">
            <a:extLst>
              <a:ext uri="{FF2B5EF4-FFF2-40B4-BE49-F238E27FC236}">
                <a16:creationId xmlns:a16="http://schemas.microsoft.com/office/drawing/2014/main" id="{6CD7A7BE-5713-407F-A474-F8B1A51F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9C65B9-3295-4BB3-9EA7-11C0516FA7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C41CDB-EDAE-40F4-85C6-89E77F20FD47}" type="slidenum">
              <a:rPr lang="en-IN" smtClean="0"/>
              <a:t>‹#›</a:t>
            </a:fld>
            <a:endParaRPr lang="en-IN"/>
          </a:p>
        </p:txBody>
      </p:sp>
    </p:spTree>
    <p:extLst>
      <p:ext uri="{BB962C8B-B14F-4D97-AF65-F5344CB8AC3E}">
        <p14:creationId xmlns:p14="http://schemas.microsoft.com/office/powerpoint/2010/main" val="963936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purplemath.com/modules/radicals.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 Id="rId4"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32CB-2212-496C-B13C-D9EFE13B0799}"/>
              </a:ext>
            </a:extLst>
          </p:cNvPr>
          <p:cNvSpPr>
            <a:spLocks noGrp="1"/>
          </p:cNvSpPr>
          <p:nvPr>
            <p:ph type="ctrTitle"/>
          </p:nvPr>
        </p:nvSpPr>
        <p:spPr/>
        <p:txBody>
          <a:bodyPr/>
          <a:lstStyle/>
          <a:p>
            <a:pPr>
              <a:lnSpc>
                <a:spcPct val="107000"/>
              </a:lnSpc>
              <a:spcAft>
                <a:spcPts val="800"/>
              </a:spcAft>
            </a:pPr>
            <a:r>
              <a:rPr lang="en-IN" sz="3600" dirty="0">
                <a:effectLst/>
                <a:latin typeface="Calibri" panose="020F0502020204030204" pitchFamily="34" charset="0"/>
                <a:ea typeface="Calibri" panose="020F0502020204030204" pitchFamily="34" charset="0"/>
                <a:cs typeface="Times New Roman" panose="02020603050405020304" pitchFamily="18" charset="0"/>
              </a:rPr>
              <a:t>COMPLEX NUMBERS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F0ACC401-D7FE-4AAF-A6E0-15CA07FB549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1434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20AEF-E265-470A-9E28-6423CCB683F6}"/>
              </a:ext>
            </a:extLst>
          </p:cNvPr>
          <p:cNvSpPr>
            <a:spLocks noGrp="1"/>
          </p:cNvSpPr>
          <p:nvPr>
            <p:ph type="title"/>
          </p:nvPr>
        </p:nvSpPr>
        <p:spPr/>
        <p:txBody>
          <a:bodyPr>
            <a:normAutofit fontScale="90000"/>
          </a:bodyPr>
          <a:lstStyle/>
          <a:p>
            <a:br>
              <a:rPr lang="en-IN" dirty="0"/>
            </a:br>
            <a:br>
              <a:rPr lang="en-IN" dirty="0"/>
            </a:br>
            <a:r>
              <a:rPr lang="en-IN" dirty="0"/>
              <a:t>                            COMPLEX NUMBERS</a:t>
            </a:r>
            <a:br>
              <a:rPr lang="en-IN" dirty="0"/>
            </a:br>
            <a:r>
              <a:rPr lang="en-IN" dirty="0"/>
              <a:t> </a:t>
            </a:r>
            <a:br>
              <a:rPr lang="en-IN" dirty="0"/>
            </a:br>
            <a:endParaRPr lang="en-IN" dirty="0"/>
          </a:p>
        </p:txBody>
      </p:sp>
      <p:sp>
        <p:nvSpPr>
          <p:cNvPr id="3" name="Content Placeholder 2">
            <a:extLst>
              <a:ext uri="{FF2B5EF4-FFF2-40B4-BE49-F238E27FC236}">
                <a16:creationId xmlns:a16="http://schemas.microsoft.com/office/drawing/2014/main" id="{16B8C5D4-44DF-4683-B68B-DACA5AA42DE6}"/>
              </a:ext>
            </a:extLst>
          </p:cNvPr>
          <p:cNvSpPr>
            <a:spLocks noGrp="1"/>
          </p:cNvSpPr>
          <p:nvPr>
            <p:ph idx="1"/>
          </p:nvPr>
        </p:nvSpPr>
        <p:spPr/>
        <p:txBody>
          <a:bodyPr/>
          <a:lstStyle/>
          <a:p>
            <a:r>
              <a:rPr lang="en-IN" dirty="0"/>
              <a:t>Determine all complex number z that satisfy the equation    z + 3 z' = 5 - 6i</a:t>
            </a:r>
          </a:p>
          <a:p>
            <a:r>
              <a:rPr lang="en-IN" dirty="0"/>
              <a:t> </a:t>
            </a:r>
          </a:p>
          <a:p>
            <a:r>
              <a:rPr lang="en-IN" dirty="0"/>
              <a:t>Let z = a + bi , z' = a - bi ; a and b real numbers.</a:t>
            </a:r>
            <a:br>
              <a:rPr lang="en-IN" dirty="0"/>
            </a:br>
            <a:r>
              <a:rPr lang="en-IN" dirty="0"/>
              <a:t>Substituting z and z' in the given equation obtain</a:t>
            </a:r>
            <a:br>
              <a:rPr lang="en-IN" dirty="0"/>
            </a:br>
            <a:r>
              <a:rPr lang="en-IN" dirty="0"/>
              <a:t>a + bi + 3*(a - bi) = 5 - 6i</a:t>
            </a:r>
            <a:br>
              <a:rPr lang="en-IN" dirty="0"/>
            </a:br>
            <a:r>
              <a:rPr lang="en-IN" dirty="0"/>
              <a:t>a + 3a + (b - 3b) </a:t>
            </a:r>
            <a:r>
              <a:rPr lang="en-IN" dirty="0" err="1"/>
              <a:t>i</a:t>
            </a:r>
            <a:r>
              <a:rPr lang="en-IN" dirty="0"/>
              <a:t> = 5 - 6i</a:t>
            </a:r>
            <a:br>
              <a:rPr lang="en-IN" dirty="0"/>
            </a:br>
            <a:r>
              <a:rPr lang="en-IN" dirty="0"/>
              <a:t>4a = 5 and -2b = -6</a:t>
            </a:r>
            <a:br>
              <a:rPr lang="en-IN" dirty="0"/>
            </a:br>
            <a:r>
              <a:rPr lang="en-IN" dirty="0"/>
              <a:t>a = 5/4 and b = 3</a:t>
            </a:r>
            <a:br>
              <a:rPr lang="en-IN" dirty="0"/>
            </a:br>
            <a:endParaRPr lang="en-IN" dirty="0"/>
          </a:p>
          <a:p>
            <a:endParaRPr lang="en-IN" dirty="0"/>
          </a:p>
        </p:txBody>
      </p:sp>
    </p:spTree>
    <p:extLst>
      <p:ext uri="{BB962C8B-B14F-4D97-AF65-F5344CB8AC3E}">
        <p14:creationId xmlns:p14="http://schemas.microsoft.com/office/powerpoint/2010/main" val="326209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5F67-4665-4828-A920-9FA4C4B37C23}"/>
              </a:ext>
            </a:extLst>
          </p:cNvPr>
          <p:cNvSpPr>
            <a:spLocks noGrp="1"/>
          </p:cNvSpPr>
          <p:nvPr>
            <p:ph type="title"/>
          </p:nvPr>
        </p:nvSpPr>
        <p:spPr/>
        <p:txBody>
          <a:bodyPr>
            <a:normAutofit fontScale="90000"/>
          </a:bodyPr>
          <a:lstStyle/>
          <a:p>
            <a:pPr algn="ctr"/>
            <a:br>
              <a:rPr lang="en-IN" dirty="0"/>
            </a:br>
            <a:br>
              <a:rPr lang="en-IN" dirty="0"/>
            </a:br>
            <a:r>
              <a:rPr lang="en-IN" dirty="0"/>
              <a:t>COMPLEX NUMBERS</a:t>
            </a:r>
            <a:br>
              <a:rPr lang="en-IN" dirty="0"/>
            </a:br>
            <a:r>
              <a:rPr lang="en-IN" dirty="0"/>
              <a:t> </a:t>
            </a:r>
            <a:br>
              <a:rPr lang="en-IN" dirty="0"/>
            </a:br>
            <a:endParaRPr lang="en-IN" dirty="0"/>
          </a:p>
        </p:txBody>
      </p:sp>
      <p:sp>
        <p:nvSpPr>
          <p:cNvPr id="3" name="Content Placeholder 2">
            <a:extLst>
              <a:ext uri="{FF2B5EF4-FFF2-40B4-BE49-F238E27FC236}">
                <a16:creationId xmlns:a16="http://schemas.microsoft.com/office/drawing/2014/main" id="{ACD92E1D-4662-4FD7-9820-CF5DA8E2E2A1}"/>
              </a:ext>
            </a:extLst>
          </p:cNvPr>
          <p:cNvSpPr>
            <a:spLocks noGrp="1"/>
          </p:cNvSpPr>
          <p:nvPr>
            <p:ph idx="1"/>
          </p:nvPr>
        </p:nvSpPr>
        <p:spPr/>
        <p:txBody>
          <a:bodyPr>
            <a:normAutofit lnSpcReduction="10000"/>
          </a:bodyPr>
          <a:lstStyle/>
          <a:p>
            <a:r>
              <a:rPr lang="en-IN" dirty="0"/>
              <a:t>Find all complex numbers of the form z = a + bi , where a and b are real numbers such that z </a:t>
            </a:r>
            <a:r>
              <a:rPr lang="en-IN" dirty="0" err="1"/>
              <a:t>z</a:t>
            </a:r>
            <a:r>
              <a:rPr lang="en-IN" dirty="0"/>
              <a:t>' = 25 and a + b = 7</a:t>
            </a:r>
            <a:br>
              <a:rPr lang="en-IN" dirty="0"/>
            </a:br>
            <a:r>
              <a:rPr lang="en-IN" dirty="0"/>
              <a:t>where z' is the complex conjugate of z.</a:t>
            </a:r>
          </a:p>
          <a:p>
            <a:r>
              <a:rPr lang="en-IN" dirty="0"/>
              <a:t>z </a:t>
            </a:r>
            <a:r>
              <a:rPr lang="en-IN" dirty="0" err="1"/>
              <a:t>z</a:t>
            </a:r>
            <a:r>
              <a:rPr lang="en-IN" dirty="0"/>
              <a:t>' = (a + bi)(a - bi)</a:t>
            </a:r>
            <a:br>
              <a:rPr lang="en-IN" dirty="0"/>
            </a:br>
            <a:r>
              <a:rPr lang="en-IN" dirty="0"/>
              <a:t>= a</a:t>
            </a:r>
            <a:r>
              <a:rPr lang="en-IN" baseline="30000" dirty="0"/>
              <a:t>2</a:t>
            </a:r>
            <a:r>
              <a:rPr lang="en-IN" dirty="0"/>
              <a:t> + b</a:t>
            </a:r>
            <a:r>
              <a:rPr lang="en-IN" baseline="30000" dirty="0"/>
              <a:t>2</a:t>
            </a:r>
            <a:r>
              <a:rPr lang="en-IN" dirty="0"/>
              <a:t> = 25</a:t>
            </a:r>
            <a:br>
              <a:rPr lang="en-IN" dirty="0"/>
            </a:br>
            <a:r>
              <a:rPr lang="en-IN" dirty="0"/>
              <a:t>a + b = 7 gives b = 7 - a</a:t>
            </a:r>
            <a:br>
              <a:rPr lang="en-IN" dirty="0"/>
            </a:br>
            <a:r>
              <a:rPr lang="en-IN" dirty="0"/>
              <a:t>Substitute above in the equation a</a:t>
            </a:r>
            <a:r>
              <a:rPr lang="en-IN" baseline="30000" dirty="0"/>
              <a:t>2</a:t>
            </a:r>
            <a:r>
              <a:rPr lang="en-IN" dirty="0"/>
              <a:t> + b</a:t>
            </a:r>
            <a:r>
              <a:rPr lang="en-IN" baseline="30000" dirty="0"/>
              <a:t>2</a:t>
            </a:r>
            <a:r>
              <a:rPr lang="en-IN" dirty="0"/>
              <a:t> = 25</a:t>
            </a:r>
            <a:br>
              <a:rPr lang="en-IN" dirty="0"/>
            </a:br>
            <a:r>
              <a:rPr lang="en-IN" dirty="0"/>
              <a:t>a</a:t>
            </a:r>
            <a:r>
              <a:rPr lang="en-IN" baseline="30000" dirty="0"/>
              <a:t>2</a:t>
            </a:r>
            <a:r>
              <a:rPr lang="en-IN" dirty="0"/>
              <a:t> + (7 - a)</a:t>
            </a:r>
            <a:r>
              <a:rPr lang="en-IN" baseline="30000" dirty="0"/>
              <a:t>2</a:t>
            </a:r>
            <a:r>
              <a:rPr lang="en-IN" dirty="0"/>
              <a:t> = 25</a:t>
            </a:r>
            <a:br>
              <a:rPr lang="en-IN" dirty="0"/>
            </a:br>
            <a:r>
              <a:rPr lang="en-IN" dirty="0"/>
              <a:t>Solve the above quadratic function for a and use b = 7 - a to find b.</a:t>
            </a:r>
            <a:br>
              <a:rPr lang="en-IN" dirty="0"/>
            </a:br>
            <a:r>
              <a:rPr lang="en-IN" dirty="0"/>
              <a:t>a = 4 and b = 3 or a = 3 and b = 4</a:t>
            </a:r>
            <a:br>
              <a:rPr lang="en-IN" dirty="0"/>
            </a:br>
            <a:r>
              <a:rPr lang="en-IN" dirty="0"/>
              <a:t>z = 4 + 3i and z = 3 + 4i </a:t>
            </a:r>
          </a:p>
          <a:p>
            <a:endParaRPr lang="en-IN" dirty="0"/>
          </a:p>
        </p:txBody>
      </p:sp>
    </p:spTree>
    <p:extLst>
      <p:ext uri="{BB962C8B-B14F-4D97-AF65-F5344CB8AC3E}">
        <p14:creationId xmlns:p14="http://schemas.microsoft.com/office/powerpoint/2010/main" val="132540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C2D8-27F2-41AD-ACD6-98F98ADEF49A}"/>
              </a:ext>
            </a:extLst>
          </p:cNvPr>
          <p:cNvSpPr>
            <a:spLocks noGrp="1"/>
          </p:cNvSpPr>
          <p:nvPr>
            <p:ph type="title"/>
          </p:nvPr>
        </p:nvSpPr>
        <p:spPr/>
        <p:txBody>
          <a:bodyPr/>
          <a:lstStyle/>
          <a:p>
            <a:r>
              <a:rPr lang="en-IN" dirty="0"/>
              <a:t>                        COMPLEX NUMBERS</a:t>
            </a:r>
          </a:p>
        </p:txBody>
      </p:sp>
      <p:sp>
        <p:nvSpPr>
          <p:cNvPr id="3" name="Content Placeholder 2">
            <a:extLst>
              <a:ext uri="{FF2B5EF4-FFF2-40B4-BE49-F238E27FC236}">
                <a16:creationId xmlns:a16="http://schemas.microsoft.com/office/drawing/2014/main" id="{292C18FA-14C2-4270-8D9E-60EAA6C6827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5568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8A79F-0FDE-4DE8-AC64-7F6F8746D434}"/>
              </a:ext>
            </a:extLst>
          </p:cNvPr>
          <p:cNvSpPr>
            <a:spLocks noGrp="1"/>
          </p:cNvSpPr>
          <p:nvPr>
            <p:ph type="title"/>
          </p:nvPr>
        </p:nvSpPr>
        <p:spPr/>
        <p:txBody>
          <a:bodyPr/>
          <a:lstStyle/>
          <a:p>
            <a:r>
              <a:rPr lang="en-IN" dirty="0"/>
              <a:t>                COMPLEX NUMBERS</a:t>
            </a:r>
          </a:p>
        </p:txBody>
      </p:sp>
      <p:sp>
        <p:nvSpPr>
          <p:cNvPr id="3" name="Content Placeholder 2">
            <a:extLst>
              <a:ext uri="{FF2B5EF4-FFF2-40B4-BE49-F238E27FC236}">
                <a16:creationId xmlns:a16="http://schemas.microsoft.com/office/drawing/2014/main" id="{B1E0A22A-F335-45A5-8260-EF5EE63180C1}"/>
              </a:ext>
            </a:extLst>
          </p:cNvPr>
          <p:cNvSpPr>
            <a:spLocks noGrp="1"/>
          </p:cNvSpPr>
          <p:nvPr>
            <p:ph idx="1"/>
          </p:nvPr>
        </p:nvSpPr>
        <p:spPr/>
        <p:txBody>
          <a:bodyPr>
            <a:normAutofit fontScale="70000" lnSpcReduction="20000"/>
          </a:bodyPr>
          <a:lstStyle/>
          <a:p>
            <a:endParaRPr lang="en-IN" dirty="0"/>
          </a:p>
          <a:p>
            <a:r>
              <a:rPr lang="en-IN" dirty="0"/>
              <a:t>The complex number 2 + 4i is one of the root to the quadratic equation x</a:t>
            </a:r>
            <a:r>
              <a:rPr lang="en-IN" baseline="30000" dirty="0"/>
              <a:t>2</a:t>
            </a:r>
            <a:r>
              <a:rPr lang="en-IN" dirty="0"/>
              <a:t> + </a:t>
            </a:r>
            <a:r>
              <a:rPr lang="en-IN" dirty="0" err="1"/>
              <a:t>bx</a:t>
            </a:r>
            <a:r>
              <a:rPr lang="en-IN" dirty="0"/>
              <a:t> + c = 0, where b and c are real numbers.</a:t>
            </a:r>
            <a:br>
              <a:rPr lang="en-IN" dirty="0"/>
            </a:br>
            <a:r>
              <a:rPr lang="en-IN" dirty="0"/>
              <a:t>a) Find b and c</a:t>
            </a:r>
            <a:br>
              <a:rPr lang="en-IN" dirty="0"/>
            </a:br>
            <a:r>
              <a:rPr lang="en-IN" dirty="0"/>
              <a:t>b) Write down the second root and check it. </a:t>
            </a:r>
          </a:p>
          <a:p>
            <a:pPr lvl="0"/>
            <a:r>
              <a:rPr lang="en-IN" dirty="0"/>
              <a:t>Substitute solution in equation: (2 + 4i)</a:t>
            </a:r>
            <a:r>
              <a:rPr lang="en-IN" baseline="30000" dirty="0"/>
              <a:t>2</a:t>
            </a:r>
            <a:r>
              <a:rPr lang="en-IN" dirty="0"/>
              <a:t> + b(2 + 4i) + c = 0</a:t>
            </a:r>
            <a:br>
              <a:rPr lang="en-IN" dirty="0"/>
            </a:br>
            <a:r>
              <a:rPr lang="en-IN" dirty="0"/>
              <a:t>Expand terms in equation and rewrite as: (-12 + 2b + c) + (16 + 4b)</a:t>
            </a:r>
            <a:r>
              <a:rPr lang="en-IN" dirty="0" err="1"/>
              <a:t>i</a:t>
            </a:r>
            <a:r>
              <a:rPr lang="en-IN" dirty="0"/>
              <a:t> = 0</a:t>
            </a:r>
            <a:br>
              <a:rPr lang="en-IN" dirty="0"/>
            </a:br>
            <a:r>
              <a:rPr lang="en-IN" dirty="0"/>
              <a:t>Real part and imaginary part equal zero.</a:t>
            </a:r>
            <a:br>
              <a:rPr lang="en-IN" dirty="0"/>
            </a:br>
            <a:r>
              <a:rPr lang="en-IN" dirty="0"/>
              <a:t>-12 + 2b + c = 0 and 16 + 4b = 0</a:t>
            </a:r>
            <a:br>
              <a:rPr lang="en-IN" dirty="0"/>
            </a:br>
            <a:r>
              <a:rPr lang="en-IN" dirty="0"/>
              <a:t>Solve for b: b = -4 , substitute and solve for c: c = 20</a:t>
            </a:r>
            <a:br>
              <a:rPr lang="en-IN" dirty="0"/>
            </a:br>
            <a:r>
              <a:rPr lang="en-IN" dirty="0"/>
              <a:t>b) Since the given equation has real numbers, the second root is the complex conjugate of the given root: 2 - 4i is the second solution.</a:t>
            </a:r>
            <a:br>
              <a:rPr lang="en-IN" dirty="0"/>
            </a:br>
            <a:r>
              <a:rPr lang="en-IN" dirty="0"/>
              <a:t>Check: (2 - 4i)</a:t>
            </a:r>
            <a:r>
              <a:rPr lang="en-IN" baseline="30000" dirty="0"/>
              <a:t>2</a:t>
            </a:r>
            <a:r>
              <a:rPr lang="en-IN" dirty="0"/>
              <a:t> - 4 (2 - 4i) + 20</a:t>
            </a:r>
            <a:br>
              <a:rPr lang="en-IN" dirty="0"/>
            </a:br>
            <a:r>
              <a:rPr lang="en-IN" dirty="0"/>
              <a:t>(Expand) = 4 - 16 - 16i - 8 + 16i + 20</a:t>
            </a:r>
            <a:br>
              <a:rPr lang="en-IN" dirty="0"/>
            </a:br>
            <a:r>
              <a:rPr lang="en-IN" dirty="0"/>
              <a:t>= (4 - 16 - 8 + 20) + (-16 + 16)</a:t>
            </a:r>
            <a:r>
              <a:rPr lang="en-IN" dirty="0" err="1"/>
              <a:t>i</a:t>
            </a:r>
            <a:r>
              <a:rPr lang="en-IN" dirty="0"/>
              <a:t> = 0</a:t>
            </a:r>
          </a:p>
          <a:p>
            <a:r>
              <a:rPr lang="en-IN" dirty="0"/>
              <a:t> </a:t>
            </a:r>
          </a:p>
          <a:p>
            <a:r>
              <a:rPr lang="en-IN" dirty="0"/>
              <a:t> </a:t>
            </a:r>
          </a:p>
          <a:p>
            <a:endParaRPr lang="en-IN" dirty="0"/>
          </a:p>
        </p:txBody>
      </p:sp>
    </p:spTree>
    <p:extLst>
      <p:ext uri="{BB962C8B-B14F-4D97-AF65-F5344CB8AC3E}">
        <p14:creationId xmlns:p14="http://schemas.microsoft.com/office/powerpoint/2010/main" val="181105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66B4-10B3-4119-BDB6-0473178CCF88}"/>
              </a:ext>
            </a:extLst>
          </p:cNvPr>
          <p:cNvSpPr>
            <a:spLocks noGrp="1"/>
          </p:cNvSpPr>
          <p:nvPr>
            <p:ph type="title"/>
          </p:nvPr>
        </p:nvSpPr>
        <p:spPr/>
        <p:txBody>
          <a:bodyPr/>
          <a:lstStyle/>
          <a:p>
            <a:r>
              <a:rPr lang="en-IN" dirty="0"/>
              <a:t>              COMPLEX NUMBERS</a:t>
            </a:r>
          </a:p>
        </p:txBody>
      </p:sp>
      <p:sp>
        <p:nvSpPr>
          <p:cNvPr id="3" name="Content Placeholder 2">
            <a:extLst>
              <a:ext uri="{FF2B5EF4-FFF2-40B4-BE49-F238E27FC236}">
                <a16:creationId xmlns:a16="http://schemas.microsoft.com/office/drawing/2014/main" id="{0845F9CC-A768-4953-9C5E-CC031427322C}"/>
              </a:ext>
            </a:extLst>
          </p:cNvPr>
          <p:cNvSpPr>
            <a:spLocks noGrp="1"/>
          </p:cNvSpPr>
          <p:nvPr>
            <p:ph idx="1"/>
          </p:nvPr>
        </p:nvSpPr>
        <p:spPr/>
        <p:txBody>
          <a:bodyPr>
            <a:normAutofit fontScale="92500" lnSpcReduction="10000"/>
          </a:bodyPr>
          <a:lstStyle/>
          <a:p>
            <a:r>
              <a:rPr lang="en-IN" dirty="0"/>
              <a:t>Find all complex numbers z such that z</a:t>
            </a:r>
            <a:r>
              <a:rPr lang="en-IN" baseline="30000" dirty="0"/>
              <a:t>2</a:t>
            </a:r>
            <a:r>
              <a:rPr lang="en-IN" dirty="0"/>
              <a:t> = -1 + 2 sqrt(6) </a:t>
            </a:r>
            <a:r>
              <a:rPr lang="en-IN" dirty="0" err="1"/>
              <a:t>i</a:t>
            </a:r>
            <a:r>
              <a:rPr lang="en-IN" dirty="0"/>
              <a:t>.</a:t>
            </a:r>
          </a:p>
          <a:p>
            <a:r>
              <a:rPr lang="en-IN" dirty="0"/>
              <a:t>Let z = a + bi</a:t>
            </a:r>
            <a:br>
              <a:rPr lang="en-IN" dirty="0"/>
            </a:br>
            <a:r>
              <a:rPr lang="en-IN" dirty="0"/>
              <a:t>Substitute into given equation: (a + bi)</a:t>
            </a:r>
            <a:r>
              <a:rPr lang="en-IN" baseline="30000" dirty="0"/>
              <a:t>2</a:t>
            </a:r>
            <a:r>
              <a:rPr lang="en-IN" dirty="0"/>
              <a:t> = -1 + 2 sqrt(6) </a:t>
            </a:r>
            <a:r>
              <a:rPr lang="en-IN" dirty="0" err="1"/>
              <a:t>i</a:t>
            </a:r>
            <a:br>
              <a:rPr lang="en-IN" dirty="0"/>
            </a:br>
            <a:r>
              <a:rPr lang="en-IN" dirty="0"/>
              <a:t>Expand: a</a:t>
            </a:r>
            <a:r>
              <a:rPr lang="en-IN" baseline="30000" dirty="0"/>
              <a:t>2</a:t>
            </a:r>
            <a:r>
              <a:rPr lang="en-IN" dirty="0"/>
              <a:t> - b</a:t>
            </a:r>
            <a:r>
              <a:rPr lang="en-IN" baseline="30000" dirty="0"/>
              <a:t>2</a:t>
            </a:r>
            <a:r>
              <a:rPr lang="en-IN" dirty="0"/>
              <a:t> + 2 ab </a:t>
            </a:r>
            <a:r>
              <a:rPr lang="en-IN" dirty="0" err="1"/>
              <a:t>i</a:t>
            </a:r>
            <a:r>
              <a:rPr lang="en-IN" dirty="0"/>
              <a:t> = - 1 + 2 sqrt(6) </a:t>
            </a:r>
            <a:r>
              <a:rPr lang="en-IN" dirty="0" err="1"/>
              <a:t>i</a:t>
            </a:r>
            <a:br>
              <a:rPr lang="en-IN" dirty="0"/>
            </a:br>
            <a:r>
              <a:rPr lang="en-IN" dirty="0"/>
              <a:t>Real part and imaginary parts must be equal.</a:t>
            </a:r>
            <a:br>
              <a:rPr lang="en-IN" dirty="0"/>
            </a:br>
            <a:r>
              <a:rPr lang="en-IN" dirty="0"/>
              <a:t>a</a:t>
            </a:r>
            <a:r>
              <a:rPr lang="en-IN" baseline="30000" dirty="0"/>
              <a:t>2</a:t>
            </a:r>
            <a:r>
              <a:rPr lang="en-IN" dirty="0"/>
              <a:t> - b</a:t>
            </a:r>
            <a:r>
              <a:rPr lang="en-IN" baseline="30000" dirty="0"/>
              <a:t>2</a:t>
            </a:r>
            <a:r>
              <a:rPr lang="en-IN" dirty="0"/>
              <a:t> = - 1 and 2 ab = 2 sqrt(6)</a:t>
            </a:r>
            <a:br>
              <a:rPr lang="en-IN" dirty="0"/>
            </a:br>
            <a:r>
              <a:rPr lang="en-IN" dirty="0"/>
              <a:t>Equation 2 ab = 2 sqrt(6) gives: b = sqrt(6) / a</a:t>
            </a:r>
            <a:br>
              <a:rPr lang="en-IN" dirty="0"/>
            </a:br>
            <a:r>
              <a:rPr lang="en-IN" dirty="0"/>
              <a:t>Substitute: a</a:t>
            </a:r>
            <a:r>
              <a:rPr lang="en-IN" baseline="30000" dirty="0"/>
              <a:t>2</a:t>
            </a:r>
            <a:r>
              <a:rPr lang="en-IN" dirty="0"/>
              <a:t> - ( sqrt(6) / a )</a:t>
            </a:r>
            <a:r>
              <a:rPr lang="en-IN" baseline="30000" dirty="0"/>
              <a:t>2</a:t>
            </a:r>
            <a:r>
              <a:rPr lang="en-IN" dirty="0"/>
              <a:t>) = - 1</a:t>
            </a:r>
            <a:br>
              <a:rPr lang="en-IN" dirty="0"/>
            </a:br>
            <a:r>
              <a:rPr lang="en-IN" dirty="0"/>
              <a:t>a</a:t>
            </a:r>
            <a:r>
              <a:rPr lang="en-IN" baseline="30000" dirty="0"/>
              <a:t>4</a:t>
            </a:r>
            <a:r>
              <a:rPr lang="en-IN" dirty="0"/>
              <a:t> - 6 = - a</a:t>
            </a:r>
            <a:r>
              <a:rPr lang="en-IN" baseline="30000" dirty="0"/>
              <a:t>2</a:t>
            </a:r>
            <a:br>
              <a:rPr lang="en-IN" dirty="0"/>
            </a:br>
            <a:r>
              <a:rPr lang="en-IN" dirty="0"/>
              <a:t>Solve above equation and select only real roots: a = sqrt(2) and a = - sqrt(2)</a:t>
            </a:r>
            <a:br>
              <a:rPr lang="en-IN" dirty="0"/>
            </a:br>
            <a:r>
              <a:rPr lang="en-IN" dirty="0"/>
              <a:t>Substitute to find b and write the two complex numbers that satisfies the given equation.</a:t>
            </a:r>
            <a:br>
              <a:rPr lang="en-IN" dirty="0"/>
            </a:br>
            <a:r>
              <a:rPr lang="en-IN" dirty="0"/>
              <a:t>z1 = sqrt(2) + sqrt(3) </a:t>
            </a:r>
            <a:r>
              <a:rPr lang="en-IN" dirty="0" err="1"/>
              <a:t>i</a:t>
            </a:r>
            <a:r>
              <a:rPr lang="en-IN" dirty="0"/>
              <a:t> , z2 = - sqrt(2) - sqrt(3)</a:t>
            </a:r>
          </a:p>
          <a:p>
            <a:endParaRPr lang="en-IN" dirty="0"/>
          </a:p>
        </p:txBody>
      </p:sp>
    </p:spTree>
    <p:extLst>
      <p:ext uri="{BB962C8B-B14F-4D97-AF65-F5344CB8AC3E}">
        <p14:creationId xmlns:p14="http://schemas.microsoft.com/office/powerpoint/2010/main" val="293101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4ACB-5B7E-4847-B417-162536A966B0}"/>
              </a:ext>
            </a:extLst>
          </p:cNvPr>
          <p:cNvSpPr>
            <a:spLocks noGrp="1"/>
          </p:cNvSpPr>
          <p:nvPr>
            <p:ph type="title"/>
          </p:nvPr>
        </p:nvSpPr>
        <p:spPr/>
        <p:txBody>
          <a:bodyPr/>
          <a:lstStyle/>
          <a:p>
            <a:r>
              <a:rPr lang="en-IN" dirty="0"/>
              <a:t>               COMPLEX NUMBERS</a:t>
            </a:r>
          </a:p>
        </p:txBody>
      </p:sp>
      <p:sp>
        <p:nvSpPr>
          <p:cNvPr id="3" name="Content Placeholder 2">
            <a:extLst>
              <a:ext uri="{FF2B5EF4-FFF2-40B4-BE49-F238E27FC236}">
                <a16:creationId xmlns:a16="http://schemas.microsoft.com/office/drawing/2014/main" id="{298490F9-A1AC-4A76-A67B-A51FAC3E7680}"/>
              </a:ext>
            </a:extLst>
          </p:cNvPr>
          <p:cNvSpPr>
            <a:spLocks noGrp="1"/>
          </p:cNvSpPr>
          <p:nvPr>
            <p:ph idx="1"/>
          </p:nvPr>
        </p:nvSpPr>
        <p:spPr/>
        <p:txBody>
          <a:bodyPr>
            <a:normAutofit fontScale="92500" lnSpcReduction="20000"/>
          </a:bodyPr>
          <a:lstStyle/>
          <a:p>
            <a:r>
              <a:rPr lang="en-IN" dirty="0"/>
              <a:t>Find all complex numbers z such that (4 + 2i)z + (8 - 2i)z' = -2 + 10i, where z' is the complex conjugate of z.</a:t>
            </a:r>
          </a:p>
          <a:p>
            <a:r>
              <a:rPr lang="en-IN" dirty="0"/>
              <a:t>Let z = a + bi where a and b are real numbers. The complex conjugate z' is written in terms of a and b as follows: z'= a - bi. Substitute z and z' in the given equation</a:t>
            </a:r>
            <a:br>
              <a:rPr lang="en-IN" dirty="0"/>
            </a:br>
            <a:r>
              <a:rPr lang="en-IN" dirty="0"/>
              <a:t>(4 + 2i)(a + bi) + (8 - 2i)(a - bi) = -2 + 10i</a:t>
            </a:r>
            <a:br>
              <a:rPr lang="en-IN" dirty="0"/>
            </a:br>
            <a:r>
              <a:rPr lang="en-IN" dirty="0"/>
              <a:t>Expand and separate real and imaginary parts.</a:t>
            </a:r>
            <a:br>
              <a:rPr lang="en-IN" dirty="0"/>
            </a:br>
            <a:r>
              <a:rPr lang="en-IN" dirty="0"/>
              <a:t>(4a - 2b + 8a - 2b) + (4b + 2a - 8b - 2a )</a:t>
            </a:r>
            <a:r>
              <a:rPr lang="en-IN" dirty="0" err="1"/>
              <a:t>i</a:t>
            </a:r>
            <a:r>
              <a:rPr lang="en-IN" dirty="0"/>
              <a:t> = -2 + 10i</a:t>
            </a:r>
            <a:br>
              <a:rPr lang="en-IN" dirty="0"/>
            </a:br>
            <a:r>
              <a:rPr lang="en-IN" dirty="0"/>
              <a:t>Two complex numbers are equal if their real parts and imaginary parts are equal. Group like terms.</a:t>
            </a:r>
            <a:br>
              <a:rPr lang="en-IN" dirty="0"/>
            </a:br>
            <a:r>
              <a:rPr lang="en-IN" dirty="0"/>
              <a:t>12a - 4b = -2 and - 4b = 10</a:t>
            </a:r>
            <a:br>
              <a:rPr lang="en-IN" dirty="0"/>
            </a:br>
            <a:r>
              <a:rPr lang="en-IN" dirty="0"/>
              <a:t>Solve the system of the unknown a and b to find:</a:t>
            </a:r>
            <a:br>
              <a:rPr lang="en-IN" dirty="0"/>
            </a:br>
            <a:r>
              <a:rPr lang="en-IN" dirty="0"/>
              <a:t>b = -5/2 and a = -1</a:t>
            </a:r>
            <a:br>
              <a:rPr lang="en-IN" dirty="0"/>
            </a:br>
            <a:r>
              <a:rPr lang="en-IN" dirty="0"/>
              <a:t>z = -1 - (5/2)</a:t>
            </a:r>
            <a:r>
              <a:rPr lang="en-IN" dirty="0" err="1"/>
              <a:t>i</a:t>
            </a:r>
            <a:endParaRPr lang="en-IN" dirty="0"/>
          </a:p>
          <a:p>
            <a:endParaRPr lang="en-IN" dirty="0"/>
          </a:p>
        </p:txBody>
      </p:sp>
    </p:spTree>
    <p:extLst>
      <p:ext uri="{BB962C8B-B14F-4D97-AF65-F5344CB8AC3E}">
        <p14:creationId xmlns:p14="http://schemas.microsoft.com/office/powerpoint/2010/main" val="204049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14E7-2BA9-424E-873D-3C3CE2FB7429}"/>
              </a:ext>
            </a:extLst>
          </p:cNvPr>
          <p:cNvSpPr>
            <a:spLocks noGrp="1"/>
          </p:cNvSpPr>
          <p:nvPr>
            <p:ph type="title"/>
          </p:nvPr>
        </p:nvSpPr>
        <p:spPr/>
        <p:txBody>
          <a:bodyPr/>
          <a:lstStyle/>
          <a:p>
            <a:pPr algn="ctr"/>
            <a:r>
              <a:rPr lang="en-IN" dirty="0"/>
              <a:t>       COMPLEX NUMBERS</a:t>
            </a:r>
          </a:p>
        </p:txBody>
      </p:sp>
      <p:sp>
        <p:nvSpPr>
          <p:cNvPr id="3" name="Content Placeholder 2">
            <a:extLst>
              <a:ext uri="{FF2B5EF4-FFF2-40B4-BE49-F238E27FC236}">
                <a16:creationId xmlns:a16="http://schemas.microsoft.com/office/drawing/2014/main" id="{2CA26B3C-01B6-4550-9D7E-42B137DCCE3F}"/>
              </a:ext>
            </a:extLst>
          </p:cNvPr>
          <p:cNvSpPr>
            <a:spLocks noGrp="1"/>
          </p:cNvSpPr>
          <p:nvPr>
            <p:ph idx="1"/>
          </p:nvPr>
        </p:nvSpPr>
        <p:spPr/>
        <p:txBody>
          <a:bodyPr>
            <a:normAutofit fontScale="92500" lnSpcReduction="20000"/>
          </a:bodyPr>
          <a:lstStyle/>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Given that the complex number z = -2 + 7i is a root to the equation: z</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+ 6 z</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+ 61 z + 106 = 0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 find the real root to the equation.</a:t>
            </a:r>
          </a:p>
          <a:p>
            <a:pPr>
              <a:lnSpc>
                <a:spcPct val="107000"/>
              </a:lnSpc>
              <a:spcAft>
                <a:spcPts val="8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Show that the complex number 2i is a root of the equation</a:t>
            </a:r>
            <a:b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z</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z</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+ 2 z</a:t>
            </a:r>
            <a:r>
              <a:rPr lang="en-IN" sz="1800" baseline="30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+ 4 z - 8 =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b) Find all the roots root of this equation. </a:t>
            </a:r>
          </a:p>
          <a:p>
            <a:r>
              <a:rPr lang="en-IN" sz="1800" dirty="0">
                <a:effectLst/>
                <a:latin typeface="Times New Roman" panose="02020603050405020304" pitchFamily="18" charset="0"/>
                <a:ea typeface="Times New Roman" panose="02020603050405020304" pitchFamily="18" charset="0"/>
              </a:rPr>
              <a:t>Since z = -2 + 7i is a root to the equation and all the coefficients in the terms of the equation are real numbers, then z' the complex conjugate of z is also a solution. Hence</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z</a:t>
            </a:r>
            <a:r>
              <a:rPr lang="en-IN" sz="1800" baseline="30000" dirty="0">
                <a:effectLst/>
                <a:latin typeface="Times New Roman" panose="02020603050405020304" pitchFamily="18" charset="0"/>
                <a:ea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 + 6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+ 61 z + 106 = (z - (-2 + 7i))(z - (-2 - 7i)) q(z)</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+ 4z + 53) q(z)</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q(z) = [ z</a:t>
            </a:r>
            <a:r>
              <a:rPr lang="en-IN" sz="1800" baseline="30000" dirty="0">
                <a:effectLst/>
                <a:latin typeface="Times New Roman" panose="02020603050405020304" pitchFamily="18" charset="0"/>
                <a:ea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 + 6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+ 61 z + 106 ] / [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+ 4z + 53 ] = z + 2</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Z + 2 is a factor of z</a:t>
            </a:r>
            <a:r>
              <a:rPr lang="en-IN" sz="1800" baseline="30000" dirty="0">
                <a:effectLst/>
                <a:latin typeface="Times New Roman" panose="02020603050405020304" pitchFamily="18" charset="0"/>
                <a:ea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 + 6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+ 61 z + 106 and therefore z = -2 is the real root of the given equation.</a:t>
            </a:r>
          </a:p>
          <a:p>
            <a:r>
              <a:rPr lang="en-IN" sz="1800" dirty="0">
                <a:effectLst/>
                <a:latin typeface="Times New Roman" panose="02020603050405020304" pitchFamily="18" charset="0"/>
                <a:ea typeface="Times New Roman" panose="02020603050405020304" pitchFamily="18" charset="0"/>
              </a:rPr>
              <a:t>a) (2i)</a:t>
            </a:r>
            <a:r>
              <a:rPr lang="en-IN" sz="1800" baseline="30000" dirty="0">
                <a:effectLst/>
                <a:latin typeface="Times New Roman" panose="02020603050405020304" pitchFamily="18" charset="0"/>
                <a:ea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rPr>
              <a:t> + (2i)</a:t>
            </a:r>
            <a:r>
              <a:rPr lang="en-IN" sz="1800" baseline="30000" dirty="0">
                <a:effectLst/>
                <a:latin typeface="Times New Roman" panose="02020603050405020304" pitchFamily="18" charset="0"/>
                <a:ea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 + 2 (2i)</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+ 4 (2i) - 8</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16 - 8i - 8 + 8i - 8 = 0</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b) 2i is a root -2i is also a root (complex conjugate because all coefficients are real).</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z</a:t>
            </a:r>
            <a:r>
              <a:rPr lang="en-IN" sz="1800" baseline="30000" dirty="0">
                <a:effectLst/>
                <a:latin typeface="Times New Roman" panose="02020603050405020304" pitchFamily="18" charset="0"/>
                <a:ea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rPr>
              <a:t> + z</a:t>
            </a:r>
            <a:r>
              <a:rPr lang="en-IN" sz="1800" baseline="30000" dirty="0">
                <a:effectLst/>
                <a:latin typeface="Times New Roman" panose="02020603050405020304" pitchFamily="18" charset="0"/>
                <a:ea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 + 2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+ 4 z - 8 = (z - 2i)(z + 2i) q(z)</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+ 4)q(z)</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q(z) =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z - 2</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The other two roots of the equation are the roots of q(z): z = 1 and z = -2. </a:t>
            </a:r>
          </a:p>
          <a:p>
            <a:endParaRPr lang="en-IN" dirty="0"/>
          </a:p>
        </p:txBody>
      </p:sp>
    </p:spTree>
    <p:extLst>
      <p:ext uri="{BB962C8B-B14F-4D97-AF65-F5344CB8AC3E}">
        <p14:creationId xmlns:p14="http://schemas.microsoft.com/office/powerpoint/2010/main" val="368598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392CD-2927-4AE3-A850-0A6D1041B795}"/>
              </a:ext>
            </a:extLst>
          </p:cNvPr>
          <p:cNvSpPr>
            <a:spLocks noGrp="1"/>
          </p:cNvSpPr>
          <p:nvPr>
            <p:ph type="title"/>
          </p:nvPr>
        </p:nvSpPr>
        <p:spPr/>
        <p:txBody>
          <a:bodyPr/>
          <a:lstStyle/>
          <a:p>
            <a:pPr algn="ctr"/>
            <a:r>
              <a:rPr lang="en-IN" dirty="0"/>
              <a:t>COMPLEX NUMBERS</a:t>
            </a:r>
          </a:p>
        </p:txBody>
      </p:sp>
      <p:sp>
        <p:nvSpPr>
          <p:cNvPr id="3" name="Content Placeholder 2">
            <a:extLst>
              <a:ext uri="{FF2B5EF4-FFF2-40B4-BE49-F238E27FC236}">
                <a16:creationId xmlns:a16="http://schemas.microsoft.com/office/drawing/2014/main" id="{28255F73-E492-4F9E-BD08-22F67A53D573}"/>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The other two roots of the equation are the roots of q(z): z = 1 and z = -2. </a:t>
            </a:r>
          </a:p>
          <a:p>
            <a:r>
              <a:rPr lang="en-IN" sz="1800" dirty="0">
                <a:effectLst/>
                <a:latin typeface="Times New Roman" panose="02020603050405020304" pitchFamily="18" charset="0"/>
                <a:ea typeface="Times New Roman" panose="02020603050405020304" pitchFamily="18" charset="0"/>
              </a:rPr>
              <a:t>P(z) = z</a:t>
            </a:r>
            <a:r>
              <a:rPr lang="en-IN" sz="1800" baseline="30000" dirty="0">
                <a:effectLst/>
                <a:latin typeface="Times New Roman" panose="02020603050405020304" pitchFamily="18" charset="0"/>
                <a:ea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rPr>
              <a:t> + a z</a:t>
            </a:r>
            <a:r>
              <a:rPr lang="en-IN" sz="1800" baseline="30000" dirty="0">
                <a:effectLst/>
                <a:latin typeface="Times New Roman" panose="02020603050405020304" pitchFamily="18" charset="0"/>
                <a:ea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 + b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c z + d is a polynomial where a, b, c and d are real numbers. Find a, b, c and d if two zeros of polynomial P are the following complex numbers: 2 -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 and 1 -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Since all coefficients of polynomial P are real, the complex conjugate to the given zeros are also zeros of P. Hence</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P(z) = (z - (2 -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))(z - (2 +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))(z - (1 -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))(z - (1 +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 z</a:t>
            </a:r>
            <a:r>
              <a:rPr lang="en-IN" sz="1800" baseline="30000" dirty="0">
                <a:effectLst/>
                <a:latin typeface="Times New Roman" panose="02020603050405020304" pitchFamily="18" charset="0"/>
                <a:ea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rPr>
              <a:t> - 6 z</a:t>
            </a:r>
            <a:r>
              <a:rPr lang="en-IN" sz="1800" baseline="30000" dirty="0">
                <a:effectLst/>
                <a:latin typeface="Times New Roman" panose="02020603050405020304" pitchFamily="18" charset="0"/>
                <a:ea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 + 15 z</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- 18 z + 10</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Hence: a = -6, b = 15, c = -18 and d = 10.  </a:t>
            </a:r>
          </a:p>
          <a:p>
            <a:endParaRPr lang="en-IN" dirty="0"/>
          </a:p>
        </p:txBody>
      </p:sp>
    </p:spTree>
    <p:extLst>
      <p:ext uri="{BB962C8B-B14F-4D97-AF65-F5344CB8AC3E}">
        <p14:creationId xmlns:p14="http://schemas.microsoft.com/office/powerpoint/2010/main" val="64764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C6CC-B685-4DF6-B039-7611AE621FC0}"/>
              </a:ext>
            </a:extLst>
          </p:cNvPr>
          <p:cNvSpPr>
            <a:spLocks noGrp="1"/>
          </p:cNvSpPr>
          <p:nvPr>
            <p:ph type="title"/>
          </p:nvPr>
        </p:nvSpPr>
        <p:spPr/>
        <p:txBody>
          <a:bodyPr/>
          <a:lstStyle/>
          <a:p>
            <a:pPr algn="ctr"/>
            <a:r>
              <a:rPr lang="en-IN" dirty="0"/>
              <a:t>COMPLEX NUMBERS</a:t>
            </a:r>
          </a:p>
        </p:txBody>
      </p:sp>
      <p:sp>
        <p:nvSpPr>
          <p:cNvPr id="3" name="Content Placeholder 2">
            <a:extLst>
              <a:ext uri="{FF2B5EF4-FFF2-40B4-BE49-F238E27FC236}">
                <a16:creationId xmlns:a16="http://schemas.microsoft.com/office/drawing/2014/main" id="{A94DFC83-DA09-42D8-AC1C-2807470FD042}"/>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If (1 +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 (1 + 2i) (1 + 3i) ….. (1 + </a:t>
            </a:r>
            <a:r>
              <a:rPr lang="en-IN" sz="1800" dirty="0" err="1">
                <a:effectLst/>
                <a:latin typeface="Times New Roman" panose="02020603050405020304" pitchFamily="18" charset="0"/>
                <a:ea typeface="Times New Roman" panose="02020603050405020304" pitchFamily="18" charset="0"/>
              </a:rPr>
              <a:t>ni</a:t>
            </a:r>
            <a:r>
              <a:rPr lang="en-IN" sz="1800" dirty="0">
                <a:effectLst/>
                <a:latin typeface="Times New Roman" panose="02020603050405020304" pitchFamily="18" charset="0"/>
                <a:ea typeface="Times New Roman" panose="02020603050405020304" pitchFamily="18" charset="0"/>
              </a:rPr>
              <a:t>) = a + </a:t>
            </a:r>
            <a:r>
              <a:rPr lang="en-IN" sz="1800" dirty="0" err="1">
                <a:effectLst/>
                <a:latin typeface="Times New Roman" panose="02020603050405020304" pitchFamily="18" charset="0"/>
                <a:ea typeface="Times New Roman" panose="02020603050405020304" pitchFamily="18" charset="0"/>
              </a:rPr>
              <a:t>ib</a:t>
            </a:r>
            <a:r>
              <a:rPr lang="en-IN" sz="1800" dirty="0">
                <a:effectLst/>
                <a:latin typeface="Times New Roman" panose="02020603050405020304" pitchFamily="18" charset="0"/>
                <a:ea typeface="Times New Roman" panose="02020603050405020304" pitchFamily="18" charset="0"/>
              </a:rPr>
              <a:t>, then what is 2 * 5 * 10….(1 + n</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is equal to?</a:t>
            </a:r>
          </a:p>
          <a:p>
            <a:r>
              <a:rPr lang="en-IN" sz="1800" b="1" dirty="0">
                <a:effectLst/>
                <a:latin typeface="Times New Roman" panose="02020603050405020304" pitchFamily="18" charset="0"/>
                <a:ea typeface="Times New Roman" panose="02020603050405020304" pitchFamily="18" charset="0"/>
              </a:rPr>
              <a:t>Solution:</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We have (1 +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 (1 + 2i) (1 + 3i) ….. (1 + </a:t>
            </a:r>
            <a:r>
              <a:rPr lang="en-IN" sz="1800" dirty="0" err="1">
                <a:effectLst/>
                <a:latin typeface="Times New Roman" panose="02020603050405020304" pitchFamily="18" charset="0"/>
                <a:ea typeface="Times New Roman" panose="02020603050405020304" pitchFamily="18" charset="0"/>
              </a:rPr>
              <a:t>ni</a:t>
            </a:r>
            <a:r>
              <a:rPr lang="en-IN" sz="1800" dirty="0">
                <a:effectLst/>
                <a:latin typeface="Times New Roman" panose="02020603050405020304" pitchFamily="18" charset="0"/>
                <a:ea typeface="Times New Roman" panose="02020603050405020304" pitchFamily="18" charset="0"/>
              </a:rPr>
              <a:t>) = a + </a:t>
            </a:r>
            <a:r>
              <a:rPr lang="en-IN" sz="1800" dirty="0" err="1">
                <a:effectLst/>
                <a:latin typeface="Times New Roman" panose="02020603050405020304" pitchFamily="18" charset="0"/>
                <a:ea typeface="Times New Roman" panose="02020603050405020304" pitchFamily="18" charset="0"/>
              </a:rPr>
              <a:t>ib</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(1 −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 (1 − 2i) (1 − 3i) ….. (1 − </a:t>
            </a:r>
            <a:r>
              <a:rPr lang="en-IN" sz="1800" dirty="0" err="1">
                <a:effectLst/>
                <a:latin typeface="Times New Roman" panose="02020603050405020304" pitchFamily="18" charset="0"/>
                <a:ea typeface="Times New Roman" panose="02020603050405020304" pitchFamily="18" charset="0"/>
              </a:rPr>
              <a:t>ni</a:t>
            </a:r>
            <a:r>
              <a:rPr lang="en-IN" sz="1800" dirty="0">
                <a:effectLst/>
                <a:latin typeface="Times New Roman" panose="02020603050405020304" pitchFamily="18" charset="0"/>
                <a:ea typeface="Times New Roman" panose="02020603050405020304" pitchFamily="18" charset="0"/>
              </a:rPr>
              <a:t>) = a − </a:t>
            </a:r>
            <a:r>
              <a:rPr lang="en-IN" sz="1800" dirty="0" err="1">
                <a:effectLst/>
                <a:latin typeface="Times New Roman" panose="02020603050405020304" pitchFamily="18" charset="0"/>
                <a:ea typeface="Times New Roman" panose="02020603050405020304" pitchFamily="18" charset="0"/>
              </a:rPr>
              <a:t>ib</a:t>
            </a:r>
            <a:r>
              <a:rPr lang="en-IN" sz="1800" dirty="0">
                <a:effectLst/>
                <a:latin typeface="Times New Roman" panose="02020603050405020304" pitchFamily="18" charset="0"/>
                <a:ea typeface="Times New Roman" panose="02020603050405020304" pitchFamily="18" charset="0"/>
              </a:rPr>
              <a:t> …..(ii)</a:t>
            </a:r>
          </a:p>
          <a:p>
            <a:r>
              <a:rPr lang="en-IN" sz="1800" dirty="0">
                <a:effectLst/>
                <a:latin typeface="Times New Roman" panose="02020603050405020304" pitchFamily="18" charset="0"/>
                <a:ea typeface="Times New Roman" panose="02020603050405020304" pitchFamily="18" charset="0"/>
              </a:rPr>
              <a:t>Multiplying (</a:t>
            </a:r>
            <a:r>
              <a:rPr lang="en-IN" sz="1800" dirty="0" err="1">
                <a:effectLst/>
                <a:latin typeface="Times New Roman" panose="02020603050405020304" pitchFamily="18" charset="0"/>
                <a:ea typeface="Times New Roman" panose="02020603050405020304" pitchFamily="18" charset="0"/>
              </a:rPr>
              <a:t>i</a:t>
            </a:r>
            <a:r>
              <a:rPr lang="en-IN" sz="1800" dirty="0">
                <a:effectLst/>
                <a:latin typeface="Times New Roman" panose="02020603050405020304" pitchFamily="18" charset="0"/>
                <a:ea typeface="Times New Roman" panose="02020603050405020304" pitchFamily="18" charset="0"/>
              </a:rPr>
              <a:t>) and (ii),</a:t>
            </a:r>
          </a:p>
          <a:p>
            <a:r>
              <a:rPr lang="en-IN" sz="1800" dirty="0">
                <a:effectLst/>
                <a:latin typeface="Times New Roman" panose="02020603050405020304" pitchFamily="18" charset="0"/>
                <a:ea typeface="Times New Roman" panose="02020603050405020304" pitchFamily="18" charset="0"/>
              </a:rPr>
              <a:t>we get 2 * 5 * 10 ….. (1 + n</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a</a:t>
            </a:r>
            <a:r>
              <a:rPr lang="en-IN" sz="1800" baseline="30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b</a:t>
            </a:r>
            <a:r>
              <a:rPr lang="en-IN" sz="1800" baseline="30000" dirty="0">
                <a:effectLst/>
                <a:latin typeface="Times New Roman" panose="02020603050405020304" pitchFamily="18" charset="0"/>
                <a:ea typeface="Times New Roman" panose="02020603050405020304" pitchFamily="18" charset="0"/>
              </a:rPr>
              <a:t>2 </a:t>
            </a:r>
            <a:endParaRPr lang="en-IN" sz="1800" dirty="0">
              <a:effectLst/>
              <a:latin typeface="Times New Roman" panose="02020603050405020304" pitchFamily="18" charset="0"/>
              <a:ea typeface="Times New Roman" panose="02020603050405020304" pitchFamily="18" charset="0"/>
            </a:endParaRPr>
          </a:p>
          <a:p>
            <a:r>
              <a:rPr lang="en-IN" dirty="0"/>
              <a:t> </a:t>
            </a:r>
          </a:p>
        </p:txBody>
      </p:sp>
    </p:spTree>
    <p:extLst>
      <p:ext uri="{BB962C8B-B14F-4D97-AF65-F5344CB8AC3E}">
        <p14:creationId xmlns:p14="http://schemas.microsoft.com/office/powerpoint/2010/main" val="120160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4179A-FEFB-42CA-8658-A0C4286F3DAE}"/>
              </a:ext>
            </a:extLst>
          </p:cNvPr>
          <p:cNvSpPr>
            <a:spLocks noGrp="1"/>
          </p:cNvSpPr>
          <p:nvPr>
            <p:ph type="title"/>
          </p:nvPr>
        </p:nvSpPr>
        <p:spPr/>
        <p:txBody>
          <a:bodyPr/>
          <a:lstStyle/>
          <a:p>
            <a:pPr algn="ctr"/>
            <a:r>
              <a:rPr lang="en-IN" dirty="0"/>
              <a:t>COMPLEX NUMBERS</a:t>
            </a:r>
          </a:p>
        </p:txBody>
      </p:sp>
      <p:sp>
        <p:nvSpPr>
          <p:cNvPr id="3" name="Content Placeholder 2">
            <a:extLst>
              <a:ext uri="{FF2B5EF4-FFF2-40B4-BE49-F238E27FC236}">
                <a16:creationId xmlns:a16="http://schemas.microsoft.com/office/drawing/2014/main" id="{E1AA5235-2C4E-47AE-847D-B8A4FC6022BF}"/>
              </a:ext>
            </a:extLst>
          </p:cNvPr>
          <p:cNvSpPr>
            <a:spLocks noGrp="1"/>
          </p:cNvSpPr>
          <p:nvPr>
            <p:ph idx="1"/>
          </p:nvPr>
        </p:nvSpPr>
        <p:spPr/>
        <p:txBody>
          <a:bodyPr/>
          <a:lstStyle/>
          <a:p>
            <a:r>
              <a:rPr lang="en-IN" sz="1800" dirty="0">
                <a:effectLst/>
                <a:latin typeface="Times New Roman" panose="02020603050405020304" pitchFamily="18" charset="0"/>
                <a:ea typeface="Times New Roman" panose="02020603050405020304" pitchFamily="18" charset="0"/>
              </a:rPr>
              <a:t>If z is a complex number, then the minimum value of |z| + |z − 1| is ______.</a:t>
            </a:r>
          </a:p>
          <a:p>
            <a:r>
              <a:rPr lang="en-IN" sz="1800" b="1" dirty="0">
                <a:effectLst/>
                <a:latin typeface="Times New Roman" panose="02020603050405020304" pitchFamily="18" charset="0"/>
                <a:ea typeface="Times New Roman" panose="02020603050405020304" pitchFamily="18" charset="0"/>
              </a:rPr>
              <a:t>Solution:</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First, note that |−z|=|z| and |z</a:t>
            </a:r>
            <a:r>
              <a:rPr lang="en-IN" sz="1800" baseline="-25000" dirty="0">
                <a:effectLst/>
                <a:latin typeface="Times New Roman" panose="02020603050405020304" pitchFamily="18" charset="0"/>
                <a:ea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rPr>
              <a:t> + z</a:t>
            </a:r>
            <a:r>
              <a:rPr lang="en-IN" sz="1800" baseline="-25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 ≤ |z</a:t>
            </a:r>
            <a:r>
              <a:rPr lang="en-IN" sz="1800" baseline="-25000" dirty="0">
                <a:effectLst/>
                <a:latin typeface="Times New Roman" panose="02020603050405020304" pitchFamily="18" charset="0"/>
                <a:ea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rPr>
              <a:t>| + |z</a:t>
            </a:r>
            <a:r>
              <a:rPr lang="en-IN" sz="1800" baseline="-25000" dirty="0">
                <a:effectLst/>
                <a:latin typeface="Times New Roman" panose="02020603050405020304" pitchFamily="18" charset="0"/>
                <a:ea typeface="Times New Roman" panose="02020603050405020304" pitchFamily="18" charset="0"/>
              </a:rPr>
              <a:t>2</a:t>
            </a:r>
            <a:r>
              <a:rPr lang="en-IN" sz="1800" dirty="0">
                <a:effectLst/>
                <a:latin typeface="Times New Roman" panose="02020603050405020304" pitchFamily="18" charset="0"/>
                <a:ea typeface="Times New Roman" panose="02020603050405020304" pitchFamily="18" charset="0"/>
              </a:rPr>
              <a:t>|</a:t>
            </a:r>
          </a:p>
          <a:p>
            <a:r>
              <a:rPr lang="en-IN" sz="1800" dirty="0">
                <a:effectLst/>
                <a:latin typeface="Times New Roman" panose="02020603050405020304" pitchFamily="18" charset="0"/>
                <a:ea typeface="Times New Roman" panose="02020603050405020304" pitchFamily="18" charset="0"/>
              </a:rPr>
              <a:t>Now |z| + |z − 1| = |z| + |1 − z| ≥ |z + (1 − z)|</a:t>
            </a:r>
          </a:p>
          <a:p>
            <a:r>
              <a:rPr lang="en-IN" sz="1800" dirty="0">
                <a:effectLst/>
                <a:latin typeface="Times New Roman" panose="02020603050405020304" pitchFamily="18" charset="0"/>
                <a:ea typeface="Times New Roman" panose="02020603050405020304" pitchFamily="18" charset="0"/>
              </a:rPr>
              <a:t>= |1|</a:t>
            </a:r>
          </a:p>
          <a:p>
            <a:r>
              <a:rPr lang="en-IN" sz="1800" dirty="0">
                <a:effectLst/>
                <a:latin typeface="Times New Roman" panose="02020603050405020304" pitchFamily="18" charset="0"/>
                <a:ea typeface="Times New Roman" panose="02020603050405020304" pitchFamily="18" charset="0"/>
              </a:rPr>
              <a:t>= 1</a:t>
            </a:r>
          </a:p>
          <a:p>
            <a:r>
              <a:rPr lang="en-IN" sz="1800" dirty="0">
                <a:effectLst/>
                <a:latin typeface="Times New Roman" panose="02020603050405020304" pitchFamily="18" charset="0"/>
                <a:ea typeface="Times New Roman" panose="02020603050405020304" pitchFamily="18" charset="0"/>
              </a:rPr>
              <a:t>Hence, minimum value of |z| + |z − 1| is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dirty="0"/>
              <a:t> </a:t>
            </a:r>
          </a:p>
        </p:txBody>
      </p:sp>
    </p:spTree>
    <p:extLst>
      <p:ext uri="{BB962C8B-B14F-4D97-AF65-F5344CB8AC3E}">
        <p14:creationId xmlns:p14="http://schemas.microsoft.com/office/powerpoint/2010/main" val="194541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E60B9-700B-4F23-840E-87C71E440A4B}"/>
              </a:ext>
            </a:extLst>
          </p:cNvPr>
          <p:cNvSpPr>
            <a:spLocks noGrp="1"/>
          </p:cNvSpPr>
          <p:nvPr>
            <p:ph type="title"/>
          </p:nvPr>
        </p:nvSpPr>
        <p:spPr/>
        <p:txBody>
          <a:bodyPr>
            <a:normAutofit fontScale="90000"/>
          </a:bodyPr>
          <a:lstStyle/>
          <a:p>
            <a:pPr algn="ctr">
              <a:lnSpc>
                <a:spcPct val="107000"/>
              </a:lnSpc>
              <a:spcAft>
                <a:spcPts val="800"/>
              </a:spcAft>
            </a:pPr>
            <a:r>
              <a:rPr lang="en-IN" sz="4000" dirty="0">
                <a:effectLst/>
                <a:latin typeface="Calibri" panose="020F0502020204030204" pitchFamily="34" charset="0"/>
                <a:ea typeface="Calibri" panose="020F0502020204030204" pitchFamily="34" charset="0"/>
                <a:cs typeface="Times New Roman" panose="02020603050405020304" pitchFamily="18" charset="0"/>
              </a:rPr>
              <a:t>COMPLEX NUMBERS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693E735-5B86-40AE-946B-72BCD2253120}"/>
              </a:ext>
            </a:extLst>
          </p:cNvPr>
          <p:cNvSpPr>
            <a:spLocks noGrp="1"/>
          </p:cNvSpPr>
          <p:nvPr>
            <p:ph idx="1"/>
          </p:nvPr>
        </p:nvSpPr>
        <p:spPr/>
        <p:txBody>
          <a:bodyPr>
            <a:normAutofit fontScale="77500" lnSpcReduction="20000"/>
          </a:bodyPr>
          <a:lstStyle/>
          <a:p>
            <a:pPr>
              <a:lnSpc>
                <a:spcPts val="1920"/>
              </a:lnSpc>
              <a:spcBef>
                <a:spcPts val="1440"/>
              </a:spcBef>
              <a:spcAft>
                <a:spcPts val="14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Up until now, you've been told that you can't take the </a:t>
            </a:r>
            <a:r>
              <a:rPr lang="en-IN" sz="1800" u="sng" dirty="0">
                <a:solidFill>
                  <a:srgbClr val="5320D5"/>
                </a:solidFill>
                <a:effectLst/>
                <a:latin typeface="Arial" panose="020B0604020202020204" pitchFamily="34" charset="0"/>
                <a:ea typeface="Times New Roman" panose="02020603050405020304" pitchFamily="18" charset="0"/>
                <a:cs typeface="Times New Roman" panose="02020603050405020304" pitchFamily="18" charset="0"/>
                <a:hlinkClick r:id="rId2"/>
              </a:rPr>
              <a:t>square root</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of a negative number. That's because you had no numbers which were negative after you'd squared them (so you couldn't "go backwards" by taking the square root). Every number was positive after you squared it. So you couldn't very well square-root a negative and expect to come up with anything sensible.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920"/>
              </a:lnSpc>
              <a:spcBef>
                <a:spcPts val="1440"/>
              </a:spcBef>
              <a:spcAft>
                <a:spcPts val="14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however, you can take the square root of a negative number, but it involves using a new number to do it. This new number was invented (discovered?) around the time of the Reformation. At that time, nobody believed that any "real world" use would be found for this new number, other than easing the computations involved in solving certain equations, so the new number was viewed as being a pretend number invented for convenience sake.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920"/>
              </a:lnSpc>
              <a:spcBef>
                <a:spcPts val="1440"/>
              </a:spcBef>
              <a:spcAft>
                <a:spcPts val="1440"/>
              </a:spcAft>
            </a:pPr>
            <a:r>
              <a:rPr lang="en-IN" dirty="0"/>
              <a:t> </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(But then, when you think about it, aren't </a:t>
            </a:r>
            <a:r>
              <a:rPr lang="en-IN"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all</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numbers inventions? It's not like numbers grow on trees! They live in our heads. We made them </a:t>
            </a:r>
            <a:r>
              <a:rPr lang="en-IN" sz="1800"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all</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up! Why not invent a new one, as long as it works okay with what we already have?)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920"/>
              </a:lnSpc>
              <a:spcBef>
                <a:spcPts val="1440"/>
              </a:spcBef>
              <a:spcAft>
                <a:spcPts val="14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Anyway, this new number was called "</a:t>
            </a:r>
            <a:r>
              <a:rPr lang="en-IN" sz="18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standing for "imaginary", because "everybody knew" that </a:t>
            </a:r>
            <a:r>
              <a:rPr lang="en-IN" sz="18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wasn't "real". (That's why you couldn't take the square root of a negative number before: you only had "real" numbers; that is, numbers without the "</a:t>
            </a:r>
            <a:r>
              <a:rPr lang="en-IN" sz="18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in them.) The imaginary is defined to be: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872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04452-AD12-4999-960C-2DAC4619C4E2}"/>
              </a:ext>
            </a:extLst>
          </p:cNvPr>
          <p:cNvSpPr>
            <a:spLocks noGrp="1"/>
          </p:cNvSpPr>
          <p:nvPr>
            <p:ph type="title"/>
          </p:nvPr>
        </p:nvSpPr>
        <p:spPr/>
        <p:txBody>
          <a:bodyPr/>
          <a:lstStyle/>
          <a:p>
            <a:r>
              <a:rPr lang="en-IN" dirty="0"/>
              <a:t>                    COMPLEX NUMBERS</a:t>
            </a:r>
          </a:p>
        </p:txBody>
      </p:sp>
      <p:sp>
        <p:nvSpPr>
          <p:cNvPr id="3" name="Content Placeholder 2">
            <a:extLst>
              <a:ext uri="{FF2B5EF4-FFF2-40B4-BE49-F238E27FC236}">
                <a16:creationId xmlns:a16="http://schemas.microsoft.com/office/drawing/2014/main" id="{1A6686CA-13B6-4049-A2C3-EF9A2BE9C060}"/>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25270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6C15-3EF4-4256-887B-54D34E64A6B3}"/>
              </a:ext>
            </a:extLst>
          </p:cNvPr>
          <p:cNvSpPr>
            <a:spLocks noGrp="1"/>
          </p:cNvSpPr>
          <p:nvPr>
            <p:ph type="title"/>
          </p:nvPr>
        </p:nvSpPr>
        <p:spPr>
          <a:xfrm>
            <a:off x="838200" y="142613"/>
            <a:ext cx="10515600" cy="1241571"/>
          </a:xfrm>
        </p:spPr>
        <p:txBody>
          <a:bodyPr>
            <a:normAutofit fontScale="90000"/>
          </a:bodyPr>
          <a:lstStyle/>
          <a:p>
            <a:pPr algn="ctr"/>
            <a:br>
              <a:rPr lang="en-IN" dirty="0"/>
            </a:br>
            <a:r>
              <a:rPr lang="en-IN" dirty="0"/>
              <a:t>COMPLEX NUMBERS</a:t>
            </a:r>
            <a:br>
              <a:rPr lang="en-IN" dirty="0"/>
            </a:br>
            <a:r>
              <a:rPr lang="en-IN" dirty="0"/>
              <a:t> </a:t>
            </a:r>
            <a:br>
              <a:rPr lang="en-IN" dirty="0"/>
            </a:br>
            <a:endParaRPr lang="en-IN" dirty="0"/>
          </a:p>
        </p:txBody>
      </p:sp>
      <p:pic>
        <p:nvPicPr>
          <p:cNvPr id="14" name="Content Placeholder 13" descr="i = sqrt(-1)">
            <a:extLst>
              <a:ext uri="{FF2B5EF4-FFF2-40B4-BE49-F238E27FC236}">
                <a16:creationId xmlns:a16="http://schemas.microsoft.com/office/drawing/2014/main" id="{C517884A-7CDB-423C-8450-99A324CD066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8606" y="1512690"/>
            <a:ext cx="476250" cy="161925"/>
          </a:xfrm>
          <a:prstGeom prst="rect">
            <a:avLst/>
          </a:prstGeom>
          <a:noFill/>
          <a:ln>
            <a:noFill/>
          </a:ln>
        </p:spPr>
      </p:pic>
      <p:sp>
        <p:nvSpPr>
          <p:cNvPr id="16" name="TextBox 15">
            <a:extLst>
              <a:ext uri="{FF2B5EF4-FFF2-40B4-BE49-F238E27FC236}">
                <a16:creationId xmlns:a16="http://schemas.microsoft.com/office/drawing/2014/main" id="{5AB6CB39-142F-4294-A547-10E6D5D5C4C4}"/>
              </a:ext>
            </a:extLst>
          </p:cNvPr>
          <p:cNvSpPr txBox="1"/>
          <p:nvPr/>
        </p:nvSpPr>
        <p:spPr>
          <a:xfrm>
            <a:off x="2871132" y="1384184"/>
            <a:ext cx="6094602" cy="335989"/>
          </a:xfrm>
          <a:prstGeom prst="rect">
            <a:avLst/>
          </a:prstGeom>
          <a:noFill/>
        </p:spPr>
        <p:txBody>
          <a:bodyPr wrap="square">
            <a:spAutoFit/>
          </a:bodyPr>
          <a:lstStyle/>
          <a:p>
            <a:pPr>
              <a:lnSpc>
                <a:spcPts val="1920"/>
              </a:lnSpc>
              <a:spcBef>
                <a:spcPts val="1440"/>
              </a:spcBef>
              <a:spcAft>
                <a:spcPts val="14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i^2 = -1">
            <a:extLst>
              <a:ext uri="{FF2B5EF4-FFF2-40B4-BE49-F238E27FC236}">
                <a16:creationId xmlns:a16="http://schemas.microsoft.com/office/drawing/2014/main" id="{D03374F8-3B9A-49A8-A896-BAC030D91C3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61482" y="2139106"/>
            <a:ext cx="1009650" cy="247650"/>
          </a:xfrm>
          <a:prstGeom prst="rect">
            <a:avLst/>
          </a:prstGeom>
          <a:noFill/>
          <a:ln>
            <a:noFill/>
          </a:ln>
        </p:spPr>
      </p:pic>
      <p:sp>
        <p:nvSpPr>
          <p:cNvPr id="19" name="TextBox 18">
            <a:extLst>
              <a:ext uri="{FF2B5EF4-FFF2-40B4-BE49-F238E27FC236}">
                <a16:creationId xmlns:a16="http://schemas.microsoft.com/office/drawing/2014/main" id="{8602BFF3-8E15-49C8-ABCF-CB2E9BCE6F01}"/>
              </a:ext>
            </a:extLst>
          </p:cNvPr>
          <p:cNvSpPr txBox="1"/>
          <p:nvPr/>
        </p:nvSpPr>
        <p:spPr>
          <a:xfrm>
            <a:off x="1243668" y="2558038"/>
            <a:ext cx="6094602" cy="335989"/>
          </a:xfrm>
          <a:prstGeom prst="rect">
            <a:avLst/>
          </a:prstGeom>
          <a:noFill/>
        </p:spPr>
        <p:txBody>
          <a:bodyPr wrap="square">
            <a:spAutoFit/>
          </a:bodyPr>
          <a:lstStyle/>
          <a:p>
            <a:pPr>
              <a:lnSpc>
                <a:spcPts val="1920"/>
              </a:lnSpc>
              <a:spcBef>
                <a:spcPts val="1440"/>
              </a:spcBef>
              <a:spcAft>
                <a:spcPts val="14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Now, you may think you can do this: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descr="WRONG!  WRONG!  WRONG!">
            <a:extLst>
              <a:ext uri="{FF2B5EF4-FFF2-40B4-BE49-F238E27FC236}">
                <a16:creationId xmlns:a16="http://schemas.microsoft.com/office/drawing/2014/main" id="{CD40E17B-8783-43C1-A0B6-8B482C9AD51B}"/>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0931" y="3392616"/>
            <a:ext cx="1847850" cy="247650"/>
          </a:xfrm>
          <a:prstGeom prst="rect">
            <a:avLst/>
          </a:prstGeom>
          <a:noFill/>
          <a:ln>
            <a:noFill/>
          </a:ln>
        </p:spPr>
      </p:pic>
      <p:sp>
        <p:nvSpPr>
          <p:cNvPr id="22" name="TextBox 21">
            <a:extLst>
              <a:ext uri="{FF2B5EF4-FFF2-40B4-BE49-F238E27FC236}">
                <a16:creationId xmlns:a16="http://schemas.microsoft.com/office/drawing/2014/main" id="{3F9FCD06-75EA-4532-9CB2-1D0A9A4217B0}"/>
              </a:ext>
            </a:extLst>
          </p:cNvPr>
          <p:cNvSpPr txBox="1"/>
          <p:nvPr/>
        </p:nvSpPr>
        <p:spPr>
          <a:xfrm>
            <a:off x="1159778" y="3871248"/>
            <a:ext cx="6094602" cy="2862322"/>
          </a:xfrm>
          <a:prstGeom prst="rect">
            <a:avLst/>
          </a:prstGeom>
          <a:noFill/>
        </p:spPr>
        <p:txBody>
          <a:bodyPr wrap="square">
            <a:spAutoFit/>
          </a:bodyPr>
          <a:lstStyle/>
          <a:p>
            <a:r>
              <a:rPr lang="en-IN" sz="1800" dirty="0">
                <a:solidFill>
                  <a:srgbClr val="000000"/>
                </a:solidFill>
                <a:effectLst/>
                <a:latin typeface="Arial" panose="020B0604020202020204" pitchFamily="34" charset="0"/>
                <a:ea typeface="Times New Roman" panose="02020603050405020304" pitchFamily="18" charset="0"/>
              </a:rPr>
              <a:t>But this doesn't make any sense! You already </a:t>
            </a:r>
            <a:r>
              <a:rPr lang="en-IN" sz="1800" i="1" dirty="0">
                <a:solidFill>
                  <a:srgbClr val="000000"/>
                </a:solidFill>
                <a:effectLst/>
                <a:latin typeface="Arial" panose="020B0604020202020204" pitchFamily="34" charset="0"/>
                <a:ea typeface="Times New Roman" panose="02020603050405020304" pitchFamily="18" charset="0"/>
              </a:rPr>
              <a:t>have</a:t>
            </a:r>
            <a:r>
              <a:rPr lang="en-IN" sz="1800" dirty="0">
                <a:solidFill>
                  <a:srgbClr val="000000"/>
                </a:solidFill>
                <a:effectLst/>
                <a:latin typeface="Arial" panose="020B0604020202020204" pitchFamily="34" charset="0"/>
                <a:ea typeface="Times New Roman" panose="02020603050405020304" pitchFamily="18" charset="0"/>
              </a:rPr>
              <a:t> two numbers that square to </a:t>
            </a: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dirty="0">
                <a:solidFill>
                  <a:srgbClr val="000000"/>
                </a:solidFill>
                <a:effectLst/>
                <a:latin typeface="Arial" panose="020B0604020202020204" pitchFamily="34" charset="0"/>
                <a:ea typeface="Times New Roman" panose="02020603050405020304" pitchFamily="18" charset="0"/>
              </a:rPr>
              <a:t>; namely </a:t>
            </a: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dirty="0">
                <a:solidFill>
                  <a:srgbClr val="000000"/>
                </a:solidFill>
                <a:effectLst/>
                <a:latin typeface="Arial" panose="020B0604020202020204" pitchFamily="34" charset="0"/>
                <a:ea typeface="Times New Roman" panose="02020603050405020304" pitchFamily="18" charset="0"/>
              </a:rPr>
              <a:t> and </a:t>
            </a: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dirty="0">
                <a:solidFill>
                  <a:srgbClr val="000000"/>
                </a:solidFill>
                <a:effectLst/>
                <a:latin typeface="Arial" panose="020B0604020202020204" pitchFamily="34" charset="0"/>
                <a:ea typeface="Times New Roman" panose="02020603050405020304" pitchFamily="18" charset="0"/>
              </a:rPr>
              <a:t>. And </a:t>
            </a:r>
            <a:r>
              <a:rPr lang="en-IN" sz="1800" i="1" dirty="0" err="1">
                <a:solidFill>
                  <a:srgbClr val="000000"/>
                </a:solidFill>
                <a:effectLst/>
                <a:latin typeface="Times New Roman" panose="02020603050405020304" pitchFamily="18" charset="0"/>
                <a:ea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rPr>
              <a:t> already squares to </a:t>
            </a: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dirty="0">
                <a:solidFill>
                  <a:srgbClr val="000000"/>
                </a:solidFill>
                <a:effectLst/>
                <a:latin typeface="Arial" panose="020B0604020202020204" pitchFamily="34" charset="0"/>
                <a:ea typeface="Times New Roman" panose="02020603050405020304" pitchFamily="18" charset="0"/>
              </a:rPr>
              <a:t>. So it's not reasonable that </a:t>
            </a:r>
            <a:r>
              <a:rPr lang="en-IN" sz="1800" i="1" dirty="0" err="1">
                <a:solidFill>
                  <a:srgbClr val="000000"/>
                </a:solidFill>
                <a:effectLst/>
                <a:latin typeface="Times New Roman" panose="02020603050405020304" pitchFamily="18" charset="0"/>
                <a:ea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rPr>
              <a:t> would also square to </a:t>
            </a: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dirty="0">
                <a:solidFill>
                  <a:srgbClr val="000000"/>
                </a:solidFill>
                <a:effectLst/>
                <a:latin typeface="Arial" panose="020B0604020202020204" pitchFamily="34" charset="0"/>
                <a:ea typeface="Times New Roman" panose="02020603050405020304" pitchFamily="18" charset="0"/>
              </a:rPr>
              <a:t>. This points out an important detail: When dealing with imaginaries, you gain something (the ability to deal with negatives inside square roots), but you also lose something (some of the flexibility and convenient rules you used to have when dealing with square roots). In particular, YOU MUST ALWAYS DO THE </a:t>
            </a:r>
            <a:r>
              <a:rPr lang="en-IN" sz="1800" i="1" dirty="0" err="1">
                <a:solidFill>
                  <a:srgbClr val="000000"/>
                </a:solidFill>
                <a:effectLst/>
                <a:latin typeface="Times New Roman" panose="02020603050405020304" pitchFamily="18" charset="0"/>
                <a:ea typeface="Times New Roman" panose="02020603050405020304" pitchFamily="18" charset="0"/>
              </a:rPr>
              <a:t>i</a:t>
            </a:r>
            <a:r>
              <a:rPr lang="en-IN" sz="1800" dirty="0">
                <a:solidFill>
                  <a:srgbClr val="000000"/>
                </a:solidFill>
                <a:effectLst/>
                <a:latin typeface="Arial" panose="020B0604020202020204" pitchFamily="34" charset="0"/>
                <a:ea typeface="Times New Roman" panose="02020603050405020304" pitchFamily="18" charset="0"/>
              </a:rPr>
              <a:t>-PART FIRST!</a:t>
            </a:r>
            <a:br>
              <a:rPr lang="en-IN" sz="1800" dirty="0">
                <a:solidFill>
                  <a:srgbClr val="000000"/>
                </a:solidFill>
                <a:effectLst/>
                <a:latin typeface="Arial" panose="020B0604020202020204" pitchFamily="34" charset="0"/>
                <a:ea typeface="Times New Roman" panose="02020603050405020304" pitchFamily="18" charset="0"/>
              </a:rPr>
            </a:br>
            <a:endParaRPr lang="en-IN" dirty="0"/>
          </a:p>
        </p:txBody>
      </p:sp>
    </p:spTree>
    <p:extLst>
      <p:ext uri="{BB962C8B-B14F-4D97-AF65-F5344CB8AC3E}">
        <p14:creationId xmlns:p14="http://schemas.microsoft.com/office/powerpoint/2010/main" val="371879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4387-86B2-4495-9EB5-562C87BC901C}"/>
              </a:ext>
            </a:extLst>
          </p:cNvPr>
          <p:cNvSpPr>
            <a:spLocks noGrp="1"/>
          </p:cNvSpPr>
          <p:nvPr>
            <p:ph type="title"/>
          </p:nvPr>
        </p:nvSpPr>
        <p:spPr/>
        <p:txBody>
          <a:bodyPr>
            <a:normAutofit fontScale="90000"/>
          </a:bodyPr>
          <a:lstStyle/>
          <a:p>
            <a:br>
              <a:rPr lang="en-IN" dirty="0"/>
            </a:br>
            <a:br>
              <a:rPr lang="en-IN" dirty="0"/>
            </a:br>
            <a:br>
              <a:rPr lang="en-IN" dirty="0"/>
            </a:br>
            <a:br>
              <a:rPr lang="en-IN" dirty="0"/>
            </a:br>
            <a:r>
              <a:rPr lang="en-IN" dirty="0"/>
              <a:t>		COMPLEX NUMBERS</a:t>
            </a:r>
            <a:br>
              <a:rPr lang="en-IN" dirty="0"/>
            </a:br>
            <a:r>
              <a:rPr lang="en-IN" dirty="0"/>
              <a:t> </a:t>
            </a:r>
            <a:br>
              <a:rPr lang="en-IN" dirty="0"/>
            </a:br>
            <a:br>
              <a:rPr lang="en-IN" dirty="0"/>
            </a:br>
            <a:br>
              <a:rPr lang="en-IN" dirty="0"/>
            </a:br>
            <a:r>
              <a:rPr lang="en-IN" dirty="0"/>
              <a:t>                                      </a:t>
            </a:r>
            <a:br>
              <a:rPr lang="en-IN" dirty="0"/>
            </a:br>
            <a:endParaRPr lang="en-IN" dirty="0"/>
          </a:p>
        </p:txBody>
      </p:sp>
      <p:sp>
        <p:nvSpPr>
          <p:cNvPr id="3" name="Content Placeholder 2">
            <a:extLst>
              <a:ext uri="{FF2B5EF4-FFF2-40B4-BE49-F238E27FC236}">
                <a16:creationId xmlns:a16="http://schemas.microsoft.com/office/drawing/2014/main" id="{6ECB0F39-3D54-4ED1-857A-4B3E0352BB54}"/>
              </a:ext>
            </a:extLst>
          </p:cNvPr>
          <p:cNvSpPr>
            <a:spLocks noGrp="1"/>
          </p:cNvSpPr>
          <p:nvPr>
            <p:ph idx="1"/>
          </p:nvPr>
        </p:nvSpPr>
        <p:spPr>
          <a:xfrm>
            <a:off x="838200" y="1800458"/>
            <a:ext cx="10515600" cy="4351338"/>
          </a:xfrm>
        </p:spPr>
        <p:txBody>
          <a:bodyPr/>
          <a:lstStyle/>
          <a:p>
            <a:r>
              <a:rPr lang="en-IN" b="1" dirty="0"/>
              <a:t>Simplify </a:t>
            </a:r>
            <a:r>
              <a:rPr lang="en-IN" b="1" i="1" dirty="0"/>
              <a:t>sqrt</a:t>
            </a:r>
            <a:r>
              <a:rPr lang="en-IN" b="1" dirty="0"/>
              <a:t>(–9).</a:t>
            </a:r>
            <a:r>
              <a:rPr lang="en-IN" dirty="0"/>
              <a:t>  </a:t>
            </a:r>
          </a:p>
          <a:p>
            <a:r>
              <a:rPr lang="en-IN" dirty="0"/>
              <a:t>                                   </a:t>
            </a:r>
          </a:p>
          <a:p>
            <a:r>
              <a:rPr lang="en-IN" dirty="0"/>
              <a:t>                                                           </a:t>
            </a:r>
          </a:p>
          <a:p>
            <a:r>
              <a:rPr lang="en-IN" dirty="0"/>
              <a:t>                                                          </a:t>
            </a:r>
          </a:p>
          <a:p>
            <a:r>
              <a:rPr lang="en-US" altLang="en-US"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The</a:t>
            </a:r>
            <a:r>
              <a:rPr lang="en-US" altLang="en-US" sz="1400"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r>
              <a:rPr lang="en-US" altLang="en-US" sz="1400" i="1" dirty="0" err="1">
                <a:solidFill>
                  <a:srgbClr val="000000"/>
                </a:solidFill>
                <a:latin typeface="Calibri" panose="020F0502020204030204" pitchFamily="34" charset="0"/>
                <a:ea typeface="Times New Roman" panose="02020603050405020304" pitchFamily="18" charset="0"/>
                <a:cs typeface="Times New Roman" panose="02020603050405020304" pitchFamily="18" charset="0"/>
              </a:rPr>
              <a:t>i</a:t>
            </a:r>
            <a:r>
              <a:rPr lang="en-US" altLang="en-US" sz="1400"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r>
              <a:rPr lang="en-US" altLang="en-US"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is</a:t>
            </a:r>
            <a:r>
              <a:rPr lang="en-US" altLang="en-US" sz="1400"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r>
              <a:rPr lang="en-US" altLang="en-US" sz="1400" i="1" dirty="0">
                <a:solidFill>
                  <a:srgbClr val="000000"/>
                </a:solidFill>
                <a:latin typeface="Arial" panose="020B0604020202020204" pitchFamily="34" charset="0"/>
                <a:ea typeface="Times New Roman" panose="02020603050405020304" pitchFamily="18" charset="0"/>
                <a:cs typeface="Arial" panose="020B0604020202020204" pitchFamily="34" charset="0"/>
              </a:rPr>
              <a:t>outside</a:t>
            </a:r>
            <a:r>
              <a:rPr lang="en-US" altLang="en-US" sz="1400"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r>
              <a:rPr lang="en-US" altLang="en-US" sz="1400" dirty="0">
                <a:solidFill>
                  <a:srgbClr val="000000"/>
                </a:solidFill>
                <a:latin typeface="Arial" panose="020B0604020202020204" pitchFamily="34" charset="0"/>
                <a:ea typeface="Times New Roman" panose="02020603050405020304" pitchFamily="18" charset="0"/>
                <a:cs typeface="Arial" panose="020B0604020202020204" pitchFamily="34" charset="0"/>
              </a:rPr>
              <a:t>the radical.)</a:t>
            </a:r>
          </a:p>
          <a:p>
            <a:r>
              <a:rPr lang="en-IN" b="1" dirty="0"/>
              <a:t>Simplify </a:t>
            </a:r>
            <a:r>
              <a:rPr lang="en-IN" b="1" i="1" dirty="0"/>
              <a:t>sqrt</a:t>
            </a:r>
            <a:r>
              <a:rPr lang="en-IN" b="1" dirty="0"/>
              <a:t>(–25).</a:t>
            </a:r>
            <a:endParaRPr lang="en-IN" dirty="0"/>
          </a:p>
          <a:p>
            <a:endParaRPr kumimoji="0" lang="en-US" altLang="en-US" sz="1400" b="0" i="0" u="none" strike="noStrike" cap="none" normalizeH="0" baseline="0" dirty="0">
              <a:ln>
                <a:noFill/>
              </a:ln>
              <a:solidFill>
                <a:schemeClr val="tx1"/>
              </a:solidFill>
              <a:effectLst/>
              <a:latin typeface="Arial" panose="020B0604020202020204" pitchFamily="34" charset="0"/>
            </a:endParaRPr>
          </a:p>
          <a:p>
            <a:r>
              <a:rPr lang="en-IN" b="1" dirty="0"/>
              <a:t>Simplify </a:t>
            </a:r>
            <a:r>
              <a:rPr lang="en-IN" b="1" i="1" dirty="0"/>
              <a:t>sqrt</a:t>
            </a:r>
            <a:r>
              <a:rPr lang="en-IN" b="1" dirty="0"/>
              <a:t>(–18).</a:t>
            </a:r>
            <a:endParaRPr lang="en-IN" dirty="0"/>
          </a:p>
          <a:p>
            <a:endParaRPr lang="en-IN" dirty="0"/>
          </a:p>
        </p:txBody>
      </p:sp>
      <p:pic>
        <p:nvPicPr>
          <p:cNvPr id="4" name="Picture 3" descr="sqrt(-9) = 3i">
            <a:extLst>
              <a:ext uri="{FF2B5EF4-FFF2-40B4-BE49-F238E27FC236}">
                <a16:creationId xmlns:a16="http://schemas.microsoft.com/office/drawing/2014/main" id="{9C2F7A18-CBF2-4CF4-843C-4484BC6C02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03139" y="2560827"/>
            <a:ext cx="2333625" cy="209550"/>
          </a:xfrm>
          <a:prstGeom prst="rect">
            <a:avLst/>
          </a:prstGeom>
          <a:noFill/>
          <a:ln>
            <a:noFill/>
          </a:ln>
        </p:spPr>
      </p:pic>
      <p:sp>
        <p:nvSpPr>
          <p:cNvPr id="5" name="Rectangle 3">
            <a:extLst>
              <a:ext uri="{FF2B5EF4-FFF2-40B4-BE49-F238E27FC236}">
                <a16:creationId xmlns:a16="http://schemas.microsoft.com/office/drawing/2014/main" id="{60DD578D-3E60-4D99-AFCC-6D7ECEAA9CE6}"/>
              </a:ext>
            </a:extLst>
          </p:cNvPr>
          <p:cNvSpPr>
            <a:spLocks noChangeArrowheads="1"/>
          </p:cNvSpPr>
          <p:nvPr/>
        </p:nvSpPr>
        <p:spPr bwMode="auto">
          <a:xfrm>
            <a:off x="838200" y="2968647"/>
            <a:ext cx="42904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(Note: The step that goes through the third "equals" sign is "</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6" descr="sqrt(–1) = i">
            <a:extLst>
              <a:ext uri="{FF2B5EF4-FFF2-40B4-BE49-F238E27FC236}">
                <a16:creationId xmlns:a16="http://schemas.microsoft.com/office/drawing/2014/main" id="{A7F92CCE-263D-44A4-A8D3-E3BFE4DD5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2573" y="2968647"/>
            <a:ext cx="457200" cy="27699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7" descr="sqrt(–1) = sqrt(i)">
            <a:extLst>
              <a:ext uri="{FF2B5EF4-FFF2-40B4-BE49-F238E27FC236}">
                <a16:creationId xmlns:a16="http://schemas.microsoft.com/office/drawing/2014/main" id="{0D4E8DBE-A08C-4A0B-BC2A-8EA163B89E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8169" y="3486734"/>
            <a:ext cx="581025" cy="1619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sqrt(-25) = 5i">
            <a:extLst>
              <a:ext uri="{FF2B5EF4-FFF2-40B4-BE49-F238E27FC236}">
                <a16:creationId xmlns:a16="http://schemas.microsoft.com/office/drawing/2014/main" id="{3E2B02E5-0B48-4FB2-901A-DD1B6E44566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17438" y="4611292"/>
            <a:ext cx="2105025" cy="200025"/>
          </a:xfrm>
          <a:prstGeom prst="rect">
            <a:avLst/>
          </a:prstGeom>
          <a:noFill/>
          <a:ln>
            <a:noFill/>
          </a:ln>
        </p:spPr>
      </p:pic>
      <p:pic>
        <p:nvPicPr>
          <p:cNvPr id="13" name="Picture 12" descr="sqrt(-18) = 3sqrt(2)i">
            <a:extLst>
              <a:ext uri="{FF2B5EF4-FFF2-40B4-BE49-F238E27FC236}">
                <a16:creationId xmlns:a16="http://schemas.microsoft.com/office/drawing/2014/main" id="{708D3E98-BADA-41AA-9B2F-75D9177B255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03139" y="5797032"/>
            <a:ext cx="2466975" cy="190500"/>
          </a:xfrm>
          <a:prstGeom prst="rect">
            <a:avLst/>
          </a:prstGeom>
          <a:noFill/>
          <a:ln>
            <a:noFill/>
          </a:ln>
        </p:spPr>
      </p:pic>
    </p:spTree>
    <p:extLst>
      <p:ext uri="{BB962C8B-B14F-4D97-AF65-F5344CB8AC3E}">
        <p14:creationId xmlns:p14="http://schemas.microsoft.com/office/powerpoint/2010/main" val="267697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AD833-03FA-454C-8D28-E0285E987612}"/>
              </a:ext>
            </a:extLst>
          </p:cNvPr>
          <p:cNvSpPr>
            <a:spLocks noGrp="1"/>
          </p:cNvSpPr>
          <p:nvPr>
            <p:ph type="title"/>
          </p:nvPr>
        </p:nvSpPr>
        <p:spPr/>
        <p:txBody>
          <a:bodyPr>
            <a:normAutofit fontScale="90000"/>
          </a:bodyPr>
          <a:lstStyle/>
          <a:p>
            <a:pPr algn="ctr"/>
            <a:br>
              <a:rPr lang="en-IN" dirty="0"/>
            </a:br>
            <a:r>
              <a:rPr lang="en-IN" dirty="0"/>
              <a:t>COMPLEX NUMBERS</a:t>
            </a:r>
            <a:br>
              <a:rPr lang="en-IN" dirty="0"/>
            </a:br>
            <a:r>
              <a:rPr lang="en-IN" dirty="0"/>
              <a:t> </a:t>
            </a:r>
            <a:br>
              <a:rPr lang="en-IN" dirty="0"/>
            </a:br>
            <a:endParaRPr lang="en-IN" dirty="0"/>
          </a:p>
        </p:txBody>
      </p:sp>
      <p:sp>
        <p:nvSpPr>
          <p:cNvPr id="3" name="Content Placeholder 2">
            <a:extLst>
              <a:ext uri="{FF2B5EF4-FFF2-40B4-BE49-F238E27FC236}">
                <a16:creationId xmlns:a16="http://schemas.microsoft.com/office/drawing/2014/main" id="{93E22E5D-A3E7-48A4-9BD8-AE413166A8F5}"/>
              </a:ext>
            </a:extLst>
          </p:cNvPr>
          <p:cNvSpPr>
            <a:spLocks noGrp="1"/>
          </p:cNvSpPr>
          <p:nvPr>
            <p:ph idx="1"/>
          </p:nvPr>
        </p:nvSpPr>
        <p:spPr/>
        <p:txBody>
          <a:bodyPr>
            <a:normAutofit/>
          </a:bodyPr>
          <a:lstStyle/>
          <a:p>
            <a:r>
              <a:rPr lang="en-IN" sz="1700" dirty="0"/>
              <a:t>In your computations, you will deal with </a:t>
            </a:r>
            <a:r>
              <a:rPr lang="en-IN" sz="1700" i="1" dirty="0" err="1"/>
              <a:t>i</a:t>
            </a:r>
            <a:r>
              <a:rPr lang="en-IN" sz="1700" dirty="0"/>
              <a:t> just as you would with </a:t>
            </a:r>
            <a:r>
              <a:rPr lang="en-IN" sz="1700" i="1" dirty="0"/>
              <a:t>x</a:t>
            </a:r>
            <a:r>
              <a:rPr lang="en-IN" sz="1700" dirty="0"/>
              <a:t>, except for the fact that </a:t>
            </a:r>
            <a:r>
              <a:rPr lang="en-IN" sz="1700" i="1" dirty="0"/>
              <a:t>x</a:t>
            </a:r>
            <a:r>
              <a:rPr lang="en-IN" sz="1700" baseline="30000" dirty="0"/>
              <a:t>2</a:t>
            </a:r>
            <a:r>
              <a:rPr lang="en-IN" sz="1700" dirty="0"/>
              <a:t> is just </a:t>
            </a:r>
            <a:r>
              <a:rPr lang="en-IN" sz="1700" i="1" dirty="0"/>
              <a:t>x</a:t>
            </a:r>
            <a:r>
              <a:rPr lang="en-IN" sz="1700" baseline="30000" dirty="0"/>
              <a:t>2</a:t>
            </a:r>
            <a:r>
              <a:rPr lang="en-IN" sz="1700" dirty="0"/>
              <a:t>, but </a:t>
            </a:r>
            <a:r>
              <a:rPr lang="en-IN" sz="1700" i="1" dirty="0"/>
              <a:t>i</a:t>
            </a:r>
            <a:r>
              <a:rPr lang="en-IN" sz="1700" baseline="30000" dirty="0"/>
              <a:t>2</a:t>
            </a:r>
            <a:r>
              <a:rPr lang="en-IN" sz="1700" dirty="0"/>
              <a:t> is –1:</a:t>
            </a:r>
          </a:p>
          <a:p>
            <a:pPr lvl="0"/>
            <a:r>
              <a:rPr lang="en-IN" sz="1700" b="1" dirty="0"/>
              <a:t>Simplify 2</a:t>
            </a:r>
            <a:r>
              <a:rPr lang="en-IN" sz="1700" b="1" i="1" dirty="0"/>
              <a:t>i</a:t>
            </a:r>
            <a:r>
              <a:rPr lang="en-IN" sz="1700" b="1" dirty="0"/>
              <a:t> + 3</a:t>
            </a:r>
            <a:r>
              <a:rPr lang="en-IN" sz="1700" b="1" i="1" dirty="0"/>
              <a:t>i</a:t>
            </a:r>
            <a:r>
              <a:rPr lang="en-IN" sz="1700" b="1" dirty="0"/>
              <a:t>.</a:t>
            </a:r>
            <a:endParaRPr lang="en-IN" sz="1700" dirty="0"/>
          </a:p>
          <a:p>
            <a:r>
              <a:rPr lang="en-IN" sz="1700" dirty="0"/>
              <a:t>2</a:t>
            </a:r>
            <a:r>
              <a:rPr lang="en-IN" sz="1700" i="1" dirty="0"/>
              <a:t>i </a:t>
            </a:r>
            <a:r>
              <a:rPr lang="en-IN" sz="1700" dirty="0"/>
              <a:t>+ 3</a:t>
            </a:r>
            <a:r>
              <a:rPr lang="en-IN" sz="1700" i="1" dirty="0"/>
              <a:t>i</a:t>
            </a:r>
            <a:r>
              <a:rPr lang="en-IN" sz="1700" dirty="0"/>
              <a:t> = (2 + 3)</a:t>
            </a:r>
            <a:r>
              <a:rPr lang="en-IN" sz="1700" i="1" dirty="0" err="1"/>
              <a:t>i</a:t>
            </a:r>
            <a:r>
              <a:rPr lang="en-IN" sz="1700" dirty="0"/>
              <a:t> = </a:t>
            </a:r>
            <a:r>
              <a:rPr lang="en-IN" sz="1700" b="1" dirty="0"/>
              <a:t>5</a:t>
            </a:r>
            <a:r>
              <a:rPr lang="en-IN" sz="1700" b="1" i="1" dirty="0"/>
              <a:t>i</a:t>
            </a:r>
            <a:endParaRPr lang="en-IN" sz="1700" dirty="0"/>
          </a:p>
          <a:p>
            <a:r>
              <a:rPr lang="en-IN" sz="1700" dirty="0"/>
              <a:t>16</a:t>
            </a:r>
            <a:r>
              <a:rPr lang="en-IN" sz="1700" i="1" dirty="0"/>
              <a:t>i</a:t>
            </a:r>
            <a:r>
              <a:rPr lang="en-IN" sz="1700" dirty="0"/>
              <a:t> – 5</a:t>
            </a:r>
            <a:r>
              <a:rPr lang="en-IN" sz="1700" i="1" dirty="0"/>
              <a:t>i</a:t>
            </a:r>
            <a:r>
              <a:rPr lang="en-IN" sz="1700" dirty="0"/>
              <a:t> = (16 – 5)</a:t>
            </a:r>
            <a:r>
              <a:rPr lang="en-IN" sz="1700" i="1" dirty="0" err="1"/>
              <a:t>i</a:t>
            </a:r>
            <a:r>
              <a:rPr lang="en-IN" sz="1700" dirty="0"/>
              <a:t> = </a:t>
            </a:r>
            <a:r>
              <a:rPr lang="en-IN" sz="1700" b="1" dirty="0"/>
              <a:t>11</a:t>
            </a:r>
            <a:r>
              <a:rPr lang="en-IN" sz="1700" b="1" i="1" dirty="0"/>
              <a:t>i</a:t>
            </a:r>
            <a:endParaRPr lang="en-IN" sz="1700" dirty="0"/>
          </a:p>
          <a:p>
            <a:pPr lvl="0"/>
            <a:r>
              <a:rPr lang="en-IN" sz="1700" b="1" dirty="0"/>
              <a:t>Multiply and simplify (3</a:t>
            </a:r>
            <a:r>
              <a:rPr lang="en-IN" sz="1700" b="1" i="1" dirty="0"/>
              <a:t>i</a:t>
            </a:r>
            <a:r>
              <a:rPr lang="en-IN" sz="1700" b="1" dirty="0"/>
              <a:t>)(4</a:t>
            </a:r>
            <a:r>
              <a:rPr lang="en-IN" sz="1700" b="1" i="1" dirty="0"/>
              <a:t>i</a:t>
            </a:r>
            <a:r>
              <a:rPr lang="en-IN" sz="1700" b="1" dirty="0"/>
              <a:t>).</a:t>
            </a:r>
            <a:endParaRPr lang="en-IN" sz="1700" dirty="0"/>
          </a:p>
          <a:p>
            <a:r>
              <a:rPr lang="en-IN" sz="1700" dirty="0"/>
              <a:t>(3</a:t>
            </a:r>
            <a:r>
              <a:rPr lang="en-IN" sz="1700" i="1" dirty="0"/>
              <a:t>i</a:t>
            </a:r>
            <a:r>
              <a:rPr lang="en-IN" sz="1700" dirty="0"/>
              <a:t>)(4</a:t>
            </a:r>
            <a:r>
              <a:rPr lang="en-IN" sz="1700" i="1" dirty="0"/>
              <a:t>i</a:t>
            </a:r>
            <a:r>
              <a:rPr lang="en-IN" sz="1700" dirty="0"/>
              <a:t>) = (3·4)(</a:t>
            </a:r>
            <a:r>
              <a:rPr lang="en-IN" sz="1700" i="1" dirty="0" err="1"/>
              <a:t>i</a:t>
            </a:r>
            <a:r>
              <a:rPr lang="en-IN" sz="1700" dirty="0" err="1"/>
              <a:t>·</a:t>
            </a:r>
            <a:r>
              <a:rPr lang="en-IN" sz="1700" i="1" dirty="0" err="1"/>
              <a:t>i</a:t>
            </a:r>
            <a:r>
              <a:rPr lang="en-IN" sz="1700" dirty="0"/>
              <a:t>) = (12)(</a:t>
            </a:r>
            <a:r>
              <a:rPr lang="en-IN" sz="1700" i="1" dirty="0"/>
              <a:t>i</a:t>
            </a:r>
            <a:r>
              <a:rPr lang="en-IN" sz="1700" baseline="30000" dirty="0"/>
              <a:t>2</a:t>
            </a:r>
            <a:r>
              <a:rPr lang="en-IN" sz="1700" dirty="0"/>
              <a:t>) = (12)(–1) = </a:t>
            </a:r>
            <a:r>
              <a:rPr lang="en-IN" sz="1700" b="1" dirty="0"/>
              <a:t>–12</a:t>
            </a:r>
            <a:endParaRPr lang="en-IN" sz="1700" dirty="0"/>
          </a:p>
          <a:p>
            <a:pPr lvl="0"/>
            <a:r>
              <a:rPr lang="en-IN" sz="1700" b="1" dirty="0"/>
              <a:t>Multiply and simplify (</a:t>
            </a:r>
            <a:r>
              <a:rPr lang="en-IN" sz="1700" b="1" i="1" dirty="0" err="1"/>
              <a:t>i</a:t>
            </a:r>
            <a:r>
              <a:rPr lang="en-IN" sz="1700" b="1" dirty="0"/>
              <a:t>)(2</a:t>
            </a:r>
            <a:r>
              <a:rPr lang="en-IN" sz="1700" b="1" i="1" dirty="0"/>
              <a:t>i</a:t>
            </a:r>
            <a:r>
              <a:rPr lang="en-IN" sz="1700" b="1" dirty="0"/>
              <a:t>)(–3</a:t>
            </a:r>
            <a:r>
              <a:rPr lang="en-IN" sz="1700" b="1" i="1" dirty="0"/>
              <a:t>i</a:t>
            </a:r>
            <a:r>
              <a:rPr lang="en-IN" sz="1700" b="1" dirty="0"/>
              <a:t>).</a:t>
            </a:r>
            <a:endParaRPr lang="en-IN" sz="1700" dirty="0"/>
          </a:p>
          <a:p>
            <a:r>
              <a:rPr lang="en-IN" sz="1700" dirty="0"/>
              <a:t>(</a:t>
            </a:r>
            <a:r>
              <a:rPr lang="en-IN" sz="1700" i="1" dirty="0" err="1"/>
              <a:t>i</a:t>
            </a:r>
            <a:r>
              <a:rPr lang="en-IN" sz="1700" dirty="0"/>
              <a:t>)(2</a:t>
            </a:r>
            <a:r>
              <a:rPr lang="en-IN" sz="1700" i="1" dirty="0"/>
              <a:t>i</a:t>
            </a:r>
            <a:r>
              <a:rPr lang="en-IN" sz="1700" dirty="0"/>
              <a:t>)(–3</a:t>
            </a:r>
            <a:r>
              <a:rPr lang="en-IN" sz="1700" i="1" dirty="0"/>
              <a:t>i</a:t>
            </a:r>
            <a:r>
              <a:rPr lang="en-IN" sz="1700" dirty="0"/>
              <a:t>) = (2 · –3)(</a:t>
            </a:r>
            <a:r>
              <a:rPr lang="en-IN" sz="1700" i="1" dirty="0" err="1"/>
              <a:t>i</a:t>
            </a:r>
            <a:r>
              <a:rPr lang="en-IN" sz="1700" dirty="0"/>
              <a:t> ·</a:t>
            </a:r>
            <a:r>
              <a:rPr lang="en-IN" sz="1700" i="1" dirty="0"/>
              <a:t> </a:t>
            </a:r>
            <a:r>
              <a:rPr lang="en-IN" sz="1700" i="1" dirty="0" err="1"/>
              <a:t>i</a:t>
            </a:r>
            <a:r>
              <a:rPr lang="en-IN" sz="1700" dirty="0"/>
              <a:t> ·</a:t>
            </a:r>
            <a:r>
              <a:rPr lang="en-IN" sz="1700" i="1" dirty="0"/>
              <a:t> </a:t>
            </a:r>
            <a:r>
              <a:rPr lang="en-IN" sz="1700" i="1" dirty="0" err="1"/>
              <a:t>i</a:t>
            </a:r>
            <a:r>
              <a:rPr lang="en-IN" sz="1700" dirty="0"/>
              <a:t>) = (–6)(</a:t>
            </a:r>
            <a:r>
              <a:rPr lang="en-IN" sz="1700" i="1" dirty="0"/>
              <a:t>i</a:t>
            </a:r>
            <a:r>
              <a:rPr lang="en-IN" sz="1700" baseline="30000" dirty="0"/>
              <a:t>2</a:t>
            </a:r>
            <a:r>
              <a:rPr lang="en-IN" sz="1700" dirty="0"/>
              <a:t> ·</a:t>
            </a:r>
            <a:r>
              <a:rPr lang="en-IN" sz="1700" i="1" dirty="0"/>
              <a:t> </a:t>
            </a:r>
            <a:r>
              <a:rPr lang="en-IN" sz="1700" i="1" dirty="0" err="1"/>
              <a:t>i</a:t>
            </a:r>
            <a:r>
              <a:rPr lang="en-IN" sz="1700" dirty="0"/>
              <a:t>)</a:t>
            </a:r>
          </a:p>
          <a:p>
            <a:r>
              <a:rPr lang="en-IN" sz="1700" dirty="0"/>
              <a:t>=(–6)(–1 ·</a:t>
            </a:r>
            <a:r>
              <a:rPr lang="en-IN" sz="1700" i="1" dirty="0"/>
              <a:t> </a:t>
            </a:r>
            <a:r>
              <a:rPr lang="en-IN" sz="1700" i="1" dirty="0" err="1"/>
              <a:t>i</a:t>
            </a:r>
            <a:r>
              <a:rPr lang="en-IN" sz="1700" dirty="0"/>
              <a:t>) = (–6)(–</a:t>
            </a:r>
            <a:r>
              <a:rPr lang="en-IN" sz="1700" i="1" dirty="0" err="1"/>
              <a:t>i</a:t>
            </a:r>
            <a:r>
              <a:rPr lang="en-IN" sz="1700" dirty="0"/>
              <a:t>) = </a:t>
            </a:r>
            <a:r>
              <a:rPr lang="en-IN" sz="1700" b="1" dirty="0"/>
              <a:t>6</a:t>
            </a:r>
            <a:r>
              <a:rPr lang="en-IN" sz="1700" b="1" i="1" dirty="0"/>
              <a:t>i</a:t>
            </a:r>
          </a:p>
          <a:p>
            <a:pPr marL="0" indent="0">
              <a:buNone/>
            </a:pPr>
            <a:endParaRPr lang="en-IN" dirty="0"/>
          </a:p>
        </p:txBody>
      </p:sp>
      <p:sp>
        <p:nvSpPr>
          <p:cNvPr id="5" name="Rectangle 3">
            <a:extLst>
              <a:ext uri="{FF2B5EF4-FFF2-40B4-BE49-F238E27FC236}">
                <a16:creationId xmlns:a16="http://schemas.microsoft.com/office/drawing/2014/main" id="{15E3AD7C-7ED8-4BCE-942A-8A180D9A2CB0}"/>
              </a:ext>
            </a:extLst>
          </p:cNvPr>
          <p:cNvSpPr>
            <a:spLocks noChangeArrowheads="1"/>
          </p:cNvSpPr>
          <p:nvPr/>
        </p:nvSpPr>
        <p:spPr bwMode="auto">
          <a:xfrm>
            <a:off x="9311910" y="59656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because</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a:t>
            </a:r>
            <a:r>
              <a:rPr kumimoji="0" lang="en-US" altLang="en-US" sz="1200" b="0" i="0" u="none" strike="noStrike" cap="none" normalizeH="0" baseline="3000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Continuing, we get: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149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B7CC-CBE0-4203-BB3D-D83D296C2853}"/>
              </a:ext>
            </a:extLst>
          </p:cNvPr>
          <p:cNvSpPr>
            <a:spLocks noGrp="1"/>
          </p:cNvSpPr>
          <p:nvPr>
            <p:ph type="title"/>
          </p:nvPr>
        </p:nvSpPr>
        <p:spPr/>
        <p:txBody>
          <a:bodyPr>
            <a:normAutofit fontScale="90000"/>
          </a:bodyPr>
          <a:lstStyle/>
          <a:p>
            <a:pPr algn="ctr"/>
            <a:br>
              <a:rPr lang="en-IN" dirty="0"/>
            </a:br>
            <a:br>
              <a:rPr lang="en-IN" dirty="0"/>
            </a:br>
            <a:r>
              <a:rPr lang="en-IN" dirty="0"/>
              <a:t>COMPLEX NUMBERS</a:t>
            </a:r>
            <a:br>
              <a:rPr lang="en-IN" dirty="0"/>
            </a:br>
            <a:r>
              <a:rPr lang="en-IN" dirty="0"/>
              <a:t> </a:t>
            </a:r>
            <a:br>
              <a:rPr lang="en-IN" dirty="0"/>
            </a:br>
            <a:br>
              <a:rPr lang="en-IN" dirty="0"/>
            </a:br>
            <a:endParaRPr lang="en-IN" dirty="0"/>
          </a:p>
        </p:txBody>
      </p:sp>
      <p:sp>
        <p:nvSpPr>
          <p:cNvPr id="3" name="Content Placeholder 2">
            <a:extLst>
              <a:ext uri="{FF2B5EF4-FFF2-40B4-BE49-F238E27FC236}">
                <a16:creationId xmlns:a16="http://schemas.microsoft.com/office/drawing/2014/main" id="{0CEC6CC7-3F02-4FFC-89C7-C2084159B7E3}"/>
              </a:ext>
            </a:extLst>
          </p:cNvPr>
          <p:cNvSpPr>
            <a:spLocks noGrp="1"/>
          </p:cNvSpPr>
          <p:nvPr>
            <p:ph idx="1"/>
          </p:nvPr>
        </p:nvSpPr>
        <p:spPr/>
        <p:txBody>
          <a:bodyPr/>
          <a:lstStyle/>
          <a:p>
            <a:r>
              <a:rPr lang="en-US" alt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Note this last problem. Within it, you can see that</a:t>
            </a:r>
            <a:r>
              <a:rPr lang="en-US" altLang="en-US" dirty="0">
                <a:solidFill>
                  <a:srgbClr val="000000"/>
                </a:solidFill>
                <a:latin typeface="Calibri" panose="020F0502020204030204" pitchFamily="34" charset="0"/>
                <a:ea typeface="Times New Roman" panose="02020603050405020304" pitchFamily="18" charset="0"/>
                <a:cs typeface="Arial" panose="020B0604020202020204" pitchFamily="34" charset="0"/>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4" name="Picture 12" descr="i^3 = -i">
            <a:extLst>
              <a:ext uri="{FF2B5EF4-FFF2-40B4-BE49-F238E27FC236}">
                <a16:creationId xmlns:a16="http://schemas.microsoft.com/office/drawing/2014/main" id="{EE7A184A-4CC8-4CCE-BCBD-533B189AB8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14" y="2514665"/>
            <a:ext cx="457159" cy="17297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7494BD1-02B7-44A6-8646-EB538BFAD664}"/>
              </a:ext>
            </a:extLst>
          </p:cNvPr>
          <p:cNvSpPr txBox="1"/>
          <p:nvPr/>
        </p:nvSpPr>
        <p:spPr>
          <a:xfrm>
            <a:off x="2082567" y="2416488"/>
            <a:ext cx="6094602" cy="369332"/>
          </a:xfrm>
          <a:prstGeom prst="rect">
            <a:avLst/>
          </a:prstGeom>
          <a:noFill/>
        </p:spPr>
        <p:txBody>
          <a:bodyPr wrap="square">
            <a:spAutoFit/>
          </a:bodyPr>
          <a:lstStyle/>
          <a:p>
            <a:r>
              <a:rPr lang="en-IN" sz="1800" dirty="0">
                <a:solidFill>
                  <a:srgbClr val="000000"/>
                </a:solidFill>
                <a:effectLst/>
                <a:latin typeface="Arial" panose="020B0604020202020204" pitchFamily="34" charset="0"/>
                <a:ea typeface="Times New Roman" panose="02020603050405020304" pitchFamily="18" charset="0"/>
              </a:rPr>
              <a:t>because </a:t>
            </a:r>
            <a:r>
              <a:rPr lang="en-IN" sz="1800" i="1" dirty="0">
                <a:solidFill>
                  <a:srgbClr val="000000"/>
                </a:solidFill>
                <a:effectLst/>
                <a:latin typeface="Times New Roman" panose="02020603050405020304" pitchFamily="18" charset="0"/>
                <a:ea typeface="Times New Roman" panose="02020603050405020304" pitchFamily="18" charset="0"/>
              </a:rPr>
              <a:t>i</a:t>
            </a:r>
            <a:r>
              <a:rPr lang="en-IN" sz="1800" baseline="30000" dirty="0">
                <a:solidFill>
                  <a:srgbClr val="000000"/>
                </a:solidFill>
                <a:effectLst/>
                <a:latin typeface="Times New Roman" panose="02020603050405020304" pitchFamily="18" charset="0"/>
                <a:ea typeface="Times New Roman" panose="02020603050405020304" pitchFamily="18" charset="0"/>
              </a:rPr>
              <a:t>2</a:t>
            </a:r>
            <a:r>
              <a:rPr lang="en-IN" sz="1800" dirty="0">
                <a:solidFill>
                  <a:srgbClr val="000000"/>
                </a:solidFill>
                <a:effectLst/>
                <a:latin typeface="Arial" panose="020B0604020202020204" pitchFamily="34" charset="0"/>
                <a:ea typeface="Times New Roman" panose="02020603050405020304" pitchFamily="18" charset="0"/>
              </a:rPr>
              <a:t> = –</a:t>
            </a:r>
            <a:r>
              <a:rPr lang="en-IN" sz="1800" dirty="0">
                <a:solidFill>
                  <a:srgbClr val="000000"/>
                </a:solidFill>
                <a:effectLst/>
                <a:latin typeface="Times New Roman" panose="02020603050405020304" pitchFamily="18" charset="0"/>
                <a:ea typeface="Times New Roman" panose="02020603050405020304" pitchFamily="18" charset="0"/>
              </a:rPr>
              <a:t>1</a:t>
            </a:r>
            <a:r>
              <a:rPr lang="en-IN" sz="1800" dirty="0">
                <a:solidFill>
                  <a:srgbClr val="000000"/>
                </a:solidFill>
                <a:effectLst/>
                <a:latin typeface="Arial" panose="020B0604020202020204" pitchFamily="34" charset="0"/>
                <a:ea typeface="Times New Roman" panose="02020603050405020304" pitchFamily="18" charset="0"/>
              </a:rPr>
              <a:t>. </a:t>
            </a:r>
            <a:endParaRPr lang="en-IN" dirty="0"/>
          </a:p>
        </p:txBody>
      </p:sp>
      <p:sp>
        <p:nvSpPr>
          <p:cNvPr id="8" name="TextBox 7">
            <a:extLst>
              <a:ext uri="{FF2B5EF4-FFF2-40B4-BE49-F238E27FC236}">
                <a16:creationId xmlns:a16="http://schemas.microsoft.com/office/drawing/2014/main" id="{A70322E1-3FE7-4E50-814F-F3C4FCCE9385}"/>
              </a:ext>
            </a:extLst>
          </p:cNvPr>
          <p:cNvSpPr txBox="1"/>
          <p:nvPr/>
        </p:nvSpPr>
        <p:spPr>
          <a:xfrm>
            <a:off x="838200" y="3020809"/>
            <a:ext cx="6094602" cy="335989"/>
          </a:xfrm>
          <a:prstGeom prst="rect">
            <a:avLst/>
          </a:prstGeom>
          <a:noFill/>
        </p:spPr>
        <p:txBody>
          <a:bodyPr wrap="square">
            <a:spAutoFit/>
          </a:bodyPr>
          <a:lstStyle/>
          <a:p>
            <a:pPr>
              <a:lnSpc>
                <a:spcPts val="1920"/>
              </a:lnSpc>
              <a:spcBef>
                <a:spcPts val="1440"/>
              </a:spcBef>
              <a:spcAft>
                <a:spcPts val="1440"/>
              </a:spcAft>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Continuing, we get: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i^4 = 1">
            <a:extLst>
              <a:ext uri="{FF2B5EF4-FFF2-40B4-BE49-F238E27FC236}">
                <a16:creationId xmlns:a16="http://schemas.microsoft.com/office/drawing/2014/main" id="{849E04C5-18A1-427F-B85B-855ED88FF2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503845" y="3097479"/>
            <a:ext cx="1476375" cy="171450"/>
          </a:xfrm>
          <a:prstGeom prst="rect">
            <a:avLst/>
          </a:prstGeom>
          <a:noFill/>
          <a:ln>
            <a:noFill/>
          </a:ln>
        </p:spPr>
      </p:pic>
      <p:sp>
        <p:nvSpPr>
          <p:cNvPr id="10" name="Rectangle 2">
            <a:extLst>
              <a:ext uri="{FF2B5EF4-FFF2-40B4-BE49-F238E27FC236}">
                <a16:creationId xmlns:a16="http://schemas.microsoft.com/office/drawing/2014/main" id="{77FA18B9-CBF8-4A4E-99B9-152FD09389E4}"/>
              </a:ext>
            </a:extLst>
          </p:cNvPr>
          <p:cNvSpPr>
            <a:spLocks noChangeArrowheads="1"/>
          </p:cNvSpPr>
          <p:nvPr/>
        </p:nvSpPr>
        <p:spPr bwMode="auto">
          <a:xfrm>
            <a:off x="1157681" y="368157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This pattern of powers, signs,</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1</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 and</a:t>
            </a:r>
            <a:r>
              <a:rPr kumimoji="0" lang="en-US" altLang="en-US" sz="1200" b="0" i="0"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1" u="none" strike="noStrike" cap="none" normalizeH="0" baseline="0" dirty="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i</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 is a cycle: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14" descr="cycle">
            <a:extLst>
              <a:ext uri="{FF2B5EF4-FFF2-40B4-BE49-F238E27FC236}">
                <a16:creationId xmlns:a16="http://schemas.microsoft.com/office/drawing/2014/main" id="{3796C16E-DF2C-43A9-8E01-8F69EC807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617" y="4138774"/>
            <a:ext cx="723900" cy="189547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a:extLst>
              <a:ext uri="{FF2B5EF4-FFF2-40B4-BE49-F238E27FC236}">
                <a16:creationId xmlns:a16="http://schemas.microsoft.com/office/drawing/2014/main" id="{560CA83A-C3A9-429B-AC76-AB925C267B17}"/>
              </a:ext>
            </a:extLst>
          </p:cNvPr>
          <p:cNvSpPr>
            <a:spLocks noChangeArrowheads="1"/>
          </p:cNvSpPr>
          <p:nvPr/>
        </p:nvSpPr>
        <p:spPr bwMode="auto">
          <a:xfrm>
            <a:off x="742950" y="2352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5268-6717-4F3A-856A-AB2524394F11}"/>
              </a:ext>
            </a:extLst>
          </p:cNvPr>
          <p:cNvSpPr>
            <a:spLocks noGrp="1"/>
          </p:cNvSpPr>
          <p:nvPr>
            <p:ph type="title"/>
          </p:nvPr>
        </p:nvSpPr>
        <p:spPr/>
        <p:txBody>
          <a:bodyPr>
            <a:normAutofit fontScale="90000"/>
          </a:bodyPr>
          <a:lstStyle/>
          <a:p>
            <a:pPr algn="ctr"/>
            <a:br>
              <a:rPr lang="en-IN" dirty="0"/>
            </a:br>
            <a:r>
              <a:rPr lang="en-IN" dirty="0"/>
              <a:t>COMPLEX NUMBERS</a:t>
            </a:r>
            <a:br>
              <a:rPr lang="en-IN" dirty="0"/>
            </a:br>
            <a:r>
              <a:rPr lang="en-IN" dirty="0"/>
              <a:t> </a:t>
            </a:r>
            <a:br>
              <a:rPr lang="en-IN" dirty="0"/>
            </a:br>
            <a:endParaRPr lang="en-IN" dirty="0"/>
          </a:p>
        </p:txBody>
      </p:sp>
      <p:sp>
        <p:nvSpPr>
          <p:cNvPr id="3" name="Content Placeholder 2">
            <a:extLst>
              <a:ext uri="{FF2B5EF4-FFF2-40B4-BE49-F238E27FC236}">
                <a16:creationId xmlns:a16="http://schemas.microsoft.com/office/drawing/2014/main" id="{402AF397-CC41-4093-925C-B60B887AA879}"/>
              </a:ext>
            </a:extLst>
          </p:cNvPr>
          <p:cNvSpPr>
            <a:spLocks noGrp="1"/>
          </p:cNvSpPr>
          <p:nvPr>
            <p:ph idx="1"/>
          </p:nvPr>
        </p:nvSpPr>
        <p:spPr/>
        <p:txBody>
          <a:bodyPr>
            <a:normAutofit fontScale="92500" lnSpcReduction="10000"/>
          </a:bodyPr>
          <a:lstStyle/>
          <a:p>
            <a:r>
              <a:rPr lang="en-IN" dirty="0"/>
              <a:t>In other words, to calculate any high power of </a:t>
            </a:r>
            <a:r>
              <a:rPr lang="en-IN" i="1" dirty="0" err="1"/>
              <a:t>i</a:t>
            </a:r>
            <a:r>
              <a:rPr lang="en-IN" dirty="0"/>
              <a:t>, you can convert it to a lower power by taking the closest multiple of 4 that's no bigger than the exponent and subtracting this multiple from the exponent. For example, a common trick question on tests is something along the lines of "Simplify </a:t>
            </a:r>
            <a:r>
              <a:rPr lang="en-IN" i="1" dirty="0"/>
              <a:t>i</a:t>
            </a:r>
            <a:r>
              <a:rPr lang="en-IN" baseline="30000" dirty="0"/>
              <a:t>99</a:t>
            </a:r>
            <a:r>
              <a:rPr lang="en-IN" dirty="0"/>
              <a:t>", the idea being that you'll try to multiply </a:t>
            </a:r>
            <a:r>
              <a:rPr lang="en-IN" i="1" dirty="0" err="1"/>
              <a:t>i</a:t>
            </a:r>
            <a:r>
              <a:rPr lang="en-IN" dirty="0"/>
              <a:t> ninety-nine times and you'll run out of time . Here's how the shortcut works:</a:t>
            </a:r>
          </a:p>
          <a:p>
            <a:r>
              <a:rPr lang="en-IN" i="1" dirty="0"/>
              <a:t>i</a:t>
            </a:r>
            <a:r>
              <a:rPr lang="en-IN" baseline="30000" dirty="0"/>
              <a:t>99</a:t>
            </a:r>
            <a:r>
              <a:rPr lang="en-IN" dirty="0"/>
              <a:t> = </a:t>
            </a:r>
            <a:r>
              <a:rPr lang="en-IN" i="1" dirty="0"/>
              <a:t>i</a:t>
            </a:r>
            <a:r>
              <a:rPr lang="en-IN" baseline="30000" dirty="0"/>
              <a:t>96+3</a:t>
            </a:r>
            <a:r>
              <a:rPr lang="en-IN" dirty="0"/>
              <a:t> = </a:t>
            </a:r>
            <a:r>
              <a:rPr lang="en-IN" i="1" dirty="0" err="1"/>
              <a:t>i</a:t>
            </a:r>
            <a:r>
              <a:rPr lang="en-IN" baseline="30000" dirty="0"/>
              <a:t>(4×24)+3</a:t>
            </a:r>
            <a:r>
              <a:rPr lang="en-IN" dirty="0"/>
              <a:t> = </a:t>
            </a:r>
            <a:r>
              <a:rPr lang="en-IN" i="1" dirty="0"/>
              <a:t>i</a:t>
            </a:r>
            <a:r>
              <a:rPr lang="en-IN" baseline="30000" dirty="0"/>
              <a:t>3</a:t>
            </a:r>
            <a:r>
              <a:rPr lang="en-IN" dirty="0"/>
              <a:t> = –</a:t>
            </a:r>
            <a:r>
              <a:rPr lang="en-IN" i="1" dirty="0" err="1"/>
              <a:t>i</a:t>
            </a:r>
            <a:endParaRPr lang="en-IN" dirty="0"/>
          </a:p>
          <a:p>
            <a:r>
              <a:rPr lang="en-IN" dirty="0"/>
              <a:t>That is, </a:t>
            </a:r>
            <a:r>
              <a:rPr lang="en-IN" i="1" dirty="0"/>
              <a:t>i</a:t>
            </a:r>
            <a:r>
              <a:rPr lang="en-IN" baseline="30000" dirty="0"/>
              <a:t>99</a:t>
            </a:r>
            <a:r>
              <a:rPr lang="en-IN" dirty="0"/>
              <a:t> = </a:t>
            </a:r>
            <a:r>
              <a:rPr lang="en-IN" i="1" dirty="0"/>
              <a:t>i</a:t>
            </a:r>
            <a:r>
              <a:rPr lang="en-IN" baseline="30000" dirty="0"/>
              <a:t>3</a:t>
            </a:r>
            <a:r>
              <a:rPr lang="en-IN" dirty="0"/>
              <a:t>, because you can just lop off the </a:t>
            </a:r>
            <a:r>
              <a:rPr lang="en-IN" i="1" dirty="0"/>
              <a:t>i</a:t>
            </a:r>
            <a:r>
              <a:rPr lang="en-IN" baseline="30000" dirty="0"/>
              <a:t>96</a:t>
            </a:r>
            <a:r>
              <a:rPr lang="en-IN" dirty="0"/>
              <a:t>. (Ninety-six is a multiple of four, so </a:t>
            </a:r>
            <a:r>
              <a:rPr lang="en-IN" i="1" dirty="0"/>
              <a:t>i</a:t>
            </a:r>
            <a:r>
              <a:rPr lang="en-IN" baseline="30000" dirty="0"/>
              <a:t>96</a:t>
            </a:r>
            <a:r>
              <a:rPr lang="en-IN" dirty="0"/>
              <a:t> is just 1, which you can ignore.) In other words, you can divide the exponent by 4 (using long division), discard the answer, and use only the remainder. This will give you the part of the exponent that you care about</a:t>
            </a:r>
          </a:p>
        </p:txBody>
      </p:sp>
    </p:spTree>
    <p:extLst>
      <p:ext uri="{BB962C8B-B14F-4D97-AF65-F5344CB8AC3E}">
        <p14:creationId xmlns:p14="http://schemas.microsoft.com/office/powerpoint/2010/main" val="122308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50D12-3C4B-4297-9931-829EA7C745F8}"/>
              </a:ext>
            </a:extLst>
          </p:cNvPr>
          <p:cNvSpPr>
            <a:spLocks noGrp="1"/>
          </p:cNvSpPr>
          <p:nvPr>
            <p:ph type="title"/>
          </p:nvPr>
        </p:nvSpPr>
        <p:spPr/>
        <p:txBody>
          <a:bodyPr>
            <a:normAutofit fontScale="90000"/>
          </a:bodyPr>
          <a:lstStyle/>
          <a:p>
            <a:pPr algn="ctr"/>
            <a:br>
              <a:rPr lang="en-IN" dirty="0"/>
            </a:br>
            <a:br>
              <a:rPr lang="en-IN" dirty="0"/>
            </a:br>
            <a:br>
              <a:rPr lang="en-IN" dirty="0"/>
            </a:br>
            <a:r>
              <a:rPr lang="en-IN" dirty="0"/>
              <a:t>COMPLEX NUMBERS</a:t>
            </a:r>
            <a:br>
              <a:rPr lang="en-IN" dirty="0"/>
            </a:br>
            <a:r>
              <a:rPr lang="en-IN" dirty="0"/>
              <a:t> </a:t>
            </a:r>
            <a:br>
              <a:rPr lang="en-IN" dirty="0"/>
            </a:br>
            <a:br>
              <a:rPr lang="en-IN" dirty="0"/>
            </a:br>
            <a:endParaRPr lang="en-IN" dirty="0"/>
          </a:p>
        </p:txBody>
      </p:sp>
      <p:sp>
        <p:nvSpPr>
          <p:cNvPr id="3" name="Content Placeholder 2">
            <a:extLst>
              <a:ext uri="{FF2B5EF4-FFF2-40B4-BE49-F238E27FC236}">
                <a16:creationId xmlns:a16="http://schemas.microsoft.com/office/drawing/2014/main" id="{6A497764-7FC3-4820-B7C4-3D87BDC81ADC}"/>
              </a:ext>
            </a:extLst>
          </p:cNvPr>
          <p:cNvSpPr>
            <a:spLocks noGrp="1"/>
          </p:cNvSpPr>
          <p:nvPr>
            <p:ph idx="1"/>
          </p:nvPr>
        </p:nvSpPr>
        <p:spPr/>
        <p:txBody>
          <a:bodyPr>
            <a:normAutofit fontScale="92500" lnSpcReduction="20000"/>
          </a:bodyPr>
          <a:lstStyle/>
          <a:p>
            <a:r>
              <a:rPr lang="en-IN" dirty="0"/>
              <a:t>Here are a few more examples:</a:t>
            </a:r>
          </a:p>
          <a:p>
            <a:pPr lvl="0"/>
            <a:r>
              <a:rPr lang="en-IN" b="1" dirty="0"/>
              <a:t>Simplify </a:t>
            </a:r>
            <a:r>
              <a:rPr lang="en-IN" b="1" i="1" dirty="0"/>
              <a:t>i</a:t>
            </a:r>
            <a:r>
              <a:rPr lang="en-IN" b="1" baseline="30000" dirty="0"/>
              <a:t>17</a:t>
            </a:r>
            <a:r>
              <a:rPr lang="en-IN" b="1" dirty="0"/>
              <a:t>.</a:t>
            </a:r>
            <a:endParaRPr lang="en-IN" dirty="0"/>
          </a:p>
          <a:p>
            <a:r>
              <a:rPr lang="en-IN" i="1" dirty="0"/>
              <a:t>i</a:t>
            </a:r>
            <a:r>
              <a:rPr lang="en-IN" baseline="30000" dirty="0"/>
              <a:t>17</a:t>
            </a:r>
            <a:r>
              <a:rPr lang="en-IN" dirty="0"/>
              <a:t> = </a:t>
            </a:r>
            <a:r>
              <a:rPr lang="en-IN" i="1" dirty="0"/>
              <a:t>i</a:t>
            </a:r>
            <a:r>
              <a:rPr lang="en-IN" baseline="30000" dirty="0"/>
              <a:t>16 + 1</a:t>
            </a:r>
            <a:r>
              <a:rPr lang="en-IN" dirty="0"/>
              <a:t> =</a:t>
            </a:r>
            <a:r>
              <a:rPr lang="en-IN" i="1" dirty="0"/>
              <a:t> i</a:t>
            </a:r>
            <a:r>
              <a:rPr lang="en-IN" baseline="30000" dirty="0"/>
              <a:t>4 · 4 + 1</a:t>
            </a:r>
            <a:r>
              <a:rPr lang="en-IN" dirty="0"/>
              <a:t> = </a:t>
            </a:r>
            <a:r>
              <a:rPr lang="en-IN" i="1" dirty="0"/>
              <a:t>i</a:t>
            </a:r>
            <a:r>
              <a:rPr lang="en-IN" baseline="30000" dirty="0"/>
              <a:t>1</a:t>
            </a:r>
            <a:r>
              <a:rPr lang="en-IN" dirty="0"/>
              <a:t> =</a:t>
            </a:r>
            <a:r>
              <a:rPr lang="en-IN" b="1" dirty="0"/>
              <a:t> </a:t>
            </a:r>
            <a:r>
              <a:rPr lang="en-IN" b="1" i="1" dirty="0" err="1"/>
              <a:t>i</a:t>
            </a:r>
            <a:endParaRPr lang="en-IN" dirty="0"/>
          </a:p>
          <a:p>
            <a:pPr lvl="0"/>
            <a:r>
              <a:rPr lang="en-IN" b="1" dirty="0"/>
              <a:t>Simplify </a:t>
            </a:r>
            <a:r>
              <a:rPr lang="en-IN" b="1" i="1" dirty="0"/>
              <a:t>i</a:t>
            </a:r>
            <a:r>
              <a:rPr lang="en-IN" b="1" baseline="30000" dirty="0"/>
              <a:t>120</a:t>
            </a:r>
            <a:r>
              <a:rPr lang="en-IN" b="1" dirty="0"/>
              <a:t>.</a:t>
            </a:r>
            <a:endParaRPr lang="en-IN" dirty="0"/>
          </a:p>
          <a:p>
            <a:r>
              <a:rPr lang="en-IN" i="1" dirty="0"/>
              <a:t>i</a:t>
            </a:r>
            <a:r>
              <a:rPr lang="en-IN" baseline="30000" dirty="0"/>
              <a:t>120</a:t>
            </a:r>
            <a:r>
              <a:rPr lang="en-IN" dirty="0"/>
              <a:t> =</a:t>
            </a:r>
            <a:r>
              <a:rPr lang="en-IN" i="1" dirty="0"/>
              <a:t> i</a:t>
            </a:r>
            <a:r>
              <a:rPr lang="en-IN" baseline="30000" dirty="0"/>
              <a:t>4 · 30</a:t>
            </a:r>
            <a:r>
              <a:rPr lang="en-IN" dirty="0"/>
              <a:t> = </a:t>
            </a:r>
            <a:r>
              <a:rPr lang="en-IN" i="1" dirty="0"/>
              <a:t>i</a:t>
            </a:r>
            <a:r>
              <a:rPr lang="en-IN" baseline="30000" dirty="0"/>
              <a:t>4· 30 + 0</a:t>
            </a:r>
            <a:r>
              <a:rPr lang="en-IN" dirty="0"/>
              <a:t> = </a:t>
            </a:r>
            <a:r>
              <a:rPr lang="en-IN" i="1" dirty="0"/>
              <a:t>i</a:t>
            </a:r>
            <a:r>
              <a:rPr lang="en-IN" baseline="30000" dirty="0"/>
              <a:t>0</a:t>
            </a:r>
            <a:r>
              <a:rPr lang="en-IN" dirty="0"/>
              <a:t>= </a:t>
            </a:r>
            <a:r>
              <a:rPr lang="en-IN" b="1" dirty="0"/>
              <a:t>1</a:t>
            </a:r>
            <a:endParaRPr lang="en-IN" dirty="0"/>
          </a:p>
          <a:p>
            <a:pPr lvl="0"/>
            <a:r>
              <a:rPr lang="en-IN" b="1" dirty="0"/>
              <a:t>Simplify </a:t>
            </a:r>
            <a:r>
              <a:rPr lang="en-IN" b="1" i="1" dirty="0"/>
              <a:t>i</a:t>
            </a:r>
            <a:r>
              <a:rPr lang="en-IN" b="1" baseline="30000" dirty="0"/>
              <a:t>64,002</a:t>
            </a:r>
            <a:r>
              <a:rPr lang="en-IN" b="1" dirty="0"/>
              <a:t>.</a:t>
            </a:r>
            <a:endParaRPr lang="en-IN" dirty="0"/>
          </a:p>
          <a:p>
            <a:r>
              <a:rPr lang="en-IN" i="1" dirty="0"/>
              <a:t>i</a:t>
            </a:r>
            <a:r>
              <a:rPr lang="en-IN" baseline="30000" dirty="0"/>
              <a:t>64,002</a:t>
            </a:r>
            <a:r>
              <a:rPr lang="en-IN" dirty="0"/>
              <a:t> =</a:t>
            </a:r>
            <a:r>
              <a:rPr lang="en-IN" i="1" dirty="0"/>
              <a:t> i</a:t>
            </a:r>
            <a:r>
              <a:rPr lang="en-IN" baseline="30000" dirty="0"/>
              <a:t>64,000 + 2</a:t>
            </a:r>
            <a:r>
              <a:rPr lang="en-IN" dirty="0"/>
              <a:t> = </a:t>
            </a:r>
            <a:r>
              <a:rPr lang="en-IN" i="1" dirty="0"/>
              <a:t>i</a:t>
            </a:r>
            <a:r>
              <a:rPr lang="en-IN" baseline="30000" dirty="0"/>
              <a:t>4 · 16,000 + 2</a:t>
            </a:r>
            <a:r>
              <a:rPr lang="en-IN" dirty="0"/>
              <a:t> = </a:t>
            </a:r>
            <a:r>
              <a:rPr lang="en-IN" i="1" dirty="0"/>
              <a:t>i</a:t>
            </a:r>
            <a:r>
              <a:rPr lang="en-IN" baseline="30000" dirty="0"/>
              <a:t>2</a:t>
            </a:r>
            <a:r>
              <a:rPr lang="en-IN" dirty="0"/>
              <a:t> = </a:t>
            </a:r>
            <a:r>
              <a:rPr lang="en-IN" b="1" dirty="0"/>
              <a:t>–1</a:t>
            </a:r>
            <a:endParaRPr lang="en-IN" dirty="0"/>
          </a:p>
          <a:p>
            <a:r>
              <a:rPr lang="en-IN" dirty="0"/>
              <a:t>Now you've seen how imaginaries work; it's time to move on to complex numbers. "Complex" numbers have two parts, a "real" part (being any "real" number that you're used to dealing with) and an "imaginary" part (being any number with an "</a:t>
            </a:r>
            <a:r>
              <a:rPr lang="en-IN" i="1" dirty="0" err="1"/>
              <a:t>i</a:t>
            </a:r>
            <a:r>
              <a:rPr lang="en-IN" dirty="0"/>
              <a:t>" in it). </a:t>
            </a:r>
          </a:p>
        </p:txBody>
      </p:sp>
    </p:spTree>
    <p:extLst>
      <p:ext uri="{BB962C8B-B14F-4D97-AF65-F5344CB8AC3E}">
        <p14:creationId xmlns:p14="http://schemas.microsoft.com/office/powerpoint/2010/main" val="199748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0D3F-2266-4BE0-A54C-C3EDBCFE9F00}"/>
              </a:ext>
            </a:extLst>
          </p:cNvPr>
          <p:cNvSpPr>
            <a:spLocks noGrp="1"/>
          </p:cNvSpPr>
          <p:nvPr>
            <p:ph type="title"/>
          </p:nvPr>
        </p:nvSpPr>
        <p:spPr/>
        <p:txBody>
          <a:bodyPr>
            <a:normAutofit fontScale="90000"/>
          </a:bodyPr>
          <a:lstStyle/>
          <a:p>
            <a:pPr algn="ctr"/>
            <a:br>
              <a:rPr lang="en-IN" dirty="0"/>
            </a:br>
            <a:br>
              <a:rPr lang="en-IN" dirty="0"/>
            </a:br>
            <a:r>
              <a:rPr lang="en-IN" dirty="0"/>
              <a:t>COMPLEX NUMBERS</a:t>
            </a:r>
            <a:br>
              <a:rPr lang="en-IN" dirty="0"/>
            </a:br>
            <a:r>
              <a:rPr lang="en-IN" dirty="0"/>
              <a:t> </a:t>
            </a:r>
            <a:br>
              <a:rPr lang="en-IN" dirty="0"/>
            </a:br>
            <a:endParaRPr lang="en-IN" dirty="0"/>
          </a:p>
        </p:txBody>
      </p:sp>
      <p:sp>
        <p:nvSpPr>
          <p:cNvPr id="3" name="Content Placeholder 2">
            <a:extLst>
              <a:ext uri="{FF2B5EF4-FFF2-40B4-BE49-F238E27FC236}">
                <a16:creationId xmlns:a16="http://schemas.microsoft.com/office/drawing/2014/main" id="{CA449BAA-F6BC-4094-A0DE-8D68D7ED7EF5}"/>
              </a:ext>
            </a:extLst>
          </p:cNvPr>
          <p:cNvSpPr>
            <a:spLocks noGrp="1"/>
          </p:cNvSpPr>
          <p:nvPr>
            <p:ph idx="1"/>
          </p:nvPr>
        </p:nvSpPr>
        <p:spPr/>
        <p:txBody>
          <a:bodyPr>
            <a:normAutofit fontScale="70000" lnSpcReduction="20000"/>
          </a:bodyPr>
          <a:lstStyle/>
          <a:p>
            <a:r>
              <a:rPr lang="en-IN" dirty="0"/>
              <a:t>The "standard" format for complex numbers is "</a:t>
            </a:r>
            <a:r>
              <a:rPr lang="en-IN" i="1" dirty="0"/>
              <a:t>a + bi</a:t>
            </a:r>
            <a:r>
              <a:rPr lang="en-IN" dirty="0"/>
              <a:t>"; that is, real-part first and </a:t>
            </a:r>
            <a:r>
              <a:rPr lang="en-IN" i="1" dirty="0" err="1"/>
              <a:t>i</a:t>
            </a:r>
            <a:r>
              <a:rPr lang="en-IN" dirty="0"/>
              <a:t>-part last.</a:t>
            </a:r>
          </a:p>
          <a:p>
            <a:r>
              <a:rPr lang="en-IN" dirty="0"/>
              <a:t>Evaluate the following expressions</a:t>
            </a:r>
            <a:br>
              <a:rPr lang="en-IN" dirty="0"/>
            </a:br>
            <a:r>
              <a:rPr lang="en-IN" dirty="0"/>
              <a:t>a) (3 + 2i) - (8 - 5i)</a:t>
            </a:r>
            <a:br>
              <a:rPr lang="en-IN" dirty="0"/>
            </a:br>
            <a:r>
              <a:rPr lang="en-IN" dirty="0"/>
              <a:t>b) (4 - 2i)*(1 - 5i)</a:t>
            </a:r>
            <a:br>
              <a:rPr lang="en-IN" dirty="0"/>
            </a:br>
            <a:r>
              <a:rPr lang="en-IN" dirty="0"/>
              <a:t>c) (- 2 - 4i) / </a:t>
            </a:r>
            <a:r>
              <a:rPr lang="en-IN" dirty="0" err="1"/>
              <a:t>i</a:t>
            </a:r>
            <a:br>
              <a:rPr lang="en-IN" dirty="0"/>
            </a:br>
            <a:r>
              <a:rPr lang="en-IN" dirty="0"/>
              <a:t>d) (- 3 + 2i) / (3 - 6i)</a:t>
            </a:r>
          </a:p>
          <a:p>
            <a:r>
              <a:rPr lang="en-IN" dirty="0"/>
              <a:t>a) -5 + 7i</a:t>
            </a:r>
            <a:br>
              <a:rPr lang="en-IN" dirty="0"/>
            </a:br>
            <a:r>
              <a:rPr lang="en-IN" dirty="0"/>
              <a:t>b) -6 - 22i</a:t>
            </a:r>
            <a:br>
              <a:rPr lang="en-IN" dirty="0"/>
            </a:br>
            <a:r>
              <a:rPr lang="en-IN" dirty="0"/>
              <a:t>c) -4 + 2i</a:t>
            </a:r>
            <a:br>
              <a:rPr lang="en-IN" dirty="0"/>
            </a:br>
            <a:r>
              <a:rPr lang="en-IN" dirty="0"/>
              <a:t>d) -7/15 - 4i/15</a:t>
            </a:r>
          </a:p>
          <a:p>
            <a:r>
              <a:rPr lang="en-IN" dirty="0"/>
              <a:t>If (x + </a:t>
            </a:r>
            <a:r>
              <a:rPr lang="en-IN" dirty="0" err="1"/>
              <a:t>yi</a:t>
            </a:r>
            <a:r>
              <a:rPr lang="en-IN" dirty="0"/>
              <a:t>) / </a:t>
            </a:r>
            <a:r>
              <a:rPr lang="en-IN" dirty="0" err="1"/>
              <a:t>i</a:t>
            </a:r>
            <a:r>
              <a:rPr lang="en-IN" dirty="0"/>
              <a:t> = ( 7 + 9i ) , where x and y are real, what is the value of (x + </a:t>
            </a:r>
            <a:r>
              <a:rPr lang="en-IN" dirty="0" err="1"/>
              <a:t>yi</a:t>
            </a:r>
            <a:r>
              <a:rPr lang="en-IN" dirty="0"/>
              <a:t>)(x - </a:t>
            </a:r>
            <a:r>
              <a:rPr lang="en-IN" dirty="0" err="1"/>
              <a:t>yi</a:t>
            </a:r>
            <a:r>
              <a:rPr lang="en-IN" dirty="0"/>
              <a:t>)?</a:t>
            </a:r>
          </a:p>
          <a:p>
            <a:r>
              <a:rPr lang="en-IN" dirty="0"/>
              <a:t>(x + </a:t>
            </a:r>
            <a:r>
              <a:rPr lang="en-IN" dirty="0" err="1"/>
              <a:t>yi</a:t>
            </a:r>
            <a:r>
              <a:rPr lang="en-IN" dirty="0"/>
              <a:t>) / </a:t>
            </a:r>
            <a:r>
              <a:rPr lang="en-IN" dirty="0" err="1"/>
              <a:t>i</a:t>
            </a:r>
            <a:r>
              <a:rPr lang="en-IN" dirty="0"/>
              <a:t> = ( 7 + 9i )</a:t>
            </a:r>
            <a:br>
              <a:rPr lang="en-IN" dirty="0"/>
            </a:br>
            <a:r>
              <a:rPr lang="en-IN" dirty="0"/>
              <a:t>(x + </a:t>
            </a:r>
            <a:r>
              <a:rPr lang="en-IN" dirty="0" err="1"/>
              <a:t>yi</a:t>
            </a:r>
            <a:r>
              <a:rPr lang="en-IN" dirty="0"/>
              <a:t>) = </a:t>
            </a:r>
            <a:r>
              <a:rPr lang="en-IN" dirty="0" err="1"/>
              <a:t>i</a:t>
            </a:r>
            <a:r>
              <a:rPr lang="en-IN" dirty="0"/>
              <a:t>(7 + 9i) = -9 + 7i</a:t>
            </a:r>
            <a:br>
              <a:rPr lang="en-IN" dirty="0"/>
            </a:br>
            <a:r>
              <a:rPr lang="en-IN" dirty="0"/>
              <a:t>(x + </a:t>
            </a:r>
            <a:r>
              <a:rPr lang="en-IN" dirty="0" err="1"/>
              <a:t>yi</a:t>
            </a:r>
            <a:r>
              <a:rPr lang="en-IN" dirty="0"/>
              <a:t>)(x - </a:t>
            </a:r>
            <a:r>
              <a:rPr lang="en-IN" dirty="0" err="1"/>
              <a:t>yi</a:t>
            </a:r>
            <a:r>
              <a:rPr lang="en-IN" dirty="0"/>
              <a:t>) = (-9 + 7i)(-9 - 7i) = 81 + 49 = 130 </a:t>
            </a:r>
          </a:p>
          <a:p>
            <a:r>
              <a:rPr lang="en-IN" dirty="0"/>
              <a:t> </a:t>
            </a:r>
          </a:p>
        </p:txBody>
      </p:sp>
    </p:spTree>
    <p:extLst>
      <p:ext uri="{BB962C8B-B14F-4D97-AF65-F5344CB8AC3E}">
        <p14:creationId xmlns:p14="http://schemas.microsoft.com/office/powerpoint/2010/main" val="199389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2891</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COMPLEX NUMBERS   </vt:lpstr>
      <vt:lpstr>COMPLEX NUMBERS   </vt:lpstr>
      <vt:lpstr> COMPLEX NUMBERS   </vt:lpstr>
      <vt:lpstr>      COMPLEX NUMBERS                                            </vt:lpstr>
      <vt:lpstr> COMPLEX NUMBERS   </vt:lpstr>
      <vt:lpstr>  COMPLEX NUMBERS    </vt:lpstr>
      <vt:lpstr> COMPLEX NUMBERS   </vt:lpstr>
      <vt:lpstr>   COMPLEX NUMBERS    </vt:lpstr>
      <vt:lpstr>  COMPLEX NUMBERS   </vt:lpstr>
      <vt:lpstr>                              COMPLEX NUMBERS   </vt:lpstr>
      <vt:lpstr>  COMPLEX NUMBERS   </vt:lpstr>
      <vt:lpstr>                        COMPLEX NUMBERS</vt:lpstr>
      <vt:lpstr>                COMPLEX NUMBERS</vt:lpstr>
      <vt:lpstr>              COMPLEX NUMBERS</vt:lpstr>
      <vt:lpstr>               COMPLEX NUMBERS</vt:lpstr>
      <vt:lpstr>       COMPLEX NUMBERS</vt:lpstr>
      <vt:lpstr>COMPLEX NUMBERS</vt:lpstr>
      <vt:lpstr>COMPLEX NUMBERS</vt:lpstr>
      <vt:lpstr>COMPLEX NUMBERS</vt:lpstr>
      <vt:lpstr>                    COMPLEX NUMBERS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 NUMBERS   </dc:title>
  <dc:creator>First Academy India</dc:creator>
  <cp:lastModifiedBy>First Academy India</cp:lastModifiedBy>
  <cp:revision>9</cp:revision>
  <dcterms:created xsi:type="dcterms:W3CDTF">2021-02-17T03:38:17Z</dcterms:created>
  <dcterms:modified xsi:type="dcterms:W3CDTF">2021-02-17T04:15:00Z</dcterms:modified>
</cp:coreProperties>
</file>