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6" r:id="rId2"/>
    <p:sldId id="257" r:id="rId3"/>
    <p:sldId id="258" r:id="rId4"/>
    <p:sldId id="259" r:id="rId5"/>
    <p:sldId id="260" r:id="rId6"/>
    <p:sldId id="261" r:id="rId7"/>
    <p:sldId id="300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97" r:id="rId16"/>
    <p:sldId id="268" r:id="rId17"/>
    <p:sldId id="269" r:id="rId18"/>
    <p:sldId id="283" r:id="rId19"/>
    <p:sldId id="271" r:id="rId20"/>
    <p:sldId id="272" r:id="rId21"/>
    <p:sldId id="273" r:id="rId22"/>
    <p:sldId id="274" r:id="rId23"/>
    <p:sldId id="298" r:id="rId24"/>
    <p:sldId id="275" r:id="rId25"/>
    <p:sldId id="277" r:id="rId26"/>
    <p:sldId id="278" r:id="rId27"/>
    <p:sldId id="279" r:id="rId28"/>
    <p:sldId id="280" r:id="rId29"/>
    <p:sldId id="281" r:id="rId30"/>
    <p:sldId id="293" r:id="rId31"/>
    <p:sldId id="282" r:id="rId32"/>
    <p:sldId id="285" r:id="rId33"/>
    <p:sldId id="296" r:id="rId34"/>
    <p:sldId id="286" r:id="rId35"/>
    <p:sldId id="295" r:id="rId36"/>
    <p:sldId id="287" r:id="rId37"/>
    <p:sldId id="294" r:id="rId38"/>
    <p:sldId id="288" r:id="rId39"/>
    <p:sldId id="289" r:id="rId40"/>
    <p:sldId id="299" r:id="rId41"/>
    <p:sldId id="302" r:id="rId42"/>
    <p:sldId id="303" r:id="rId43"/>
    <p:sldId id="304" r:id="rId44"/>
    <p:sldId id="30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6074" autoAdjust="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E00F-E6D6-4829-98F9-4CE737D041AC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7CD6-59F7-48B4-A032-35C5CD8C0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52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8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19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5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3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98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4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7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2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0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1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5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27CD6-59F7-48B4-A032-35C5CD8C02A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1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6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18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14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3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6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26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4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4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6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2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0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BB1DC2-3055-4A10-BDA7-1CCED6039F41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7826-4A59-4DCE-AD0C-5C58D69FB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4314-1A3D-4493-BD56-24352EDA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1C2A3-6A38-485C-8DFD-0D4FFC813A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5"/>
                <a:r>
                  <a:rPr lang="en-IN" sz="3200" dirty="0"/>
                  <a:t>Instructions</a:t>
                </a:r>
              </a:p>
              <a:p>
                <a:pPr algn="ctr"/>
                <a:endParaRPr lang="en-IN" dirty="0"/>
              </a:p>
              <a:p>
                <a:r>
                  <a:rPr lang="en-IN" dirty="0"/>
                  <a:t>1. Read the title carefully </a:t>
                </a:r>
              </a:p>
              <a:p>
                <a:r>
                  <a:rPr lang="en-IN" dirty="0"/>
                  <a:t>2. Understand the units on either axis 1 </a:t>
                </a:r>
                <a:r>
                  <a:rPr lang="en-IN" dirty="0" err="1"/>
                  <a:t>mn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/>
                  <a:t>, 1 bn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3. Understand the keys or the legends</a:t>
                </a:r>
              </a:p>
              <a:p>
                <a:r>
                  <a:rPr lang="en-IN" dirty="0"/>
                  <a:t>4. Take care of special characters    ?    !   * </a:t>
                </a:r>
              </a:p>
              <a:p>
                <a:r>
                  <a:rPr lang="en-IN" dirty="0"/>
                  <a:t>5. Here convert the bar chart or line graph into a frequency table.</a:t>
                </a:r>
              </a:p>
              <a:p>
                <a:r>
                  <a:rPr lang="en-IN" dirty="0"/>
                  <a:t>6. Take care of TRAP questions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1C2A3-6A38-485C-8DFD-0D4FFC813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8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7690-3F2F-4FB2-B48D-FAB9B954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IN"/>
              <a:t>Exercise</a:t>
            </a: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8706580A-DC57-43E2-B885-E2B81B8F4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8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85EE-8F20-4B21-91FA-BD2C5FFA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IN" dirty="0"/>
              <a:t>. What percentage of Indian tourists went to either USA or UK?</a:t>
            </a:r>
          </a:p>
          <a:p>
            <a:r>
              <a:rPr lang="en-IN" dirty="0"/>
              <a:t>a) 40%</a:t>
            </a:r>
          </a:p>
          <a:p>
            <a:r>
              <a:rPr lang="en-IN" dirty="0"/>
              <a:t>b) 50%</a:t>
            </a:r>
          </a:p>
          <a:p>
            <a:r>
              <a:rPr lang="en-IN" dirty="0"/>
              <a:t>c) 60%</a:t>
            </a:r>
          </a:p>
          <a:p>
            <a:r>
              <a:rPr lang="en-IN" dirty="0"/>
              <a:t>d) 70%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1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C31B-FC82-4F69-ACF3-52B44CF0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IN" dirty="0"/>
              <a:t>Exercise</a:t>
            </a:r>
            <a:endParaRPr lang="en-IN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84EDA7DA-EFD3-4E76-A27D-E29D28063B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8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8DD8-51F9-4A26-B03C-791E0AAC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IN" sz="1400" dirty="0"/>
              <a:t>. The ratio of the number of Indian tourists that went to USA to the number of Indian tourists who were below 30 years of age is?</a:t>
            </a:r>
          </a:p>
          <a:p>
            <a:r>
              <a:rPr lang="en-IN" sz="1400" dirty="0"/>
              <a:t>a) 2: 1</a:t>
            </a:r>
          </a:p>
          <a:p>
            <a:r>
              <a:rPr lang="en-IN" sz="1400" dirty="0"/>
              <a:t>b) 8 : 3</a:t>
            </a:r>
          </a:p>
          <a:p>
            <a:r>
              <a:rPr lang="en-IN" sz="1400" dirty="0"/>
              <a:t>c) 3 : 8</a:t>
            </a:r>
          </a:p>
          <a:p>
            <a:r>
              <a:rPr lang="en-IN" sz="1400" dirty="0"/>
              <a:t>d) Cannot be determined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37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38AC-12EA-4330-9489-1D39ABEE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IN"/>
              <a:t>Exercise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527CB4E3-3697-4F7E-978C-3D17CB7FA1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" r="1528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A397-BE50-4F3C-A0A3-D13A53BC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IN"/>
              <a:t>Distribution of candidates who were enrolled for MBA entrance exam and the candidates (out of those enrolled ) who passed the exam in different institutes: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6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AC4-DFB7-487F-9ECF-16E302AF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IN" dirty="0"/>
              <a:t>Exercise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6E737AF-FA79-41A9-B3DB-016A215B2B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" r="1528"/>
          <a:stretch/>
        </p:blipFill>
        <p:spPr>
          <a:xfrm>
            <a:off x="389105" y="120503"/>
            <a:ext cx="4206661" cy="62246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C92D-4309-46F8-8D13-447903A7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What percentage of candidates passed the Exam from institute T out of the total number of candidates enrolled from the same institutes?</a:t>
            </a:r>
          </a:p>
          <a:p>
            <a:pPr>
              <a:lnSpc>
                <a:spcPct val="90000"/>
              </a:lnSpc>
            </a:pPr>
            <a:r>
              <a:rPr lang="en-IN" dirty="0"/>
              <a:t>a) 50%</a:t>
            </a:r>
          </a:p>
          <a:p>
            <a:pPr>
              <a:lnSpc>
                <a:spcPct val="90000"/>
              </a:lnSpc>
            </a:pPr>
            <a:r>
              <a:rPr lang="en-IN" dirty="0"/>
              <a:t>b) 62.5%</a:t>
            </a:r>
          </a:p>
          <a:p>
            <a:pPr>
              <a:lnSpc>
                <a:spcPct val="90000"/>
              </a:lnSpc>
            </a:pPr>
            <a:r>
              <a:rPr lang="en-IN" dirty="0"/>
              <a:t>c) 75%</a:t>
            </a:r>
          </a:p>
          <a:p>
            <a:pPr>
              <a:lnSpc>
                <a:spcPct val="90000"/>
              </a:lnSpc>
            </a:pPr>
            <a:r>
              <a:rPr lang="en-IN" dirty="0"/>
              <a:t>d) 80%</a:t>
            </a:r>
          </a:p>
          <a:p>
            <a:pPr>
              <a:lnSpc>
                <a:spcPct val="9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1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F3C2-D921-4777-A70F-90663C2E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dirty="0"/>
              <a:t>Exercise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3EA5-EAEC-43D4-9E87-6C5716C8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62004" cy="4195481"/>
          </a:xfrm>
        </p:spPr>
        <p:txBody>
          <a:bodyPr anchor="ctr">
            <a:normAutofit/>
          </a:bodyPr>
          <a:lstStyle/>
          <a:p>
            <a:r>
              <a:rPr lang="en-IN" sz="1800" dirty="0"/>
              <a:t> which institute has the highest percentage of candidates passed to the candidates enrolled?</a:t>
            </a:r>
          </a:p>
          <a:p>
            <a:r>
              <a:rPr lang="en-IN" sz="1800" dirty="0"/>
              <a:t>A) Q</a:t>
            </a:r>
          </a:p>
          <a:p>
            <a:r>
              <a:rPr lang="en-IN" sz="1800" dirty="0"/>
              <a:t>B) R</a:t>
            </a:r>
          </a:p>
          <a:p>
            <a:r>
              <a:rPr lang="en-IN" sz="1800" dirty="0"/>
              <a:t>C) V</a:t>
            </a:r>
          </a:p>
          <a:p>
            <a:r>
              <a:rPr lang="en-IN" sz="1800" dirty="0"/>
              <a:t>D) T</a:t>
            </a:r>
          </a:p>
          <a:p>
            <a:endParaRPr lang="en-IN" sz="1800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4F0109A-75FC-42E8-97D4-E1CD68441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 r="3" b="3"/>
          <a:stretch/>
        </p:blipFill>
        <p:spPr>
          <a:xfrm>
            <a:off x="7113998" y="1402864"/>
            <a:ext cx="3391874" cy="48455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7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E013-2611-4CBA-A069-537F8BD2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5ACF-85E8-4E70-AAF9-1FFF0C52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0EED-750D-42B9-AC73-A521FBF4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en-IN" dirty="0"/>
              <a:t>Exercise</a:t>
            </a:r>
            <a:endParaRPr lang="en-IN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3CBDB709-B47C-40D9-832E-B492BC4E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" y="691763"/>
            <a:ext cx="3903536" cy="55566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FAD5-0693-4DFF-9C8E-E140402A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en-IN" sz="1400" dirty="0"/>
              <a:t>. The number of candidates passed from institutes S and P together exceeds the number of candidates enrolled from institutes T and R together by :</a:t>
            </a:r>
          </a:p>
          <a:p>
            <a:r>
              <a:rPr lang="en-IN" sz="1400" dirty="0"/>
              <a:t>a) 228</a:t>
            </a:r>
          </a:p>
          <a:p>
            <a:r>
              <a:rPr lang="en-IN" sz="1400" dirty="0"/>
              <a:t>b) 279</a:t>
            </a:r>
          </a:p>
          <a:p>
            <a:r>
              <a:rPr lang="en-IN" sz="1400" dirty="0"/>
              <a:t>c) 399</a:t>
            </a:r>
          </a:p>
          <a:p>
            <a:r>
              <a:rPr lang="en-IN" sz="1400" dirty="0"/>
              <a:t>d) 407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2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46FC-6932-42A3-B360-2D0D5F46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en-IN" dirty="0"/>
              <a:t>Exercise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0969D1C-C1F6-4063-9DAA-AD7E0AB63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0" y="691763"/>
            <a:ext cx="3903536" cy="55566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B8B2-2850-4B28-9ACE-0D594E2BB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en-IN" sz="1400" dirty="0"/>
              <a:t>. What is the percentage of candidates passed to the candidates enrolled for institutes Q and R together?</a:t>
            </a:r>
          </a:p>
          <a:p>
            <a:r>
              <a:rPr lang="en-IN" sz="1400" dirty="0"/>
              <a:t>a) 68%</a:t>
            </a:r>
          </a:p>
          <a:p>
            <a:r>
              <a:rPr lang="en-IN" sz="1400" dirty="0"/>
              <a:t>b) 80%</a:t>
            </a:r>
          </a:p>
          <a:p>
            <a:r>
              <a:rPr lang="en-IN" sz="1400" dirty="0"/>
              <a:t>c) 74%</a:t>
            </a:r>
          </a:p>
          <a:p>
            <a:r>
              <a:rPr lang="en-IN" sz="1400" dirty="0"/>
              <a:t>d) 65%</a:t>
            </a:r>
          </a:p>
          <a:p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4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15BF-9F44-4F12-85AC-352E0EB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en-IN" dirty="0"/>
              <a:t>Exercise</a:t>
            </a:r>
            <a:endParaRPr lang="en-IN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D5C6624-3D1B-49FA-B137-F6A630441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0" y="691763"/>
            <a:ext cx="3903536" cy="55566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9234-93BF-4A19-B2A4-B68ABDD36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ratio of candidates passed to the candidates enrolled from institutes P?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9 : 11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14 : 17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6 : 11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9 : 17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1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7FDB-863F-4D73-8368-1D0E62F1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78" y="90714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75E0-48EF-4F3D-BF8A-8129CAB5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97" y="1569922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E501EC-5388-41D1-A130-196272C6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3" y="-15998176"/>
            <a:ext cx="45719" cy="2720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Common information image for Pie Charts, Data Interpretation:1655-1">
            <a:extLst>
              <a:ext uri="{FF2B5EF4-FFF2-40B4-BE49-F238E27FC236}">
                <a16:creationId xmlns:a16="http://schemas.microsoft.com/office/drawing/2014/main" id="{B4D246FB-F34A-456C-95B7-39453D054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66" y="2555752"/>
            <a:ext cx="4975130" cy="343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412FE3-E187-44D0-8353-470D831EDC71}"/>
              </a:ext>
            </a:extLst>
          </p:cNvPr>
          <p:cNvSpPr txBox="1"/>
          <p:nvPr/>
        </p:nvSpPr>
        <p:spPr>
          <a:xfrm>
            <a:off x="957943" y="18003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questions are based on the pie charts given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2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C80-EC7A-447E-90A7-5D337BBD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Pie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D2E4-6197-4154-85D9-348BF160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6000"/>
              </a:lnSpc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pie – chart shows the percentage distribution of the expenditure incurred in publishing a book. Study the pie – chart and the answer the questions based on 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Various Expenditures (in%) Incurred in publishing a Book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3BCA5DC-5A31-4340-8731-EA5EA545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3537064"/>
            <a:ext cx="417142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C2C-AEAF-4E15-91AD-451B7F0C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D00-D670-4EBB-BB9F-7AF66441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much more money does Mr Gupta spend on taxes than on transport in the year 2001?</a:t>
            </a:r>
          </a:p>
          <a:p>
            <a:endParaRPr lang="en-GB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70F98C-031C-47AB-8D5E-D35AAA1B0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09063"/>
              </p:ext>
            </p:extLst>
          </p:nvPr>
        </p:nvGraphicFramePr>
        <p:xfrm>
          <a:off x="1139414" y="2732442"/>
          <a:ext cx="3568509" cy="3901935"/>
        </p:xfrm>
        <a:graphic>
          <a:graphicData uri="http://schemas.openxmlformats.org/drawingml/2006/table">
            <a:tbl>
              <a:tblPr/>
              <a:tblGrid>
                <a:gridCol w="1189503">
                  <a:extLst>
                    <a:ext uri="{9D8B030D-6E8A-4147-A177-3AD203B41FA5}">
                      <a16:colId xmlns:a16="http://schemas.microsoft.com/office/drawing/2014/main" val="3111417876"/>
                    </a:ext>
                  </a:extLst>
                </a:gridCol>
                <a:gridCol w="1130975">
                  <a:extLst>
                    <a:ext uri="{9D8B030D-6E8A-4147-A177-3AD203B41FA5}">
                      <a16:colId xmlns:a16="http://schemas.microsoft.com/office/drawing/2014/main" val="697930768"/>
                    </a:ext>
                  </a:extLst>
                </a:gridCol>
                <a:gridCol w="1248031">
                  <a:extLst>
                    <a:ext uri="{9D8B030D-6E8A-4147-A177-3AD203B41FA5}">
                      <a16:colId xmlns:a16="http://schemas.microsoft.com/office/drawing/2014/main" val="135147498"/>
                    </a:ext>
                  </a:extLst>
                </a:gridCol>
              </a:tblGrid>
              <a:tr h="851017">
                <a:tc>
                  <a:txBody>
                    <a:bodyPr/>
                    <a:lstStyle/>
                    <a:p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A.              </a:t>
                      </a:r>
                    </a:p>
                    <a:p>
                      <a:r>
                        <a:rPr lang="en-GB" dirty="0">
                          <a:effectLst/>
                        </a:rPr>
                        <a:t>   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Rs.8,400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4360689"/>
                  </a:ext>
                </a:extLst>
              </a:tr>
              <a:tr h="709516">
                <a:tc>
                  <a:txBody>
                    <a:bodyPr/>
                    <a:lstStyle/>
                    <a:p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B.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Rs 12,000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576615"/>
                  </a:ext>
                </a:extLst>
              </a:tr>
              <a:tr h="709516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Rs 14,400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59340"/>
                  </a:ext>
                </a:extLst>
              </a:tr>
              <a:tr h="709516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Rs 15,600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74492"/>
                  </a:ext>
                </a:extLst>
              </a:tr>
              <a:tr h="922370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CBD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041527"/>
                  </a:ext>
                </a:extLst>
              </a:tr>
            </a:tbl>
          </a:graphicData>
        </a:graphic>
      </p:graphicFrame>
      <p:pic>
        <p:nvPicPr>
          <p:cNvPr id="5" name="Picture 2" descr="Common information image for Pie Charts, Data Interpretation:1655-1">
            <a:extLst>
              <a:ext uri="{FF2B5EF4-FFF2-40B4-BE49-F238E27FC236}">
                <a16:creationId xmlns:a16="http://schemas.microsoft.com/office/drawing/2014/main" id="{FE26B2A8-AF08-4B52-937F-B9AE2070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63" y="2829732"/>
            <a:ext cx="4250987" cy="293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0493-8012-459C-A978-6E6DEC50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55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F9F5-4DB6-4096-8F50-5D249211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38" y="1253331"/>
            <a:ext cx="10515600" cy="4351338"/>
          </a:xfrm>
        </p:spPr>
        <p:txBody>
          <a:bodyPr/>
          <a:lstStyle/>
          <a:p>
            <a:r>
              <a:rPr lang="en-GB" dirty="0"/>
              <a:t>How much more money was spent on education than on entertainment in the year 2002?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592066-B1BC-4DDA-B36A-042E90DF6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59072"/>
              </p:ext>
            </p:extLst>
          </p:nvPr>
        </p:nvGraphicFramePr>
        <p:xfrm>
          <a:off x="838200" y="2607059"/>
          <a:ext cx="3896763" cy="2103120"/>
        </p:xfrm>
        <a:graphic>
          <a:graphicData uri="http://schemas.openxmlformats.org/drawingml/2006/table">
            <a:tbl>
              <a:tblPr/>
              <a:tblGrid>
                <a:gridCol w="1298921">
                  <a:extLst>
                    <a:ext uri="{9D8B030D-6E8A-4147-A177-3AD203B41FA5}">
                      <a16:colId xmlns:a16="http://schemas.microsoft.com/office/drawing/2014/main" val="2517747962"/>
                    </a:ext>
                  </a:extLst>
                </a:gridCol>
                <a:gridCol w="1298921">
                  <a:extLst>
                    <a:ext uri="{9D8B030D-6E8A-4147-A177-3AD203B41FA5}">
                      <a16:colId xmlns:a16="http://schemas.microsoft.com/office/drawing/2014/main" val="1299771363"/>
                    </a:ext>
                  </a:extLst>
                </a:gridCol>
                <a:gridCol w="1298921">
                  <a:extLst>
                    <a:ext uri="{9D8B030D-6E8A-4147-A177-3AD203B41FA5}">
                      <a16:colId xmlns:a16="http://schemas.microsoft.com/office/drawing/2014/main" val="3917366193"/>
                    </a:ext>
                  </a:extLst>
                </a:gridCol>
              </a:tblGrid>
              <a:tr h="269726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                        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Rs. 6,000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693129"/>
                  </a:ext>
                </a:extLst>
              </a:tr>
              <a:tr h="269726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B.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Rs 14,000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754497"/>
                  </a:ext>
                </a:extLst>
              </a:tr>
              <a:tr h="269726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Rs 18,000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523353"/>
                  </a:ext>
                </a:extLst>
              </a:tr>
              <a:tr h="269726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Rs 22,000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99922"/>
                  </a:ext>
                </a:extLst>
              </a:tr>
              <a:tr h="269726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None of these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867381"/>
                  </a:ext>
                </a:extLst>
              </a:tr>
            </a:tbl>
          </a:graphicData>
        </a:graphic>
      </p:graphicFrame>
      <p:pic>
        <p:nvPicPr>
          <p:cNvPr id="5" name="Picture 2" descr="Common information image for Pie Charts, Data Interpretation:1655-1">
            <a:extLst>
              <a:ext uri="{FF2B5EF4-FFF2-40B4-BE49-F238E27FC236}">
                <a16:creationId xmlns:a16="http://schemas.microsoft.com/office/drawing/2014/main" id="{84C1EA52-4196-4526-A0D4-DEFA3E2C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15" y="1941861"/>
            <a:ext cx="5478904" cy="37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2E53-2E58-4A3C-A3EB-30B46B6D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57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7DA6-D138-4B27-92A7-C6F0DEF2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47" y="1265175"/>
            <a:ext cx="10515600" cy="5172704"/>
          </a:xfrm>
        </p:spPr>
        <p:txBody>
          <a:bodyPr/>
          <a:lstStyle/>
          <a:p>
            <a:r>
              <a:rPr lang="en-GB" dirty="0"/>
              <a:t>The percentage increase in the savings from2001 to 2002 is how many percentage points less than that of transport?</a:t>
            </a:r>
          </a:p>
          <a:p>
            <a:endParaRPr lang="en-GB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EDDE97-98B9-4E11-96EF-C13BE88E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61237"/>
              </p:ext>
            </p:extLst>
          </p:nvPr>
        </p:nvGraphicFramePr>
        <p:xfrm>
          <a:off x="901574" y="2590738"/>
          <a:ext cx="3498410" cy="1828800"/>
        </p:xfrm>
        <a:graphic>
          <a:graphicData uri="http://schemas.openxmlformats.org/drawingml/2006/table">
            <a:tbl>
              <a:tblPr/>
              <a:tblGrid>
                <a:gridCol w="1169901">
                  <a:extLst>
                    <a:ext uri="{9D8B030D-6E8A-4147-A177-3AD203B41FA5}">
                      <a16:colId xmlns:a16="http://schemas.microsoft.com/office/drawing/2014/main" val="113205564"/>
                    </a:ext>
                  </a:extLst>
                </a:gridCol>
                <a:gridCol w="1162372">
                  <a:extLst>
                    <a:ext uri="{9D8B030D-6E8A-4147-A177-3AD203B41FA5}">
                      <a16:colId xmlns:a16="http://schemas.microsoft.com/office/drawing/2014/main" val="894450551"/>
                    </a:ext>
                  </a:extLst>
                </a:gridCol>
                <a:gridCol w="1166137">
                  <a:extLst>
                    <a:ext uri="{9D8B030D-6E8A-4147-A177-3AD203B41FA5}">
                      <a16:colId xmlns:a16="http://schemas.microsoft.com/office/drawing/2014/main" val="85464282"/>
                    </a:ext>
                  </a:extLst>
                </a:gridCol>
              </a:tblGrid>
              <a:tr h="354964">
                <a:tc>
                  <a:txBody>
                    <a:bodyPr/>
                    <a:lstStyle/>
                    <a:p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66.66%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2919603"/>
                  </a:ext>
                </a:extLst>
              </a:tr>
              <a:tr h="354964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B.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100.00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763491"/>
                  </a:ext>
                </a:extLst>
              </a:tr>
              <a:tr h="354964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133.33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14629"/>
                  </a:ext>
                </a:extLst>
              </a:tr>
              <a:tr h="354964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150.25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665740"/>
                  </a:ext>
                </a:extLst>
              </a:tr>
              <a:tr h="354964">
                <a:tc>
                  <a:txBody>
                    <a:bodyPr/>
                    <a:lstStyle/>
                    <a:p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E.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200.75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603281"/>
                  </a:ext>
                </a:extLst>
              </a:tr>
            </a:tbl>
          </a:graphicData>
        </a:graphic>
      </p:graphicFrame>
      <p:pic>
        <p:nvPicPr>
          <p:cNvPr id="6" name="Picture 2" descr="Common information image for Pie Charts, Data Interpretation:1655-1">
            <a:extLst>
              <a:ext uri="{FF2B5EF4-FFF2-40B4-BE49-F238E27FC236}">
                <a16:creationId xmlns:a16="http://schemas.microsoft.com/office/drawing/2014/main" id="{90C1E059-BA4C-44B1-8CB1-70FF3EA3B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43" y="2407470"/>
            <a:ext cx="4975130" cy="343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7DAE-A364-42F0-A6EB-8ABE7635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7175-9F4B-4B01-A51B-62A53328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2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DD0C-59AF-4A6C-BD81-6706A129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8E34-3B07-4744-82B5-0140CB8F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percentage increase in the angle subtended at the centre by food In 2002 over that in 2001? </a:t>
            </a:r>
          </a:p>
        </p:txBody>
      </p:sp>
      <p:pic>
        <p:nvPicPr>
          <p:cNvPr id="4" name="Picture 2" descr="Common information image for Pie Charts, Data Interpretation:1655-1">
            <a:extLst>
              <a:ext uri="{FF2B5EF4-FFF2-40B4-BE49-F238E27FC236}">
                <a16:creationId xmlns:a16="http://schemas.microsoft.com/office/drawing/2014/main" id="{7450774C-C935-415F-A4F6-F0323480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28" y="2871812"/>
            <a:ext cx="4789132" cy="33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BC3C4-AECF-4EC2-B0AF-6147D990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Exercise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6CD4-7926-4AD8-A21E-0D1B3D52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of Students at Graduate and Post Graduation levels in Seven Institutes:</a:t>
            </a:r>
            <a:endParaRPr lang="en-IN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CBDDAEF-BD1A-4F64-A8A2-33E405122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27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455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3F0E-BABD-45DA-804C-BF414EF5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  <a:endParaRPr lang="en-IN"/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A43B716-A2EB-4D6A-BB0A-AC6CFFAC25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F33B-2EE7-4FF6-BB57-F7D1B23E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IN" dirty="0"/>
              <a:t>. What is the total number of graduate and post – graduate level students in institute R?</a:t>
            </a:r>
          </a:p>
          <a:p>
            <a:r>
              <a:rPr lang="en-IN" dirty="0"/>
              <a:t>a) 8320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dirty="0"/>
          </a:p>
          <a:p>
            <a:r>
              <a:rPr lang="en-IN" dirty="0"/>
              <a:t>b) 7916</a:t>
            </a:r>
          </a:p>
          <a:p>
            <a:r>
              <a:rPr lang="en-IN" dirty="0"/>
              <a:t>c) 9116</a:t>
            </a:r>
          </a:p>
          <a:p>
            <a:r>
              <a:rPr lang="en-IN" dirty="0"/>
              <a:t>d) 8099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2DDF08-33E2-4621-840F-EAF4C5BD2E3C}"/>
              </a:ext>
            </a:extLst>
          </p:cNvPr>
          <p:cNvSpPr txBox="1"/>
          <p:nvPr/>
        </p:nvSpPr>
        <p:spPr>
          <a:xfrm>
            <a:off x="7243375" y="3293761"/>
            <a:ext cx="1963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BE4ED-A9EA-4A31-A442-45D83D7B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Exercise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E6D4724-82C1-4090-8640-7A15B0D25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01" y="647698"/>
            <a:ext cx="3893820" cy="5562601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1B24-2446-4698-914E-BD932DF5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FFFFFF"/>
                </a:solidFill>
              </a:rPr>
              <a:t>What is  the ratio between the number of students studying </a:t>
            </a:r>
            <a:r>
              <a:rPr lang="en-IN" sz="1400">
                <a:solidFill>
                  <a:srgbClr val="FFFFFF"/>
                </a:solidFill>
              </a:rPr>
              <a:t>at graduate and </a:t>
            </a:r>
            <a:r>
              <a:rPr lang="en-IN" sz="1400" dirty="0">
                <a:solidFill>
                  <a:srgbClr val="FFFFFF"/>
                </a:solidFill>
              </a:rPr>
              <a:t>post – graduate levels respectively from institute  S?</a:t>
            </a:r>
          </a:p>
          <a:p>
            <a:r>
              <a:rPr lang="en-IN" sz="1400" dirty="0">
                <a:solidFill>
                  <a:srgbClr val="FFFFFF"/>
                </a:solidFill>
              </a:rPr>
              <a:t>a) 14 : 19</a:t>
            </a:r>
            <a:r>
              <a:rPr lang="en-IN" sz="14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1400" dirty="0">
                <a:solidFill>
                  <a:srgbClr val="FFFFFF"/>
                </a:solidFill>
              </a:rPr>
              <a:t>b) 19 ; 21</a:t>
            </a:r>
          </a:p>
          <a:p>
            <a:r>
              <a:rPr lang="en-IN" sz="1400" dirty="0">
                <a:solidFill>
                  <a:srgbClr val="FFFFFF"/>
                </a:solidFill>
              </a:rPr>
              <a:t>c) 17 : 21</a:t>
            </a:r>
          </a:p>
          <a:p>
            <a:r>
              <a:rPr lang="en-IN" sz="1400" dirty="0">
                <a:solidFill>
                  <a:srgbClr val="FFFFFF"/>
                </a:solidFill>
              </a:rPr>
              <a:t>d) 19 : 14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66052-47BD-427B-A2AA-2437ED4AAB69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8D17-5124-4A29-BE24-30CC1055CA6B}"/>
              </a:ext>
            </a:extLst>
          </p:cNvPr>
          <p:cNvSpPr txBox="1"/>
          <p:nvPr/>
        </p:nvSpPr>
        <p:spPr>
          <a:xfrm>
            <a:off x="7549978" y="3287582"/>
            <a:ext cx="159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31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CDAC0-969A-4381-97DE-FDD9BB34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Exercise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24E4001-5893-4632-BA92-A047B03F5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26" y="647698"/>
            <a:ext cx="3893820" cy="5562601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6058-86FA-4CD8-B687-F727A7D1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IN" sz="1400" dirty="0">
                <a:solidFill>
                  <a:srgbClr val="EBEBEB"/>
                </a:solidFill>
              </a:rPr>
              <a:t>How many students of institutions of M and S are studying at graduate level?</a:t>
            </a:r>
          </a:p>
          <a:p>
            <a:r>
              <a:rPr lang="en-IN" sz="1400" dirty="0">
                <a:solidFill>
                  <a:srgbClr val="EBEBEB"/>
                </a:solidFill>
              </a:rPr>
              <a:t>a) 7516         </a:t>
            </a:r>
            <a:r>
              <a:rPr lang="en-IN" sz="1400" dirty="0">
                <a:solidFill>
                  <a:srgbClr val="EBEBEB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IN" sz="1400" dirty="0">
              <a:solidFill>
                <a:srgbClr val="EBEBEB"/>
              </a:solidFill>
            </a:endParaRPr>
          </a:p>
          <a:p>
            <a:r>
              <a:rPr lang="en-IN" sz="1400" dirty="0">
                <a:solidFill>
                  <a:srgbClr val="EBEBEB"/>
                </a:solidFill>
              </a:rPr>
              <a:t>b) 8463</a:t>
            </a:r>
          </a:p>
          <a:p>
            <a:r>
              <a:rPr lang="en-IN" sz="1400" dirty="0">
                <a:solidFill>
                  <a:srgbClr val="EBEBEB"/>
                </a:solidFill>
              </a:rPr>
              <a:t>c) 9127</a:t>
            </a:r>
          </a:p>
          <a:p>
            <a:r>
              <a:rPr lang="en-IN" sz="1400" dirty="0">
                <a:solidFill>
                  <a:srgbClr val="EBEBEB"/>
                </a:solidFill>
              </a:rPr>
              <a:t>d) 9404</a:t>
            </a:r>
          </a:p>
          <a:p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C2107-CC42-40BA-822F-CB0192480153}"/>
              </a:ext>
            </a:extLst>
          </p:cNvPr>
          <p:cNvSpPr txBox="1"/>
          <p:nvPr/>
        </p:nvSpPr>
        <p:spPr>
          <a:xfrm>
            <a:off x="8007178" y="3405314"/>
            <a:ext cx="113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9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EAAFC-C697-490D-9219-74DB2171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  <a:endParaRPr lang="en-IN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7368AE7-1642-453E-BAEC-C74AFC69BC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9206-D00B-4C8E-94BF-B7E2F392B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IN" sz="1400" dirty="0"/>
              <a:t>What is the ratio between the number of students studying at Post – graduate level from institutes S and the number of students studying at graduate level from institute Q?</a:t>
            </a:r>
          </a:p>
          <a:p>
            <a:r>
              <a:rPr lang="en-IN" sz="1400" dirty="0"/>
              <a:t>a) 13 : 19</a:t>
            </a:r>
          </a:p>
          <a:p>
            <a:r>
              <a:rPr lang="en-IN" sz="1400" dirty="0"/>
              <a:t>b) 21 : 13</a:t>
            </a:r>
          </a:p>
          <a:p>
            <a:r>
              <a:rPr lang="en-IN" sz="1400" dirty="0"/>
              <a:t>c) 13 : 8</a:t>
            </a:r>
          </a:p>
          <a:p>
            <a:r>
              <a:rPr lang="en-IN" sz="1400" dirty="0"/>
              <a:t>d) 19 : 13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4111F0-E281-4C75-A625-A231B1BC538A}"/>
              </a:ext>
            </a:extLst>
          </p:cNvPr>
          <p:cNvSpPr txBox="1"/>
          <p:nvPr/>
        </p:nvSpPr>
        <p:spPr>
          <a:xfrm>
            <a:off x="7272758" y="3293761"/>
            <a:ext cx="187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C64-A570-4F5B-B23D-AFAECDC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1CBE-6836-4663-AC39-121F034D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If for a certain quantity of books, the publisher has to pay ₹. 30,600 as printing cost, then what will be the amount of royalty to be paid for these books?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₹ 19, 450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₹ 21, 200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₹ 22, 950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₹ 26, 150</a:t>
            </a: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Printing cost = 20%</a:t>
            </a:r>
          </a:p>
          <a:p>
            <a:pPr>
              <a:lnSpc>
                <a:spcPct val="106000"/>
              </a:lnSpc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Royalty = 15%   The amount of royalty to be paid = 15/20 x 30600 = 22950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18174073-0B97-4645-9CE0-661022C2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59" y="2964943"/>
            <a:ext cx="417142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9F34B-0D50-4422-8982-35821648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Exercise</a:t>
            </a:r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EB75-FAC3-45F3-B36C-8C658631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number of students studying at post graduate level from institutes N and P is </a:t>
            </a:r>
            <a:r>
              <a:rPr lang="en-IN" sz="1600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                                                          	</a:t>
            </a:r>
            <a:endParaRPr lang="en-IN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5601</a:t>
            </a:r>
            <a:endParaRPr lang="en-IN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5944</a:t>
            </a:r>
            <a:endParaRPr lang="en-IN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6669</a:t>
            </a:r>
            <a:endParaRPr lang="en-IN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8372 </a:t>
            </a:r>
            <a:endParaRPr lang="en-IN" sz="16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8342A5C-7402-46AB-BD70-6E6F57A03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27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4184A-AF4A-4DE6-9AAE-09A1881AAEBA}"/>
              </a:ext>
            </a:extLst>
          </p:cNvPr>
          <p:cNvSpPr txBox="1"/>
          <p:nvPr/>
        </p:nvSpPr>
        <p:spPr>
          <a:xfrm>
            <a:off x="3049030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45637-B7A1-41D3-A4F7-68A2A8E5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Exercise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F5BB850B-5FF7-4AF0-8A9C-0AD86E7E5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r="5201" b="-3"/>
          <a:stretch/>
        </p:blipFill>
        <p:spPr>
          <a:xfrm>
            <a:off x="7563742" y="1189600"/>
            <a:ext cx="3980139" cy="447879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899-9EDB-4095-8E8A-6F9ACF38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Pie chart I and Pie chart II show the break up – according to different expenditure heads and savings of the incomes of Mr. and Mrs. Anand respectively. Pie chart III shows the break up – according to the type of savings – of the total savings of the couple ( i.e., the savings of Mr. and Mrs. Anand put together).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3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0E66-182C-4794-9146-D2FD88B5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0AF5-6482-47F8-8819-E669F9F8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IN" sz="1600" dirty="0"/>
              <a:t>If Mr. Anand’s savings are twice the total savings of the couple invested in fixed deposits ,  what is the ratio of the income of MR. Anand to that of Mrs. Anand?</a:t>
            </a:r>
          </a:p>
          <a:p>
            <a:r>
              <a:rPr lang="en-IN" sz="1600" dirty="0"/>
              <a:t>a) 7 :3</a:t>
            </a:r>
          </a:p>
          <a:p>
            <a:r>
              <a:rPr lang="en-IN" sz="1600" dirty="0"/>
              <a:t>b) 3 : 7</a:t>
            </a:r>
          </a:p>
          <a:p>
            <a:r>
              <a:rPr lang="en-IN" sz="1600" dirty="0"/>
              <a:t>c) 5 : 9</a:t>
            </a:r>
          </a:p>
          <a:p>
            <a:r>
              <a:rPr lang="en-IN" sz="1600" dirty="0"/>
              <a:t>d) 9 : 5</a:t>
            </a:r>
          </a:p>
          <a:p>
            <a:endParaRPr lang="en-IN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C06F98B-BA30-4BC1-96D1-1BB0AE9F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5" y="1143000"/>
            <a:ext cx="4724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EC03-8AE8-4C36-93A6-92FC7674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237D-34A2-44DB-8CFD-5CB4E30C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Savings in F D = 15%</a:t>
            </a:r>
          </a:p>
          <a:p>
            <a:r>
              <a:rPr lang="en-IN" dirty="0"/>
              <a:t>Mr. Anand’s savings  = 2 x 15 = 30%</a:t>
            </a:r>
          </a:p>
          <a:p>
            <a:r>
              <a:rPr lang="en-IN" dirty="0"/>
              <a:t>Therefore Mrs. Anand’s savings = 100 – 30 = 70%</a:t>
            </a:r>
          </a:p>
          <a:p>
            <a:r>
              <a:rPr lang="en-IN" dirty="0"/>
              <a:t>Ratio of savings :  </a:t>
            </a:r>
            <a:r>
              <a:rPr lang="en-IN" dirty="0" err="1"/>
              <a:t>mr.A</a:t>
            </a:r>
            <a:r>
              <a:rPr lang="en-IN" dirty="0"/>
              <a:t> : </a:t>
            </a:r>
            <a:r>
              <a:rPr lang="en-IN" dirty="0" err="1"/>
              <a:t>mrs</a:t>
            </a:r>
            <a:r>
              <a:rPr lang="en-IN" dirty="0"/>
              <a:t>. A = 3 :7</a:t>
            </a:r>
          </a:p>
          <a:p>
            <a:r>
              <a:rPr lang="en-IN" dirty="0"/>
              <a:t>From the pie chart </a:t>
            </a:r>
            <a:r>
              <a:rPr lang="en-IN" dirty="0" err="1"/>
              <a:t>Mr.A</a:t>
            </a:r>
            <a:r>
              <a:rPr lang="en-IN" dirty="0"/>
              <a:t> is saving 5% of his income and Mrs. Is </a:t>
            </a:r>
          </a:p>
          <a:p>
            <a:r>
              <a:rPr lang="en-IN" dirty="0"/>
              <a:t>Saving 21% of her income</a:t>
            </a:r>
          </a:p>
          <a:p>
            <a:r>
              <a:rPr lang="en-IN" dirty="0"/>
              <a:t>∴  5% of </a:t>
            </a:r>
            <a:r>
              <a:rPr lang="en-IN" dirty="0" err="1"/>
              <a:t>mr.A’s</a:t>
            </a:r>
            <a:r>
              <a:rPr lang="en-IN" dirty="0"/>
              <a:t> income : 21% of </a:t>
            </a:r>
            <a:r>
              <a:rPr lang="en-IN" dirty="0" err="1"/>
              <a:t>mrs.A’s</a:t>
            </a:r>
            <a:r>
              <a:rPr lang="en-IN" dirty="0"/>
              <a:t> income = 3:7</a:t>
            </a:r>
          </a:p>
          <a:p>
            <a:r>
              <a:rPr lang="en-IN" dirty="0"/>
              <a:t>--</a:t>
            </a:r>
            <a:r>
              <a:rPr lang="en-IN" dirty="0">
                <a:sym typeface="Wingdings" panose="05000000000000000000" pitchFamily="2" charset="2"/>
              </a:rPr>
              <a:t>  35% of </a:t>
            </a:r>
            <a:r>
              <a:rPr lang="en-IN" dirty="0" err="1">
                <a:sym typeface="Wingdings" panose="05000000000000000000" pitchFamily="2" charset="2"/>
              </a:rPr>
              <a:t>mr.A’s</a:t>
            </a:r>
            <a:r>
              <a:rPr lang="en-IN" dirty="0">
                <a:sym typeface="Wingdings" panose="05000000000000000000" pitchFamily="2" charset="2"/>
              </a:rPr>
              <a:t> income = 63% of </a:t>
            </a:r>
            <a:r>
              <a:rPr lang="en-IN" dirty="0" err="1">
                <a:sym typeface="Wingdings" panose="05000000000000000000" pitchFamily="2" charset="2"/>
              </a:rPr>
              <a:t>mrs.A’s</a:t>
            </a:r>
            <a:r>
              <a:rPr lang="en-IN" dirty="0">
                <a:sym typeface="Wingdings" panose="05000000000000000000" pitchFamily="2" charset="2"/>
              </a:rPr>
              <a:t> income</a:t>
            </a:r>
          </a:p>
          <a:p>
            <a:r>
              <a:rPr lang="en-IN" dirty="0">
                <a:sym typeface="Wingdings" panose="05000000000000000000" pitchFamily="2" charset="2"/>
              </a:rPr>
              <a:t>So,  </a:t>
            </a:r>
            <a:r>
              <a:rPr lang="en-IN" dirty="0" err="1">
                <a:sym typeface="Wingdings" panose="05000000000000000000" pitchFamily="2" charset="2"/>
              </a:rPr>
              <a:t>Mr.A’s</a:t>
            </a:r>
            <a:r>
              <a:rPr lang="en-IN" dirty="0">
                <a:sym typeface="Wingdings" panose="05000000000000000000" pitchFamily="2" charset="2"/>
              </a:rPr>
              <a:t> income : </a:t>
            </a:r>
            <a:r>
              <a:rPr lang="en-IN" dirty="0" err="1">
                <a:sym typeface="Wingdings" panose="05000000000000000000" pitchFamily="2" charset="2"/>
              </a:rPr>
              <a:t>mrs.A’s</a:t>
            </a:r>
            <a:r>
              <a:rPr lang="en-IN" dirty="0">
                <a:sym typeface="Wingdings" panose="05000000000000000000" pitchFamily="2" charset="2"/>
              </a:rPr>
              <a:t> income = 63 : 35 = 9 : 5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8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B133-EB5A-4994-B02C-BA6C969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CB56-A67B-4731-AE9C-AE2F97BC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ratio of the income of Mr. Anand to that of Mrs. Anand is 3 :1, the total savings of the couple invested in PPF as a  % of Mr. Anand’s savings are: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50%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65%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72%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32004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78%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584CBF8-607E-4B9F-BD4E-8FC0FF32A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52" y="1152983"/>
            <a:ext cx="4724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DC04-A920-498C-87DA-90E0166F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E3412-4208-49E4-A9D8-0AEEE70CE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Ratio of income </a:t>
                </a:r>
                <a:r>
                  <a:rPr lang="en-IN" dirty="0" err="1"/>
                  <a:t>mr.A</a:t>
                </a:r>
                <a:r>
                  <a:rPr lang="en-IN" dirty="0"/>
                  <a:t> : </a:t>
                </a:r>
                <a:r>
                  <a:rPr lang="en-IN" dirty="0" err="1"/>
                  <a:t>mrs.A</a:t>
                </a:r>
                <a:r>
                  <a:rPr lang="en-IN" dirty="0"/>
                  <a:t> = 3:1  = 1:1/3</a:t>
                </a:r>
              </a:p>
              <a:p>
                <a:r>
                  <a:rPr lang="en-IN" dirty="0"/>
                  <a:t>Ratio of savings =  5 : 21/3  = 5 : 7 total = 12</a:t>
                </a:r>
              </a:p>
              <a:p>
                <a:r>
                  <a:rPr lang="en-IN" dirty="0"/>
                  <a:t>Savings in PPF = 30%   ==</a:t>
                </a:r>
                <a:r>
                  <a:rPr lang="en-IN" dirty="0">
                    <a:sym typeface="Wingdings" panose="05000000000000000000" pitchFamily="2" charset="2"/>
                  </a:rPr>
                  <a:t>  30% of 12 = 3.6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𝑃𝑃𝐹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100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𝑀𝑟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𝑠𝑎𝑣𝑖𝑛𝑔𝑠</m:t>
                        </m:r>
                      </m:den>
                    </m:f>
                  </m:oMath>
                </a14:m>
                <a:r>
                  <a:rPr lang="en-IN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3.6 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>   = 72%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E3412-4208-49E4-A9D8-0AEEE70CE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3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D9746-2467-470C-B794-334AC546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Exercise</a:t>
            </a:r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F972-FC96-4D18-842C-0AEBB78A2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 dirty="0">
                <a:solidFill>
                  <a:srgbClr val="FFFFFF"/>
                </a:solidFill>
              </a:rPr>
              <a:t>If for an income of up to ₹ 1 lakh, no tax is charged and for any income above ₹ 1 lakh. The rate of tax for males and females is 30% and 20% respectively of the income in excess of ₹ 1 lakh, then what is the ratio of the income of Mr. Anand to that of Mrs. Anand?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rgbClr val="FFFFFF"/>
                </a:solidFill>
              </a:rPr>
              <a:t>a) 3 : 4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rgbClr val="FFFFFF"/>
                </a:solidFill>
              </a:rPr>
              <a:t>b) 5 : 4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rgbClr val="FFFFFF"/>
                </a:solidFill>
              </a:rPr>
              <a:t>c) 4 : 5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rgbClr val="FFFFFF"/>
                </a:solidFill>
              </a:rPr>
              <a:t>d) None of these</a:t>
            </a:r>
          </a:p>
          <a:p>
            <a:pPr>
              <a:lnSpc>
                <a:spcPct val="90000"/>
              </a:lnSpc>
            </a:pPr>
            <a:endParaRPr lang="en-IN" sz="16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C658E26D-FE63-4EB7-940C-0D4CB2B8C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81074"/>
            <a:ext cx="5565648" cy="57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E0D-28AC-4AD6-B6F9-B9EC2BDA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BD0F-E58D-40B6-9D2D-E6A243B1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u="sng" dirty="0" err="1"/>
              <a:t>Mr.A’s</a:t>
            </a:r>
            <a:r>
              <a:rPr lang="en-IN" u="sng" dirty="0"/>
              <a:t> income</a:t>
            </a:r>
          </a:p>
          <a:p>
            <a:r>
              <a:rPr lang="en-IN" dirty="0"/>
              <a:t>30 % of (</a:t>
            </a:r>
            <a:r>
              <a:rPr lang="en-IN" dirty="0" err="1"/>
              <a:t>Mr.A’s</a:t>
            </a:r>
            <a:r>
              <a:rPr lang="en-IN" dirty="0"/>
              <a:t> income – 1 lakhs) = 18% of </a:t>
            </a:r>
            <a:r>
              <a:rPr lang="en-IN" dirty="0" err="1"/>
              <a:t>Mr.A’s</a:t>
            </a:r>
            <a:r>
              <a:rPr lang="en-IN" dirty="0"/>
              <a:t> income</a:t>
            </a:r>
          </a:p>
          <a:p>
            <a:r>
              <a:rPr lang="en-IN" dirty="0"/>
              <a:t>30% of Mr. A’s income – 30,000 = 18% of Mr. A’s income </a:t>
            </a:r>
          </a:p>
          <a:p>
            <a:r>
              <a:rPr lang="en-IN" dirty="0"/>
              <a:t>--</a:t>
            </a:r>
            <a:r>
              <a:rPr lang="en-IN" dirty="0">
                <a:sym typeface="Wingdings" panose="05000000000000000000" pitchFamily="2" charset="2"/>
              </a:rPr>
              <a:t> 12% of </a:t>
            </a:r>
            <a:r>
              <a:rPr lang="en-IN" dirty="0"/>
              <a:t>Mr. A’s income  = 30,000</a:t>
            </a:r>
          </a:p>
          <a:p>
            <a:r>
              <a:rPr lang="en-IN" dirty="0" err="1"/>
              <a:t>Mr.A’s</a:t>
            </a:r>
            <a:r>
              <a:rPr lang="en-IN" dirty="0"/>
              <a:t> income  = ₹.2, 50,000</a:t>
            </a:r>
          </a:p>
          <a:p>
            <a:r>
              <a:rPr lang="en-IN" u="sng" dirty="0" err="1"/>
              <a:t>Mrs.A’s</a:t>
            </a:r>
            <a:r>
              <a:rPr lang="en-IN" u="sng" dirty="0"/>
              <a:t> income </a:t>
            </a:r>
          </a:p>
          <a:p>
            <a:r>
              <a:rPr lang="en-IN" dirty="0"/>
              <a:t>20% of (</a:t>
            </a:r>
            <a:r>
              <a:rPr lang="en-IN" dirty="0" err="1"/>
              <a:t>Mrs.A’s</a:t>
            </a:r>
            <a:r>
              <a:rPr lang="en-IN" dirty="0"/>
              <a:t>  income– 1 lakhs ) = 10% of Mrs. A’s income</a:t>
            </a:r>
          </a:p>
          <a:p>
            <a:r>
              <a:rPr lang="en-IN" dirty="0"/>
              <a:t>20% of Mrs. A’s income – 20,000 = 10% of Mrs. A’s income</a:t>
            </a:r>
          </a:p>
          <a:p>
            <a:r>
              <a:rPr lang="en-IN" dirty="0"/>
              <a:t>-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10% of Mrs. A’s income = ₹. 20,000</a:t>
            </a:r>
          </a:p>
          <a:p>
            <a:r>
              <a:rPr lang="en-IN" dirty="0" err="1"/>
              <a:t>Mrs.A’s</a:t>
            </a:r>
            <a:r>
              <a:rPr lang="en-IN" dirty="0"/>
              <a:t> income = ₹. 2,00,000    The ratio = 25:20 = 5: 4</a:t>
            </a:r>
          </a:p>
        </p:txBody>
      </p:sp>
    </p:spTree>
    <p:extLst>
      <p:ext uri="{BB962C8B-B14F-4D97-AF65-F5344CB8AC3E}">
        <p14:creationId xmlns:p14="http://schemas.microsoft.com/office/powerpoint/2010/main" val="29264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2826-1F50-4F78-9807-9ECC8287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GB"/>
              <a:t>Exercise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E843-A6E3-4C8E-8652-B30278BB7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IN" sz="1600" dirty="0"/>
              <a:t>If the expenditure on clothes by Mr. Anand and that by Mrs. Anand are in the ratio 2 : 5, then what is the ratio of the income of Mrs. Anand to that of Mr. Anand?</a:t>
            </a:r>
          </a:p>
          <a:p>
            <a:r>
              <a:rPr lang="en-IN" sz="1600" dirty="0"/>
              <a:t>a) 5 : 6</a:t>
            </a:r>
          </a:p>
          <a:p>
            <a:r>
              <a:rPr lang="en-IN" sz="1600" dirty="0"/>
              <a:t>b) 4 : 5</a:t>
            </a:r>
          </a:p>
          <a:p>
            <a:r>
              <a:rPr lang="en-IN" sz="1600" dirty="0"/>
              <a:t>c) 5 : 4</a:t>
            </a:r>
          </a:p>
          <a:p>
            <a:r>
              <a:rPr lang="en-IN" sz="1600" dirty="0"/>
              <a:t>d) None of these</a:t>
            </a:r>
          </a:p>
          <a:p>
            <a:endParaRPr lang="en-IN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FE2D5DE-0E5E-4903-B0E8-6ADB0CCF7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5" y="2073120"/>
            <a:ext cx="4008888" cy="41543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4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EF918-9A65-4F6B-BFC0-0641A49A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>
                <a:solidFill>
                  <a:srgbClr val="EBEBEB"/>
                </a:solidFill>
              </a:rPr>
              <a:t>Example</a:t>
            </a:r>
            <a:br>
              <a:rPr lang="en-IN" sz="3300">
                <a:solidFill>
                  <a:srgbClr val="EBEBEB"/>
                </a:solidFill>
              </a:rPr>
            </a:br>
            <a:endParaRPr lang="en-IN" sz="3300">
              <a:solidFill>
                <a:srgbClr val="EBEBEB"/>
              </a:solidFill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D852C2-360D-479D-BCF5-13C5DAF7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2737133"/>
            <a:ext cx="5451627" cy="32843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5620-6732-4DC6-AAAC-52DF3A8A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arial" panose="020B0604020202020204" pitchFamily="34" charset="0"/>
              </a:rPr>
              <a:t>The circle-graph given here shows the </a:t>
            </a:r>
            <a:r>
              <a:rPr lang="en-GB" b="0" i="0" err="1">
                <a:effectLst/>
                <a:latin typeface="arial" panose="020B0604020202020204" pitchFamily="34" charset="0"/>
              </a:rPr>
              <a:t>spendings</a:t>
            </a:r>
            <a:r>
              <a:rPr lang="en-GB" b="0" i="0">
                <a:effectLst/>
                <a:latin typeface="arial" panose="020B0604020202020204" pitchFamily="34" charset="0"/>
              </a:rPr>
              <a:t> of a country on various sports during a particular year. Study the graph carefully and answer the questions given below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956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809D-4ACD-4B99-AC59-D1AE77C1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FF59-07F9-4E0A-AAE9-B54C00A6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central angle of the sector corresponding to the expenditure incurred on Royalty?</a:t>
            </a:r>
          </a:p>
          <a:p>
            <a:r>
              <a:rPr lang="en-IN" dirty="0"/>
              <a:t>a) 15</a:t>
            </a:r>
          </a:p>
          <a:p>
            <a:r>
              <a:rPr lang="en-IN" dirty="0"/>
              <a:t>b) 24</a:t>
            </a:r>
          </a:p>
          <a:p>
            <a:r>
              <a:rPr lang="en-IN" dirty="0"/>
              <a:t>c) 54</a:t>
            </a:r>
          </a:p>
          <a:p>
            <a:r>
              <a:rPr lang="en-IN" dirty="0"/>
              <a:t>d) 48</a:t>
            </a:r>
          </a:p>
          <a:p>
            <a:endParaRPr lang="en-IN" dirty="0"/>
          </a:p>
          <a:p>
            <a:r>
              <a:rPr lang="en-IN" dirty="0"/>
              <a:t>100% = 360 degrees</a:t>
            </a:r>
          </a:p>
          <a:p>
            <a:r>
              <a:rPr lang="en-IN" dirty="0"/>
              <a:t>   1% =  3.6 </a:t>
            </a:r>
            <a:r>
              <a:rPr lang="en-IN" dirty="0" err="1"/>
              <a:t>deg</a:t>
            </a:r>
            <a:endParaRPr lang="en-IN" dirty="0"/>
          </a:p>
          <a:p>
            <a:r>
              <a:rPr lang="en-IN" dirty="0"/>
              <a:t>Therefore angle of the sector (royalty) = 15 x 3.6 = 54 degrees</a:t>
            </a:r>
          </a:p>
          <a:p>
            <a:endParaRPr lang="en-IN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4FDD73B-3F29-417F-AF90-4AF6782F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70" y="2964943"/>
            <a:ext cx="417142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C9410-BA6D-44B1-B67C-E7A30183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example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6756-4469-432C-9C01-5BC14F04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arial" panose="020B0604020202020204" pitchFamily="34" charset="0"/>
              </a:rPr>
              <a:t>What percent of total spending is spent on Tennis?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01EFC6-9F92-4548-8AE6-2D9A1E7E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737133"/>
            <a:ext cx="5451627" cy="32843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E97D0-1EB2-4B9C-9C1B-12D563A1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example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DE4069-2641-4098-A023-61D5E9BE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2737133"/>
            <a:ext cx="5451627" cy="32843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0A6B-46BD-4A69-A9A4-7F7BF86D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arial" panose="020B0604020202020204" pitchFamily="34" charset="0"/>
              </a:rPr>
              <a:t>How much percent more is spent on Hockey than that on Golf?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13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9FA61-9FF4-4823-A362-A255FCD2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example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9D15-3A46-4B26-82A9-B9ED5178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arial" panose="020B0604020202020204" pitchFamily="34" charset="0"/>
              </a:rPr>
              <a:t>If the total amount spent on sports during the year be Rs. 1,80,00,000 , the amount spent on Basketball exceeds on Tennis by: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633F00-5F4F-427F-94F1-3F388113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737133"/>
            <a:ext cx="5451627" cy="32843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40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71766-0BA2-4D81-B863-87B89C9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example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79B085-C996-475F-96AC-5532BEC6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2737133"/>
            <a:ext cx="5451627" cy="32843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4231-553A-4DF8-80C9-4FA84B227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arial" panose="020B0604020202020204" pitchFamily="34" charset="0"/>
              </a:rPr>
              <a:t>How much percent less is spent on Football than that on Cricket?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940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9F278-5938-4652-A333-0E02C7B6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example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2749-7D01-49E2-B29D-5EA41128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arial" panose="020B0604020202020204" pitchFamily="34" charset="0"/>
              </a:rPr>
              <a:t>If the total amount spent on sports during the year was Rs. 2 crores, the amount spent on Cricket and Hockey together was: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642439-AE23-499A-A692-E90AA98E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737133"/>
            <a:ext cx="5451627" cy="32843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57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D5B9-A70C-40FD-92E8-D0AA3E76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Exercise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5E76-C9DD-4977-8A50-D83E9D5F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of the book is marked 20% above the C.P. If the marked price of the book is ₹ 180, then what is the cost of the paper used in a single copy of the book?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₹ 36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₹ 37.50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₹ 42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4467225" algn="l"/>
                <a:tab pos="48387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d)₹  44.25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9FDBF6F9-63AD-46A6-A32A-4A3879CFC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22" y="3246384"/>
            <a:ext cx="3992621" cy="22658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186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D0564-148A-46C5-B39C-2F20FBF3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Exercise</a:t>
            </a:r>
          </a:p>
        </p:txBody>
      </p:sp>
      <p:sp useBgFill="1">
        <p:nvSpPr>
          <p:cNvPr id="22" name="Freeform: Shape 1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52F7A64F-ACDA-48A3-BD53-29D419FB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832391"/>
            <a:ext cx="5451627" cy="309379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C840-6351-430B-9CAD-EB87990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IN" sz="1400" dirty="0"/>
              <a:t>. If 5500 copies are published and the transportation cost on them amounts to ₹. 82,500, then what should be the selling price of the book so that the publisher can earn a profit of 25%?</a:t>
            </a:r>
          </a:p>
          <a:p>
            <a:r>
              <a:rPr lang="en-IN" sz="1400" dirty="0"/>
              <a:t>a) ₹ 187.50</a:t>
            </a:r>
          </a:p>
          <a:p>
            <a:r>
              <a:rPr lang="en-IN" sz="1400" dirty="0"/>
              <a:t>b) ₹ 191.50</a:t>
            </a:r>
          </a:p>
          <a:p>
            <a:r>
              <a:rPr lang="en-IN" sz="1400" dirty="0"/>
              <a:t>c) ₹ 175</a:t>
            </a:r>
          </a:p>
          <a:p>
            <a:r>
              <a:rPr lang="en-IN" sz="1400" dirty="0"/>
              <a:t>d) ₹ 180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539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4012-18CB-42AB-BC14-2B629DB3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7ED3-1C70-44F2-8D07-65E55643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2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E34-7E04-4494-896B-E8361AE5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CCC12-E953-442E-B911-311E85ABF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400" dirty="0"/>
                  <a:t>Royalty on the book is less than the printing cost by what %:</a:t>
                </a:r>
              </a:p>
              <a:p>
                <a:r>
                  <a:rPr lang="en-IN" sz="1400" dirty="0"/>
                  <a:t>a) 5%</a:t>
                </a:r>
              </a:p>
              <a:p>
                <a:r>
                  <a:rPr lang="en-IN" sz="1400" dirty="0"/>
                  <a:t>b) 33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140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IN" sz="1400" dirty="0"/>
              </a:p>
              <a:p>
                <a:r>
                  <a:rPr lang="en-IN" sz="1400" dirty="0"/>
                  <a:t>c) 20%</a:t>
                </a:r>
              </a:p>
              <a:p>
                <a:r>
                  <a:rPr lang="en-IN" sz="1400" dirty="0"/>
                  <a:t>d) 25%</a:t>
                </a:r>
              </a:p>
              <a:p>
                <a:r>
                  <a:rPr lang="en-IN" dirty="0"/>
                  <a:t>Printing cost  = 20%</a:t>
                </a:r>
              </a:p>
              <a:p>
                <a:r>
                  <a:rPr lang="en-IN" dirty="0"/>
                  <a:t>Royalty cost  = 15%</a:t>
                </a:r>
              </a:p>
              <a:p>
                <a:r>
                  <a:rPr lang="en-IN" dirty="0"/>
                  <a:t>Royalty cost is less by 5%</a:t>
                </a:r>
              </a:p>
              <a:p>
                <a:r>
                  <a:rPr lang="en-IN" dirty="0"/>
                  <a:t>The % by which cost of royalty less than printing by</a:t>
                </a:r>
              </a:p>
              <a:p>
                <a:r>
                  <a:rPr lang="en-IN" dirty="0"/>
                  <a:t>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100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IN" dirty="0"/>
                  <a:t>  = 25%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CCC12-E953-442E-B911-311E85ABF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3765A1F5-52E1-4FD4-BD69-BD48A7FBC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593481"/>
            <a:ext cx="417142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8B85E-34D7-4655-8EE0-0A98E36D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Exercise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AB89A9B-6726-4E79-BD80-D72D2135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60" y="647698"/>
            <a:ext cx="3643503" cy="556260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9A7F-3C01-4003-AEC3-A8ECF7283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The following pie charts exhibits the distribution of the overseas tourist from India. The two charts show the tourist distribution by country and the age profiles of the tourist respectively.</a:t>
            </a:r>
          </a:p>
          <a:p>
            <a:r>
              <a:rPr lang="en-IN">
                <a:solidFill>
                  <a:srgbClr val="FFFFFF"/>
                </a:solidFill>
              </a:rPr>
              <a:t>Distribution of Overseas Tourist Traffic from India </a:t>
            </a:r>
          </a:p>
          <a:p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48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1906</Words>
  <Application>Microsoft Office PowerPoint</Application>
  <PresentationFormat>Widescreen</PresentationFormat>
  <Paragraphs>265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</vt:lpstr>
      <vt:lpstr>Calibri</vt:lpstr>
      <vt:lpstr>Cambria Math</vt:lpstr>
      <vt:lpstr>Century Gothic</vt:lpstr>
      <vt:lpstr>Wingdings 3</vt:lpstr>
      <vt:lpstr>Ion</vt:lpstr>
      <vt:lpstr>Data  interpretation</vt:lpstr>
      <vt:lpstr>Pie Charts</vt:lpstr>
      <vt:lpstr>Exercise</vt:lpstr>
      <vt:lpstr>Exercise</vt:lpstr>
      <vt:lpstr>Exercise</vt:lpstr>
      <vt:lpstr>Exercise</vt:lpstr>
      <vt:lpstr>solution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solution</vt:lpstr>
      <vt:lpstr>Exercise</vt:lpstr>
      <vt:lpstr>solution</vt:lpstr>
      <vt:lpstr>Exercise</vt:lpstr>
      <vt:lpstr>solution</vt:lpstr>
      <vt:lpstr>Exercise</vt:lpstr>
      <vt:lpstr>Example 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Charts</dc:title>
  <dc:creator>First Academy India</dc:creator>
  <cp:lastModifiedBy>First Academy FA</cp:lastModifiedBy>
  <cp:revision>20</cp:revision>
  <dcterms:created xsi:type="dcterms:W3CDTF">2020-10-21T10:47:44Z</dcterms:created>
  <dcterms:modified xsi:type="dcterms:W3CDTF">2021-03-24T14:41:07Z</dcterms:modified>
</cp:coreProperties>
</file>