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7" r:id="rId2"/>
    <p:sldId id="262"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07" r:id="rId25"/>
    <p:sldId id="280" r:id="rId26"/>
    <p:sldId id="306" r:id="rId27"/>
    <p:sldId id="281" r:id="rId28"/>
    <p:sldId id="298" r:id="rId29"/>
    <p:sldId id="287" r:id="rId30"/>
    <p:sldId id="299" r:id="rId31"/>
    <p:sldId id="282" r:id="rId32"/>
    <p:sldId id="300" r:id="rId33"/>
    <p:sldId id="283" r:id="rId34"/>
    <p:sldId id="284" r:id="rId35"/>
    <p:sldId id="285" r:id="rId36"/>
    <p:sldId id="286" r:id="rId37"/>
    <p:sldId id="288" r:id="rId38"/>
    <p:sldId id="292" r:id="rId39"/>
    <p:sldId id="293" r:id="rId40"/>
    <p:sldId id="304" r:id="rId41"/>
    <p:sldId id="294" r:id="rId42"/>
    <p:sldId id="305" r:id="rId43"/>
    <p:sldId id="295" r:id="rId44"/>
    <p:sldId id="301" r:id="rId45"/>
    <p:sldId id="296" r:id="rId46"/>
    <p:sldId id="302" r:id="rId47"/>
    <p:sldId id="297" r:id="rId48"/>
    <p:sldId id="303" r:id="rId49"/>
    <p:sldId id="308" r:id="rId50"/>
    <p:sldId id="309" r:id="rId51"/>
    <p:sldId id="310" r:id="rId52"/>
    <p:sldId id="311"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15C98-66D0-45EB-A2A7-04FE58A5BF1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A714D67-7789-4F54-8B70-CAB94FE2E0B8}">
      <dgm:prSet/>
      <dgm:spPr/>
      <dgm:t>
        <a:bodyPr/>
        <a:lstStyle/>
        <a:p>
          <a:r>
            <a:rPr lang="en-IN"/>
            <a:t>Study the following line graph and answer the questions.</a:t>
          </a:r>
          <a:endParaRPr lang="en-US"/>
        </a:p>
      </dgm:t>
    </dgm:pt>
    <dgm:pt modelId="{1A94FA85-506F-4C1A-8909-B913F41BF994}" type="parTrans" cxnId="{788BC3AA-03C2-49B6-9FC6-566C50826FA7}">
      <dgm:prSet/>
      <dgm:spPr/>
      <dgm:t>
        <a:bodyPr/>
        <a:lstStyle/>
        <a:p>
          <a:endParaRPr lang="en-US"/>
        </a:p>
      </dgm:t>
    </dgm:pt>
    <dgm:pt modelId="{ED6F9BB7-4F66-46E6-A615-1610959326D6}" type="sibTrans" cxnId="{788BC3AA-03C2-49B6-9FC6-566C50826FA7}">
      <dgm:prSet/>
      <dgm:spPr/>
      <dgm:t>
        <a:bodyPr/>
        <a:lstStyle/>
        <a:p>
          <a:endParaRPr lang="en-US"/>
        </a:p>
      </dgm:t>
    </dgm:pt>
    <dgm:pt modelId="{C4B15A43-6C45-46A9-9794-2CA51A1662A1}">
      <dgm:prSet/>
      <dgm:spPr/>
      <dgm:t>
        <a:bodyPr/>
        <a:lstStyle/>
        <a:p>
          <a:r>
            <a:rPr lang="en-IN"/>
            <a:t>Exports from Three Companies Over the Years ( in ₹. Crore)</a:t>
          </a:r>
          <a:endParaRPr lang="en-US"/>
        </a:p>
      </dgm:t>
    </dgm:pt>
    <dgm:pt modelId="{07B12703-F777-4F68-8B0E-1560BD3294DC}" type="parTrans" cxnId="{9C6F8D38-3618-45D0-9C42-20502F02DDC4}">
      <dgm:prSet/>
      <dgm:spPr/>
      <dgm:t>
        <a:bodyPr/>
        <a:lstStyle/>
        <a:p>
          <a:endParaRPr lang="en-US"/>
        </a:p>
      </dgm:t>
    </dgm:pt>
    <dgm:pt modelId="{EE9D496C-2A8F-4D38-AFE1-C4D0DCB2BB6F}" type="sibTrans" cxnId="{9C6F8D38-3618-45D0-9C42-20502F02DDC4}">
      <dgm:prSet/>
      <dgm:spPr/>
      <dgm:t>
        <a:bodyPr/>
        <a:lstStyle/>
        <a:p>
          <a:endParaRPr lang="en-US"/>
        </a:p>
      </dgm:t>
    </dgm:pt>
    <dgm:pt modelId="{7D439125-E3D5-4FE0-B378-A30990983AB7}" type="pres">
      <dgm:prSet presAssocID="{4CF15C98-66D0-45EB-A2A7-04FE58A5BF10}" presName="root" presStyleCnt="0">
        <dgm:presLayoutVars>
          <dgm:dir/>
          <dgm:resizeHandles val="exact"/>
        </dgm:presLayoutVars>
      </dgm:prSet>
      <dgm:spPr/>
    </dgm:pt>
    <dgm:pt modelId="{ED209961-AB36-40DF-81D7-7BD82C9F93C0}" type="pres">
      <dgm:prSet presAssocID="{4CF15C98-66D0-45EB-A2A7-04FE58A5BF10}" presName="container" presStyleCnt="0">
        <dgm:presLayoutVars>
          <dgm:dir/>
          <dgm:resizeHandles val="exact"/>
        </dgm:presLayoutVars>
      </dgm:prSet>
      <dgm:spPr/>
    </dgm:pt>
    <dgm:pt modelId="{0EA2386E-3E76-49EC-A25D-87F823B42A24}" type="pres">
      <dgm:prSet presAssocID="{1A714D67-7789-4F54-8B70-CAB94FE2E0B8}" presName="compNode" presStyleCnt="0"/>
      <dgm:spPr/>
    </dgm:pt>
    <dgm:pt modelId="{AC9F725D-1F84-47A9-9AB0-89347D969259}" type="pres">
      <dgm:prSet presAssocID="{1A714D67-7789-4F54-8B70-CAB94FE2E0B8}" presName="iconBgRect" presStyleLbl="bgShp" presStyleIdx="0" presStyleCnt="2"/>
      <dgm:spPr/>
    </dgm:pt>
    <dgm:pt modelId="{49EF8500-4301-4728-9C78-5B13B83981C9}" type="pres">
      <dgm:prSet presAssocID="{1A714D67-7789-4F54-8B70-CAB94FE2E0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0B114D8-B692-4184-9CBB-E74062461689}" type="pres">
      <dgm:prSet presAssocID="{1A714D67-7789-4F54-8B70-CAB94FE2E0B8}" presName="spaceRect" presStyleCnt="0"/>
      <dgm:spPr/>
    </dgm:pt>
    <dgm:pt modelId="{99C8C4EA-7355-41B3-8C52-436704863305}" type="pres">
      <dgm:prSet presAssocID="{1A714D67-7789-4F54-8B70-CAB94FE2E0B8}" presName="textRect" presStyleLbl="revTx" presStyleIdx="0" presStyleCnt="2">
        <dgm:presLayoutVars>
          <dgm:chMax val="1"/>
          <dgm:chPref val="1"/>
        </dgm:presLayoutVars>
      </dgm:prSet>
      <dgm:spPr/>
    </dgm:pt>
    <dgm:pt modelId="{99101D2A-7995-477A-A227-B673E3C6F46A}" type="pres">
      <dgm:prSet presAssocID="{ED6F9BB7-4F66-46E6-A615-1610959326D6}" presName="sibTrans" presStyleLbl="sibTrans2D1" presStyleIdx="0" presStyleCnt="0"/>
      <dgm:spPr/>
    </dgm:pt>
    <dgm:pt modelId="{F3A43F46-1E7B-4E0E-A742-97CFDA4C3317}" type="pres">
      <dgm:prSet presAssocID="{C4B15A43-6C45-46A9-9794-2CA51A1662A1}" presName="compNode" presStyleCnt="0"/>
      <dgm:spPr/>
    </dgm:pt>
    <dgm:pt modelId="{C746B91B-FF39-48BD-846E-766968DC0A49}" type="pres">
      <dgm:prSet presAssocID="{C4B15A43-6C45-46A9-9794-2CA51A1662A1}" presName="iconBgRect" presStyleLbl="bgShp" presStyleIdx="1" presStyleCnt="2"/>
      <dgm:spPr/>
    </dgm:pt>
    <dgm:pt modelId="{F6CA5090-74DE-4E63-B70D-3292C49CEC42}" type="pres">
      <dgm:prSet presAssocID="{C4B15A43-6C45-46A9-9794-2CA51A1662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9AFC64BD-AE5F-4295-B73A-542402C29EAA}" type="pres">
      <dgm:prSet presAssocID="{C4B15A43-6C45-46A9-9794-2CA51A1662A1}" presName="spaceRect" presStyleCnt="0"/>
      <dgm:spPr/>
    </dgm:pt>
    <dgm:pt modelId="{F48BF2CC-206F-4EF4-805C-877C783B0928}" type="pres">
      <dgm:prSet presAssocID="{C4B15A43-6C45-46A9-9794-2CA51A1662A1}" presName="textRect" presStyleLbl="revTx" presStyleIdx="1" presStyleCnt="2">
        <dgm:presLayoutVars>
          <dgm:chMax val="1"/>
          <dgm:chPref val="1"/>
        </dgm:presLayoutVars>
      </dgm:prSet>
      <dgm:spPr/>
    </dgm:pt>
  </dgm:ptLst>
  <dgm:cxnLst>
    <dgm:cxn modelId="{39E18430-8C50-4DF6-AB94-BADF52FB03E9}" type="presOf" srcId="{C4B15A43-6C45-46A9-9794-2CA51A1662A1}" destId="{F48BF2CC-206F-4EF4-805C-877C783B0928}" srcOrd="0" destOrd="0" presId="urn:microsoft.com/office/officeart/2018/2/layout/IconCircleList"/>
    <dgm:cxn modelId="{9C6F8D38-3618-45D0-9C42-20502F02DDC4}" srcId="{4CF15C98-66D0-45EB-A2A7-04FE58A5BF10}" destId="{C4B15A43-6C45-46A9-9794-2CA51A1662A1}" srcOrd="1" destOrd="0" parTransId="{07B12703-F777-4F68-8B0E-1560BD3294DC}" sibTransId="{EE9D496C-2A8F-4D38-AFE1-C4D0DCB2BB6F}"/>
    <dgm:cxn modelId="{BE3B5C4B-9B4B-4714-BD08-26D69DC2E641}" type="presOf" srcId="{1A714D67-7789-4F54-8B70-CAB94FE2E0B8}" destId="{99C8C4EA-7355-41B3-8C52-436704863305}" srcOrd="0" destOrd="0" presId="urn:microsoft.com/office/officeart/2018/2/layout/IconCircleList"/>
    <dgm:cxn modelId="{0F7F598B-420B-4B12-B0D4-5B00104AE7D1}" type="presOf" srcId="{ED6F9BB7-4F66-46E6-A615-1610959326D6}" destId="{99101D2A-7995-477A-A227-B673E3C6F46A}" srcOrd="0" destOrd="0" presId="urn:microsoft.com/office/officeart/2018/2/layout/IconCircleList"/>
    <dgm:cxn modelId="{788BC3AA-03C2-49B6-9FC6-566C50826FA7}" srcId="{4CF15C98-66D0-45EB-A2A7-04FE58A5BF10}" destId="{1A714D67-7789-4F54-8B70-CAB94FE2E0B8}" srcOrd="0" destOrd="0" parTransId="{1A94FA85-506F-4C1A-8909-B913F41BF994}" sibTransId="{ED6F9BB7-4F66-46E6-A615-1610959326D6}"/>
    <dgm:cxn modelId="{2EECA0D8-E3D0-49F6-8C23-74FF3793348D}" type="presOf" srcId="{4CF15C98-66D0-45EB-A2A7-04FE58A5BF10}" destId="{7D439125-E3D5-4FE0-B378-A30990983AB7}" srcOrd="0" destOrd="0" presId="urn:microsoft.com/office/officeart/2018/2/layout/IconCircleList"/>
    <dgm:cxn modelId="{C9B6F301-3BDA-42C8-9001-952D6163574A}" type="presParOf" srcId="{7D439125-E3D5-4FE0-B378-A30990983AB7}" destId="{ED209961-AB36-40DF-81D7-7BD82C9F93C0}" srcOrd="0" destOrd="0" presId="urn:microsoft.com/office/officeart/2018/2/layout/IconCircleList"/>
    <dgm:cxn modelId="{235EA460-50AE-4A8B-AE48-BB77C4ADCD7C}" type="presParOf" srcId="{ED209961-AB36-40DF-81D7-7BD82C9F93C0}" destId="{0EA2386E-3E76-49EC-A25D-87F823B42A24}" srcOrd="0" destOrd="0" presId="urn:microsoft.com/office/officeart/2018/2/layout/IconCircleList"/>
    <dgm:cxn modelId="{A859666F-8F15-4C3E-ADD7-57933E548764}" type="presParOf" srcId="{0EA2386E-3E76-49EC-A25D-87F823B42A24}" destId="{AC9F725D-1F84-47A9-9AB0-89347D969259}" srcOrd="0" destOrd="0" presId="urn:microsoft.com/office/officeart/2018/2/layout/IconCircleList"/>
    <dgm:cxn modelId="{33D05F99-BB40-42EA-9E1E-C13D268D41A7}" type="presParOf" srcId="{0EA2386E-3E76-49EC-A25D-87F823B42A24}" destId="{49EF8500-4301-4728-9C78-5B13B83981C9}" srcOrd="1" destOrd="0" presId="urn:microsoft.com/office/officeart/2018/2/layout/IconCircleList"/>
    <dgm:cxn modelId="{921F27C4-8821-4913-9870-69FA51E79222}" type="presParOf" srcId="{0EA2386E-3E76-49EC-A25D-87F823B42A24}" destId="{70B114D8-B692-4184-9CBB-E74062461689}" srcOrd="2" destOrd="0" presId="urn:microsoft.com/office/officeart/2018/2/layout/IconCircleList"/>
    <dgm:cxn modelId="{E6EB949A-B94B-487E-9B08-77CE7E46248A}" type="presParOf" srcId="{0EA2386E-3E76-49EC-A25D-87F823B42A24}" destId="{99C8C4EA-7355-41B3-8C52-436704863305}" srcOrd="3" destOrd="0" presId="urn:microsoft.com/office/officeart/2018/2/layout/IconCircleList"/>
    <dgm:cxn modelId="{6758CFFD-B3F1-4160-B2C7-12E3404164C8}" type="presParOf" srcId="{ED209961-AB36-40DF-81D7-7BD82C9F93C0}" destId="{99101D2A-7995-477A-A227-B673E3C6F46A}" srcOrd="1" destOrd="0" presId="urn:microsoft.com/office/officeart/2018/2/layout/IconCircleList"/>
    <dgm:cxn modelId="{CCC3AC3F-CE78-477A-B92C-F1DE24EB52AE}" type="presParOf" srcId="{ED209961-AB36-40DF-81D7-7BD82C9F93C0}" destId="{F3A43F46-1E7B-4E0E-A742-97CFDA4C3317}" srcOrd="2" destOrd="0" presId="urn:microsoft.com/office/officeart/2018/2/layout/IconCircleList"/>
    <dgm:cxn modelId="{66B04425-611B-48B9-A773-C358B04CC9EB}" type="presParOf" srcId="{F3A43F46-1E7B-4E0E-A742-97CFDA4C3317}" destId="{C746B91B-FF39-48BD-846E-766968DC0A49}" srcOrd="0" destOrd="0" presId="urn:microsoft.com/office/officeart/2018/2/layout/IconCircleList"/>
    <dgm:cxn modelId="{9CB88C82-642B-4A00-B779-D77D64DD6F31}" type="presParOf" srcId="{F3A43F46-1E7B-4E0E-A742-97CFDA4C3317}" destId="{F6CA5090-74DE-4E63-B70D-3292C49CEC42}" srcOrd="1" destOrd="0" presId="urn:microsoft.com/office/officeart/2018/2/layout/IconCircleList"/>
    <dgm:cxn modelId="{143ED1F4-E83B-4A59-B416-F828E55735CE}" type="presParOf" srcId="{F3A43F46-1E7B-4E0E-A742-97CFDA4C3317}" destId="{9AFC64BD-AE5F-4295-B73A-542402C29EAA}" srcOrd="2" destOrd="0" presId="urn:microsoft.com/office/officeart/2018/2/layout/IconCircleList"/>
    <dgm:cxn modelId="{EE724B96-E105-49E7-8FE7-782DC2EA6396}" type="presParOf" srcId="{F3A43F46-1E7B-4E0E-A742-97CFDA4C3317}" destId="{F48BF2CC-206F-4EF4-805C-877C783B092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6990F-656E-4407-9783-8C08D97CCE6D}"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BC168F60-F6B4-4B18-9A91-A14BCEDDA486}">
      <dgm:prSet/>
      <dgm:spPr/>
      <dgm:t>
        <a:bodyPr/>
        <a:lstStyle/>
        <a:p>
          <a:r>
            <a:rPr lang="en-IN" dirty="0"/>
            <a:t>Year         X           Y            Z             Total</a:t>
          </a:r>
          <a:endParaRPr lang="en-US" dirty="0"/>
        </a:p>
      </dgm:t>
    </dgm:pt>
    <dgm:pt modelId="{7A2F2C37-7622-4B1E-B344-4CB92F27B81D}" type="parTrans" cxnId="{28C01C1B-FDE7-4581-B536-160C7BAE14CD}">
      <dgm:prSet/>
      <dgm:spPr/>
      <dgm:t>
        <a:bodyPr/>
        <a:lstStyle/>
        <a:p>
          <a:endParaRPr lang="en-US"/>
        </a:p>
      </dgm:t>
    </dgm:pt>
    <dgm:pt modelId="{BF795D3C-783C-404C-A9D9-573C222F7789}" type="sibTrans" cxnId="{28C01C1B-FDE7-4581-B536-160C7BAE14CD}">
      <dgm:prSet/>
      <dgm:spPr/>
      <dgm:t>
        <a:bodyPr/>
        <a:lstStyle/>
        <a:p>
          <a:endParaRPr lang="en-US"/>
        </a:p>
      </dgm:t>
    </dgm:pt>
    <dgm:pt modelId="{EEC62AAE-F3ED-4988-95F2-7D0C724C6C1C}">
      <dgm:prSet/>
      <dgm:spPr/>
      <dgm:t>
        <a:bodyPr/>
        <a:lstStyle/>
        <a:p>
          <a:r>
            <a:rPr lang="en-IN" dirty="0"/>
            <a:t>1993         30        80            60             170</a:t>
          </a:r>
          <a:endParaRPr lang="en-US" dirty="0"/>
        </a:p>
      </dgm:t>
    </dgm:pt>
    <dgm:pt modelId="{797965A6-CCD7-40AF-A1CF-AF9369491586}" type="parTrans" cxnId="{4DFFEBF5-8A7F-4CE6-B3F2-28CD1EA77328}">
      <dgm:prSet/>
      <dgm:spPr/>
      <dgm:t>
        <a:bodyPr/>
        <a:lstStyle/>
        <a:p>
          <a:endParaRPr lang="en-US"/>
        </a:p>
      </dgm:t>
    </dgm:pt>
    <dgm:pt modelId="{830DD4E8-E210-4F56-A874-AAC6DFA629B9}" type="sibTrans" cxnId="{4DFFEBF5-8A7F-4CE6-B3F2-28CD1EA77328}">
      <dgm:prSet/>
      <dgm:spPr/>
      <dgm:t>
        <a:bodyPr/>
        <a:lstStyle/>
        <a:p>
          <a:endParaRPr lang="en-US"/>
        </a:p>
      </dgm:t>
    </dgm:pt>
    <dgm:pt modelId="{91818D4A-F7DC-4B0A-B0B0-75FC0E5EBF50}">
      <dgm:prSet/>
      <dgm:spPr/>
      <dgm:t>
        <a:bodyPr/>
        <a:lstStyle/>
        <a:p>
          <a:r>
            <a:rPr lang="en-IN" dirty="0"/>
            <a:t>1994         60        40            </a:t>
          </a:r>
          <a:r>
            <a:rPr lang="en-IN" b="1" dirty="0"/>
            <a:t>90             </a:t>
          </a:r>
          <a:r>
            <a:rPr lang="en-IN" dirty="0"/>
            <a:t>190</a:t>
          </a:r>
          <a:endParaRPr lang="en-US" dirty="0"/>
        </a:p>
      </dgm:t>
    </dgm:pt>
    <dgm:pt modelId="{65E8443D-BAF0-4A93-86B3-BA3E2396C903}" type="parTrans" cxnId="{5F4C5486-E93D-4BB2-8914-FE98B8B1BC8B}">
      <dgm:prSet/>
      <dgm:spPr/>
      <dgm:t>
        <a:bodyPr/>
        <a:lstStyle/>
        <a:p>
          <a:endParaRPr lang="en-US"/>
        </a:p>
      </dgm:t>
    </dgm:pt>
    <dgm:pt modelId="{D2C7B4E3-8DEF-49F0-83F0-B074D66C4B9C}" type="sibTrans" cxnId="{5F4C5486-E93D-4BB2-8914-FE98B8B1BC8B}">
      <dgm:prSet/>
      <dgm:spPr/>
      <dgm:t>
        <a:bodyPr/>
        <a:lstStyle/>
        <a:p>
          <a:endParaRPr lang="en-US"/>
        </a:p>
      </dgm:t>
    </dgm:pt>
    <dgm:pt modelId="{CC7F91B4-3376-43AD-8F80-F1F4E5CC6B16}">
      <dgm:prSet/>
      <dgm:spPr/>
      <dgm:t>
        <a:bodyPr/>
        <a:lstStyle/>
        <a:p>
          <a:r>
            <a:rPr lang="en-IN" dirty="0"/>
            <a:t>1995         40         60         </a:t>
          </a:r>
          <a:r>
            <a:rPr lang="en-IN" b="1" dirty="0"/>
            <a:t>120          </a:t>
          </a:r>
          <a:r>
            <a:rPr lang="en-IN" dirty="0"/>
            <a:t>   220</a:t>
          </a:r>
          <a:endParaRPr lang="en-US" dirty="0"/>
        </a:p>
      </dgm:t>
    </dgm:pt>
    <dgm:pt modelId="{C1165A72-87D9-46E7-AA8A-47758A4A005B}" type="parTrans" cxnId="{5BB8AA4C-6020-476C-B5D4-6AF9123469DA}">
      <dgm:prSet/>
      <dgm:spPr/>
      <dgm:t>
        <a:bodyPr/>
        <a:lstStyle/>
        <a:p>
          <a:endParaRPr lang="en-US"/>
        </a:p>
      </dgm:t>
    </dgm:pt>
    <dgm:pt modelId="{5DDD1215-C3EC-4DDF-A686-2D7DE56DD250}" type="sibTrans" cxnId="{5BB8AA4C-6020-476C-B5D4-6AF9123469DA}">
      <dgm:prSet/>
      <dgm:spPr/>
      <dgm:t>
        <a:bodyPr/>
        <a:lstStyle/>
        <a:p>
          <a:endParaRPr lang="en-US"/>
        </a:p>
      </dgm:t>
    </dgm:pt>
    <dgm:pt modelId="{10C35829-1536-429C-B0E4-D9EC6953B7F8}">
      <dgm:prSet/>
      <dgm:spPr/>
      <dgm:t>
        <a:bodyPr/>
        <a:lstStyle/>
        <a:p>
          <a:r>
            <a:rPr lang="en-IN" dirty="0"/>
            <a:t>1996         70         60           </a:t>
          </a:r>
          <a:r>
            <a:rPr lang="en-IN" b="1" dirty="0"/>
            <a:t>90            </a:t>
          </a:r>
          <a:r>
            <a:rPr lang="en-IN" dirty="0"/>
            <a:t> 220</a:t>
          </a:r>
          <a:endParaRPr lang="en-US" dirty="0"/>
        </a:p>
      </dgm:t>
    </dgm:pt>
    <dgm:pt modelId="{636E13F9-BF9F-475D-A977-15D379994D83}" type="parTrans" cxnId="{49328B4A-1B87-4A80-991B-263623325F6E}">
      <dgm:prSet/>
      <dgm:spPr/>
      <dgm:t>
        <a:bodyPr/>
        <a:lstStyle/>
        <a:p>
          <a:endParaRPr lang="en-US"/>
        </a:p>
      </dgm:t>
    </dgm:pt>
    <dgm:pt modelId="{0108E349-2295-421D-BBD0-4B000BA27BC4}" type="sibTrans" cxnId="{49328B4A-1B87-4A80-991B-263623325F6E}">
      <dgm:prSet/>
      <dgm:spPr/>
      <dgm:t>
        <a:bodyPr/>
        <a:lstStyle/>
        <a:p>
          <a:endParaRPr lang="en-US"/>
        </a:p>
      </dgm:t>
    </dgm:pt>
    <dgm:pt modelId="{7E9A4EEE-B856-415E-A7C8-35F05A9D455A}">
      <dgm:prSet/>
      <dgm:spPr/>
      <dgm:t>
        <a:bodyPr/>
        <a:lstStyle/>
        <a:p>
          <a:r>
            <a:rPr lang="en-IN" dirty="0"/>
            <a:t>1997        100        80           60             240</a:t>
          </a:r>
          <a:endParaRPr lang="en-US" dirty="0"/>
        </a:p>
      </dgm:t>
    </dgm:pt>
    <dgm:pt modelId="{1773C418-9DB8-4191-83FD-A29AE2DCB2C1}" type="parTrans" cxnId="{42A7559D-E0B0-4758-BB4B-4651FEB7C5F6}">
      <dgm:prSet/>
      <dgm:spPr/>
      <dgm:t>
        <a:bodyPr/>
        <a:lstStyle/>
        <a:p>
          <a:endParaRPr lang="en-US"/>
        </a:p>
      </dgm:t>
    </dgm:pt>
    <dgm:pt modelId="{66BA7456-20A7-4ED4-AC68-6823B92659F1}" type="sibTrans" cxnId="{42A7559D-E0B0-4758-BB4B-4651FEB7C5F6}">
      <dgm:prSet/>
      <dgm:spPr/>
      <dgm:t>
        <a:bodyPr/>
        <a:lstStyle/>
        <a:p>
          <a:endParaRPr lang="en-US"/>
        </a:p>
      </dgm:t>
    </dgm:pt>
    <dgm:pt modelId="{C27CDCFE-5EF4-4E30-9D76-C8AE9FB53CB6}">
      <dgm:prSet/>
      <dgm:spPr/>
      <dgm:t>
        <a:bodyPr/>
        <a:lstStyle/>
        <a:p>
          <a:r>
            <a:rPr lang="en-IN" dirty="0"/>
            <a:t>1998          50        100         80             230</a:t>
          </a:r>
          <a:endParaRPr lang="en-US" dirty="0"/>
        </a:p>
      </dgm:t>
    </dgm:pt>
    <dgm:pt modelId="{3332FA19-E7EF-42DD-9ACE-CA1C9E75CFAD}" type="parTrans" cxnId="{F75EF8DF-3ED3-4C2F-92D4-B2F60584E3CD}">
      <dgm:prSet/>
      <dgm:spPr/>
      <dgm:t>
        <a:bodyPr/>
        <a:lstStyle/>
        <a:p>
          <a:endParaRPr lang="en-US"/>
        </a:p>
      </dgm:t>
    </dgm:pt>
    <dgm:pt modelId="{05FD1264-7D3B-4A91-B46B-B06D8C1CA9C5}" type="sibTrans" cxnId="{F75EF8DF-3ED3-4C2F-92D4-B2F60584E3CD}">
      <dgm:prSet/>
      <dgm:spPr/>
      <dgm:t>
        <a:bodyPr/>
        <a:lstStyle/>
        <a:p>
          <a:endParaRPr lang="en-US"/>
        </a:p>
      </dgm:t>
    </dgm:pt>
    <dgm:pt modelId="{E1268CE7-494D-4398-BDEF-0D3F98644B08}">
      <dgm:prSet/>
      <dgm:spPr/>
      <dgm:t>
        <a:bodyPr/>
        <a:lstStyle/>
        <a:p>
          <a:r>
            <a:rPr lang="en-IN" dirty="0"/>
            <a:t>1999        120        140        </a:t>
          </a:r>
          <a:r>
            <a:rPr lang="en-IN" b="1" dirty="0"/>
            <a:t>100 </a:t>
          </a:r>
          <a:r>
            <a:rPr lang="en-IN" dirty="0"/>
            <a:t>           360  </a:t>
          </a:r>
          <a:endParaRPr lang="en-US" dirty="0"/>
        </a:p>
      </dgm:t>
    </dgm:pt>
    <dgm:pt modelId="{77837047-9C2D-49AD-8A5F-1020012D063C}" type="parTrans" cxnId="{6E2C6CC2-00D5-4922-A4FA-0A12CE3B1FB9}">
      <dgm:prSet/>
      <dgm:spPr/>
      <dgm:t>
        <a:bodyPr/>
        <a:lstStyle/>
        <a:p>
          <a:endParaRPr lang="en-US"/>
        </a:p>
      </dgm:t>
    </dgm:pt>
    <dgm:pt modelId="{6810AE39-8297-4333-88D7-F8C283C5B195}" type="sibTrans" cxnId="{6E2C6CC2-00D5-4922-A4FA-0A12CE3B1FB9}">
      <dgm:prSet/>
      <dgm:spPr/>
      <dgm:t>
        <a:bodyPr/>
        <a:lstStyle/>
        <a:p>
          <a:endParaRPr lang="en-US"/>
        </a:p>
      </dgm:t>
    </dgm:pt>
    <dgm:pt modelId="{A2F8F64E-37AB-4213-9D7C-0466011B4F94}">
      <dgm:prSet/>
      <dgm:spPr/>
      <dgm:t>
        <a:bodyPr/>
        <a:lstStyle/>
        <a:p>
          <a:r>
            <a:rPr lang="en-IN" dirty="0"/>
            <a:t>Total       470         560         600          1630 </a:t>
          </a:r>
          <a:endParaRPr lang="en-US" dirty="0"/>
        </a:p>
      </dgm:t>
    </dgm:pt>
    <dgm:pt modelId="{F4393C08-44E2-4173-8A1F-8DDA69185C55}" type="parTrans" cxnId="{50427603-6204-4C3B-AA31-748B76B54162}">
      <dgm:prSet/>
      <dgm:spPr/>
      <dgm:t>
        <a:bodyPr/>
        <a:lstStyle/>
        <a:p>
          <a:endParaRPr lang="en-US"/>
        </a:p>
      </dgm:t>
    </dgm:pt>
    <dgm:pt modelId="{C722A4A5-773A-498A-94D4-D791F459246C}" type="sibTrans" cxnId="{50427603-6204-4C3B-AA31-748B76B54162}">
      <dgm:prSet/>
      <dgm:spPr/>
      <dgm:t>
        <a:bodyPr/>
        <a:lstStyle/>
        <a:p>
          <a:endParaRPr lang="en-US"/>
        </a:p>
      </dgm:t>
    </dgm:pt>
    <dgm:pt modelId="{B5000E49-95C8-4F31-AA78-AD35F77E1C35}" type="pres">
      <dgm:prSet presAssocID="{BE96990F-656E-4407-9783-8C08D97CCE6D}" presName="vert0" presStyleCnt="0">
        <dgm:presLayoutVars>
          <dgm:dir/>
          <dgm:animOne val="branch"/>
          <dgm:animLvl val="lvl"/>
        </dgm:presLayoutVars>
      </dgm:prSet>
      <dgm:spPr/>
    </dgm:pt>
    <dgm:pt modelId="{E96815A4-B767-4794-B7DC-96B7C256A7D7}" type="pres">
      <dgm:prSet presAssocID="{BC168F60-F6B4-4B18-9A91-A14BCEDDA486}" presName="thickLine" presStyleLbl="alignNode1" presStyleIdx="0" presStyleCnt="9"/>
      <dgm:spPr/>
    </dgm:pt>
    <dgm:pt modelId="{C7FCE4D4-BCE4-4098-A8DE-F3ACA669A6D8}" type="pres">
      <dgm:prSet presAssocID="{BC168F60-F6B4-4B18-9A91-A14BCEDDA486}" presName="horz1" presStyleCnt="0"/>
      <dgm:spPr/>
    </dgm:pt>
    <dgm:pt modelId="{2A18DCB2-A186-45BD-87DB-D77D32C8EC94}" type="pres">
      <dgm:prSet presAssocID="{BC168F60-F6B4-4B18-9A91-A14BCEDDA486}" presName="tx1" presStyleLbl="revTx" presStyleIdx="0" presStyleCnt="9"/>
      <dgm:spPr/>
    </dgm:pt>
    <dgm:pt modelId="{A3511221-352C-42C6-9867-B7324261CFFA}" type="pres">
      <dgm:prSet presAssocID="{BC168F60-F6B4-4B18-9A91-A14BCEDDA486}" presName="vert1" presStyleCnt="0"/>
      <dgm:spPr/>
    </dgm:pt>
    <dgm:pt modelId="{379AD28D-CA0C-4243-8826-2B90BDF9CA35}" type="pres">
      <dgm:prSet presAssocID="{EEC62AAE-F3ED-4988-95F2-7D0C724C6C1C}" presName="thickLine" presStyleLbl="alignNode1" presStyleIdx="1" presStyleCnt="9"/>
      <dgm:spPr/>
    </dgm:pt>
    <dgm:pt modelId="{9F78C967-D8E5-4A71-A8E5-047ADC4D9671}" type="pres">
      <dgm:prSet presAssocID="{EEC62AAE-F3ED-4988-95F2-7D0C724C6C1C}" presName="horz1" presStyleCnt="0"/>
      <dgm:spPr/>
    </dgm:pt>
    <dgm:pt modelId="{E252A0AB-65B2-49E8-9061-A7B16E3526F6}" type="pres">
      <dgm:prSet presAssocID="{EEC62AAE-F3ED-4988-95F2-7D0C724C6C1C}" presName="tx1" presStyleLbl="revTx" presStyleIdx="1" presStyleCnt="9"/>
      <dgm:spPr/>
    </dgm:pt>
    <dgm:pt modelId="{8B3B773E-129B-43FB-9539-08D3C33E57D7}" type="pres">
      <dgm:prSet presAssocID="{EEC62AAE-F3ED-4988-95F2-7D0C724C6C1C}" presName="vert1" presStyleCnt="0"/>
      <dgm:spPr/>
    </dgm:pt>
    <dgm:pt modelId="{CF0A563A-1B1F-447B-A268-C2C24A8234E6}" type="pres">
      <dgm:prSet presAssocID="{91818D4A-F7DC-4B0A-B0B0-75FC0E5EBF50}" presName="thickLine" presStyleLbl="alignNode1" presStyleIdx="2" presStyleCnt="9"/>
      <dgm:spPr/>
    </dgm:pt>
    <dgm:pt modelId="{238D0DEA-864E-41AB-A517-81E0C7EC61B0}" type="pres">
      <dgm:prSet presAssocID="{91818D4A-F7DC-4B0A-B0B0-75FC0E5EBF50}" presName="horz1" presStyleCnt="0"/>
      <dgm:spPr/>
    </dgm:pt>
    <dgm:pt modelId="{BFA97F3B-C32B-4F29-B523-288CC95E6CE6}" type="pres">
      <dgm:prSet presAssocID="{91818D4A-F7DC-4B0A-B0B0-75FC0E5EBF50}" presName="tx1" presStyleLbl="revTx" presStyleIdx="2" presStyleCnt="9"/>
      <dgm:spPr/>
    </dgm:pt>
    <dgm:pt modelId="{D092E684-A182-48E3-92DA-4EB61EB2BFAC}" type="pres">
      <dgm:prSet presAssocID="{91818D4A-F7DC-4B0A-B0B0-75FC0E5EBF50}" presName="vert1" presStyleCnt="0"/>
      <dgm:spPr/>
    </dgm:pt>
    <dgm:pt modelId="{F1977D52-FB70-4955-9AED-CB02C9591E67}" type="pres">
      <dgm:prSet presAssocID="{CC7F91B4-3376-43AD-8F80-F1F4E5CC6B16}" presName="thickLine" presStyleLbl="alignNode1" presStyleIdx="3" presStyleCnt="9"/>
      <dgm:spPr/>
    </dgm:pt>
    <dgm:pt modelId="{FF0AE9A2-0FFB-479B-B7E0-621791547C9B}" type="pres">
      <dgm:prSet presAssocID="{CC7F91B4-3376-43AD-8F80-F1F4E5CC6B16}" presName="horz1" presStyleCnt="0"/>
      <dgm:spPr/>
    </dgm:pt>
    <dgm:pt modelId="{656CF2E0-DCFE-41DB-A9DF-2EB75D49BB65}" type="pres">
      <dgm:prSet presAssocID="{CC7F91B4-3376-43AD-8F80-F1F4E5CC6B16}" presName="tx1" presStyleLbl="revTx" presStyleIdx="3" presStyleCnt="9"/>
      <dgm:spPr/>
    </dgm:pt>
    <dgm:pt modelId="{D02BB744-AA0B-48EB-9D28-C95683371950}" type="pres">
      <dgm:prSet presAssocID="{CC7F91B4-3376-43AD-8F80-F1F4E5CC6B16}" presName="vert1" presStyleCnt="0"/>
      <dgm:spPr/>
    </dgm:pt>
    <dgm:pt modelId="{F993CCAE-BE54-400A-834E-25D21DA5768E}" type="pres">
      <dgm:prSet presAssocID="{10C35829-1536-429C-B0E4-D9EC6953B7F8}" presName="thickLine" presStyleLbl="alignNode1" presStyleIdx="4" presStyleCnt="9"/>
      <dgm:spPr/>
    </dgm:pt>
    <dgm:pt modelId="{02BF481C-9587-4532-930F-6DF3814C40D6}" type="pres">
      <dgm:prSet presAssocID="{10C35829-1536-429C-B0E4-D9EC6953B7F8}" presName="horz1" presStyleCnt="0"/>
      <dgm:spPr/>
    </dgm:pt>
    <dgm:pt modelId="{E90CA598-0CCC-4B78-8467-74DE95A834A2}" type="pres">
      <dgm:prSet presAssocID="{10C35829-1536-429C-B0E4-D9EC6953B7F8}" presName="tx1" presStyleLbl="revTx" presStyleIdx="4" presStyleCnt="9"/>
      <dgm:spPr/>
    </dgm:pt>
    <dgm:pt modelId="{CAF30E4C-5718-4D26-9C37-53AEFC5A0766}" type="pres">
      <dgm:prSet presAssocID="{10C35829-1536-429C-B0E4-D9EC6953B7F8}" presName="vert1" presStyleCnt="0"/>
      <dgm:spPr/>
    </dgm:pt>
    <dgm:pt modelId="{588CBE9D-5E45-4D17-B3ED-044CBA889CFD}" type="pres">
      <dgm:prSet presAssocID="{7E9A4EEE-B856-415E-A7C8-35F05A9D455A}" presName="thickLine" presStyleLbl="alignNode1" presStyleIdx="5" presStyleCnt="9"/>
      <dgm:spPr/>
    </dgm:pt>
    <dgm:pt modelId="{F441E789-B580-403E-82C1-4BC69F7107DD}" type="pres">
      <dgm:prSet presAssocID="{7E9A4EEE-B856-415E-A7C8-35F05A9D455A}" presName="horz1" presStyleCnt="0"/>
      <dgm:spPr/>
    </dgm:pt>
    <dgm:pt modelId="{0D8654D2-1DE6-47D7-875D-7659039604B0}" type="pres">
      <dgm:prSet presAssocID="{7E9A4EEE-B856-415E-A7C8-35F05A9D455A}" presName="tx1" presStyleLbl="revTx" presStyleIdx="5" presStyleCnt="9"/>
      <dgm:spPr/>
    </dgm:pt>
    <dgm:pt modelId="{CE7E9D1E-3071-4E61-B317-19623AD272BD}" type="pres">
      <dgm:prSet presAssocID="{7E9A4EEE-B856-415E-A7C8-35F05A9D455A}" presName="vert1" presStyleCnt="0"/>
      <dgm:spPr/>
    </dgm:pt>
    <dgm:pt modelId="{3DF5BA83-2873-4967-9046-9D6A6E913C87}" type="pres">
      <dgm:prSet presAssocID="{C27CDCFE-5EF4-4E30-9D76-C8AE9FB53CB6}" presName="thickLine" presStyleLbl="alignNode1" presStyleIdx="6" presStyleCnt="9"/>
      <dgm:spPr/>
    </dgm:pt>
    <dgm:pt modelId="{A88B9DB3-F282-4C9B-904E-B78D2CA37930}" type="pres">
      <dgm:prSet presAssocID="{C27CDCFE-5EF4-4E30-9D76-C8AE9FB53CB6}" presName="horz1" presStyleCnt="0"/>
      <dgm:spPr/>
    </dgm:pt>
    <dgm:pt modelId="{9E5ED260-6F80-43DF-815C-B7D0535B3155}" type="pres">
      <dgm:prSet presAssocID="{C27CDCFE-5EF4-4E30-9D76-C8AE9FB53CB6}" presName="tx1" presStyleLbl="revTx" presStyleIdx="6" presStyleCnt="9"/>
      <dgm:spPr/>
    </dgm:pt>
    <dgm:pt modelId="{D42ABC2C-1268-4BAF-8950-E2AB7FD3EAC0}" type="pres">
      <dgm:prSet presAssocID="{C27CDCFE-5EF4-4E30-9D76-C8AE9FB53CB6}" presName="vert1" presStyleCnt="0"/>
      <dgm:spPr/>
    </dgm:pt>
    <dgm:pt modelId="{DC1F18E5-9A12-4451-86B2-49065A01A32E}" type="pres">
      <dgm:prSet presAssocID="{E1268CE7-494D-4398-BDEF-0D3F98644B08}" presName="thickLine" presStyleLbl="alignNode1" presStyleIdx="7" presStyleCnt="9"/>
      <dgm:spPr/>
    </dgm:pt>
    <dgm:pt modelId="{AA1DE6A7-EAE1-48D3-A31D-9CBDE53AD0AE}" type="pres">
      <dgm:prSet presAssocID="{E1268CE7-494D-4398-BDEF-0D3F98644B08}" presName="horz1" presStyleCnt="0"/>
      <dgm:spPr/>
    </dgm:pt>
    <dgm:pt modelId="{251822CD-F275-4EB9-875C-85B4CB2ED9FB}" type="pres">
      <dgm:prSet presAssocID="{E1268CE7-494D-4398-BDEF-0D3F98644B08}" presName="tx1" presStyleLbl="revTx" presStyleIdx="7" presStyleCnt="9"/>
      <dgm:spPr/>
    </dgm:pt>
    <dgm:pt modelId="{36F79A40-C4B6-4710-AE97-7999D4103BDD}" type="pres">
      <dgm:prSet presAssocID="{E1268CE7-494D-4398-BDEF-0D3F98644B08}" presName="vert1" presStyleCnt="0"/>
      <dgm:spPr/>
    </dgm:pt>
    <dgm:pt modelId="{083996AE-0069-4CBE-840D-9218E4CDA816}" type="pres">
      <dgm:prSet presAssocID="{A2F8F64E-37AB-4213-9D7C-0466011B4F94}" presName="thickLine" presStyleLbl="alignNode1" presStyleIdx="8" presStyleCnt="9"/>
      <dgm:spPr/>
    </dgm:pt>
    <dgm:pt modelId="{A18BA9B6-ABF7-473F-A2FF-6420C9F80E43}" type="pres">
      <dgm:prSet presAssocID="{A2F8F64E-37AB-4213-9D7C-0466011B4F94}" presName="horz1" presStyleCnt="0"/>
      <dgm:spPr/>
    </dgm:pt>
    <dgm:pt modelId="{A8CE7492-B1EF-49D9-B2EF-E92E2138CEF5}" type="pres">
      <dgm:prSet presAssocID="{A2F8F64E-37AB-4213-9D7C-0466011B4F94}" presName="tx1" presStyleLbl="revTx" presStyleIdx="8" presStyleCnt="9"/>
      <dgm:spPr/>
    </dgm:pt>
    <dgm:pt modelId="{0F03989B-8687-488A-A73A-D1C963446B82}" type="pres">
      <dgm:prSet presAssocID="{A2F8F64E-37AB-4213-9D7C-0466011B4F94}" presName="vert1" presStyleCnt="0"/>
      <dgm:spPr/>
    </dgm:pt>
  </dgm:ptLst>
  <dgm:cxnLst>
    <dgm:cxn modelId="{50427603-6204-4C3B-AA31-748B76B54162}" srcId="{BE96990F-656E-4407-9783-8C08D97CCE6D}" destId="{A2F8F64E-37AB-4213-9D7C-0466011B4F94}" srcOrd="8" destOrd="0" parTransId="{F4393C08-44E2-4173-8A1F-8DDA69185C55}" sibTransId="{C722A4A5-773A-498A-94D4-D791F459246C}"/>
    <dgm:cxn modelId="{E7C1830E-9CF6-40A9-A261-E479A32768D5}" type="presOf" srcId="{C27CDCFE-5EF4-4E30-9D76-C8AE9FB53CB6}" destId="{9E5ED260-6F80-43DF-815C-B7D0535B3155}" srcOrd="0" destOrd="0" presId="urn:microsoft.com/office/officeart/2008/layout/LinedList"/>
    <dgm:cxn modelId="{62457213-34C7-4B44-8EE8-784BD7FF156D}" type="presOf" srcId="{BC168F60-F6B4-4B18-9A91-A14BCEDDA486}" destId="{2A18DCB2-A186-45BD-87DB-D77D32C8EC94}" srcOrd="0" destOrd="0" presId="urn:microsoft.com/office/officeart/2008/layout/LinedList"/>
    <dgm:cxn modelId="{28C01C1B-FDE7-4581-B536-160C7BAE14CD}" srcId="{BE96990F-656E-4407-9783-8C08D97CCE6D}" destId="{BC168F60-F6B4-4B18-9A91-A14BCEDDA486}" srcOrd="0" destOrd="0" parTransId="{7A2F2C37-7622-4B1E-B344-4CB92F27B81D}" sibTransId="{BF795D3C-783C-404C-A9D9-573C222F7789}"/>
    <dgm:cxn modelId="{AD5E9545-86DB-4E3A-AE10-38596C171BB1}" type="presOf" srcId="{A2F8F64E-37AB-4213-9D7C-0466011B4F94}" destId="{A8CE7492-B1EF-49D9-B2EF-E92E2138CEF5}" srcOrd="0" destOrd="0" presId="urn:microsoft.com/office/officeart/2008/layout/LinedList"/>
    <dgm:cxn modelId="{49328B4A-1B87-4A80-991B-263623325F6E}" srcId="{BE96990F-656E-4407-9783-8C08D97CCE6D}" destId="{10C35829-1536-429C-B0E4-D9EC6953B7F8}" srcOrd="4" destOrd="0" parTransId="{636E13F9-BF9F-475D-A977-15D379994D83}" sibTransId="{0108E349-2295-421D-BBD0-4B000BA27BC4}"/>
    <dgm:cxn modelId="{2CE19A4B-3050-4FED-99CB-9F2B50724F3A}" type="presOf" srcId="{91818D4A-F7DC-4B0A-B0B0-75FC0E5EBF50}" destId="{BFA97F3B-C32B-4F29-B523-288CC95E6CE6}" srcOrd="0" destOrd="0" presId="urn:microsoft.com/office/officeart/2008/layout/LinedList"/>
    <dgm:cxn modelId="{5BB8AA4C-6020-476C-B5D4-6AF9123469DA}" srcId="{BE96990F-656E-4407-9783-8C08D97CCE6D}" destId="{CC7F91B4-3376-43AD-8F80-F1F4E5CC6B16}" srcOrd="3" destOrd="0" parTransId="{C1165A72-87D9-46E7-AA8A-47758A4A005B}" sibTransId="{5DDD1215-C3EC-4DDF-A686-2D7DE56DD250}"/>
    <dgm:cxn modelId="{5F4C5486-E93D-4BB2-8914-FE98B8B1BC8B}" srcId="{BE96990F-656E-4407-9783-8C08D97CCE6D}" destId="{91818D4A-F7DC-4B0A-B0B0-75FC0E5EBF50}" srcOrd="2" destOrd="0" parTransId="{65E8443D-BAF0-4A93-86B3-BA3E2396C903}" sibTransId="{D2C7B4E3-8DEF-49F0-83F0-B074D66C4B9C}"/>
    <dgm:cxn modelId="{42A7559D-E0B0-4758-BB4B-4651FEB7C5F6}" srcId="{BE96990F-656E-4407-9783-8C08D97CCE6D}" destId="{7E9A4EEE-B856-415E-A7C8-35F05A9D455A}" srcOrd="5" destOrd="0" parTransId="{1773C418-9DB8-4191-83FD-A29AE2DCB2C1}" sibTransId="{66BA7456-20A7-4ED4-AC68-6823B92659F1}"/>
    <dgm:cxn modelId="{202D7F9D-6B74-4489-8675-A098A04CF6B7}" type="presOf" srcId="{CC7F91B4-3376-43AD-8F80-F1F4E5CC6B16}" destId="{656CF2E0-DCFE-41DB-A9DF-2EB75D49BB65}" srcOrd="0" destOrd="0" presId="urn:microsoft.com/office/officeart/2008/layout/LinedList"/>
    <dgm:cxn modelId="{8AB9799F-A197-499F-8DC0-A57DD370C607}" type="presOf" srcId="{BE96990F-656E-4407-9783-8C08D97CCE6D}" destId="{B5000E49-95C8-4F31-AA78-AD35F77E1C35}" srcOrd="0" destOrd="0" presId="urn:microsoft.com/office/officeart/2008/layout/LinedList"/>
    <dgm:cxn modelId="{C32E26A1-E225-4BDC-B568-45F4ABE18737}" type="presOf" srcId="{EEC62AAE-F3ED-4988-95F2-7D0C724C6C1C}" destId="{E252A0AB-65B2-49E8-9061-A7B16E3526F6}" srcOrd="0" destOrd="0" presId="urn:microsoft.com/office/officeart/2008/layout/LinedList"/>
    <dgm:cxn modelId="{393F77A7-2F33-4D82-9452-49679DB94405}" type="presOf" srcId="{10C35829-1536-429C-B0E4-D9EC6953B7F8}" destId="{E90CA598-0CCC-4B78-8467-74DE95A834A2}" srcOrd="0" destOrd="0" presId="urn:microsoft.com/office/officeart/2008/layout/LinedList"/>
    <dgm:cxn modelId="{6E2C6CC2-00D5-4922-A4FA-0A12CE3B1FB9}" srcId="{BE96990F-656E-4407-9783-8C08D97CCE6D}" destId="{E1268CE7-494D-4398-BDEF-0D3F98644B08}" srcOrd="7" destOrd="0" parTransId="{77837047-9C2D-49AD-8A5F-1020012D063C}" sibTransId="{6810AE39-8297-4333-88D7-F8C283C5B195}"/>
    <dgm:cxn modelId="{F75EF8DF-3ED3-4C2F-92D4-B2F60584E3CD}" srcId="{BE96990F-656E-4407-9783-8C08D97CCE6D}" destId="{C27CDCFE-5EF4-4E30-9D76-C8AE9FB53CB6}" srcOrd="6" destOrd="0" parTransId="{3332FA19-E7EF-42DD-9ACE-CA1C9E75CFAD}" sibTransId="{05FD1264-7D3B-4A91-B46B-B06D8C1CA9C5}"/>
    <dgm:cxn modelId="{1F96CAEB-6650-41BC-A4A9-46FACB926E35}" type="presOf" srcId="{E1268CE7-494D-4398-BDEF-0D3F98644B08}" destId="{251822CD-F275-4EB9-875C-85B4CB2ED9FB}" srcOrd="0" destOrd="0" presId="urn:microsoft.com/office/officeart/2008/layout/LinedList"/>
    <dgm:cxn modelId="{EB94C6F2-3717-42CF-BE70-9BB615536C45}" type="presOf" srcId="{7E9A4EEE-B856-415E-A7C8-35F05A9D455A}" destId="{0D8654D2-1DE6-47D7-875D-7659039604B0}" srcOrd="0" destOrd="0" presId="urn:microsoft.com/office/officeart/2008/layout/LinedList"/>
    <dgm:cxn modelId="{4DFFEBF5-8A7F-4CE6-B3F2-28CD1EA77328}" srcId="{BE96990F-656E-4407-9783-8C08D97CCE6D}" destId="{EEC62AAE-F3ED-4988-95F2-7D0C724C6C1C}" srcOrd="1" destOrd="0" parTransId="{797965A6-CCD7-40AF-A1CF-AF9369491586}" sibTransId="{830DD4E8-E210-4F56-A874-AAC6DFA629B9}"/>
    <dgm:cxn modelId="{442E6E03-71A6-4BDC-ADDE-050E24C5128B}" type="presParOf" srcId="{B5000E49-95C8-4F31-AA78-AD35F77E1C35}" destId="{E96815A4-B767-4794-B7DC-96B7C256A7D7}" srcOrd="0" destOrd="0" presId="urn:microsoft.com/office/officeart/2008/layout/LinedList"/>
    <dgm:cxn modelId="{8FC07401-99FB-418D-890B-EB5C735510BE}" type="presParOf" srcId="{B5000E49-95C8-4F31-AA78-AD35F77E1C35}" destId="{C7FCE4D4-BCE4-4098-A8DE-F3ACA669A6D8}" srcOrd="1" destOrd="0" presId="urn:microsoft.com/office/officeart/2008/layout/LinedList"/>
    <dgm:cxn modelId="{0341C706-0187-44DE-AD6E-04DE396E5047}" type="presParOf" srcId="{C7FCE4D4-BCE4-4098-A8DE-F3ACA669A6D8}" destId="{2A18DCB2-A186-45BD-87DB-D77D32C8EC94}" srcOrd="0" destOrd="0" presId="urn:microsoft.com/office/officeart/2008/layout/LinedList"/>
    <dgm:cxn modelId="{42F788BD-3996-41A6-8764-022C368718AD}" type="presParOf" srcId="{C7FCE4D4-BCE4-4098-A8DE-F3ACA669A6D8}" destId="{A3511221-352C-42C6-9867-B7324261CFFA}" srcOrd="1" destOrd="0" presId="urn:microsoft.com/office/officeart/2008/layout/LinedList"/>
    <dgm:cxn modelId="{AC605AD3-E17F-46F9-90A4-789D9589B3C2}" type="presParOf" srcId="{B5000E49-95C8-4F31-AA78-AD35F77E1C35}" destId="{379AD28D-CA0C-4243-8826-2B90BDF9CA35}" srcOrd="2" destOrd="0" presId="urn:microsoft.com/office/officeart/2008/layout/LinedList"/>
    <dgm:cxn modelId="{72D7753D-6988-4D4C-B412-FDCC2870B7F0}" type="presParOf" srcId="{B5000E49-95C8-4F31-AA78-AD35F77E1C35}" destId="{9F78C967-D8E5-4A71-A8E5-047ADC4D9671}" srcOrd="3" destOrd="0" presId="urn:microsoft.com/office/officeart/2008/layout/LinedList"/>
    <dgm:cxn modelId="{6ED1DA04-3F6E-4670-9C8E-13BF27D00EBF}" type="presParOf" srcId="{9F78C967-D8E5-4A71-A8E5-047ADC4D9671}" destId="{E252A0AB-65B2-49E8-9061-A7B16E3526F6}" srcOrd="0" destOrd="0" presId="urn:microsoft.com/office/officeart/2008/layout/LinedList"/>
    <dgm:cxn modelId="{9A9C6323-4C2E-4A5E-ADB0-2668E5A8C7CC}" type="presParOf" srcId="{9F78C967-D8E5-4A71-A8E5-047ADC4D9671}" destId="{8B3B773E-129B-43FB-9539-08D3C33E57D7}" srcOrd="1" destOrd="0" presId="urn:microsoft.com/office/officeart/2008/layout/LinedList"/>
    <dgm:cxn modelId="{E5452ADF-42C1-46CE-A261-F19B0E16E732}" type="presParOf" srcId="{B5000E49-95C8-4F31-AA78-AD35F77E1C35}" destId="{CF0A563A-1B1F-447B-A268-C2C24A8234E6}" srcOrd="4" destOrd="0" presId="urn:microsoft.com/office/officeart/2008/layout/LinedList"/>
    <dgm:cxn modelId="{24D3DA1E-ED38-4B98-B7C2-91A59D673534}" type="presParOf" srcId="{B5000E49-95C8-4F31-AA78-AD35F77E1C35}" destId="{238D0DEA-864E-41AB-A517-81E0C7EC61B0}" srcOrd="5" destOrd="0" presId="urn:microsoft.com/office/officeart/2008/layout/LinedList"/>
    <dgm:cxn modelId="{9A334881-914B-4F21-BB75-56718395ECA0}" type="presParOf" srcId="{238D0DEA-864E-41AB-A517-81E0C7EC61B0}" destId="{BFA97F3B-C32B-4F29-B523-288CC95E6CE6}" srcOrd="0" destOrd="0" presId="urn:microsoft.com/office/officeart/2008/layout/LinedList"/>
    <dgm:cxn modelId="{E296B360-6D08-4F21-B5DD-78628E8F9390}" type="presParOf" srcId="{238D0DEA-864E-41AB-A517-81E0C7EC61B0}" destId="{D092E684-A182-48E3-92DA-4EB61EB2BFAC}" srcOrd="1" destOrd="0" presId="urn:microsoft.com/office/officeart/2008/layout/LinedList"/>
    <dgm:cxn modelId="{B3C2039B-7980-455C-9FB4-1AC98F03101D}" type="presParOf" srcId="{B5000E49-95C8-4F31-AA78-AD35F77E1C35}" destId="{F1977D52-FB70-4955-9AED-CB02C9591E67}" srcOrd="6" destOrd="0" presId="urn:microsoft.com/office/officeart/2008/layout/LinedList"/>
    <dgm:cxn modelId="{D0DB7866-C23B-4174-9B99-516F79D5432C}" type="presParOf" srcId="{B5000E49-95C8-4F31-AA78-AD35F77E1C35}" destId="{FF0AE9A2-0FFB-479B-B7E0-621791547C9B}" srcOrd="7" destOrd="0" presId="urn:microsoft.com/office/officeart/2008/layout/LinedList"/>
    <dgm:cxn modelId="{4EDDC034-F580-4596-8315-C86A8920FDE7}" type="presParOf" srcId="{FF0AE9A2-0FFB-479B-B7E0-621791547C9B}" destId="{656CF2E0-DCFE-41DB-A9DF-2EB75D49BB65}" srcOrd="0" destOrd="0" presId="urn:microsoft.com/office/officeart/2008/layout/LinedList"/>
    <dgm:cxn modelId="{5676168E-1D9F-4D18-8CB9-B47849124DAB}" type="presParOf" srcId="{FF0AE9A2-0FFB-479B-B7E0-621791547C9B}" destId="{D02BB744-AA0B-48EB-9D28-C95683371950}" srcOrd="1" destOrd="0" presId="urn:microsoft.com/office/officeart/2008/layout/LinedList"/>
    <dgm:cxn modelId="{CAA09074-73CA-413A-8898-455B0EBE6FBE}" type="presParOf" srcId="{B5000E49-95C8-4F31-AA78-AD35F77E1C35}" destId="{F993CCAE-BE54-400A-834E-25D21DA5768E}" srcOrd="8" destOrd="0" presId="urn:microsoft.com/office/officeart/2008/layout/LinedList"/>
    <dgm:cxn modelId="{AEF35F32-D14F-49F9-9733-AED00B547B3A}" type="presParOf" srcId="{B5000E49-95C8-4F31-AA78-AD35F77E1C35}" destId="{02BF481C-9587-4532-930F-6DF3814C40D6}" srcOrd="9" destOrd="0" presId="urn:microsoft.com/office/officeart/2008/layout/LinedList"/>
    <dgm:cxn modelId="{CB06A356-4DEF-4F4C-B25E-D6983E0D411B}" type="presParOf" srcId="{02BF481C-9587-4532-930F-6DF3814C40D6}" destId="{E90CA598-0CCC-4B78-8467-74DE95A834A2}" srcOrd="0" destOrd="0" presId="urn:microsoft.com/office/officeart/2008/layout/LinedList"/>
    <dgm:cxn modelId="{2C6A798B-1049-4DF3-BE64-343426780A77}" type="presParOf" srcId="{02BF481C-9587-4532-930F-6DF3814C40D6}" destId="{CAF30E4C-5718-4D26-9C37-53AEFC5A0766}" srcOrd="1" destOrd="0" presId="urn:microsoft.com/office/officeart/2008/layout/LinedList"/>
    <dgm:cxn modelId="{6E460D84-FEEB-435E-886B-5E2407FE3B3F}" type="presParOf" srcId="{B5000E49-95C8-4F31-AA78-AD35F77E1C35}" destId="{588CBE9D-5E45-4D17-B3ED-044CBA889CFD}" srcOrd="10" destOrd="0" presId="urn:microsoft.com/office/officeart/2008/layout/LinedList"/>
    <dgm:cxn modelId="{3FE3C925-7948-4158-B13B-643514AB881C}" type="presParOf" srcId="{B5000E49-95C8-4F31-AA78-AD35F77E1C35}" destId="{F441E789-B580-403E-82C1-4BC69F7107DD}" srcOrd="11" destOrd="0" presId="urn:microsoft.com/office/officeart/2008/layout/LinedList"/>
    <dgm:cxn modelId="{DAB51A06-49D7-4662-ADA7-CCB75610F405}" type="presParOf" srcId="{F441E789-B580-403E-82C1-4BC69F7107DD}" destId="{0D8654D2-1DE6-47D7-875D-7659039604B0}" srcOrd="0" destOrd="0" presId="urn:microsoft.com/office/officeart/2008/layout/LinedList"/>
    <dgm:cxn modelId="{7FC41584-97C4-46FD-9A6F-3C9DDF3F5DE3}" type="presParOf" srcId="{F441E789-B580-403E-82C1-4BC69F7107DD}" destId="{CE7E9D1E-3071-4E61-B317-19623AD272BD}" srcOrd="1" destOrd="0" presId="urn:microsoft.com/office/officeart/2008/layout/LinedList"/>
    <dgm:cxn modelId="{C155ECD5-CB23-4817-9D82-242DC68B7B34}" type="presParOf" srcId="{B5000E49-95C8-4F31-AA78-AD35F77E1C35}" destId="{3DF5BA83-2873-4967-9046-9D6A6E913C87}" srcOrd="12" destOrd="0" presId="urn:microsoft.com/office/officeart/2008/layout/LinedList"/>
    <dgm:cxn modelId="{CD8D62A6-04BD-4558-8519-730F16169A8D}" type="presParOf" srcId="{B5000E49-95C8-4F31-AA78-AD35F77E1C35}" destId="{A88B9DB3-F282-4C9B-904E-B78D2CA37930}" srcOrd="13" destOrd="0" presId="urn:microsoft.com/office/officeart/2008/layout/LinedList"/>
    <dgm:cxn modelId="{82357B92-258A-428D-8580-E611A5135178}" type="presParOf" srcId="{A88B9DB3-F282-4C9B-904E-B78D2CA37930}" destId="{9E5ED260-6F80-43DF-815C-B7D0535B3155}" srcOrd="0" destOrd="0" presId="urn:microsoft.com/office/officeart/2008/layout/LinedList"/>
    <dgm:cxn modelId="{5D51FD2B-4C22-4D96-85FB-E2A9AB2EBAA0}" type="presParOf" srcId="{A88B9DB3-F282-4C9B-904E-B78D2CA37930}" destId="{D42ABC2C-1268-4BAF-8950-E2AB7FD3EAC0}" srcOrd="1" destOrd="0" presId="urn:microsoft.com/office/officeart/2008/layout/LinedList"/>
    <dgm:cxn modelId="{B80AEC27-FEE8-4F0B-986C-6B9F1E293C40}" type="presParOf" srcId="{B5000E49-95C8-4F31-AA78-AD35F77E1C35}" destId="{DC1F18E5-9A12-4451-86B2-49065A01A32E}" srcOrd="14" destOrd="0" presId="urn:microsoft.com/office/officeart/2008/layout/LinedList"/>
    <dgm:cxn modelId="{D192889A-DF66-4F89-8F9B-6EF44035AB11}" type="presParOf" srcId="{B5000E49-95C8-4F31-AA78-AD35F77E1C35}" destId="{AA1DE6A7-EAE1-48D3-A31D-9CBDE53AD0AE}" srcOrd="15" destOrd="0" presId="urn:microsoft.com/office/officeart/2008/layout/LinedList"/>
    <dgm:cxn modelId="{9FF0DAA9-E2B6-447F-ABA7-EAFAF978BB6C}" type="presParOf" srcId="{AA1DE6A7-EAE1-48D3-A31D-9CBDE53AD0AE}" destId="{251822CD-F275-4EB9-875C-85B4CB2ED9FB}" srcOrd="0" destOrd="0" presId="urn:microsoft.com/office/officeart/2008/layout/LinedList"/>
    <dgm:cxn modelId="{D9E79863-C75F-4C29-8246-A72E7BA7F095}" type="presParOf" srcId="{AA1DE6A7-EAE1-48D3-A31D-9CBDE53AD0AE}" destId="{36F79A40-C4B6-4710-AE97-7999D4103BDD}" srcOrd="1" destOrd="0" presId="urn:microsoft.com/office/officeart/2008/layout/LinedList"/>
    <dgm:cxn modelId="{C253ED32-0CAE-45F7-8D84-BD12B23F44BA}" type="presParOf" srcId="{B5000E49-95C8-4F31-AA78-AD35F77E1C35}" destId="{083996AE-0069-4CBE-840D-9218E4CDA816}" srcOrd="16" destOrd="0" presId="urn:microsoft.com/office/officeart/2008/layout/LinedList"/>
    <dgm:cxn modelId="{F0FA2D20-8FA5-4E80-A55B-507F7593EC34}" type="presParOf" srcId="{B5000E49-95C8-4F31-AA78-AD35F77E1C35}" destId="{A18BA9B6-ABF7-473F-A2FF-6420C9F80E43}" srcOrd="17" destOrd="0" presId="urn:microsoft.com/office/officeart/2008/layout/LinedList"/>
    <dgm:cxn modelId="{8C811DC4-C031-4F28-B0BE-08ECA1D3FC44}" type="presParOf" srcId="{A18BA9B6-ABF7-473F-A2FF-6420C9F80E43}" destId="{A8CE7492-B1EF-49D9-B2EF-E92E2138CEF5}" srcOrd="0" destOrd="0" presId="urn:microsoft.com/office/officeart/2008/layout/LinedList"/>
    <dgm:cxn modelId="{17140882-A0C8-463C-867E-FC243E9D51A3}" type="presParOf" srcId="{A18BA9B6-ABF7-473F-A2FF-6420C9F80E43}" destId="{0F03989B-8687-488A-A73A-D1C963446B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F725D-1F84-47A9-9AB0-89347D969259}">
      <dsp:nvSpPr>
        <dsp:cNvPr id="0" name=""/>
        <dsp:cNvSpPr/>
      </dsp:nvSpPr>
      <dsp:spPr>
        <a:xfrm>
          <a:off x="23944" y="1408876"/>
          <a:ext cx="1238680" cy="123868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F8500-4301-4728-9C78-5B13B83981C9}">
      <dsp:nvSpPr>
        <dsp:cNvPr id="0" name=""/>
        <dsp:cNvSpPr/>
      </dsp:nvSpPr>
      <dsp:spPr>
        <a:xfrm>
          <a:off x="284067" y="1668999"/>
          <a:ext cx="718434" cy="718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C8C4EA-7355-41B3-8C52-436704863305}">
      <dsp:nvSpPr>
        <dsp:cNvPr id="0" name=""/>
        <dsp:cNvSpPr/>
      </dsp:nvSpPr>
      <dsp:spPr>
        <a:xfrm>
          <a:off x="1528056" y="1408876"/>
          <a:ext cx="2919747" cy="123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IN" sz="2200" kern="1200"/>
            <a:t>Study the following line graph and answer the questions.</a:t>
          </a:r>
          <a:endParaRPr lang="en-US" sz="2200" kern="1200"/>
        </a:p>
      </dsp:txBody>
      <dsp:txXfrm>
        <a:off x="1528056" y="1408876"/>
        <a:ext cx="2919747" cy="1238680"/>
      </dsp:txXfrm>
    </dsp:sp>
    <dsp:sp modelId="{C746B91B-FF39-48BD-846E-766968DC0A49}">
      <dsp:nvSpPr>
        <dsp:cNvPr id="0" name=""/>
        <dsp:cNvSpPr/>
      </dsp:nvSpPr>
      <dsp:spPr>
        <a:xfrm>
          <a:off x="4956547" y="1408876"/>
          <a:ext cx="1238680" cy="123868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A5090-74DE-4E63-B70D-3292C49CEC42}">
      <dsp:nvSpPr>
        <dsp:cNvPr id="0" name=""/>
        <dsp:cNvSpPr/>
      </dsp:nvSpPr>
      <dsp:spPr>
        <a:xfrm>
          <a:off x="5216670" y="1668999"/>
          <a:ext cx="718434" cy="718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8BF2CC-206F-4EF4-805C-877C783B0928}">
      <dsp:nvSpPr>
        <dsp:cNvPr id="0" name=""/>
        <dsp:cNvSpPr/>
      </dsp:nvSpPr>
      <dsp:spPr>
        <a:xfrm>
          <a:off x="6460660" y="1408876"/>
          <a:ext cx="2919747" cy="123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IN" sz="2200" kern="1200"/>
            <a:t>Exports from Three Companies Over the Years ( in ₹. Crore)</a:t>
          </a:r>
          <a:endParaRPr lang="en-US" sz="2200" kern="1200"/>
        </a:p>
      </dsp:txBody>
      <dsp:txXfrm>
        <a:off x="6460660" y="1408876"/>
        <a:ext cx="2919747" cy="1238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815A4-B767-4794-B7DC-96B7C256A7D7}">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A18DCB2-A186-45BD-87DB-D77D32C8EC94}">
      <dsp:nvSpPr>
        <dsp:cNvPr id="0" name=""/>
        <dsp:cNvSpPr/>
      </dsp:nvSpPr>
      <dsp:spPr>
        <a:xfrm>
          <a:off x="0" y="558"/>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Year         X           Y            Z             Total</a:t>
          </a:r>
          <a:endParaRPr lang="en-US" sz="2300" kern="1200" dirty="0"/>
        </a:p>
      </dsp:txBody>
      <dsp:txXfrm>
        <a:off x="0" y="558"/>
        <a:ext cx="6496050" cy="507875"/>
      </dsp:txXfrm>
    </dsp:sp>
    <dsp:sp modelId="{379AD28D-CA0C-4243-8826-2B90BDF9CA35}">
      <dsp:nvSpPr>
        <dsp:cNvPr id="0" name=""/>
        <dsp:cNvSpPr/>
      </dsp:nvSpPr>
      <dsp:spPr>
        <a:xfrm>
          <a:off x="0" y="508434"/>
          <a:ext cx="6496050" cy="0"/>
        </a:xfrm>
        <a:prstGeom prst="line">
          <a:avLst/>
        </a:prstGeom>
        <a:gradFill rotWithShape="0">
          <a:gsLst>
            <a:gs pos="0">
              <a:schemeClr val="accent2">
                <a:hueOff val="169352"/>
                <a:satOff val="-829"/>
                <a:lumOff val="466"/>
                <a:alphaOff val="0"/>
                <a:tint val="98000"/>
                <a:lumMod val="114000"/>
              </a:schemeClr>
            </a:gs>
            <a:gs pos="100000">
              <a:schemeClr val="accent2">
                <a:hueOff val="169352"/>
                <a:satOff val="-829"/>
                <a:lumOff val="466"/>
                <a:alphaOff val="0"/>
                <a:shade val="90000"/>
                <a:lumMod val="84000"/>
              </a:schemeClr>
            </a:gs>
          </a:gsLst>
          <a:lin ang="5400000" scaled="0"/>
        </a:gradFill>
        <a:ln w="9525" cap="rnd" cmpd="sng" algn="ctr">
          <a:solidFill>
            <a:schemeClr val="accent2">
              <a:hueOff val="169352"/>
              <a:satOff val="-829"/>
              <a:lumOff val="466"/>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252A0AB-65B2-49E8-9061-A7B16E3526F6}">
      <dsp:nvSpPr>
        <dsp:cNvPr id="0" name=""/>
        <dsp:cNvSpPr/>
      </dsp:nvSpPr>
      <dsp:spPr>
        <a:xfrm>
          <a:off x="0" y="508434"/>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1993         30        80            60             170</a:t>
          </a:r>
          <a:endParaRPr lang="en-US" sz="2300" kern="1200" dirty="0"/>
        </a:p>
      </dsp:txBody>
      <dsp:txXfrm>
        <a:off x="0" y="508434"/>
        <a:ext cx="6496050" cy="507875"/>
      </dsp:txXfrm>
    </dsp:sp>
    <dsp:sp modelId="{CF0A563A-1B1F-447B-A268-C2C24A8234E6}">
      <dsp:nvSpPr>
        <dsp:cNvPr id="0" name=""/>
        <dsp:cNvSpPr/>
      </dsp:nvSpPr>
      <dsp:spPr>
        <a:xfrm>
          <a:off x="0" y="1016310"/>
          <a:ext cx="6496050" cy="0"/>
        </a:xfrm>
        <a:prstGeom prst="line">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w="9525" cap="rnd" cmpd="sng" algn="ctr">
          <a:solidFill>
            <a:schemeClr val="accent2">
              <a:hueOff val="338703"/>
              <a:satOff val="-1658"/>
              <a:lumOff val="93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FA97F3B-C32B-4F29-B523-288CC95E6CE6}">
      <dsp:nvSpPr>
        <dsp:cNvPr id="0" name=""/>
        <dsp:cNvSpPr/>
      </dsp:nvSpPr>
      <dsp:spPr>
        <a:xfrm>
          <a:off x="0" y="1016310"/>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1994         60        40            </a:t>
          </a:r>
          <a:r>
            <a:rPr lang="en-IN" sz="2300" b="1" kern="1200" dirty="0"/>
            <a:t>90             </a:t>
          </a:r>
          <a:r>
            <a:rPr lang="en-IN" sz="2300" kern="1200" dirty="0"/>
            <a:t>190</a:t>
          </a:r>
          <a:endParaRPr lang="en-US" sz="2300" kern="1200" dirty="0"/>
        </a:p>
      </dsp:txBody>
      <dsp:txXfrm>
        <a:off x="0" y="1016310"/>
        <a:ext cx="6496050" cy="507875"/>
      </dsp:txXfrm>
    </dsp:sp>
    <dsp:sp modelId="{F1977D52-FB70-4955-9AED-CB02C9591E67}">
      <dsp:nvSpPr>
        <dsp:cNvPr id="0" name=""/>
        <dsp:cNvSpPr/>
      </dsp:nvSpPr>
      <dsp:spPr>
        <a:xfrm>
          <a:off x="0" y="1524186"/>
          <a:ext cx="6496050" cy="0"/>
        </a:xfrm>
        <a:prstGeom prst="line">
          <a:avLst/>
        </a:prstGeom>
        <a:gradFill rotWithShape="0">
          <a:gsLst>
            <a:gs pos="0">
              <a:schemeClr val="accent2">
                <a:hueOff val="508055"/>
                <a:satOff val="-2487"/>
                <a:lumOff val="1397"/>
                <a:alphaOff val="0"/>
                <a:tint val="98000"/>
                <a:lumMod val="114000"/>
              </a:schemeClr>
            </a:gs>
            <a:gs pos="100000">
              <a:schemeClr val="accent2">
                <a:hueOff val="508055"/>
                <a:satOff val="-2487"/>
                <a:lumOff val="1397"/>
                <a:alphaOff val="0"/>
                <a:shade val="90000"/>
                <a:lumMod val="84000"/>
              </a:schemeClr>
            </a:gs>
          </a:gsLst>
          <a:lin ang="5400000" scaled="0"/>
        </a:gradFill>
        <a:ln w="9525" cap="rnd" cmpd="sng" algn="ctr">
          <a:solidFill>
            <a:schemeClr val="accent2">
              <a:hueOff val="508055"/>
              <a:satOff val="-2487"/>
              <a:lumOff val="1397"/>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56CF2E0-DCFE-41DB-A9DF-2EB75D49BB65}">
      <dsp:nvSpPr>
        <dsp:cNvPr id="0" name=""/>
        <dsp:cNvSpPr/>
      </dsp:nvSpPr>
      <dsp:spPr>
        <a:xfrm>
          <a:off x="0" y="1524186"/>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1995         40         60         </a:t>
          </a:r>
          <a:r>
            <a:rPr lang="en-IN" sz="2300" b="1" kern="1200" dirty="0"/>
            <a:t>120          </a:t>
          </a:r>
          <a:r>
            <a:rPr lang="en-IN" sz="2300" kern="1200" dirty="0"/>
            <a:t>   220</a:t>
          </a:r>
          <a:endParaRPr lang="en-US" sz="2300" kern="1200" dirty="0"/>
        </a:p>
      </dsp:txBody>
      <dsp:txXfrm>
        <a:off x="0" y="1524186"/>
        <a:ext cx="6496050" cy="507875"/>
      </dsp:txXfrm>
    </dsp:sp>
    <dsp:sp modelId="{F993CCAE-BE54-400A-834E-25D21DA5768E}">
      <dsp:nvSpPr>
        <dsp:cNvPr id="0" name=""/>
        <dsp:cNvSpPr/>
      </dsp:nvSpPr>
      <dsp:spPr>
        <a:xfrm>
          <a:off x="0" y="2032062"/>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90CA598-0CCC-4B78-8467-74DE95A834A2}">
      <dsp:nvSpPr>
        <dsp:cNvPr id="0" name=""/>
        <dsp:cNvSpPr/>
      </dsp:nvSpPr>
      <dsp:spPr>
        <a:xfrm>
          <a:off x="0" y="2032062"/>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1996         70         60           </a:t>
          </a:r>
          <a:r>
            <a:rPr lang="en-IN" sz="2300" b="1" kern="1200" dirty="0"/>
            <a:t>90            </a:t>
          </a:r>
          <a:r>
            <a:rPr lang="en-IN" sz="2300" kern="1200" dirty="0"/>
            <a:t> 220</a:t>
          </a:r>
          <a:endParaRPr lang="en-US" sz="2300" kern="1200" dirty="0"/>
        </a:p>
      </dsp:txBody>
      <dsp:txXfrm>
        <a:off x="0" y="2032062"/>
        <a:ext cx="6496050" cy="507875"/>
      </dsp:txXfrm>
    </dsp:sp>
    <dsp:sp modelId="{588CBE9D-5E45-4D17-B3ED-044CBA889CFD}">
      <dsp:nvSpPr>
        <dsp:cNvPr id="0" name=""/>
        <dsp:cNvSpPr/>
      </dsp:nvSpPr>
      <dsp:spPr>
        <a:xfrm>
          <a:off x="0" y="2539937"/>
          <a:ext cx="6496050" cy="0"/>
        </a:xfrm>
        <a:prstGeom prst="line">
          <a:avLst/>
        </a:prstGeom>
        <a:gradFill rotWithShape="0">
          <a:gsLst>
            <a:gs pos="0">
              <a:schemeClr val="accent2">
                <a:hueOff val="846759"/>
                <a:satOff val="-4145"/>
                <a:lumOff val="2328"/>
                <a:alphaOff val="0"/>
                <a:tint val="98000"/>
                <a:lumMod val="114000"/>
              </a:schemeClr>
            </a:gs>
            <a:gs pos="100000">
              <a:schemeClr val="accent2">
                <a:hueOff val="846759"/>
                <a:satOff val="-4145"/>
                <a:lumOff val="2328"/>
                <a:alphaOff val="0"/>
                <a:shade val="90000"/>
                <a:lumMod val="84000"/>
              </a:schemeClr>
            </a:gs>
          </a:gsLst>
          <a:lin ang="5400000" scaled="0"/>
        </a:gradFill>
        <a:ln w="9525" cap="rnd" cmpd="sng" algn="ctr">
          <a:solidFill>
            <a:schemeClr val="accent2">
              <a:hueOff val="846759"/>
              <a:satOff val="-4145"/>
              <a:lumOff val="232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D8654D2-1DE6-47D7-875D-7659039604B0}">
      <dsp:nvSpPr>
        <dsp:cNvPr id="0" name=""/>
        <dsp:cNvSpPr/>
      </dsp:nvSpPr>
      <dsp:spPr>
        <a:xfrm>
          <a:off x="0" y="2539937"/>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1997        100        80           60             240</a:t>
          </a:r>
          <a:endParaRPr lang="en-US" sz="2300" kern="1200" dirty="0"/>
        </a:p>
      </dsp:txBody>
      <dsp:txXfrm>
        <a:off x="0" y="2539937"/>
        <a:ext cx="6496050" cy="507875"/>
      </dsp:txXfrm>
    </dsp:sp>
    <dsp:sp modelId="{3DF5BA83-2873-4967-9046-9D6A6E913C87}">
      <dsp:nvSpPr>
        <dsp:cNvPr id="0" name=""/>
        <dsp:cNvSpPr/>
      </dsp:nvSpPr>
      <dsp:spPr>
        <a:xfrm>
          <a:off x="0" y="3047813"/>
          <a:ext cx="6496050" cy="0"/>
        </a:xfrm>
        <a:prstGeom prst="line">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w="9525" cap="rnd" cmpd="sng" algn="ctr">
          <a:solidFill>
            <a:schemeClr val="accent2">
              <a:hueOff val="1016110"/>
              <a:satOff val="-4974"/>
              <a:lumOff val="279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E5ED260-6F80-43DF-815C-B7D0535B3155}">
      <dsp:nvSpPr>
        <dsp:cNvPr id="0" name=""/>
        <dsp:cNvSpPr/>
      </dsp:nvSpPr>
      <dsp:spPr>
        <a:xfrm>
          <a:off x="0" y="3047813"/>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1998          50        100         80             230</a:t>
          </a:r>
          <a:endParaRPr lang="en-US" sz="2300" kern="1200" dirty="0"/>
        </a:p>
      </dsp:txBody>
      <dsp:txXfrm>
        <a:off x="0" y="3047813"/>
        <a:ext cx="6496050" cy="507875"/>
      </dsp:txXfrm>
    </dsp:sp>
    <dsp:sp modelId="{DC1F18E5-9A12-4451-86B2-49065A01A32E}">
      <dsp:nvSpPr>
        <dsp:cNvPr id="0" name=""/>
        <dsp:cNvSpPr/>
      </dsp:nvSpPr>
      <dsp:spPr>
        <a:xfrm>
          <a:off x="0" y="3555689"/>
          <a:ext cx="6496050" cy="0"/>
        </a:xfrm>
        <a:prstGeom prst="line">
          <a:avLst/>
        </a:prstGeom>
        <a:gradFill rotWithShape="0">
          <a:gsLst>
            <a:gs pos="0">
              <a:schemeClr val="accent2">
                <a:hueOff val="1185462"/>
                <a:satOff val="-5803"/>
                <a:lumOff val="3259"/>
                <a:alphaOff val="0"/>
                <a:tint val="98000"/>
                <a:lumMod val="114000"/>
              </a:schemeClr>
            </a:gs>
            <a:gs pos="100000">
              <a:schemeClr val="accent2">
                <a:hueOff val="1185462"/>
                <a:satOff val="-5803"/>
                <a:lumOff val="3259"/>
                <a:alphaOff val="0"/>
                <a:shade val="90000"/>
                <a:lumMod val="84000"/>
              </a:schemeClr>
            </a:gs>
          </a:gsLst>
          <a:lin ang="5400000" scaled="0"/>
        </a:gradFill>
        <a:ln w="9525" cap="rnd" cmpd="sng" algn="ctr">
          <a:solidFill>
            <a:schemeClr val="accent2">
              <a:hueOff val="1185462"/>
              <a:satOff val="-5803"/>
              <a:lumOff val="325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51822CD-F275-4EB9-875C-85B4CB2ED9FB}">
      <dsp:nvSpPr>
        <dsp:cNvPr id="0" name=""/>
        <dsp:cNvSpPr/>
      </dsp:nvSpPr>
      <dsp:spPr>
        <a:xfrm>
          <a:off x="0" y="3555689"/>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1999        120        140        </a:t>
          </a:r>
          <a:r>
            <a:rPr lang="en-IN" sz="2300" b="1" kern="1200" dirty="0"/>
            <a:t>100 </a:t>
          </a:r>
          <a:r>
            <a:rPr lang="en-IN" sz="2300" kern="1200" dirty="0"/>
            <a:t>           360  </a:t>
          </a:r>
          <a:endParaRPr lang="en-US" sz="2300" kern="1200" dirty="0"/>
        </a:p>
      </dsp:txBody>
      <dsp:txXfrm>
        <a:off x="0" y="3555689"/>
        <a:ext cx="6496050" cy="507875"/>
      </dsp:txXfrm>
    </dsp:sp>
    <dsp:sp modelId="{083996AE-0069-4CBE-840D-9218E4CDA816}">
      <dsp:nvSpPr>
        <dsp:cNvPr id="0" name=""/>
        <dsp:cNvSpPr/>
      </dsp:nvSpPr>
      <dsp:spPr>
        <a:xfrm>
          <a:off x="0" y="406356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8CE7492-B1EF-49D9-B2EF-E92E2138CEF5}">
      <dsp:nvSpPr>
        <dsp:cNvPr id="0" name=""/>
        <dsp:cNvSpPr/>
      </dsp:nvSpPr>
      <dsp:spPr>
        <a:xfrm>
          <a:off x="0" y="4063565"/>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Total       470         560         600          1630 </a:t>
          </a:r>
          <a:endParaRPr lang="en-US" sz="2300" kern="1200" dirty="0"/>
        </a:p>
      </dsp:txBody>
      <dsp:txXfrm>
        <a:off x="0" y="4063565"/>
        <a:ext cx="6496050" cy="5078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157601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DB65C-862A-46DC-83FB-0D0B8486687A}"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286560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1671767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1183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3526218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292730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581721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3997102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384013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317165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330616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DB65C-862A-46DC-83FB-0D0B8486687A}"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36273194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DB65C-862A-46DC-83FB-0D0B8486687A}" type="datetimeFigureOut">
              <a:rPr lang="en-IN" smtClean="0"/>
              <a:t>25-02-2021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22973574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2501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347601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9DB65C-862A-46DC-83FB-0D0B8486687A}" type="datetimeFigureOut">
              <a:rPr lang="en-IN" smtClean="0"/>
              <a:t>25-02-2021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41235614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DB65C-862A-46DC-83FB-0D0B8486687A}"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F4E3D-71F6-4B1C-BB5F-E596BBF198CF}" type="slidenum">
              <a:rPr lang="en-IN" smtClean="0"/>
              <a:t>‹#›</a:t>
            </a:fld>
            <a:endParaRPr lang="en-IN"/>
          </a:p>
        </p:txBody>
      </p:sp>
    </p:spTree>
    <p:extLst>
      <p:ext uri="{BB962C8B-B14F-4D97-AF65-F5344CB8AC3E}">
        <p14:creationId xmlns:p14="http://schemas.microsoft.com/office/powerpoint/2010/main" val="63863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9DB65C-862A-46DC-83FB-0D0B8486687A}" type="datetimeFigureOut">
              <a:rPr lang="en-IN" smtClean="0"/>
              <a:t>25-02-2021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BF4E3D-71F6-4B1C-BB5F-E596BBF198CF}" type="slidenum">
              <a:rPr lang="en-IN" smtClean="0"/>
              <a:t>‹#›</a:t>
            </a:fld>
            <a:endParaRPr lang="en-IN"/>
          </a:p>
        </p:txBody>
      </p:sp>
    </p:spTree>
    <p:extLst>
      <p:ext uri="{BB962C8B-B14F-4D97-AF65-F5344CB8AC3E}">
        <p14:creationId xmlns:p14="http://schemas.microsoft.com/office/powerpoint/2010/main" val="1298012757"/>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FDF1-9A6C-4493-8B0E-2385C442A708}"/>
              </a:ext>
            </a:extLst>
          </p:cNvPr>
          <p:cNvSpPr>
            <a:spLocks noGrp="1"/>
          </p:cNvSpPr>
          <p:nvPr>
            <p:ph type="title"/>
          </p:nvPr>
        </p:nvSpPr>
        <p:spPr>
          <a:xfrm>
            <a:off x="646111" y="452718"/>
            <a:ext cx="9404723" cy="1400530"/>
          </a:xfrm>
        </p:spPr>
        <p:txBody>
          <a:bodyPr>
            <a:normAutofit/>
          </a:bodyPr>
          <a:lstStyle/>
          <a:p>
            <a:r>
              <a:rPr lang="en-IN" b="1">
                <a:effectLst/>
                <a:latin typeface="Calibri" panose="020F0502020204030204" pitchFamily="34" charset="0"/>
                <a:ea typeface="Times New Roman" panose="02020603050405020304" pitchFamily="18" charset="0"/>
                <a:cs typeface="Times New Roman" panose="02020603050405020304" pitchFamily="18" charset="0"/>
              </a:rPr>
              <a:t>Line Graphs</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2">
            <a:extLst>
              <a:ext uri="{FF2B5EF4-FFF2-40B4-BE49-F238E27FC236}">
                <a16:creationId xmlns:a16="http://schemas.microsoft.com/office/drawing/2014/main" id="{24D6BF04-6115-44BB-890B-09B541A4E4BE}"/>
              </a:ext>
            </a:extLst>
          </p:cNvPr>
          <p:cNvGraphicFramePr>
            <a:graphicFrameLocks noGrp="1"/>
          </p:cNvGraphicFramePr>
          <p:nvPr>
            <p:ph idx="1"/>
            <p:extLst>
              <p:ext uri="{D42A27DB-BD31-4B8C-83A1-F6EECF244321}">
                <p14:modId xmlns:p14="http://schemas.microsoft.com/office/powerpoint/2010/main" val="312039481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472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9912060-44FC-43F4-A179-3063F0EDB5AA}"/>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C800F90E-8EB5-4712-A8B5-6FC4FFCEACDC}"/>
              </a:ext>
            </a:extLst>
          </p:cNvPr>
          <p:cNvSpPr>
            <a:spLocks noGrp="1"/>
          </p:cNvSpPr>
          <p:nvPr>
            <p:ph idx="1"/>
          </p:nvPr>
        </p:nvSpPr>
        <p:spPr>
          <a:xfrm>
            <a:off x="6421089" y="2548281"/>
            <a:ext cx="5122606" cy="3658689"/>
          </a:xfrm>
        </p:spPr>
        <p:txBody>
          <a:bodyPr>
            <a:normAutofit/>
          </a:bodyPr>
          <a:lstStyle/>
          <a:p>
            <a:pPr marL="342900" lvl="0" indent="-342900">
              <a:lnSpc>
                <a:spcPct val="90000"/>
              </a:lnSpc>
              <a:spcAft>
                <a:spcPts val="1000"/>
              </a:spcAft>
              <a:buFont typeface="+mj-lt"/>
              <a:buAutoNum type="arabicPeriod"/>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If the imports in 1998 was Rs. 250 crores and the total exports in the years 1998 and 1999 together was Rs. 500 crores, then the imports in  1999 was?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Rs. 250 crores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Rs. 300 crores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Rs 357 crores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Rs 420 crores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IN" dirty="0"/>
          </a:p>
        </p:txBody>
      </p:sp>
      <p:pic>
        <p:nvPicPr>
          <p:cNvPr id="6" name="Picture 5" descr="Chart, line chart&#10;&#10;Description automatically generated">
            <a:extLst>
              <a:ext uri="{FF2B5EF4-FFF2-40B4-BE49-F238E27FC236}">
                <a16:creationId xmlns:a16="http://schemas.microsoft.com/office/drawing/2014/main" id="{214459A8-7556-4663-A4DF-EF47D692C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769" y="3187922"/>
            <a:ext cx="4457143" cy="3019048"/>
          </a:xfrm>
          <a:prstGeom prst="rect">
            <a:avLst/>
          </a:prstGeom>
        </p:spPr>
      </p:pic>
    </p:spTree>
    <p:extLst>
      <p:ext uri="{BB962C8B-B14F-4D97-AF65-F5344CB8AC3E}">
        <p14:creationId xmlns:p14="http://schemas.microsoft.com/office/powerpoint/2010/main" val="671081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19DA06-6F82-44E2-B019-DF53F70F956F}"/>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B058C264-D4AE-478C-A994-5FE38AF0F84B}"/>
              </a:ext>
            </a:extLst>
          </p:cNvPr>
          <p:cNvSpPr>
            <a:spLocks noGrp="1"/>
          </p:cNvSpPr>
          <p:nvPr>
            <p:ph idx="1"/>
          </p:nvPr>
        </p:nvSpPr>
        <p:spPr>
          <a:xfrm>
            <a:off x="648931" y="2548281"/>
            <a:ext cx="5122606" cy="3658689"/>
          </a:xfrm>
        </p:spPr>
        <p:txBody>
          <a:bodyPr>
            <a:normAutofit/>
          </a:bodyPr>
          <a:lstStyle/>
          <a:p>
            <a:pPr lvl="0"/>
            <a:r>
              <a:rPr lang="en-IN" sz="1600" dirty="0"/>
              <a:t>The imports were minimum proportional to the exports of the company in the year ?</a:t>
            </a:r>
          </a:p>
          <a:p>
            <a:pPr marL="0" lvl="0" indent="0">
              <a:buNone/>
            </a:pPr>
            <a:r>
              <a:rPr lang="en-IN" sz="1600" dirty="0"/>
              <a:t>A) 1995</a:t>
            </a:r>
          </a:p>
          <a:p>
            <a:pPr marL="0" lvl="0" indent="0">
              <a:buNone/>
            </a:pPr>
            <a:r>
              <a:rPr lang="en-IN" sz="1600" dirty="0"/>
              <a:t>B) 1996</a:t>
            </a:r>
          </a:p>
          <a:p>
            <a:pPr marL="0" lvl="0" indent="0">
              <a:buNone/>
            </a:pPr>
            <a:r>
              <a:rPr lang="en-IN" sz="1600" dirty="0"/>
              <a:t>C) 1997</a:t>
            </a:r>
          </a:p>
          <a:p>
            <a:pPr marL="0" lvl="0" indent="0">
              <a:buNone/>
            </a:pPr>
            <a:r>
              <a:rPr lang="en-IN" sz="1600" dirty="0"/>
              <a:t>D)2000</a:t>
            </a:r>
          </a:p>
          <a:p>
            <a:endParaRPr lang="en-IN" dirty="0"/>
          </a:p>
        </p:txBody>
      </p:sp>
      <p:pic>
        <p:nvPicPr>
          <p:cNvPr id="6" name="Picture 5" descr="Chart, line chart&#10;&#10;Description automatically generated">
            <a:extLst>
              <a:ext uri="{FF2B5EF4-FFF2-40B4-BE49-F238E27FC236}">
                <a16:creationId xmlns:a16="http://schemas.microsoft.com/office/drawing/2014/main" id="{F420E6FA-5C5D-4125-9D29-B0ABFCE55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826" y="3035851"/>
            <a:ext cx="4849283" cy="3284664"/>
          </a:xfrm>
          <a:prstGeom prst="rect">
            <a:avLst/>
          </a:prstGeom>
        </p:spPr>
      </p:pic>
    </p:spTree>
    <p:extLst>
      <p:ext uri="{BB962C8B-B14F-4D97-AF65-F5344CB8AC3E}">
        <p14:creationId xmlns:p14="http://schemas.microsoft.com/office/powerpoint/2010/main" val="3282988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1EE5B0E-CF5D-45C2-977E-33DBC30A1AAD}"/>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97DB0B74-8D71-4C56-9099-483BC9E9D01A}"/>
              </a:ext>
            </a:extLst>
          </p:cNvPr>
          <p:cNvSpPr>
            <a:spLocks noGrp="1"/>
          </p:cNvSpPr>
          <p:nvPr>
            <p:ph idx="1"/>
          </p:nvPr>
        </p:nvSpPr>
        <p:spPr>
          <a:xfrm>
            <a:off x="6421089" y="2548281"/>
            <a:ext cx="5122606" cy="3658689"/>
          </a:xfrm>
        </p:spPr>
        <p:txBody>
          <a:bodyPr>
            <a:normAutofit/>
          </a:bodyPr>
          <a:lstStyle/>
          <a:p>
            <a:pPr lvl="0"/>
            <a:r>
              <a:rPr lang="en-IN" sz="1600" dirty="0"/>
              <a:t>What was the percentage increase in imports from 1997 to 1998?</a:t>
            </a:r>
          </a:p>
          <a:p>
            <a:pPr marL="0" lvl="0" indent="0">
              <a:buNone/>
            </a:pPr>
            <a:r>
              <a:rPr lang="en-IN" sz="1600" dirty="0"/>
              <a:t>A) 72</a:t>
            </a:r>
          </a:p>
          <a:p>
            <a:pPr marL="0" lvl="0" indent="0">
              <a:buNone/>
            </a:pPr>
            <a:r>
              <a:rPr lang="en-IN" sz="1600" dirty="0"/>
              <a:t>B) 56</a:t>
            </a:r>
          </a:p>
          <a:p>
            <a:pPr marL="0" lvl="0" indent="0">
              <a:buNone/>
            </a:pPr>
            <a:r>
              <a:rPr lang="en-IN" sz="1600" dirty="0"/>
              <a:t>C) 28</a:t>
            </a:r>
          </a:p>
          <a:p>
            <a:pPr marL="0" lvl="0" indent="0">
              <a:buNone/>
            </a:pPr>
            <a:r>
              <a:rPr lang="en-IN" sz="1600" dirty="0"/>
              <a:t>D) Date inadequate</a:t>
            </a:r>
          </a:p>
          <a:p>
            <a:endParaRPr lang="en-IN" dirty="0"/>
          </a:p>
        </p:txBody>
      </p:sp>
      <p:pic>
        <p:nvPicPr>
          <p:cNvPr id="6" name="Picture 5" descr="Chart, line chart&#10;&#10;Description automatically generated">
            <a:extLst>
              <a:ext uri="{FF2B5EF4-FFF2-40B4-BE49-F238E27FC236}">
                <a16:creationId xmlns:a16="http://schemas.microsoft.com/office/drawing/2014/main" id="{5E1211E9-0E65-4F11-A78C-BFFEDDC6B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42" y="3000130"/>
            <a:ext cx="4974525" cy="3369497"/>
          </a:xfrm>
          <a:prstGeom prst="rect">
            <a:avLst/>
          </a:prstGeom>
        </p:spPr>
      </p:pic>
    </p:spTree>
    <p:extLst>
      <p:ext uri="{BB962C8B-B14F-4D97-AF65-F5344CB8AC3E}">
        <p14:creationId xmlns:p14="http://schemas.microsoft.com/office/powerpoint/2010/main" val="6211219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3C80C5-13E4-488F-A64F-AAC7AAF0C414}"/>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9204047-C103-4596-A0C5-A2E585F5597F}"/>
              </a:ext>
            </a:extLst>
          </p:cNvPr>
          <p:cNvSpPr>
            <a:spLocks noGrp="1"/>
          </p:cNvSpPr>
          <p:nvPr>
            <p:ph idx="1"/>
          </p:nvPr>
        </p:nvSpPr>
        <p:spPr>
          <a:xfrm>
            <a:off x="648931" y="2548281"/>
            <a:ext cx="5122606" cy="3658689"/>
          </a:xfrm>
        </p:spPr>
        <p:txBody>
          <a:bodyPr>
            <a:normAutofit/>
          </a:bodyPr>
          <a:lstStyle/>
          <a:p>
            <a:pPr marL="342900" lvl="0" indent="-342900">
              <a:spcAft>
                <a:spcPts val="1000"/>
              </a:spcAft>
              <a:buFont typeface="+mj-lt"/>
              <a:buAutoNum type="arabicPeriod"/>
            </a:pPr>
            <a:r>
              <a:rPr lang="en-IN">
                <a:effectLst/>
                <a:latin typeface="Calibri" panose="020F0502020204030204" pitchFamily="34" charset="0"/>
                <a:ea typeface="Times New Roman" panose="02020603050405020304" pitchFamily="18" charset="0"/>
                <a:cs typeface="Times New Roman" panose="02020603050405020304" pitchFamily="18" charset="0"/>
              </a:rPr>
              <a:t>If the imports of the company in 1996 was Rs 272 crores, the exports from the company in  1996 was?</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effectLst/>
                <a:latin typeface="Calibri" panose="020F0502020204030204" pitchFamily="34" charset="0"/>
                <a:ea typeface="Times New Roman" panose="02020603050405020304" pitchFamily="18" charset="0"/>
                <a:cs typeface="Times New Roman" panose="02020603050405020304" pitchFamily="18" charset="0"/>
              </a:rPr>
              <a:t>Rs. 370 crores</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effectLst/>
                <a:latin typeface="Calibri" panose="020F0502020204030204" pitchFamily="34" charset="0"/>
                <a:ea typeface="Times New Roman" panose="02020603050405020304" pitchFamily="18" charset="0"/>
                <a:cs typeface="Times New Roman" panose="02020603050405020304" pitchFamily="18" charset="0"/>
              </a:rPr>
              <a:t>Rs. 320 crores</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effectLst/>
                <a:latin typeface="Calibri" panose="020F0502020204030204" pitchFamily="34" charset="0"/>
                <a:ea typeface="Times New Roman" panose="02020603050405020304" pitchFamily="18" charset="0"/>
                <a:cs typeface="Times New Roman" panose="02020603050405020304" pitchFamily="18" charset="0"/>
              </a:rPr>
              <a:t>Rs. 280 crores</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effectLst/>
                <a:latin typeface="Calibri" panose="020F0502020204030204" pitchFamily="34" charset="0"/>
                <a:ea typeface="Times New Roman" panose="02020603050405020304" pitchFamily="18" charset="0"/>
                <a:cs typeface="Times New Roman" panose="02020603050405020304" pitchFamily="18" charset="0"/>
              </a:rPr>
              <a:t>Rs. 275 crores</a:t>
            </a:r>
            <a:endParaRPr lang="en-IN">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descr="Chart, line chart&#10;&#10;Description automatically generated">
            <a:extLst>
              <a:ext uri="{FF2B5EF4-FFF2-40B4-BE49-F238E27FC236}">
                <a16:creationId xmlns:a16="http://schemas.microsoft.com/office/drawing/2014/main" id="{566A9F4F-F645-4902-BE35-D0CB7BA22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105" y="3062315"/>
            <a:ext cx="4913400" cy="3328094"/>
          </a:xfrm>
          <a:prstGeom prst="rect">
            <a:avLst/>
          </a:prstGeom>
        </p:spPr>
      </p:pic>
    </p:spTree>
    <p:extLst>
      <p:ext uri="{BB962C8B-B14F-4D97-AF65-F5344CB8AC3E}">
        <p14:creationId xmlns:p14="http://schemas.microsoft.com/office/powerpoint/2010/main" val="24236664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EDBF8-E86C-41F5-B907-18E1DC78331F}"/>
              </a:ext>
            </a:extLst>
          </p:cNvPr>
          <p:cNvSpPr>
            <a:spLocks noGrp="1"/>
          </p:cNvSpPr>
          <p:nvPr>
            <p:ph type="title"/>
          </p:nvPr>
        </p:nvSpPr>
        <p:spPr>
          <a:xfrm>
            <a:off x="648931" y="629266"/>
            <a:ext cx="4166510" cy="1622321"/>
          </a:xfrm>
        </p:spPr>
        <p:txBody>
          <a:bodyPr>
            <a:normAutofit/>
          </a:bodyPr>
          <a:lstStyle/>
          <a:p>
            <a:r>
              <a:rPr lang="en-GB">
                <a:solidFill>
                  <a:srgbClr val="EBEBEB"/>
                </a:solidFill>
              </a:rPr>
              <a:t>Exercise</a:t>
            </a:r>
            <a:endParaRPr lang="en-IN">
              <a:solidFill>
                <a:srgbClr val="EBEBEB"/>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2198274-FD74-4345-8026-6E9ED53682AA}"/>
              </a:ext>
            </a:extLst>
          </p:cNvPr>
          <p:cNvSpPr>
            <a:spLocks noGrp="1"/>
          </p:cNvSpPr>
          <p:nvPr>
            <p:ph idx="1"/>
          </p:nvPr>
        </p:nvSpPr>
        <p:spPr>
          <a:xfrm>
            <a:off x="648931" y="2438400"/>
            <a:ext cx="4166509" cy="3785419"/>
          </a:xfrm>
        </p:spPr>
        <p:txBody>
          <a:bodyPr>
            <a:normAutofit/>
          </a:bodyPr>
          <a:lstStyle/>
          <a:p>
            <a:pPr lvl="0"/>
            <a:r>
              <a:rPr lang="en-IN">
                <a:solidFill>
                  <a:srgbClr val="EBEBEB"/>
                </a:solidFill>
              </a:rPr>
              <a:t>In how many of the given years were the exports more than the imports?</a:t>
            </a:r>
          </a:p>
          <a:p>
            <a:pPr marL="0" lvl="0" indent="0">
              <a:buNone/>
            </a:pPr>
            <a:r>
              <a:rPr lang="en-IN">
                <a:solidFill>
                  <a:srgbClr val="EBEBEB"/>
                </a:solidFill>
              </a:rPr>
              <a:t>A) 1</a:t>
            </a:r>
          </a:p>
          <a:p>
            <a:pPr marL="0" lvl="0" indent="0">
              <a:buNone/>
            </a:pPr>
            <a:r>
              <a:rPr lang="en-IN">
                <a:solidFill>
                  <a:srgbClr val="EBEBEB"/>
                </a:solidFill>
              </a:rPr>
              <a:t>B) 2</a:t>
            </a:r>
          </a:p>
          <a:p>
            <a:pPr marL="0" lvl="0" indent="0">
              <a:buNone/>
            </a:pPr>
            <a:r>
              <a:rPr lang="en-IN">
                <a:solidFill>
                  <a:srgbClr val="EBEBEB"/>
                </a:solidFill>
              </a:rPr>
              <a:t>C) 3</a:t>
            </a:r>
          </a:p>
          <a:p>
            <a:pPr marL="0" lvl="0" indent="0">
              <a:buNone/>
            </a:pPr>
            <a:r>
              <a:rPr lang="en-IN">
                <a:solidFill>
                  <a:srgbClr val="EBEBEB"/>
                </a:solidFill>
              </a:rPr>
              <a:t>D) 4</a:t>
            </a:r>
          </a:p>
          <a:p>
            <a:endParaRPr lang="en-IN">
              <a:solidFill>
                <a:srgbClr val="EBEBEB"/>
              </a:solidFill>
            </a:endParaRPr>
          </a:p>
        </p:txBody>
      </p:sp>
      <p:pic>
        <p:nvPicPr>
          <p:cNvPr id="6" name="Picture 5" descr="Chart, line chart&#10;&#10;Description automatically generated">
            <a:extLst>
              <a:ext uri="{FF2B5EF4-FFF2-40B4-BE49-F238E27FC236}">
                <a16:creationId xmlns:a16="http://schemas.microsoft.com/office/drawing/2014/main" id="{0C3B3D1A-C8CA-4BE9-8264-98D317476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369" y="2448790"/>
            <a:ext cx="5052145" cy="3422073"/>
          </a:xfrm>
          <a:prstGeom prst="rect">
            <a:avLst/>
          </a:prstGeom>
        </p:spPr>
      </p:pic>
    </p:spTree>
    <p:extLst>
      <p:ext uri="{BB962C8B-B14F-4D97-AF65-F5344CB8AC3E}">
        <p14:creationId xmlns:p14="http://schemas.microsoft.com/office/powerpoint/2010/main" val="3186066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16399-5908-4E63-9751-BD80C33AF956}"/>
              </a:ext>
            </a:extLst>
          </p:cNvPr>
          <p:cNvSpPr>
            <a:spLocks noGrp="1"/>
          </p:cNvSpPr>
          <p:nvPr>
            <p:ph type="title"/>
          </p:nvPr>
        </p:nvSpPr>
        <p:spPr>
          <a:xfrm>
            <a:off x="648931" y="629266"/>
            <a:ext cx="4166510" cy="1622321"/>
          </a:xfrm>
        </p:spPr>
        <p:txBody>
          <a:bodyPr>
            <a:normAutofit/>
          </a:bodyPr>
          <a:lstStyle/>
          <a:p>
            <a:r>
              <a:rPr lang="en-GB">
                <a:solidFill>
                  <a:srgbClr val="EBEBEB"/>
                </a:solidFill>
              </a:rPr>
              <a:t>Exercise</a:t>
            </a:r>
            <a:endParaRPr lang="en-IN">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Chart, line chart&#10;&#10;Description automatically generated">
            <a:extLst>
              <a:ext uri="{FF2B5EF4-FFF2-40B4-BE49-F238E27FC236}">
                <a16:creationId xmlns:a16="http://schemas.microsoft.com/office/drawing/2014/main" id="{DF9D326E-665F-4A67-A7AB-E76138A91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640013"/>
            <a:ext cx="5449889" cy="3577970"/>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6D6BA2-F055-4962-8019-F5BA54E3BDB6}"/>
              </a:ext>
            </a:extLst>
          </p:cNvPr>
          <p:cNvSpPr>
            <a:spLocks noGrp="1"/>
          </p:cNvSpPr>
          <p:nvPr>
            <p:ph idx="1"/>
          </p:nvPr>
        </p:nvSpPr>
        <p:spPr>
          <a:xfrm>
            <a:off x="648931" y="2438400"/>
            <a:ext cx="4166509" cy="3785419"/>
          </a:xfrm>
        </p:spPr>
        <p:txBody>
          <a:bodyPr>
            <a:normAutofit/>
          </a:bodyPr>
          <a:lstStyle/>
          <a:p>
            <a:r>
              <a:rPr lang="en-IN">
                <a:solidFill>
                  <a:srgbClr val="EBEBEB"/>
                </a:solidFill>
              </a:rPr>
              <a:t>Ratio of Exports to Imports (in terms of money in Rs. Crores) of Two Companies Over the Years </a:t>
            </a:r>
          </a:p>
        </p:txBody>
      </p:sp>
    </p:spTree>
    <p:extLst>
      <p:ext uri="{BB962C8B-B14F-4D97-AF65-F5344CB8AC3E}">
        <p14:creationId xmlns:p14="http://schemas.microsoft.com/office/powerpoint/2010/main" val="22580923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678FC-5689-40B2-892A-597DF1DF83F8}"/>
              </a:ext>
            </a:extLst>
          </p:cNvPr>
          <p:cNvSpPr>
            <a:spLocks noGrp="1"/>
          </p:cNvSpPr>
          <p:nvPr>
            <p:ph type="title"/>
          </p:nvPr>
        </p:nvSpPr>
        <p:spPr>
          <a:xfrm>
            <a:off x="648929" y="629266"/>
            <a:ext cx="3505495" cy="1622321"/>
          </a:xfrm>
        </p:spPr>
        <p:txBody>
          <a:bodyPr>
            <a:normAutofit/>
          </a:bodyPr>
          <a:lstStyle/>
          <a:p>
            <a:r>
              <a:rPr lang="en-GB" dirty="0">
                <a:solidFill>
                  <a:srgbClr val="EBEBEB"/>
                </a:solidFill>
              </a:rPr>
              <a:t>Exercise</a:t>
            </a:r>
            <a:endParaRPr lang="en-IN" dirty="0">
              <a:solidFill>
                <a:srgbClr val="EBEBEB"/>
              </a:solidFill>
            </a:endParaRPr>
          </a:p>
        </p:txBody>
      </p:sp>
      <p:sp>
        <p:nvSpPr>
          <p:cNvPr id="12" name="Rectangle 1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C37095E2-CFEB-4568-B0B8-8E41D7E2B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19" y="1509260"/>
            <a:ext cx="5614835" cy="3686260"/>
          </a:xfrm>
          <a:prstGeom prst="rect">
            <a:avLst/>
          </a:prstGeom>
          <a:effectLst/>
        </p:spPr>
      </p:pic>
      <p:sp>
        <p:nvSpPr>
          <p:cNvPr id="16" name="Rectangle 1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512D54E-19BE-4E55-BF2B-2BC88B064221}"/>
              </a:ext>
            </a:extLst>
          </p:cNvPr>
          <p:cNvSpPr>
            <a:spLocks noGrp="1"/>
          </p:cNvSpPr>
          <p:nvPr>
            <p:ph idx="1"/>
          </p:nvPr>
        </p:nvSpPr>
        <p:spPr>
          <a:xfrm>
            <a:off x="648931" y="2438400"/>
            <a:ext cx="3505494" cy="3785419"/>
          </a:xfrm>
        </p:spPr>
        <p:txBody>
          <a:bodyPr>
            <a:normAutofit/>
          </a:bodyPr>
          <a:lstStyle/>
          <a:p>
            <a:pPr marL="342900" lvl="0" indent="-342900">
              <a:spcAft>
                <a:spcPts val="1000"/>
              </a:spcAft>
              <a:buFont typeface="+mj-lt"/>
              <a:buAutoNum type="arabicPeriod"/>
            </a:pPr>
            <a:r>
              <a:rPr lang="en-I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In how many of the given years were the exports more than the imports for Company A?</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mj-lt"/>
              <a:buAutoNum type="alphaUcParenR"/>
            </a:pPr>
            <a:r>
              <a:rPr lang="en-I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solidFill>
                <a:srgbClr val="FFFFFF"/>
              </a:solidFill>
            </a:endParaRPr>
          </a:p>
        </p:txBody>
      </p:sp>
    </p:spTree>
    <p:extLst>
      <p:ext uri="{BB962C8B-B14F-4D97-AF65-F5344CB8AC3E}">
        <p14:creationId xmlns:p14="http://schemas.microsoft.com/office/powerpoint/2010/main" val="26624418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3C7B-74EA-4CC2-ABA9-19A6836732F6}"/>
              </a:ext>
            </a:extLst>
          </p:cNvPr>
          <p:cNvSpPr>
            <a:spLocks noGrp="1"/>
          </p:cNvSpPr>
          <p:nvPr>
            <p:ph type="title"/>
          </p:nvPr>
        </p:nvSpPr>
        <p:spPr/>
        <p:txBody>
          <a:bodyPr/>
          <a:lstStyle/>
          <a:p>
            <a:pPr algn="ctr"/>
            <a:r>
              <a:rPr lang="en-GB" dirty="0"/>
              <a:t>Exercise</a:t>
            </a:r>
            <a:endParaRPr lang="en-IN" dirty="0"/>
          </a:p>
        </p:txBody>
      </p:sp>
      <p:graphicFrame>
        <p:nvGraphicFramePr>
          <p:cNvPr id="4" name="Content Placeholder 3">
            <a:extLst>
              <a:ext uri="{FF2B5EF4-FFF2-40B4-BE49-F238E27FC236}">
                <a16:creationId xmlns:a16="http://schemas.microsoft.com/office/drawing/2014/main" id="{DE956C69-CA5E-4021-866E-01A36D2FE542}"/>
              </a:ext>
            </a:extLst>
          </p:cNvPr>
          <p:cNvGraphicFramePr>
            <a:graphicFrameLocks noGrp="1"/>
          </p:cNvGraphicFramePr>
          <p:nvPr>
            <p:ph idx="1"/>
            <p:extLst>
              <p:ext uri="{D42A27DB-BD31-4B8C-83A1-F6EECF244321}">
                <p14:modId xmlns:p14="http://schemas.microsoft.com/office/powerpoint/2010/main" val="4185245560"/>
              </p:ext>
            </p:extLst>
          </p:nvPr>
        </p:nvGraphicFramePr>
        <p:xfrm>
          <a:off x="3347720" y="2624995"/>
          <a:ext cx="5496560" cy="2749805"/>
        </p:xfrm>
        <a:graphic>
          <a:graphicData uri="http://schemas.openxmlformats.org/drawingml/2006/table">
            <a:tbl>
              <a:tblPr firstRow="1" firstCol="1" bandRow="1">
                <a:tableStyleId>{5C22544A-7EE6-4342-B048-85BDC9FD1C3A}</a:tableStyleId>
              </a:tblPr>
              <a:tblGrid>
                <a:gridCol w="1805940">
                  <a:extLst>
                    <a:ext uri="{9D8B030D-6E8A-4147-A177-3AD203B41FA5}">
                      <a16:colId xmlns:a16="http://schemas.microsoft.com/office/drawing/2014/main" val="3118429995"/>
                    </a:ext>
                  </a:extLst>
                </a:gridCol>
                <a:gridCol w="1845310">
                  <a:extLst>
                    <a:ext uri="{9D8B030D-6E8A-4147-A177-3AD203B41FA5}">
                      <a16:colId xmlns:a16="http://schemas.microsoft.com/office/drawing/2014/main" val="662030443"/>
                    </a:ext>
                  </a:extLst>
                </a:gridCol>
                <a:gridCol w="1845310">
                  <a:extLst>
                    <a:ext uri="{9D8B030D-6E8A-4147-A177-3AD203B41FA5}">
                      <a16:colId xmlns:a16="http://schemas.microsoft.com/office/drawing/2014/main" val="3024392956"/>
                    </a:ext>
                  </a:extLst>
                </a:gridCol>
              </a:tblGrid>
              <a:tr h="0">
                <a:tc>
                  <a:txBody>
                    <a:bodyPr/>
                    <a:lstStyle/>
                    <a:p>
                      <a:pPr>
                        <a:lnSpc>
                          <a:spcPct val="107000"/>
                        </a:lnSpc>
                        <a:spcAft>
                          <a:spcPts val="800"/>
                        </a:spcAft>
                      </a:pPr>
                      <a:r>
                        <a:rPr lang="en-IN" sz="1200">
                          <a:effectLst/>
                        </a:rPr>
                        <a:t>               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Company 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Company B</a:t>
                      </a:r>
                      <a:endParaRPr lang="en-IN" sz="1100">
                        <a:effectLst/>
                      </a:endParaRPr>
                    </a:p>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80161"/>
                  </a:ext>
                </a:extLst>
              </a:tr>
              <a:tr h="1033780">
                <a:tc>
                  <a:txBody>
                    <a:bodyPr/>
                    <a:lstStyle/>
                    <a:p>
                      <a:pPr>
                        <a:lnSpc>
                          <a:spcPct val="107000"/>
                        </a:lnSpc>
                        <a:spcAft>
                          <a:spcPts val="800"/>
                        </a:spcAft>
                      </a:pPr>
                      <a:r>
                        <a:rPr lang="en-IN" sz="1200" dirty="0">
                          <a:effectLst/>
                        </a:rPr>
                        <a:t>1995</a:t>
                      </a:r>
                      <a:endParaRPr lang="en-IN" sz="1100" dirty="0">
                        <a:effectLst/>
                      </a:endParaRPr>
                    </a:p>
                    <a:p>
                      <a:pPr>
                        <a:lnSpc>
                          <a:spcPct val="107000"/>
                        </a:lnSpc>
                        <a:spcAft>
                          <a:spcPts val="800"/>
                        </a:spcAft>
                      </a:pPr>
                      <a:r>
                        <a:rPr lang="en-IN" sz="1200" dirty="0">
                          <a:effectLst/>
                        </a:rPr>
                        <a:t>19961998</a:t>
                      </a:r>
                      <a:endParaRPr lang="en-IN" sz="1100" dirty="0">
                        <a:effectLst/>
                      </a:endParaRPr>
                    </a:p>
                    <a:p>
                      <a:pPr>
                        <a:lnSpc>
                          <a:spcPct val="107000"/>
                        </a:lnSpc>
                        <a:spcAft>
                          <a:spcPts val="800"/>
                        </a:spcAft>
                      </a:pPr>
                      <a:r>
                        <a:rPr lang="en-IN" sz="1200" dirty="0">
                          <a:effectLst/>
                        </a:rPr>
                        <a:t>1999</a:t>
                      </a:r>
                      <a:endParaRPr lang="en-IN" sz="1100" dirty="0">
                        <a:effectLst/>
                      </a:endParaRPr>
                    </a:p>
                    <a:p>
                      <a:pPr>
                        <a:lnSpc>
                          <a:spcPct val="107000"/>
                        </a:lnSpc>
                        <a:spcAft>
                          <a:spcPts val="800"/>
                        </a:spcAft>
                      </a:pPr>
                      <a:r>
                        <a:rPr lang="en-IN" sz="1200" dirty="0">
                          <a:effectLst/>
                        </a:rPr>
                        <a:t>2000</a:t>
                      </a:r>
                      <a:endParaRPr lang="en-IN" sz="1100" dirty="0">
                        <a:effectLst/>
                      </a:endParaRPr>
                    </a:p>
                    <a:p>
                      <a:pPr>
                        <a:lnSpc>
                          <a:spcPct val="107000"/>
                        </a:lnSpc>
                        <a:spcAft>
                          <a:spcPts val="8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1.75</a:t>
                      </a:r>
                      <a:endParaRPr lang="en-IN" sz="1100" dirty="0">
                        <a:effectLst/>
                      </a:endParaRPr>
                    </a:p>
                    <a:p>
                      <a:pPr>
                        <a:lnSpc>
                          <a:spcPct val="107000"/>
                        </a:lnSpc>
                        <a:spcAft>
                          <a:spcPts val="800"/>
                        </a:spcAft>
                      </a:pPr>
                      <a:r>
                        <a:rPr lang="en-IN" sz="1200" dirty="0">
                          <a:effectLst/>
                        </a:rPr>
                        <a:t>1.50 </a:t>
                      </a:r>
                      <a:endParaRPr lang="en-IN" sz="1100" dirty="0">
                        <a:effectLst/>
                      </a:endParaRPr>
                    </a:p>
                    <a:p>
                      <a:pPr>
                        <a:lnSpc>
                          <a:spcPct val="107000"/>
                        </a:lnSpc>
                        <a:spcAft>
                          <a:spcPts val="800"/>
                        </a:spcAft>
                      </a:pPr>
                      <a:r>
                        <a:rPr lang="en-IN" sz="1200" dirty="0">
                          <a:effectLst/>
                        </a:rPr>
                        <a:t>1.75</a:t>
                      </a:r>
                      <a:endParaRPr lang="en-IN" sz="1100" dirty="0">
                        <a:effectLst/>
                      </a:endParaRPr>
                    </a:p>
                    <a:p>
                      <a:pPr>
                        <a:lnSpc>
                          <a:spcPct val="107000"/>
                        </a:lnSpc>
                        <a:spcAft>
                          <a:spcPts val="800"/>
                        </a:spcAft>
                      </a:pPr>
                      <a:r>
                        <a:rPr lang="en-IN" sz="1200" dirty="0">
                          <a:effectLst/>
                        </a:rPr>
                        <a:t>0.75</a:t>
                      </a:r>
                      <a:endParaRPr lang="en-IN" sz="1100" dirty="0">
                        <a:effectLst/>
                      </a:endParaRPr>
                    </a:p>
                    <a:p>
                      <a:pPr>
                        <a:lnSpc>
                          <a:spcPct val="107000"/>
                        </a:lnSpc>
                        <a:spcAft>
                          <a:spcPts val="800"/>
                        </a:spcAft>
                      </a:pPr>
                      <a:r>
                        <a:rPr lang="en-IN" sz="1200" dirty="0">
                          <a:effectLst/>
                        </a:rPr>
                        <a:t>0.75</a:t>
                      </a:r>
                      <a:endParaRPr lang="en-IN" sz="1100" dirty="0">
                        <a:effectLst/>
                      </a:endParaRPr>
                    </a:p>
                    <a:p>
                      <a:pPr>
                        <a:lnSpc>
                          <a:spcPct val="107000"/>
                        </a:lnSpc>
                        <a:spcAft>
                          <a:spcPts val="800"/>
                        </a:spcAft>
                      </a:pPr>
                      <a:r>
                        <a:rPr lang="en-IN" sz="1200" dirty="0">
                          <a:effectLst/>
                        </a:rPr>
                        <a:t>1.00</a:t>
                      </a:r>
                      <a:endParaRPr lang="en-IN" sz="1100" dirty="0">
                        <a:effectLst/>
                      </a:endParaRPr>
                    </a:p>
                    <a:p>
                      <a:pPr>
                        <a:lnSpc>
                          <a:spcPct val="107000"/>
                        </a:lnSpc>
                        <a:spcAft>
                          <a:spcPts val="8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0.75</a:t>
                      </a:r>
                      <a:endParaRPr lang="en-IN" sz="1100" dirty="0">
                        <a:effectLst/>
                      </a:endParaRPr>
                    </a:p>
                    <a:p>
                      <a:pPr>
                        <a:lnSpc>
                          <a:spcPct val="107000"/>
                        </a:lnSpc>
                        <a:spcAft>
                          <a:spcPts val="800"/>
                        </a:spcAft>
                      </a:pPr>
                      <a:r>
                        <a:rPr lang="en-IN" sz="1200" dirty="0">
                          <a:effectLst/>
                        </a:rPr>
                        <a:t>0.75</a:t>
                      </a:r>
                      <a:endParaRPr lang="en-IN" sz="1100" dirty="0">
                        <a:effectLst/>
                      </a:endParaRPr>
                    </a:p>
                    <a:p>
                      <a:pPr>
                        <a:lnSpc>
                          <a:spcPct val="107000"/>
                        </a:lnSpc>
                        <a:spcAft>
                          <a:spcPts val="800"/>
                        </a:spcAft>
                      </a:pPr>
                      <a:r>
                        <a:rPr lang="en-IN" sz="1200" dirty="0">
                          <a:effectLst/>
                        </a:rPr>
                        <a:t>1.00</a:t>
                      </a:r>
                      <a:endParaRPr lang="en-IN" sz="1100" dirty="0">
                        <a:effectLst/>
                      </a:endParaRPr>
                    </a:p>
                    <a:p>
                      <a:pPr>
                        <a:lnSpc>
                          <a:spcPct val="107000"/>
                        </a:lnSpc>
                        <a:spcAft>
                          <a:spcPts val="800"/>
                        </a:spcAft>
                      </a:pPr>
                      <a:r>
                        <a:rPr lang="en-IN" sz="1200" dirty="0">
                          <a:effectLst/>
                        </a:rPr>
                        <a:t>1.25</a:t>
                      </a:r>
                      <a:endParaRPr lang="en-IN" sz="1100" dirty="0">
                        <a:effectLst/>
                      </a:endParaRPr>
                    </a:p>
                    <a:p>
                      <a:pPr>
                        <a:lnSpc>
                          <a:spcPct val="107000"/>
                        </a:lnSpc>
                        <a:spcAft>
                          <a:spcPts val="800"/>
                        </a:spcAft>
                      </a:pPr>
                      <a:r>
                        <a:rPr lang="en-IN" sz="1200" dirty="0">
                          <a:effectLst/>
                        </a:rPr>
                        <a:t>1.00</a:t>
                      </a:r>
                      <a:endParaRPr lang="en-IN" sz="1100" dirty="0">
                        <a:effectLst/>
                      </a:endParaRPr>
                    </a:p>
                    <a:p>
                      <a:pPr>
                        <a:lnSpc>
                          <a:spcPct val="107000"/>
                        </a:lnSpc>
                        <a:spcAft>
                          <a:spcPts val="800"/>
                        </a:spcAft>
                      </a:pPr>
                      <a:r>
                        <a:rPr lang="en-IN" sz="1200" dirty="0">
                          <a:effectLst/>
                        </a:rPr>
                        <a:t>1.25</a:t>
                      </a:r>
                      <a:endParaRPr lang="en-IN" sz="1100" dirty="0">
                        <a:effectLst/>
                      </a:endParaRPr>
                    </a:p>
                    <a:p>
                      <a:pPr>
                        <a:lnSpc>
                          <a:spcPct val="107000"/>
                        </a:lnSpc>
                        <a:spcAft>
                          <a:spcPts val="800"/>
                        </a:spcAft>
                      </a:pPr>
                      <a:r>
                        <a:rPr lang="en-IN" sz="1200" dirty="0">
                          <a:effectLst/>
                        </a:rPr>
                        <a:t> </a:t>
                      </a:r>
                      <a:endParaRPr lang="en-IN" sz="1100" dirty="0">
                        <a:effectLst/>
                      </a:endParaRPr>
                    </a:p>
                    <a:p>
                      <a:pPr>
                        <a:lnSpc>
                          <a:spcPct val="107000"/>
                        </a:lnSpc>
                        <a:spcAft>
                          <a:spcPts val="8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2761950"/>
                  </a:ext>
                </a:extLst>
              </a:tr>
            </a:tbl>
          </a:graphicData>
        </a:graphic>
      </p:graphicFrame>
    </p:spTree>
    <p:extLst>
      <p:ext uri="{BB962C8B-B14F-4D97-AF65-F5344CB8AC3E}">
        <p14:creationId xmlns:p14="http://schemas.microsoft.com/office/powerpoint/2010/main" val="14790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8A920-352D-497C-8D4E-F44F8490EEEA}"/>
              </a:ext>
            </a:extLst>
          </p:cNvPr>
          <p:cNvSpPr>
            <a:spLocks noGrp="1"/>
          </p:cNvSpPr>
          <p:nvPr>
            <p:ph type="title"/>
          </p:nvPr>
        </p:nvSpPr>
        <p:spPr>
          <a:xfrm>
            <a:off x="643855" y="1447799"/>
            <a:ext cx="3108626" cy="1444752"/>
          </a:xfrm>
        </p:spPr>
        <p:txBody>
          <a:bodyPr anchor="b">
            <a:normAutofit/>
          </a:bodyPr>
          <a:lstStyle/>
          <a:p>
            <a:r>
              <a:rPr lang="en-GB" sz="3200">
                <a:solidFill>
                  <a:srgbClr val="EBEBEB"/>
                </a:solidFill>
              </a:rPr>
              <a:t>Exercise</a:t>
            </a:r>
            <a:endParaRPr lang="en-IN" sz="3200">
              <a:solidFill>
                <a:srgbClr val="EBEBEB"/>
              </a:solidFill>
            </a:endParaRPr>
          </a:p>
        </p:txBody>
      </p:sp>
      <p:sp>
        <p:nvSpPr>
          <p:cNvPr id="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647180C-2DD7-4E39-881E-6542835D4030}"/>
              </a:ext>
            </a:extLst>
          </p:cNvPr>
          <p:cNvSpPr>
            <a:spLocks noGrp="1"/>
          </p:cNvSpPr>
          <p:nvPr>
            <p:ph idx="1"/>
          </p:nvPr>
        </p:nvSpPr>
        <p:spPr>
          <a:xfrm>
            <a:off x="643855" y="3072385"/>
            <a:ext cx="3108057" cy="2947415"/>
          </a:xfrm>
        </p:spPr>
        <p:txBody>
          <a:bodyPr>
            <a:normAutofit/>
          </a:bodyPr>
          <a:lstStyle/>
          <a:p>
            <a:pPr lvl="0"/>
            <a:r>
              <a:rPr lang="en-IN" sz="1400">
                <a:solidFill>
                  <a:srgbClr val="FFFFFF"/>
                </a:solidFill>
              </a:rPr>
              <a:t>If the imports of Company A in 1997 were increased by 40%, what would be the ratio of exports to the increased imports?</a:t>
            </a:r>
          </a:p>
          <a:p>
            <a:pPr marL="0" lvl="0" indent="0">
              <a:buNone/>
            </a:pPr>
            <a:r>
              <a:rPr lang="en-IN" sz="1400">
                <a:solidFill>
                  <a:srgbClr val="FFFFFF"/>
                </a:solidFill>
              </a:rPr>
              <a:t>A) 1.20</a:t>
            </a:r>
          </a:p>
          <a:p>
            <a:pPr marL="0" lvl="0" indent="0">
              <a:buNone/>
            </a:pPr>
            <a:r>
              <a:rPr lang="en-IN" sz="1400">
                <a:solidFill>
                  <a:srgbClr val="FFFFFF"/>
                </a:solidFill>
              </a:rPr>
              <a:t>B) 1.25</a:t>
            </a:r>
          </a:p>
          <a:p>
            <a:pPr marL="0" lvl="0" indent="0">
              <a:buNone/>
            </a:pPr>
            <a:r>
              <a:rPr lang="en-IN" sz="1400">
                <a:solidFill>
                  <a:srgbClr val="FFFFFF"/>
                </a:solidFill>
              </a:rPr>
              <a:t>C)1.30</a:t>
            </a:r>
          </a:p>
          <a:p>
            <a:pPr marL="0" lvl="0" indent="0">
              <a:buNone/>
            </a:pPr>
            <a:r>
              <a:rPr lang="en-IN" sz="1400">
                <a:solidFill>
                  <a:srgbClr val="FFFFFF"/>
                </a:solidFill>
              </a:rPr>
              <a:t>D)Cannot be determined</a:t>
            </a:r>
          </a:p>
          <a:p>
            <a:endParaRPr lang="en-IN" sz="1400">
              <a:solidFill>
                <a:srgbClr val="FFFFFF"/>
              </a:solidFill>
            </a:endParaRPr>
          </a:p>
        </p:txBody>
      </p:sp>
      <p:pic>
        <p:nvPicPr>
          <p:cNvPr id="6" name="Picture 5" descr="Chart, line chart&#10;&#10;Description automatically generated">
            <a:extLst>
              <a:ext uri="{FF2B5EF4-FFF2-40B4-BE49-F238E27FC236}">
                <a16:creationId xmlns:a16="http://schemas.microsoft.com/office/drawing/2014/main" id="{D08FCE20-C01C-4405-B813-48C696BB7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1" y="1601467"/>
            <a:ext cx="6495847" cy="4264664"/>
          </a:xfrm>
          <a:prstGeom prst="rect">
            <a:avLst/>
          </a:prstGeom>
          <a:effectLst/>
        </p:spPr>
      </p:pic>
    </p:spTree>
    <p:extLst>
      <p:ext uri="{BB962C8B-B14F-4D97-AF65-F5344CB8AC3E}">
        <p14:creationId xmlns:p14="http://schemas.microsoft.com/office/powerpoint/2010/main" val="2699759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B485D0-ADE9-4ED2-8041-F751BD07B514}"/>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3" descr="Chart, line chart&#10;&#10;Description automatically generated">
            <a:extLst>
              <a:ext uri="{FF2B5EF4-FFF2-40B4-BE49-F238E27FC236}">
                <a16:creationId xmlns:a16="http://schemas.microsoft.com/office/drawing/2014/main" id="{5A3B6B0C-CE43-4EB0-9EEA-023222171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4" y="2589734"/>
            <a:ext cx="5451627" cy="3579111"/>
          </a:xfrm>
          <a:prstGeom prst="rect">
            <a:avLst/>
          </a:prstGeom>
          <a:effectLst/>
        </p:spPr>
      </p:pic>
      <p:sp>
        <p:nvSpPr>
          <p:cNvPr id="3" name="Content Placeholder 2">
            <a:extLst>
              <a:ext uri="{FF2B5EF4-FFF2-40B4-BE49-F238E27FC236}">
                <a16:creationId xmlns:a16="http://schemas.microsoft.com/office/drawing/2014/main" id="{29069EC8-E557-4484-82DA-F97E12A1BF2F}"/>
              </a:ext>
            </a:extLst>
          </p:cNvPr>
          <p:cNvSpPr>
            <a:spLocks noGrp="1"/>
          </p:cNvSpPr>
          <p:nvPr>
            <p:ph idx="1"/>
          </p:nvPr>
        </p:nvSpPr>
        <p:spPr>
          <a:xfrm>
            <a:off x="6421089" y="2548281"/>
            <a:ext cx="5122606" cy="3658689"/>
          </a:xfrm>
        </p:spPr>
        <p:txBody>
          <a:bodyPr>
            <a:normAutofit/>
          </a:bodyPr>
          <a:lstStyle/>
          <a:p>
            <a:pPr lvl="0"/>
            <a:r>
              <a:rPr lang="en-IN" dirty="0"/>
              <a:t>If the exports of Company A in 1998 were Rs. 237 crores, what was the amount of imports in that year?</a:t>
            </a:r>
          </a:p>
          <a:p>
            <a:pPr marL="0" lvl="0" indent="0">
              <a:buNone/>
            </a:pPr>
            <a:r>
              <a:rPr lang="en-IN" dirty="0"/>
              <a:t>A) Rs. 189.6 crores</a:t>
            </a:r>
          </a:p>
          <a:p>
            <a:pPr marL="0" lvl="0" indent="0">
              <a:buNone/>
            </a:pPr>
            <a:r>
              <a:rPr lang="en-IN" dirty="0"/>
              <a:t>B) Rs. 243 crores</a:t>
            </a:r>
          </a:p>
          <a:p>
            <a:pPr marL="0" lvl="0" indent="0">
              <a:buNone/>
            </a:pPr>
            <a:r>
              <a:rPr lang="en-IN" dirty="0"/>
              <a:t>C) Rs. 281 crores</a:t>
            </a:r>
          </a:p>
          <a:p>
            <a:pPr marL="0" lvl="0" indent="0">
              <a:buNone/>
            </a:pPr>
            <a:r>
              <a:rPr lang="en-IN" dirty="0"/>
              <a:t>D) Rs. 316 crores</a:t>
            </a:r>
          </a:p>
          <a:p>
            <a:endParaRPr lang="en-IN" dirty="0"/>
          </a:p>
        </p:txBody>
      </p:sp>
    </p:spTree>
    <p:extLst>
      <p:ext uri="{BB962C8B-B14F-4D97-AF65-F5344CB8AC3E}">
        <p14:creationId xmlns:p14="http://schemas.microsoft.com/office/powerpoint/2010/main" val="19585045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AFB71-676B-4781-8672-A8DEC92794D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 Line graphs</a:t>
            </a: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6" name="Content Placeholder 14" descr="Chart, line chart&#10;&#10;Description automatically generated">
            <a:extLst>
              <a:ext uri="{FF2B5EF4-FFF2-40B4-BE49-F238E27FC236}">
                <a16:creationId xmlns:a16="http://schemas.microsoft.com/office/drawing/2014/main" id="{AC09B28C-8C0C-43A9-800B-B9632F5CF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992" y="1430331"/>
            <a:ext cx="5449889" cy="3997335"/>
          </a:xfrm>
          <a:prstGeom prst="rect">
            <a:avLst/>
          </a:prstGeom>
          <a:effectLst/>
        </p:spPr>
      </p:pic>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TextBox 16">
            <a:extLst>
              <a:ext uri="{FF2B5EF4-FFF2-40B4-BE49-F238E27FC236}">
                <a16:creationId xmlns:a16="http://schemas.microsoft.com/office/drawing/2014/main" id="{858F5644-30CE-4D4B-9F20-CD9F2453E9A8}"/>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Study the following line graph and answer the questions.</a:t>
            </a:r>
          </a:p>
          <a:p>
            <a:pPr>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Exports from Three Companies Over the Years (in Rs. crore)</a:t>
            </a:r>
          </a:p>
        </p:txBody>
      </p:sp>
      <p:sp>
        <p:nvSpPr>
          <p:cNvPr id="13" name="Rectangle 7">
            <a:extLst>
              <a:ext uri="{FF2B5EF4-FFF2-40B4-BE49-F238E27FC236}">
                <a16:creationId xmlns:a16="http://schemas.microsoft.com/office/drawing/2014/main" id="{8925D774-0837-48C0-A04D-FABB018EA570}"/>
              </a:ext>
            </a:extLst>
          </p:cNvPr>
          <p:cNvSpPr>
            <a:spLocks noChangeArrowheads="1"/>
          </p:cNvSpPr>
          <p:nvPr/>
        </p:nvSpPr>
        <p:spPr bwMode="auto">
          <a:xfrm>
            <a:off x="268941" y="147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56569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E253F7-65D6-495D-AE64-2FFE95E50664}"/>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20"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3" descr="Chart, line chart&#10;&#10;Description automatically generated">
            <a:extLst>
              <a:ext uri="{FF2B5EF4-FFF2-40B4-BE49-F238E27FC236}">
                <a16:creationId xmlns:a16="http://schemas.microsoft.com/office/drawing/2014/main" id="{8B28B33B-04DC-49EB-85C2-9740D1713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4" y="2589734"/>
            <a:ext cx="5451627" cy="3579111"/>
          </a:xfrm>
          <a:prstGeom prst="rect">
            <a:avLst/>
          </a:prstGeom>
          <a:effectLst/>
        </p:spPr>
      </p:pic>
      <p:sp>
        <p:nvSpPr>
          <p:cNvPr id="3" name="Content Placeholder 2">
            <a:extLst>
              <a:ext uri="{FF2B5EF4-FFF2-40B4-BE49-F238E27FC236}">
                <a16:creationId xmlns:a16="http://schemas.microsoft.com/office/drawing/2014/main" id="{E17FF526-AC30-4898-BE27-472E98067584}"/>
              </a:ext>
            </a:extLst>
          </p:cNvPr>
          <p:cNvSpPr>
            <a:spLocks noGrp="1"/>
          </p:cNvSpPr>
          <p:nvPr>
            <p:ph idx="1"/>
          </p:nvPr>
        </p:nvSpPr>
        <p:spPr>
          <a:xfrm>
            <a:off x="6421089" y="2548281"/>
            <a:ext cx="5122606" cy="3658689"/>
          </a:xfrm>
        </p:spPr>
        <p:txBody>
          <a:bodyPr>
            <a:normAutofit/>
          </a:bodyPr>
          <a:lstStyle/>
          <a:p>
            <a:pPr marL="342900" lvl="0" indent="-342900">
              <a:lnSpc>
                <a:spcPct val="90000"/>
              </a:lnSpc>
              <a:spcAft>
                <a:spcPts val="1000"/>
              </a:spcAft>
              <a:buFont typeface="+mj-lt"/>
              <a:buAutoNum type="arabicPeriod"/>
            </a:pPr>
            <a:r>
              <a:rPr lang="en-IN" sz="1900">
                <a:effectLst/>
                <a:latin typeface="Calibri" panose="020F0502020204030204" pitchFamily="34" charset="0"/>
                <a:ea typeface="Times New Roman" panose="02020603050405020304" pitchFamily="18" charset="0"/>
                <a:cs typeface="Times New Roman" panose="02020603050405020304" pitchFamily="18" charset="0"/>
              </a:rPr>
              <a:t>In 1995, the exports of Company A was double that of Company B. If the imports of Company A during the year was RS. 180 crores, what was the approximate amount of imports of Company B during that year?</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900">
                <a:effectLst/>
                <a:latin typeface="Calibri" panose="020F0502020204030204" pitchFamily="34" charset="0"/>
                <a:ea typeface="Times New Roman" panose="02020603050405020304" pitchFamily="18" charset="0"/>
                <a:cs typeface="Times New Roman" panose="02020603050405020304" pitchFamily="18" charset="0"/>
              </a:rPr>
              <a:t>Rs 190 crores</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900">
                <a:effectLst/>
                <a:latin typeface="Calibri" panose="020F0502020204030204" pitchFamily="34" charset="0"/>
                <a:ea typeface="Times New Roman" panose="02020603050405020304" pitchFamily="18" charset="0"/>
                <a:cs typeface="Times New Roman" panose="02020603050405020304" pitchFamily="18" charset="0"/>
              </a:rPr>
              <a:t>Rs 210 crores</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900">
                <a:effectLst/>
                <a:latin typeface="Calibri" panose="020F0502020204030204" pitchFamily="34" charset="0"/>
                <a:ea typeface="Times New Roman" panose="02020603050405020304" pitchFamily="18" charset="0"/>
                <a:cs typeface="Times New Roman" panose="02020603050405020304" pitchFamily="18" charset="0"/>
              </a:rPr>
              <a:t>Rs 225 crores</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Font typeface="+mj-lt"/>
              <a:buAutoNum type="alphaUcParenR"/>
            </a:pPr>
            <a:r>
              <a:rPr lang="en-IN" sz="1900">
                <a:effectLst/>
                <a:latin typeface="Calibri" panose="020F0502020204030204" pitchFamily="34" charset="0"/>
                <a:ea typeface="Times New Roman" panose="02020603050405020304" pitchFamily="18" charset="0"/>
                <a:cs typeface="Times New Roman" panose="02020603050405020304" pitchFamily="18" charset="0"/>
              </a:rPr>
              <a:t>Cannot be determined</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IN" sz="1900"/>
          </a:p>
        </p:txBody>
      </p:sp>
    </p:spTree>
    <p:extLst>
      <p:ext uri="{BB962C8B-B14F-4D97-AF65-F5344CB8AC3E}">
        <p14:creationId xmlns:p14="http://schemas.microsoft.com/office/powerpoint/2010/main" val="2655341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92C79-4574-463D-9B5F-C2EA5C789E16}"/>
              </a:ext>
            </a:extLst>
          </p:cNvPr>
          <p:cNvSpPr>
            <a:spLocks noGrp="1"/>
          </p:cNvSpPr>
          <p:nvPr>
            <p:ph type="title"/>
          </p:nvPr>
        </p:nvSpPr>
        <p:spPr>
          <a:xfrm>
            <a:off x="643855" y="1447799"/>
            <a:ext cx="3108626" cy="1444752"/>
          </a:xfrm>
        </p:spPr>
        <p:txBody>
          <a:bodyPr anchor="b">
            <a:normAutofit/>
          </a:bodyPr>
          <a:lstStyle/>
          <a:p>
            <a:r>
              <a:rPr lang="en-GB" sz="3200">
                <a:solidFill>
                  <a:srgbClr val="EBEBEB"/>
                </a:solidFill>
              </a:rPr>
              <a:t>Exercise</a:t>
            </a:r>
            <a:endParaRPr lang="en-IN" sz="3200">
              <a:solidFill>
                <a:srgbClr val="EBEBEB"/>
              </a:solidFill>
            </a:endParaRP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AE05CA-587D-45F0-8A3F-1F0156AE2B00}"/>
              </a:ext>
            </a:extLst>
          </p:cNvPr>
          <p:cNvSpPr>
            <a:spLocks noGrp="1"/>
          </p:cNvSpPr>
          <p:nvPr>
            <p:ph idx="1"/>
          </p:nvPr>
        </p:nvSpPr>
        <p:spPr>
          <a:xfrm>
            <a:off x="643855" y="3072385"/>
            <a:ext cx="3108057" cy="2947415"/>
          </a:xfrm>
        </p:spPr>
        <p:txBody>
          <a:bodyPr>
            <a:normAutofit/>
          </a:bodyPr>
          <a:lstStyle/>
          <a:p>
            <a:pPr lvl="0"/>
            <a:r>
              <a:rPr lang="en-IN" sz="1400">
                <a:solidFill>
                  <a:srgbClr val="FFFFFF"/>
                </a:solidFill>
              </a:rPr>
              <a:t>In which years was the difference between imports and exports of Company B the maximum?</a:t>
            </a:r>
          </a:p>
          <a:p>
            <a:pPr marL="0" lvl="0" indent="0">
              <a:buNone/>
            </a:pPr>
            <a:r>
              <a:rPr lang="en-IN" sz="1400">
                <a:solidFill>
                  <a:srgbClr val="FFFFFF"/>
                </a:solidFill>
              </a:rPr>
              <a:t>A) 2000</a:t>
            </a:r>
          </a:p>
          <a:p>
            <a:pPr marL="0" lvl="0" indent="0">
              <a:buNone/>
            </a:pPr>
            <a:r>
              <a:rPr lang="en-IN" sz="1400">
                <a:solidFill>
                  <a:srgbClr val="FFFFFF"/>
                </a:solidFill>
              </a:rPr>
              <a:t>B) 1996</a:t>
            </a:r>
          </a:p>
          <a:p>
            <a:pPr marL="0" lvl="0" indent="0">
              <a:buNone/>
            </a:pPr>
            <a:r>
              <a:rPr lang="en-IN" sz="1400">
                <a:solidFill>
                  <a:srgbClr val="FFFFFF"/>
                </a:solidFill>
              </a:rPr>
              <a:t>C) 1998 and 2000</a:t>
            </a:r>
          </a:p>
          <a:p>
            <a:pPr marL="0" lvl="0" indent="0">
              <a:buNone/>
            </a:pPr>
            <a:r>
              <a:rPr lang="en-IN" sz="1400">
                <a:solidFill>
                  <a:srgbClr val="FFFFFF"/>
                </a:solidFill>
              </a:rPr>
              <a:t>D) Cannot be determined</a:t>
            </a:r>
          </a:p>
          <a:p>
            <a:endParaRPr lang="en-IN" sz="1400">
              <a:solidFill>
                <a:srgbClr val="FFFFFF"/>
              </a:solidFill>
            </a:endParaRPr>
          </a:p>
        </p:txBody>
      </p:sp>
      <p:pic>
        <p:nvPicPr>
          <p:cNvPr id="4" name="Picture 3" descr="Chart, line chart&#10;&#10;Description automatically generated">
            <a:extLst>
              <a:ext uri="{FF2B5EF4-FFF2-40B4-BE49-F238E27FC236}">
                <a16:creationId xmlns:a16="http://schemas.microsoft.com/office/drawing/2014/main" id="{8688FED4-B4EA-4608-AE44-EB5FA1A5F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1" y="1601467"/>
            <a:ext cx="6495847" cy="4264664"/>
          </a:xfrm>
          <a:prstGeom prst="rect">
            <a:avLst/>
          </a:prstGeom>
          <a:effectLst/>
        </p:spPr>
      </p:pic>
    </p:spTree>
    <p:extLst>
      <p:ext uri="{BB962C8B-B14F-4D97-AF65-F5344CB8AC3E}">
        <p14:creationId xmlns:p14="http://schemas.microsoft.com/office/powerpoint/2010/main" val="39583878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5BEB48B-2E8B-4BDC-B191-FE93A9CF61AB}"/>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6" name="Freeform: Shape 1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Chart, line chart&#10;&#10;Description automatically generated">
            <a:extLst>
              <a:ext uri="{FF2B5EF4-FFF2-40B4-BE49-F238E27FC236}">
                <a16:creationId xmlns:a16="http://schemas.microsoft.com/office/drawing/2014/main" id="{3A64B2ED-221F-4322-A3E5-5B275BB3A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84" y="2651008"/>
            <a:ext cx="5451627" cy="3456563"/>
          </a:xfrm>
          <a:prstGeom prst="rect">
            <a:avLst/>
          </a:prstGeom>
          <a:effectLst/>
        </p:spPr>
      </p:pic>
      <p:sp>
        <p:nvSpPr>
          <p:cNvPr id="3" name="Content Placeholder 2">
            <a:extLst>
              <a:ext uri="{FF2B5EF4-FFF2-40B4-BE49-F238E27FC236}">
                <a16:creationId xmlns:a16="http://schemas.microsoft.com/office/drawing/2014/main" id="{E9D827B6-BCAD-48D0-B932-A09CF489B400}"/>
              </a:ext>
            </a:extLst>
          </p:cNvPr>
          <p:cNvSpPr>
            <a:spLocks noGrp="1"/>
          </p:cNvSpPr>
          <p:nvPr>
            <p:ph idx="1"/>
          </p:nvPr>
        </p:nvSpPr>
        <p:spPr>
          <a:xfrm>
            <a:off x="6421089" y="2548281"/>
            <a:ext cx="5122606" cy="3658689"/>
          </a:xfrm>
        </p:spPr>
        <p:txBody>
          <a:bodyPr>
            <a:normAutofit/>
          </a:bodyPr>
          <a:lstStyle/>
          <a:p>
            <a:pPr marL="228600">
              <a:spcAft>
                <a:spcPts val="800"/>
              </a:spcAft>
            </a:pPr>
            <a:r>
              <a:rPr lang="en-IN" sz="1900">
                <a:effectLst/>
                <a:latin typeface="Calibri" panose="020F0502020204030204" pitchFamily="34" charset="0"/>
                <a:ea typeface="Times New Roman" panose="02020603050405020304" pitchFamily="18" charset="0"/>
                <a:cs typeface="Times New Roman" panose="02020603050405020304" pitchFamily="18" charset="0"/>
              </a:rPr>
              <a:t>Two difference finance companies declare fixed annual rate of interest on the amounts invested with them by investors. The rate of interest offered by these companies may differ from year to year depending on the variation in the economy of the country and the banks rate of interest. The annual rate of interest offered by the two Companies P and Q over the years re shown by the line graph provided below.</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en-IN" sz="1900">
                <a:effectLst/>
                <a:latin typeface="Calibri" panose="020F0502020204030204" pitchFamily="34" charset="0"/>
                <a:ea typeface="Times New Roman" panose="02020603050405020304" pitchFamily="18" charset="0"/>
                <a:cs typeface="Times New Roman" panose="02020603050405020304" pitchFamily="18" charset="0"/>
              </a:rPr>
              <a:t> </a:t>
            </a:r>
            <a:r>
              <a:rPr lang="en-IN" sz="1900" i="1">
                <a:effectLst/>
                <a:latin typeface="Calibri" panose="020F0502020204030204" pitchFamily="34" charset="0"/>
                <a:ea typeface="Times New Roman" panose="02020603050405020304" pitchFamily="18" charset="0"/>
                <a:cs typeface="Times New Roman" panose="02020603050405020304" pitchFamily="18" charset="0"/>
              </a:rPr>
              <a:t>Annual</a:t>
            </a:r>
            <a:r>
              <a:rPr lang="en-IN" sz="1900">
                <a:effectLst/>
                <a:latin typeface="Calibri" panose="020F0502020204030204" pitchFamily="34" charset="0"/>
                <a:ea typeface="Times New Roman" panose="02020603050405020304" pitchFamily="18" charset="0"/>
                <a:cs typeface="Times New Roman" panose="02020603050405020304" pitchFamily="18" charset="0"/>
              </a:rPr>
              <a:t> Rate of Interest Offered by Two Finance Companies Over the Years</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endParaRPr lang="en-IN" sz="1900"/>
          </a:p>
        </p:txBody>
      </p:sp>
    </p:spTree>
    <p:extLst>
      <p:ext uri="{BB962C8B-B14F-4D97-AF65-F5344CB8AC3E}">
        <p14:creationId xmlns:p14="http://schemas.microsoft.com/office/powerpoint/2010/main" val="42033781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775A-06DE-4424-8ABD-E70B4FDB2FDC}"/>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FC3E54B0-7637-489C-8545-410FBA3CFD6B}"/>
              </a:ext>
            </a:extLst>
          </p:cNvPr>
          <p:cNvSpPr>
            <a:spLocks noGrp="1"/>
          </p:cNvSpPr>
          <p:nvPr>
            <p:ph idx="1"/>
          </p:nvPr>
        </p:nvSpPr>
        <p:spPr/>
        <p:txBody>
          <a:bodyPr/>
          <a:lstStyle/>
          <a:p>
            <a:r>
              <a:rPr lang="en-IN" dirty="0"/>
              <a:t>. A sum of ₹ 4.75 lakhs was invested in Company Q in 1999 for one year. How much more interest would have been earned if the sum was invested in Company P?</a:t>
            </a:r>
          </a:p>
          <a:p>
            <a:r>
              <a:rPr lang="en-IN" dirty="0"/>
              <a:t>A) ₹ 19,000 </a:t>
            </a:r>
          </a:p>
          <a:p>
            <a:r>
              <a:rPr lang="en-IN" dirty="0"/>
              <a:t>B) ₹ 14,250</a:t>
            </a:r>
          </a:p>
          <a:p>
            <a:r>
              <a:rPr lang="en-IN" dirty="0"/>
              <a:t>C) ₹ 11,750</a:t>
            </a:r>
          </a:p>
          <a:p>
            <a:r>
              <a:rPr lang="en-IN" dirty="0"/>
              <a:t>D) ₹ 9500</a:t>
            </a:r>
          </a:p>
          <a:p>
            <a:endParaRPr lang="en-IN" dirty="0"/>
          </a:p>
        </p:txBody>
      </p:sp>
      <p:graphicFrame>
        <p:nvGraphicFramePr>
          <p:cNvPr id="5" name="Table 4">
            <a:extLst>
              <a:ext uri="{FF2B5EF4-FFF2-40B4-BE49-F238E27FC236}">
                <a16:creationId xmlns:a16="http://schemas.microsoft.com/office/drawing/2014/main" id="{1C72CB11-626E-4738-8842-B2796E18B4C7}"/>
              </a:ext>
            </a:extLst>
          </p:cNvPr>
          <p:cNvGraphicFramePr>
            <a:graphicFrameLocks noGrp="1"/>
          </p:cNvGraphicFramePr>
          <p:nvPr>
            <p:extLst>
              <p:ext uri="{D42A27DB-BD31-4B8C-83A1-F6EECF244321}">
                <p14:modId xmlns:p14="http://schemas.microsoft.com/office/powerpoint/2010/main" val="3703269990"/>
              </p:ext>
            </p:extLst>
          </p:nvPr>
        </p:nvGraphicFramePr>
        <p:xfrm>
          <a:off x="4547234" y="3253009"/>
          <a:ext cx="4521461" cy="2448544"/>
        </p:xfrm>
        <a:graphic>
          <a:graphicData uri="http://schemas.openxmlformats.org/drawingml/2006/table">
            <a:tbl>
              <a:tblPr firstRow="1" firstCol="1" bandRow="1">
                <a:tableStyleId>{5C22544A-7EE6-4342-B048-85BDC9FD1C3A}</a:tableStyleId>
              </a:tblPr>
              <a:tblGrid>
                <a:gridCol w="1184589">
                  <a:extLst>
                    <a:ext uri="{9D8B030D-6E8A-4147-A177-3AD203B41FA5}">
                      <a16:colId xmlns:a16="http://schemas.microsoft.com/office/drawing/2014/main" val="3399664130"/>
                    </a:ext>
                  </a:extLst>
                </a:gridCol>
                <a:gridCol w="1334749">
                  <a:extLst>
                    <a:ext uri="{9D8B030D-6E8A-4147-A177-3AD203B41FA5}">
                      <a16:colId xmlns:a16="http://schemas.microsoft.com/office/drawing/2014/main" val="3962747730"/>
                    </a:ext>
                  </a:extLst>
                </a:gridCol>
                <a:gridCol w="2002123">
                  <a:extLst>
                    <a:ext uri="{9D8B030D-6E8A-4147-A177-3AD203B41FA5}">
                      <a16:colId xmlns:a16="http://schemas.microsoft.com/office/drawing/2014/main" val="3106400028"/>
                    </a:ext>
                  </a:extLst>
                </a:gridCol>
              </a:tblGrid>
              <a:tr h="306068">
                <a:tc>
                  <a:txBody>
                    <a:bodyPr/>
                    <a:lstStyle/>
                    <a:p>
                      <a:pPr>
                        <a:lnSpc>
                          <a:spcPct val="107000"/>
                        </a:lnSpc>
                        <a:spcAft>
                          <a:spcPts val="800"/>
                        </a:spcAft>
                      </a:pPr>
                      <a:r>
                        <a:rPr lang="en-IN" sz="1200" dirty="0">
                          <a:effectLst/>
                        </a:rPr>
                        <a:t>Year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4599922"/>
                  </a:ext>
                </a:extLst>
              </a:tr>
              <a:tr h="306068">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820480"/>
                  </a:ext>
                </a:extLst>
              </a:tr>
              <a:tr h="306068">
                <a:tc>
                  <a:txBody>
                    <a:bodyPr/>
                    <a:lstStyle/>
                    <a:p>
                      <a:pPr>
                        <a:lnSpc>
                          <a:spcPct val="107000"/>
                        </a:lnSpc>
                        <a:spcAft>
                          <a:spcPts val="800"/>
                        </a:spcAft>
                      </a:pPr>
                      <a:r>
                        <a:rPr lang="en-IN" sz="1200">
                          <a:effectLst/>
                        </a:rPr>
                        <a:t>1997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9457927"/>
                  </a:ext>
                </a:extLst>
              </a:tr>
              <a:tr h="306068">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3565029"/>
                  </a:ext>
                </a:extLst>
              </a:tr>
              <a:tr h="306068">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819518"/>
                  </a:ext>
                </a:extLst>
              </a:tr>
              <a:tr h="306068">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0560748"/>
                  </a:ext>
                </a:extLst>
              </a:tr>
              <a:tr h="306068">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913441"/>
                  </a:ext>
                </a:extLst>
              </a:tr>
              <a:tr h="306068">
                <a:tc>
                  <a:txBody>
                    <a:bodyPr/>
                    <a:lstStyle/>
                    <a:p>
                      <a:pPr>
                        <a:lnSpc>
                          <a:spcPct val="107000"/>
                        </a:lnSpc>
                        <a:spcAft>
                          <a:spcPts val="800"/>
                        </a:spcAft>
                      </a:pPr>
                      <a:r>
                        <a:rPr lang="en-IN" sz="1200">
                          <a:effectLst/>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1412198"/>
                  </a:ext>
                </a:extLst>
              </a:tr>
            </a:tbl>
          </a:graphicData>
        </a:graphic>
      </p:graphicFrame>
    </p:spTree>
    <p:extLst>
      <p:ext uri="{BB962C8B-B14F-4D97-AF65-F5344CB8AC3E}">
        <p14:creationId xmlns:p14="http://schemas.microsoft.com/office/powerpoint/2010/main" val="53396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019B-0CAD-49B2-9163-FD602CE41123}"/>
              </a:ext>
            </a:extLst>
          </p:cNvPr>
          <p:cNvSpPr>
            <a:spLocks noGrp="1"/>
          </p:cNvSpPr>
          <p:nvPr>
            <p:ph type="title"/>
          </p:nvPr>
        </p:nvSpPr>
        <p:spPr/>
        <p:txBody>
          <a:bodyPr/>
          <a:lstStyle/>
          <a:p>
            <a:pPr algn="ctr"/>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82B0A1-3336-4D69-BC87-2EC1542553E8}"/>
                  </a:ext>
                </a:extLst>
              </p:cNvPr>
              <p:cNvSpPr>
                <a:spLocks noGrp="1"/>
              </p:cNvSpPr>
              <p:nvPr>
                <p:ph idx="1"/>
              </p:nvPr>
            </p:nvSpPr>
            <p:spPr/>
            <p:txBody>
              <a:bodyPr/>
              <a:lstStyle/>
              <a:p>
                <a:r>
                  <a:rPr lang="en-IN" dirty="0"/>
                  <a:t>The investment = 4.75 lakhs</a:t>
                </a:r>
              </a:p>
              <a:p>
                <a:r>
                  <a:rPr lang="en-IN" dirty="0"/>
                  <a:t>Year : 1999   P : 10%     Q : 8%</a:t>
                </a:r>
              </a:p>
              <a:p>
                <a:r>
                  <a:rPr lang="en-IN" dirty="0"/>
                  <a:t>  The interest earned more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4.75 </m:t>
                        </m:r>
                        <m:r>
                          <a:rPr lang="en-IN" b="0" i="1" smtClean="0">
                            <a:latin typeface="Cambria Math" panose="02040503050406030204" pitchFamily="18" charset="0"/>
                          </a:rPr>
                          <m:t>𝑥</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1 </m:t>
                        </m:r>
                        <m:r>
                          <a:rPr lang="en-IN" b="0" i="1" smtClean="0">
                            <a:latin typeface="Cambria Math" panose="02040503050406030204" pitchFamily="18" charset="0"/>
                          </a:rPr>
                          <m:t>𝑥</m:t>
                        </m:r>
                        <m:r>
                          <a:rPr lang="en-IN" b="0" i="1" smtClean="0">
                            <a:latin typeface="Cambria Math" panose="02040503050406030204" pitchFamily="18" charset="0"/>
                          </a:rPr>
                          <m:t> 2</m:t>
                        </m:r>
                      </m:num>
                      <m:den>
                        <m:r>
                          <a:rPr lang="en-IN" b="0" i="1" smtClean="0">
                            <a:latin typeface="Cambria Math" panose="02040503050406030204" pitchFamily="18" charset="0"/>
                          </a:rPr>
                          <m:t>100</m:t>
                        </m:r>
                      </m:den>
                    </m:f>
                  </m:oMath>
                </a14:m>
                <a:r>
                  <a:rPr lang="en-IN" dirty="0"/>
                  <a:t> = Rs. </a:t>
                </a:r>
                <a:r>
                  <a:rPr lang="en-IN"/>
                  <a:t>9,500</a:t>
                </a:r>
                <a:endParaRPr lang="en-IN" dirty="0"/>
              </a:p>
            </p:txBody>
          </p:sp>
        </mc:Choice>
        <mc:Fallback xmlns="">
          <p:sp>
            <p:nvSpPr>
              <p:cNvPr id="3" name="Content Placeholder 2">
                <a:extLst>
                  <a:ext uri="{FF2B5EF4-FFF2-40B4-BE49-F238E27FC236}">
                    <a16:creationId xmlns:a16="http://schemas.microsoft.com/office/drawing/2014/main" id="{9982B0A1-3336-4D69-BC87-2EC1542553E8}"/>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4206607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68D8-C739-430D-A395-AFCA787D1024}"/>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77134CE9-91EE-4A44-96E8-4257349EC49C}"/>
              </a:ext>
            </a:extLst>
          </p:cNvPr>
          <p:cNvSpPr>
            <a:spLocks noGrp="1"/>
          </p:cNvSpPr>
          <p:nvPr>
            <p:ph idx="1"/>
          </p:nvPr>
        </p:nvSpPr>
        <p:spPr/>
        <p:txBody>
          <a:bodyPr/>
          <a:lstStyle/>
          <a:p>
            <a:r>
              <a:rPr lang="en-IN" dirty="0"/>
              <a:t>. If two different amounts in the ratio 8 : 9 are invested in Companies P and Q respectively in 2002, then the amounts received after one year as interests from Companies P and Q are respectively in the ratio?</a:t>
            </a:r>
          </a:p>
          <a:p>
            <a:r>
              <a:rPr lang="en-IN" dirty="0"/>
              <a:t>A) 2 : 3</a:t>
            </a:r>
          </a:p>
          <a:p>
            <a:r>
              <a:rPr lang="en-IN" dirty="0"/>
              <a:t>B) 3 : 4</a:t>
            </a:r>
          </a:p>
          <a:p>
            <a:r>
              <a:rPr lang="en-IN" dirty="0"/>
              <a:t>C) 6 : 7</a:t>
            </a:r>
          </a:p>
          <a:p>
            <a:r>
              <a:rPr lang="en-IN" dirty="0"/>
              <a:t>D) 4 : 3</a:t>
            </a:r>
          </a:p>
          <a:p>
            <a:endParaRPr lang="en-IN" dirty="0"/>
          </a:p>
        </p:txBody>
      </p:sp>
      <p:graphicFrame>
        <p:nvGraphicFramePr>
          <p:cNvPr id="4" name="Table 3">
            <a:extLst>
              <a:ext uri="{FF2B5EF4-FFF2-40B4-BE49-F238E27FC236}">
                <a16:creationId xmlns:a16="http://schemas.microsoft.com/office/drawing/2014/main" id="{45417837-417B-4999-A53F-F28D3FB3D8BF}"/>
              </a:ext>
            </a:extLst>
          </p:cNvPr>
          <p:cNvGraphicFramePr>
            <a:graphicFrameLocks noGrp="1"/>
          </p:cNvGraphicFramePr>
          <p:nvPr>
            <p:extLst>
              <p:ext uri="{D42A27DB-BD31-4B8C-83A1-F6EECF244321}">
                <p14:modId xmlns:p14="http://schemas.microsoft.com/office/powerpoint/2010/main" val="1960965900"/>
              </p:ext>
            </p:extLst>
          </p:nvPr>
        </p:nvGraphicFramePr>
        <p:xfrm>
          <a:off x="4547234" y="3253010"/>
          <a:ext cx="3789942" cy="2480816"/>
        </p:xfrm>
        <a:graphic>
          <a:graphicData uri="http://schemas.openxmlformats.org/drawingml/2006/table">
            <a:tbl>
              <a:tblPr firstRow="1" firstCol="1" bandRow="1">
                <a:tableStyleId>{5C22544A-7EE6-4342-B048-85BDC9FD1C3A}</a:tableStyleId>
              </a:tblPr>
              <a:tblGrid>
                <a:gridCol w="992937">
                  <a:extLst>
                    <a:ext uri="{9D8B030D-6E8A-4147-A177-3AD203B41FA5}">
                      <a16:colId xmlns:a16="http://schemas.microsoft.com/office/drawing/2014/main" val="2549962028"/>
                    </a:ext>
                  </a:extLst>
                </a:gridCol>
                <a:gridCol w="1065024">
                  <a:extLst>
                    <a:ext uri="{9D8B030D-6E8A-4147-A177-3AD203B41FA5}">
                      <a16:colId xmlns:a16="http://schemas.microsoft.com/office/drawing/2014/main" val="1941750789"/>
                    </a:ext>
                  </a:extLst>
                </a:gridCol>
                <a:gridCol w="1731981">
                  <a:extLst>
                    <a:ext uri="{9D8B030D-6E8A-4147-A177-3AD203B41FA5}">
                      <a16:colId xmlns:a16="http://schemas.microsoft.com/office/drawing/2014/main" val="1757664470"/>
                    </a:ext>
                  </a:extLst>
                </a:gridCol>
              </a:tblGrid>
              <a:tr h="310102">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553070"/>
                  </a:ext>
                </a:extLst>
              </a:tr>
              <a:tr h="310102">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412975"/>
                  </a:ext>
                </a:extLst>
              </a:tr>
              <a:tr h="310102">
                <a:tc>
                  <a:txBody>
                    <a:bodyPr/>
                    <a:lstStyle/>
                    <a:p>
                      <a:pPr>
                        <a:lnSpc>
                          <a:spcPct val="107000"/>
                        </a:lnSpc>
                        <a:spcAft>
                          <a:spcPts val="800"/>
                        </a:spcAft>
                      </a:pPr>
                      <a:r>
                        <a:rPr lang="en-IN" sz="1200">
                          <a:effectLst/>
                        </a:rPr>
                        <a:t>1997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4364950"/>
                  </a:ext>
                </a:extLst>
              </a:tr>
              <a:tr h="310102">
                <a:tc>
                  <a:txBody>
                    <a:bodyPr/>
                    <a:lstStyle/>
                    <a:p>
                      <a:pPr>
                        <a:lnSpc>
                          <a:spcPct val="107000"/>
                        </a:lnSpc>
                        <a:spcAft>
                          <a:spcPts val="800"/>
                        </a:spcAft>
                      </a:pPr>
                      <a:r>
                        <a:rPr lang="en-IN" sz="1200" dirty="0">
                          <a:effectLst/>
                        </a:rPr>
                        <a:t>1998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296411"/>
                  </a:ext>
                </a:extLst>
              </a:tr>
              <a:tr h="310102">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821907"/>
                  </a:ext>
                </a:extLst>
              </a:tr>
              <a:tr h="310102">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894426"/>
                  </a:ext>
                </a:extLst>
              </a:tr>
              <a:tr h="310102">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2407946"/>
                  </a:ext>
                </a:extLst>
              </a:tr>
              <a:tr h="310102">
                <a:tc>
                  <a:txBody>
                    <a:bodyPr/>
                    <a:lstStyle/>
                    <a:p>
                      <a:pPr>
                        <a:lnSpc>
                          <a:spcPct val="107000"/>
                        </a:lnSpc>
                        <a:spcAft>
                          <a:spcPts val="800"/>
                        </a:spcAft>
                      </a:pPr>
                      <a:r>
                        <a:rPr lang="en-IN" sz="1200">
                          <a:effectLst/>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847693"/>
                  </a:ext>
                </a:extLst>
              </a:tr>
            </a:tbl>
          </a:graphicData>
        </a:graphic>
      </p:graphicFrame>
    </p:spTree>
    <p:extLst>
      <p:ext uri="{BB962C8B-B14F-4D97-AF65-F5344CB8AC3E}">
        <p14:creationId xmlns:p14="http://schemas.microsoft.com/office/powerpoint/2010/main" val="95630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3A32-8857-4801-9C16-4C11AB1FCB3D}"/>
              </a:ext>
            </a:extLst>
          </p:cNvPr>
          <p:cNvSpPr>
            <a:spLocks noGrp="1"/>
          </p:cNvSpPr>
          <p:nvPr>
            <p:ph type="title"/>
          </p:nvPr>
        </p:nvSpPr>
        <p:spPr/>
        <p:txBody>
          <a:bodyPr/>
          <a:lstStyle/>
          <a:p>
            <a:pPr algn="ctr"/>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2FB61B-6816-4E05-9964-622A01FC1B5D}"/>
                  </a:ext>
                </a:extLst>
              </p:cNvPr>
              <p:cNvSpPr>
                <a:spLocks noGrp="1"/>
              </p:cNvSpPr>
              <p:nvPr>
                <p:ph idx="1"/>
              </p:nvPr>
            </p:nvSpPr>
            <p:spPr/>
            <p:txBody>
              <a:bodyPr/>
              <a:lstStyle/>
              <a:p>
                <a:r>
                  <a:rPr lang="en-IN" dirty="0"/>
                  <a:t>Investment ratio  =  P : Q = 8x : 9x</a:t>
                </a:r>
              </a:p>
              <a:p>
                <a:r>
                  <a:rPr lang="en-IN" dirty="0"/>
                  <a:t>In 2002   P :  6%      Q : 4%</a:t>
                </a:r>
              </a:p>
              <a:p>
                <a:r>
                  <a:rPr lang="en-IN" dirty="0"/>
                  <a:t>Interest ratio   P : Q  =   </a:t>
                </a:r>
                <a14:m>
                  <m:oMath xmlns:m="http://schemas.openxmlformats.org/officeDocument/2006/math">
                    <m:f>
                      <m:fPr>
                        <m:ctrlPr>
                          <a:rPr lang="en-IN" i="1" smtClean="0">
                            <a:latin typeface="Cambria Math" panose="02040503050406030204" pitchFamily="18" charset="0"/>
                          </a:rPr>
                        </m:ctrlPr>
                      </m:fPr>
                      <m:num>
                        <m:d>
                          <m:dPr>
                            <m:ctrlPr>
                              <a:rPr lang="en-IN" b="0" i="1" smtClean="0">
                                <a:latin typeface="Cambria Math" panose="02040503050406030204" pitchFamily="18" charset="0"/>
                              </a:rPr>
                            </m:ctrlPr>
                          </m:dPr>
                          <m:e>
                            <m:r>
                              <a:rPr lang="en-IN" b="0" i="1" smtClean="0">
                                <a:latin typeface="Cambria Math" panose="02040503050406030204" pitchFamily="18" charset="0"/>
                              </a:rPr>
                              <m:t>8</m:t>
                            </m:r>
                            <m:r>
                              <a:rPr lang="en-IN" b="0" i="1" smtClean="0">
                                <a:latin typeface="Cambria Math" panose="02040503050406030204" pitchFamily="18" charset="0"/>
                              </a:rPr>
                              <m:t>𝑥</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1 </m:t>
                        </m:r>
                        <m:r>
                          <a:rPr lang="en-IN" b="0" i="1" smtClean="0">
                            <a:latin typeface="Cambria Math" panose="02040503050406030204" pitchFamily="18" charset="0"/>
                          </a:rPr>
                          <m:t>𝑥</m:t>
                        </m:r>
                        <m:r>
                          <a:rPr lang="en-IN" b="0" i="1" smtClean="0">
                            <a:latin typeface="Cambria Math" panose="02040503050406030204" pitchFamily="18" charset="0"/>
                          </a:rPr>
                          <m:t> 6</m:t>
                        </m:r>
                      </m:num>
                      <m:den>
                        <m:r>
                          <a:rPr lang="en-IN" b="0" i="1" smtClean="0">
                            <a:latin typeface="Cambria Math" panose="02040503050406030204" pitchFamily="18" charset="0"/>
                          </a:rPr>
                          <m:t>100</m:t>
                        </m:r>
                      </m:den>
                    </m:f>
                    <m:r>
                      <a:rPr lang="en-IN" b="0" i="1" smtClean="0">
                        <a:latin typeface="Cambria Math" panose="02040503050406030204" pitchFamily="18" charset="0"/>
                      </a:rPr>
                      <m:t> </m:t>
                    </m:r>
                  </m:oMath>
                </a14:m>
                <a:r>
                  <a:rPr lang="en-IN" dirty="0"/>
                  <a:t>:   </a:t>
                </a:r>
                <a14:m>
                  <m:oMath xmlns:m="http://schemas.openxmlformats.org/officeDocument/2006/math">
                    <m:f>
                      <m:fPr>
                        <m:ctrlPr>
                          <a:rPr lang="en-IN" i="1" smtClean="0">
                            <a:latin typeface="Cambria Math" panose="02040503050406030204" pitchFamily="18" charset="0"/>
                          </a:rPr>
                        </m:ctrlPr>
                      </m:fPr>
                      <m:num>
                        <m:d>
                          <m:dPr>
                            <m:ctrlPr>
                              <a:rPr lang="en-IN" b="0" i="1" smtClean="0">
                                <a:latin typeface="Cambria Math" panose="02040503050406030204" pitchFamily="18" charset="0"/>
                              </a:rPr>
                            </m:ctrlPr>
                          </m:dPr>
                          <m:e>
                            <m:r>
                              <a:rPr lang="en-IN" b="0" i="1" smtClean="0">
                                <a:latin typeface="Cambria Math" panose="02040503050406030204" pitchFamily="18" charset="0"/>
                              </a:rPr>
                              <m:t>9</m:t>
                            </m:r>
                            <m:r>
                              <a:rPr lang="en-IN" b="0" i="1" smtClean="0">
                                <a:latin typeface="Cambria Math" panose="02040503050406030204" pitchFamily="18" charset="0"/>
                              </a:rPr>
                              <m:t>𝑥</m:t>
                            </m:r>
                          </m:e>
                        </m:d>
                        <m:r>
                          <a:rPr lang="en-IN" b="0" i="1" smtClean="0">
                            <a:latin typeface="Cambria Math" panose="02040503050406030204" pitchFamily="18" charset="0"/>
                          </a:rPr>
                          <m:t>𝑥</m:t>
                        </m:r>
                        <m:r>
                          <a:rPr lang="en-IN" b="0" i="1" smtClean="0">
                            <a:latin typeface="Cambria Math" panose="02040503050406030204" pitchFamily="18" charset="0"/>
                          </a:rPr>
                          <m:t> 1 </m:t>
                        </m:r>
                        <m:r>
                          <a:rPr lang="en-IN" b="0" i="1" smtClean="0">
                            <a:latin typeface="Cambria Math" panose="02040503050406030204" pitchFamily="18" charset="0"/>
                          </a:rPr>
                          <m:t>𝑥</m:t>
                        </m:r>
                        <m:r>
                          <a:rPr lang="en-IN" b="0" i="1" smtClean="0">
                            <a:latin typeface="Cambria Math" panose="02040503050406030204" pitchFamily="18" charset="0"/>
                          </a:rPr>
                          <m:t> 4 </m:t>
                        </m:r>
                      </m:num>
                      <m:den>
                        <m:r>
                          <a:rPr lang="en-IN" b="0" i="1" smtClean="0">
                            <a:latin typeface="Cambria Math" panose="02040503050406030204" pitchFamily="18" charset="0"/>
                          </a:rPr>
                          <m:t>100</m:t>
                        </m:r>
                      </m:den>
                    </m:f>
                  </m:oMath>
                </a14:m>
                <a:endParaRPr lang="en-IN" dirty="0"/>
              </a:p>
              <a:p>
                <a:r>
                  <a:rPr lang="en-IN" dirty="0"/>
                  <a:t>                                   =     8x * 6   :  9x * 4  =   4:3</a:t>
                </a:r>
              </a:p>
            </p:txBody>
          </p:sp>
        </mc:Choice>
        <mc:Fallback xmlns="">
          <p:sp>
            <p:nvSpPr>
              <p:cNvPr id="3" name="Content Placeholder 2">
                <a:extLst>
                  <a:ext uri="{FF2B5EF4-FFF2-40B4-BE49-F238E27FC236}">
                    <a16:creationId xmlns:a16="http://schemas.microsoft.com/office/drawing/2014/main" id="{AC2FB61B-6816-4E05-9964-622A01FC1B5D}"/>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970238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AC41-F21A-4EFB-9177-6EB8E95B4B96}"/>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5EDD4B9B-CFA8-4658-960F-BD158027C4ED}"/>
              </a:ext>
            </a:extLst>
          </p:cNvPr>
          <p:cNvSpPr>
            <a:spLocks noGrp="1"/>
          </p:cNvSpPr>
          <p:nvPr>
            <p:ph idx="1"/>
          </p:nvPr>
        </p:nvSpPr>
        <p:spPr/>
        <p:txBody>
          <a:bodyPr/>
          <a:lstStyle/>
          <a:p>
            <a:r>
              <a:rPr lang="en-IN" dirty="0"/>
              <a:t>. In 2000, a part of ₹ 30 lakhs was invested in Company P and the rest was invested in Company Q for one year. The total interest received was ₹ 2.43 lakhs. What was the amount interest invested in Company P?</a:t>
            </a:r>
          </a:p>
          <a:p>
            <a:r>
              <a:rPr lang="en-IN" dirty="0"/>
              <a:t>A) ₹ 9 lakhs</a:t>
            </a:r>
          </a:p>
          <a:p>
            <a:r>
              <a:rPr lang="en-IN" dirty="0"/>
              <a:t>B) ₹ 11 lakhs</a:t>
            </a:r>
          </a:p>
          <a:p>
            <a:r>
              <a:rPr lang="en-IN" dirty="0"/>
              <a:t>C) ₹ 12 lakhs</a:t>
            </a:r>
          </a:p>
          <a:p>
            <a:r>
              <a:rPr lang="en-IN" dirty="0"/>
              <a:t>D) ₹ 18 lakhs</a:t>
            </a:r>
          </a:p>
          <a:p>
            <a:endParaRPr lang="en-IN" dirty="0"/>
          </a:p>
        </p:txBody>
      </p:sp>
      <p:graphicFrame>
        <p:nvGraphicFramePr>
          <p:cNvPr id="4" name="Table 3">
            <a:extLst>
              <a:ext uri="{FF2B5EF4-FFF2-40B4-BE49-F238E27FC236}">
                <a16:creationId xmlns:a16="http://schemas.microsoft.com/office/drawing/2014/main" id="{7520305F-9920-44A5-80A5-D99198A36D41}"/>
              </a:ext>
            </a:extLst>
          </p:cNvPr>
          <p:cNvGraphicFramePr>
            <a:graphicFrameLocks noGrp="1"/>
          </p:cNvGraphicFramePr>
          <p:nvPr>
            <p:extLst>
              <p:ext uri="{D42A27DB-BD31-4B8C-83A1-F6EECF244321}">
                <p14:modId xmlns:p14="http://schemas.microsoft.com/office/powerpoint/2010/main" val="2314455817"/>
              </p:ext>
            </p:extLst>
          </p:nvPr>
        </p:nvGraphicFramePr>
        <p:xfrm>
          <a:off x="4547235" y="3253010"/>
          <a:ext cx="4553735" cy="1985968"/>
        </p:xfrm>
        <a:graphic>
          <a:graphicData uri="http://schemas.openxmlformats.org/drawingml/2006/table">
            <a:tbl>
              <a:tblPr firstRow="1" firstCol="1" bandRow="1">
                <a:tableStyleId>{5C22544A-7EE6-4342-B048-85BDC9FD1C3A}</a:tableStyleId>
              </a:tblPr>
              <a:tblGrid>
                <a:gridCol w="1193045">
                  <a:extLst>
                    <a:ext uri="{9D8B030D-6E8A-4147-A177-3AD203B41FA5}">
                      <a16:colId xmlns:a16="http://schemas.microsoft.com/office/drawing/2014/main" val="2471076054"/>
                    </a:ext>
                  </a:extLst>
                </a:gridCol>
                <a:gridCol w="1344276">
                  <a:extLst>
                    <a:ext uri="{9D8B030D-6E8A-4147-A177-3AD203B41FA5}">
                      <a16:colId xmlns:a16="http://schemas.microsoft.com/office/drawing/2014/main" val="4291800589"/>
                    </a:ext>
                  </a:extLst>
                </a:gridCol>
                <a:gridCol w="2016414">
                  <a:extLst>
                    <a:ext uri="{9D8B030D-6E8A-4147-A177-3AD203B41FA5}">
                      <a16:colId xmlns:a16="http://schemas.microsoft.com/office/drawing/2014/main" val="2879433729"/>
                    </a:ext>
                  </a:extLst>
                </a:gridCol>
              </a:tblGrid>
              <a:tr h="248246">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930942"/>
                  </a:ext>
                </a:extLst>
              </a:tr>
              <a:tr h="248246">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108653"/>
                  </a:ext>
                </a:extLst>
              </a:tr>
              <a:tr h="248246">
                <a:tc>
                  <a:txBody>
                    <a:bodyPr/>
                    <a:lstStyle/>
                    <a:p>
                      <a:pPr>
                        <a:lnSpc>
                          <a:spcPct val="107000"/>
                        </a:lnSpc>
                        <a:spcAft>
                          <a:spcPts val="800"/>
                        </a:spcAft>
                      </a:pPr>
                      <a:r>
                        <a:rPr lang="en-IN" sz="1200">
                          <a:effectLst/>
                        </a:rPr>
                        <a:t>1997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5889532"/>
                  </a:ext>
                </a:extLst>
              </a:tr>
              <a:tr h="248246">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0870777"/>
                  </a:ext>
                </a:extLst>
              </a:tr>
              <a:tr h="248246">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931718"/>
                  </a:ext>
                </a:extLst>
              </a:tr>
              <a:tr h="248246">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321852"/>
                  </a:ext>
                </a:extLst>
              </a:tr>
              <a:tr h="248246">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4631815"/>
                  </a:ext>
                </a:extLst>
              </a:tr>
              <a:tr h="248246">
                <a:tc>
                  <a:txBody>
                    <a:bodyPr/>
                    <a:lstStyle/>
                    <a:p>
                      <a:pPr>
                        <a:lnSpc>
                          <a:spcPct val="107000"/>
                        </a:lnSpc>
                        <a:spcAft>
                          <a:spcPts val="800"/>
                        </a:spcAft>
                      </a:pPr>
                      <a:r>
                        <a:rPr lang="en-IN" sz="1200">
                          <a:effectLst/>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019935"/>
                  </a:ext>
                </a:extLst>
              </a:tr>
            </a:tbl>
          </a:graphicData>
        </a:graphic>
      </p:graphicFrame>
    </p:spTree>
    <p:extLst>
      <p:ext uri="{BB962C8B-B14F-4D97-AF65-F5344CB8AC3E}">
        <p14:creationId xmlns:p14="http://schemas.microsoft.com/office/powerpoint/2010/main" val="133207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A75-4EC6-437B-B805-C608EDDD6871}"/>
              </a:ext>
            </a:extLst>
          </p:cNvPr>
          <p:cNvSpPr>
            <a:spLocks noGrp="1"/>
          </p:cNvSpPr>
          <p:nvPr>
            <p:ph type="title"/>
          </p:nvPr>
        </p:nvSpPr>
        <p:spPr/>
        <p:txBody>
          <a:bodyPr/>
          <a:lstStyle/>
          <a:p>
            <a:pPr algn="ctr"/>
            <a:r>
              <a:rPr lang="en-IN" dirty="0"/>
              <a:t>Exercise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2F6039-B123-43D1-A2DB-0E1D1206C6ED}"/>
                  </a:ext>
                </a:extLst>
              </p:cNvPr>
              <p:cNvSpPr>
                <a:spLocks noGrp="1"/>
              </p:cNvSpPr>
              <p:nvPr>
                <p:ph idx="1"/>
              </p:nvPr>
            </p:nvSpPr>
            <p:spPr/>
            <p:txBody>
              <a:bodyPr/>
              <a:lstStyle/>
              <a:p>
                <a:r>
                  <a:rPr lang="en-IN" dirty="0"/>
                  <a:t>Total investment = Rs.30 lakhs</a:t>
                </a:r>
              </a:p>
              <a:p>
                <a:r>
                  <a:rPr lang="en-IN" dirty="0"/>
                  <a:t>Year : 2000                P: 7.5%                 Q: 9%</a:t>
                </a:r>
              </a:p>
              <a:p>
                <a:r>
                  <a:rPr lang="en-IN" dirty="0"/>
                  <a:t>Let the investment in company P = x  lakhs</a:t>
                </a:r>
              </a:p>
              <a:p>
                <a:r>
                  <a:rPr lang="en-IN" dirty="0"/>
                  <a:t>Then the investment in Q = (30-x) lakhs </a:t>
                </a:r>
              </a:p>
              <a:p>
                <a:r>
                  <a:rPr lang="en-IN" dirty="0"/>
                  <a:t>Total interest earned = 2.43 lakhs</a:t>
                </a:r>
              </a:p>
              <a:p>
                <a:r>
                  <a:rPr lang="en-IN" dirty="0"/>
                  <a:t>   -</a:t>
                </a:r>
                <a:r>
                  <a:rPr lang="en-IN" dirty="0">
                    <a:sym typeface="Wingdings" panose="05000000000000000000" pitchFamily="2" charset="2"/>
                  </a:rPr>
                  <a:t>   </a:t>
                </a:r>
                <a14:m>
                  <m:oMath xmlns:m="http://schemas.openxmlformats.org/officeDocument/2006/math">
                    <m:f>
                      <m:fPr>
                        <m:ctrlPr>
                          <a:rPr lang="en-IN" i="1" smtClean="0">
                            <a:latin typeface="Cambria Math" panose="02040503050406030204" pitchFamily="18" charset="0"/>
                            <a:sym typeface="Wingdings" panose="05000000000000000000" pitchFamily="2" charset="2"/>
                          </a:rPr>
                        </m:ctrlPr>
                      </m:fPr>
                      <m:num>
                        <m:r>
                          <a:rPr lang="en-IN" b="0" i="1" smtClean="0">
                            <a:latin typeface="Cambria Math" panose="02040503050406030204" pitchFamily="18" charset="0"/>
                            <a:sym typeface="Wingdings" panose="05000000000000000000" pitchFamily="2" charset="2"/>
                          </a:rPr>
                          <m:t> (</m:t>
                        </m:r>
                        <m:r>
                          <a:rPr lang="en-IN" b="0" i="1" smtClean="0">
                            <a:latin typeface="Cambria Math" panose="02040503050406030204" pitchFamily="18" charset="0"/>
                            <a:sym typeface="Wingdings" panose="05000000000000000000" pitchFamily="2" charset="2"/>
                          </a:rPr>
                          <m:t>𝑥</m:t>
                        </m:r>
                        <m:r>
                          <a:rPr lang="en-IN" b="0" i="1" smtClean="0">
                            <a:latin typeface="Cambria Math" panose="02040503050406030204" pitchFamily="18" charset="0"/>
                            <a:sym typeface="Wingdings" panose="05000000000000000000" pitchFamily="2" charset="2"/>
                          </a:rPr>
                          <m:t>) </m:t>
                        </m:r>
                        <m:r>
                          <a:rPr lang="en-IN" b="0" i="1" smtClean="0">
                            <a:latin typeface="Cambria Math" panose="02040503050406030204" pitchFamily="18" charset="0"/>
                            <a:sym typeface="Wingdings" panose="05000000000000000000" pitchFamily="2" charset="2"/>
                          </a:rPr>
                          <m:t>𝑥</m:t>
                        </m:r>
                        <m:r>
                          <a:rPr lang="en-IN" b="0" i="1" smtClean="0">
                            <a:latin typeface="Cambria Math" panose="02040503050406030204" pitchFamily="18" charset="0"/>
                            <a:sym typeface="Wingdings" panose="05000000000000000000" pitchFamily="2" charset="2"/>
                          </a:rPr>
                          <m:t> 1 </m:t>
                        </m:r>
                        <m:r>
                          <a:rPr lang="en-IN" b="0" i="1" smtClean="0">
                            <a:latin typeface="Cambria Math" panose="02040503050406030204" pitchFamily="18" charset="0"/>
                            <a:sym typeface="Wingdings" panose="05000000000000000000" pitchFamily="2" charset="2"/>
                          </a:rPr>
                          <m:t>𝑥</m:t>
                        </m:r>
                        <m:r>
                          <a:rPr lang="en-IN" b="0" i="1" smtClean="0">
                            <a:latin typeface="Cambria Math" panose="02040503050406030204" pitchFamily="18" charset="0"/>
                            <a:sym typeface="Wingdings" panose="05000000000000000000" pitchFamily="2" charset="2"/>
                          </a:rPr>
                          <m:t> 7.5</m:t>
                        </m:r>
                      </m:num>
                      <m:den>
                        <m:r>
                          <a:rPr lang="en-IN" b="0" i="1" smtClean="0">
                            <a:latin typeface="Cambria Math" panose="02040503050406030204" pitchFamily="18" charset="0"/>
                            <a:sym typeface="Wingdings" panose="05000000000000000000" pitchFamily="2" charset="2"/>
                          </a:rPr>
                          <m:t>100</m:t>
                        </m:r>
                      </m:den>
                    </m:f>
                  </m:oMath>
                </a14:m>
                <a:r>
                  <a:rPr lang="en-IN" dirty="0"/>
                  <a:t> + </a:t>
                </a:r>
                <a14:m>
                  <m:oMath xmlns:m="http://schemas.openxmlformats.org/officeDocument/2006/math">
                    <m:f>
                      <m:fPr>
                        <m:ctrlPr>
                          <a:rPr lang="en-IN" i="1" smtClean="0">
                            <a:latin typeface="Cambria Math" panose="02040503050406030204" pitchFamily="18" charset="0"/>
                          </a:rPr>
                        </m:ctrlPr>
                      </m:fPr>
                      <m:num>
                        <m:d>
                          <m:dPr>
                            <m:ctrlPr>
                              <a:rPr lang="en-IN" b="0" i="1" smtClean="0">
                                <a:latin typeface="Cambria Math" panose="02040503050406030204" pitchFamily="18" charset="0"/>
                              </a:rPr>
                            </m:ctrlPr>
                          </m:dPr>
                          <m:e>
                            <m:r>
                              <a:rPr lang="en-IN" b="0" i="1" smtClean="0">
                                <a:latin typeface="Cambria Math" panose="02040503050406030204" pitchFamily="18" charset="0"/>
                              </a:rPr>
                              <m:t>30−</m:t>
                            </m:r>
                            <m:r>
                              <a:rPr lang="en-IN" b="0" i="1" smtClean="0">
                                <a:latin typeface="Cambria Math" panose="02040503050406030204" pitchFamily="18" charset="0"/>
                              </a:rPr>
                              <m:t>𝑥</m:t>
                            </m:r>
                          </m:e>
                        </m:d>
                        <m:r>
                          <a:rPr lang="en-IN" b="0" i="1" smtClean="0">
                            <a:latin typeface="Cambria Math" panose="02040503050406030204" pitchFamily="18" charset="0"/>
                          </a:rPr>
                          <m:t>𝑥</m:t>
                        </m:r>
                        <m:r>
                          <a:rPr lang="en-IN" b="0" i="1" smtClean="0">
                            <a:latin typeface="Cambria Math" panose="02040503050406030204" pitchFamily="18" charset="0"/>
                          </a:rPr>
                          <m:t> 1 </m:t>
                        </m:r>
                        <m:r>
                          <a:rPr lang="en-IN" b="0" i="1" smtClean="0">
                            <a:latin typeface="Cambria Math" panose="02040503050406030204" pitchFamily="18" charset="0"/>
                          </a:rPr>
                          <m:t>𝑥</m:t>
                        </m:r>
                        <m:r>
                          <a:rPr lang="en-IN" b="0" i="1" smtClean="0">
                            <a:latin typeface="Cambria Math" panose="02040503050406030204" pitchFamily="18" charset="0"/>
                          </a:rPr>
                          <m:t> 9</m:t>
                        </m:r>
                      </m:num>
                      <m:den>
                        <m:r>
                          <a:rPr lang="en-IN" b="0" i="1" smtClean="0">
                            <a:latin typeface="Cambria Math" panose="02040503050406030204" pitchFamily="18" charset="0"/>
                          </a:rPr>
                          <m:t>100</m:t>
                        </m:r>
                      </m:den>
                    </m:f>
                  </m:oMath>
                </a14:m>
                <a:r>
                  <a:rPr lang="en-IN" dirty="0"/>
                  <a:t>   = 2.43</a:t>
                </a:r>
              </a:p>
              <a:p>
                <a:r>
                  <a:rPr lang="en-IN" dirty="0"/>
                  <a:t>     7.5x  + 270 – 9x  = 243</a:t>
                </a:r>
              </a:p>
              <a:p>
                <a:r>
                  <a:rPr lang="en-IN" dirty="0"/>
                  <a:t>      x  =  18 lakhs</a:t>
                </a:r>
              </a:p>
            </p:txBody>
          </p:sp>
        </mc:Choice>
        <mc:Fallback xmlns="">
          <p:sp>
            <p:nvSpPr>
              <p:cNvPr id="3" name="Content Placeholder 2">
                <a:extLst>
                  <a:ext uri="{FF2B5EF4-FFF2-40B4-BE49-F238E27FC236}">
                    <a16:creationId xmlns:a16="http://schemas.microsoft.com/office/drawing/2014/main" id="{562F6039-B123-43D1-A2DB-0E1D1206C6ED}"/>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96711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475E-7493-4319-A597-C4CB8636C9D6}"/>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4A24C50D-D807-4EF5-8C04-4BBD5FB8DD6A}"/>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An investor invested a sum of ₹ 12 lakhs in Company P in 1998. The total amount received after one year was re-invested in the  same Company for one more year. The total appreciation received by the investor on his investment was?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 2,96,200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 ₹ 2,42,200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 ₹ 2,25,600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 ₹ 2,16,000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F16C41A0-7A4C-4BC9-BA6E-F411A0238ACC}"/>
              </a:ext>
            </a:extLst>
          </p:cNvPr>
          <p:cNvGraphicFramePr>
            <a:graphicFrameLocks noGrp="1"/>
          </p:cNvGraphicFramePr>
          <p:nvPr>
            <p:extLst>
              <p:ext uri="{D42A27DB-BD31-4B8C-83A1-F6EECF244321}">
                <p14:modId xmlns:p14="http://schemas.microsoft.com/office/powerpoint/2010/main" val="4079517862"/>
              </p:ext>
            </p:extLst>
          </p:nvPr>
        </p:nvGraphicFramePr>
        <p:xfrm>
          <a:off x="4547235" y="3253009"/>
          <a:ext cx="4693584" cy="2513088"/>
        </p:xfrm>
        <a:graphic>
          <a:graphicData uri="http://schemas.openxmlformats.org/drawingml/2006/table">
            <a:tbl>
              <a:tblPr firstRow="1" firstCol="1" bandRow="1">
                <a:tableStyleId>{5C22544A-7EE6-4342-B048-85BDC9FD1C3A}</a:tableStyleId>
              </a:tblPr>
              <a:tblGrid>
                <a:gridCol w="1229684">
                  <a:extLst>
                    <a:ext uri="{9D8B030D-6E8A-4147-A177-3AD203B41FA5}">
                      <a16:colId xmlns:a16="http://schemas.microsoft.com/office/drawing/2014/main" val="4146970777"/>
                    </a:ext>
                  </a:extLst>
                </a:gridCol>
                <a:gridCol w="1385560">
                  <a:extLst>
                    <a:ext uri="{9D8B030D-6E8A-4147-A177-3AD203B41FA5}">
                      <a16:colId xmlns:a16="http://schemas.microsoft.com/office/drawing/2014/main" val="2193495935"/>
                    </a:ext>
                  </a:extLst>
                </a:gridCol>
                <a:gridCol w="2078340">
                  <a:extLst>
                    <a:ext uri="{9D8B030D-6E8A-4147-A177-3AD203B41FA5}">
                      <a16:colId xmlns:a16="http://schemas.microsoft.com/office/drawing/2014/main" val="2905444899"/>
                    </a:ext>
                  </a:extLst>
                </a:gridCol>
              </a:tblGrid>
              <a:tr h="314136">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4203304"/>
                  </a:ext>
                </a:extLst>
              </a:tr>
              <a:tr h="314136">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5764841"/>
                  </a:ext>
                </a:extLst>
              </a:tr>
              <a:tr h="314136">
                <a:tc>
                  <a:txBody>
                    <a:bodyPr/>
                    <a:lstStyle/>
                    <a:p>
                      <a:pPr>
                        <a:lnSpc>
                          <a:spcPct val="107000"/>
                        </a:lnSpc>
                        <a:spcAft>
                          <a:spcPts val="800"/>
                        </a:spcAft>
                      </a:pPr>
                      <a:r>
                        <a:rPr lang="en-IN" sz="1200">
                          <a:effectLst/>
                        </a:rPr>
                        <a:t>1997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6495987"/>
                  </a:ext>
                </a:extLst>
              </a:tr>
              <a:tr h="314136">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4205501"/>
                  </a:ext>
                </a:extLst>
              </a:tr>
              <a:tr h="314136">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8950422"/>
                  </a:ext>
                </a:extLst>
              </a:tr>
              <a:tr h="314136">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182882"/>
                  </a:ext>
                </a:extLst>
              </a:tr>
              <a:tr h="314136">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7879321"/>
                  </a:ext>
                </a:extLst>
              </a:tr>
              <a:tr h="314136">
                <a:tc>
                  <a:txBody>
                    <a:bodyPr/>
                    <a:lstStyle/>
                    <a:p>
                      <a:pPr>
                        <a:lnSpc>
                          <a:spcPct val="107000"/>
                        </a:lnSpc>
                        <a:spcAft>
                          <a:spcPts val="800"/>
                        </a:spcAft>
                      </a:pPr>
                      <a:r>
                        <a:rPr lang="en-IN" sz="1200">
                          <a:effectLst/>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7029311"/>
                  </a:ext>
                </a:extLst>
              </a:tr>
            </a:tbl>
          </a:graphicData>
        </a:graphic>
      </p:graphicFrame>
    </p:spTree>
    <p:extLst>
      <p:ext uri="{BB962C8B-B14F-4D97-AF65-F5344CB8AC3E}">
        <p14:creationId xmlns:p14="http://schemas.microsoft.com/office/powerpoint/2010/main" val="213761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F5F15-9DA6-4A8E-9226-2C888E83EFB4}"/>
              </a:ext>
            </a:extLst>
          </p:cNvPr>
          <p:cNvSpPr>
            <a:spLocks noGrp="1"/>
          </p:cNvSpPr>
          <p:nvPr>
            <p:ph type="title"/>
          </p:nvPr>
        </p:nvSpPr>
        <p:spPr>
          <a:xfrm>
            <a:off x="643855" y="1447799"/>
            <a:ext cx="3108626" cy="1444752"/>
          </a:xfrm>
        </p:spPr>
        <p:txBody>
          <a:bodyPr anchor="b">
            <a:normAutofit/>
          </a:bodyPr>
          <a:lstStyle/>
          <a:p>
            <a:r>
              <a:rPr lang="en-GB" sz="3200">
                <a:solidFill>
                  <a:srgbClr val="EBEBEB"/>
                </a:solidFill>
              </a:rPr>
              <a:t>Exercise</a:t>
            </a:r>
            <a:endParaRPr lang="en-IN" sz="3200">
              <a:solidFill>
                <a:srgbClr val="EBEBEB"/>
              </a:solidFill>
            </a:endParaRPr>
          </a:p>
        </p:txBody>
      </p:sp>
      <p:sp>
        <p:nvSpPr>
          <p:cNvPr id="2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6" name="Rectangle 2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44E2BD2-41BA-4158-BAD6-F0AFEC52C38E}"/>
              </a:ext>
            </a:extLst>
          </p:cNvPr>
          <p:cNvSpPr>
            <a:spLocks noGrp="1"/>
          </p:cNvSpPr>
          <p:nvPr>
            <p:ph idx="1"/>
          </p:nvPr>
        </p:nvSpPr>
        <p:spPr>
          <a:xfrm>
            <a:off x="643855" y="3072385"/>
            <a:ext cx="3108057" cy="2947415"/>
          </a:xfrm>
        </p:spPr>
        <p:txBody>
          <a:bodyPr>
            <a:normAutofit/>
          </a:bodyPr>
          <a:lstStyle/>
          <a:p>
            <a:pPr marL="342900" lvl="0" indent="-342900">
              <a:spcAft>
                <a:spcPts val="1000"/>
              </a:spcAft>
              <a:buFont typeface="+mj-lt"/>
              <a:buAutoNum type="arabicPeriod"/>
            </a:pPr>
            <a:r>
              <a:rPr lang="en-IN"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For which of the following pairs of years the total exports from the three Companies together are equal?</a:t>
            </a:r>
          </a:p>
          <a:p>
            <a:pPr marL="342900" lvl="0" indent="-342900">
              <a:spcAft>
                <a:spcPts val="1000"/>
              </a:spcAft>
              <a:buFont typeface="+mj-lt"/>
              <a:buAutoNum type="alphaUcParenR"/>
            </a:pPr>
            <a:r>
              <a:rPr lang="en-IN"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1995 and 1998</a:t>
            </a:r>
          </a:p>
          <a:p>
            <a:pPr marL="342900" lvl="0" indent="-342900">
              <a:spcAft>
                <a:spcPts val="1000"/>
              </a:spcAft>
              <a:buFont typeface="+mj-lt"/>
              <a:buAutoNum type="alphaUcParenR"/>
            </a:pPr>
            <a:r>
              <a:rPr lang="en-IN"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1996 and 1998</a:t>
            </a:r>
          </a:p>
          <a:p>
            <a:pPr marL="342900" lvl="0" indent="-342900">
              <a:spcAft>
                <a:spcPts val="1000"/>
              </a:spcAft>
              <a:buFont typeface="+mj-lt"/>
              <a:buAutoNum type="alphaUcParenR"/>
            </a:pPr>
            <a:r>
              <a:rPr lang="en-IN"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1997 and 1998</a:t>
            </a:r>
          </a:p>
          <a:p>
            <a:pPr marL="342900" lvl="0" indent="-342900">
              <a:spcAft>
                <a:spcPts val="1000"/>
              </a:spcAft>
              <a:buFont typeface="+mj-lt"/>
              <a:buAutoNum type="alphaUcParenR"/>
            </a:pPr>
            <a:r>
              <a:rPr lang="en-IN"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1995 and 1996    </a:t>
            </a:r>
          </a:p>
          <a:p>
            <a:endParaRPr lang="en-IN" sz="1400">
              <a:solidFill>
                <a:srgbClr val="FFFFFF"/>
              </a:solidFill>
            </a:endParaRPr>
          </a:p>
        </p:txBody>
      </p:sp>
      <p:pic>
        <p:nvPicPr>
          <p:cNvPr id="4" name="Content Placeholder 14" descr="Chart, line chart&#10;&#10;Description automatically generated">
            <a:extLst>
              <a:ext uri="{FF2B5EF4-FFF2-40B4-BE49-F238E27FC236}">
                <a16:creationId xmlns:a16="http://schemas.microsoft.com/office/drawing/2014/main" id="{9F98848A-D26B-41F2-A4E5-786DF902B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686" y="1447799"/>
            <a:ext cx="6233376" cy="4572001"/>
          </a:xfrm>
          <a:prstGeom prst="rect">
            <a:avLst/>
          </a:prstGeom>
          <a:effectLst/>
        </p:spPr>
      </p:pic>
    </p:spTree>
    <p:extLst>
      <p:ext uri="{BB962C8B-B14F-4D97-AF65-F5344CB8AC3E}">
        <p14:creationId xmlns:p14="http://schemas.microsoft.com/office/powerpoint/2010/main" val="2229005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4A3F-8285-4416-98FE-B8EB5AD816E4}"/>
              </a:ext>
            </a:extLst>
          </p:cNvPr>
          <p:cNvSpPr>
            <a:spLocks noGrp="1"/>
          </p:cNvSpPr>
          <p:nvPr>
            <p:ph type="title"/>
          </p:nvPr>
        </p:nvSpPr>
        <p:spPr/>
        <p:txBody>
          <a:bodyPr/>
          <a:lstStyle/>
          <a:p>
            <a:pPr algn="ctr"/>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DAE099-F0EB-4C66-9227-EAE6E07E2110}"/>
                  </a:ext>
                </a:extLst>
              </p:cNvPr>
              <p:cNvSpPr>
                <a:spLocks noGrp="1"/>
              </p:cNvSpPr>
              <p:nvPr>
                <p:ph idx="1"/>
              </p:nvPr>
            </p:nvSpPr>
            <p:spPr/>
            <p:txBody>
              <a:bodyPr/>
              <a:lstStyle/>
              <a:p>
                <a:r>
                  <a:rPr lang="en-IN" dirty="0"/>
                  <a:t>The investment = Rs.12 lakhs</a:t>
                </a:r>
              </a:p>
              <a:p>
                <a:r>
                  <a:rPr lang="en-IN" dirty="0"/>
                  <a:t>Year : 1998  Company : P   rate% = 8</a:t>
                </a:r>
              </a:p>
              <a:p>
                <a:r>
                  <a:rPr lang="en-IN" dirty="0"/>
                  <a:t>Interest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12 </m:t>
                        </m:r>
                        <m:r>
                          <a:rPr lang="en-IN" b="0" i="1" smtClean="0">
                            <a:latin typeface="Cambria Math" panose="02040503050406030204" pitchFamily="18" charset="0"/>
                          </a:rPr>
                          <m:t>𝑥</m:t>
                        </m:r>
                        <m:r>
                          <a:rPr lang="en-IN" b="0" i="1" smtClean="0">
                            <a:latin typeface="Cambria Math" panose="02040503050406030204" pitchFamily="18" charset="0"/>
                          </a:rPr>
                          <m:t> 1 </m:t>
                        </m:r>
                        <m:r>
                          <a:rPr lang="en-IN" b="0" i="1" smtClean="0">
                            <a:latin typeface="Cambria Math" panose="02040503050406030204" pitchFamily="18" charset="0"/>
                          </a:rPr>
                          <m:t>𝑥</m:t>
                        </m:r>
                        <m:r>
                          <a:rPr lang="en-IN" b="0" i="1" smtClean="0">
                            <a:latin typeface="Cambria Math" panose="02040503050406030204" pitchFamily="18" charset="0"/>
                          </a:rPr>
                          <m:t> 8</m:t>
                        </m:r>
                      </m:num>
                      <m:den>
                        <m:r>
                          <a:rPr lang="en-IN" b="0" i="1" smtClean="0">
                            <a:latin typeface="Cambria Math" panose="02040503050406030204" pitchFamily="18" charset="0"/>
                          </a:rPr>
                          <m:t>100</m:t>
                        </m:r>
                      </m:den>
                    </m:f>
                  </m:oMath>
                </a14:m>
                <a:r>
                  <a:rPr lang="en-IN" dirty="0"/>
                  <a:t> = 0.96 lakhs</a:t>
                </a:r>
              </a:p>
              <a:p>
                <a:r>
                  <a:rPr lang="en-IN" dirty="0"/>
                  <a:t>Amount at the end of 1998 = 12.96 lakhs</a:t>
                </a:r>
              </a:p>
              <a:p>
                <a:r>
                  <a:rPr lang="en-IN" dirty="0"/>
                  <a:t>Year : 1999  Company  = P  rate% = 10</a:t>
                </a:r>
              </a:p>
              <a:p>
                <a:r>
                  <a:rPr lang="en-IN" dirty="0"/>
                  <a:t>Interest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12.96 </m:t>
                        </m:r>
                        <m:r>
                          <a:rPr lang="en-IN" b="0" i="1" smtClean="0">
                            <a:latin typeface="Cambria Math" panose="02040503050406030204" pitchFamily="18" charset="0"/>
                          </a:rPr>
                          <m:t>𝑥</m:t>
                        </m:r>
                        <m:r>
                          <a:rPr lang="en-IN" b="0" i="1" smtClean="0">
                            <a:latin typeface="Cambria Math" panose="02040503050406030204" pitchFamily="18" charset="0"/>
                          </a:rPr>
                          <m:t> 1 </m:t>
                        </m:r>
                        <m:r>
                          <a:rPr lang="en-IN" b="0" i="1" smtClean="0">
                            <a:latin typeface="Cambria Math" panose="02040503050406030204" pitchFamily="18" charset="0"/>
                          </a:rPr>
                          <m:t>𝑥</m:t>
                        </m:r>
                        <m:r>
                          <a:rPr lang="en-IN" b="0" i="1" smtClean="0">
                            <a:latin typeface="Cambria Math" panose="02040503050406030204" pitchFamily="18" charset="0"/>
                          </a:rPr>
                          <m:t>10</m:t>
                        </m:r>
                      </m:num>
                      <m:den>
                        <m:r>
                          <a:rPr lang="en-IN" b="0" i="1" smtClean="0">
                            <a:latin typeface="Cambria Math" panose="02040503050406030204" pitchFamily="18" charset="0"/>
                          </a:rPr>
                          <m:t>100</m:t>
                        </m:r>
                      </m:den>
                    </m:f>
                  </m:oMath>
                </a14:m>
                <a:r>
                  <a:rPr lang="en-IN" dirty="0"/>
                  <a:t> = 1.296 lakhs</a:t>
                </a:r>
              </a:p>
              <a:p>
                <a:r>
                  <a:rPr lang="en-IN" dirty="0"/>
                  <a:t>Total interest  = 1.296 + 0.960  =   Rs. 2.256lakhs</a:t>
                </a:r>
              </a:p>
              <a:p>
                <a:r>
                  <a:rPr lang="en-IN" dirty="0"/>
                  <a:t>                         =   Rs. 2,25,600</a:t>
                </a:r>
              </a:p>
            </p:txBody>
          </p:sp>
        </mc:Choice>
        <mc:Fallback xmlns="">
          <p:sp>
            <p:nvSpPr>
              <p:cNvPr id="3" name="Content Placeholder 2">
                <a:extLst>
                  <a:ext uri="{FF2B5EF4-FFF2-40B4-BE49-F238E27FC236}">
                    <a16:creationId xmlns:a16="http://schemas.microsoft.com/office/drawing/2014/main" id="{BCDAE099-F0EB-4C66-9227-EAE6E07E2110}"/>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172371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9A79-C0D3-4BF7-AF34-D095065384F3}"/>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70B8FEE5-239D-4B10-80A9-4DE18FC5E997}"/>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 investors invested ₹ 5 lakhs in Company Q in 1996. After one year, the entire amount along with the interest was transferred as investment to Company P in 1997 for one year. What amount will be received from Company P, by the investor?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 5,94,550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 ₹ 5,80,425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 ₹ 5,77,800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 ₹ 5,77,500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2C9E1EC8-E853-46EA-A7AA-342F86B9FA9C}"/>
              </a:ext>
            </a:extLst>
          </p:cNvPr>
          <p:cNvGraphicFramePr>
            <a:graphicFrameLocks noGrp="1"/>
          </p:cNvGraphicFramePr>
          <p:nvPr>
            <p:extLst>
              <p:ext uri="{D42A27DB-BD31-4B8C-83A1-F6EECF244321}">
                <p14:modId xmlns:p14="http://schemas.microsoft.com/office/powerpoint/2010/main" val="2655266607"/>
              </p:ext>
            </p:extLst>
          </p:nvPr>
        </p:nvGraphicFramePr>
        <p:xfrm>
          <a:off x="4547234" y="3253009"/>
          <a:ext cx="4467672" cy="2437784"/>
        </p:xfrm>
        <a:graphic>
          <a:graphicData uri="http://schemas.openxmlformats.org/drawingml/2006/table">
            <a:tbl>
              <a:tblPr firstRow="1" firstCol="1" bandRow="1">
                <a:tableStyleId>{5C22544A-7EE6-4342-B048-85BDC9FD1C3A}</a:tableStyleId>
              </a:tblPr>
              <a:tblGrid>
                <a:gridCol w="1170497">
                  <a:extLst>
                    <a:ext uri="{9D8B030D-6E8A-4147-A177-3AD203B41FA5}">
                      <a16:colId xmlns:a16="http://schemas.microsoft.com/office/drawing/2014/main" val="1634530618"/>
                    </a:ext>
                  </a:extLst>
                </a:gridCol>
                <a:gridCol w="1318870">
                  <a:extLst>
                    <a:ext uri="{9D8B030D-6E8A-4147-A177-3AD203B41FA5}">
                      <a16:colId xmlns:a16="http://schemas.microsoft.com/office/drawing/2014/main" val="4137703921"/>
                    </a:ext>
                  </a:extLst>
                </a:gridCol>
                <a:gridCol w="1978305">
                  <a:extLst>
                    <a:ext uri="{9D8B030D-6E8A-4147-A177-3AD203B41FA5}">
                      <a16:colId xmlns:a16="http://schemas.microsoft.com/office/drawing/2014/main" val="1810288908"/>
                    </a:ext>
                  </a:extLst>
                </a:gridCol>
              </a:tblGrid>
              <a:tr h="304723">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Q</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9256775"/>
                  </a:ext>
                </a:extLst>
              </a:tr>
              <a:tr h="304723">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9114846"/>
                  </a:ext>
                </a:extLst>
              </a:tr>
              <a:tr h="304723">
                <a:tc>
                  <a:txBody>
                    <a:bodyPr/>
                    <a:lstStyle/>
                    <a:p>
                      <a:pPr>
                        <a:lnSpc>
                          <a:spcPct val="107000"/>
                        </a:lnSpc>
                        <a:spcAft>
                          <a:spcPts val="800"/>
                        </a:spcAft>
                      </a:pPr>
                      <a:r>
                        <a:rPr lang="en-IN" sz="1200">
                          <a:effectLst/>
                        </a:rPr>
                        <a:t>1997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6378549"/>
                  </a:ext>
                </a:extLst>
              </a:tr>
              <a:tr h="304723">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7499353"/>
                  </a:ext>
                </a:extLst>
              </a:tr>
              <a:tr h="304723">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5386317"/>
                  </a:ext>
                </a:extLst>
              </a:tr>
              <a:tr h="304723">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9161350"/>
                  </a:ext>
                </a:extLst>
              </a:tr>
              <a:tr h="304723">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3577355"/>
                  </a:ext>
                </a:extLst>
              </a:tr>
              <a:tr h="304723">
                <a:tc>
                  <a:txBody>
                    <a:bodyPr/>
                    <a:lstStyle/>
                    <a:p>
                      <a:pPr>
                        <a:lnSpc>
                          <a:spcPct val="107000"/>
                        </a:lnSpc>
                        <a:spcAft>
                          <a:spcPts val="800"/>
                        </a:spcAft>
                      </a:pPr>
                      <a:r>
                        <a:rPr lang="en-IN" sz="1200">
                          <a:effectLst/>
                        </a:rPr>
                        <a:t>2002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4727932"/>
                  </a:ext>
                </a:extLst>
              </a:tr>
            </a:tbl>
          </a:graphicData>
        </a:graphic>
      </p:graphicFrame>
    </p:spTree>
    <p:extLst>
      <p:ext uri="{BB962C8B-B14F-4D97-AF65-F5344CB8AC3E}">
        <p14:creationId xmlns:p14="http://schemas.microsoft.com/office/powerpoint/2010/main" val="217511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5B47-9705-494B-B506-7AB962F34808}"/>
              </a:ext>
            </a:extLst>
          </p:cNvPr>
          <p:cNvSpPr>
            <a:spLocks noGrp="1"/>
          </p:cNvSpPr>
          <p:nvPr>
            <p:ph type="title"/>
          </p:nvPr>
        </p:nvSpPr>
        <p:spPr/>
        <p:txBody>
          <a:bodyPr/>
          <a:lstStyle/>
          <a:p>
            <a:pPr algn="ctr"/>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8FDCE-17E8-4001-A84D-E79CF270A215}"/>
                  </a:ext>
                </a:extLst>
              </p:cNvPr>
              <p:cNvSpPr>
                <a:spLocks noGrp="1"/>
              </p:cNvSpPr>
              <p:nvPr>
                <p:ph idx="1"/>
              </p:nvPr>
            </p:nvSpPr>
            <p:spPr/>
            <p:txBody>
              <a:bodyPr/>
              <a:lstStyle/>
              <a:p>
                <a:r>
                  <a:rPr lang="en-IN" dirty="0"/>
                  <a:t>The investment = Rs. 5 lakhs</a:t>
                </a:r>
              </a:p>
              <a:p>
                <a:r>
                  <a:rPr lang="en-IN" dirty="0"/>
                  <a:t>Year : 1996 company : Q  rate% = 6.5</a:t>
                </a:r>
              </a:p>
              <a:p>
                <a:r>
                  <a:rPr lang="en-IN" dirty="0"/>
                  <a:t>Interest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5  </m:t>
                        </m:r>
                        <m:r>
                          <a:rPr lang="en-IN" b="0" i="1" smtClean="0">
                            <a:latin typeface="Cambria Math" panose="02040503050406030204" pitchFamily="18" charset="0"/>
                          </a:rPr>
                          <m:t>𝑥</m:t>
                        </m:r>
                        <m:r>
                          <a:rPr lang="en-IN" b="0" i="1" smtClean="0">
                            <a:latin typeface="Cambria Math" panose="02040503050406030204" pitchFamily="18" charset="0"/>
                          </a:rPr>
                          <m:t>  1 </m:t>
                        </m:r>
                        <m:r>
                          <a:rPr lang="en-IN" b="0" i="1" smtClean="0">
                            <a:latin typeface="Cambria Math" panose="02040503050406030204" pitchFamily="18" charset="0"/>
                          </a:rPr>
                          <m:t>𝑥</m:t>
                        </m:r>
                        <m:r>
                          <a:rPr lang="en-IN" b="0" i="1" smtClean="0">
                            <a:latin typeface="Cambria Math" panose="02040503050406030204" pitchFamily="18" charset="0"/>
                          </a:rPr>
                          <m:t> 6.5</m:t>
                        </m:r>
                      </m:num>
                      <m:den>
                        <m:r>
                          <a:rPr lang="en-IN" b="0" i="1" smtClean="0">
                            <a:latin typeface="Cambria Math" panose="02040503050406030204" pitchFamily="18" charset="0"/>
                          </a:rPr>
                          <m:t>100</m:t>
                        </m:r>
                      </m:den>
                    </m:f>
                  </m:oMath>
                </a14:m>
                <a:r>
                  <a:rPr lang="en-IN" dirty="0"/>
                  <a:t>  = 0.325  lakhs</a:t>
                </a:r>
              </a:p>
              <a:p>
                <a:r>
                  <a:rPr lang="en-IN" dirty="0"/>
                  <a:t> amount at the end of 1996 = 5.325 lakhs</a:t>
                </a:r>
              </a:p>
              <a:p>
                <a:r>
                  <a:rPr lang="en-IN" dirty="0"/>
                  <a:t>Year : 1997   company : P  rate% = 9</a:t>
                </a:r>
              </a:p>
              <a:p>
                <a:r>
                  <a:rPr lang="en-IN" dirty="0"/>
                  <a:t>Interest =  5.325 x 1x 9/(100)   =  0.47925 lakhs</a:t>
                </a:r>
              </a:p>
              <a:p>
                <a:r>
                  <a:rPr lang="en-IN" dirty="0"/>
                  <a:t>Total amount = 5.32500 + 0.47925  =  5.80425 lakhs</a:t>
                </a:r>
              </a:p>
              <a:p>
                <a:r>
                  <a:rPr lang="en-IN" dirty="0"/>
                  <a:t>                         =  Rs. 5,80,425</a:t>
                </a:r>
              </a:p>
            </p:txBody>
          </p:sp>
        </mc:Choice>
        <mc:Fallback xmlns="">
          <p:sp>
            <p:nvSpPr>
              <p:cNvPr id="3" name="Content Placeholder 2">
                <a:extLst>
                  <a:ext uri="{FF2B5EF4-FFF2-40B4-BE49-F238E27FC236}">
                    <a16:creationId xmlns:a16="http://schemas.microsoft.com/office/drawing/2014/main" id="{A558FDCE-17E8-4001-A84D-E79CF270A215}"/>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3128263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FE20-9CAE-4683-9B96-E3355BD6EDE7}"/>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531560CD-B6A9-4355-8788-ADAA5DA3A441}"/>
              </a:ext>
            </a:extLst>
          </p:cNvPr>
          <p:cNvSpPr>
            <a:spLocks noGrp="1"/>
          </p:cNvSpPr>
          <p:nvPr>
            <p:ph idx="1"/>
          </p:nvPr>
        </p:nvSpPr>
        <p:spPr>
          <a:xfrm>
            <a:off x="1042595" y="1690688"/>
            <a:ext cx="10515600" cy="4351338"/>
          </a:xfrm>
        </p:spPr>
        <p:txBody>
          <a:bodyPr/>
          <a:lstStyle/>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Study the following line graph which gives the number of students who joined and left the school in the beginning of year for six years, from 1996 to 2001.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p:txBody>
      </p:sp>
      <p:sp>
        <p:nvSpPr>
          <p:cNvPr id="10" name="TextBox 9">
            <a:extLst>
              <a:ext uri="{FF2B5EF4-FFF2-40B4-BE49-F238E27FC236}">
                <a16:creationId xmlns:a16="http://schemas.microsoft.com/office/drawing/2014/main" id="{3D53EA7D-FFD2-46B4-AF0C-6B739CD0A38F}"/>
              </a:ext>
            </a:extLst>
          </p:cNvPr>
          <p:cNvSpPr txBox="1"/>
          <p:nvPr/>
        </p:nvSpPr>
        <p:spPr>
          <a:xfrm>
            <a:off x="6300395" y="1945380"/>
            <a:ext cx="3827032" cy="1070871"/>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Initial strength  in 1995 = 3000 students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25164B83-5050-49B9-8595-E06B95B2EBC9}"/>
              </a:ext>
            </a:extLst>
          </p:cNvPr>
          <p:cNvGraphicFramePr>
            <a:graphicFrameLocks noGrp="1"/>
          </p:cNvGraphicFramePr>
          <p:nvPr>
            <p:extLst>
              <p:ext uri="{D42A27DB-BD31-4B8C-83A1-F6EECF244321}">
                <p14:modId xmlns:p14="http://schemas.microsoft.com/office/powerpoint/2010/main" val="3439669425"/>
              </p:ext>
            </p:extLst>
          </p:nvPr>
        </p:nvGraphicFramePr>
        <p:xfrm>
          <a:off x="5718436" y="3219641"/>
          <a:ext cx="5725160" cy="1750392"/>
        </p:xfrm>
        <a:graphic>
          <a:graphicData uri="http://schemas.openxmlformats.org/drawingml/2006/table">
            <a:tbl>
              <a:tblPr firstRow="1" firstCol="1" bandRow="1">
                <a:tableStyleId>{5C22544A-7EE6-4342-B048-85BDC9FD1C3A}</a:tableStyleId>
              </a:tblPr>
              <a:tblGrid>
                <a:gridCol w="1144905">
                  <a:extLst>
                    <a:ext uri="{9D8B030D-6E8A-4147-A177-3AD203B41FA5}">
                      <a16:colId xmlns:a16="http://schemas.microsoft.com/office/drawing/2014/main" val="2401294060"/>
                    </a:ext>
                  </a:extLst>
                </a:gridCol>
                <a:gridCol w="1144905">
                  <a:extLst>
                    <a:ext uri="{9D8B030D-6E8A-4147-A177-3AD203B41FA5}">
                      <a16:colId xmlns:a16="http://schemas.microsoft.com/office/drawing/2014/main" val="2400638702"/>
                    </a:ext>
                  </a:extLst>
                </a:gridCol>
                <a:gridCol w="1144905">
                  <a:extLst>
                    <a:ext uri="{9D8B030D-6E8A-4147-A177-3AD203B41FA5}">
                      <a16:colId xmlns:a16="http://schemas.microsoft.com/office/drawing/2014/main" val="3861179897"/>
                    </a:ext>
                  </a:extLst>
                </a:gridCol>
                <a:gridCol w="1144905">
                  <a:extLst>
                    <a:ext uri="{9D8B030D-6E8A-4147-A177-3AD203B41FA5}">
                      <a16:colId xmlns:a16="http://schemas.microsoft.com/office/drawing/2014/main" val="824139009"/>
                    </a:ext>
                  </a:extLst>
                </a:gridCol>
                <a:gridCol w="1145540">
                  <a:extLst>
                    <a:ext uri="{9D8B030D-6E8A-4147-A177-3AD203B41FA5}">
                      <a16:colId xmlns:a16="http://schemas.microsoft.com/office/drawing/2014/main" val="367244911"/>
                    </a:ext>
                  </a:extLst>
                </a:gridCol>
              </a:tblGrid>
              <a:tr h="250056">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Left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Joined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Strength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0894241"/>
                  </a:ext>
                </a:extLst>
              </a:tr>
              <a:tr h="250056">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2582913"/>
                  </a:ext>
                </a:extLst>
              </a:tr>
              <a:tr h="250056">
                <a:tc>
                  <a:txBody>
                    <a:bodyPr/>
                    <a:lstStyle/>
                    <a:p>
                      <a:pPr>
                        <a:lnSpc>
                          <a:spcPct val="107000"/>
                        </a:lnSpc>
                        <a:spcAft>
                          <a:spcPts val="800"/>
                        </a:spcAft>
                      </a:pPr>
                      <a:r>
                        <a:rPr lang="en-IN" sz="1200">
                          <a:effectLst/>
                        </a:rPr>
                        <a:t>1997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216043"/>
                  </a:ext>
                </a:extLst>
              </a:tr>
              <a:tr h="250056">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8387298"/>
                  </a:ext>
                </a:extLst>
              </a:tr>
              <a:tr h="250056">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952515"/>
                  </a:ext>
                </a:extLst>
              </a:tr>
              <a:tr h="250056">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5577122"/>
                  </a:ext>
                </a:extLst>
              </a:tr>
              <a:tr h="250056">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550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3200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0739533"/>
                  </a:ext>
                </a:extLst>
              </a:tr>
            </a:tbl>
          </a:graphicData>
        </a:graphic>
      </p:graphicFrame>
      <p:pic>
        <p:nvPicPr>
          <p:cNvPr id="5" name="Picture 4" descr="Chart, line chart&#10;&#10;Description automatically generated">
            <a:extLst>
              <a:ext uri="{FF2B5EF4-FFF2-40B4-BE49-F238E27FC236}">
                <a16:creationId xmlns:a16="http://schemas.microsoft.com/office/drawing/2014/main" id="{294F6048-C300-4DF3-A444-A53111886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02" y="2881496"/>
            <a:ext cx="4638095" cy="2942857"/>
          </a:xfrm>
          <a:prstGeom prst="rect">
            <a:avLst/>
          </a:prstGeom>
        </p:spPr>
      </p:pic>
    </p:spTree>
    <p:extLst>
      <p:ext uri="{BB962C8B-B14F-4D97-AF65-F5344CB8AC3E}">
        <p14:creationId xmlns:p14="http://schemas.microsoft.com/office/powerpoint/2010/main" val="52644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72AD-543D-4B20-B52E-C7F7A5E40909}"/>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FD03C287-FBAE-46D9-B03A-D9ED77CC9D6D}"/>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For which year, the percentage rise/ fall in the number of students who left the school compared to the previous year is maximum?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1997                                                                      Initial strength  in 1995 = 3000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 1998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 1999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 2000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132F36FE-2134-4522-B0CE-9EBA62A38D9C}"/>
              </a:ext>
            </a:extLst>
          </p:cNvPr>
          <p:cNvGraphicFramePr>
            <a:graphicFrameLocks noGrp="1"/>
          </p:cNvGraphicFramePr>
          <p:nvPr>
            <p:extLst>
              <p:ext uri="{D42A27DB-BD31-4B8C-83A1-F6EECF244321}">
                <p14:modId xmlns:p14="http://schemas.microsoft.com/office/powerpoint/2010/main" val="940964742"/>
              </p:ext>
            </p:extLst>
          </p:nvPr>
        </p:nvGraphicFramePr>
        <p:xfrm>
          <a:off x="3233420" y="3346545"/>
          <a:ext cx="7674836" cy="2075311"/>
        </p:xfrm>
        <a:graphic>
          <a:graphicData uri="http://schemas.openxmlformats.org/drawingml/2006/table">
            <a:tbl>
              <a:tblPr firstRow="1" firstCol="1" bandRow="1">
                <a:tableStyleId>{5C22544A-7EE6-4342-B048-85BDC9FD1C3A}</a:tableStyleId>
              </a:tblPr>
              <a:tblGrid>
                <a:gridCol w="1534797">
                  <a:extLst>
                    <a:ext uri="{9D8B030D-6E8A-4147-A177-3AD203B41FA5}">
                      <a16:colId xmlns:a16="http://schemas.microsoft.com/office/drawing/2014/main" val="863907322"/>
                    </a:ext>
                  </a:extLst>
                </a:gridCol>
                <a:gridCol w="1534797">
                  <a:extLst>
                    <a:ext uri="{9D8B030D-6E8A-4147-A177-3AD203B41FA5}">
                      <a16:colId xmlns:a16="http://schemas.microsoft.com/office/drawing/2014/main" val="1617650988"/>
                    </a:ext>
                  </a:extLst>
                </a:gridCol>
                <a:gridCol w="1534797">
                  <a:extLst>
                    <a:ext uri="{9D8B030D-6E8A-4147-A177-3AD203B41FA5}">
                      <a16:colId xmlns:a16="http://schemas.microsoft.com/office/drawing/2014/main" val="765100738"/>
                    </a:ext>
                  </a:extLst>
                </a:gridCol>
                <a:gridCol w="1534797">
                  <a:extLst>
                    <a:ext uri="{9D8B030D-6E8A-4147-A177-3AD203B41FA5}">
                      <a16:colId xmlns:a16="http://schemas.microsoft.com/office/drawing/2014/main" val="4275976692"/>
                    </a:ext>
                  </a:extLst>
                </a:gridCol>
                <a:gridCol w="1535648">
                  <a:extLst>
                    <a:ext uri="{9D8B030D-6E8A-4147-A177-3AD203B41FA5}">
                      <a16:colId xmlns:a16="http://schemas.microsoft.com/office/drawing/2014/main" val="604049445"/>
                    </a:ext>
                  </a:extLst>
                </a:gridCol>
              </a:tblGrid>
              <a:tr h="296473">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Left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Joined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Strength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909129"/>
                  </a:ext>
                </a:extLst>
              </a:tr>
              <a:tr h="296473">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2460461"/>
                  </a:ext>
                </a:extLst>
              </a:tr>
              <a:tr h="296473">
                <a:tc>
                  <a:txBody>
                    <a:bodyPr/>
                    <a:lstStyle/>
                    <a:p>
                      <a:pPr>
                        <a:lnSpc>
                          <a:spcPct val="107000"/>
                        </a:lnSpc>
                        <a:spcAft>
                          <a:spcPts val="800"/>
                        </a:spcAft>
                      </a:pPr>
                      <a:r>
                        <a:rPr lang="en-IN" sz="1200">
                          <a:effectLst/>
                        </a:rPr>
                        <a:t>1997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6042792"/>
                  </a:ext>
                </a:extLst>
              </a:tr>
              <a:tr h="296473">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7162791"/>
                  </a:ext>
                </a:extLst>
              </a:tr>
              <a:tr h="296473">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2879351"/>
                  </a:ext>
                </a:extLst>
              </a:tr>
              <a:tr h="296473">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0372928"/>
                  </a:ext>
                </a:extLst>
              </a:tr>
              <a:tr h="296473">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3200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643846"/>
                  </a:ext>
                </a:extLst>
              </a:tr>
            </a:tbl>
          </a:graphicData>
        </a:graphic>
      </p:graphicFrame>
    </p:spTree>
    <p:extLst>
      <p:ext uri="{BB962C8B-B14F-4D97-AF65-F5344CB8AC3E}">
        <p14:creationId xmlns:p14="http://schemas.microsoft.com/office/powerpoint/2010/main" val="128536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E93A-11A9-4A27-9F53-BAA359B28A05}"/>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140B1173-80CF-4C84-B035-B7A5BCEA81B7}"/>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strength of school increased/decreased from 1997 to 1998 by approximately what percent?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1.2%                                                                 </a:t>
            </a:r>
            <a:r>
              <a:rPr lang="en-IN" dirty="0"/>
              <a:t>Initial strength  in 1995 = 3000 students</a:t>
            </a: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 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 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 2.4%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18F37106-5196-4C67-BBB2-2C737319C62D}"/>
              </a:ext>
            </a:extLst>
          </p:cNvPr>
          <p:cNvGraphicFramePr>
            <a:graphicFrameLocks noGrp="1"/>
          </p:cNvGraphicFramePr>
          <p:nvPr>
            <p:extLst>
              <p:ext uri="{D42A27DB-BD31-4B8C-83A1-F6EECF244321}">
                <p14:modId xmlns:p14="http://schemas.microsoft.com/office/powerpoint/2010/main" val="197634829"/>
              </p:ext>
            </p:extLst>
          </p:nvPr>
        </p:nvGraphicFramePr>
        <p:xfrm>
          <a:off x="3233420" y="3346545"/>
          <a:ext cx="7072405" cy="2419557"/>
        </p:xfrm>
        <a:graphic>
          <a:graphicData uri="http://schemas.openxmlformats.org/drawingml/2006/table">
            <a:tbl>
              <a:tblPr firstRow="1" firstCol="1" bandRow="1">
                <a:tableStyleId>{5C22544A-7EE6-4342-B048-85BDC9FD1C3A}</a:tableStyleId>
              </a:tblPr>
              <a:tblGrid>
                <a:gridCol w="1414324">
                  <a:extLst>
                    <a:ext uri="{9D8B030D-6E8A-4147-A177-3AD203B41FA5}">
                      <a16:colId xmlns:a16="http://schemas.microsoft.com/office/drawing/2014/main" val="2835064793"/>
                    </a:ext>
                  </a:extLst>
                </a:gridCol>
                <a:gridCol w="1414324">
                  <a:extLst>
                    <a:ext uri="{9D8B030D-6E8A-4147-A177-3AD203B41FA5}">
                      <a16:colId xmlns:a16="http://schemas.microsoft.com/office/drawing/2014/main" val="1479090717"/>
                    </a:ext>
                  </a:extLst>
                </a:gridCol>
                <a:gridCol w="1414324">
                  <a:extLst>
                    <a:ext uri="{9D8B030D-6E8A-4147-A177-3AD203B41FA5}">
                      <a16:colId xmlns:a16="http://schemas.microsoft.com/office/drawing/2014/main" val="3437638423"/>
                    </a:ext>
                  </a:extLst>
                </a:gridCol>
                <a:gridCol w="1414324">
                  <a:extLst>
                    <a:ext uri="{9D8B030D-6E8A-4147-A177-3AD203B41FA5}">
                      <a16:colId xmlns:a16="http://schemas.microsoft.com/office/drawing/2014/main" val="2026739669"/>
                    </a:ext>
                  </a:extLst>
                </a:gridCol>
                <a:gridCol w="1415109">
                  <a:extLst>
                    <a:ext uri="{9D8B030D-6E8A-4147-A177-3AD203B41FA5}">
                      <a16:colId xmlns:a16="http://schemas.microsoft.com/office/drawing/2014/main" val="1522684499"/>
                    </a:ext>
                  </a:extLst>
                </a:gridCol>
              </a:tblGrid>
              <a:tr h="345651">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Left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Joined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Strength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7680483"/>
                  </a:ext>
                </a:extLst>
              </a:tr>
              <a:tr h="345651">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489710"/>
                  </a:ext>
                </a:extLst>
              </a:tr>
              <a:tr h="345651">
                <a:tc>
                  <a:txBody>
                    <a:bodyPr/>
                    <a:lstStyle/>
                    <a:p>
                      <a:pPr>
                        <a:lnSpc>
                          <a:spcPct val="107000"/>
                        </a:lnSpc>
                        <a:spcAft>
                          <a:spcPts val="800"/>
                        </a:spcAft>
                      </a:pPr>
                      <a:r>
                        <a:rPr lang="en-IN" sz="1200">
                          <a:effectLst/>
                        </a:rPr>
                        <a:t>1997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4264411"/>
                  </a:ext>
                </a:extLst>
              </a:tr>
              <a:tr h="345651">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619087"/>
                  </a:ext>
                </a:extLst>
              </a:tr>
              <a:tr h="345651">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220361"/>
                  </a:ext>
                </a:extLst>
              </a:tr>
              <a:tr h="345651">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394779"/>
                  </a:ext>
                </a:extLst>
              </a:tr>
              <a:tr h="345651">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3200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3946888"/>
                  </a:ext>
                </a:extLst>
              </a:tr>
            </a:tbl>
          </a:graphicData>
        </a:graphic>
      </p:graphicFrame>
    </p:spTree>
    <p:extLst>
      <p:ext uri="{BB962C8B-B14F-4D97-AF65-F5344CB8AC3E}">
        <p14:creationId xmlns:p14="http://schemas.microsoft.com/office/powerpoint/2010/main" val="399010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BC5D-BB58-49D5-900A-8A3114994E9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FF79FDA-DF71-4A6B-9A88-A9C52E58D2D0}"/>
              </a:ext>
            </a:extLst>
          </p:cNvPr>
          <p:cNvGraphicFramePr>
            <a:graphicFrameLocks noGrp="1"/>
          </p:cNvGraphicFramePr>
          <p:nvPr>
            <p:ph idx="1"/>
            <p:extLst>
              <p:ext uri="{D42A27DB-BD31-4B8C-83A1-F6EECF244321}">
                <p14:modId xmlns:p14="http://schemas.microsoft.com/office/powerpoint/2010/main" val="1556459580"/>
              </p:ext>
            </p:extLst>
          </p:nvPr>
        </p:nvGraphicFramePr>
        <p:xfrm>
          <a:off x="3233420" y="3346545"/>
          <a:ext cx="7007862" cy="1580460"/>
        </p:xfrm>
        <a:graphic>
          <a:graphicData uri="http://schemas.openxmlformats.org/drawingml/2006/table">
            <a:tbl>
              <a:tblPr firstRow="1" firstCol="1" bandRow="1">
                <a:tableStyleId>{5C22544A-7EE6-4342-B048-85BDC9FD1C3A}</a:tableStyleId>
              </a:tblPr>
              <a:tblGrid>
                <a:gridCol w="1401417">
                  <a:extLst>
                    <a:ext uri="{9D8B030D-6E8A-4147-A177-3AD203B41FA5}">
                      <a16:colId xmlns:a16="http://schemas.microsoft.com/office/drawing/2014/main" val="3167420802"/>
                    </a:ext>
                  </a:extLst>
                </a:gridCol>
                <a:gridCol w="1401417">
                  <a:extLst>
                    <a:ext uri="{9D8B030D-6E8A-4147-A177-3AD203B41FA5}">
                      <a16:colId xmlns:a16="http://schemas.microsoft.com/office/drawing/2014/main" val="427678998"/>
                    </a:ext>
                  </a:extLst>
                </a:gridCol>
                <a:gridCol w="1401417">
                  <a:extLst>
                    <a:ext uri="{9D8B030D-6E8A-4147-A177-3AD203B41FA5}">
                      <a16:colId xmlns:a16="http://schemas.microsoft.com/office/drawing/2014/main" val="2003349162"/>
                    </a:ext>
                  </a:extLst>
                </a:gridCol>
                <a:gridCol w="1401417">
                  <a:extLst>
                    <a:ext uri="{9D8B030D-6E8A-4147-A177-3AD203B41FA5}">
                      <a16:colId xmlns:a16="http://schemas.microsoft.com/office/drawing/2014/main" val="3115307960"/>
                    </a:ext>
                  </a:extLst>
                </a:gridCol>
                <a:gridCol w="1402194">
                  <a:extLst>
                    <a:ext uri="{9D8B030D-6E8A-4147-A177-3AD203B41FA5}">
                      <a16:colId xmlns:a16="http://schemas.microsoft.com/office/drawing/2014/main" val="40201042"/>
                    </a:ext>
                  </a:extLst>
                </a:gridCol>
              </a:tblGrid>
              <a:tr h="225780">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Left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Joined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Strength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9089726"/>
                  </a:ext>
                </a:extLst>
              </a:tr>
              <a:tr h="225780">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1986980"/>
                  </a:ext>
                </a:extLst>
              </a:tr>
              <a:tr h="225780">
                <a:tc>
                  <a:txBody>
                    <a:bodyPr/>
                    <a:lstStyle/>
                    <a:p>
                      <a:pPr>
                        <a:lnSpc>
                          <a:spcPct val="107000"/>
                        </a:lnSpc>
                        <a:spcAft>
                          <a:spcPts val="800"/>
                        </a:spcAft>
                      </a:pPr>
                      <a:r>
                        <a:rPr lang="en-IN" sz="1200">
                          <a:effectLst/>
                        </a:rPr>
                        <a:t>1997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2950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0062440"/>
                  </a:ext>
                </a:extLst>
              </a:tr>
              <a:tr h="225780">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9252580"/>
                  </a:ext>
                </a:extLst>
              </a:tr>
              <a:tr h="225780">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2638223"/>
                  </a:ext>
                </a:extLst>
              </a:tr>
              <a:tr h="225780">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8741699"/>
                  </a:ext>
                </a:extLst>
              </a:tr>
              <a:tr h="225780">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3200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572883"/>
                  </a:ext>
                </a:extLst>
              </a:tr>
            </a:tbl>
          </a:graphicData>
        </a:graphic>
      </p:graphicFrame>
      <p:sp>
        <p:nvSpPr>
          <p:cNvPr id="6" name="TextBox 5">
            <a:extLst>
              <a:ext uri="{FF2B5EF4-FFF2-40B4-BE49-F238E27FC236}">
                <a16:creationId xmlns:a16="http://schemas.microsoft.com/office/drawing/2014/main" id="{3473F9CE-8B39-45B7-8C32-861516A6B396}"/>
              </a:ext>
            </a:extLst>
          </p:cNvPr>
          <p:cNvSpPr txBox="1"/>
          <p:nvPr/>
        </p:nvSpPr>
        <p:spPr>
          <a:xfrm>
            <a:off x="643145" y="2362905"/>
            <a:ext cx="6094206" cy="2564100"/>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number of students studying in the school in 1998 was what percent of the number of students studying in the school in 2001?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92.13%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 93.75%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 96.88%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 97.25%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8499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A843-02DC-43E8-9DF0-78ECC6570D0A}"/>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36EA31F5-72F7-4691-A530-E364DB70B7A9}"/>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ratio of the least number of students who joined the school to the maximum number of students who left the school in any of the years during the given period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A)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7 : 9                                                     </a:t>
            </a:r>
            <a:r>
              <a:rPr lang="en-IN" sz="2000" dirty="0"/>
              <a:t>Initial strength  in 1995 = 3000 students</a:t>
            </a: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 4 : 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 3 :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 2 :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C72B366F-AAFA-4153-BBCB-9635E5EC3D45}"/>
              </a:ext>
            </a:extLst>
          </p:cNvPr>
          <p:cNvGraphicFramePr>
            <a:graphicFrameLocks noGrp="1"/>
          </p:cNvGraphicFramePr>
          <p:nvPr>
            <p:extLst>
              <p:ext uri="{D42A27DB-BD31-4B8C-83A1-F6EECF244321}">
                <p14:modId xmlns:p14="http://schemas.microsoft.com/office/powerpoint/2010/main" val="80163294"/>
              </p:ext>
            </p:extLst>
          </p:nvPr>
        </p:nvGraphicFramePr>
        <p:xfrm>
          <a:off x="3456882" y="3679054"/>
          <a:ext cx="7631806" cy="2365769"/>
        </p:xfrm>
        <a:graphic>
          <a:graphicData uri="http://schemas.openxmlformats.org/drawingml/2006/table">
            <a:tbl>
              <a:tblPr firstRow="1" firstCol="1" bandRow="1">
                <a:tableStyleId>{5C22544A-7EE6-4342-B048-85BDC9FD1C3A}</a:tableStyleId>
              </a:tblPr>
              <a:tblGrid>
                <a:gridCol w="1526192">
                  <a:extLst>
                    <a:ext uri="{9D8B030D-6E8A-4147-A177-3AD203B41FA5}">
                      <a16:colId xmlns:a16="http://schemas.microsoft.com/office/drawing/2014/main" val="1131178947"/>
                    </a:ext>
                  </a:extLst>
                </a:gridCol>
                <a:gridCol w="1526192">
                  <a:extLst>
                    <a:ext uri="{9D8B030D-6E8A-4147-A177-3AD203B41FA5}">
                      <a16:colId xmlns:a16="http://schemas.microsoft.com/office/drawing/2014/main" val="347886146"/>
                    </a:ext>
                  </a:extLst>
                </a:gridCol>
                <a:gridCol w="1526192">
                  <a:extLst>
                    <a:ext uri="{9D8B030D-6E8A-4147-A177-3AD203B41FA5}">
                      <a16:colId xmlns:a16="http://schemas.microsoft.com/office/drawing/2014/main" val="3626679404"/>
                    </a:ext>
                  </a:extLst>
                </a:gridCol>
                <a:gridCol w="1526192">
                  <a:extLst>
                    <a:ext uri="{9D8B030D-6E8A-4147-A177-3AD203B41FA5}">
                      <a16:colId xmlns:a16="http://schemas.microsoft.com/office/drawing/2014/main" val="1123810030"/>
                    </a:ext>
                  </a:extLst>
                </a:gridCol>
                <a:gridCol w="1527038">
                  <a:extLst>
                    <a:ext uri="{9D8B030D-6E8A-4147-A177-3AD203B41FA5}">
                      <a16:colId xmlns:a16="http://schemas.microsoft.com/office/drawing/2014/main" val="2495729200"/>
                    </a:ext>
                  </a:extLst>
                </a:gridCol>
              </a:tblGrid>
              <a:tr h="337967">
                <a:tc>
                  <a:txBody>
                    <a:bodyPr/>
                    <a:lstStyle/>
                    <a:p>
                      <a:pPr>
                        <a:lnSpc>
                          <a:spcPct val="107000"/>
                        </a:lnSpc>
                        <a:spcAft>
                          <a:spcPts val="800"/>
                        </a:spcAft>
                      </a:pPr>
                      <a:r>
                        <a:rPr lang="en-IN" sz="1200">
                          <a:effectLst/>
                        </a:rPr>
                        <a:t>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Left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Joined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Strength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795725"/>
                  </a:ext>
                </a:extLst>
              </a:tr>
              <a:tr h="337967">
                <a:tc>
                  <a:txBody>
                    <a:bodyPr/>
                    <a:lstStyle/>
                    <a:p>
                      <a:pPr>
                        <a:lnSpc>
                          <a:spcPct val="107000"/>
                        </a:lnSpc>
                        <a:spcAft>
                          <a:spcPts val="800"/>
                        </a:spcAft>
                      </a:pPr>
                      <a:r>
                        <a:rPr lang="en-IN" sz="1200">
                          <a:effectLst/>
                        </a:rPr>
                        <a:t>1996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766259"/>
                  </a:ext>
                </a:extLst>
              </a:tr>
              <a:tr h="337967">
                <a:tc>
                  <a:txBody>
                    <a:bodyPr/>
                    <a:lstStyle/>
                    <a:p>
                      <a:pPr>
                        <a:lnSpc>
                          <a:spcPct val="107000"/>
                        </a:lnSpc>
                        <a:spcAft>
                          <a:spcPts val="800"/>
                        </a:spcAft>
                      </a:pPr>
                      <a:r>
                        <a:rPr lang="en-IN" sz="1200">
                          <a:effectLst/>
                        </a:rPr>
                        <a:t>1997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24188"/>
                  </a:ext>
                </a:extLst>
              </a:tr>
              <a:tr h="337967">
                <a:tc>
                  <a:txBody>
                    <a:bodyPr/>
                    <a:lstStyle/>
                    <a:p>
                      <a:pPr>
                        <a:lnSpc>
                          <a:spcPct val="107000"/>
                        </a:lnSpc>
                        <a:spcAft>
                          <a:spcPts val="800"/>
                        </a:spcAft>
                      </a:pPr>
                      <a:r>
                        <a:rPr lang="en-IN" sz="1200">
                          <a:effectLst/>
                        </a:rPr>
                        <a:t>1998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8148202"/>
                  </a:ext>
                </a:extLst>
              </a:tr>
              <a:tr h="337967">
                <a:tc>
                  <a:txBody>
                    <a:bodyPr/>
                    <a:lstStyle/>
                    <a:p>
                      <a:pPr>
                        <a:lnSpc>
                          <a:spcPct val="107000"/>
                        </a:lnSpc>
                        <a:spcAft>
                          <a:spcPts val="800"/>
                        </a:spcAft>
                      </a:pPr>
                      <a:r>
                        <a:rPr lang="en-IN" sz="1200">
                          <a:effectLst/>
                        </a:rPr>
                        <a:t>1999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8961908"/>
                  </a:ext>
                </a:extLst>
              </a:tr>
              <a:tr h="337967">
                <a:tc>
                  <a:txBody>
                    <a:bodyPr/>
                    <a:lstStyle/>
                    <a:p>
                      <a:pPr>
                        <a:lnSpc>
                          <a:spcPct val="107000"/>
                        </a:lnSpc>
                        <a:spcAft>
                          <a:spcPts val="800"/>
                        </a:spcAft>
                      </a:pPr>
                      <a:r>
                        <a:rPr lang="en-IN" sz="1200">
                          <a:effectLst/>
                        </a:rPr>
                        <a:t>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2972969"/>
                  </a:ext>
                </a:extLst>
              </a:tr>
              <a:tr h="337967">
                <a:tc>
                  <a:txBody>
                    <a:bodyPr/>
                    <a:lstStyle/>
                    <a:p>
                      <a:pPr>
                        <a:lnSpc>
                          <a:spcPct val="107000"/>
                        </a:lnSpc>
                        <a:spcAft>
                          <a:spcPts val="800"/>
                        </a:spcAft>
                      </a:pPr>
                      <a:r>
                        <a:rPr lang="en-IN" sz="1200">
                          <a:effectLst/>
                        </a:rPr>
                        <a:t>2001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3200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816378"/>
                  </a:ext>
                </a:extLst>
              </a:tr>
            </a:tbl>
          </a:graphicData>
        </a:graphic>
      </p:graphicFrame>
    </p:spTree>
    <p:extLst>
      <p:ext uri="{BB962C8B-B14F-4D97-AF65-F5344CB8AC3E}">
        <p14:creationId xmlns:p14="http://schemas.microsoft.com/office/powerpoint/2010/main" val="266982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40BF-4A65-4061-B928-836303C1AF87}"/>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58F414FC-B32A-4D3C-BC38-7BE57E43DCD7}"/>
              </a:ext>
            </a:extLst>
          </p:cNvPr>
          <p:cNvSpPr>
            <a:spLocks noGrp="1"/>
          </p:cNvSpPr>
          <p:nvPr>
            <p:ph idx="1"/>
          </p:nvPr>
        </p:nvSpPr>
        <p:spPr>
          <a:xfrm>
            <a:off x="838200" y="1690688"/>
            <a:ext cx="10515600" cy="4486275"/>
          </a:xfrm>
        </p:spPr>
        <p:txBody>
          <a:bodyPr/>
          <a:lstStyle/>
          <a:p>
            <a:r>
              <a:rPr lang="en-GB" dirty="0"/>
              <a:t>The following line graph gives the percent profit earned by two Companies X and Y during the period 1996 - 2001.</a:t>
            </a:r>
          </a:p>
          <a:p>
            <a:endParaRPr lang="en-GB" dirty="0"/>
          </a:p>
          <a:p>
            <a:endParaRPr lang="en-IN" dirty="0"/>
          </a:p>
        </p:txBody>
      </p:sp>
      <p:graphicFrame>
        <p:nvGraphicFramePr>
          <p:cNvPr id="11" name="Table 10">
            <a:extLst>
              <a:ext uri="{FF2B5EF4-FFF2-40B4-BE49-F238E27FC236}">
                <a16:creationId xmlns:a16="http://schemas.microsoft.com/office/drawing/2014/main" id="{02888FE8-E83F-4DB4-BA95-822862DA8099}"/>
              </a:ext>
            </a:extLst>
          </p:cNvPr>
          <p:cNvGraphicFramePr>
            <a:graphicFrameLocks noGrp="1"/>
          </p:cNvGraphicFramePr>
          <p:nvPr>
            <p:extLst>
              <p:ext uri="{D42A27DB-BD31-4B8C-83A1-F6EECF244321}">
                <p14:modId xmlns:p14="http://schemas.microsoft.com/office/powerpoint/2010/main" val="341115931"/>
              </p:ext>
            </p:extLst>
          </p:nvPr>
        </p:nvGraphicFramePr>
        <p:xfrm>
          <a:off x="5054068" y="2585609"/>
          <a:ext cx="3780723" cy="1011218"/>
        </p:xfrm>
        <a:graphic>
          <a:graphicData uri="http://schemas.openxmlformats.org/drawingml/2006/table">
            <a:tbl>
              <a:tblPr/>
              <a:tblGrid>
                <a:gridCol w="1260241">
                  <a:extLst>
                    <a:ext uri="{9D8B030D-6E8A-4147-A177-3AD203B41FA5}">
                      <a16:colId xmlns:a16="http://schemas.microsoft.com/office/drawing/2014/main" val="3157981827"/>
                    </a:ext>
                  </a:extLst>
                </a:gridCol>
                <a:gridCol w="1400679">
                  <a:extLst>
                    <a:ext uri="{9D8B030D-6E8A-4147-A177-3AD203B41FA5}">
                      <a16:colId xmlns:a16="http://schemas.microsoft.com/office/drawing/2014/main" val="2897999605"/>
                    </a:ext>
                  </a:extLst>
                </a:gridCol>
                <a:gridCol w="1119803">
                  <a:extLst>
                    <a:ext uri="{9D8B030D-6E8A-4147-A177-3AD203B41FA5}">
                      <a16:colId xmlns:a16="http://schemas.microsoft.com/office/drawing/2014/main" val="1791728853"/>
                    </a:ext>
                  </a:extLst>
                </a:gridCol>
              </a:tblGrid>
              <a:tr h="606731">
                <a:tc rowSpan="2">
                  <a:txBody>
                    <a:bodyPr/>
                    <a:lstStyle/>
                    <a:p>
                      <a:pPr algn="ctr"/>
                      <a:r>
                        <a:rPr lang="en-IN"/>
                        <a:t>%Profit =</a:t>
                      </a:r>
                    </a:p>
                  </a:txBody>
                  <a:tcPr marL="0" marR="0" marT="0" marB="0" anchor="ctr">
                    <a:lnL>
                      <a:noFill/>
                    </a:lnL>
                    <a:lnR>
                      <a:noFill/>
                    </a:lnR>
                    <a:lnT>
                      <a:noFill/>
                    </a:lnT>
                    <a:lnB>
                      <a:noFill/>
                    </a:lnB>
                  </a:tcPr>
                </a:tc>
                <a:tc>
                  <a:txBody>
                    <a:bodyPr/>
                    <a:lstStyle/>
                    <a:p>
                      <a:pPr algn="ctr"/>
                      <a:r>
                        <a:rPr lang="en-IN" dirty="0"/>
                        <a:t>Income - Expenditure</a:t>
                      </a:r>
                    </a:p>
                  </a:txBody>
                  <a:tcPr marL="0" marR="0" marT="0" marB="0" anchor="ctr">
                    <a:lnL>
                      <a:noFill/>
                    </a:lnL>
                    <a:lnR>
                      <a:noFill/>
                    </a:lnR>
                    <a:lnT>
                      <a:noFill/>
                    </a:lnT>
                    <a:lnB>
                      <a:noFill/>
                    </a:lnB>
                  </a:tcPr>
                </a:tc>
                <a:tc rowSpan="2">
                  <a:txBody>
                    <a:bodyPr/>
                    <a:lstStyle/>
                    <a:p>
                      <a:pPr algn="ctr"/>
                      <a:r>
                        <a:rPr lang="en-IN" dirty="0"/>
                        <a:t>x 100</a:t>
                      </a:r>
                    </a:p>
                  </a:txBody>
                  <a:tcPr marL="0" marR="0" marT="0" marB="0" anchor="ctr">
                    <a:lnL>
                      <a:noFill/>
                    </a:lnL>
                    <a:lnR>
                      <a:noFill/>
                    </a:lnR>
                    <a:lnT>
                      <a:noFill/>
                    </a:lnT>
                    <a:lnB>
                      <a:noFill/>
                    </a:lnB>
                  </a:tcPr>
                </a:tc>
                <a:extLst>
                  <a:ext uri="{0D108BD9-81ED-4DB2-BD59-A6C34878D82A}">
                    <a16:rowId xmlns:a16="http://schemas.microsoft.com/office/drawing/2014/main" val="22268178"/>
                  </a:ext>
                </a:extLst>
              </a:tr>
              <a:tr h="404487">
                <a:tc vMerge="1">
                  <a:txBody>
                    <a:bodyPr/>
                    <a:lstStyle/>
                    <a:p>
                      <a:endParaRPr lang="en-IN"/>
                    </a:p>
                  </a:txBody>
                  <a:tcPr/>
                </a:tc>
                <a:tc>
                  <a:txBody>
                    <a:bodyPr/>
                    <a:lstStyle/>
                    <a:p>
                      <a:pPr algn="ctr"/>
                      <a:r>
                        <a:rPr lang="en-IN" dirty="0"/>
                        <a:t>Expenditure</a:t>
                      </a:r>
                    </a:p>
                  </a:txBody>
                  <a:tcPr marL="0" marR="0" marT="0" marB="0" anchor="ctr">
                    <a:lnL>
                      <a:noFill/>
                    </a:lnL>
                    <a:lnR>
                      <a:noFill/>
                    </a:lnR>
                    <a:lnT>
                      <a:noFill/>
                    </a:lnT>
                    <a:lnB>
                      <a:noFill/>
                    </a:lnB>
                  </a:tcPr>
                </a:tc>
                <a:tc vMerge="1">
                  <a:txBody>
                    <a:bodyPr/>
                    <a:lstStyle/>
                    <a:p>
                      <a:endParaRPr lang="en-IN"/>
                    </a:p>
                  </a:txBody>
                  <a:tcPr/>
                </a:tc>
                <a:extLst>
                  <a:ext uri="{0D108BD9-81ED-4DB2-BD59-A6C34878D82A}">
                    <a16:rowId xmlns:a16="http://schemas.microsoft.com/office/drawing/2014/main" val="1799767609"/>
                  </a:ext>
                </a:extLst>
              </a:tr>
            </a:tbl>
          </a:graphicData>
        </a:graphic>
      </p:graphicFrame>
      <p:sp>
        <p:nvSpPr>
          <p:cNvPr id="12" name="Rectangle 4">
            <a:extLst>
              <a:ext uri="{FF2B5EF4-FFF2-40B4-BE49-F238E27FC236}">
                <a16:creationId xmlns:a16="http://schemas.microsoft.com/office/drawing/2014/main" id="{743F0001-4B5D-4BC1-AB0F-3438BC417511}"/>
              </a:ext>
            </a:extLst>
          </p:cNvPr>
          <p:cNvSpPr>
            <a:spLocks noChangeArrowheads="1"/>
          </p:cNvSpPr>
          <p:nvPr/>
        </p:nvSpPr>
        <p:spPr bwMode="auto">
          <a:xfrm rot="10800000" flipV="1">
            <a:off x="1133256" y="2585609"/>
            <a:ext cx="28036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Percentage profit earned by Two Companies X and Y over the Given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D793F610-6AD2-44C7-B870-6EDEC99FC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614" y="3822054"/>
            <a:ext cx="5860544" cy="2701310"/>
          </a:xfrm>
          <a:prstGeom prst="rect">
            <a:avLst/>
          </a:prstGeom>
        </p:spPr>
      </p:pic>
      <p:cxnSp>
        <p:nvCxnSpPr>
          <p:cNvPr id="5" name="Straight Connector 4">
            <a:extLst>
              <a:ext uri="{FF2B5EF4-FFF2-40B4-BE49-F238E27FC236}">
                <a16:creationId xmlns:a16="http://schemas.microsoft.com/office/drawing/2014/main" id="{F2736434-19F0-4C7C-A820-1AD76772727B}"/>
              </a:ext>
            </a:extLst>
          </p:cNvPr>
          <p:cNvCxnSpPr/>
          <p:nvPr/>
        </p:nvCxnSpPr>
        <p:spPr>
          <a:xfrm>
            <a:off x="6216242" y="3598877"/>
            <a:ext cx="132546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793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2CDD-58B2-4F24-985D-7FCD4B88CCD9}"/>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37E474B9-0FBF-4D7D-B840-CC5B10188B35}"/>
              </a:ext>
            </a:extLst>
          </p:cNvPr>
          <p:cNvSpPr>
            <a:spLocks noGrp="1"/>
          </p:cNvSpPr>
          <p:nvPr>
            <p:ph idx="1"/>
          </p:nvPr>
        </p:nvSpPr>
        <p:spPr/>
        <p:txBody>
          <a:bodyPr/>
          <a:lstStyle/>
          <a:p>
            <a:r>
              <a:rPr lang="en-GB" dirty="0"/>
              <a:t>The incomes of two Companies X and Y in 2000 were in the ratio of 3:4 respectively. What was the respective ratio of their expenditures in 2000 ?</a:t>
            </a:r>
          </a:p>
          <a:p>
            <a:endParaRPr lang="en-IN" dirty="0"/>
          </a:p>
        </p:txBody>
      </p:sp>
      <p:graphicFrame>
        <p:nvGraphicFramePr>
          <p:cNvPr id="5" name="Table 4">
            <a:extLst>
              <a:ext uri="{FF2B5EF4-FFF2-40B4-BE49-F238E27FC236}">
                <a16:creationId xmlns:a16="http://schemas.microsoft.com/office/drawing/2014/main" id="{6071865F-C11B-4A0C-98D1-5EEA54597347}"/>
              </a:ext>
            </a:extLst>
          </p:cNvPr>
          <p:cNvGraphicFramePr>
            <a:graphicFrameLocks noGrp="1"/>
          </p:cNvGraphicFramePr>
          <p:nvPr>
            <p:extLst>
              <p:ext uri="{D42A27DB-BD31-4B8C-83A1-F6EECF244321}">
                <p14:modId xmlns:p14="http://schemas.microsoft.com/office/powerpoint/2010/main" val="730613080"/>
              </p:ext>
            </p:extLst>
          </p:nvPr>
        </p:nvGraphicFramePr>
        <p:xfrm>
          <a:off x="838200" y="3041174"/>
          <a:ext cx="10515600" cy="1920240"/>
        </p:xfrm>
        <a:graphic>
          <a:graphicData uri="http://schemas.openxmlformats.org/drawingml/2006/table">
            <a:tbl>
              <a:tblPr/>
              <a:tblGrid>
                <a:gridCol w="105156">
                  <a:extLst>
                    <a:ext uri="{9D8B030D-6E8A-4147-A177-3AD203B41FA5}">
                      <a16:colId xmlns:a16="http://schemas.microsoft.com/office/drawing/2014/main" val="4223227545"/>
                    </a:ext>
                  </a:extLst>
                </a:gridCol>
                <a:gridCol w="10410444">
                  <a:extLst>
                    <a:ext uri="{9D8B030D-6E8A-4147-A177-3AD203B41FA5}">
                      <a16:colId xmlns:a16="http://schemas.microsoft.com/office/drawing/2014/main" val="3243556080"/>
                    </a:ext>
                  </a:extLst>
                </a:gridCol>
              </a:tblGrid>
              <a:tr h="40892">
                <a:tc>
                  <a:txBody>
                    <a:bodyPr/>
                    <a:lstStyle/>
                    <a:p>
                      <a:r>
                        <a:rPr lang="en-IN"/>
                        <a:t>.</a:t>
                      </a:r>
                    </a:p>
                  </a:txBody>
                  <a:tcPr marL="0" marR="0" marT="0" marB="0" anchor="ctr">
                    <a:lnL>
                      <a:noFill/>
                    </a:lnL>
                    <a:lnR>
                      <a:noFill/>
                    </a:lnR>
                    <a:lnT>
                      <a:noFill/>
                    </a:lnT>
                    <a:lnB>
                      <a:noFill/>
                    </a:lnB>
                  </a:tcPr>
                </a:tc>
                <a:tc>
                  <a:txBody>
                    <a:bodyPr/>
                    <a:lstStyle/>
                    <a:p>
                      <a:r>
                        <a:rPr lang="en-IN"/>
                        <a:t>A) 7:22</a:t>
                      </a:r>
                      <a:endParaRPr lang="en-IN" dirty="0"/>
                    </a:p>
                  </a:txBody>
                  <a:tcPr marL="0" marR="0" marT="0" marB="0" anchor="ctr">
                    <a:lnL>
                      <a:noFill/>
                    </a:lnL>
                    <a:lnR>
                      <a:noFill/>
                    </a:lnR>
                    <a:lnT>
                      <a:noFill/>
                    </a:lnT>
                    <a:lnB>
                      <a:noFill/>
                    </a:lnB>
                  </a:tcPr>
                </a:tc>
                <a:extLst>
                  <a:ext uri="{0D108BD9-81ED-4DB2-BD59-A6C34878D82A}">
                    <a16:rowId xmlns:a16="http://schemas.microsoft.com/office/drawing/2014/main" val="3868621190"/>
                  </a:ext>
                </a:extLst>
              </a:tr>
              <a:tr h="0">
                <a:tc>
                  <a:txBody>
                    <a:bodyPr/>
                    <a:lstStyle/>
                    <a:p>
                      <a:r>
                        <a:rPr lang="en-IN"/>
                        <a:t>B.</a:t>
                      </a:r>
                    </a:p>
                  </a:txBody>
                  <a:tcPr marL="0" marR="0" marT="0" marB="0" anchor="ctr">
                    <a:lnL>
                      <a:noFill/>
                    </a:lnL>
                    <a:lnR>
                      <a:noFill/>
                    </a:lnR>
                    <a:lnT>
                      <a:noFill/>
                    </a:lnT>
                    <a:lnB>
                      <a:noFill/>
                    </a:lnB>
                  </a:tcPr>
                </a:tc>
                <a:tc>
                  <a:txBody>
                    <a:bodyPr/>
                    <a:lstStyle/>
                    <a:p>
                      <a:r>
                        <a:rPr lang="en-IN"/>
                        <a:t>B) 14:19</a:t>
                      </a:r>
                      <a:endParaRPr lang="en-IN" dirty="0"/>
                    </a:p>
                  </a:txBody>
                  <a:tcPr marL="0" marR="0" marT="0" marB="0" anchor="ctr">
                    <a:lnL>
                      <a:noFill/>
                    </a:lnL>
                    <a:lnR>
                      <a:noFill/>
                    </a:lnR>
                    <a:lnT>
                      <a:noFill/>
                    </a:lnT>
                    <a:lnB>
                      <a:noFill/>
                    </a:lnB>
                  </a:tcPr>
                </a:tc>
                <a:extLst>
                  <a:ext uri="{0D108BD9-81ED-4DB2-BD59-A6C34878D82A}">
                    <a16:rowId xmlns:a16="http://schemas.microsoft.com/office/drawing/2014/main" val="4248628409"/>
                  </a:ext>
                </a:extLst>
              </a:tr>
              <a:tr h="0">
                <a:tc>
                  <a:txBody>
                    <a:bodyPr/>
                    <a:lstStyle/>
                    <a:p>
                      <a:r>
                        <a:rPr lang="en-IN" dirty="0"/>
                        <a:t>C.</a:t>
                      </a:r>
                    </a:p>
                  </a:txBody>
                  <a:tcPr marL="0" marR="0" marT="0" marB="0" anchor="ctr">
                    <a:lnL>
                      <a:noFill/>
                    </a:lnL>
                    <a:lnR>
                      <a:noFill/>
                    </a:lnR>
                    <a:lnT>
                      <a:noFill/>
                    </a:lnT>
                    <a:lnB>
                      <a:noFill/>
                    </a:lnB>
                  </a:tcPr>
                </a:tc>
                <a:tc>
                  <a:txBody>
                    <a:bodyPr/>
                    <a:lstStyle/>
                    <a:p>
                      <a:r>
                        <a:rPr lang="en-IN"/>
                        <a:t>15:22</a:t>
                      </a:r>
                      <a:endParaRPr lang="en-IN" dirty="0"/>
                    </a:p>
                  </a:txBody>
                  <a:tcPr marL="0" marR="0" marT="0" marB="0" anchor="ctr">
                    <a:lnL>
                      <a:noFill/>
                    </a:lnL>
                    <a:lnR>
                      <a:noFill/>
                    </a:lnR>
                    <a:lnT>
                      <a:noFill/>
                    </a:lnT>
                    <a:lnB>
                      <a:noFill/>
                    </a:lnB>
                  </a:tcPr>
                </a:tc>
                <a:extLst>
                  <a:ext uri="{0D108BD9-81ED-4DB2-BD59-A6C34878D82A}">
                    <a16:rowId xmlns:a16="http://schemas.microsoft.com/office/drawing/2014/main" val="4091240997"/>
                  </a:ext>
                </a:extLst>
              </a:tr>
              <a:tr h="0">
                <a:tc>
                  <a:txBody>
                    <a:bodyPr/>
                    <a:lstStyle/>
                    <a:p>
                      <a:r>
                        <a:rPr lang="en-IN"/>
                        <a:t>D.</a:t>
                      </a:r>
                    </a:p>
                  </a:txBody>
                  <a:tcPr marL="0" marR="0" marT="0" marB="0" anchor="ctr">
                    <a:lnL>
                      <a:noFill/>
                    </a:lnL>
                    <a:lnR>
                      <a:noFill/>
                    </a:lnR>
                    <a:lnT>
                      <a:noFill/>
                    </a:lnT>
                    <a:lnB>
                      <a:noFill/>
                    </a:lnB>
                  </a:tcPr>
                </a:tc>
                <a:tc>
                  <a:txBody>
                    <a:bodyPr/>
                    <a:lstStyle/>
                    <a:p>
                      <a:r>
                        <a:rPr lang="en-IN" dirty="0"/>
                        <a:t>27:35</a:t>
                      </a:r>
                    </a:p>
                  </a:txBody>
                  <a:tcPr marL="0" marR="0" marT="0" marB="0" anchor="ctr">
                    <a:lnL>
                      <a:noFill/>
                    </a:lnL>
                    <a:lnR>
                      <a:noFill/>
                    </a:lnR>
                    <a:lnT>
                      <a:noFill/>
                    </a:lnT>
                    <a:lnB>
                      <a:noFill/>
                    </a:lnB>
                  </a:tcPr>
                </a:tc>
                <a:extLst>
                  <a:ext uri="{0D108BD9-81ED-4DB2-BD59-A6C34878D82A}">
                    <a16:rowId xmlns:a16="http://schemas.microsoft.com/office/drawing/2014/main" val="1692559524"/>
                  </a:ext>
                </a:extLst>
              </a:tr>
            </a:tbl>
          </a:graphicData>
        </a:graphic>
      </p:graphicFrame>
      <p:pic>
        <p:nvPicPr>
          <p:cNvPr id="6" name="Picture 5">
            <a:extLst>
              <a:ext uri="{FF2B5EF4-FFF2-40B4-BE49-F238E27FC236}">
                <a16:creationId xmlns:a16="http://schemas.microsoft.com/office/drawing/2014/main" id="{FBEC093F-8DD2-41FE-B177-96157DB87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858" y="3248360"/>
            <a:ext cx="5860544" cy="2701310"/>
          </a:xfrm>
          <a:prstGeom prst="rect">
            <a:avLst/>
          </a:prstGeom>
        </p:spPr>
      </p:pic>
    </p:spTree>
    <p:extLst>
      <p:ext uri="{BB962C8B-B14F-4D97-AF65-F5344CB8AC3E}">
        <p14:creationId xmlns:p14="http://schemas.microsoft.com/office/powerpoint/2010/main" val="42138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1DE2B-0C84-42BA-8FA4-D0CE40946FA2}"/>
              </a:ext>
            </a:extLst>
          </p:cNvPr>
          <p:cNvSpPr>
            <a:spLocks noGrp="1"/>
          </p:cNvSpPr>
          <p:nvPr>
            <p:ph type="title"/>
          </p:nvPr>
        </p:nvSpPr>
        <p:spPr>
          <a:xfrm>
            <a:off x="643855" y="1447800"/>
            <a:ext cx="3108626" cy="4572000"/>
          </a:xfrm>
        </p:spPr>
        <p:txBody>
          <a:bodyPr anchor="ctr">
            <a:normAutofit/>
          </a:bodyPr>
          <a:lstStyle/>
          <a:p>
            <a:r>
              <a:rPr lang="en-GB" sz="3200">
                <a:solidFill>
                  <a:srgbClr val="F2F2F2"/>
                </a:solidFill>
              </a:rPr>
              <a:t>Exercise</a:t>
            </a:r>
            <a:endParaRPr lang="en-IN" sz="3200">
              <a:solidFill>
                <a:srgbClr val="F2F2F2"/>
              </a:solidFill>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2080BE2-14B0-40BD-A78E-BA8557CEEC52}"/>
              </a:ext>
            </a:extLst>
          </p:cNvPr>
          <p:cNvGraphicFramePr>
            <a:graphicFrameLocks noGrp="1"/>
          </p:cNvGraphicFramePr>
          <p:nvPr>
            <p:ph idx="1"/>
            <p:extLst>
              <p:ext uri="{D42A27DB-BD31-4B8C-83A1-F6EECF244321}">
                <p14:modId xmlns:p14="http://schemas.microsoft.com/office/powerpoint/2010/main" val="51653615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766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0" name="Rectangle 10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92DE5-342C-49B9-B485-69A1137F93DC}"/>
              </a:ext>
            </a:extLst>
          </p:cNvPr>
          <p:cNvSpPr>
            <a:spLocks noGrp="1"/>
          </p:cNvSpPr>
          <p:nvPr>
            <p:ph type="title"/>
          </p:nvPr>
        </p:nvSpPr>
        <p:spPr>
          <a:xfrm>
            <a:off x="648931" y="629266"/>
            <a:ext cx="4166510" cy="1622321"/>
          </a:xfrm>
        </p:spPr>
        <p:txBody>
          <a:bodyPr>
            <a:normAutofit/>
          </a:bodyPr>
          <a:lstStyle/>
          <a:p>
            <a:r>
              <a:rPr lang="en-IN">
                <a:solidFill>
                  <a:srgbClr val="EBEBEB"/>
                </a:solidFill>
              </a:rPr>
              <a:t>Exercise </a:t>
            </a:r>
          </a:p>
        </p:txBody>
      </p:sp>
      <p:sp>
        <p:nvSpPr>
          <p:cNvPr id="106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62" name="Freeform: Shape 10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5" name="Picture 14" descr="Text&#10;&#10;Description automatically generated">
            <a:extLst>
              <a:ext uri="{FF2B5EF4-FFF2-40B4-BE49-F238E27FC236}">
                <a16:creationId xmlns:a16="http://schemas.microsoft.com/office/drawing/2014/main" id="{7FAC6B9F-D62C-4416-AD86-8DD2A0536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688220"/>
            <a:ext cx="5449889" cy="3481557"/>
          </a:xfrm>
          <a:prstGeom prst="rect">
            <a:avLst/>
          </a:prstGeom>
          <a:effectLst/>
        </p:spPr>
      </p:pic>
      <p:sp>
        <p:nvSpPr>
          <p:cNvPr id="1063" name="Rectangle 10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02ED75-69DA-4BA1-AADB-BD3D2D65D109}"/>
              </a:ext>
            </a:extLst>
          </p:cNvPr>
          <p:cNvSpPr>
            <a:spLocks noGrp="1"/>
          </p:cNvSpPr>
          <p:nvPr>
            <p:ph idx="1"/>
          </p:nvPr>
        </p:nvSpPr>
        <p:spPr>
          <a:xfrm>
            <a:off x="648931" y="2438400"/>
            <a:ext cx="4166509" cy="3785419"/>
          </a:xfrm>
        </p:spPr>
        <p:txBody>
          <a:bodyPr>
            <a:normAutofit/>
          </a:bodyPr>
          <a:lstStyle/>
          <a:p>
            <a:endParaRPr lang="en-US">
              <a:solidFill>
                <a:srgbClr val="EBEBEB"/>
              </a:solidFill>
            </a:endParaRPr>
          </a:p>
          <a:p>
            <a:endParaRPr lang="en-IN">
              <a:solidFill>
                <a:srgbClr val="EBEBEB"/>
              </a:solidFill>
            </a:endParaRPr>
          </a:p>
        </p:txBody>
      </p:sp>
      <p:pic>
        <p:nvPicPr>
          <p:cNvPr id="1051" name="Picture 27" descr="=&gt;">
            <a:extLst>
              <a:ext uri="{FF2B5EF4-FFF2-40B4-BE49-F238E27FC236}">
                <a16:creationId xmlns:a16="http://schemas.microsoft.com/office/drawing/2014/main" id="{E5792BAD-23F0-4644-811F-7247C7FFF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1925" cy="857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gt;">
            <a:extLst>
              <a:ext uri="{FF2B5EF4-FFF2-40B4-BE49-F238E27FC236}">
                <a16:creationId xmlns:a16="http://schemas.microsoft.com/office/drawing/2014/main" id="{A1810037-84CD-48F8-9200-8295CE20F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1925" cy="8572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
            <a:extLst>
              <a:ext uri="{FF2B5EF4-FFF2-40B4-BE49-F238E27FC236}">
                <a16:creationId xmlns:a16="http://schemas.microsoft.com/office/drawing/2014/main" id="{A6771CEE-DE99-41AF-9C9F-834175A6D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5725"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
            <a:extLst>
              <a:ext uri="{FF2B5EF4-FFF2-40B4-BE49-F238E27FC236}">
                <a16:creationId xmlns:a16="http://schemas.microsoft.com/office/drawing/2014/main" id="{86B61D23-B66E-470D-A157-BFEBFC1638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62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gt;">
            <a:extLst>
              <a:ext uri="{FF2B5EF4-FFF2-40B4-BE49-F238E27FC236}">
                <a16:creationId xmlns:a16="http://schemas.microsoft.com/office/drawing/2014/main" id="{88F466F1-B774-44A7-BF88-896E0B12F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1925" cy="857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gt;">
            <a:extLst>
              <a:ext uri="{FF2B5EF4-FFF2-40B4-BE49-F238E27FC236}">
                <a16:creationId xmlns:a16="http://schemas.microsoft.com/office/drawing/2014/main" id="{9244FEC3-1985-417F-909C-7353EF191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1925" cy="85725"/>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
            <a:extLst>
              <a:ext uri="{FF2B5EF4-FFF2-40B4-BE49-F238E27FC236}">
                <a16:creationId xmlns:a16="http://schemas.microsoft.com/office/drawing/2014/main" id="{7142954B-9860-4B3E-BC4C-941FEA7E4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5725"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
            <a:extLst>
              <a:ext uri="{FF2B5EF4-FFF2-40B4-BE49-F238E27FC236}">
                <a16:creationId xmlns:a16="http://schemas.microsoft.com/office/drawing/2014/main" id="{991ABEBB-BDE6-427B-AF37-544A0E94DF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620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1746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6F6D-945A-4C80-859D-8B416E6FD91F}"/>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9B8DD544-FFF0-4126-BE84-E59F3588750F}"/>
              </a:ext>
            </a:extLst>
          </p:cNvPr>
          <p:cNvSpPr>
            <a:spLocks noGrp="1"/>
          </p:cNvSpPr>
          <p:nvPr>
            <p:ph idx="1"/>
          </p:nvPr>
        </p:nvSpPr>
        <p:spPr>
          <a:xfrm>
            <a:off x="838200" y="1690688"/>
            <a:ext cx="10515600" cy="4699354"/>
          </a:xfrm>
        </p:spPr>
        <p:txBody>
          <a:bodyPr/>
          <a:lstStyle/>
          <a:p>
            <a:r>
              <a:rPr lang="en-GB" dirty="0"/>
              <a:t>If the expenditure of Company Y in 1997 was Rs. 220 crores, what was its income in 1997?</a:t>
            </a:r>
          </a:p>
          <a:p>
            <a:endParaRPr lang="en-IN" dirty="0"/>
          </a:p>
        </p:txBody>
      </p:sp>
      <p:graphicFrame>
        <p:nvGraphicFramePr>
          <p:cNvPr id="6" name="Table 5">
            <a:extLst>
              <a:ext uri="{FF2B5EF4-FFF2-40B4-BE49-F238E27FC236}">
                <a16:creationId xmlns:a16="http://schemas.microsoft.com/office/drawing/2014/main" id="{3F619767-4CDE-458C-AFE3-EBC047A9CFFE}"/>
              </a:ext>
            </a:extLst>
          </p:cNvPr>
          <p:cNvGraphicFramePr>
            <a:graphicFrameLocks noGrp="1"/>
          </p:cNvGraphicFramePr>
          <p:nvPr>
            <p:extLst>
              <p:ext uri="{D42A27DB-BD31-4B8C-83A1-F6EECF244321}">
                <p14:modId xmlns:p14="http://schemas.microsoft.com/office/powerpoint/2010/main" val="2804955796"/>
              </p:ext>
            </p:extLst>
          </p:nvPr>
        </p:nvGraphicFramePr>
        <p:xfrm>
          <a:off x="838200" y="3041174"/>
          <a:ext cx="10515600" cy="1920240"/>
        </p:xfrm>
        <a:graphic>
          <a:graphicData uri="http://schemas.openxmlformats.org/drawingml/2006/table">
            <a:tbl>
              <a:tblPr/>
              <a:tblGrid>
                <a:gridCol w="105156">
                  <a:extLst>
                    <a:ext uri="{9D8B030D-6E8A-4147-A177-3AD203B41FA5}">
                      <a16:colId xmlns:a16="http://schemas.microsoft.com/office/drawing/2014/main" val="3767804336"/>
                    </a:ext>
                  </a:extLst>
                </a:gridCol>
                <a:gridCol w="10410444">
                  <a:extLst>
                    <a:ext uri="{9D8B030D-6E8A-4147-A177-3AD203B41FA5}">
                      <a16:colId xmlns:a16="http://schemas.microsoft.com/office/drawing/2014/main" val="2846855534"/>
                    </a:ext>
                  </a:extLst>
                </a:gridCol>
              </a:tblGrid>
              <a:tr h="0">
                <a:tc>
                  <a:txBody>
                    <a:bodyPr/>
                    <a:lstStyle/>
                    <a:p>
                      <a:endParaRPr lang="en-IN"/>
                    </a:p>
                  </a:txBody>
                  <a:tcPr marL="0" marR="0" marT="0" marB="0" anchor="ctr">
                    <a:lnL>
                      <a:noFill/>
                    </a:lnL>
                    <a:lnR>
                      <a:noFill/>
                    </a:lnR>
                    <a:lnT>
                      <a:noFill/>
                    </a:lnT>
                    <a:lnB>
                      <a:noFill/>
                    </a:lnB>
                  </a:tcPr>
                </a:tc>
                <a:tc>
                  <a:txBody>
                    <a:bodyPr/>
                    <a:lstStyle/>
                    <a:p>
                      <a:r>
                        <a:rPr lang="en-IN" dirty="0"/>
                        <a:t>A) Rs. 312 crores</a:t>
                      </a:r>
                    </a:p>
                  </a:txBody>
                  <a:tcPr marL="0" marR="0" marT="0" marB="0" anchor="ctr">
                    <a:lnL>
                      <a:noFill/>
                    </a:lnL>
                    <a:lnR>
                      <a:noFill/>
                    </a:lnR>
                    <a:lnT>
                      <a:noFill/>
                    </a:lnT>
                    <a:lnB>
                      <a:noFill/>
                    </a:lnB>
                  </a:tcPr>
                </a:tc>
                <a:extLst>
                  <a:ext uri="{0D108BD9-81ED-4DB2-BD59-A6C34878D82A}">
                    <a16:rowId xmlns:a16="http://schemas.microsoft.com/office/drawing/2014/main" val="1143039629"/>
                  </a:ext>
                </a:extLst>
              </a:tr>
              <a:tr h="0">
                <a:tc>
                  <a:txBody>
                    <a:bodyPr/>
                    <a:lstStyle/>
                    <a:p>
                      <a:r>
                        <a:rPr lang="en-IN"/>
                        <a:t>B.</a:t>
                      </a:r>
                    </a:p>
                  </a:txBody>
                  <a:tcPr marL="0" marR="0" marT="0" marB="0" anchor="ctr">
                    <a:lnL>
                      <a:noFill/>
                    </a:lnL>
                    <a:lnR>
                      <a:noFill/>
                    </a:lnR>
                    <a:lnT>
                      <a:noFill/>
                    </a:lnT>
                    <a:lnB>
                      <a:noFill/>
                    </a:lnB>
                  </a:tcPr>
                </a:tc>
                <a:tc>
                  <a:txBody>
                    <a:bodyPr/>
                    <a:lstStyle/>
                    <a:p>
                      <a:r>
                        <a:rPr lang="en-IN" dirty="0"/>
                        <a:t>Rs. 297 crores</a:t>
                      </a:r>
                    </a:p>
                  </a:txBody>
                  <a:tcPr marL="0" marR="0" marT="0" marB="0" anchor="ctr">
                    <a:lnL>
                      <a:noFill/>
                    </a:lnL>
                    <a:lnR>
                      <a:noFill/>
                    </a:lnR>
                    <a:lnT>
                      <a:noFill/>
                    </a:lnT>
                    <a:lnB>
                      <a:noFill/>
                    </a:lnB>
                  </a:tcPr>
                </a:tc>
                <a:extLst>
                  <a:ext uri="{0D108BD9-81ED-4DB2-BD59-A6C34878D82A}">
                    <a16:rowId xmlns:a16="http://schemas.microsoft.com/office/drawing/2014/main" val="398198105"/>
                  </a:ext>
                </a:extLst>
              </a:tr>
              <a:tr h="0">
                <a:tc>
                  <a:txBody>
                    <a:bodyPr/>
                    <a:lstStyle/>
                    <a:p>
                      <a:r>
                        <a:rPr lang="en-IN"/>
                        <a:t>C.</a:t>
                      </a:r>
                    </a:p>
                  </a:txBody>
                  <a:tcPr marL="0" marR="0" marT="0" marB="0" anchor="ctr">
                    <a:lnL>
                      <a:noFill/>
                    </a:lnL>
                    <a:lnR>
                      <a:noFill/>
                    </a:lnR>
                    <a:lnT>
                      <a:noFill/>
                    </a:lnT>
                    <a:lnB>
                      <a:noFill/>
                    </a:lnB>
                  </a:tcPr>
                </a:tc>
                <a:tc>
                  <a:txBody>
                    <a:bodyPr/>
                    <a:lstStyle/>
                    <a:p>
                      <a:r>
                        <a:rPr lang="en-IN"/>
                        <a:t>Rs. 283 crores</a:t>
                      </a:r>
                    </a:p>
                  </a:txBody>
                  <a:tcPr marL="0" marR="0" marT="0" marB="0" anchor="ctr">
                    <a:lnL>
                      <a:noFill/>
                    </a:lnL>
                    <a:lnR>
                      <a:noFill/>
                    </a:lnR>
                    <a:lnT>
                      <a:noFill/>
                    </a:lnT>
                    <a:lnB>
                      <a:noFill/>
                    </a:lnB>
                  </a:tcPr>
                </a:tc>
                <a:extLst>
                  <a:ext uri="{0D108BD9-81ED-4DB2-BD59-A6C34878D82A}">
                    <a16:rowId xmlns:a16="http://schemas.microsoft.com/office/drawing/2014/main" val="1870372456"/>
                  </a:ext>
                </a:extLst>
              </a:tr>
              <a:tr h="0">
                <a:tc>
                  <a:txBody>
                    <a:bodyPr/>
                    <a:lstStyle/>
                    <a:p>
                      <a:r>
                        <a:rPr lang="en-IN"/>
                        <a:t>D.</a:t>
                      </a:r>
                    </a:p>
                  </a:txBody>
                  <a:tcPr marL="0" marR="0" marT="0" marB="0" anchor="ctr">
                    <a:lnL>
                      <a:noFill/>
                    </a:lnL>
                    <a:lnR>
                      <a:noFill/>
                    </a:lnR>
                    <a:lnT>
                      <a:noFill/>
                    </a:lnT>
                    <a:lnB>
                      <a:noFill/>
                    </a:lnB>
                  </a:tcPr>
                </a:tc>
                <a:tc>
                  <a:txBody>
                    <a:bodyPr/>
                    <a:lstStyle/>
                    <a:p>
                      <a:r>
                        <a:rPr lang="en-IN" dirty="0"/>
                        <a:t>Rs. 275 crores</a:t>
                      </a:r>
                    </a:p>
                  </a:txBody>
                  <a:tcPr marL="0" marR="0" marT="0" marB="0" anchor="ctr">
                    <a:lnL>
                      <a:noFill/>
                    </a:lnL>
                    <a:lnR>
                      <a:noFill/>
                    </a:lnR>
                    <a:lnT>
                      <a:noFill/>
                    </a:lnT>
                    <a:lnB>
                      <a:noFill/>
                    </a:lnB>
                  </a:tcPr>
                </a:tc>
                <a:extLst>
                  <a:ext uri="{0D108BD9-81ED-4DB2-BD59-A6C34878D82A}">
                    <a16:rowId xmlns:a16="http://schemas.microsoft.com/office/drawing/2014/main" val="1537061055"/>
                  </a:ext>
                </a:extLst>
              </a:tr>
            </a:tbl>
          </a:graphicData>
        </a:graphic>
      </p:graphicFrame>
      <p:pic>
        <p:nvPicPr>
          <p:cNvPr id="5" name="Picture 4">
            <a:extLst>
              <a:ext uri="{FF2B5EF4-FFF2-40B4-BE49-F238E27FC236}">
                <a16:creationId xmlns:a16="http://schemas.microsoft.com/office/drawing/2014/main" id="{3FDDA891-047F-4BB3-8219-619571AC7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909" y="3091218"/>
            <a:ext cx="5860544" cy="2701310"/>
          </a:xfrm>
          <a:prstGeom prst="rect">
            <a:avLst/>
          </a:prstGeom>
        </p:spPr>
      </p:pic>
    </p:spTree>
    <p:extLst>
      <p:ext uri="{BB962C8B-B14F-4D97-AF65-F5344CB8AC3E}">
        <p14:creationId xmlns:p14="http://schemas.microsoft.com/office/powerpoint/2010/main" val="93833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8"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A00B8-0CBA-450F-A3CF-5763814C3859}"/>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b="0" i="0" kern="1200">
                <a:solidFill>
                  <a:srgbClr val="EBEBEB"/>
                </a:solidFill>
                <a:latin typeface="+mj-lt"/>
                <a:ea typeface="+mj-ea"/>
                <a:cs typeface="+mj-cs"/>
              </a:rPr>
              <a:t>exercise</a:t>
            </a:r>
          </a:p>
        </p:txBody>
      </p:sp>
      <p:sp useBgFill="1">
        <p:nvSpPr>
          <p:cNvPr id="4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10;&#10;Description automatically generated">
            <a:extLst>
              <a:ext uri="{FF2B5EF4-FFF2-40B4-BE49-F238E27FC236}">
                <a16:creationId xmlns:a16="http://schemas.microsoft.com/office/drawing/2014/main" id="{8BECB447-921F-449F-BBB1-749D70B5B71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55392" y="1633787"/>
            <a:ext cx="6275584" cy="3595619"/>
          </a:xfrm>
          <a:prstGeom prst="rect">
            <a:avLst/>
          </a:prstGeom>
          <a:effectLst/>
        </p:spPr>
      </p:pic>
    </p:spTree>
    <p:extLst>
      <p:ext uri="{BB962C8B-B14F-4D97-AF65-F5344CB8AC3E}">
        <p14:creationId xmlns:p14="http://schemas.microsoft.com/office/powerpoint/2010/main" val="730696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DE3B-873D-45DF-91FB-2C6BBF936CC1}"/>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C4E1F537-9D95-44D1-8854-C80D18791D0D}"/>
              </a:ext>
            </a:extLst>
          </p:cNvPr>
          <p:cNvSpPr>
            <a:spLocks noGrp="1"/>
          </p:cNvSpPr>
          <p:nvPr>
            <p:ph idx="1"/>
          </p:nvPr>
        </p:nvSpPr>
        <p:spPr/>
        <p:txBody>
          <a:bodyPr/>
          <a:lstStyle/>
          <a:p>
            <a:r>
              <a:rPr lang="en-GB" dirty="0"/>
              <a:t>If the expenditures of Company X and Y in 1996 were equal and the total income of the two Companies in 1996 was Rs. 342 crores, what was the total profit of the two Companies together in 1996?</a:t>
            </a:r>
          </a:p>
          <a:p>
            <a:r>
              <a:rPr lang="en-GB" dirty="0"/>
              <a:t>( Profit = Income – Expenditure)</a:t>
            </a:r>
          </a:p>
          <a:p>
            <a:endParaRPr lang="en-IN" dirty="0"/>
          </a:p>
        </p:txBody>
      </p:sp>
      <p:graphicFrame>
        <p:nvGraphicFramePr>
          <p:cNvPr id="6" name="Table 5">
            <a:extLst>
              <a:ext uri="{FF2B5EF4-FFF2-40B4-BE49-F238E27FC236}">
                <a16:creationId xmlns:a16="http://schemas.microsoft.com/office/drawing/2014/main" id="{062C6B1A-37A2-4321-AD29-7654E100DC8A}"/>
              </a:ext>
            </a:extLst>
          </p:cNvPr>
          <p:cNvGraphicFramePr>
            <a:graphicFrameLocks noGrp="1"/>
          </p:cNvGraphicFramePr>
          <p:nvPr>
            <p:extLst>
              <p:ext uri="{D42A27DB-BD31-4B8C-83A1-F6EECF244321}">
                <p14:modId xmlns:p14="http://schemas.microsoft.com/office/powerpoint/2010/main" val="3825787937"/>
              </p:ext>
            </p:extLst>
          </p:nvPr>
        </p:nvGraphicFramePr>
        <p:xfrm>
          <a:off x="838200" y="3689872"/>
          <a:ext cx="10515600" cy="2194560"/>
        </p:xfrm>
        <a:graphic>
          <a:graphicData uri="http://schemas.openxmlformats.org/drawingml/2006/table">
            <a:tbl>
              <a:tblPr/>
              <a:tblGrid>
                <a:gridCol w="105156">
                  <a:extLst>
                    <a:ext uri="{9D8B030D-6E8A-4147-A177-3AD203B41FA5}">
                      <a16:colId xmlns:a16="http://schemas.microsoft.com/office/drawing/2014/main" val="3547054569"/>
                    </a:ext>
                  </a:extLst>
                </a:gridCol>
                <a:gridCol w="10410444">
                  <a:extLst>
                    <a:ext uri="{9D8B030D-6E8A-4147-A177-3AD203B41FA5}">
                      <a16:colId xmlns:a16="http://schemas.microsoft.com/office/drawing/2014/main" val="4217585661"/>
                    </a:ext>
                  </a:extLst>
                </a:gridCol>
              </a:tblGrid>
              <a:tr h="529814">
                <a:tc>
                  <a:txBody>
                    <a:bodyPr/>
                    <a:lstStyle/>
                    <a:p>
                      <a:r>
                        <a:rPr lang="en-IN"/>
                        <a:t>A.</a:t>
                      </a:r>
                    </a:p>
                  </a:txBody>
                  <a:tcPr marL="0" marR="0" marT="0" marB="0" anchor="ctr">
                    <a:lnL>
                      <a:noFill/>
                    </a:lnL>
                    <a:lnR>
                      <a:noFill/>
                    </a:lnR>
                    <a:lnT>
                      <a:noFill/>
                    </a:lnT>
                    <a:lnB>
                      <a:noFill/>
                    </a:lnB>
                  </a:tcPr>
                </a:tc>
                <a:tc>
                  <a:txBody>
                    <a:bodyPr/>
                    <a:lstStyle/>
                    <a:p>
                      <a:r>
                        <a:rPr lang="en-IN"/>
                        <a:t>Rs. 240 crores</a:t>
                      </a:r>
                    </a:p>
                  </a:txBody>
                  <a:tcPr marL="0" marR="0" marT="0" marB="0" anchor="ctr">
                    <a:lnL>
                      <a:noFill/>
                    </a:lnL>
                    <a:lnR>
                      <a:noFill/>
                    </a:lnR>
                    <a:lnT>
                      <a:noFill/>
                    </a:lnT>
                    <a:lnB>
                      <a:noFill/>
                    </a:lnB>
                  </a:tcPr>
                </a:tc>
                <a:extLst>
                  <a:ext uri="{0D108BD9-81ED-4DB2-BD59-A6C34878D82A}">
                    <a16:rowId xmlns:a16="http://schemas.microsoft.com/office/drawing/2014/main" val="297654641"/>
                  </a:ext>
                </a:extLst>
              </a:tr>
              <a:tr h="529814">
                <a:tc>
                  <a:txBody>
                    <a:bodyPr/>
                    <a:lstStyle/>
                    <a:p>
                      <a:r>
                        <a:rPr lang="en-IN"/>
                        <a:t>B.</a:t>
                      </a:r>
                    </a:p>
                  </a:txBody>
                  <a:tcPr marL="0" marR="0" marT="0" marB="0" anchor="ctr">
                    <a:lnL>
                      <a:noFill/>
                    </a:lnL>
                    <a:lnR>
                      <a:noFill/>
                    </a:lnR>
                    <a:lnT>
                      <a:noFill/>
                    </a:lnT>
                    <a:lnB>
                      <a:noFill/>
                    </a:lnB>
                  </a:tcPr>
                </a:tc>
                <a:tc>
                  <a:txBody>
                    <a:bodyPr/>
                    <a:lstStyle/>
                    <a:p>
                      <a:r>
                        <a:rPr lang="en-IN" dirty="0"/>
                        <a:t>Rs. 171 crores</a:t>
                      </a:r>
                    </a:p>
                  </a:txBody>
                  <a:tcPr marL="0" marR="0" marT="0" marB="0" anchor="ctr">
                    <a:lnL>
                      <a:noFill/>
                    </a:lnL>
                    <a:lnR>
                      <a:noFill/>
                    </a:lnR>
                    <a:lnT>
                      <a:noFill/>
                    </a:lnT>
                    <a:lnB>
                      <a:noFill/>
                    </a:lnB>
                  </a:tcPr>
                </a:tc>
                <a:extLst>
                  <a:ext uri="{0D108BD9-81ED-4DB2-BD59-A6C34878D82A}">
                    <a16:rowId xmlns:a16="http://schemas.microsoft.com/office/drawing/2014/main" val="3625398308"/>
                  </a:ext>
                </a:extLst>
              </a:tr>
              <a:tr h="529814">
                <a:tc>
                  <a:txBody>
                    <a:bodyPr/>
                    <a:lstStyle/>
                    <a:p>
                      <a:r>
                        <a:rPr lang="en-IN"/>
                        <a:t>C.</a:t>
                      </a:r>
                    </a:p>
                  </a:txBody>
                  <a:tcPr marL="0" marR="0" marT="0" marB="0" anchor="ctr">
                    <a:lnL>
                      <a:noFill/>
                    </a:lnL>
                    <a:lnR>
                      <a:noFill/>
                    </a:lnR>
                    <a:lnT>
                      <a:noFill/>
                    </a:lnT>
                    <a:lnB>
                      <a:noFill/>
                    </a:lnB>
                  </a:tcPr>
                </a:tc>
                <a:tc>
                  <a:txBody>
                    <a:bodyPr/>
                    <a:lstStyle/>
                    <a:p>
                      <a:r>
                        <a:rPr lang="en-IN" dirty="0"/>
                        <a:t>Rs. 120 crores</a:t>
                      </a:r>
                    </a:p>
                  </a:txBody>
                  <a:tcPr marL="0" marR="0" marT="0" marB="0" anchor="ctr">
                    <a:lnL>
                      <a:noFill/>
                    </a:lnL>
                    <a:lnR>
                      <a:noFill/>
                    </a:lnR>
                    <a:lnT>
                      <a:noFill/>
                    </a:lnT>
                    <a:lnB>
                      <a:noFill/>
                    </a:lnB>
                  </a:tcPr>
                </a:tc>
                <a:extLst>
                  <a:ext uri="{0D108BD9-81ED-4DB2-BD59-A6C34878D82A}">
                    <a16:rowId xmlns:a16="http://schemas.microsoft.com/office/drawing/2014/main" val="4159747064"/>
                  </a:ext>
                </a:extLst>
              </a:tr>
              <a:tr h="529814">
                <a:tc>
                  <a:txBody>
                    <a:bodyPr/>
                    <a:lstStyle/>
                    <a:p>
                      <a:r>
                        <a:rPr lang="en-IN"/>
                        <a:t>D.</a:t>
                      </a:r>
                    </a:p>
                  </a:txBody>
                  <a:tcPr marL="0" marR="0" marT="0" marB="0" anchor="ctr">
                    <a:lnL>
                      <a:noFill/>
                    </a:lnL>
                    <a:lnR>
                      <a:noFill/>
                    </a:lnR>
                    <a:lnT>
                      <a:noFill/>
                    </a:lnT>
                    <a:lnB>
                      <a:noFill/>
                    </a:lnB>
                  </a:tcPr>
                </a:tc>
                <a:tc>
                  <a:txBody>
                    <a:bodyPr/>
                    <a:lstStyle/>
                    <a:p>
                      <a:r>
                        <a:rPr lang="en-IN" dirty="0"/>
                        <a:t>Rs. 102 crores</a:t>
                      </a:r>
                    </a:p>
                  </a:txBody>
                  <a:tcPr marL="0" marR="0" marT="0" marB="0" anchor="ctr">
                    <a:lnL>
                      <a:noFill/>
                    </a:lnL>
                    <a:lnR>
                      <a:noFill/>
                    </a:lnR>
                    <a:lnT>
                      <a:noFill/>
                    </a:lnT>
                    <a:lnB>
                      <a:noFill/>
                    </a:lnB>
                  </a:tcPr>
                </a:tc>
                <a:extLst>
                  <a:ext uri="{0D108BD9-81ED-4DB2-BD59-A6C34878D82A}">
                    <a16:rowId xmlns:a16="http://schemas.microsoft.com/office/drawing/2014/main" val="1078102637"/>
                  </a:ext>
                </a:extLst>
              </a:tr>
            </a:tbl>
          </a:graphicData>
        </a:graphic>
      </p:graphicFrame>
      <p:pic>
        <p:nvPicPr>
          <p:cNvPr id="5" name="Picture 4">
            <a:extLst>
              <a:ext uri="{FF2B5EF4-FFF2-40B4-BE49-F238E27FC236}">
                <a16:creationId xmlns:a16="http://schemas.microsoft.com/office/drawing/2014/main" id="{8FFDE02D-CB6D-4DDD-9A84-BE46F31C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421" y="3689872"/>
            <a:ext cx="5860544" cy="2701310"/>
          </a:xfrm>
          <a:prstGeom prst="rect">
            <a:avLst/>
          </a:prstGeom>
        </p:spPr>
      </p:pic>
    </p:spTree>
    <p:extLst>
      <p:ext uri="{BB962C8B-B14F-4D97-AF65-F5344CB8AC3E}">
        <p14:creationId xmlns:p14="http://schemas.microsoft.com/office/powerpoint/2010/main" val="74013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43C9-B34D-4619-AA35-425464CF472B}"/>
              </a:ext>
            </a:extLst>
          </p:cNvPr>
          <p:cNvSpPr>
            <a:spLocks noGrp="1"/>
          </p:cNvSpPr>
          <p:nvPr>
            <p:ph type="title"/>
          </p:nvPr>
        </p:nvSpPr>
        <p:spPr/>
        <p:txBody>
          <a:bodyPr/>
          <a:lstStyle/>
          <a:p>
            <a:pPr algn="ctr"/>
            <a:r>
              <a:rPr lang="en-IN"/>
              <a:t>exercise</a:t>
            </a:r>
            <a:endParaRPr lang="en-IN" dirty="0"/>
          </a:p>
        </p:txBody>
      </p:sp>
      <p:sp>
        <p:nvSpPr>
          <p:cNvPr id="3" name="Content Placeholder 2">
            <a:extLst>
              <a:ext uri="{FF2B5EF4-FFF2-40B4-BE49-F238E27FC236}">
                <a16:creationId xmlns:a16="http://schemas.microsoft.com/office/drawing/2014/main" id="{B7538E8A-AB78-448A-99BF-AF049BB61B38}"/>
              </a:ext>
            </a:extLst>
          </p:cNvPr>
          <p:cNvSpPr>
            <a:spLocks noGrp="1"/>
          </p:cNvSpPr>
          <p:nvPr>
            <p:ph idx="1"/>
          </p:nvPr>
        </p:nvSpPr>
        <p:spPr/>
        <p:txBody>
          <a:bodyPr>
            <a:normAutofit fontScale="85000" lnSpcReduction="20000"/>
          </a:bodyPr>
          <a:lstStyle/>
          <a:p>
            <a:r>
              <a:rPr lang="en-US"/>
              <a:t>Let the expenditures of each of the Companies X and Y in 1996 be Rs. x crores. And let the income of Company X in 1996 be Rs. z crores so that the income of Company Y in 1996 = Rs. (342 - z) crores. </a:t>
            </a:r>
          </a:p>
          <a:p>
            <a:r>
              <a:rPr lang="en-US"/>
              <a:t>Then, for Company X we have : </a:t>
            </a:r>
          </a:p>
          <a:p>
            <a:r>
              <a:rPr lang="en-US"/>
              <a:t>40 = (z - x)/x * 100 =&gt; x = 100z/140 --- (1) </a:t>
            </a:r>
          </a:p>
          <a:p>
            <a:r>
              <a:rPr lang="en-US"/>
              <a:t>Also, for Company Y we have :  </a:t>
            </a:r>
          </a:p>
          <a:p>
            <a:r>
              <a:rPr lang="en-US"/>
              <a:t>45 = [(342 - z) - x]/x * 100 =&gt; x = [(342 - z) * 100]/145 --- (2) </a:t>
            </a:r>
          </a:p>
          <a:p>
            <a:r>
              <a:rPr lang="en-US"/>
              <a:t>From (1) and (2), we get : </a:t>
            </a:r>
          </a:p>
          <a:p>
            <a:r>
              <a:rPr lang="en-US"/>
              <a:t>100z/140 = [(342 - z) * 100]/145 =&gt; z = 168 Substituting z = 168 in (1), we get :</a:t>
            </a:r>
          </a:p>
          <a:p>
            <a:r>
              <a:rPr lang="en-US"/>
              <a:t> x = 120. </a:t>
            </a:r>
          </a:p>
          <a:p>
            <a:r>
              <a:rPr lang="en-US"/>
              <a:t>Total expenditure of Companies X and Y in 1996 = 2x = Rs. 240 crores. </a:t>
            </a:r>
          </a:p>
          <a:p>
            <a:r>
              <a:rPr lang="en-US"/>
              <a:t>Total income of Companies X and Y in 1996 = Rs. 342 crores. </a:t>
            </a:r>
          </a:p>
          <a:p>
            <a:r>
              <a:rPr lang="en-US"/>
              <a:t>Total profit = Rs. (342 - 240) crores = Rs. 102 crores. </a:t>
            </a:r>
          </a:p>
          <a:p>
            <a:endParaRPr lang="en-IN" dirty="0"/>
          </a:p>
        </p:txBody>
      </p:sp>
    </p:spTree>
    <p:extLst>
      <p:ext uri="{BB962C8B-B14F-4D97-AF65-F5344CB8AC3E}">
        <p14:creationId xmlns:p14="http://schemas.microsoft.com/office/powerpoint/2010/main" val="41077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B2A0-5853-4DC2-B9AE-E49AFB43AD4F}"/>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9D0DFCD5-EA50-460C-9369-1A8FECD77BC6}"/>
              </a:ext>
            </a:extLst>
          </p:cNvPr>
          <p:cNvSpPr>
            <a:spLocks noGrp="1"/>
          </p:cNvSpPr>
          <p:nvPr>
            <p:ph idx="1"/>
          </p:nvPr>
        </p:nvSpPr>
        <p:spPr/>
        <p:txBody>
          <a:bodyPr/>
          <a:lstStyle/>
          <a:p>
            <a:r>
              <a:rPr lang="en-GB" dirty="0"/>
              <a:t>The expenditure of Company X in the year 1998 was Rs. 200 crores and the income of company X in 1998 was the same as its expenditure in 2001. The income of Company X in 2001 was?</a:t>
            </a:r>
          </a:p>
          <a:p>
            <a:endParaRPr lang="en-IN" dirty="0"/>
          </a:p>
        </p:txBody>
      </p:sp>
      <p:graphicFrame>
        <p:nvGraphicFramePr>
          <p:cNvPr id="4" name="Table 3">
            <a:extLst>
              <a:ext uri="{FF2B5EF4-FFF2-40B4-BE49-F238E27FC236}">
                <a16:creationId xmlns:a16="http://schemas.microsoft.com/office/drawing/2014/main" id="{62BE222D-F9D3-41E5-8CE8-E1899DF92704}"/>
              </a:ext>
            </a:extLst>
          </p:cNvPr>
          <p:cNvGraphicFramePr>
            <a:graphicFrameLocks noGrp="1"/>
          </p:cNvGraphicFramePr>
          <p:nvPr>
            <p:extLst>
              <p:ext uri="{D42A27DB-BD31-4B8C-83A1-F6EECF244321}">
                <p14:modId xmlns:p14="http://schemas.microsoft.com/office/powerpoint/2010/main" val="361320671"/>
              </p:ext>
            </p:extLst>
          </p:nvPr>
        </p:nvGraphicFramePr>
        <p:xfrm>
          <a:off x="838200" y="3429000"/>
          <a:ext cx="10515600" cy="2194560"/>
        </p:xfrm>
        <a:graphic>
          <a:graphicData uri="http://schemas.openxmlformats.org/drawingml/2006/table">
            <a:tbl>
              <a:tblPr/>
              <a:tblGrid>
                <a:gridCol w="105156">
                  <a:extLst>
                    <a:ext uri="{9D8B030D-6E8A-4147-A177-3AD203B41FA5}">
                      <a16:colId xmlns:a16="http://schemas.microsoft.com/office/drawing/2014/main" val="4201573736"/>
                    </a:ext>
                  </a:extLst>
                </a:gridCol>
                <a:gridCol w="10410444">
                  <a:extLst>
                    <a:ext uri="{9D8B030D-6E8A-4147-A177-3AD203B41FA5}">
                      <a16:colId xmlns:a16="http://schemas.microsoft.com/office/drawing/2014/main" val="2125277963"/>
                    </a:ext>
                  </a:extLst>
                </a:gridCol>
              </a:tblGrid>
              <a:tr h="0">
                <a:tc>
                  <a:txBody>
                    <a:bodyPr/>
                    <a:lstStyle/>
                    <a:p>
                      <a:r>
                        <a:rPr lang="en-IN"/>
                        <a:t>A.</a:t>
                      </a:r>
                    </a:p>
                  </a:txBody>
                  <a:tcPr marL="0" marR="0" marT="0" marB="0" anchor="ctr">
                    <a:lnL>
                      <a:noFill/>
                    </a:lnL>
                    <a:lnR>
                      <a:noFill/>
                    </a:lnR>
                    <a:lnT>
                      <a:noFill/>
                    </a:lnT>
                    <a:lnB>
                      <a:noFill/>
                    </a:lnB>
                  </a:tcPr>
                </a:tc>
                <a:tc>
                  <a:txBody>
                    <a:bodyPr/>
                    <a:lstStyle/>
                    <a:p>
                      <a:r>
                        <a:rPr lang="en-IN"/>
                        <a:t>Rs. 465 crores</a:t>
                      </a:r>
                    </a:p>
                  </a:txBody>
                  <a:tcPr marL="0" marR="0" marT="0" marB="0" anchor="ctr">
                    <a:lnL>
                      <a:noFill/>
                    </a:lnL>
                    <a:lnR>
                      <a:noFill/>
                    </a:lnR>
                    <a:lnT>
                      <a:noFill/>
                    </a:lnT>
                    <a:lnB>
                      <a:noFill/>
                    </a:lnB>
                  </a:tcPr>
                </a:tc>
                <a:extLst>
                  <a:ext uri="{0D108BD9-81ED-4DB2-BD59-A6C34878D82A}">
                    <a16:rowId xmlns:a16="http://schemas.microsoft.com/office/drawing/2014/main" val="2115696072"/>
                  </a:ext>
                </a:extLst>
              </a:tr>
              <a:tr h="0">
                <a:tc>
                  <a:txBody>
                    <a:bodyPr/>
                    <a:lstStyle/>
                    <a:p>
                      <a:r>
                        <a:rPr lang="en-IN"/>
                        <a:t>B.</a:t>
                      </a:r>
                    </a:p>
                  </a:txBody>
                  <a:tcPr marL="0" marR="0" marT="0" marB="0" anchor="ctr">
                    <a:lnL>
                      <a:noFill/>
                    </a:lnL>
                    <a:lnR>
                      <a:noFill/>
                    </a:lnR>
                    <a:lnT>
                      <a:noFill/>
                    </a:lnT>
                    <a:lnB>
                      <a:noFill/>
                    </a:lnB>
                  </a:tcPr>
                </a:tc>
                <a:tc>
                  <a:txBody>
                    <a:bodyPr/>
                    <a:lstStyle/>
                    <a:p>
                      <a:r>
                        <a:rPr lang="en-IN" dirty="0"/>
                        <a:t>Rs. 385 crores</a:t>
                      </a:r>
                    </a:p>
                  </a:txBody>
                  <a:tcPr marL="0" marR="0" marT="0" marB="0" anchor="ctr">
                    <a:lnL>
                      <a:noFill/>
                    </a:lnL>
                    <a:lnR>
                      <a:noFill/>
                    </a:lnR>
                    <a:lnT>
                      <a:noFill/>
                    </a:lnT>
                    <a:lnB>
                      <a:noFill/>
                    </a:lnB>
                  </a:tcPr>
                </a:tc>
                <a:extLst>
                  <a:ext uri="{0D108BD9-81ED-4DB2-BD59-A6C34878D82A}">
                    <a16:rowId xmlns:a16="http://schemas.microsoft.com/office/drawing/2014/main" val="2396061280"/>
                  </a:ext>
                </a:extLst>
              </a:tr>
              <a:tr h="0">
                <a:tc>
                  <a:txBody>
                    <a:bodyPr/>
                    <a:lstStyle/>
                    <a:p>
                      <a:r>
                        <a:rPr lang="en-IN"/>
                        <a:t>C.</a:t>
                      </a:r>
                    </a:p>
                  </a:txBody>
                  <a:tcPr marL="0" marR="0" marT="0" marB="0" anchor="ctr">
                    <a:lnL>
                      <a:noFill/>
                    </a:lnL>
                    <a:lnR>
                      <a:noFill/>
                    </a:lnR>
                    <a:lnT>
                      <a:noFill/>
                    </a:lnT>
                    <a:lnB>
                      <a:noFill/>
                    </a:lnB>
                  </a:tcPr>
                </a:tc>
                <a:tc>
                  <a:txBody>
                    <a:bodyPr/>
                    <a:lstStyle/>
                    <a:p>
                      <a:r>
                        <a:rPr lang="en-IN" dirty="0"/>
                        <a:t>Rs. 335 crores</a:t>
                      </a:r>
                    </a:p>
                  </a:txBody>
                  <a:tcPr marL="0" marR="0" marT="0" marB="0" anchor="ctr">
                    <a:lnL>
                      <a:noFill/>
                    </a:lnL>
                    <a:lnR>
                      <a:noFill/>
                    </a:lnR>
                    <a:lnT>
                      <a:noFill/>
                    </a:lnT>
                    <a:lnB>
                      <a:noFill/>
                    </a:lnB>
                  </a:tcPr>
                </a:tc>
                <a:extLst>
                  <a:ext uri="{0D108BD9-81ED-4DB2-BD59-A6C34878D82A}">
                    <a16:rowId xmlns:a16="http://schemas.microsoft.com/office/drawing/2014/main" val="1726232465"/>
                  </a:ext>
                </a:extLst>
              </a:tr>
              <a:tr h="0">
                <a:tc>
                  <a:txBody>
                    <a:bodyPr/>
                    <a:lstStyle/>
                    <a:p>
                      <a:r>
                        <a:rPr lang="en-IN"/>
                        <a:t>D.</a:t>
                      </a:r>
                    </a:p>
                  </a:txBody>
                  <a:tcPr marL="0" marR="0" marT="0" marB="0" anchor="ctr">
                    <a:lnL>
                      <a:noFill/>
                    </a:lnL>
                    <a:lnR>
                      <a:noFill/>
                    </a:lnR>
                    <a:lnT>
                      <a:noFill/>
                    </a:lnT>
                    <a:lnB>
                      <a:noFill/>
                    </a:lnB>
                  </a:tcPr>
                </a:tc>
                <a:tc>
                  <a:txBody>
                    <a:bodyPr/>
                    <a:lstStyle/>
                    <a:p>
                      <a:r>
                        <a:rPr lang="en-IN" dirty="0"/>
                        <a:t>Rs. 295 crores</a:t>
                      </a:r>
                    </a:p>
                  </a:txBody>
                  <a:tcPr marL="0" marR="0" marT="0" marB="0" anchor="ctr">
                    <a:lnL>
                      <a:noFill/>
                    </a:lnL>
                    <a:lnR>
                      <a:noFill/>
                    </a:lnR>
                    <a:lnT>
                      <a:noFill/>
                    </a:lnT>
                    <a:lnB>
                      <a:noFill/>
                    </a:lnB>
                  </a:tcPr>
                </a:tc>
                <a:extLst>
                  <a:ext uri="{0D108BD9-81ED-4DB2-BD59-A6C34878D82A}">
                    <a16:rowId xmlns:a16="http://schemas.microsoft.com/office/drawing/2014/main" val="102077578"/>
                  </a:ext>
                </a:extLst>
              </a:tr>
            </a:tbl>
          </a:graphicData>
        </a:graphic>
      </p:graphicFrame>
      <p:pic>
        <p:nvPicPr>
          <p:cNvPr id="5" name="Picture 4">
            <a:extLst>
              <a:ext uri="{FF2B5EF4-FFF2-40B4-BE49-F238E27FC236}">
                <a16:creationId xmlns:a16="http://schemas.microsoft.com/office/drawing/2014/main" id="{2D60E522-B45E-40E2-AE2B-A18114481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421" y="3360659"/>
            <a:ext cx="5860544" cy="2701310"/>
          </a:xfrm>
          <a:prstGeom prst="rect">
            <a:avLst/>
          </a:prstGeom>
        </p:spPr>
      </p:pic>
    </p:spTree>
    <p:extLst>
      <p:ext uri="{BB962C8B-B14F-4D97-AF65-F5344CB8AC3E}">
        <p14:creationId xmlns:p14="http://schemas.microsoft.com/office/powerpoint/2010/main" val="252197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D576-BE6A-4518-92A6-EC69758D804C}"/>
              </a:ext>
            </a:extLst>
          </p:cNvPr>
          <p:cNvSpPr>
            <a:spLocks noGrp="1"/>
          </p:cNvSpPr>
          <p:nvPr>
            <p:ph type="title"/>
          </p:nvPr>
        </p:nvSpPr>
        <p:spPr>
          <a:xfrm>
            <a:off x="645130" y="459442"/>
            <a:ext cx="9404723" cy="1400530"/>
          </a:xfrm>
        </p:spPr>
        <p:txBody>
          <a:bodyPr/>
          <a:lstStyle/>
          <a:p>
            <a:pPr algn="ctr"/>
            <a:r>
              <a:rPr lang="en-IN" dirty="0"/>
              <a:t>exercise</a:t>
            </a:r>
          </a:p>
        </p:txBody>
      </p:sp>
      <p:sp>
        <p:nvSpPr>
          <p:cNvPr id="3" name="Content Placeholder 2">
            <a:extLst>
              <a:ext uri="{FF2B5EF4-FFF2-40B4-BE49-F238E27FC236}">
                <a16:creationId xmlns:a16="http://schemas.microsoft.com/office/drawing/2014/main" id="{C10EFFFA-DECE-4ACB-BC77-E6421A98DCE9}"/>
              </a:ext>
            </a:extLst>
          </p:cNvPr>
          <p:cNvSpPr>
            <a:spLocks noGrp="1"/>
          </p:cNvSpPr>
          <p:nvPr>
            <p:ph idx="1"/>
          </p:nvPr>
        </p:nvSpPr>
        <p:spPr/>
        <p:txBody>
          <a:bodyPr/>
          <a:lstStyle/>
          <a:p>
            <a:r>
              <a:rPr lang="en-US" dirty="0"/>
              <a:t>Let the income of Company X in 1998 be Rs. x crores. Then,</a:t>
            </a:r>
          </a:p>
          <a:p>
            <a:r>
              <a:rPr lang="en-US" dirty="0"/>
              <a:t> 55 = (x - 200)/200 * 100 =&gt; x = 310 </a:t>
            </a:r>
          </a:p>
          <a:p>
            <a:r>
              <a:rPr lang="en-US" dirty="0"/>
              <a:t>Expenditure of Company X in 2001 </a:t>
            </a:r>
          </a:p>
          <a:p>
            <a:r>
              <a:rPr lang="en-US" dirty="0"/>
              <a:t>= Income of Company X in 1998 </a:t>
            </a:r>
          </a:p>
          <a:p>
            <a:r>
              <a:rPr lang="en-US" dirty="0"/>
              <a:t>= Rs. 310 crores. </a:t>
            </a:r>
          </a:p>
          <a:p>
            <a:r>
              <a:rPr lang="en-US" dirty="0"/>
              <a:t>Let the income of Company X in 2001 be Rs. z crores. Then, </a:t>
            </a:r>
          </a:p>
          <a:p>
            <a:r>
              <a:rPr lang="en-US" dirty="0"/>
              <a:t>50 = (z - 310)/310 * 100 =&gt; z = 465 </a:t>
            </a:r>
          </a:p>
          <a:p>
            <a:r>
              <a:rPr lang="en-US" dirty="0"/>
              <a:t>Income of Company X in 2001 = Rs. 465 crores.</a:t>
            </a:r>
          </a:p>
          <a:p>
            <a:r>
              <a:rPr lang="en-IN" dirty="0"/>
              <a:t> </a:t>
            </a:r>
          </a:p>
        </p:txBody>
      </p:sp>
    </p:spTree>
    <p:extLst>
      <p:ext uri="{BB962C8B-B14F-4D97-AF65-F5344CB8AC3E}">
        <p14:creationId xmlns:p14="http://schemas.microsoft.com/office/powerpoint/2010/main" val="214002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1503-E1AB-4ACD-840A-36CCE75C1A9C}"/>
              </a:ext>
            </a:extLst>
          </p:cNvPr>
          <p:cNvSpPr>
            <a:spLocks noGrp="1"/>
          </p:cNvSpPr>
          <p:nvPr>
            <p:ph type="title"/>
          </p:nvPr>
        </p:nvSpPr>
        <p:spPr/>
        <p:txBody>
          <a:bodyPr/>
          <a:lstStyle/>
          <a:p>
            <a:pPr algn="ctr"/>
            <a:r>
              <a:rPr lang="en-IN" dirty="0"/>
              <a:t>Exercise</a:t>
            </a:r>
          </a:p>
        </p:txBody>
      </p:sp>
      <p:sp>
        <p:nvSpPr>
          <p:cNvPr id="3" name="Content Placeholder 2">
            <a:extLst>
              <a:ext uri="{FF2B5EF4-FFF2-40B4-BE49-F238E27FC236}">
                <a16:creationId xmlns:a16="http://schemas.microsoft.com/office/drawing/2014/main" id="{49DD669A-DF90-4E8E-867A-4FF8090C4107}"/>
              </a:ext>
            </a:extLst>
          </p:cNvPr>
          <p:cNvSpPr>
            <a:spLocks noGrp="1"/>
          </p:cNvSpPr>
          <p:nvPr>
            <p:ph idx="1"/>
          </p:nvPr>
        </p:nvSpPr>
        <p:spPr/>
        <p:txBody>
          <a:bodyPr/>
          <a:lstStyle/>
          <a:p>
            <a:r>
              <a:rPr lang="en-GB" dirty="0"/>
              <a:t>the incomes of two Companies were equal in 1999, then what was the ratio of expenditure of Company X to that of Company Y in 1999?</a:t>
            </a:r>
          </a:p>
          <a:p>
            <a:endParaRPr lang="en-IN" dirty="0"/>
          </a:p>
        </p:txBody>
      </p:sp>
      <p:graphicFrame>
        <p:nvGraphicFramePr>
          <p:cNvPr id="4" name="Table 3">
            <a:extLst>
              <a:ext uri="{FF2B5EF4-FFF2-40B4-BE49-F238E27FC236}">
                <a16:creationId xmlns:a16="http://schemas.microsoft.com/office/drawing/2014/main" id="{0D5EDA9A-3C9F-4B28-9EB9-C1261191C307}"/>
              </a:ext>
            </a:extLst>
          </p:cNvPr>
          <p:cNvGraphicFramePr>
            <a:graphicFrameLocks noGrp="1"/>
          </p:cNvGraphicFramePr>
          <p:nvPr>
            <p:extLst>
              <p:ext uri="{D42A27DB-BD31-4B8C-83A1-F6EECF244321}">
                <p14:modId xmlns:p14="http://schemas.microsoft.com/office/powerpoint/2010/main" val="2913370222"/>
              </p:ext>
            </p:extLst>
          </p:nvPr>
        </p:nvGraphicFramePr>
        <p:xfrm>
          <a:off x="838200" y="2904014"/>
          <a:ext cx="10515600" cy="2194560"/>
        </p:xfrm>
        <a:graphic>
          <a:graphicData uri="http://schemas.openxmlformats.org/drawingml/2006/table">
            <a:tbl>
              <a:tblPr/>
              <a:tblGrid>
                <a:gridCol w="105156">
                  <a:extLst>
                    <a:ext uri="{9D8B030D-6E8A-4147-A177-3AD203B41FA5}">
                      <a16:colId xmlns:a16="http://schemas.microsoft.com/office/drawing/2014/main" val="1954025178"/>
                    </a:ext>
                  </a:extLst>
                </a:gridCol>
                <a:gridCol w="10410444">
                  <a:extLst>
                    <a:ext uri="{9D8B030D-6E8A-4147-A177-3AD203B41FA5}">
                      <a16:colId xmlns:a16="http://schemas.microsoft.com/office/drawing/2014/main" val="3716054732"/>
                    </a:ext>
                  </a:extLst>
                </a:gridCol>
              </a:tblGrid>
              <a:tr h="0">
                <a:tc>
                  <a:txBody>
                    <a:bodyPr/>
                    <a:lstStyle/>
                    <a:p>
                      <a:r>
                        <a:rPr lang="en-IN"/>
                        <a:t>A.</a:t>
                      </a:r>
                    </a:p>
                  </a:txBody>
                  <a:tcPr marL="0" marR="0" marT="0" marB="0" anchor="ctr">
                    <a:lnL>
                      <a:noFill/>
                    </a:lnL>
                    <a:lnR>
                      <a:noFill/>
                    </a:lnR>
                    <a:lnT>
                      <a:noFill/>
                    </a:lnT>
                    <a:lnB>
                      <a:noFill/>
                    </a:lnB>
                  </a:tcPr>
                </a:tc>
                <a:tc>
                  <a:txBody>
                    <a:bodyPr/>
                    <a:lstStyle/>
                    <a:p>
                      <a:r>
                        <a:rPr lang="en-IN"/>
                        <a:t>6:5</a:t>
                      </a:r>
                    </a:p>
                  </a:txBody>
                  <a:tcPr marL="0" marR="0" marT="0" marB="0" anchor="ctr">
                    <a:lnL>
                      <a:noFill/>
                    </a:lnL>
                    <a:lnR>
                      <a:noFill/>
                    </a:lnR>
                    <a:lnT>
                      <a:noFill/>
                    </a:lnT>
                    <a:lnB>
                      <a:noFill/>
                    </a:lnB>
                  </a:tcPr>
                </a:tc>
                <a:extLst>
                  <a:ext uri="{0D108BD9-81ED-4DB2-BD59-A6C34878D82A}">
                    <a16:rowId xmlns:a16="http://schemas.microsoft.com/office/drawing/2014/main" val="385105391"/>
                  </a:ext>
                </a:extLst>
              </a:tr>
              <a:tr h="0">
                <a:tc>
                  <a:txBody>
                    <a:bodyPr/>
                    <a:lstStyle/>
                    <a:p>
                      <a:r>
                        <a:rPr lang="en-IN"/>
                        <a:t>B.</a:t>
                      </a:r>
                    </a:p>
                  </a:txBody>
                  <a:tcPr marL="0" marR="0" marT="0" marB="0" anchor="ctr">
                    <a:lnL>
                      <a:noFill/>
                    </a:lnL>
                    <a:lnR>
                      <a:noFill/>
                    </a:lnR>
                    <a:lnT>
                      <a:noFill/>
                    </a:lnT>
                    <a:lnB>
                      <a:noFill/>
                    </a:lnB>
                  </a:tcPr>
                </a:tc>
                <a:tc>
                  <a:txBody>
                    <a:bodyPr/>
                    <a:lstStyle/>
                    <a:p>
                      <a:r>
                        <a:rPr lang="en-IN"/>
                        <a:t>5:6</a:t>
                      </a:r>
                    </a:p>
                  </a:txBody>
                  <a:tcPr marL="0" marR="0" marT="0" marB="0" anchor="ctr">
                    <a:lnL>
                      <a:noFill/>
                    </a:lnL>
                    <a:lnR>
                      <a:noFill/>
                    </a:lnR>
                    <a:lnT>
                      <a:noFill/>
                    </a:lnT>
                    <a:lnB>
                      <a:noFill/>
                    </a:lnB>
                  </a:tcPr>
                </a:tc>
                <a:extLst>
                  <a:ext uri="{0D108BD9-81ED-4DB2-BD59-A6C34878D82A}">
                    <a16:rowId xmlns:a16="http://schemas.microsoft.com/office/drawing/2014/main" val="1665281"/>
                  </a:ext>
                </a:extLst>
              </a:tr>
              <a:tr h="0">
                <a:tc>
                  <a:txBody>
                    <a:bodyPr/>
                    <a:lstStyle/>
                    <a:p>
                      <a:r>
                        <a:rPr lang="en-IN"/>
                        <a:t>C.</a:t>
                      </a:r>
                    </a:p>
                  </a:txBody>
                  <a:tcPr marL="0" marR="0" marT="0" marB="0" anchor="ctr">
                    <a:lnL>
                      <a:noFill/>
                    </a:lnL>
                    <a:lnR>
                      <a:noFill/>
                    </a:lnR>
                    <a:lnT>
                      <a:noFill/>
                    </a:lnT>
                    <a:lnB>
                      <a:noFill/>
                    </a:lnB>
                  </a:tcPr>
                </a:tc>
                <a:tc>
                  <a:txBody>
                    <a:bodyPr/>
                    <a:lstStyle/>
                    <a:p>
                      <a:r>
                        <a:rPr lang="en-IN" dirty="0"/>
                        <a:t>11:6</a:t>
                      </a:r>
                    </a:p>
                  </a:txBody>
                  <a:tcPr marL="0" marR="0" marT="0" marB="0" anchor="ctr">
                    <a:lnL>
                      <a:noFill/>
                    </a:lnL>
                    <a:lnR>
                      <a:noFill/>
                    </a:lnR>
                    <a:lnT>
                      <a:noFill/>
                    </a:lnT>
                    <a:lnB>
                      <a:noFill/>
                    </a:lnB>
                  </a:tcPr>
                </a:tc>
                <a:extLst>
                  <a:ext uri="{0D108BD9-81ED-4DB2-BD59-A6C34878D82A}">
                    <a16:rowId xmlns:a16="http://schemas.microsoft.com/office/drawing/2014/main" val="1400690288"/>
                  </a:ext>
                </a:extLst>
              </a:tr>
              <a:tr h="0">
                <a:tc>
                  <a:txBody>
                    <a:bodyPr/>
                    <a:lstStyle/>
                    <a:p>
                      <a:r>
                        <a:rPr lang="en-IN"/>
                        <a:t>D.</a:t>
                      </a:r>
                    </a:p>
                  </a:txBody>
                  <a:tcPr marL="0" marR="0" marT="0" marB="0" anchor="ctr">
                    <a:lnL>
                      <a:noFill/>
                    </a:lnL>
                    <a:lnR>
                      <a:noFill/>
                    </a:lnR>
                    <a:lnT>
                      <a:noFill/>
                    </a:lnT>
                    <a:lnB>
                      <a:noFill/>
                    </a:lnB>
                  </a:tcPr>
                </a:tc>
                <a:tc>
                  <a:txBody>
                    <a:bodyPr/>
                    <a:lstStyle/>
                    <a:p>
                      <a:r>
                        <a:rPr lang="en-IN" dirty="0"/>
                        <a:t>16:15</a:t>
                      </a:r>
                    </a:p>
                  </a:txBody>
                  <a:tcPr marL="0" marR="0" marT="0" marB="0" anchor="ctr">
                    <a:lnL>
                      <a:noFill/>
                    </a:lnL>
                    <a:lnR>
                      <a:noFill/>
                    </a:lnR>
                    <a:lnT>
                      <a:noFill/>
                    </a:lnT>
                    <a:lnB>
                      <a:noFill/>
                    </a:lnB>
                  </a:tcPr>
                </a:tc>
                <a:extLst>
                  <a:ext uri="{0D108BD9-81ED-4DB2-BD59-A6C34878D82A}">
                    <a16:rowId xmlns:a16="http://schemas.microsoft.com/office/drawing/2014/main" val="25881257"/>
                  </a:ext>
                </a:extLst>
              </a:tr>
            </a:tbl>
          </a:graphicData>
        </a:graphic>
      </p:graphicFrame>
      <p:pic>
        <p:nvPicPr>
          <p:cNvPr id="5" name="Picture 4">
            <a:extLst>
              <a:ext uri="{FF2B5EF4-FFF2-40B4-BE49-F238E27FC236}">
                <a16:creationId xmlns:a16="http://schemas.microsoft.com/office/drawing/2014/main" id="{05416146-B16D-4A7D-91BB-1ABA34DFF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189" y="3058656"/>
            <a:ext cx="5860544" cy="2701310"/>
          </a:xfrm>
          <a:prstGeom prst="rect">
            <a:avLst/>
          </a:prstGeom>
        </p:spPr>
      </p:pic>
    </p:spTree>
    <p:extLst>
      <p:ext uri="{BB962C8B-B14F-4D97-AF65-F5344CB8AC3E}">
        <p14:creationId xmlns:p14="http://schemas.microsoft.com/office/powerpoint/2010/main" val="38581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32B5-7176-4007-AE10-1D0CAAD16D5B}"/>
              </a:ext>
            </a:extLst>
          </p:cNvPr>
          <p:cNvSpPr>
            <a:spLocks noGrp="1"/>
          </p:cNvSpPr>
          <p:nvPr>
            <p:ph type="title"/>
          </p:nvPr>
        </p:nvSpPr>
        <p:spPr/>
        <p:txBody>
          <a:bodyPr/>
          <a:lstStyle/>
          <a:p>
            <a:pPr algn="ctr"/>
            <a:r>
              <a:rPr lang="en-IN" dirty="0"/>
              <a:t>exercise</a:t>
            </a:r>
          </a:p>
        </p:txBody>
      </p:sp>
      <p:pic>
        <p:nvPicPr>
          <p:cNvPr id="5" name="Content Placeholder 4" descr="Schematic&#10;&#10;Description automatically generated">
            <a:extLst>
              <a:ext uri="{FF2B5EF4-FFF2-40B4-BE49-F238E27FC236}">
                <a16:creationId xmlns:a16="http://schemas.microsoft.com/office/drawing/2014/main" id="{3146A176-966A-4545-86B5-F70650660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638" y="2423832"/>
            <a:ext cx="7962900" cy="3981450"/>
          </a:xfrm>
        </p:spPr>
      </p:pic>
    </p:spTree>
    <p:extLst>
      <p:ext uri="{BB962C8B-B14F-4D97-AF65-F5344CB8AC3E}">
        <p14:creationId xmlns:p14="http://schemas.microsoft.com/office/powerpoint/2010/main" val="157957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7092-5AB7-458C-85FC-C7D67CDD0C4E}"/>
              </a:ext>
            </a:extLst>
          </p:cNvPr>
          <p:cNvSpPr>
            <a:spLocks noGrp="1"/>
          </p:cNvSpPr>
          <p:nvPr>
            <p:ph type="title"/>
          </p:nvPr>
        </p:nvSpPr>
        <p:spPr/>
        <p:txBody>
          <a:bodyPr/>
          <a:lstStyle/>
          <a:p>
            <a:pPr algn="ctr"/>
            <a:r>
              <a:rPr lang="en-GB" dirty="0"/>
              <a:t>example</a:t>
            </a:r>
            <a:endParaRPr lang="en-IN" dirty="0"/>
          </a:p>
        </p:txBody>
      </p:sp>
      <p:pic>
        <p:nvPicPr>
          <p:cNvPr id="1035" name="Picture 11" descr="Line Charts Questions and Answers">
            <a:extLst>
              <a:ext uri="{FF2B5EF4-FFF2-40B4-BE49-F238E27FC236}">
                <a16:creationId xmlns:a16="http://schemas.microsoft.com/office/drawing/2014/main" id="{A3C28879-9614-4F13-A152-6A34C1AAAB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8013" y="2350294"/>
            <a:ext cx="48577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0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5"/>
                                        </p:tgtEl>
                                        <p:attrNameLst>
                                          <p:attrName>style.visibility</p:attrName>
                                        </p:attrNameLst>
                                      </p:cBhvr>
                                      <p:to>
                                        <p:strVal val="visible"/>
                                      </p:to>
                                    </p:set>
                                    <p:anim calcmode="lin" valueType="num">
                                      <p:cBhvr additive="base">
                                        <p:cTn id="13" dur="500" fill="hold"/>
                                        <p:tgtEl>
                                          <p:spTgt spid="1035"/>
                                        </p:tgtEl>
                                        <p:attrNameLst>
                                          <p:attrName>ppt_x</p:attrName>
                                        </p:attrNameLst>
                                      </p:cBhvr>
                                      <p:tavLst>
                                        <p:tav tm="0">
                                          <p:val>
                                            <p:strVal val="#ppt_x"/>
                                          </p:val>
                                        </p:tav>
                                        <p:tav tm="100000">
                                          <p:val>
                                            <p:strVal val="#ppt_x"/>
                                          </p:val>
                                        </p:tav>
                                      </p:tavLst>
                                    </p:anim>
                                    <p:anim calcmode="lin" valueType="num">
                                      <p:cBhvr additive="base">
                                        <p:cTn id="14"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8167D-6EA5-4CFE-8957-6311DBCBE762}"/>
              </a:ext>
            </a:extLst>
          </p:cNvPr>
          <p:cNvSpPr>
            <a:spLocks noGrp="1"/>
          </p:cNvSpPr>
          <p:nvPr>
            <p:ph type="title"/>
          </p:nvPr>
        </p:nvSpPr>
        <p:spPr>
          <a:xfrm>
            <a:off x="643855" y="1447799"/>
            <a:ext cx="3108626" cy="1444752"/>
          </a:xfrm>
        </p:spPr>
        <p:txBody>
          <a:bodyPr anchor="b">
            <a:normAutofit/>
          </a:bodyPr>
          <a:lstStyle/>
          <a:p>
            <a:r>
              <a:rPr lang="en-GB" sz="3200">
                <a:solidFill>
                  <a:srgbClr val="EBEBEB"/>
                </a:solidFill>
              </a:rPr>
              <a:t>Exercise</a:t>
            </a:r>
            <a:endParaRPr lang="en-IN" sz="3200">
              <a:solidFill>
                <a:srgbClr val="EBEBEB"/>
              </a:solidFill>
            </a:endParaRPr>
          </a:p>
        </p:txBody>
      </p:sp>
      <p:sp>
        <p:nvSpPr>
          <p:cNvPr id="2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6" name="Rectangle 2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B0276F-7076-4365-805E-37C1267334EF}"/>
              </a:ext>
            </a:extLst>
          </p:cNvPr>
          <p:cNvSpPr>
            <a:spLocks noGrp="1"/>
          </p:cNvSpPr>
          <p:nvPr>
            <p:ph idx="1"/>
          </p:nvPr>
        </p:nvSpPr>
        <p:spPr>
          <a:xfrm>
            <a:off x="643855" y="3072385"/>
            <a:ext cx="3108057" cy="2947415"/>
          </a:xfrm>
        </p:spPr>
        <p:txBody>
          <a:bodyPr>
            <a:normAutofit/>
          </a:bodyPr>
          <a:lstStyle/>
          <a:p>
            <a:pPr marL="342900" lvl="0" indent="-342900">
              <a:lnSpc>
                <a:spcPct val="90000"/>
              </a:lnSpc>
              <a:spcAft>
                <a:spcPts val="1000"/>
              </a:spcAft>
              <a:buFont typeface="+mj-lt"/>
              <a:buAutoNum type="arabicPeriod"/>
            </a:pPr>
            <a:r>
              <a:rPr lang="en-IN" sz="13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Average annual exports during the given period for Company Y is approximately what percent of the average annual exports for Company Z?</a:t>
            </a:r>
          </a:p>
          <a:p>
            <a:pPr marL="342900" lvl="0" indent="-342900">
              <a:lnSpc>
                <a:spcPct val="90000"/>
              </a:lnSpc>
              <a:spcAft>
                <a:spcPts val="1000"/>
              </a:spcAft>
              <a:buFont typeface="+mj-lt"/>
              <a:buAutoNum type="alphaUcParenR"/>
            </a:pPr>
            <a:r>
              <a:rPr lang="en-IN" sz="13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87.1%</a:t>
            </a:r>
          </a:p>
          <a:p>
            <a:pPr marL="342900" lvl="0" indent="-342900">
              <a:lnSpc>
                <a:spcPct val="90000"/>
              </a:lnSpc>
              <a:spcAft>
                <a:spcPts val="1000"/>
              </a:spcAft>
              <a:buFont typeface="+mj-lt"/>
              <a:buAutoNum type="alphaUcParenR"/>
            </a:pPr>
            <a:r>
              <a:rPr lang="en-IN" sz="13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89.64%</a:t>
            </a:r>
          </a:p>
          <a:p>
            <a:pPr marL="342900" lvl="0" indent="-342900">
              <a:lnSpc>
                <a:spcPct val="90000"/>
              </a:lnSpc>
              <a:spcAft>
                <a:spcPts val="1000"/>
              </a:spcAft>
              <a:buFont typeface="+mj-lt"/>
              <a:buAutoNum type="alphaUcParenR"/>
            </a:pPr>
            <a:r>
              <a:rPr lang="en-IN" sz="13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91.21%</a:t>
            </a:r>
          </a:p>
          <a:p>
            <a:pPr marL="342900" lvl="0" indent="-342900">
              <a:lnSpc>
                <a:spcPct val="90000"/>
              </a:lnSpc>
              <a:spcAft>
                <a:spcPts val="1000"/>
              </a:spcAft>
              <a:buFont typeface="+mj-lt"/>
              <a:buAutoNum type="alphaUcParenR"/>
            </a:pPr>
            <a:r>
              <a:rPr lang="en-IN" sz="13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93.33%</a:t>
            </a:r>
          </a:p>
          <a:p>
            <a:pPr>
              <a:lnSpc>
                <a:spcPct val="90000"/>
              </a:lnSpc>
            </a:pPr>
            <a:endParaRPr lang="en-IN" sz="1300">
              <a:solidFill>
                <a:srgbClr val="FFFFFF"/>
              </a:solidFill>
            </a:endParaRPr>
          </a:p>
        </p:txBody>
      </p:sp>
      <p:pic>
        <p:nvPicPr>
          <p:cNvPr id="4" name="Content Placeholder 14" descr="Chart, line chart&#10;&#10;Description automatically generated">
            <a:extLst>
              <a:ext uri="{FF2B5EF4-FFF2-40B4-BE49-F238E27FC236}">
                <a16:creationId xmlns:a16="http://schemas.microsoft.com/office/drawing/2014/main" id="{A91A1546-EB41-4D65-8554-E53875142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686" y="1447799"/>
            <a:ext cx="6233376" cy="4572001"/>
          </a:xfrm>
          <a:prstGeom prst="rect">
            <a:avLst/>
          </a:prstGeom>
          <a:effectLst/>
        </p:spPr>
      </p:pic>
    </p:spTree>
    <p:extLst>
      <p:ext uri="{BB962C8B-B14F-4D97-AF65-F5344CB8AC3E}">
        <p14:creationId xmlns:p14="http://schemas.microsoft.com/office/powerpoint/2010/main" val="40016543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BA6B28-A1DB-4069-B814-81FA33ADA90E}"/>
              </a:ext>
            </a:extLst>
          </p:cNvPr>
          <p:cNvSpPr>
            <a:spLocks noGrp="1"/>
          </p:cNvSpPr>
          <p:nvPr>
            <p:ph type="title"/>
          </p:nvPr>
        </p:nvSpPr>
        <p:spPr>
          <a:xfrm>
            <a:off x="648930" y="629267"/>
            <a:ext cx="9252154" cy="1016654"/>
          </a:xfrm>
        </p:spPr>
        <p:txBody>
          <a:bodyPr>
            <a:normAutofit/>
          </a:bodyPr>
          <a:lstStyle/>
          <a:p>
            <a:r>
              <a:rPr lang="en-GB">
                <a:solidFill>
                  <a:srgbClr val="EBEBEB"/>
                </a:solidFill>
              </a:rPr>
              <a:t>example</a:t>
            </a:r>
            <a:endParaRPr lang="en-IN">
              <a:solidFill>
                <a:srgbClr val="EBEBEB"/>
              </a:solidFill>
            </a:endParaRP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11" descr="Line Charts Questions and Answers">
            <a:extLst>
              <a:ext uri="{FF2B5EF4-FFF2-40B4-BE49-F238E27FC236}">
                <a16:creationId xmlns:a16="http://schemas.microsoft.com/office/drawing/2014/main" id="{1C80F032-8839-45F6-BD12-B194365DDE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8889" y="2548281"/>
            <a:ext cx="4940817" cy="3662018"/>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516D980-1683-4E34-8847-C047EA7B8B59}"/>
              </a:ext>
            </a:extLst>
          </p:cNvPr>
          <p:cNvSpPr>
            <a:spLocks noGrp="1"/>
          </p:cNvSpPr>
          <p:nvPr>
            <p:ph idx="1"/>
          </p:nvPr>
        </p:nvSpPr>
        <p:spPr>
          <a:xfrm>
            <a:off x="6421089" y="2548281"/>
            <a:ext cx="5122606" cy="3658689"/>
          </a:xfrm>
        </p:spPr>
        <p:txBody>
          <a:bodyPr>
            <a:normAutofit/>
          </a:bodyPr>
          <a:lstStyle/>
          <a:p>
            <a:r>
              <a:rPr lang="en-GB" b="0" i="0">
                <a:effectLst/>
                <a:latin typeface="Verdana" panose="020B0604030504040204" pitchFamily="34" charset="0"/>
              </a:rPr>
              <a:t>The difference between the percentage of candidates qualified to appeared was maximum in which of the following pairs of years?</a:t>
            </a:r>
            <a:br>
              <a:rPr lang="en-GB" dirty="0"/>
            </a:br>
            <a:r>
              <a:rPr lang="en-GB" dirty="0"/>
              <a:t> </a:t>
            </a:r>
            <a:endParaRPr lang="en-IN"/>
          </a:p>
        </p:txBody>
      </p:sp>
    </p:spTree>
    <p:extLst>
      <p:ext uri="{BB962C8B-B14F-4D97-AF65-F5344CB8AC3E}">
        <p14:creationId xmlns:p14="http://schemas.microsoft.com/office/powerpoint/2010/main" val="1058164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8EB0-764D-4EE6-B56D-5F2FC76EC81B}"/>
              </a:ext>
            </a:extLst>
          </p:cNvPr>
          <p:cNvSpPr>
            <a:spLocks noGrp="1"/>
          </p:cNvSpPr>
          <p:nvPr>
            <p:ph type="title"/>
          </p:nvPr>
        </p:nvSpPr>
        <p:spPr/>
        <p:txBody>
          <a:bodyPr/>
          <a:lstStyle/>
          <a:p>
            <a:pPr algn="ctr"/>
            <a:r>
              <a:rPr lang="en-GB"/>
              <a:t>example</a:t>
            </a:r>
            <a:endParaRPr lang="en-IN" dirty="0"/>
          </a:p>
        </p:txBody>
      </p:sp>
      <p:pic>
        <p:nvPicPr>
          <p:cNvPr id="4" name="Picture 11" descr="Line Charts Questions and Answers">
            <a:extLst>
              <a:ext uri="{FF2B5EF4-FFF2-40B4-BE49-F238E27FC236}">
                <a16:creationId xmlns:a16="http://schemas.microsoft.com/office/drawing/2014/main" id="{4E79389D-E646-42AE-9C43-7DB2E236FC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8472" y="3084852"/>
            <a:ext cx="4857750" cy="3600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4F70C71-532E-4345-8B6C-BC1D3BC7758B}"/>
              </a:ext>
            </a:extLst>
          </p:cNvPr>
          <p:cNvSpPr txBox="1">
            <a:spLocks/>
          </p:cNvSpPr>
          <p:nvPr/>
        </p:nvSpPr>
        <p:spPr>
          <a:xfrm>
            <a:off x="646110"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dirty="0"/>
              <a:t>example</a:t>
            </a:r>
            <a:endParaRPr lang="en-IN" dirty="0"/>
          </a:p>
        </p:txBody>
      </p:sp>
      <p:sp>
        <p:nvSpPr>
          <p:cNvPr id="8" name="TextBox 7">
            <a:extLst>
              <a:ext uri="{FF2B5EF4-FFF2-40B4-BE49-F238E27FC236}">
                <a16:creationId xmlns:a16="http://schemas.microsoft.com/office/drawing/2014/main" id="{B33CC7A1-0CBE-4769-8378-CF7DB8FB6B01}"/>
              </a:ext>
            </a:extLst>
          </p:cNvPr>
          <p:cNvSpPr txBox="1"/>
          <p:nvPr/>
        </p:nvSpPr>
        <p:spPr>
          <a:xfrm>
            <a:off x="1343025" y="1945249"/>
            <a:ext cx="6097464" cy="646331"/>
          </a:xfrm>
          <a:prstGeom prst="rect">
            <a:avLst/>
          </a:prstGeom>
          <a:noFill/>
        </p:spPr>
        <p:txBody>
          <a:bodyPr wrap="square">
            <a:spAutoFit/>
          </a:bodyPr>
          <a:lstStyle/>
          <a:p>
            <a:r>
              <a:rPr lang="en-GB" b="0" i="0" dirty="0">
                <a:solidFill>
                  <a:schemeClr val="accent4">
                    <a:lumMod val="60000"/>
                    <a:lumOff val="40000"/>
                  </a:schemeClr>
                </a:solidFill>
                <a:effectLst/>
                <a:latin typeface="Verdana" panose="020B0604030504040204" pitchFamily="34" charset="0"/>
              </a:rPr>
              <a:t>In which pair of years was the number of candidates qualified, the same?</a:t>
            </a:r>
            <a:endParaRPr lang="en-IN" dirty="0">
              <a:solidFill>
                <a:schemeClr val="accent4">
                  <a:lumMod val="60000"/>
                  <a:lumOff val="40000"/>
                </a:schemeClr>
              </a:solidFill>
            </a:endParaRPr>
          </a:p>
        </p:txBody>
      </p:sp>
    </p:spTree>
    <p:extLst>
      <p:ext uri="{BB962C8B-B14F-4D97-AF65-F5344CB8AC3E}">
        <p14:creationId xmlns:p14="http://schemas.microsoft.com/office/powerpoint/2010/main" val="35760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F6F3-1164-4F41-B192-1C04AD08624F}"/>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example</a:t>
            </a:r>
          </a:p>
        </p:txBody>
      </p:sp>
      <p:pic>
        <p:nvPicPr>
          <p:cNvPr id="4" name="Picture 11" descr="Line Charts Questions and Answers">
            <a:extLst>
              <a:ext uri="{FF2B5EF4-FFF2-40B4-BE49-F238E27FC236}">
                <a16:creationId xmlns:a16="http://schemas.microsoft.com/office/drawing/2014/main" id="{6C4AB06A-7432-422B-9701-9A87B332DE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6915" y="2129997"/>
            <a:ext cx="5451627" cy="404061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17FFF6-DFA6-418B-A0ED-C556A0D4429B}"/>
              </a:ext>
            </a:extLst>
          </p:cNvPr>
          <p:cNvSpPr txBox="1"/>
          <p:nvPr/>
        </p:nvSpPr>
        <p:spPr>
          <a:xfrm>
            <a:off x="6575729" y="2052214"/>
            <a:ext cx="4415293" cy="419618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effectLst/>
                <a:latin typeface="+mj-lt"/>
                <a:ea typeface="+mj-ea"/>
                <a:cs typeface="+mj-cs"/>
              </a:rPr>
              <a:t>If the number of candidates qualified in 1998 was 21200, what was the number of candidates appeared in 1998?</a:t>
            </a:r>
            <a:endParaRPr lang="en-US" dirty="0">
              <a:latin typeface="+mj-lt"/>
              <a:ea typeface="+mj-ea"/>
              <a:cs typeface="+mj-cs"/>
            </a:endParaRPr>
          </a:p>
        </p:txBody>
      </p:sp>
    </p:spTree>
    <p:extLst>
      <p:ext uri="{BB962C8B-B14F-4D97-AF65-F5344CB8AC3E}">
        <p14:creationId xmlns:p14="http://schemas.microsoft.com/office/powerpoint/2010/main" val="374871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3EE0-9E79-4C72-A1BD-F58A87580133}"/>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a:t>example</a:t>
            </a:r>
          </a:p>
        </p:txBody>
      </p:sp>
      <p:pic>
        <p:nvPicPr>
          <p:cNvPr id="4" name="Picture 11" descr="Line Charts Questions and Answers">
            <a:extLst>
              <a:ext uri="{FF2B5EF4-FFF2-40B4-BE49-F238E27FC236}">
                <a16:creationId xmlns:a16="http://schemas.microsoft.com/office/drawing/2014/main" id="{3DF2EC6D-6316-4CF9-8F40-831B597FED7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89" r="2718"/>
          <a:stretch/>
        </p:blipFill>
        <p:spPr bwMode="auto">
          <a:xfrm>
            <a:off x="648930" y="2052213"/>
            <a:ext cx="545162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CFBA48-E058-492F-99E6-BBD631266ED8}"/>
              </a:ext>
            </a:extLst>
          </p:cNvPr>
          <p:cNvSpPr txBox="1"/>
          <p:nvPr/>
        </p:nvSpPr>
        <p:spPr>
          <a:xfrm>
            <a:off x="6750752" y="2052214"/>
            <a:ext cx="4338409" cy="419618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If the total number of candidates appeared in 1996 and 1997 together was 47400, then the total number of candidates qualified in these two years together was?</a:t>
            </a:r>
            <a:endParaRPr lang="en-US">
              <a:latin typeface="+mj-lt"/>
              <a:ea typeface="+mj-ea"/>
              <a:cs typeface="+mj-cs"/>
            </a:endParaRPr>
          </a:p>
        </p:txBody>
      </p:sp>
    </p:spTree>
    <p:extLst>
      <p:ext uri="{BB962C8B-B14F-4D97-AF65-F5344CB8AC3E}">
        <p14:creationId xmlns:p14="http://schemas.microsoft.com/office/powerpoint/2010/main" val="8373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660A-A4BB-4A8E-AAF8-597DE0011C00}"/>
              </a:ext>
            </a:extLst>
          </p:cNvPr>
          <p:cNvSpPr>
            <a:spLocks noGrp="1"/>
          </p:cNvSpPr>
          <p:nvPr>
            <p:ph type="title"/>
          </p:nvPr>
        </p:nvSpPr>
        <p:spPr>
          <a:xfrm>
            <a:off x="648930" y="629266"/>
            <a:ext cx="9252154" cy="1223983"/>
          </a:xfrm>
        </p:spPr>
        <p:txBody>
          <a:bodyPr>
            <a:normAutofit/>
          </a:bodyPr>
          <a:lstStyle/>
          <a:p>
            <a:r>
              <a:rPr lang="en-GB" dirty="0"/>
              <a:t>example</a:t>
            </a:r>
            <a:endParaRPr lang="en-IN"/>
          </a:p>
        </p:txBody>
      </p:sp>
      <p:pic>
        <p:nvPicPr>
          <p:cNvPr id="4" name="Picture 11" descr="Line Charts Questions and Answers">
            <a:extLst>
              <a:ext uri="{FF2B5EF4-FFF2-40B4-BE49-F238E27FC236}">
                <a16:creationId xmlns:a16="http://schemas.microsoft.com/office/drawing/2014/main" id="{1222B226-B6D3-428C-89F4-35121EA276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9" r="2718"/>
          <a:stretch/>
        </p:blipFill>
        <p:spPr bwMode="auto">
          <a:xfrm>
            <a:off x="636915" y="2052221"/>
            <a:ext cx="5451627" cy="419616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9B12E57-41CA-4EB4-9D79-837F257D8586}"/>
              </a:ext>
            </a:extLst>
          </p:cNvPr>
          <p:cNvSpPr>
            <a:spLocks noGrp="1"/>
          </p:cNvSpPr>
          <p:nvPr>
            <p:ph idx="1"/>
          </p:nvPr>
        </p:nvSpPr>
        <p:spPr>
          <a:xfrm>
            <a:off x="6575729" y="2052214"/>
            <a:ext cx="4415293" cy="4196185"/>
          </a:xfrm>
        </p:spPr>
        <p:txBody>
          <a:bodyPr>
            <a:normAutofit/>
          </a:bodyPr>
          <a:lstStyle/>
          <a:p>
            <a:r>
              <a:rPr lang="en-GB" sz="1600" b="0" i="0" dirty="0">
                <a:effectLst/>
                <a:latin typeface="Verdana" panose="020B0604030504040204" pitchFamily="34" charset="0"/>
              </a:rPr>
              <a:t>The total number of candidates qualified in 1999 and 2000 together was 33500 and the number of candidates appeared in 1999 was 26500. What was the number of candidates in 2000?</a:t>
            </a:r>
          </a:p>
          <a:p>
            <a:endParaRPr lang="en-IN" dirty="0"/>
          </a:p>
        </p:txBody>
      </p:sp>
    </p:spTree>
    <p:extLst>
      <p:ext uri="{BB962C8B-B14F-4D97-AF65-F5344CB8AC3E}">
        <p14:creationId xmlns:p14="http://schemas.microsoft.com/office/powerpoint/2010/main" val="351339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923921A-3DCB-4727-BA34-7D6F5D0DE4B9}"/>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26" name="Freeform: Shape 2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FE12874-F213-42B2-AEBE-A876EF976BAF}"/>
              </a:ext>
            </a:extLst>
          </p:cNvPr>
          <p:cNvSpPr>
            <a:spLocks noGrp="1"/>
          </p:cNvSpPr>
          <p:nvPr>
            <p:ph idx="1"/>
          </p:nvPr>
        </p:nvSpPr>
        <p:spPr>
          <a:xfrm>
            <a:off x="648931" y="2548281"/>
            <a:ext cx="5122606" cy="3658689"/>
          </a:xfrm>
        </p:spPr>
        <p:txBody>
          <a:bodyPr>
            <a:normAutofit/>
          </a:bodyPr>
          <a:lstStyle/>
          <a:p>
            <a:pPr lvl="0"/>
            <a:r>
              <a:rPr lang="en-IN"/>
              <a:t>In which year was the difference between the exports from Companies X and Y the minimum?</a:t>
            </a:r>
          </a:p>
          <a:p>
            <a:pPr lvl="0"/>
            <a:r>
              <a:rPr lang="en-IN"/>
              <a:t>1994</a:t>
            </a:r>
          </a:p>
          <a:p>
            <a:pPr lvl="0"/>
            <a:r>
              <a:rPr lang="en-IN"/>
              <a:t>1995</a:t>
            </a:r>
          </a:p>
          <a:p>
            <a:pPr lvl="0"/>
            <a:r>
              <a:rPr lang="en-IN"/>
              <a:t>1996</a:t>
            </a:r>
          </a:p>
          <a:p>
            <a:pPr lvl="0"/>
            <a:r>
              <a:rPr lang="en-IN"/>
              <a:t>1997</a:t>
            </a:r>
          </a:p>
          <a:p>
            <a:endParaRPr lang="en-IN"/>
          </a:p>
        </p:txBody>
      </p:sp>
      <p:pic>
        <p:nvPicPr>
          <p:cNvPr id="4" name="Content Placeholder 14" descr="Chart, line chart&#10;&#10;Description automatically generated">
            <a:extLst>
              <a:ext uri="{FF2B5EF4-FFF2-40B4-BE49-F238E27FC236}">
                <a16:creationId xmlns:a16="http://schemas.microsoft.com/office/drawing/2014/main" id="{39EACD46-E2F8-45DA-A897-44DF1D3CC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68" y="2548281"/>
            <a:ext cx="4992723" cy="3662018"/>
          </a:xfrm>
          <a:prstGeom prst="rect">
            <a:avLst/>
          </a:prstGeom>
          <a:effectLst/>
        </p:spPr>
      </p:pic>
    </p:spTree>
    <p:extLst>
      <p:ext uri="{BB962C8B-B14F-4D97-AF65-F5344CB8AC3E}">
        <p14:creationId xmlns:p14="http://schemas.microsoft.com/office/powerpoint/2010/main" val="15629924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A071D53-7A42-4871-B4CE-35C67EC2B08E}"/>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521D5E1-EE94-4F43-8B3A-6B1BCCD0E0EB}"/>
              </a:ext>
            </a:extLst>
          </p:cNvPr>
          <p:cNvSpPr>
            <a:spLocks noGrp="1"/>
          </p:cNvSpPr>
          <p:nvPr>
            <p:ph idx="1"/>
          </p:nvPr>
        </p:nvSpPr>
        <p:spPr>
          <a:xfrm>
            <a:off x="648931" y="2548281"/>
            <a:ext cx="5122606" cy="3658689"/>
          </a:xfrm>
        </p:spPr>
        <p:txBody>
          <a:bodyPr>
            <a:normAutofit/>
          </a:bodyPr>
          <a:lstStyle/>
          <a:p>
            <a:pPr lvl="0"/>
            <a:r>
              <a:rPr lang="en-IN" sz="1600" dirty="0"/>
              <a:t>What was the difference between the average exports of the three Companies in 1993 and the average exports in 1998?</a:t>
            </a:r>
          </a:p>
          <a:p>
            <a:pPr lvl="0"/>
            <a:r>
              <a:rPr lang="en-IN" sz="1600" dirty="0"/>
              <a:t>Rs . 15.33 crores</a:t>
            </a:r>
          </a:p>
          <a:p>
            <a:pPr lvl="0"/>
            <a:r>
              <a:rPr lang="en-IN" sz="1600" dirty="0"/>
              <a:t>Rs. 18.67 crores</a:t>
            </a:r>
          </a:p>
          <a:p>
            <a:pPr lvl="0"/>
            <a:r>
              <a:rPr lang="en-IN" sz="1600" dirty="0"/>
              <a:t>Rs. 20 crores</a:t>
            </a:r>
          </a:p>
          <a:p>
            <a:pPr lvl="0"/>
            <a:r>
              <a:rPr lang="en-IN" sz="1600" dirty="0"/>
              <a:t>Rs. 22.17 crores</a:t>
            </a:r>
          </a:p>
          <a:p>
            <a:endParaRPr lang="en-IN" dirty="0"/>
          </a:p>
        </p:txBody>
      </p:sp>
      <p:pic>
        <p:nvPicPr>
          <p:cNvPr id="4" name="Content Placeholder 14" descr="Chart, line chart&#10;&#10;Description automatically generated">
            <a:extLst>
              <a:ext uri="{FF2B5EF4-FFF2-40B4-BE49-F238E27FC236}">
                <a16:creationId xmlns:a16="http://schemas.microsoft.com/office/drawing/2014/main" id="{44F9DF67-D643-4C64-BD98-4C15A15E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68" y="2548281"/>
            <a:ext cx="4992723" cy="3662018"/>
          </a:xfrm>
          <a:prstGeom prst="rect">
            <a:avLst/>
          </a:prstGeom>
          <a:effectLst/>
        </p:spPr>
      </p:pic>
    </p:spTree>
    <p:extLst>
      <p:ext uri="{BB962C8B-B14F-4D97-AF65-F5344CB8AC3E}">
        <p14:creationId xmlns:p14="http://schemas.microsoft.com/office/powerpoint/2010/main" val="12274289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96E9205-7925-4EB9-8892-F1FF29AE18EF}"/>
              </a:ext>
            </a:extLst>
          </p:cNvPr>
          <p:cNvSpPr>
            <a:spLocks noGrp="1"/>
          </p:cNvSpPr>
          <p:nvPr>
            <p:ph type="title"/>
          </p:nvPr>
        </p:nvSpPr>
        <p:spPr>
          <a:xfrm>
            <a:off x="648930" y="629267"/>
            <a:ext cx="9252154" cy="1016654"/>
          </a:xfrm>
        </p:spPr>
        <p:txBody>
          <a:bodyPr>
            <a:normAutofit/>
          </a:bodyPr>
          <a:lstStyle/>
          <a:p>
            <a:r>
              <a:rPr lang="en-GB">
                <a:solidFill>
                  <a:srgbClr val="EBEBEB"/>
                </a:solidFill>
              </a:rPr>
              <a:t>Exercise</a:t>
            </a:r>
            <a:endParaRPr lang="en-IN">
              <a:solidFill>
                <a:srgbClr val="EBEBEB"/>
              </a:solidFill>
            </a:endParaRP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14" descr="Chart, line chart&#10;&#10;Description automatically generated">
            <a:extLst>
              <a:ext uri="{FF2B5EF4-FFF2-40B4-BE49-F238E27FC236}">
                <a16:creationId xmlns:a16="http://schemas.microsoft.com/office/drawing/2014/main" id="{0FB1B12D-C1BA-47DE-8577-89FA6AB36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936" y="2548281"/>
            <a:ext cx="4992723" cy="3662018"/>
          </a:xfrm>
          <a:prstGeom prst="rect">
            <a:avLst/>
          </a:prstGeom>
          <a:effectLst/>
        </p:spPr>
      </p:pic>
      <p:sp>
        <p:nvSpPr>
          <p:cNvPr id="3" name="Content Placeholder 2">
            <a:extLst>
              <a:ext uri="{FF2B5EF4-FFF2-40B4-BE49-F238E27FC236}">
                <a16:creationId xmlns:a16="http://schemas.microsoft.com/office/drawing/2014/main" id="{9176A17B-A18D-43EF-98A6-F6F691AE062D}"/>
              </a:ext>
            </a:extLst>
          </p:cNvPr>
          <p:cNvSpPr>
            <a:spLocks noGrp="1"/>
          </p:cNvSpPr>
          <p:nvPr>
            <p:ph idx="1"/>
          </p:nvPr>
        </p:nvSpPr>
        <p:spPr>
          <a:xfrm>
            <a:off x="6421089" y="2548281"/>
            <a:ext cx="5122606" cy="3658689"/>
          </a:xfrm>
        </p:spPr>
        <p:txBody>
          <a:bodyPr>
            <a:normAutofit/>
          </a:bodyPr>
          <a:lstStyle/>
          <a:p>
            <a:r>
              <a:rPr lang="en-IN">
                <a:effectLst/>
                <a:latin typeface="Calibri" panose="020F0502020204030204" pitchFamily="34" charset="0"/>
                <a:ea typeface="Times New Roman" panose="02020603050405020304" pitchFamily="18" charset="0"/>
                <a:cs typeface="Times New Roman" panose="02020603050405020304" pitchFamily="18" charset="0"/>
              </a:rPr>
              <a:t>In how many of the given years, were the exports from Company Z more than the average annual exports of Z over the given years?</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IN" dirty="0"/>
              <a:t>A) 2</a:t>
            </a:r>
          </a:p>
          <a:p>
            <a:pPr marL="0" lvl="0" indent="0">
              <a:buNone/>
            </a:pPr>
            <a:r>
              <a:rPr lang="en-IN" dirty="0"/>
              <a:t>B) 3</a:t>
            </a:r>
          </a:p>
          <a:p>
            <a:pPr marL="0" lvl="0" indent="0">
              <a:buNone/>
            </a:pPr>
            <a:r>
              <a:rPr lang="en-IN" dirty="0"/>
              <a:t>C) 4</a:t>
            </a:r>
          </a:p>
          <a:p>
            <a:pPr marL="0" lvl="0" indent="0">
              <a:buNone/>
            </a:pPr>
            <a:r>
              <a:rPr lang="en-IN" dirty="0"/>
              <a:t>D) 5</a:t>
            </a:r>
          </a:p>
          <a:p>
            <a:endParaRPr lang="en-IN" dirty="0"/>
          </a:p>
          <a:p>
            <a:endParaRPr lang="en-IN" dirty="0"/>
          </a:p>
        </p:txBody>
      </p:sp>
    </p:spTree>
    <p:extLst>
      <p:ext uri="{BB962C8B-B14F-4D97-AF65-F5344CB8AC3E}">
        <p14:creationId xmlns:p14="http://schemas.microsoft.com/office/powerpoint/2010/main" val="41041930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F8F2-BE56-4BC9-906B-DA52F3D49387}"/>
              </a:ext>
            </a:extLst>
          </p:cNvPr>
          <p:cNvSpPr>
            <a:spLocks noGrp="1"/>
          </p:cNvSpPr>
          <p:nvPr>
            <p:ph type="title"/>
          </p:nvPr>
        </p:nvSpPr>
        <p:spPr/>
        <p:txBody>
          <a:bodyPr/>
          <a:lstStyle/>
          <a:p>
            <a:pPr algn="ctr"/>
            <a:r>
              <a:rPr lang="en-GB" dirty="0"/>
              <a:t>Exercise</a:t>
            </a:r>
            <a:endParaRPr lang="en-IN" dirty="0"/>
          </a:p>
        </p:txBody>
      </p:sp>
      <p:sp>
        <p:nvSpPr>
          <p:cNvPr id="3" name="Content Placeholder 2">
            <a:extLst>
              <a:ext uri="{FF2B5EF4-FFF2-40B4-BE49-F238E27FC236}">
                <a16:creationId xmlns:a16="http://schemas.microsoft.com/office/drawing/2014/main" id="{9B2BE793-810B-4ABA-8655-5FC2AA740580}"/>
              </a:ext>
            </a:extLst>
          </p:cNvPr>
          <p:cNvSpPr>
            <a:spLocks noGrp="1"/>
          </p:cNvSpPr>
          <p:nvPr>
            <p:ph idx="1"/>
          </p:nvPr>
        </p:nvSpPr>
        <p:spPr>
          <a:xfrm>
            <a:off x="935018" y="1366987"/>
            <a:ext cx="10515600" cy="4351338"/>
          </a:xfrm>
        </p:spPr>
        <p:txBody>
          <a:bodyPr/>
          <a:lstStyle/>
          <a:p>
            <a:r>
              <a:rPr lang="en-IN" dirty="0"/>
              <a:t>Ratio of Value of Imports to Exports by a Company Over the Years</a:t>
            </a:r>
          </a:p>
          <a:p>
            <a:endParaRPr lang="en-IN" dirty="0"/>
          </a:p>
        </p:txBody>
      </p:sp>
      <p:pic>
        <p:nvPicPr>
          <p:cNvPr id="5" name="Picture 4" descr="Chart, line chart&#10;&#10;Description automatically generated">
            <a:extLst>
              <a:ext uri="{FF2B5EF4-FFF2-40B4-BE49-F238E27FC236}">
                <a16:creationId xmlns:a16="http://schemas.microsoft.com/office/drawing/2014/main" id="{2D107BD5-04FF-473F-BF0D-9A6CB6129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646" y="2459803"/>
            <a:ext cx="5081908" cy="3442233"/>
          </a:xfrm>
          <a:prstGeom prst="rect">
            <a:avLst/>
          </a:prstGeom>
        </p:spPr>
      </p:pic>
    </p:spTree>
    <p:extLst>
      <p:ext uri="{BB962C8B-B14F-4D97-AF65-F5344CB8AC3E}">
        <p14:creationId xmlns:p14="http://schemas.microsoft.com/office/powerpoint/2010/main" val="5133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58</TotalTime>
  <Words>2679</Words>
  <Application>Microsoft Office PowerPoint</Application>
  <PresentationFormat>Widescreen</PresentationFormat>
  <Paragraphs>622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Cambria Math</vt:lpstr>
      <vt:lpstr>Century Gothic</vt:lpstr>
      <vt:lpstr>Verdana</vt:lpstr>
      <vt:lpstr>Wingdings 3</vt:lpstr>
      <vt:lpstr>Ion</vt:lpstr>
      <vt:lpstr>Line Graphs </vt:lpstr>
      <vt:lpstr> Line graphs</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 </vt:lpstr>
      <vt:lpstr>Exercise</vt:lpstr>
      <vt:lpstr>exercise</vt:lpstr>
      <vt:lpstr>Exercise</vt:lpstr>
      <vt:lpstr>exercise</vt:lpstr>
      <vt:lpstr>Exercise</vt:lpstr>
      <vt:lpstr>Exercise</vt:lpstr>
      <vt:lpstr>Exercise</vt:lpstr>
      <vt:lpstr>PowerPoint Presentation</vt:lpstr>
      <vt:lpstr>Exercise</vt:lpstr>
      <vt:lpstr>Exercise</vt:lpstr>
      <vt:lpstr>Exercise</vt:lpstr>
      <vt:lpstr>Exercise </vt:lpstr>
      <vt:lpstr>Exercise</vt:lpstr>
      <vt:lpstr>exercise</vt:lpstr>
      <vt:lpstr>Exercise</vt:lpstr>
      <vt:lpstr>exercise</vt:lpstr>
      <vt:lpstr>Exercise</vt:lpstr>
      <vt:lpstr>exercise</vt:lpstr>
      <vt:lpstr>Exercise</vt:lpstr>
      <vt:lpstr>exercise</vt:lpstr>
      <vt:lpstr>example</vt:lpstr>
      <vt:lpstr>example</vt:lpstr>
      <vt:lpstr>example</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Graphs </dc:title>
  <dc:creator>First Academy India</dc:creator>
  <cp:lastModifiedBy>First Academy FA</cp:lastModifiedBy>
  <cp:revision>6</cp:revision>
  <dcterms:created xsi:type="dcterms:W3CDTF">2020-10-21T11:07:19Z</dcterms:created>
  <dcterms:modified xsi:type="dcterms:W3CDTF">2021-02-25T01:37:03Z</dcterms:modified>
</cp:coreProperties>
</file>