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24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88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000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3071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896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7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218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292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9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3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1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1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76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40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6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820C8F-2E26-452A-927F-724C068DA64B}" type="datetimeFigureOut">
              <a:rPr lang="en-IN" smtClean="0"/>
              <a:t>26-02-2021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ACBD-825C-4E75-BA10-8482CAA950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031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0BB1-402A-4CB2-A5AF-51F19D55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Bar Charts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3A0B-78E0-47C0-9F72-F88C4671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168"/>
            <a:ext cx="10515600" cy="4351338"/>
          </a:xfrm>
        </p:spPr>
        <p:txBody>
          <a:bodyPr/>
          <a:lstStyle/>
          <a:p>
            <a:r>
              <a:rPr lang="en-GB" sz="2000" dirty="0"/>
              <a:t>The bar graph given below shows the sales of books (in thousand number) from six branches of a publishing company during two consecutive years 2000 and 2001.</a:t>
            </a:r>
          </a:p>
          <a:p>
            <a:pPr algn="ctr"/>
            <a:r>
              <a:rPr lang="en-GB" sz="2000" dirty="0"/>
              <a:t>Sales of Books (in thousand numbers) from Six Branches - B1, B2, B3, B4, B5 and B6 of a publishing Company in 2000 and 2001.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C1C0A-7867-4959-A6E6-58075120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84" y="2975327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9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436F-777C-4CBD-8656-73236B71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0163-143F-4F78-AEB1-F426D4714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The average production for five years was maximum for which company 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F65421-FAE3-4EF2-A888-FEBDB8909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061021"/>
              </p:ext>
            </p:extLst>
          </p:nvPr>
        </p:nvGraphicFramePr>
        <p:xfrm>
          <a:off x="838200" y="2904013"/>
          <a:ext cx="1383940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525979142"/>
                    </a:ext>
                  </a:extLst>
                </a:gridCol>
                <a:gridCol w="1358540">
                  <a:extLst>
                    <a:ext uri="{9D8B030D-6E8A-4147-A177-3AD203B41FA5}">
                      <a16:colId xmlns:a16="http://schemas.microsoft.com/office/drawing/2014/main" val="3059743910"/>
                    </a:ext>
                  </a:extLst>
                </a:gridCol>
              </a:tblGrid>
              <a:tr h="545111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725911"/>
                  </a:ext>
                </a:extLst>
              </a:tr>
              <a:tr h="545111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11008"/>
                  </a:ext>
                </a:extLst>
              </a:tr>
              <a:tr h="545111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Z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033237"/>
                  </a:ext>
                </a:extLst>
              </a:tr>
              <a:tr h="545111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X and Z both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0864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059550-3168-4CFD-BD1B-E576823C5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511375"/>
              </p:ext>
            </p:extLst>
          </p:nvPr>
        </p:nvGraphicFramePr>
        <p:xfrm>
          <a:off x="3927944" y="2719346"/>
          <a:ext cx="4595855" cy="17137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651">
                  <a:extLst>
                    <a:ext uri="{9D8B030D-6E8A-4147-A177-3AD203B41FA5}">
                      <a16:colId xmlns:a16="http://schemas.microsoft.com/office/drawing/2014/main" val="2075961788"/>
                    </a:ext>
                  </a:extLst>
                </a:gridCol>
                <a:gridCol w="774774">
                  <a:extLst>
                    <a:ext uri="{9D8B030D-6E8A-4147-A177-3AD203B41FA5}">
                      <a16:colId xmlns:a16="http://schemas.microsoft.com/office/drawing/2014/main" val="3930798260"/>
                    </a:ext>
                  </a:extLst>
                </a:gridCol>
                <a:gridCol w="890366">
                  <a:extLst>
                    <a:ext uri="{9D8B030D-6E8A-4147-A177-3AD203B41FA5}">
                      <a16:colId xmlns:a16="http://schemas.microsoft.com/office/drawing/2014/main" val="2427998335"/>
                    </a:ext>
                  </a:extLst>
                </a:gridCol>
                <a:gridCol w="890366">
                  <a:extLst>
                    <a:ext uri="{9D8B030D-6E8A-4147-A177-3AD203B41FA5}">
                      <a16:colId xmlns:a16="http://schemas.microsoft.com/office/drawing/2014/main" val="1477436623"/>
                    </a:ext>
                  </a:extLst>
                </a:gridCol>
                <a:gridCol w="890366">
                  <a:extLst>
                    <a:ext uri="{9D8B030D-6E8A-4147-A177-3AD203B41FA5}">
                      <a16:colId xmlns:a16="http://schemas.microsoft.com/office/drawing/2014/main" val="938518793"/>
                    </a:ext>
                  </a:extLst>
                </a:gridCol>
                <a:gridCol w="378332">
                  <a:extLst>
                    <a:ext uri="{9D8B030D-6E8A-4147-A177-3AD203B41FA5}">
                      <a16:colId xmlns:a16="http://schemas.microsoft.com/office/drawing/2014/main" val="617602753"/>
                    </a:ext>
                  </a:extLst>
                </a:gridCol>
              </a:tblGrid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538444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38663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7581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   35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037932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608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             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61444"/>
                  </a:ext>
                </a:extLst>
              </a:tr>
              <a:tr h="2448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190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185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9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78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5676-D142-4B7A-B415-83FE7896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B81A-7F6C-4AAE-BE19-1264D1B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which year was the percentage of production of Company Z to the production of Company Y the maximum ?</a:t>
            </a:r>
          </a:p>
          <a:p>
            <a:endParaRPr lang="en-IN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C7B897-C5F1-4153-A432-50F9639B2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59996"/>
              </p:ext>
            </p:extLst>
          </p:nvPr>
        </p:nvGraphicFramePr>
        <p:xfrm>
          <a:off x="838200" y="2798859"/>
          <a:ext cx="1006503" cy="2472856"/>
        </p:xfrm>
        <a:graphic>
          <a:graphicData uri="http://schemas.openxmlformats.org/drawingml/2006/table">
            <a:tbl>
              <a:tblPr/>
              <a:tblGrid>
                <a:gridCol w="35374">
                  <a:extLst>
                    <a:ext uri="{9D8B030D-6E8A-4147-A177-3AD203B41FA5}">
                      <a16:colId xmlns:a16="http://schemas.microsoft.com/office/drawing/2014/main" val="1863868899"/>
                    </a:ext>
                  </a:extLst>
                </a:gridCol>
                <a:gridCol w="971129">
                  <a:extLst>
                    <a:ext uri="{9D8B030D-6E8A-4147-A177-3AD203B41FA5}">
                      <a16:colId xmlns:a16="http://schemas.microsoft.com/office/drawing/2014/main" val="1386550703"/>
                    </a:ext>
                  </a:extLst>
                </a:gridCol>
              </a:tblGrid>
              <a:tr h="618214">
                <a:tc>
                  <a:txBody>
                    <a:bodyPr/>
                    <a:lstStyle/>
                    <a:p>
                      <a:r>
                        <a:rPr lang="en-IN" dirty="0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74362"/>
                  </a:ext>
                </a:extLst>
              </a:tr>
              <a:tr h="618214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002111"/>
                  </a:ext>
                </a:extLst>
              </a:tr>
              <a:tr h="618214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02792"/>
                  </a:ext>
                </a:extLst>
              </a:tr>
              <a:tr h="618214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58617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23E6CE-EE0B-4293-A1CE-4472E6F80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19012"/>
              </p:ext>
            </p:extLst>
          </p:nvPr>
        </p:nvGraphicFramePr>
        <p:xfrm>
          <a:off x="3983602" y="2981738"/>
          <a:ext cx="4150581" cy="19798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6889">
                  <a:extLst>
                    <a:ext uri="{9D8B030D-6E8A-4147-A177-3AD203B41FA5}">
                      <a16:colId xmlns:a16="http://schemas.microsoft.com/office/drawing/2014/main" val="2075961788"/>
                    </a:ext>
                  </a:extLst>
                </a:gridCol>
                <a:gridCol w="699709">
                  <a:extLst>
                    <a:ext uri="{9D8B030D-6E8A-4147-A177-3AD203B41FA5}">
                      <a16:colId xmlns:a16="http://schemas.microsoft.com/office/drawing/2014/main" val="3930798260"/>
                    </a:ext>
                  </a:extLst>
                </a:gridCol>
                <a:gridCol w="804102">
                  <a:extLst>
                    <a:ext uri="{9D8B030D-6E8A-4147-A177-3AD203B41FA5}">
                      <a16:colId xmlns:a16="http://schemas.microsoft.com/office/drawing/2014/main" val="2427998335"/>
                    </a:ext>
                  </a:extLst>
                </a:gridCol>
                <a:gridCol w="804102">
                  <a:extLst>
                    <a:ext uri="{9D8B030D-6E8A-4147-A177-3AD203B41FA5}">
                      <a16:colId xmlns:a16="http://schemas.microsoft.com/office/drawing/2014/main" val="1477436623"/>
                    </a:ext>
                  </a:extLst>
                </a:gridCol>
                <a:gridCol w="804102">
                  <a:extLst>
                    <a:ext uri="{9D8B030D-6E8A-4147-A177-3AD203B41FA5}">
                      <a16:colId xmlns:a16="http://schemas.microsoft.com/office/drawing/2014/main" val="938518793"/>
                    </a:ext>
                  </a:extLst>
                </a:gridCol>
                <a:gridCol w="341677">
                  <a:extLst>
                    <a:ext uri="{9D8B030D-6E8A-4147-A177-3AD203B41FA5}">
                      <a16:colId xmlns:a16="http://schemas.microsoft.com/office/drawing/2014/main" val="617602753"/>
                    </a:ext>
                  </a:extLst>
                </a:gridCol>
              </a:tblGrid>
              <a:tr h="359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538444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38663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7581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037932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608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             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61444"/>
                  </a:ext>
                </a:extLst>
              </a:tr>
              <a:tr h="2701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190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185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9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35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6B80-1EFF-4DB7-9848-AB3163A56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AF99-5CD0-4284-9303-AF12935E9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is the percentage increase in the production of Company Y from 1996 to 1999 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CB8E1-AD73-4C70-B11B-60B3717ED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55069"/>
              </p:ext>
            </p:extLst>
          </p:nvPr>
        </p:nvGraphicFramePr>
        <p:xfrm>
          <a:off x="838200" y="2927867"/>
          <a:ext cx="1281607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517177229"/>
                    </a:ext>
                  </a:extLst>
                </a:gridCol>
                <a:gridCol w="1256207">
                  <a:extLst>
                    <a:ext uri="{9D8B030D-6E8A-4147-A177-3AD203B41FA5}">
                      <a16:colId xmlns:a16="http://schemas.microsoft.com/office/drawing/2014/main" val="404322384"/>
                    </a:ext>
                  </a:extLst>
                </a:gridCol>
              </a:tblGrid>
              <a:tr h="507343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30%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81373"/>
                  </a:ext>
                </a:extLst>
              </a:tr>
              <a:tr h="507343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45%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05981"/>
                  </a:ext>
                </a:extLst>
              </a:tr>
              <a:tr h="507343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7385792"/>
                  </a:ext>
                </a:extLst>
              </a:tr>
              <a:tr h="507343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60%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6283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F59818-1ADD-466D-B115-6298CD1C4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486437"/>
              </p:ext>
            </p:extLst>
          </p:nvPr>
        </p:nvGraphicFramePr>
        <p:xfrm>
          <a:off x="4039262" y="2927866"/>
          <a:ext cx="4397071" cy="2312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8275">
                  <a:extLst>
                    <a:ext uri="{9D8B030D-6E8A-4147-A177-3AD203B41FA5}">
                      <a16:colId xmlns:a16="http://schemas.microsoft.com/office/drawing/2014/main" val="2075961788"/>
                    </a:ext>
                  </a:extLst>
                </a:gridCol>
                <a:gridCol w="741263">
                  <a:extLst>
                    <a:ext uri="{9D8B030D-6E8A-4147-A177-3AD203B41FA5}">
                      <a16:colId xmlns:a16="http://schemas.microsoft.com/office/drawing/2014/main" val="3930798260"/>
                    </a:ext>
                  </a:extLst>
                </a:gridCol>
                <a:gridCol w="851855">
                  <a:extLst>
                    <a:ext uri="{9D8B030D-6E8A-4147-A177-3AD203B41FA5}">
                      <a16:colId xmlns:a16="http://schemas.microsoft.com/office/drawing/2014/main" val="2427998335"/>
                    </a:ext>
                  </a:extLst>
                </a:gridCol>
                <a:gridCol w="851855">
                  <a:extLst>
                    <a:ext uri="{9D8B030D-6E8A-4147-A177-3AD203B41FA5}">
                      <a16:colId xmlns:a16="http://schemas.microsoft.com/office/drawing/2014/main" val="1477436623"/>
                    </a:ext>
                  </a:extLst>
                </a:gridCol>
                <a:gridCol w="851855">
                  <a:extLst>
                    <a:ext uri="{9D8B030D-6E8A-4147-A177-3AD203B41FA5}">
                      <a16:colId xmlns:a16="http://schemas.microsoft.com/office/drawing/2014/main" val="938518793"/>
                    </a:ext>
                  </a:extLst>
                </a:gridCol>
                <a:gridCol w="361968">
                  <a:extLst>
                    <a:ext uri="{9D8B030D-6E8A-4147-A177-3AD203B41FA5}">
                      <a16:colId xmlns:a16="http://schemas.microsoft.com/office/drawing/2014/main" val="617602753"/>
                    </a:ext>
                  </a:extLst>
                </a:gridCol>
              </a:tblGrid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538444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38663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7581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037932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608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             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 125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61444"/>
                  </a:ext>
                </a:extLst>
              </a:tr>
              <a:tr h="3302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190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185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9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7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EC58-C0E7-4606-977D-904130E8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6D32F-6273-40B6-8366-88044EBE8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Out of the two bar graphs provided below, one shows the amounts (in Lakh Rs.) invested by a Company in purchasing raw materials over the years and the other shows the values (in Lakh Rs.) of finished goods sold by the Company over the years.</a:t>
            </a:r>
          </a:p>
          <a:p>
            <a:r>
              <a:rPr lang="en-GB" sz="1600" dirty="0"/>
              <a:t>Amount invested in Raw Materials                                        Value of Sales of                                         			     										Finished Goods </a:t>
            </a:r>
          </a:p>
          <a:p>
            <a:r>
              <a:rPr lang="en-GB" sz="1600" dirty="0"/>
              <a:t> (Rs. in Lakhs)                                                                                                         (Rs. in Lakhs)</a:t>
            </a:r>
          </a:p>
          <a:p>
            <a:endParaRPr lang="en-GB" sz="2000" dirty="0"/>
          </a:p>
          <a:p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9885F-A706-4720-9AE4-6BF2A5F56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103" y="4041051"/>
            <a:ext cx="4057143" cy="17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82D8B-2E5F-4BD7-8D33-0B1315879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3924410"/>
            <a:ext cx="399047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0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7B8-2AA5-4252-BB81-36819080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695325"/>
            <a:ext cx="9953625" cy="333375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7E09B-98D7-49F9-81E9-3E6B3549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419225"/>
            <a:ext cx="11315700" cy="4405313"/>
          </a:xfrm>
        </p:spPr>
        <p:txBody>
          <a:bodyPr>
            <a:normAutofit/>
          </a:bodyPr>
          <a:lstStyle/>
          <a:p>
            <a:r>
              <a:rPr lang="en-GB" sz="2000" dirty="0"/>
              <a:t>The maximum difference between the amount invested in Raw materials and value of sales of finished goods was during the year ?</a:t>
            </a:r>
          </a:p>
          <a:p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4CFC5D-F3A8-4688-8575-80F3D647F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03786"/>
              </p:ext>
            </p:extLst>
          </p:nvPr>
        </p:nvGraphicFramePr>
        <p:xfrm>
          <a:off x="838200" y="2904013"/>
          <a:ext cx="974607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315446650"/>
                    </a:ext>
                  </a:extLst>
                </a:gridCol>
                <a:gridCol w="949207">
                  <a:extLst>
                    <a:ext uri="{9D8B030D-6E8A-4147-A177-3AD203B41FA5}">
                      <a16:colId xmlns:a16="http://schemas.microsoft.com/office/drawing/2014/main" val="3037807048"/>
                    </a:ext>
                  </a:extLst>
                </a:gridCol>
              </a:tblGrid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1995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29796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63428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933191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33626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91DCCC7-340F-417C-9C7D-7DB74520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11" y="2726643"/>
            <a:ext cx="4057143" cy="1790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4334C-926B-4311-BE2F-5D83A98B6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954" y="2736166"/>
            <a:ext cx="3990476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92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E134-9481-4E67-A979-6C27A35A3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7542-B599-4ED5-AE5E-E2DD779D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value of sales of finished goods in 1999 was approximately what percent of the sum of amount invested in Raw materials in the years 1997, 1998 and 1999 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B83CCC-C0CE-43A3-B567-0FC52B5D9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23445"/>
              </p:ext>
            </p:extLst>
          </p:nvPr>
        </p:nvGraphicFramePr>
        <p:xfrm>
          <a:off x="838200" y="2904013"/>
          <a:ext cx="856530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688779828"/>
                    </a:ext>
                  </a:extLst>
                </a:gridCol>
                <a:gridCol w="831130">
                  <a:extLst>
                    <a:ext uri="{9D8B030D-6E8A-4147-A177-3AD203B41FA5}">
                      <a16:colId xmlns:a16="http://schemas.microsoft.com/office/drawing/2014/main" val="3504402635"/>
                    </a:ext>
                  </a:extLst>
                </a:gridCol>
              </a:tblGrid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33%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442570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37%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495590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45%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657479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49%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50049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6499636-B426-40E1-9C38-A07443C8D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85" y="3320980"/>
            <a:ext cx="3990476" cy="17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44FB9D-A367-40B4-8497-398F83521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30" y="3301933"/>
            <a:ext cx="40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1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1CCD-1FE7-4A62-BCAB-B0F4EE7D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5151-E732-4AC9-A1D1-204206CF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was the difference between the average amount invested in Raw materials during the given period and the average value of sales of finished goods during this period 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9038F-94A6-4E77-88C1-7BCDDD63E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6977"/>
              </p:ext>
            </p:extLst>
          </p:nvPr>
        </p:nvGraphicFramePr>
        <p:xfrm>
          <a:off x="560366" y="3563972"/>
          <a:ext cx="1564992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151651833"/>
                    </a:ext>
                  </a:extLst>
                </a:gridCol>
                <a:gridCol w="1539592">
                  <a:extLst>
                    <a:ext uri="{9D8B030D-6E8A-4147-A177-3AD203B41FA5}">
                      <a16:colId xmlns:a16="http://schemas.microsoft.com/office/drawing/2014/main" val="3015118135"/>
                    </a:ext>
                  </a:extLst>
                </a:gridCol>
              </a:tblGrid>
              <a:tr h="509331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Rs. 62.5 lakhs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40586"/>
                  </a:ext>
                </a:extLst>
              </a:tr>
              <a:tr h="509331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Rs. 68.5 lakhs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423016"/>
                  </a:ext>
                </a:extLst>
              </a:tr>
              <a:tr h="509331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Rs. 71.5 lakhs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35562"/>
                  </a:ext>
                </a:extLst>
              </a:tr>
              <a:tr h="509331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Rs. 77.5 lakhs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460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029495-0FE2-4724-B93F-EDEAE40D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2" y="3385709"/>
            <a:ext cx="3990476" cy="17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781EF0-AAA6-49C4-8274-62F74F17E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355" y="3366662"/>
            <a:ext cx="40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D502-351D-4AEC-BFFF-485D1331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EA9A-3F72-4FA1-8A3B-ABFB6B762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which year, the percentage change (compared to the previous year) in the investment on Raw materials is same as that in the value of sales of finished goods 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9A074-755B-4A40-994C-23843C754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931374"/>
              </p:ext>
            </p:extLst>
          </p:nvPr>
        </p:nvGraphicFramePr>
        <p:xfrm>
          <a:off x="493996" y="3429000"/>
          <a:ext cx="1218632" cy="220430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982594226"/>
                    </a:ext>
                  </a:extLst>
                </a:gridCol>
                <a:gridCol w="1193232">
                  <a:extLst>
                    <a:ext uri="{9D8B030D-6E8A-4147-A177-3AD203B41FA5}">
                      <a16:colId xmlns:a16="http://schemas.microsoft.com/office/drawing/2014/main" val="520391985"/>
                    </a:ext>
                  </a:extLst>
                </a:gridCol>
              </a:tblGrid>
              <a:tr h="551075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727460"/>
                  </a:ext>
                </a:extLst>
              </a:tr>
              <a:tr h="551075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60009"/>
                  </a:ext>
                </a:extLst>
              </a:tr>
              <a:tr h="551075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518042"/>
                  </a:ext>
                </a:extLst>
              </a:tr>
              <a:tr h="551075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313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9EA1332-7232-4A4D-82D1-9659C3D47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685" y="3473676"/>
            <a:ext cx="3990476" cy="1771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4E1AA-A439-4CBD-A52D-C350CC0C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74" y="3497920"/>
            <a:ext cx="40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9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6819-3FE6-4B5A-A1D8-D9559D23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05A5-2AAE-4045-AAEE-96391A66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which year, there has been a maximum percentage increase in the amount invested in Raw materials as compared to the previous year?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5DBE90-0E19-418F-98C4-11F856F82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844656"/>
              </p:ext>
            </p:extLst>
          </p:nvPr>
        </p:nvGraphicFramePr>
        <p:xfrm>
          <a:off x="838200" y="2904013"/>
          <a:ext cx="2060915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497433876"/>
                    </a:ext>
                  </a:extLst>
                </a:gridCol>
                <a:gridCol w="2035515">
                  <a:extLst>
                    <a:ext uri="{9D8B030D-6E8A-4147-A177-3AD203B41FA5}">
                      <a16:colId xmlns:a16="http://schemas.microsoft.com/office/drawing/2014/main" val="2318737828"/>
                    </a:ext>
                  </a:extLst>
                </a:gridCol>
              </a:tblGrid>
              <a:tr h="471562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05568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776468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434538"/>
                  </a:ext>
                </a:extLst>
              </a:tr>
              <a:tr h="471562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6177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778AAA-B3D9-4EB2-888E-722072F5E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62483"/>
              </p:ext>
            </p:extLst>
          </p:nvPr>
        </p:nvGraphicFramePr>
        <p:xfrm>
          <a:off x="371421" y="2966729"/>
          <a:ext cx="1610802" cy="2069128"/>
        </p:xfrm>
        <a:graphic>
          <a:graphicData uri="http://schemas.openxmlformats.org/drawingml/2006/table">
            <a:tbl>
              <a:tblPr/>
              <a:tblGrid>
                <a:gridCol w="27098">
                  <a:extLst>
                    <a:ext uri="{9D8B030D-6E8A-4147-A177-3AD203B41FA5}">
                      <a16:colId xmlns:a16="http://schemas.microsoft.com/office/drawing/2014/main" val="176199793"/>
                    </a:ext>
                  </a:extLst>
                </a:gridCol>
                <a:gridCol w="1583704">
                  <a:extLst>
                    <a:ext uri="{9D8B030D-6E8A-4147-A177-3AD203B41FA5}">
                      <a16:colId xmlns:a16="http://schemas.microsoft.com/office/drawing/2014/main" val="3218047292"/>
                    </a:ext>
                  </a:extLst>
                </a:gridCol>
              </a:tblGrid>
              <a:tr h="51728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4109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5037246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033364"/>
                  </a:ext>
                </a:extLst>
              </a:tr>
              <a:tr h="51728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700242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65CB5E5-642A-4B25-985F-A32C11A98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433" y="3558650"/>
            <a:ext cx="3990476" cy="177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F0416A-A748-423A-84B0-1FE693552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45" y="3549126"/>
            <a:ext cx="4057143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3DEB-BECD-4D05-B9AF-03A91AAF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6639-FE01-46F6-8717-94BAE02E7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Study the bar chart and answer the question based on it.</a:t>
            </a:r>
          </a:p>
          <a:p>
            <a:pPr algn="ctr"/>
            <a:r>
              <a:rPr lang="en-GB" sz="2000" dirty="0"/>
              <a:t>Production of Fertilizers by a Company (in 10000 tonnes) Over the Years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922B7-FC2E-472A-8C9B-56C19A11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65" y="3052943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3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85B3-3A79-4454-A48D-B0FB161AC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47E0F-E67F-4CD1-A321-C7F0048A9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ratio of the total sales of branch B2 for both years to the total sales of branch B4 for both years ?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FEB9FC0-EF69-4A65-A143-376E855C8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5382"/>
              </p:ext>
            </p:extLst>
          </p:nvPr>
        </p:nvGraphicFramePr>
        <p:xfrm>
          <a:off x="838199" y="2904012"/>
          <a:ext cx="2405933" cy="3131028"/>
        </p:xfrm>
        <a:graphic>
          <a:graphicData uri="http://schemas.openxmlformats.org/drawingml/2006/table">
            <a:tbl>
              <a:tblPr/>
              <a:tblGrid>
                <a:gridCol w="103773">
                  <a:extLst>
                    <a:ext uri="{9D8B030D-6E8A-4147-A177-3AD203B41FA5}">
                      <a16:colId xmlns:a16="http://schemas.microsoft.com/office/drawing/2014/main" val="3065524466"/>
                    </a:ext>
                  </a:extLst>
                </a:gridCol>
                <a:gridCol w="2302160">
                  <a:extLst>
                    <a:ext uri="{9D8B030D-6E8A-4147-A177-3AD203B41FA5}">
                      <a16:colId xmlns:a16="http://schemas.microsoft.com/office/drawing/2014/main" val="4003073303"/>
                    </a:ext>
                  </a:extLst>
                </a:gridCol>
              </a:tblGrid>
              <a:tr h="78275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2:3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137761"/>
                  </a:ext>
                </a:extLst>
              </a:tr>
              <a:tr h="78275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3:5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985628"/>
                  </a:ext>
                </a:extLst>
              </a:tr>
              <a:tr h="78275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4:5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431722"/>
                  </a:ext>
                </a:extLst>
              </a:tr>
              <a:tr h="78275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7:9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96833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7A8AE6-CAA9-455C-978F-1BADF7B6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01" y="3016582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4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0B59-10D0-4859-B44A-AEF364D5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C1B3-CCE4-4DC8-A637-4AB784E2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was the percentage decline in the production of fertilizers from 1997 to 1998 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61417D-935F-4881-A8C1-1A9B760F3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913738"/>
              </p:ext>
            </p:extLst>
          </p:nvPr>
        </p:nvGraphicFramePr>
        <p:xfrm>
          <a:off x="838200" y="2904014"/>
          <a:ext cx="1218632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668719767"/>
                    </a:ext>
                  </a:extLst>
                </a:gridCol>
                <a:gridCol w="1193232">
                  <a:extLst>
                    <a:ext uri="{9D8B030D-6E8A-4147-A177-3AD203B41FA5}">
                      <a16:colId xmlns:a16="http://schemas.microsoft.com/office/drawing/2014/main" val="3383909726"/>
                    </a:ext>
                  </a:extLst>
                </a:gridCol>
              </a:tblGrid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33(1/3)%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35792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77300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301274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7117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E38C6A7-58DB-4925-A1C4-7AE456CD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832" y="3092699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8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DACD-45EC-4939-B872-B6BD8F13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14C19-E702-4B72-8CBE-AC6BE1E5D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average production of 1996 and 1997 was exactly equal to the average production of which of the following pairs of years?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11239E-FC29-4DBE-830F-68FD5D572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236907"/>
              </p:ext>
            </p:extLst>
          </p:nvPr>
        </p:nvGraphicFramePr>
        <p:xfrm>
          <a:off x="838200" y="2904014"/>
          <a:ext cx="2312812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244368033"/>
                    </a:ext>
                  </a:extLst>
                </a:gridCol>
                <a:gridCol w="2287412">
                  <a:extLst>
                    <a:ext uri="{9D8B030D-6E8A-4147-A177-3AD203B41FA5}">
                      <a16:colId xmlns:a16="http://schemas.microsoft.com/office/drawing/2014/main" val="2489145989"/>
                    </a:ext>
                  </a:extLst>
                </a:gridCol>
              </a:tblGrid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2000 and 2001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66252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1999 and 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76689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1998 and 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075113"/>
                  </a:ext>
                </a:extLst>
              </a:tr>
              <a:tr h="537160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1995 and 2001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43923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5A58423-2626-487F-8550-1E1A58473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640" y="3253872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8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3444-3E43-4B68-923D-19F110540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D2C7E-323A-4057-B3D2-765451B3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was the percentage increase in production of fertilizers in 2002 compared to that in 1995?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4FDB8-CA8E-4A91-944B-E5D12D8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02072"/>
              </p:ext>
            </p:extLst>
          </p:nvPr>
        </p:nvGraphicFramePr>
        <p:xfrm>
          <a:off x="838200" y="2904013"/>
          <a:ext cx="1013965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3082090837"/>
                    </a:ext>
                  </a:extLst>
                </a:gridCol>
                <a:gridCol w="988565">
                  <a:extLst>
                    <a:ext uri="{9D8B030D-6E8A-4147-A177-3AD203B41FA5}">
                      <a16:colId xmlns:a16="http://schemas.microsoft.com/office/drawing/2014/main" val="706893654"/>
                    </a:ext>
                  </a:extLst>
                </a:gridCol>
              </a:tblGrid>
              <a:tr h="529209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574599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302283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220%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696125"/>
                  </a:ext>
                </a:extLst>
              </a:tr>
              <a:tr h="529209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49712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76B040-0B82-4DAB-8F2A-D63FBE6EC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190" y="3180165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666D-39C4-475A-9102-F7EB8D6F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78985-6630-46EF-9C89-6F5AB744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which year was the percentage increase in production as compared to the previous year the maximum?  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53C25D-FA52-4909-ACA1-0556521E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49917"/>
              </p:ext>
            </p:extLst>
          </p:nvPr>
        </p:nvGraphicFramePr>
        <p:xfrm>
          <a:off x="838200" y="2904013"/>
          <a:ext cx="1848376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3440222591"/>
                    </a:ext>
                  </a:extLst>
                </a:gridCol>
                <a:gridCol w="1822976">
                  <a:extLst>
                    <a:ext uri="{9D8B030D-6E8A-4147-A177-3AD203B41FA5}">
                      <a16:colId xmlns:a16="http://schemas.microsoft.com/office/drawing/2014/main" val="1276343561"/>
                    </a:ext>
                  </a:extLst>
                </a:gridCol>
              </a:tblGrid>
              <a:tr h="539148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61344"/>
                  </a:ext>
                </a:extLst>
              </a:tr>
              <a:tr h="539148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635867"/>
                  </a:ext>
                </a:extLst>
              </a:tr>
              <a:tr h="539148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951056"/>
                  </a:ext>
                </a:extLst>
              </a:tr>
              <a:tr h="539148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832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9F35795-5251-418D-ABB9-6D6794E01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9411" y="3258150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6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FBD3-4AAF-4677-8D27-296CEC92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6B80-4B81-4D8C-AA55-658D21C1D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how many of the given years was the production of fertilizers more than the average production of the given years ? 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26241B-41E3-4E2B-B2B6-2A22ACA69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2810"/>
              </p:ext>
            </p:extLst>
          </p:nvPr>
        </p:nvGraphicFramePr>
        <p:xfrm>
          <a:off x="838200" y="3077155"/>
          <a:ext cx="1753914" cy="222660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593636746"/>
                    </a:ext>
                  </a:extLst>
                </a:gridCol>
                <a:gridCol w="1728514">
                  <a:extLst>
                    <a:ext uri="{9D8B030D-6E8A-4147-A177-3AD203B41FA5}">
                      <a16:colId xmlns:a16="http://schemas.microsoft.com/office/drawing/2014/main" val="543036509"/>
                    </a:ext>
                  </a:extLst>
                </a:gridCol>
              </a:tblGrid>
              <a:tr h="556652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666456"/>
                  </a:ext>
                </a:extLst>
              </a:tr>
              <a:tr h="556652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11320"/>
                  </a:ext>
                </a:extLst>
              </a:tr>
              <a:tr h="556652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387889"/>
                  </a:ext>
                </a:extLst>
              </a:tr>
              <a:tr h="556652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7696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EF4387A-E751-4571-8F4B-4144DFEE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87" y="3077155"/>
            <a:ext cx="4647619" cy="2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DD2E-1E9F-44D1-A00D-58970FED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614A-4369-4C0D-8E9E-369D6535D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bar graph given below shows the percentage distribution of the total production of a car manufacturing company into various models over two years .</a:t>
            </a:r>
          </a:p>
          <a:p>
            <a:r>
              <a:rPr lang="en-GB" sz="1800" dirty="0"/>
              <a:t>Percentage of Six different types of Cars manufactured by a Company over Two Years 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CE1D3-A8D4-4FF6-B94C-59DFABAAC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68" y="3691393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5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F751-F0BB-4812-A287-3ECBB6A8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A2723-8F75-4658-8E35-BCEA8C543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was the difference in the number of Q type cars produced in 2000 and that produced in 2001?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29C20C-E58E-4217-A4DC-50B46079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332076"/>
              </p:ext>
            </p:extLst>
          </p:nvPr>
        </p:nvGraphicFramePr>
        <p:xfrm>
          <a:off x="838200" y="2902226"/>
          <a:ext cx="3638384" cy="2196348"/>
        </p:xfrm>
        <a:graphic>
          <a:graphicData uri="http://schemas.openxmlformats.org/drawingml/2006/table">
            <a:tbl>
              <a:tblPr/>
              <a:tblGrid>
                <a:gridCol w="36384">
                  <a:extLst>
                    <a:ext uri="{9D8B030D-6E8A-4147-A177-3AD203B41FA5}">
                      <a16:colId xmlns:a16="http://schemas.microsoft.com/office/drawing/2014/main" val="3395070969"/>
                    </a:ext>
                  </a:extLst>
                </a:gridCol>
                <a:gridCol w="3602000">
                  <a:extLst>
                    <a:ext uri="{9D8B030D-6E8A-4147-A177-3AD203B41FA5}">
                      <a16:colId xmlns:a16="http://schemas.microsoft.com/office/drawing/2014/main" val="3627128439"/>
                    </a:ext>
                  </a:extLst>
                </a:gridCol>
              </a:tblGrid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35,500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579080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587379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772059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17,500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0247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15ACF23-E5A8-4C78-AFB5-FE91619B9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40" y="2753139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309B-AFBB-4FDC-8273-B7C7851A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9506-1BDE-4996-B914-8CE284742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07318"/>
            <a:ext cx="10515600" cy="4043363"/>
          </a:xfrm>
        </p:spPr>
        <p:txBody>
          <a:bodyPr>
            <a:normAutofit/>
          </a:bodyPr>
          <a:lstStyle/>
          <a:p>
            <a:r>
              <a:rPr lang="en-GB" sz="2000" dirty="0"/>
              <a:t>Total number of cars of models P, Q and T manufactured in 2000 is 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6D48D2-EB62-4FB4-A6D2-F4D0F2571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97995"/>
              </p:ext>
            </p:extLst>
          </p:nvPr>
        </p:nvGraphicFramePr>
        <p:xfrm>
          <a:off x="838200" y="2904014"/>
          <a:ext cx="2851205" cy="2194560"/>
        </p:xfrm>
        <a:graphic>
          <a:graphicData uri="http://schemas.openxmlformats.org/drawingml/2006/table">
            <a:tbl>
              <a:tblPr/>
              <a:tblGrid>
                <a:gridCol w="28512">
                  <a:extLst>
                    <a:ext uri="{9D8B030D-6E8A-4147-A177-3AD203B41FA5}">
                      <a16:colId xmlns:a16="http://schemas.microsoft.com/office/drawing/2014/main" val="2672326225"/>
                    </a:ext>
                  </a:extLst>
                </a:gridCol>
                <a:gridCol w="2822693">
                  <a:extLst>
                    <a:ext uri="{9D8B030D-6E8A-4147-A177-3AD203B41FA5}">
                      <a16:colId xmlns:a16="http://schemas.microsoft.com/office/drawing/2014/main" val="1027033423"/>
                    </a:ext>
                  </a:extLst>
                </a:gridCol>
              </a:tblGrid>
              <a:tr h="53119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2,45,000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75733"/>
                  </a:ext>
                </a:extLst>
              </a:tr>
              <a:tr h="53119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2,27,500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57660"/>
                  </a:ext>
                </a:extLst>
              </a:tr>
              <a:tr h="53119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2,10,000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0029269"/>
                  </a:ext>
                </a:extLst>
              </a:tr>
              <a:tr h="53119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1,92,500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6268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2C3977F-663E-4E6D-9F2B-12011FBC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390" y="2382566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063E-7217-4871-BD2D-AB15062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EDDE-7CDE-47DC-8F86-76AEEEABF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If the percentage production of P type cars in 2001 was the same as that in 2000, then the number of P type cars produced in 2001 would have been?</a:t>
            </a:r>
          </a:p>
          <a:p>
            <a:endParaRPr lang="en-GB" sz="2000" dirty="0"/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13F817-CDEF-4C2F-A298-5DA9F71E9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48058"/>
              </p:ext>
            </p:extLst>
          </p:nvPr>
        </p:nvGraphicFramePr>
        <p:xfrm>
          <a:off x="838200" y="2902226"/>
          <a:ext cx="2320683" cy="219634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651862164"/>
                    </a:ext>
                  </a:extLst>
                </a:gridCol>
                <a:gridCol w="2295283">
                  <a:extLst>
                    <a:ext uri="{9D8B030D-6E8A-4147-A177-3AD203B41FA5}">
                      <a16:colId xmlns:a16="http://schemas.microsoft.com/office/drawing/2014/main" val="3824323493"/>
                    </a:ext>
                  </a:extLst>
                </a:gridCol>
              </a:tblGrid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1,40,000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51405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1,32,000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776654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1,17,000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948902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1,05,000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26137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46FC091-5BE9-4FEC-A23F-C4548CBB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629" y="2784944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3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1184-F0F0-47B5-B713-3059C7B0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DF10-731B-4401-86EF-F7C6E6126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If 85% of the S type cars produced in each year were sold by the company, how many S type cars remain unsold?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88AD9F-1402-4B84-AD12-6C72AFE99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8301"/>
              </p:ext>
            </p:extLst>
          </p:nvPr>
        </p:nvGraphicFramePr>
        <p:xfrm>
          <a:off x="838200" y="2904013"/>
          <a:ext cx="3360089" cy="2194560"/>
        </p:xfrm>
        <a:graphic>
          <a:graphicData uri="http://schemas.openxmlformats.org/drawingml/2006/table">
            <a:tbl>
              <a:tblPr/>
              <a:tblGrid>
                <a:gridCol w="33601">
                  <a:extLst>
                    <a:ext uri="{9D8B030D-6E8A-4147-A177-3AD203B41FA5}">
                      <a16:colId xmlns:a16="http://schemas.microsoft.com/office/drawing/2014/main" val="3910221108"/>
                    </a:ext>
                  </a:extLst>
                </a:gridCol>
                <a:gridCol w="3326488">
                  <a:extLst>
                    <a:ext uri="{9D8B030D-6E8A-4147-A177-3AD203B41FA5}">
                      <a16:colId xmlns:a16="http://schemas.microsoft.com/office/drawing/2014/main" val="713437252"/>
                    </a:ext>
                  </a:extLst>
                </a:gridCol>
              </a:tblGrid>
              <a:tr h="541136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10501"/>
                  </a:ext>
                </a:extLst>
              </a:tr>
              <a:tr h="541136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624135"/>
                  </a:ext>
                </a:extLst>
              </a:tr>
              <a:tr h="541136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11,850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565698"/>
                  </a:ext>
                </a:extLst>
              </a:tr>
              <a:tr h="541136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12,250</a:t>
                      </a:r>
                      <a:endParaRPr lang="en-IN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63204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EE1C963-5BA0-4CBB-A474-3CC0E66D9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8064" y="2840604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1C43-D972-48CE-B992-AB617E6F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E4AB-C510-4E38-8483-5E01178B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Total sales of branch B6 for both the years is what percent of the total sales of branches B3 for both the years 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83B495-B6A5-4FFC-AD67-08ADC0E21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46525"/>
              </p:ext>
            </p:extLst>
          </p:nvPr>
        </p:nvGraphicFramePr>
        <p:xfrm>
          <a:off x="1073426" y="2965836"/>
          <a:ext cx="1446943" cy="2568268"/>
        </p:xfrm>
        <a:graphic>
          <a:graphicData uri="http://schemas.openxmlformats.org/drawingml/2006/table">
            <a:tbl>
              <a:tblPr/>
              <a:tblGrid>
                <a:gridCol w="54111">
                  <a:extLst>
                    <a:ext uri="{9D8B030D-6E8A-4147-A177-3AD203B41FA5}">
                      <a16:colId xmlns:a16="http://schemas.microsoft.com/office/drawing/2014/main" val="4017214487"/>
                    </a:ext>
                  </a:extLst>
                </a:gridCol>
                <a:gridCol w="1392832">
                  <a:extLst>
                    <a:ext uri="{9D8B030D-6E8A-4147-A177-3AD203B41FA5}">
                      <a16:colId xmlns:a16="http://schemas.microsoft.com/office/drawing/2014/main" val="2285556856"/>
                    </a:ext>
                  </a:extLst>
                </a:gridCol>
              </a:tblGrid>
              <a:tr h="64206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68.54%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576069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71.11%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607626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73.17%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418164"/>
                  </a:ext>
                </a:extLst>
              </a:tr>
              <a:tr h="64206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75.55%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8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35B146E-19DF-4F64-B9BE-57B2D7F70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926087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9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038F-3438-4F17-B9D0-F17AA622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Exercise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C6FE-EA4A-4CC3-B734-D9A41A6D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which model the percentage rise/fall in production from 2000 to 2001 was minimum?</a:t>
            </a:r>
          </a:p>
          <a:p>
            <a:endParaRPr lang="en-GB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F27F80-5B0D-43FD-9983-F8F1D9C5D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50519"/>
              </p:ext>
            </p:extLst>
          </p:nvPr>
        </p:nvGraphicFramePr>
        <p:xfrm>
          <a:off x="838200" y="2904014"/>
          <a:ext cx="1439043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626162303"/>
                    </a:ext>
                  </a:extLst>
                </a:gridCol>
                <a:gridCol w="1413643">
                  <a:extLst>
                    <a:ext uri="{9D8B030D-6E8A-4147-A177-3AD203B41FA5}">
                      <a16:colId xmlns:a16="http://schemas.microsoft.com/office/drawing/2014/main" val="209233100"/>
                    </a:ext>
                  </a:extLst>
                </a:gridCol>
              </a:tblGrid>
              <a:tr h="543124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9432312"/>
                  </a:ext>
                </a:extLst>
              </a:tr>
              <a:tr h="543124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46729"/>
                  </a:ext>
                </a:extLst>
              </a:tr>
              <a:tr h="543124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442343"/>
                  </a:ext>
                </a:extLst>
              </a:tr>
              <a:tr h="543124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66564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8244FEA-F0A6-4600-B1F4-DAEF831B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693" y="2792896"/>
            <a:ext cx="4128807" cy="306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0AE8-95C8-4A91-B514-B751E33B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BC68-ACE4-4C47-89AB-8357EEEDB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A soft drink company prepares drinks of three different flavours - X, Y and Z. The production of three flavours over a period of six years has been expressed in the bar graph provided below. </a:t>
            </a:r>
          </a:p>
          <a:p>
            <a:r>
              <a:rPr lang="en-GB" sz="1800" dirty="0"/>
              <a:t>Production of Three Different Flavours X, Y and Z by a Company over the years (in lakh bottles)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86EF4-3E14-4091-937C-79AD0D28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948" y="3638875"/>
            <a:ext cx="4419048" cy="2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09CE-FACB-4B14-939F-02C00C94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1063-C13A-4DF3-B1C1-8017C5A0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The total production of flavour Z in 1997 and 1998 is what percentage of the total production of flavour X in 1995 and 1996?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F9608-32B1-4232-81FE-C7963AC0E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8476"/>
              </p:ext>
            </p:extLst>
          </p:nvPr>
        </p:nvGraphicFramePr>
        <p:xfrm>
          <a:off x="838200" y="2904014"/>
          <a:ext cx="2153996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4182755214"/>
                    </a:ext>
                  </a:extLst>
                </a:gridCol>
                <a:gridCol w="2128596">
                  <a:extLst>
                    <a:ext uri="{9D8B030D-6E8A-4147-A177-3AD203B41FA5}">
                      <a16:colId xmlns:a16="http://schemas.microsoft.com/office/drawing/2014/main" val="622283340"/>
                    </a:ext>
                  </a:extLst>
                </a:gridCol>
              </a:tblGrid>
              <a:tr h="534640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96.67%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112582"/>
                  </a:ext>
                </a:extLst>
              </a:tr>
              <a:tr h="534640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102.25%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860193"/>
                  </a:ext>
                </a:extLst>
              </a:tr>
              <a:tr h="534640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115.57%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46520"/>
                  </a:ext>
                </a:extLst>
              </a:tr>
              <a:tr h="534640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133.33%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08724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1E22786-2AB8-47A6-A5AD-2A32FCDBA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21" y="3189969"/>
            <a:ext cx="4952719" cy="292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8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E751-5E7B-4AE0-9F63-46790E90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986F-A297-4DEB-940A-C56D35BD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For which flavour was the average annual production maximum in the given period?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A80E17-3BCB-43AB-BFDA-84CFBB462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5085"/>
              </p:ext>
            </p:extLst>
          </p:nvPr>
        </p:nvGraphicFramePr>
        <p:xfrm>
          <a:off x="838200" y="2903456"/>
          <a:ext cx="2527297" cy="219512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803921579"/>
                    </a:ext>
                  </a:extLst>
                </a:gridCol>
                <a:gridCol w="2501897">
                  <a:extLst>
                    <a:ext uri="{9D8B030D-6E8A-4147-A177-3AD203B41FA5}">
                      <a16:colId xmlns:a16="http://schemas.microsoft.com/office/drawing/2014/main" val="4245126099"/>
                    </a:ext>
                  </a:extLst>
                </a:gridCol>
              </a:tblGrid>
              <a:tr h="548780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X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822230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034741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Z only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7133559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 and 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8479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AC9C015-2F7E-4906-8E3A-E425AB32A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801" y="2802077"/>
            <a:ext cx="5333724" cy="31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2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52D7-74AA-4771-A1DE-06E822F6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798B-295C-491E-8547-07C79969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is the difference between the average production of flavour X in 1995, 1996 and 1997 and the average production of flavour Y in 1998, 1999 and 2000?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1D2A12-B8A0-4B64-8293-598831E7D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94373"/>
              </p:ext>
            </p:extLst>
          </p:nvPr>
        </p:nvGraphicFramePr>
        <p:xfrm>
          <a:off x="838200" y="2904013"/>
          <a:ext cx="2256654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4140117452"/>
                    </a:ext>
                  </a:extLst>
                </a:gridCol>
                <a:gridCol w="2231254">
                  <a:extLst>
                    <a:ext uri="{9D8B030D-6E8A-4147-A177-3AD203B41FA5}">
                      <a16:colId xmlns:a16="http://schemas.microsoft.com/office/drawing/2014/main" val="1910225773"/>
                    </a:ext>
                  </a:extLst>
                </a:gridCol>
              </a:tblGrid>
              <a:tr h="544066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50,000 bottles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17005"/>
                  </a:ext>
                </a:extLst>
              </a:tr>
              <a:tr h="544066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80,000 bottles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334224"/>
                  </a:ext>
                </a:extLst>
              </a:tr>
              <a:tr h="544066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2,40,000 bottles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36616"/>
                  </a:ext>
                </a:extLst>
              </a:tr>
              <a:tr h="544066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5,00,000 bottles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45260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71865C-9D28-46A2-A957-499575CC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126" y="3016956"/>
            <a:ext cx="5810352" cy="343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3D4D-A722-4537-8D4A-4F4EA7E5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31EF-DB89-4788-B8F9-42E216214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was the approximate decline in the production of flavour Z in 2000 as compared to the production in 1998?  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AE6AAD9-203E-40FF-A0F6-41A405154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44975"/>
              </p:ext>
            </p:extLst>
          </p:nvPr>
        </p:nvGraphicFramePr>
        <p:xfrm>
          <a:off x="838200" y="2904014"/>
          <a:ext cx="1724699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55127239"/>
                    </a:ext>
                  </a:extLst>
                </a:gridCol>
                <a:gridCol w="1699299">
                  <a:extLst>
                    <a:ext uri="{9D8B030D-6E8A-4147-A177-3AD203B41FA5}">
                      <a16:colId xmlns:a16="http://schemas.microsoft.com/office/drawing/2014/main" val="187601381"/>
                    </a:ext>
                  </a:extLst>
                </a:gridCol>
              </a:tblGrid>
              <a:tr h="525213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180322"/>
                  </a:ext>
                </a:extLst>
              </a:tr>
              <a:tr h="525213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306507"/>
                  </a:ext>
                </a:extLst>
              </a:tr>
              <a:tr h="525213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78101"/>
                  </a:ext>
                </a:extLst>
              </a:tr>
              <a:tr h="525213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32975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94FFB0E-04FB-4C8A-A719-E46EC3AAA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605" y="2971764"/>
            <a:ext cx="5154615" cy="30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3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CF9D-9083-4FCF-BB4D-FC76B364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8423-CD3F-4DE0-9677-23F3B0F9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690688"/>
            <a:ext cx="11049000" cy="4365625"/>
          </a:xfrm>
        </p:spPr>
        <p:txBody>
          <a:bodyPr/>
          <a:lstStyle/>
          <a:p>
            <a:r>
              <a:rPr lang="en-GB" dirty="0"/>
              <a:t>For which of the following years the percentage of rise/fall in production from the previous year is the maximum for the flavour Y ?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6CD0FA-1DCE-4506-ABFE-F1E2D7352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276797"/>
              </p:ext>
            </p:extLst>
          </p:nvPr>
        </p:nvGraphicFramePr>
        <p:xfrm>
          <a:off x="838200" y="2856322"/>
          <a:ext cx="1967345" cy="2242252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654293339"/>
                    </a:ext>
                  </a:extLst>
                </a:gridCol>
                <a:gridCol w="1941945">
                  <a:extLst>
                    <a:ext uri="{9D8B030D-6E8A-4147-A177-3AD203B41FA5}">
                      <a16:colId xmlns:a16="http://schemas.microsoft.com/office/drawing/2014/main" val="1847162602"/>
                    </a:ext>
                  </a:extLst>
                </a:gridCol>
              </a:tblGrid>
              <a:tr h="560563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432699"/>
                  </a:ext>
                </a:extLst>
              </a:tr>
              <a:tr h="560563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969488"/>
                  </a:ext>
                </a:extLst>
              </a:tr>
              <a:tr h="560563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3577197"/>
                  </a:ext>
                </a:extLst>
              </a:tr>
              <a:tr h="560563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54927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0153FD-1F7E-4BC4-9DD4-F530F84ED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454" y="2596899"/>
            <a:ext cx="6315957" cy="372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5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8DDE-4206-4C6E-A4C3-C2F66621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1A5FBA-CF62-4761-868C-CEA6EEC38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6711"/>
              </p:ext>
            </p:extLst>
          </p:nvPr>
        </p:nvGraphicFramePr>
        <p:xfrm>
          <a:off x="1975807" y="2365423"/>
          <a:ext cx="5344620" cy="639241"/>
        </p:xfrm>
        <a:graphic>
          <a:graphicData uri="http://schemas.openxmlformats.org/drawingml/2006/table">
            <a:tbl>
              <a:tblPr/>
              <a:tblGrid>
                <a:gridCol w="1781540">
                  <a:extLst>
                    <a:ext uri="{9D8B030D-6E8A-4147-A177-3AD203B41FA5}">
                      <a16:colId xmlns:a16="http://schemas.microsoft.com/office/drawing/2014/main" val="1610078704"/>
                    </a:ext>
                  </a:extLst>
                </a:gridCol>
                <a:gridCol w="2334479">
                  <a:extLst>
                    <a:ext uri="{9D8B030D-6E8A-4147-A177-3AD203B41FA5}">
                      <a16:colId xmlns:a16="http://schemas.microsoft.com/office/drawing/2014/main" val="3386594362"/>
                    </a:ext>
                  </a:extLst>
                </a:gridCol>
                <a:gridCol w="1228601">
                  <a:extLst>
                    <a:ext uri="{9D8B030D-6E8A-4147-A177-3AD203B41FA5}">
                      <a16:colId xmlns:a16="http://schemas.microsoft.com/office/drawing/2014/main" val="1834103228"/>
                    </a:ext>
                  </a:extLst>
                </a:gridCol>
              </a:tblGrid>
              <a:tr h="426161"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% Profit/Loss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Income - Expenditure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042581"/>
                  </a:ext>
                </a:extLst>
              </a:tr>
              <a:tr h="2130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Expenditure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88835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6FB4C9E6-44D7-4219-8C4C-437D62DED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291" y="1795910"/>
            <a:ext cx="9995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bar graph shows the Income and Expenditures (in million US $) of five companies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year 2001. The percent profit or loss of a company is given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B0630FDA-F0B4-4833-8EB6-9D363C2B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318" y="3716085"/>
            <a:ext cx="3860482" cy="2668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3239C3-1F9A-4388-ADA3-15D62078CC6C}"/>
              </a:ext>
            </a:extLst>
          </p:cNvPr>
          <p:cNvSpPr txBox="1"/>
          <p:nvPr/>
        </p:nvSpPr>
        <p:spPr>
          <a:xfrm>
            <a:off x="3047215" y="309876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Income and Expenditure (in million US $) of five companies in the year 2001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66824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04C32-D5CD-4F96-8E02-406DC84C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2F2F2"/>
                </a:solidFill>
              </a:rPr>
              <a:t>exercise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70C3D96-D98C-49C4-B63F-4B33B43E4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18476"/>
              </p:ext>
            </p:extLst>
          </p:nvPr>
        </p:nvGraphicFramePr>
        <p:xfrm>
          <a:off x="5048250" y="2462148"/>
          <a:ext cx="6496051" cy="2680045"/>
        </p:xfrm>
        <a:graphic>
          <a:graphicData uri="http://schemas.openxmlformats.org/drawingml/2006/table">
            <a:tbl>
              <a:tblPr/>
              <a:tblGrid>
                <a:gridCol w="4373283">
                  <a:extLst>
                    <a:ext uri="{9D8B030D-6E8A-4147-A177-3AD203B41FA5}">
                      <a16:colId xmlns:a16="http://schemas.microsoft.com/office/drawing/2014/main" val="1646022550"/>
                    </a:ext>
                  </a:extLst>
                </a:gridCol>
                <a:gridCol w="2122768">
                  <a:extLst>
                    <a:ext uri="{9D8B030D-6E8A-4147-A177-3AD203B41FA5}">
                      <a16:colId xmlns:a16="http://schemas.microsoft.com/office/drawing/2014/main" val="2053686263"/>
                    </a:ext>
                  </a:extLst>
                </a:gridCol>
              </a:tblGrid>
              <a:tr h="641845">
                <a:tc>
                  <a:txBody>
                    <a:bodyPr/>
                    <a:lstStyle/>
                    <a:p>
                      <a:r>
                        <a:rPr lang="en-US" sz="1900"/>
                        <a:t>The companies M and N together had a percentage of profit/loss of?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40875" marR="40875" marT="20437" marB="204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47455661"/>
                  </a:ext>
                </a:extLst>
              </a:tr>
              <a:tr h="193696"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40875" marR="40875" marT="20437" marB="2043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7508102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r>
                        <a:rPr lang="en-IN" sz="1900"/>
                        <a:t>A.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12% loss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326133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r>
                        <a:rPr lang="en-IN" sz="1900"/>
                        <a:t>B.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10% loss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125233"/>
                  </a:ext>
                </a:extLst>
              </a:tr>
              <a:tr h="355307">
                <a:tc>
                  <a:txBody>
                    <a:bodyPr/>
                    <a:lstStyle/>
                    <a:p>
                      <a:r>
                        <a:rPr lang="en-IN" sz="1900"/>
                        <a:t>C.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10% profit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5361757"/>
                  </a:ext>
                </a:extLst>
              </a:tr>
              <a:tr h="641845">
                <a:tc>
                  <a:txBody>
                    <a:bodyPr/>
                    <a:lstStyle/>
                    <a:p>
                      <a:r>
                        <a:rPr lang="en-IN" sz="1900" dirty="0"/>
                        <a:t>D.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There was no loss or profit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047488"/>
                  </a:ext>
                </a:extLst>
              </a:tr>
            </a:tbl>
          </a:graphicData>
        </a:graphic>
      </p:graphicFrame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F892A1AC-4F8C-4A88-9EBA-27F57EB3D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6" y="3449235"/>
            <a:ext cx="3343647" cy="23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FC35-0374-41D5-80CD-E3D04422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D3F03-C47B-475A-94AE-8D01F5C38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609036"/>
              </p:ext>
            </p:extLst>
          </p:nvPr>
        </p:nvGraphicFramePr>
        <p:xfrm>
          <a:off x="2068515" y="3983671"/>
          <a:ext cx="5491782" cy="910591"/>
        </p:xfrm>
        <a:graphic>
          <a:graphicData uri="http://schemas.openxmlformats.org/drawingml/2006/table">
            <a:tbl>
              <a:tblPr/>
              <a:tblGrid>
                <a:gridCol w="915297">
                  <a:extLst>
                    <a:ext uri="{9D8B030D-6E8A-4147-A177-3AD203B41FA5}">
                      <a16:colId xmlns:a16="http://schemas.microsoft.com/office/drawing/2014/main" val="866191524"/>
                    </a:ext>
                  </a:extLst>
                </a:gridCol>
                <a:gridCol w="915297">
                  <a:extLst>
                    <a:ext uri="{9D8B030D-6E8A-4147-A177-3AD203B41FA5}">
                      <a16:colId xmlns:a16="http://schemas.microsoft.com/office/drawing/2014/main" val="1401963821"/>
                    </a:ext>
                  </a:extLst>
                </a:gridCol>
                <a:gridCol w="915297">
                  <a:extLst>
                    <a:ext uri="{9D8B030D-6E8A-4147-A177-3AD203B41FA5}">
                      <a16:colId xmlns:a16="http://schemas.microsoft.com/office/drawing/2014/main" val="3504004086"/>
                    </a:ext>
                  </a:extLst>
                </a:gridCol>
                <a:gridCol w="915297">
                  <a:extLst>
                    <a:ext uri="{9D8B030D-6E8A-4147-A177-3AD203B41FA5}">
                      <a16:colId xmlns:a16="http://schemas.microsoft.com/office/drawing/2014/main" val="2717015028"/>
                    </a:ext>
                  </a:extLst>
                </a:gridCol>
                <a:gridCol w="915297">
                  <a:extLst>
                    <a:ext uri="{9D8B030D-6E8A-4147-A177-3AD203B41FA5}">
                      <a16:colId xmlns:a16="http://schemas.microsoft.com/office/drawing/2014/main" val="4261204859"/>
                    </a:ext>
                  </a:extLst>
                </a:gridCol>
                <a:gridCol w="915297">
                  <a:extLst>
                    <a:ext uri="{9D8B030D-6E8A-4147-A177-3AD203B41FA5}">
                      <a16:colId xmlns:a16="http://schemas.microsoft.com/office/drawing/2014/main" val="926660275"/>
                    </a:ext>
                  </a:extLst>
                </a:gridCol>
              </a:tblGrid>
              <a:tr h="303530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% Profit/Loss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85 - 85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= 0%.</a:t>
                      </a:r>
                    </a:p>
                    <a:p>
                      <a:pPr algn="ctr"/>
                      <a:endParaRPr lang="en-IN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137702"/>
                  </a:ext>
                </a:extLst>
              </a:tr>
              <a:tr h="60706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01697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1C46F16-CD6C-4C05-B33E-7A3C92CA4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1844452"/>
            <a:ext cx="745595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income of Companies M and N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(35 + 50) million US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85 million US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expenditure of Companies M and N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(45 + 40) million US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85 million US $.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Percent Profit/Loss of companies M and N together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Thus, there was neither loss nor profit for companies M and N together.</a:t>
            </a:r>
          </a:p>
        </p:txBody>
      </p:sp>
      <p:pic>
        <p:nvPicPr>
          <p:cNvPr id="4098" name="Picture 2" descr="Therefore">
            <a:extLst>
              <a:ext uri="{FF2B5EF4-FFF2-40B4-BE49-F238E27FC236}">
                <a16:creationId xmlns:a16="http://schemas.microsoft.com/office/drawing/2014/main" id="{8FC57327-0405-4042-A3DA-EE398BC1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4257675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(">
            <a:extLst>
              <a:ext uri="{FF2B5EF4-FFF2-40B4-BE49-F238E27FC236}">
                <a16:creationId xmlns:a16="http://schemas.microsoft.com/office/drawing/2014/main" id="{2498B391-E1FC-4218-810A-A5ED51BF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4532313"/>
            <a:ext cx="857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)">
            <a:extLst>
              <a:ext uri="{FF2B5EF4-FFF2-40B4-BE49-F238E27FC236}">
                <a16:creationId xmlns:a16="http://schemas.microsoft.com/office/drawing/2014/main" id="{C86E2326-A2EB-4648-965A-7138865D3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4532313"/>
            <a:ext cx="762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80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E954-4AD7-42BA-AE78-EBDD1927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9361-922D-4497-ACAA-12E8DF65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percent of the average sales of branches B1, B2 and B3 in 2001 is the average sales of branches B1, B3 and B6 in 2000 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D2B153-D177-47D4-9124-9609A78E6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36416"/>
              </p:ext>
            </p:extLst>
          </p:nvPr>
        </p:nvGraphicFramePr>
        <p:xfrm>
          <a:off x="838200" y="3037398"/>
          <a:ext cx="1241570" cy="2313832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551969119"/>
                    </a:ext>
                  </a:extLst>
                </a:gridCol>
                <a:gridCol w="1216170">
                  <a:extLst>
                    <a:ext uri="{9D8B030D-6E8A-4147-A177-3AD203B41FA5}">
                      <a16:colId xmlns:a16="http://schemas.microsoft.com/office/drawing/2014/main" val="1183924904"/>
                    </a:ext>
                  </a:extLst>
                </a:gridCol>
              </a:tblGrid>
              <a:tr h="578458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75%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43217"/>
                  </a:ext>
                </a:extLst>
              </a:tr>
              <a:tr h="578458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77.5%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747560"/>
                  </a:ext>
                </a:extLst>
              </a:tr>
              <a:tr h="578458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82.5%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234081"/>
                  </a:ext>
                </a:extLst>
              </a:tr>
              <a:tr h="578458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87.5%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71675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55FF9EC-7E4B-4CC0-9934-E9FBDD49E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13" y="2884390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2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F2687-F05E-4F60-94C3-E36C600D6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2F2F2"/>
                </a:solidFill>
              </a:rPr>
              <a:t>exercise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40DAA-C8F2-4DA8-B467-41753A4D0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016589"/>
              </p:ext>
            </p:extLst>
          </p:nvPr>
        </p:nvGraphicFramePr>
        <p:xfrm>
          <a:off x="5048250" y="2479250"/>
          <a:ext cx="6496051" cy="2683252"/>
        </p:xfrm>
        <a:graphic>
          <a:graphicData uri="http://schemas.openxmlformats.org/drawingml/2006/table">
            <a:tbl>
              <a:tblPr/>
              <a:tblGrid>
                <a:gridCol w="5158010">
                  <a:extLst>
                    <a:ext uri="{9D8B030D-6E8A-4147-A177-3AD203B41FA5}">
                      <a16:colId xmlns:a16="http://schemas.microsoft.com/office/drawing/2014/main" val="1635797087"/>
                    </a:ext>
                  </a:extLst>
                </a:gridCol>
                <a:gridCol w="1338041">
                  <a:extLst>
                    <a:ext uri="{9D8B030D-6E8A-4147-A177-3AD203B41FA5}">
                      <a16:colId xmlns:a16="http://schemas.microsoft.com/office/drawing/2014/main" val="509737441"/>
                    </a:ext>
                  </a:extLst>
                </a:gridCol>
              </a:tblGrid>
              <a:tr h="934826">
                <a:tc>
                  <a:txBody>
                    <a:bodyPr/>
                    <a:lstStyle/>
                    <a:p>
                      <a:r>
                        <a:rPr lang="en-US" sz="1900"/>
                        <a:t>In 2001, what was the approximate percentage of profit/loss of all the five Companies taken together?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27773" marR="27773" marT="13887" marB="1388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68436757"/>
                  </a:ext>
                </a:extLst>
              </a:tr>
              <a:tr h="143185"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900"/>
                    </a:p>
                  </a:txBody>
                  <a:tcPr marL="27773" marR="27773" marT="13887" marB="13887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4789078"/>
                  </a:ext>
                </a:extLst>
              </a:tr>
              <a:tr h="357773">
                <a:tc>
                  <a:txBody>
                    <a:bodyPr/>
                    <a:lstStyle/>
                    <a:p>
                      <a:r>
                        <a:rPr lang="en-IN" sz="1900"/>
                        <a:t>A.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5% profit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042189"/>
                  </a:ext>
                </a:extLst>
              </a:tr>
              <a:tr h="357773">
                <a:tc>
                  <a:txBody>
                    <a:bodyPr/>
                    <a:lstStyle/>
                    <a:p>
                      <a:r>
                        <a:rPr lang="en-IN" sz="1900" dirty="0"/>
                        <a:t>B.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6.5% profit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1896888"/>
                  </a:ext>
                </a:extLst>
              </a:tr>
              <a:tr h="357773">
                <a:tc>
                  <a:txBody>
                    <a:bodyPr/>
                    <a:lstStyle/>
                    <a:p>
                      <a:r>
                        <a:rPr lang="en-IN" sz="1900"/>
                        <a:t>C.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/>
                        <a:t>4% loss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595153"/>
                  </a:ext>
                </a:extLst>
              </a:tr>
              <a:tr h="357773">
                <a:tc>
                  <a:txBody>
                    <a:bodyPr/>
                    <a:lstStyle/>
                    <a:p>
                      <a:r>
                        <a:rPr lang="en-IN" sz="1900"/>
                        <a:t>D.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/>
                        <a:t>7% loss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115159"/>
                  </a:ext>
                </a:extLst>
              </a:tr>
            </a:tbl>
          </a:graphicData>
        </a:graphic>
      </p:graphicFrame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DC81E37-4910-42BD-A0AC-66045B831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6" y="3449234"/>
            <a:ext cx="3797938" cy="26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61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7428-384A-4C8F-9E8C-DAE01821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478C90-EBE7-470E-9B0C-21F4F199C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898816"/>
              </p:ext>
            </p:extLst>
          </p:nvPr>
        </p:nvGraphicFramePr>
        <p:xfrm>
          <a:off x="1103312" y="4379119"/>
          <a:ext cx="7408794" cy="548640"/>
        </p:xfrm>
        <a:graphic>
          <a:graphicData uri="http://schemas.openxmlformats.org/drawingml/2006/table">
            <a:tbl>
              <a:tblPr/>
              <a:tblGrid>
                <a:gridCol w="1234799">
                  <a:extLst>
                    <a:ext uri="{9D8B030D-6E8A-4147-A177-3AD203B41FA5}">
                      <a16:colId xmlns:a16="http://schemas.microsoft.com/office/drawing/2014/main" val="1944145339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2649291193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4173752941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4284430850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3004911672"/>
                    </a:ext>
                  </a:extLst>
                </a:gridCol>
                <a:gridCol w="1234799">
                  <a:extLst>
                    <a:ext uri="{9D8B030D-6E8A-4147-A177-3AD203B41FA5}">
                      <a16:colId xmlns:a16="http://schemas.microsoft.com/office/drawing/2014/main" val="322490058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% Profit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(215 - 205)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% = 4.88% 5%.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5279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052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83CD857-2A2F-4805-9117-41C1FBC8A5C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95414" y="2478881"/>
            <a:ext cx="1009573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income of all five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(35 + 50 + 40 + 40 + 50) million US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215 million US $.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expenditure of all five companies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(45 + 40 + 45 + 30 + 45) million US $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 = 205 million US $.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3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B3A0D-D5AB-4C80-89E7-49D609D6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2F2F2"/>
                </a:solidFill>
              </a:rPr>
              <a:t>exercise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8C877E-41C4-4160-B907-B2BD92A21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238351"/>
              </p:ext>
            </p:extLst>
          </p:nvPr>
        </p:nvGraphicFramePr>
        <p:xfrm>
          <a:off x="5226011" y="1447800"/>
          <a:ext cx="6140530" cy="4572003"/>
        </p:xfrm>
        <a:graphic>
          <a:graphicData uri="http://schemas.openxmlformats.org/drawingml/2006/table">
            <a:tbl>
              <a:tblPr/>
              <a:tblGrid>
                <a:gridCol w="5541616">
                  <a:extLst>
                    <a:ext uri="{9D8B030D-6E8A-4147-A177-3AD203B41FA5}">
                      <a16:colId xmlns:a16="http://schemas.microsoft.com/office/drawing/2014/main" val="1634333151"/>
                    </a:ext>
                  </a:extLst>
                </a:gridCol>
                <a:gridCol w="598914">
                  <a:extLst>
                    <a:ext uri="{9D8B030D-6E8A-4147-A177-3AD203B41FA5}">
                      <a16:colId xmlns:a16="http://schemas.microsoft.com/office/drawing/2014/main" val="1161455682"/>
                    </a:ext>
                  </a:extLst>
                </a:gridCol>
              </a:tblGrid>
              <a:tr h="1523555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effectLst/>
                          <a:latin typeface="Arial" panose="020B0604020202020204" pitchFamily="34" charset="0"/>
                        </a:rPr>
                        <a:t>Which company earned the maximum percentage profit in the year 2001?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304" marR="160304" marT="80152" marB="80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654489"/>
                  </a:ext>
                </a:extLst>
              </a:tr>
              <a:tr h="80152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0304" marR="160304" marT="80152" marB="80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3158941"/>
                  </a:ext>
                </a:extLst>
              </a:tr>
              <a:tr h="5617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A.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769580"/>
                  </a:ext>
                </a:extLst>
              </a:tr>
              <a:tr h="5617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effectLst/>
                          <a:latin typeface="Arial" panose="020B0604020202020204" pitchFamily="34" charset="0"/>
                        </a:rPr>
                        <a:t>B.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N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974351"/>
                  </a:ext>
                </a:extLst>
              </a:tr>
              <a:tr h="5617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effectLst/>
                          <a:latin typeface="Arial" panose="020B0604020202020204" pitchFamily="34" charset="0"/>
                        </a:rPr>
                        <a:t>C.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P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59585"/>
                  </a:ext>
                </a:extLst>
              </a:tr>
              <a:tr h="561732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D.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3200" b="0" i="0" u="none" strike="noStrike" dirty="0">
                          <a:effectLst/>
                          <a:latin typeface="Arial" panose="020B0604020202020204" pitchFamily="34" charset="0"/>
                        </a:rPr>
                        <a:t>Q</a:t>
                      </a:r>
                    </a:p>
                  </a:txBody>
                  <a:tcPr marL="16698" marR="16698" marT="1669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717672"/>
                  </a:ext>
                </a:extLst>
              </a:tr>
            </a:tbl>
          </a:graphicData>
        </a:graphic>
      </p:graphicFrame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962643-D154-47D7-82A3-535102143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255" y="3101092"/>
            <a:ext cx="4301657" cy="29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76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C6AC-2B40-4AF7-B3AC-0650C8E4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D09E1-C4BD-4895-8DB7-6DA43161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12052"/>
            <a:ext cx="8946541" cy="4195481"/>
          </a:xfrm>
        </p:spPr>
        <p:txBody>
          <a:bodyPr/>
          <a:lstStyle/>
          <a:p>
            <a:r>
              <a:rPr lang="en-US" dirty="0"/>
              <a:t>The percentage profit/loss in the year 2001 for various </a:t>
            </a:r>
            <a:r>
              <a:rPr lang="en-US" dirty="0" err="1"/>
              <a:t>comapanies</a:t>
            </a:r>
            <a:r>
              <a:rPr lang="en-US" dirty="0"/>
              <a:t> are: </a:t>
            </a: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53DE10-FFD9-4FEF-8EF5-E2FFC9012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37588"/>
              </p:ext>
            </p:extLst>
          </p:nvPr>
        </p:nvGraphicFramePr>
        <p:xfrm>
          <a:off x="1043675" y="2782826"/>
          <a:ext cx="10127910" cy="898210"/>
        </p:xfrm>
        <a:graphic>
          <a:graphicData uri="http://schemas.openxmlformats.org/drawingml/2006/table">
            <a:tbl>
              <a:tblPr/>
              <a:tblGrid>
                <a:gridCol w="1687985">
                  <a:extLst>
                    <a:ext uri="{9D8B030D-6E8A-4147-A177-3AD203B41FA5}">
                      <a16:colId xmlns:a16="http://schemas.microsoft.com/office/drawing/2014/main" val="1067408403"/>
                    </a:ext>
                  </a:extLst>
                </a:gridCol>
                <a:gridCol w="1687985">
                  <a:extLst>
                    <a:ext uri="{9D8B030D-6E8A-4147-A177-3AD203B41FA5}">
                      <a16:colId xmlns:a16="http://schemas.microsoft.com/office/drawing/2014/main" val="3572866083"/>
                    </a:ext>
                  </a:extLst>
                </a:gridCol>
                <a:gridCol w="1687985">
                  <a:extLst>
                    <a:ext uri="{9D8B030D-6E8A-4147-A177-3AD203B41FA5}">
                      <a16:colId xmlns:a16="http://schemas.microsoft.com/office/drawing/2014/main" val="174265388"/>
                    </a:ext>
                  </a:extLst>
                </a:gridCol>
                <a:gridCol w="1687985">
                  <a:extLst>
                    <a:ext uri="{9D8B030D-6E8A-4147-A177-3AD203B41FA5}">
                      <a16:colId xmlns:a16="http://schemas.microsoft.com/office/drawing/2014/main" val="3268235507"/>
                    </a:ext>
                  </a:extLst>
                </a:gridCol>
                <a:gridCol w="1687985">
                  <a:extLst>
                    <a:ext uri="{9D8B030D-6E8A-4147-A177-3AD203B41FA5}">
                      <a16:colId xmlns:a16="http://schemas.microsoft.com/office/drawing/2014/main" val="3861468324"/>
                    </a:ext>
                  </a:extLst>
                </a:gridCol>
                <a:gridCol w="1687985">
                  <a:extLst>
                    <a:ext uri="{9D8B030D-6E8A-4147-A177-3AD203B41FA5}">
                      <a16:colId xmlns:a16="http://schemas.microsoft.com/office/drawing/2014/main" val="249976575"/>
                    </a:ext>
                  </a:extLst>
                </a:gridCol>
              </a:tblGrid>
              <a:tr h="173043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For M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(35 - 45)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% = -22.22%   i.e.,   Loss = 22.22%.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62189"/>
                  </a:ext>
                </a:extLst>
              </a:tr>
              <a:tr h="62389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3966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8E7ED5B-00CD-4A41-858F-7249FD63A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18589"/>
              </p:ext>
            </p:extLst>
          </p:nvPr>
        </p:nvGraphicFramePr>
        <p:xfrm>
          <a:off x="236619" y="3963601"/>
          <a:ext cx="10851090" cy="822960"/>
        </p:xfrm>
        <a:graphic>
          <a:graphicData uri="http://schemas.openxmlformats.org/drawingml/2006/table">
            <a:tbl>
              <a:tblPr/>
              <a:tblGrid>
                <a:gridCol w="1808515">
                  <a:extLst>
                    <a:ext uri="{9D8B030D-6E8A-4147-A177-3AD203B41FA5}">
                      <a16:colId xmlns:a16="http://schemas.microsoft.com/office/drawing/2014/main" val="878975937"/>
                    </a:ext>
                  </a:extLst>
                </a:gridCol>
                <a:gridCol w="1808515">
                  <a:extLst>
                    <a:ext uri="{9D8B030D-6E8A-4147-A177-3AD203B41FA5}">
                      <a16:colId xmlns:a16="http://schemas.microsoft.com/office/drawing/2014/main" val="2641585632"/>
                    </a:ext>
                  </a:extLst>
                </a:gridCol>
                <a:gridCol w="1808515">
                  <a:extLst>
                    <a:ext uri="{9D8B030D-6E8A-4147-A177-3AD203B41FA5}">
                      <a16:colId xmlns:a16="http://schemas.microsoft.com/office/drawing/2014/main" val="1929049177"/>
                    </a:ext>
                  </a:extLst>
                </a:gridCol>
                <a:gridCol w="1808515">
                  <a:extLst>
                    <a:ext uri="{9D8B030D-6E8A-4147-A177-3AD203B41FA5}">
                      <a16:colId xmlns:a16="http://schemas.microsoft.com/office/drawing/2014/main" val="1287163504"/>
                    </a:ext>
                  </a:extLst>
                </a:gridCol>
                <a:gridCol w="1808515">
                  <a:extLst>
                    <a:ext uri="{9D8B030D-6E8A-4147-A177-3AD203B41FA5}">
                      <a16:colId xmlns:a16="http://schemas.microsoft.com/office/drawing/2014/main" val="3831562689"/>
                    </a:ext>
                  </a:extLst>
                </a:gridCol>
                <a:gridCol w="1808515">
                  <a:extLst>
                    <a:ext uri="{9D8B030D-6E8A-4147-A177-3AD203B41FA5}">
                      <a16:colId xmlns:a16="http://schemas.microsoft.com/office/drawing/2014/main" val="4221925253"/>
                    </a:ext>
                  </a:extLst>
                </a:gridCol>
              </a:tblGrid>
              <a:tr h="272954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              For N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(50 - 40)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% = 25%   i.e.,   Profit = 25%.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920706"/>
                  </a:ext>
                </a:extLst>
              </a:tr>
              <a:tr h="5459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78334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0FDC5E-81C7-4C7F-BE83-FCA31AAA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08021"/>
              </p:ext>
            </p:extLst>
          </p:nvPr>
        </p:nvGraphicFramePr>
        <p:xfrm>
          <a:off x="864772" y="5110253"/>
          <a:ext cx="8947152" cy="1097280"/>
        </p:xfrm>
        <a:graphic>
          <a:graphicData uri="http://schemas.openxmlformats.org/drawingml/2006/table">
            <a:tbl>
              <a:tblPr/>
              <a:tblGrid>
                <a:gridCol w="1491192">
                  <a:extLst>
                    <a:ext uri="{9D8B030D-6E8A-4147-A177-3AD203B41FA5}">
                      <a16:colId xmlns:a16="http://schemas.microsoft.com/office/drawing/2014/main" val="813214687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80816172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3095210714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120294815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1954229827"/>
                    </a:ext>
                  </a:extLst>
                </a:gridCol>
                <a:gridCol w="1491192">
                  <a:extLst>
                    <a:ext uri="{9D8B030D-6E8A-4147-A177-3AD203B41FA5}">
                      <a16:colId xmlns:a16="http://schemas.microsoft.com/office/drawing/2014/main" val="2866053034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For Q =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(40 - 30)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IN" sz="1800"/>
                        <a:t>x 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IN"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800"/>
                        <a:t>% = 33.33%   i.e.,   Profit = 33.33%.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98562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57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2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59CD-2536-40F1-A3E4-3B979F9B7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en-IN" dirty="0"/>
          </a:p>
        </p:txBody>
      </p:sp>
      <p:pic>
        <p:nvPicPr>
          <p:cNvPr id="1026" name="Picture 2" descr="Bar Charts Questions and Answers">
            <a:extLst>
              <a:ext uri="{FF2B5EF4-FFF2-40B4-BE49-F238E27FC236}">
                <a16:creationId xmlns:a16="http://schemas.microsoft.com/office/drawing/2014/main" id="{B2948300-BAA3-4161-83C5-F38B49A0F5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59844"/>
            <a:ext cx="5378777" cy="348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96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B6C2-4FFF-41A4-9C04-44C00EA1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212709"/>
            <a:ext cx="9164206" cy="831400"/>
          </a:xfrm>
        </p:spPr>
        <p:txBody>
          <a:bodyPr>
            <a:normAutofit/>
          </a:bodyPr>
          <a:lstStyle/>
          <a:p>
            <a:r>
              <a:rPr lang="en-GB" sz="4000" dirty="0"/>
              <a:t>Example </a:t>
            </a:r>
            <a:endParaRPr lang="en-IN" sz="4000" dirty="0"/>
          </a:p>
        </p:txBody>
      </p:sp>
      <p:pic>
        <p:nvPicPr>
          <p:cNvPr id="2051" name="Picture 3" descr="Bar Charts Questions and Answers">
            <a:extLst>
              <a:ext uri="{FF2B5EF4-FFF2-40B4-BE49-F238E27FC236}">
                <a16:creationId xmlns:a16="http://schemas.microsoft.com/office/drawing/2014/main" id="{04677C27-AD04-4814-879A-572208D3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826549"/>
            <a:ext cx="4426563" cy="287081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0268C40-DB5F-424B-B361-E70C6DBE60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06" r="32972"/>
          <a:stretch/>
        </p:blipFill>
        <p:spPr>
          <a:xfrm>
            <a:off x="6534048" y="640080"/>
            <a:ext cx="4674421" cy="32908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F79C-90A4-4A22-9F60-68972AE4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59" y="5163378"/>
            <a:ext cx="9164206" cy="1316931"/>
          </a:xfrm>
        </p:spPr>
        <p:txBody>
          <a:bodyPr>
            <a:normAutofit/>
          </a:bodyPr>
          <a:lstStyle/>
          <a:p>
            <a:r>
              <a:rPr lang="en-GB" sz="1800" b="0" i="0">
                <a:effectLst/>
                <a:latin typeface="Verdana" panose="020B0604030504040204" pitchFamily="34" charset="0"/>
              </a:rPr>
              <a:t>The ratio of the number of years, in which the foreign exchange reserves are above the average reserves, to those in which the reserves are below the average reserves is? 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6978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A3C39-1152-4116-9C7B-AF40D28B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A4351-F95D-4664-92D1-4A9AB47B55A6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foreign exchange reserves in 1997-98 was how many times that in 1994-95?</a:t>
            </a: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Bar Charts Questions and Answers">
            <a:extLst>
              <a:ext uri="{FF2B5EF4-FFF2-40B4-BE49-F238E27FC236}">
                <a16:creationId xmlns:a16="http://schemas.microsoft.com/office/drawing/2014/main" id="{06AE30BF-53A5-463A-B95E-6C0BD6115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627379"/>
            <a:ext cx="6495847" cy="42128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296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14BC-61ED-42FE-9D7E-691D1B71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B8776-7F0B-4282-8324-2ADE8777D951}"/>
              </a:ext>
            </a:extLst>
          </p:cNvPr>
          <p:cNvSpPr txBox="1"/>
          <p:nvPr/>
        </p:nvSpPr>
        <p:spPr>
          <a:xfrm>
            <a:off x="647700" y="3072385"/>
            <a:ext cx="375498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>
                <a:effectLst/>
                <a:latin typeface="+mj-lt"/>
                <a:ea typeface="+mj-ea"/>
                <a:cs typeface="+mj-cs"/>
              </a:rPr>
              <a:t>For which year, the percent increase of foreign exchange reserves over the previous year, is the highest?</a:t>
            </a:r>
            <a:endParaRPr lang="en-US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Bar Charts Questions and Answers">
            <a:extLst>
              <a:ext uri="{FF2B5EF4-FFF2-40B4-BE49-F238E27FC236}">
                <a16:creationId xmlns:a16="http://schemas.microsoft.com/office/drawing/2014/main" id="{5BEAD8E3-1DE0-4F7B-82C9-46118A6EC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7" r="2199" b="3"/>
          <a:stretch/>
        </p:blipFill>
        <p:spPr bwMode="auto">
          <a:xfrm>
            <a:off x="5050389" y="1447799"/>
            <a:ext cx="6493910" cy="457200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7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CDF45-CBE5-4995-AFBE-FB92CFE0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894F4-C220-4253-A921-AA49000000BE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foreign exchange reserves in 1996-97 were approximately what percent of the average foreign exchange reserves over the period under review?</a:t>
            </a: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Bar Charts Questions and Answers">
            <a:extLst>
              <a:ext uri="{FF2B5EF4-FFF2-40B4-BE49-F238E27FC236}">
                <a16:creationId xmlns:a16="http://schemas.microsoft.com/office/drawing/2014/main" id="{171F9749-C394-47A5-8E44-D76BAE2633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627379"/>
            <a:ext cx="6495847" cy="421284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265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16C30-C69B-47E5-9F26-86375CAD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Content Placeholder 3" descr="Bar Charts Questions and Answers">
            <a:extLst>
              <a:ext uri="{FF2B5EF4-FFF2-40B4-BE49-F238E27FC236}">
                <a16:creationId xmlns:a16="http://schemas.microsoft.com/office/drawing/2014/main" id="{DFDF440B-B6A9-48F8-9073-E37A326508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484" y="2611481"/>
            <a:ext cx="5451627" cy="35356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A0723-0E33-4D60-A44E-447E4C0B64E5}"/>
              </a:ext>
            </a:extLst>
          </p:cNvPr>
          <p:cNvSpPr txBox="1"/>
          <p:nvPr/>
        </p:nvSpPr>
        <p:spPr>
          <a:xfrm>
            <a:off x="6421089" y="2548281"/>
            <a:ext cx="5122606" cy="365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effectLst/>
                <a:latin typeface="+mj-lt"/>
                <a:ea typeface="+mj-ea"/>
                <a:cs typeface="+mj-cs"/>
              </a:rPr>
              <a:t>What was the percentage increase in the foreign exchange reserves in 1997-98 over 1993-94?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0653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23A3E-DCA4-4934-9D29-0ECB7FB7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CCFB-91DE-4431-BA06-5F1E203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average sales of all the branches (in thousand numbers) for the year 2000 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2EC4B7-301E-4773-9689-78DE35AC3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86254"/>
              </p:ext>
            </p:extLst>
          </p:nvPr>
        </p:nvGraphicFramePr>
        <p:xfrm>
          <a:off x="901811" y="3101009"/>
          <a:ext cx="848658" cy="193196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645984901"/>
                    </a:ext>
                  </a:extLst>
                </a:gridCol>
                <a:gridCol w="823258">
                  <a:extLst>
                    <a:ext uri="{9D8B030D-6E8A-4147-A177-3AD203B41FA5}">
                      <a16:colId xmlns:a16="http://schemas.microsoft.com/office/drawing/2014/main" val="53392655"/>
                    </a:ext>
                  </a:extLst>
                </a:gridCol>
              </a:tblGrid>
              <a:tr h="275995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305022"/>
                  </a:ext>
                </a:extLst>
              </a:tr>
              <a:tr h="551991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958539"/>
                  </a:ext>
                </a:extLst>
              </a:tr>
              <a:tr h="551991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51995"/>
                  </a:ext>
                </a:extLst>
              </a:tr>
              <a:tr h="551991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38429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EAB4E74-E7EC-44D6-BC0E-DB2975F6D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163" y="2880413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9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DDBA3-05F5-44DF-BE78-2785B0E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284C-1E3E-4C0D-902A-5C4FBCA8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Total sales of branches B1, B3 and B5 together for both the years (in thousand numbers) is 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E9AF48-AC85-4104-84B1-4E77EB3F0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0273"/>
              </p:ext>
            </p:extLst>
          </p:nvPr>
        </p:nvGraphicFramePr>
        <p:xfrm>
          <a:off x="1084690" y="3016251"/>
          <a:ext cx="1061197" cy="2194560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745080405"/>
                    </a:ext>
                  </a:extLst>
                </a:gridCol>
                <a:gridCol w="1035797">
                  <a:extLst>
                    <a:ext uri="{9D8B030D-6E8A-4147-A177-3AD203B41FA5}">
                      <a16:colId xmlns:a16="http://schemas.microsoft.com/office/drawing/2014/main" val="3980716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250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91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310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628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435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461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560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66855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5A8BFED-ED2A-48EA-9D61-B2A2D64C9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290" y="2728837"/>
            <a:ext cx="5195943" cy="343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2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6C42-E52A-4BB2-8587-66418025C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C771D-FCA2-4099-9EF5-66F773DA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The bar graph given below shows the data of the production of paper (in lakh tonnes) by three different companies X, Y and Z over the years.</a:t>
            </a:r>
          </a:p>
          <a:p>
            <a:r>
              <a:rPr lang="en-GB" sz="1800" dirty="0"/>
              <a:t>Production of Paper (in lakh tonnes) by Three Companies X, Y and Z over the Years</a:t>
            </a:r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BFFBA-63B5-4BEC-9562-8EF76A7D5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452" y="3635096"/>
            <a:ext cx="5125861" cy="281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E94EF-4B8E-4DEC-8542-9A6FCF5E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3EC9F-D681-4C74-BB8A-3336DD4AA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For which of the following years, the percentage rise/fall in production from the previous year is the maximum for Company Y ?</a:t>
            </a:r>
          </a:p>
          <a:p>
            <a:endParaRPr lang="en-IN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8D491B-26DA-4AA2-9455-C287EC8A2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6577"/>
              </p:ext>
            </p:extLst>
          </p:nvPr>
        </p:nvGraphicFramePr>
        <p:xfrm>
          <a:off x="838200" y="2902226"/>
          <a:ext cx="998223" cy="2196348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606391517"/>
                    </a:ext>
                  </a:extLst>
                </a:gridCol>
                <a:gridCol w="972823">
                  <a:extLst>
                    <a:ext uri="{9D8B030D-6E8A-4147-A177-3AD203B41FA5}">
                      <a16:colId xmlns:a16="http://schemas.microsoft.com/office/drawing/2014/main" val="3752535056"/>
                    </a:ext>
                  </a:extLst>
                </a:gridCol>
              </a:tblGrid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1997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460740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1998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751430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1999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456868"/>
                  </a:ext>
                </a:extLst>
              </a:tr>
              <a:tr h="549087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2000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8844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4136EE7-A67B-49D8-8745-7235A7A8F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36526"/>
              </p:ext>
            </p:extLst>
          </p:nvPr>
        </p:nvGraphicFramePr>
        <p:xfrm>
          <a:off x="3983603" y="3059221"/>
          <a:ext cx="3967700" cy="164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183">
                  <a:extLst>
                    <a:ext uri="{9D8B030D-6E8A-4147-A177-3AD203B41FA5}">
                      <a16:colId xmlns:a16="http://schemas.microsoft.com/office/drawing/2014/main" val="2075961788"/>
                    </a:ext>
                  </a:extLst>
                </a:gridCol>
                <a:gridCol w="668879">
                  <a:extLst>
                    <a:ext uri="{9D8B030D-6E8A-4147-A177-3AD203B41FA5}">
                      <a16:colId xmlns:a16="http://schemas.microsoft.com/office/drawing/2014/main" val="3930798260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2427998335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1477436623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938518793"/>
                    </a:ext>
                  </a:extLst>
                </a:gridCol>
                <a:gridCol w="326622">
                  <a:extLst>
                    <a:ext uri="{9D8B030D-6E8A-4147-A177-3AD203B41FA5}">
                      <a16:colId xmlns:a16="http://schemas.microsoft.com/office/drawing/2014/main" val="617602753"/>
                    </a:ext>
                  </a:extLst>
                </a:gridCol>
              </a:tblGrid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538444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38663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7581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037932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608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             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61444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190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185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95752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17399688-E03B-45D7-8D8D-8C673620A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3786505"/>
            <a:ext cx="644324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6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5A2A-F3F4-44AA-9D7C-6399DE4E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AAA9-AEA8-4C9D-9367-E513F2178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What is the ratio of the average production of Company X in the period 1998-2000 to the average production of Company Y in the same period ?</a:t>
            </a:r>
          </a:p>
          <a:p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A7AC9-A2EC-4E93-A629-C903BE580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431025"/>
              </p:ext>
            </p:extLst>
          </p:nvPr>
        </p:nvGraphicFramePr>
        <p:xfrm>
          <a:off x="838200" y="2830664"/>
          <a:ext cx="1108427" cy="2267912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1725999774"/>
                    </a:ext>
                  </a:extLst>
                </a:gridCol>
                <a:gridCol w="1083027">
                  <a:extLst>
                    <a:ext uri="{9D8B030D-6E8A-4147-A177-3AD203B41FA5}">
                      <a16:colId xmlns:a16="http://schemas.microsoft.com/office/drawing/2014/main" val="1618795013"/>
                    </a:ext>
                  </a:extLst>
                </a:gridCol>
              </a:tblGrid>
              <a:tr h="566978">
                <a:tc>
                  <a:txBody>
                    <a:bodyPr/>
                    <a:lstStyle/>
                    <a:p>
                      <a:r>
                        <a:rPr lang="en-IN"/>
                        <a:t>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A) 1:1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801336"/>
                  </a:ext>
                </a:extLst>
              </a:tr>
              <a:tr h="566978">
                <a:tc>
                  <a:txBody>
                    <a:bodyPr/>
                    <a:lstStyle/>
                    <a:p>
                      <a:r>
                        <a:rPr lang="en-IN"/>
                        <a:t>B.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B) 15:17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300981"/>
                  </a:ext>
                </a:extLst>
              </a:tr>
              <a:tr h="566978">
                <a:tc>
                  <a:txBody>
                    <a:bodyPr/>
                    <a:lstStyle/>
                    <a:p>
                      <a:r>
                        <a:rPr lang="en-IN"/>
                        <a:t>C.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C) 23:25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7260"/>
                  </a:ext>
                </a:extLst>
              </a:tr>
              <a:tr h="566978">
                <a:tc>
                  <a:txBody>
                    <a:bodyPr/>
                    <a:lstStyle/>
                    <a:p>
                      <a:r>
                        <a:rPr lang="en-IN"/>
                        <a:t>D.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D) 27:29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8139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C60CB7-53F2-4E98-92D5-EA3CEA0D5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809297"/>
              </p:ext>
            </p:extLst>
          </p:nvPr>
        </p:nvGraphicFramePr>
        <p:xfrm>
          <a:off x="3983603" y="3059221"/>
          <a:ext cx="3967700" cy="1644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6183">
                  <a:extLst>
                    <a:ext uri="{9D8B030D-6E8A-4147-A177-3AD203B41FA5}">
                      <a16:colId xmlns:a16="http://schemas.microsoft.com/office/drawing/2014/main" val="2075961788"/>
                    </a:ext>
                  </a:extLst>
                </a:gridCol>
                <a:gridCol w="668879">
                  <a:extLst>
                    <a:ext uri="{9D8B030D-6E8A-4147-A177-3AD203B41FA5}">
                      <a16:colId xmlns:a16="http://schemas.microsoft.com/office/drawing/2014/main" val="3930798260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2427998335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1477436623"/>
                    </a:ext>
                  </a:extLst>
                </a:gridCol>
                <a:gridCol w="768672">
                  <a:extLst>
                    <a:ext uri="{9D8B030D-6E8A-4147-A177-3AD203B41FA5}">
                      <a16:colId xmlns:a16="http://schemas.microsoft.com/office/drawing/2014/main" val="938518793"/>
                    </a:ext>
                  </a:extLst>
                </a:gridCol>
                <a:gridCol w="326622">
                  <a:extLst>
                    <a:ext uri="{9D8B030D-6E8A-4147-A177-3AD203B41FA5}">
                      <a16:colId xmlns:a16="http://schemas.microsoft.com/office/drawing/2014/main" val="617602753"/>
                    </a:ext>
                  </a:extLst>
                </a:gridCol>
              </a:tblGrid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year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x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 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 z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538444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9538663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 45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537581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105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037932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1999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40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53608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2000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40                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 50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125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 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7661444"/>
                  </a:ext>
                </a:extLst>
              </a:tr>
              <a:tr h="234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total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  190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 185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190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>
                          <a:effectLst/>
                        </a:rPr>
                        <a:t>   565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295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10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2495</Words>
  <Application>Microsoft Office PowerPoint</Application>
  <PresentationFormat>Widescreen</PresentationFormat>
  <Paragraphs>628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Century Gothic</vt:lpstr>
      <vt:lpstr>Verdana</vt:lpstr>
      <vt:lpstr>Wingdings 3</vt:lpstr>
      <vt:lpstr>Ion</vt:lpstr>
      <vt:lpstr>Bar Charts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exercise</vt:lpstr>
      <vt:lpstr> </vt:lpstr>
      <vt:lpstr>Example 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</dc:title>
  <dc:creator>First Academy FA</dc:creator>
  <cp:lastModifiedBy>First Academy FA</cp:lastModifiedBy>
  <cp:revision>6</cp:revision>
  <dcterms:created xsi:type="dcterms:W3CDTF">2020-09-25T12:22:23Z</dcterms:created>
  <dcterms:modified xsi:type="dcterms:W3CDTF">2021-02-26T02:09:56Z</dcterms:modified>
</cp:coreProperties>
</file>