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40"/>
  </p:notesMasterIdLst>
  <p:sldIdLst>
    <p:sldId id="381" r:id="rId2"/>
    <p:sldId id="343" r:id="rId3"/>
    <p:sldId id="340" r:id="rId4"/>
    <p:sldId id="380" r:id="rId5"/>
    <p:sldId id="346" r:id="rId6"/>
    <p:sldId id="347" r:id="rId7"/>
    <p:sldId id="348" r:id="rId8"/>
    <p:sldId id="349" r:id="rId9"/>
    <p:sldId id="354" r:id="rId10"/>
    <p:sldId id="356" r:id="rId11"/>
    <p:sldId id="357" r:id="rId12"/>
    <p:sldId id="358" r:id="rId13"/>
    <p:sldId id="359" r:id="rId14"/>
    <p:sldId id="360" r:id="rId15"/>
    <p:sldId id="362" r:id="rId16"/>
    <p:sldId id="364" r:id="rId17"/>
    <p:sldId id="365" r:id="rId18"/>
    <p:sldId id="366" r:id="rId19"/>
    <p:sldId id="367" r:id="rId20"/>
    <p:sldId id="368" r:id="rId21"/>
    <p:sldId id="369" r:id="rId22"/>
    <p:sldId id="377" r:id="rId23"/>
    <p:sldId id="378" r:id="rId24"/>
    <p:sldId id="344" r:id="rId25"/>
    <p:sldId id="345" r:id="rId26"/>
    <p:sldId id="379" r:id="rId27"/>
    <p:sldId id="355" r:id="rId28"/>
    <p:sldId id="350" r:id="rId29"/>
    <p:sldId id="351" r:id="rId30"/>
    <p:sldId id="352" r:id="rId31"/>
    <p:sldId id="353" r:id="rId32"/>
    <p:sldId id="363" r:id="rId33"/>
    <p:sldId id="361" r:id="rId34"/>
    <p:sldId id="370" r:id="rId35"/>
    <p:sldId id="371" r:id="rId36"/>
    <p:sldId id="372" r:id="rId37"/>
    <p:sldId id="373" r:id="rId38"/>
    <p:sldId id="37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117" d="100"/>
          <a:sy n="117" d="100"/>
        </p:scale>
        <p:origin x="12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E9F93-676C-43FA-92D2-27C1607521A7}" type="datetimeFigureOut">
              <a:rPr lang="en-IN" smtClean="0"/>
              <a:t>23-02-2021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529DA-AED7-4A97-AE39-3218CC2C2A2A}" type="slidenum">
              <a:rPr lang="en-IN" smtClean="0"/>
              <a:t>‹#›</a:t>
            </a:fld>
            <a:endParaRPr lang="en-IN"/>
          </a:p>
        </p:txBody>
      </p:sp>
    </p:spTree>
    <p:extLst>
      <p:ext uri="{BB962C8B-B14F-4D97-AF65-F5344CB8AC3E}">
        <p14:creationId xmlns:p14="http://schemas.microsoft.com/office/powerpoint/2010/main" val="272649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2</a:t>
            </a:fld>
            <a:endParaRPr lang="en-IN"/>
          </a:p>
        </p:txBody>
      </p:sp>
    </p:spTree>
    <p:extLst>
      <p:ext uri="{BB962C8B-B14F-4D97-AF65-F5344CB8AC3E}">
        <p14:creationId xmlns:p14="http://schemas.microsoft.com/office/powerpoint/2010/main" val="378462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24</a:t>
            </a:fld>
            <a:endParaRPr lang="en-IN"/>
          </a:p>
        </p:txBody>
      </p:sp>
    </p:spTree>
    <p:extLst>
      <p:ext uri="{BB962C8B-B14F-4D97-AF65-F5344CB8AC3E}">
        <p14:creationId xmlns:p14="http://schemas.microsoft.com/office/powerpoint/2010/main" val="394267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25</a:t>
            </a:fld>
            <a:endParaRPr lang="en-IN"/>
          </a:p>
        </p:txBody>
      </p:sp>
    </p:spTree>
    <p:extLst>
      <p:ext uri="{BB962C8B-B14F-4D97-AF65-F5344CB8AC3E}">
        <p14:creationId xmlns:p14="http://schemas.microsoft.com/office/powerpoint/2010/main" val="150108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25E08-2CB0-4CCB-874A-39F394789EB8}"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275208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225E08-2CB0-4CCB-874A-39F394789EB8}"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76941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4225E08-2CB0-4CCB-874A-39F394789EB8}"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4144010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4225E08-2CB0-4CCB-874A-39F394789EB8}"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51D1-14EB-44AE-BA97-777E03A3DFF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14320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25E08-2CB0-4CCB-874A-39F394789EB8}"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1849933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225E08-2CB0-4CCB-874A-39F394789EB8}" type="datetimeFigureOut">
              <a:rPr lang="en-IN" smtClean="0"/>
              <a:t>23-02-2021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4129645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225E08-2CB0-4CCB-874A-39F394789EB8}" type="datetimeFigureOut">
              <a:rPr lang="en-IN" smtClean="0"/>
              <a:t>23-02-2021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858724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25E08-2CB0-4CCB-874A-39F394789EB8}"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2688694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25E08-2CB0-4CCB-874A-39F394789EB8}"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63669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4225E08-2CB0-4CCB-874A-39F394789EB8}"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37759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25E08-2CB0-4CCB-874A-39F394789EB8}"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253818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225E08-2CB0-4CCB-874A-39F394789EB8}"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165393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225E08-2CB0-4CCB-874A-39F394789EB8}" type="datetimeFigureOut">
              <a:rPr lang="en-IN" smtClean="0"/>
              <a:t>23-02-2021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358260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225E08-2CB0-4CCB-874A-39F394789EB8}" type="datetimeFigureOut">
              <a:rPr lang="en-IN" smtClean="0"/>
              <a:t>23-02-2021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55212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225E08-2CB0-4CCB-874A-39F394789EB8}" type="datetimeFigureOut">
              <a:rPr lang="en-IN" smtClean="0"/>
              <a:t>23-02-2021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272800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4225E08-2CB0-4CCB-874A-39F394789EB8}" type="datetimeFigureOut">
              <a:rPr lang="en-IN" smtClean="0"/>
              <a:t>23-02-2021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297276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225E08-2CB0-4CCB-874A-39F394789EB8}"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CB51D1-14EB-44AE-BA97-777E03A3DFFA}" type="slidenum">
              <a:rPr lang="en-IN" smtClean="0"/>
              <a:t>‹#›</a:t>
            </a:fld>
            <a:endParaRPr lang="en-IN"/>
          </a:p>
        </p:txBody>
      </p:sp>
    </p:spTree>
    <p:extLst>
      <p:ext uri="{BB962C8B-B14F-4D97-AF65-F5344CB8AC3E}">
        <p14:creationId xmlns:p14="http://schemas.microsoft.com/office/powerpoint/2010/main" val="86329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225E08-2CB0-4CCB-874A-39F394789EB8}" type="datetimeFigureOut">
              <a:rPr lang="en-IN" smtClean="0"/>
              <a:t>23-02-2021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CB51D1-14EB-44AE-BA97-777E03A3DFFA}" type="slidenum">
              <a:rPr lang="en-IN" smtClean="0"/>
              <a:t>‹#›</a:t>
            </a:fld>
            <a:endParaRPr lang="en-IN"/>
          </a:p>
        </p:txBody>
      </p:sp>
    </p:spTree>
    <p:extLst>
      <p:ext uri="{BB962C8B-B14F-4D97-AF65-F5344CB8AC3E}">
        <p14:creationId xmlns:p14="http://schemas.microsoft.com/office/powerpoint/2010/main" val="3098898850"/>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A94E-F5A5-4DD8-9503-8D6AC6E137F7}"/>
              </a:ext>
            </a:extLst>
          </p:cNvPr>
          <p:cNvSpPr>
            <a:spLocks noGrp="1"/>
          </p:cNvSpPr>
          <p:nvPr>
            <p:ph type="title"/>
          </p:nvPr>
        </p:nvSpPr>
        <p:spPr/>
        <p:txBody>
          <a:bodyPr/>
          <a:lstStyle/>
          <a:p>
            <a:pPr algn="ctr"/>
            <a:r>
              <a:rPr lang="en-IN" dirty="0"/>
              <a:t>Arithmetic progressions</a:t>
            </a:r>
          </a:p>
        </p:txBody>
      </p:sp>
      <p:sp>
        <p:nvSpPr>
          <p:cNvPr id="3" name="Content Placeholder 2">
            <a:extLst>
              <a:ext uri="{FF2B5EF4-FFF2-40B4-BE49-F238E27FC236}">
                <a16:creationId xmlns:a16="http://schemas.microsoft.com/office/drawing/2014/main" id="{F415062D-A2DA-4736-BB61-05BDAA75ACB1}"/>
              </a:ext>
            </a:extLst>
          </p:cNvPr>
          <p:cNvSpPr>
            <a:spLocks noGrp="1"/>
          </p:cNvSpPr>
          <p:nvPr>
            <p:ph idx="1"/>
          </p:nvPr>
        </p:nvSpPr>
        <p:spPr/>
        <p:txBody>
          <a:bodyPr/>
          <a:lstStyle/>
          <a:p>
            <a:r>
              <a:rPr lang="en-IN" dirty="0"/>
              <a:t>Let us generate a sequence as follows :</a:t>
            </a:r>
          </a:p>
          <a:p>
            <a:r>
              <a:rPr lang="en-IN" dirty="0"/>
              <a:t>3,7,11,15,19,23………………..</a:t>
            </a:r>
          </a:p>
          <a:p>
            <a:r>
              <a:rPr lang="en-IN" dirty="0"/>
              <a:t>3, 3+4, 3+8, 3+12, 3+16, 3+20,     </a:t>
            </a:r>
          </a:p>
          <a:p>
            <a:r>
              <a:rPr lang="en-IN" dirty="0"/>
              <a:t>3, 3+1(4), 3+2(4), 3+3(4), 3+4(4),     </a:t>
            </a:r>
          </a:p>
          <a:p>
            <a:r>
              <a:rPr lang="en-IN" dirty="0"/>
              <a:t>a, (</a:t>
            </a:r>
            <a:r>
              <a:rPr lang="en-IN" dirty="0" err="1"/>
              <a:t>a+d</a:t>
            </a:r>
            <a:r>
              <a:rPr lang="en-IN" dirty="0"/>
              <a:t>), (a+2d), (a+3d), (a+4d),…………(a+ (n-1)d)</a:t>
            </a:r>
          </a:p>
          <a:p>
            <a:r>
              <a:rPr lang="en-IN" dirty="0"/>
              <a:t>The first term is ‘a’</a:t>
            </a:r>
          </a:p>
          <a:p>
            <a:r>
              <a:rPr lang="en-IN" dirty="0"/>
              <a:t>The common difference = ‘d’</a:t>
            </a:r>
          </a:p>
          <a:p>
            <a:r>
              <a:rPr lang="en-IN" dirty="0"/>
              <a:t>The last term = a+(n-1)d</a:t>
            </a:r>
          </a:p>
        </p:txBody>
      </p:sp>
    </p:spTree>
    <p:extLst>
      <p:ext uri="{BB962C8B-B14F-4D97-AF65-F5344CB8AC3E}">
        <p14:creationId xmlns:p14="http://schemas.microsoft.com/office/powerpoint/2010/main" val="272896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DD467FEE-4070-4B1A-967E-0A56260CD98C}"/>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A.P</a:t>
            </a:r>
            <a:endParaRPr lang="en-IN">
              <a:solidFill>
                <a:srgbClr val="FFFFFF"/>
              </a:solidFill>
            </a:endParaRPr>
          </a:p>
        </p:txBody>
      </p:sp>
      <p:sp>
        <p:nvSpPr>
          <p:cNvPr id="3" name="Content Placeholder 2">
            <a:extLst>
              <a:ext uri="{FF2B5EF4-FFF2-40B4-BE49-F238E27FC236}">
                <a16:creationId xmlns:a16="http://schemas.microsoft.com/office/drawing/2014/main" id="{1D722303-4E50-4C2D-9DA2-ECF9A6276B6A}"/>
              </a:ext>
            </a:extLst>
          </p:cNvPr>
          <p:cNvSpPr>
            <a:spLocks noGrp="1"/>
          </p:cNvSpPr>
          <p:nvPr>
            <p:ph idx="1"/>
          </p:nvPr>
        </p:nvSpPr>
        <p:spPr>
          <a:xfrm>
            <a:off x="1103312" y="2763520"/>
            <a:ext cx="8946541" cy="3484879"/>
          </a:xfrm>
        </p:spPr>
        <p:txBody>
          <a:bodyPr>
            <a:normAutofit/>
          </a:bodyPr>
          <a:lstStyle/>
          <a:p>
            <a:r>
              <a:rPr lang="en-GB" dirty="0"/>
              <a:t>What is the sum of the following series?   </a:t>
            </a:r>
            <a:r>
              <a:rPr lang="en-GB" b="1" dirty="0"/>
              <a:t>-64, -66, -68, ..... , -100</a:t>
            </a:r>
            <a:endParaRPr lang="en-GB" dirty="0"/>
          </a:p>
          <a:p>
            <a:pPr>
              <a:buFont typeface="+mj-lt"/>
              <a:buAutoNum type="arabicPeriod"/>
            </a:pPr>
            <a:r>
              <a:rPr lang="en-GB" dirty="0">
                <a:effectLst/>
              </a:rPr>
              <a:t>-1458</a:t>
            </a:r>
          </a:p>
          <a:p>
            <a:pPr>
              <a:buFont typeface="+mj-lt"/>
              <a:buAutoNum type="arabicPeriod"/>
            </a:pPr>
            <a:r>
              <a:rPr lang="en-GB" dirty="0">
                <a:effectLst/>
              </a:rPr>
              <a:t>-1558</a:t>
            </a:r>
          </a:p>
          <a:p>
            <a:pPr>
              <a:buFont typeface="+mj-lt"/>
              <a:buAutoNum type="arabicPeriod"/>
            </a:pPr>
            <a:r>
              <a:rPr lang="en-GB" dirty="0">
                <a:effectLst/>
              </a:rPr>
              <a:t>-1568</a:t>
            </a:r>
          </a:p>
          <a:p>
            <a:pPr>
              <a:buFont typeface="+mj-lt"/>
              <a:buAutoNum type="arabicPeriod"/>
            </a:pPr>
            <a:r>
              <a:rPr lang="en-GB" dirty="0">
                <a:effectLst/>
              </a:rPr>
              <a:t>-1664</a:t>
            </a:r>
          </a:p>
          <a:p>
            <a:pPr>
              <a:buFont typeface="+mj-lt"/>
              <a:buAutoNum type="arabicPeriod"/>
            </a:pPr>
            <a:r>
              <a:rPr lang="en-GB" dirty="0">
                <a:effectLst/>
              </a:rPr>
              <a:t>None of the above</a:t>
            </a:r>
          </a:p>
          <a:p>
            <a:endParaRPr lang="en-IN" dirty="0"/>
          </a:p>
        </p:txBody>
      </p:sp>
    </p:spTree>
    <p:extLst>
      <p:ext uri="{BB962C8B-B14F-4D97-AF65-F5344CB8AC3E}">
        <p14:creationId xmlns:p14="http://schemas.microsoft.com/office/powerpoint/2010/main" val="34852948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6F26CEC-7839-4F6F-A7EC-47E2EBCA9FED}"/>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A.P</a:t>
            </a:r>
            <a:endParaRPr lang="en-IN">
              <a:solidFill>
                <a:srgbClr val="FFFFFF"/>
              </a:solidFill>
            </a:endParaRPr>
          </a:p>
        </p:txBody>
      </p:sp>
      <p:sp>
        <p:nvSpPr>
          <p:cNvPr id="3" name="Content Placeholder 2">
            <a:extLst>
              <a:ext uri="{FF2B5EF4-FFF2-40B4-BE49-F238E27FC236}">
                <a16:creationId xmlns:a16="http://schemas.microsoft.com/office/drawing/2014/main" id="{E45FA213-5702-4F6F-9729-57268BD5F909}"/>
              </a:ext>
            </a:extLst>
          </p:cNvPr>
          <p:cNvSpPr>
            <a:spLocks noGrp="1"/>
          </p:cNvSpPr>
          <p:nvPr>
            <p:ph idx="1"/>
          </p:nvPr>
        </p:nvSpPr>
        <p:spPr>
          <a:xfrm>
            <a:off x="1103312" y="2763520"/>
            <a:ext cx="8946541" cy="3484879"/>
          </a:xfrm>
        </p:spPr>
        <p:txBody>
          <a:bodyPr>
            <a:normAutofit/>
          </a:bodyPr>
          <a:lstStyle/>
          <a:p>
            <a:pPr>
              <a:lnSpc>
                <a:spcPct val="90000"/>
              </a:lnSpc>
            </a:pPr>
            <a:r>
              <a:rPr lang="en-GB" sz="1600"/>
              <a:t>An Arithmetic Progression has 23 terms, the sum of the middle three terms of this arithmetic progression is 720, and the sum of the last three terms of this Arithmetic Progression is 1320. What is the 18</a:t>
            </a:r>
            <a:r>
              <a:rPr lang="en-GB" sz="1600" baseline="30000"/>
              <a:t>th</a:t>
            </a:r>
            <a:r>
              <a:rPr lang="en-GB" sz="1600"/>
              <a:t> term of this Arithmetic Progression?</a:t>
            </a:r>
          </a:p>
          <a:p>
            <a:pPr>
              <a:lnSpc>
                <a:spcPct val="90000"/>
              </a:lnSpc>
            </a:pPr>
            <a:r>
              <a:rPr lang="en-GB" sz="1600"/>
              <a:t>A. 240      B. 360      C. 340      D. 440     E. 560</a:t>
            </a:r>
          </a:p>
          <a:p>
            <a:pPr>
              <a:lnSpc>
                <a:spcPct val="90000"/>
              </a:lnSpc>
            </a:pPr>
            <a:r>
              <a:rPr lang="en-GB" sz="1600"/>
              <a:t>Sum of the middle three terms = 11</a:t>
            </a:r>
            <a:r>
              <a:rPr lang="en-GB" sz="1600" baseline="30000"/>
              <a:t>th</a:t>
            </a:r>
            <a:r>
              <a:rPr lang="en-GB" sz="1600"/>
              <a:t> + 12</a:t>
            </a:r>
            <a:r>
              <a:rPr lang="en-GB" sz="1600" baseline="30000"/>
              <a:t>th</a:t>
            </a:r>
            <a:r>
              <a:rPr lang="en-GB" sz="1600"/>
              <a:t> +13</a:t>
            </a:r>
            <a:r>
              <a:rPr lang="en-GB" sz="1600" baseline="30000"/>
              <a:t>th</a:t>
            </a:r>
            <a:r>
              <a:rPr lang="en-GB" sz="1600"/>
              <a:t>  terms</a:t>
            </a:r>
          </a:p>
          <a:p>
            <a:pPr>
              <a:lnSpc>
                <a:spcPct val="90000"/>
              </a:lnSpc>
            </a:pPr>
            <a:r>
              <a:rPr lang="en-GB" sz="1600"/>
              <a:t>  a+ 10d + a + 11d + a + 12d = 720  </a:t>
            </a:r>
            <a:r>
              <a:rPr lang="en-GB" sz="1600">
                <a:sym typeface="Wingdings" panose="05000000000000000000" pitchFamily="2" charset="2"/>
              </a:rPr>
              <a:t>  3a + 33d + 720</a:t>
            </a:r>
          </a:p>
          <a:p>
            <a:pPr>
              <a:lnSpc>
                <a:spcPct val="90000"/>
              </a:lnSpc>
            </a:pPr>
            <a:r>
              <a:rPr lang="en-GB" sz="1600">
                <a:sym typeface="Wingdings" panose="05000000000000000000" pitchFamily="2" charset="2"/>
              </a:rPr>
              <a:t> a + 11d + 240    ------------ 1</a:t>
            </a:r>
          </a:p>
          <a:p>
            <a:pPr>
              <a:lnSpc>
                <a:spcPct val="90000"/>
              </a:lnSpc>
            </a:pPr>
            <a:r>
              <a:rPr lang="en-GB" sz="1600">
                <a:sym typeface="Wingdings" panose="05000000000000000000" pitchFamily="2" charset="2"/>
              </a:rPr>
              <a:t>Sum of the last three terms  = 21</a:t>
            </a:r>
            <a:r>
              <a:rPr lang="en-GB" sz="1600" baseline="30000">
                <a:sym typeface="Wingdings" panose="05000000000000000000" pitchFamily="2" charset="2"/>
              </a:rPr>
              <a:t>st</a:t>
            </a:r>
            <a:r>
              <a:rPr lang="en-GB" sz="1600">
                <a:sym typeface="Wingdings" panose="05000000000000000000" pitchFamily="2" charset="2"/>
              </a:rPr>
              <a:t> + 22</a:t>
            </a:r>
            <a:r>
              <a:rPr lang="en-GB" sz="1600" baseline="30000">
                <a:sym typeface="Wingdings" panose="05000000000000000000" pitchFamily="2" charset="2"/>
              </a:rPr>
              <a:t>nd</a:t>
            </a:r>
            <a:r>
              <a:rPr lang="en-GB" sz="1600">
                <a:sym typeface="Wingdings" panose="05000000000000000000" pitchFamily="2" charset="2"/>
              </a:rPr>
              <a:t> + 23</a:t>
            </a:r>
            <a:r>
              <a:rPr lang="en-GB" sz="1600" baseline="30000">
                <a:sym typeface="Wingdings" panose="05000000000000000000" pitchFamily="2" charset="2"/>
              </a:rPr>
              <a:t>rd</a:t>
            </a:r>
            <a:r>
              <a:rPr lang="en-GB" sz="1600">
                <a:sym typeface="Wingdings" panose="05000000000000000000" pitchFamily="2" charset="2"/>
              </a:rPr>
              <a:t> terms</a:t>
            </a:r>
          </a:p>
          <a:p>
            <a:pPr>
              <a:lnSpc>
                <a:spcPct val="90000"/>
              </a:lnSpc>
            </a:pPr>
            <a:r>
              <a:rPr lang="en-GB" sz="1600">
                <a:sym typeface="Wingdings" panose="05000000000000000000" pitchFamily="2" charset="2"/>
              </a:rPr>
              <a:t> a + 20d + a + 21d + a + 22d = 1320  -  3a + 63d = 1320</a:t>
            </a:r>
          </a:p>
          <a:p>
            <a:pPr>
              <a:lnSpc>
                <a:spcPct val="90000"/>
              </a:lnSpc>
            </a:pPr>
            <a:r>
              <a:rPr lang="en-GB" sz="1600">
                <a:sym typeface="Wingdings" panose="05000000000000000000" pitchFamily="2" charset="2"/>
              </a:rPr>
              <a:t>  a + 21d = 440 -------------- 2      d = 20   and a = 20</a:t>
            </a:r>
            <a:endParaRPr lang="en-GB" sz="1600"/>
          </a:p>
          <a:p>
            <a:pPr>
              <a:lnSpc>
                <a:spcPct val="90000"/>
              </a:lnSpc>
            </a:pPr>
            <a:endParaRPr lang="en-IN" sz="1600"/>
          </a:p>
        </p:txBody>
      </p:sp>
    </p:spTree>
    <p:extLst>
      <p:ext uri="{BB962C8B-B14F-4D97-AF65-F5344CB8AC3E}">
        <p14:creationId xmlns:p14="http://schemas.microsoft.com/office/powerpoint/2010/main" val="25184804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996F-FE3C-41A5-87B1-224A8DF10066}"/>
              </a:ext>
            </a:extLst>
          </p:cNvPr>
          <p:cNvSpPr>
            <a:spLocks noGrp="1"/>
          </p:cNvSpPr>
          <p:nvPr>
            <p:ph type="title"/>
          </p:nvPr>
        </p:nvSpPr>
        <p:spPr/>
        <p:txBody>
          <a:bodyPr/>
          <a:lstStyle/>
          <a:p>
            <a:pPr algn="ctr"/>
            <a:r>
              <a:rPr lang="en-GB" dirty="0"/>
              <a:t>A.P</a:t>
            </a:r>
            <a:endParaRPr lang="en-IN" dirty="0"/>
          </a:p>
        </p:txBody>
      </p:sp>
      <p:sp>
        <p:nvSpPr>
          <p:cNvPr id="3" name="Content Placeholder 2">
            <a:extLst>
              <a:ext uri="{FF2B5EF4-FFF2-40B4-BE49-F238E27FC236}">
                <a16:creationId xmlns:a16="http://schemas.microsoft.com/office/drawing/2014/main" id="{A0D70673-E798-42D9-8238-5D71A7118CEA}"/>
              </a:ext>
            </a:extLst>
          </p:cNvPr>
          <p:cNvSpPr>
            <a:spLocks noGrp="1"/>
          </p:cNvSpPr>
          <p:nvPr>
            <p:ph idx="1"/>
          </p:nvPr>
        </p:nvSpPr>
        <p:spPr>
          <a:xfrm>
            <a:off x="600331" y="1930400"/>
            <a:ext cx="8596668" cy="3880773"/>
          </a:xfrm>
        </p:spPr>
        <p:txBody>
          <a:bodyPr/>
          <a:lstStyle/>
          <a:p>
            <a:r>
              <a:rPr lang="en-GB" dirty="0"/>
              <a:t>The sum of the first six terms of an AP is 48 and the common difference is 2. What is the 4th term?</a:t>
            </a:r>
          </a:p>
          <a:p>
            <a:r>
              <a:rPr lang="en-GB" dirty="0"/>
              <a:t>A. 6         B. 7             C. 9           D. 10               E.12</a:t>
            </a:r>
          </a:p>
          <a:p>
            <a:endParaRPr lang="en-GB" dirty="0"/>
          </a:p>
          <a:p>
            <a:r>
              <a:rPr lang="en-IN" dirty="0"/>
              <a:t>                                                            = 48</a:t>
            </a:r>
          </a:p>
          <a:p>
            <a:r>
              <a:rPr lang="en-IN" dirty="0"/>
              <a:t>                     3[2a+ 5d]    = 48   -</a:t>
            </a:r>
            <a:r>
              <a:rPr lang="en-IN" dirty="0">
                <a:sym typeface="Wingdings" panose="05000000000000000000" pitchFamily="2" charset="2"/>
              </a:rPr>
              <a:t>   2a + 5d = 16</a:t>
            </a:r>
          </a:p>
          <a:p>
            <a:r>
              <a:rPr lang="en-IN" dirty="0">
                <a:sym typeface="Wingdings" panose="05000000000000000000" pitchFamily="2" charset="2"/>
              </a:rPr>
              <a:t>                      2a + 10   = 16    -  a = 3</a:t>
            </a:r>
          </a:p>
          <a:p>
            <a:r>
              <a:rPr lang="en-IN" dirty="0">
                <a:sym typeface="Wingdings" panose="05000000000000000000" pitchFamily="2" charset="2"/>
              </a:rPr>
              <a:t>                   4</a:t>
            </a:r>
            <a:r>
              <a:rPr lang="en-IN" baseline="30000" dirty="0">
                <a:sym typeface="Wingdings" panose="05000000000000000000" pitchFamily="2" charset="2"/>
              </a:rPr>
              <a:t>th</a:t>
            </a:r>
            <a:r>
              <a:rPr lang="en-IN" dirty="0">
                <a:sym typeface="Wingdings" panose="05000000000000000000" pitchFamily="2" charset="2"/>
              </a:rPr>
              <a:t> term   = a + 3d = 3 + 6 = 9  </a:t>
            </a:r>
          </a:p>
          <a:p>
            <a:r>
              <a:rPr lang="en-IN" dirty="0">
                <a:sym typeface="Wingdings" panose="05000000000000000000" pitchFamily="2" charset="2"/>
              </a:rPr>
              <a:t>                   </a:t>
            </a:r>
            <a:endParaRPr lang="en-IN" dirty="0"/>
          </a:p>
        </p:txBody>
      </p:sp>
      <p:pic>
        <p:nvPicPr>
          <p:cNvPr id="8" name="Picture 7">
            <a:extLst>
              <a:ext uri="{FF2B5EF4-FFF2-40B4-BE49-F238E27FC236}">
                <a16:creationId xmlns:a16="http://schemas.microsoft.com/office/drawing/2014/main" id="{402E5BF3-9742-4E43-BE93-8ECD79AC9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601" y="3428999"/>
            <a:ext cx="2412094" cy="430731"/>
          </a:xfrm>
          <a:prstGeom prst="rect">
            <a:avLst/>
          </a:prstGeom>
        </p:spPr>
      </p:pic>
    </p:spTree>
    <p:extLst>
      <p:ext uri="{BB962C8B-B14F-4D97-AF65-F5344CB8AC3E}">
        <p14:creationId xmlns:p14="http://schemas.microsoft.com/office/powerpoint/2010/main" val="413922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2B37EF-2BA9-4738-B6DE-CFF925DA5DB2}"/>
              </a:ext>
            </a:extLst>
          </p:cNvPr>
          <p:cNvSpPr>
            <a:spLocks noGrp="1"/>
          </p:cNvSpPr>
          <p:nvPr>
            <p:ph type="title"/>
          </p:nvPr>
        </p:nvSpPr>
        <p:spPr>
          <a:xfrm>
            <a:off x="653143" y="1645920"/>
            <a:ext cx="3522879" cy="4470821"/>
          </a:xfrm>
        </p:spPr>
        <p:txBody>
          <a:bodyPr>
            <a:normAutofit/>
          </a:bodyPr>
          <a:lstStyle/>
          <a:p>
            <a:pPr algn="r"/>
            <a:r>
              <a:rPr lang="en-GB">
                <a:solidFill>
                  <a:srgbClr val="FFFFFF"/>
                </a:solidFill>
              </a:rPr>
              <a:t>A.P</a:t>
            </a:r>
            <a:endParaRPr lang="en-IN">
              <a:solidFill>
                <a:srgbClr val="FFFFFF"/>
              </a:solidFill>
            </a:endParaRPr>
          </a:p>
        </p:txBody>
      </p:sp>
      <p:sp>
        <p:nvSpPr>
          <p:cNvPr id="3" name="Content Placeholder 2">
            <a:extLst>
              <a:ext uri="{FF2B5EF4-FFF2-40B4-BE49-F238E27FC236}">
                <a16:creationId xmlns:a16="http://schemas.microsoft.com/office/drawing/2014/main" id="{E52643B7-2257-44FD-9768-7FC053D1CBA5}"/>
              </a:ext>
            </a:extLst>
          </p:cNvPr>
          <p:cNvSpPr>
            <a:spLocks noGrp="1"/>
          </p:cNvSpPr>
          <p:nvPr>
            <p:ph idx="1"/>
          </p:nvPr>
        </p:nvSpPr>
        <p:spPr>
          <a:xfrm>
            <a:off x="5204109" y="1645920"/>
            <a:ext cx="5919503" cy="4470821"/>
          </a:xfrm>
        </p:spPr>
        <p:txBody>
          <a:bodyPr>
            <a:normAutofit/>
          </a:bodyPr>
          <a:lstStyle/>
          <a:p>
            <a:pPr>
              <a:lnSpc>
                <a:spcPct val="90000"/>
              </a:lnSpc>
            </a:pPr>
            <a:r>
              <a:rPr lang="en-GB" sz="1700" dirty="0"/>
              <a:t>The first term of an AP is 3 and the last term is 17. If the sum of all terms is 150, what is the 5th term?</a:t>
            </a:r>
          </a:p>
          <a:p>
            <a:pPr>
              <a:lnSpc>
                <a:spcPct val="90000"/>
              </a:lnSpc>
            </a:pPr>
            <a:r>
              <a:rPr lang="en-GB" sz="1700" dirty="0"/>
              <a:t>A. 5            B. 7         C. 9          D. 11          E. 13</a:t>
            </a:r>
          </a:p>
          <a:p>
            <a:pPr>
              <a:lnSpc>
                <a:spcPct val="90000"/>
              </a:lnSpc>
            </a:pPr>
            <a:endParaRPr lang="en-GB" sz="1700" dirty="0"/>
          </a:p>
          <a:p>
            <a:pPr>
              <a:lnSpc>
                <a:spcPct val="90000"/>
              </a:lnSpc>
            </a:pPr>
            <a:r>
              <a:rPr lang="en-US" sz="1700" b="1" dirty="0"/>
              <a:t>The sum of all terms is =n/2 ​(1</a:t>
            </a:r>
            <a:r>
              <a:rPr lang="en-US" sz="1700" b="1" baseline="30000" dirty="0"/>
              <a:t>st</a:t>
            </a:r>
            <a:r>
              <a:rPr lang="en-US" sz="1700" b="1" dirty="0"/>
              <a:t> term + last term)                  						=150. </a:t>
            </a:r>
            <a:br>
              <a:rPr lang="en-US" sz="1700" b="1" dirty="0"/>
            </a:br>
            <a:endParaRPr lang="en-US" sz="1700" b="1" dirty="0"/>
          </a:p>
          <a:p>
            <a:pPr>
              <a:lnSpc>
                <a:spcPct val="90000"/>
              </a:lnSpc>
            </a:pPr>
            <a:r>
              <a:rPr lang="en-US" sz="1700" b="1" dirty="0"/>
              <a:t>n/2×20=150</a:t>
            </a:r>
          </a:p>
          <a:p>
            <a:pPr>
              <a:lnSpc>
                <a:spcPct val="90000"/>
              </a:lnSpc>
            </a:pPr>
            <a:r>
              <a:rPr lang="en-US" sz="1700" b="1" dirty="0"/>
              <a:t>n=15</a:t>
            </a:r>
          </a:p>
          <a:p>
            <a:pPr>
              <a:lnSpc>
                <a:spcPct val="90000"/>
              </a:lnSpc>
            </a:pPr>
            <a:r>
              <a:rPr lang="en-US" sz="1700" b="1" dirty="0"/>
              <a:t>a15​=17</a:t>
            </a:r>
          </a:p>
          <a:p>
            <a:pPr>
              <a:lnSpc>
                <a:spcPct val="90000"/>
              </a:lnSpc>
            </a:pPr>
            <a:r>
              <a:rPr lang="en-US" sz="1700" b="1" dirty="0"/>
              <a:t>a+14d=17</a:t>
            </a:r>
          </a:p>
          <a:p>
            <a:pPr>
              <a:lnSpc>
                <a:spcPct val="90000"/>
              </a:lnSpc>
            </a:pPr>
            <a:r>
              <a:rPr lang="en-US" sz="1700" b="1" dirty="0"/>
              <a:t>d=1</a:t>
            </a:r>
          </a:p>
          <a:p>
            <a:pPr>
              <a:lnSpc>
                <a:spcPct val="90000"/>
              </a:lnSpc>
            </a:pPr>
            <a:r>
              <a:rPr lang="en-US" sz="1700" b="1" dirty="0"/>
              <a:t>Therefore, 5th term is a+4d=7.</a:t>
            </a:r>
          </a:p>
          <a:p>
            <a:pPr>
              <a:lnSpc>
                <a:spcPct val="90000"/>
              </a:lnSpc>
            </a:pPr>
            <a:endParaRPr lang="en-IN" sz="1700" dirty="0"/>
          </a:p>
          <a:p>
            <a:pPr>
              <a:lnSpc>
                <a:spcPct val="90000"/>
              </a:lnSpc>
            </a:pPr>
            <a:endParaRPr lang="en-IN" sz="1700" dirty="0"/>
          </a:p>
        </p:txBody>
      </p:sp>
    </p:spTree>
    <p:extLst>
      <p:ext uri="{BB962C8B-B14F-4D97-AF65-F5344CB8AC3E}">
        <p14:creationId xmlns:p14="http://schemas.microsoft.com/office/powerpoint/2010/main" val="12158986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ACEE098-F834-4438-881E-FA9ECB413188}"/>
              </a:ext>
            </a:extLst>
          </p:cNvPr>
          <p:cNvSpPr>
            <a:spLocks noGrp="1"/>
          </p:cNvSpPr>
          <p:nvPr>
            <p:ph type="title"/>
          </p:nvPr>
        </p:nvSpPr>
        <p:spPr>
          <a:xfrm>
            <a:off x="653143" y="1645920"/>
            <a:ext cx="3522879" cy="4470821"/>
          </a:xfrm>
        </p:spPr>
        <p:txBody>
          <a:bodyPr>
            <a:normAutofit/>
          </a:bodyPr>
          <a:lstStyle/>
          <a:p>
            <a:pPr algn="r"/>
            <a:r>
              <a:rPr lang="en-GB">
                <a:solidFill>
                  <a:srgbClr val="FFFFFF"/>
                </a:solidFill>
              </a:rPr>
              <a:t>A.P</a:t>
            </a:r>
            <a:endParaRPr lang="en-IN">
              <a:solidFill>
                <a:srgbClr val="FFFFFF"/>
              </a:solidFill>
            </a:endParaRPr>
          </a:p>
        </p:txBody>
      </p:sp>
      <p:sp>
        <p:nvSpPr>
          <p:cNvPr id="3" name="Content Placeholder 2">
            <a:extLst>
              <a:ext uri="{FF2B5EF4-FFF2-40B4-BE49-F238E27FC236}">
                <a16:creationId xmlns:a16="http://schemas.microsoft.com/office/drawing/2014/main" id="{7BC1E447-CF16-4FBA-978D-A3CDA1A227C8}"/>
              </a:ext>
            </a:extLst>
          </p:cNvPr>
          <p:cNvSpPr>
            <a:spLocks noGrp="1"/>
          </p:cNvSpPr>
          <p:nvPr>
            <p:ph idx="1"/>
          </p:nvPr>
        </p:nvSpPr>
        <p:spPr>
          <a:xfrm>
            <a:off x="5204109" y="1645920"/>
            <a:ext cx="5919503" cy="4470821"/>
          </a:xfrm>
        </p:spPr>
        <p:txBody>
          <a:bodyPr>
            <a:normAutofit/>
          </a:bodyPr>
          <a:lstStyle/>
          <a:p>
            <a:pPr>
              <a:lnSpc>
                <a:spcPct val="90000"/>
              </a:lnSpc>
            </a:pPr>
            <a:r>
              <a:rPr lang="en-GB" sz="1100"/>
              <a:t>Sum of first 25 terms in AP is 525, sum of the next 25 terms is 725, what is the common difference? </a:t>
            </a:r>
          </a:p>
          <a:p>
            <a:pPr>
              <a:lnSpc>
                <a:spcPct val="90000"/>
              </a:lnSpc>
            </a:pPr>
            <a:r>
              <a:rPr lang="en-US" sz="1100"/>
              <a:t>Let a and d be the first term and common difference of AP respectively.</a:t>
            </a:r>
          </a:p>
          <a:p>
            <a:pPr>
              <a:lnSpc>
                <a:spcPct val="90000"/>
              </a:lnSpc>
            </a:pPr>
            <a:r>
              <a:rPr lang="en-US" sz="1100" i="1"/>
              <a:t>Sum of the first 25 terms in AP is 525</a:t>
            </a:r>
            <a:endParaRPr lang="en-US" sz="1100"/>
          </a:p>
          <a:p>
            <a:pPr>
              <a:lnSpc>
                <a:spcPct val="90000"/>
              </a:lnSpc>
            </a:pPr>
            <a:r>
              <a:rPr lang="en-US" sz="1100"/>
              <a:t>S₂₅ = (25/2)[(2a+(25–1)d)]</a:t>
            </a:r>
          </a:p>
          <a:p>
            <a:pPr>
              <a:lnSpc>
                <a:spcPct val="90000"/>
              </a:lnSpc>
            </a:pPr>
            <a:r>
              <a:rPr lang="en-US" sz="1100"/>
              <a:t>525 = 25a+(25)12d</a:t>
            </a:r>
          </a:p>
          <a:p>
            <a:pPr>
              <a:lnSpc>
                <a:spcPct val="90000"/>
              </a:lnSpc>
            </a:pPr>
            <a:r>
              <a:rPr lang="en-US" sz="1100"/>
              <a:t>21=a+12d ——(1)</a:t>
            </a:r>
          </a:p>
          <a:p>
            <a:pPr>
              <a:lnSpc>
                <a:spcPct val="90000"/>
              </a:lnSpc>
            </a:pPr>
            <a:r>
              <a:rPr lang="en-US" sz="1100" i="1"/>
              <a:t>Sum of the next 25 terms is 725</a:t>
            </a:r>
            <a:endParaRPr lang="en-US" sz="1100"/>
          </a:p>
          <a:p>
            <a:pPr>
              <a:lnSpc>
                <a:spcPct val="90000"/>
              </a:lnSpc>
            </a:pPr>
            <a:r>
              <a:rPr lang="en-US" sz="1100"/>
              <a:t>Sum of next 25 terms (S₂₅’ )= Sum of 50 terms-Sum of first 25 terms</a:t>
            </a:r>
          </a:p>
          <a:p>
            <a:pPr>
              <a:lnSpc>
                <a:spcPct val="90000"/>
              </a:lnSpc>
            </a:pPr>
            <a:r>
              <a:rPr lang="en-US" sz="1100"/>
              <a:t>S₅₀= (50/2)[2a+(49d)]</a:t>
            </a:r>
          </a:p>
          <a:p>
            <a:pPr>
              <a:lnSpc>
                <a:spcPct val="90000"/>
              </a:lnSpc>
            </a:pPr>
            <a:r>
              <a:rPr lang="en-US" sz="1100"/>
              <a:t>S₅₀= 50a+1225d</a:t>
            </a:r>
          </a:p>
          <a:p>
            <a:pPr>
              <a:lnSpc>
                <a:spcPct val="90000"/>
              </a:lnSpc>
            </a:pPr>
            <a:r>
              <a:rPr lang="en-US" sz="1100"/>
              <a:t>S₂₅’ = S₅₀-S₂₅ = 50a+1225d-525</a:t>
            </a:r>
          </a:p>
          <a:p>
            <a:pPr>
              <a:lnSpc>
                <a:spcPct val="90000"/>
              </a:lnSpc>
            </a:pPr>
            <a:r>
              <a:rPr lang="en-US" sz="1100"/>
              <a:t>725 = 50a+1225d-25a-300d</a:t>
            </a:r>
          </a:p>
          <a:p>
            <a:pPr>
              <a:lnSpc>
                <a:spcPct val="90000"/>
              </a:lnSpc>
            </a:pPr>
            <a:r>
              <a:rPr lang="en-US" sz="1100"/>
              <a:t>725 = 25a+925d</a:t>
            </a:r>
          </a:p>
          <a:p>
            <a:pPr>
              <a:lnSpc>
                <a:spcPct val="90000"/>
              </a:lnSpc>
            </a:pPr>
            <a:r>
              <a:rPr lang="en-US" sz="1100"/>
              <a:t>29= a+37d—-(2)</a:t>
            </a:r>
          </a:p>
          <a:p>
            <a:pPr>
              <a:lnSpc>
                <a:spcPct val="90000"/>
              </a:lnSpc>
            </a:pPr>
            <a:r>
              <a:rPr lang="en-US" sz="1100"/>
              <a:t>Solving for a and d from (1) and (2),      d = 8/25</a:t>
            </a:r>
          </a:p>
          <a:p>
            <a:pPr>
              <a:lnSpc>
                <a:spcPct val="90000"/>
              </a:lnSpc>
            </a:pPr>
            <a:endParaRPr lang="en-IN" sz="1100"/>
          </a:p>
        </p:txBody>
      </p:sp>
    </p:spTree>
    <p:extLst>
      <p:ext uri="{BB962C8B-B14F-4D97-AF65-F5344CB8AC3E}">
        <p14:creationId xmlns:p14="http://schemas.microsoft.com/office/powerpoint/2010/main" val="9158159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 calcmode="lin" valueType="num">
                                      <p:cBhvr additive="base">
                                        <p:cTn id="9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89FA8-28D2-4ECE-A163-3F11189FF22E}"/>
              </a:ext>
            </a:extLst>
          </p:cNvPr>
          <p:cNvSpPr>
            <a:spLocks noGrp="1"/>
          </p:cNvSpPr>
          <p:nvPr>
            <p:ph type="title"/>
          </p:nvPr>
        </p:nvSpPr>
        <p:spPr>
          <a:xfrm>
            <a:off x="648931" y="629266"/>
            <a:ext cx="4166510" cy="1622321"/>
          </a:xfrm>
        </p:spPr>
        <p:txBody>
          <a:bodyPr>
            <a:normAutofit/>
          </a:bodyPr>
          <a:lstStyle/>
          <a:p>
            <a:r>
              <a:rPr lang="en-GB">
                <a:solidFill>
                  <a:srgbClr val="EBEBEB"/>
                </a:solidFill>
              </a:rPr>
              <a:t>A.P</a:t>
            </a:r>
            <a:endParaRPr lang="en-IN">
              <a:solidFill>
                <a:srgbClr val="EBEBEB"/>
              </a:solidFill>
            </a:endParaRPr>
          </a:p>
        </p:txBody>
      </p:sp>
      <p:sp>
        <p:nvSpPr>
          <p:cNvPr id="1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A close up of text on a whiteboard&#10;&#10;Description automatically generated">
            <a:extLst>
              <a:ext uri="{FF2B5EF4-FFF2-40B4-BE49-F238E27FC236}">
                <a16:creationId xmlns:a16="http://schemas.microsoft.com/office/drawing/2014/main" id="{F920332E-434D-4598-88B9-E3F0DCB5E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169" y="647698"/>
            <a:ext cx="5423535" cy="5562601"/>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68340E3-CE43-4652-B594-16A187BC4196}"/>
              </a:ext>
            </a:extLst>
          </p:cNvPr>
          <p:cNvSpPr>
            <a:spLocks noGrp="1"/>
          </p:cNvSpPr>
          <p:nvPr>
            <p:ph idx="1"/>
          </p:nvPr>
        </p:nvSpPr>
        <p:spPr>
          <a:xfrm>
            <a:off x="648931" y="2438400"/>
            <a:ext cx="4166509" cy="3785419"/>
          </a:xfrm>
        </p:spPr>
        <p:txBody>
          <a:bodyPr>
            <a:normAutofit/>
          </a:bodyPr>
          <a:lstStyle/>
          <a:p>
            <a:r>
              <a:rPr lang="en-GB" dirty="0">
                <a:solidFill>
                  <a:srgbClr val="EBEBEB"/>
                </a:solidFill>
              </a:rPr>
              <a:t>Second term in an AP is 8 and the 8th term is 2 more than thrice the second term. Find the sum up to 8 terms of this AP.</a:t>
            </a:r>
          </a:p>
          <a:p>
            <a:r>
              <a:rPr lang="en-GB" dirty="0">
                <a:solidFill>
                  <a:srgbClr val="EBEBEB"/>
                </a:solidFill>
              </a:rPr>
              <a:t>A.124          B. 108            C. 96               D. 110         E. 115  </a:t>
            </a:r>
          </a:p>
          <a:p>
            <a:endParaRPr lang="en-GB" dirty="0">
              <a:solidFill>
                <a:srgbClr val="EBEBEB"/>
              </a:solidFill>
            </a:endParaRPr>
          </a:p>
          <a:p>
            <a:endParaRPr lang="en-GB" dirty="0">
              <a:solidFill>
                <a:srgbClr val="EBEBEB"/>
              </a:solidFill>
            </a:endParaRPr>
          </a:p>
          <a:p>
            <a:endParaRPr lang="en-IN" dirty="0">
              <a:solidFill>
                <a:srgbClr val="EBEBEB"/>
              </a:solidFill>
            </a:endParaRPr>
          </a:p>
        </p:txBody>
      </p:sp>
    </p:spTree>
    <p:extLst>
      <p:ext uri="{BB962C8B-B14F-4D97-AF65-F5344CB8AC3E}">
        <p14:creationId xmlns:p14="http://schemas.microsoft.com/office/powerpoint/2010/main" val="29692194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C255-AB66-4D89-8B00-09051183A1D5}"/>
              </a:ext>
            </a:extLst>
          </p:cNvPr>
          <p:cNvSpPr>
            <a:spLocks noGrp="1"/>
          </p:cNvSpPr>
          <p:nvPr>
            <p:ph type="title"/>
          </p:nvPr>
        </p:nvSpPr>
        <p:spPr/>
        <p:txBody>
          <a:bodyPr/>
          <a:lstStyle/>
          <a:p>
            <a:pPr algn="ctr"/>
            <a:r>
              <a:rPr lang="en-GB"/>
              <a:t>A.P</a:t>
            </a:r>
            <a:endParaRPr lang="en-IN" dirty="0"/>
          </a:p>
        </p:txBody>
      </p:sp>
      <p:sp>
        <p:nvSpPr>
          <p:cNvPr id="3" name="Content Placeholder 2">
            <a:extLst>
              <a:ext uri="{FF2B5EF4-FFF2-40B4-BE49-F238E27FC236}">
                <a16:creationId xmlns:a16="http://schemas.microsoft.com/office/drawing/2014/main" id="{82F9A5AB-0FAE-4BF4-BBBF-F2F1D57E50A7}"/>
              </a:ext>
            </a:extLst>
          </p:cNvPr>
          <p:cNvSpPr>
            <a:spLocks noGrp="1"/>
          </p:cNvSpPr>
          <p:nvPr>
            <p:ph idx="1"/>
          </p:nvPr>
        </p:nvSpPr>
        <p:spPr/>
        <p:txBody>
          <a:bodyPr/>
          <a:lstStyle/>
          <a:p>
            <a:r>
              <a:rPr lang="en-GB" dirty="0"/>
              <a:t>If the 8</a:t>
            </a:r>
            <a:r>
              <a:rPr lang="en-GB" baseline="30000" dirty="0"/>
              <a:t>th</a:t>
            </a:r>
            <a:r>
              <a:rPr lang="en-GB" dirty="0"/>
              <a:t> term of an A. P. is 31 and the 15</a:t>
            </a:r>
            <a:r>
              <a:rPr lang="en-GB" baseline="30000" dirty="0"/>
              <a:t>th</a:t>
            </a:r>
            <a:r>
              <a:rPr lang="en-GB" dirty="0"/>
              <a:t> term is 16 more than the 11</a:t>
            </a:r>
            <a:r>
              <a:rPr lang="en-GB" baseline="30000" dirty="0"/>
              <a:t>th</a:t>
            </a:r>
            <a:r>
              <a:rPr lang="en-GB" dirty="0"/>
              <a:t> term, find the A. P.</a:t>
            </a:r>
          </a:p>
          <a:p>
            <a:endParaRPr lang="en-GB" dirty="0"/>
          </a:p>
          <a:p>
            <a:endParaRPr lang="en-IN" dirty="0"/>
          </a:p>
        </p:txBody>
      </p:sp>
      <p:pic>
        <p:nvPicPr>
          <p:cNvPr id="5" name="Picture 4" descr="A screenshot of a cell phone&#10;&#10;Description automatically generated">
            <a:extLst>
              <a:ext uri="{FF2B5EF4-FFF2-40B4-BE49-F238E27FC236}">
                <a16:creationId xmlns:a16="http://schemas.microsoft.com/office/drawing/2014/main" id="{33E5D7E1-C359-4316-9A80-235F8B35C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918" y="2833604"/>
            <a:ext cx="4220164" cy="1190791"/>
          </a:xfrm>
          <a:prstGeom prst="rect">
            <a:avLst/>
          </a:prstGeom>
        </p:spPr>
      </p:pic>
      <p:pic>
        <p:nvPicPr>
          <p:cNvPr id="7" name="Picture 6" descr="A close up of a logo&#10;&#10;Description automatically generated">
            <a:extLst>
              <a:ext uri="{FF2B5EF4-FFF2-40B4-BE49-F238E27FC236}">
                <a16:creationId xmlns:a16="http://schemas.microsoft.com/office/drawing/2014/main" id="{2D6B60B7-417B-4066-8B78-2B5098F8D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5918" y="4449461"/>
            <a:ext cx="3534268" cy="962159"/>
          </a:xfrm>
          <a:prstGeom prst="rect">
            <a:avLst/>
          </a:prstGeom>
        </p:spPr>
      </p:pic>
    </p:spTree>
    <p:extLst>
      <p:ext uri="{BB962C8B-B14F-4D97-AF65-F5344CB8AC3E}">
        <p14:creationId xmlns:p14="http://schemas.microsoft.com/office/powerpoint/2010/main" val="153088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C01CA1-D5A6-431B-A173-FE565524EA9C}"/>
              </a:ext>
            </a:extLst>
          </p:cNvPr>
          <p:cNvSpPr>
            <a:spLocks noGrp="1"/>
          </p:cNvSpPr>
          <p:nvPr>
            <p:ph type="title"/>
          </p:nvPr>
        </p:nvSpPr>
        <p:spPr>
          <a:xfrm>
            <a:off x="653143" y="1645920"/>
            <a:ext cx="3522879" cy="4470821"/>
          </a:xfrm>
        </p:spPr>
        <p:txBody>
          <a:bodyPr>
            <a:normAutofit/>
          </a:bodyPr>
          <a:lstStyle/>
          <a:p>
            <a:pPr algn="r"/>
            <a:r>
              <a:rPr lang="en-GB">
                <a:solidFill>
                  <a:srgbClr val="FFFFFF"/>
                </a:solidFill>
              </a:rPr>
              <a:t>A.P</a:t>
            </a:r>
            <a:endParaRPr lang="en-IN">
              <a:solidFill>
                <a:srgbClr val="FFFFFF"/>
              </a:solidFill>
            </a:endParaRPr>
          </a:p>
        </p:txBody>
      </p:sp>
      <p:sp>
        <p:nvSpPr>
          <p:cNvPr id="3" name="Content Placeholder 2">
            <a:extLst>
              <a:ext uri="{FF2B5EF4-FFF2-40B4-BE49-F238E27FC236}">
                <a16:creationId xmlns:a16="http://schemas.microsoft.com/office/drawing/2014/main" id="{4AA1FB3F-D059-40D3-AFC6-8770B3938A44}"/>
              </a:ext>
            </a:extLst>
          </p:cNvPr>
          <p:cNvSpPr>
            <a:spLocks noGrp="1"/>
          </p:cNvSpPr>
          <p:nvPr>
            <p:ph idx="1"/>
          </p:nvPr>
        </p:nvSpPr>
        <p:spPr>
          <a:xfrm>
            <a:off x="5204109" y="1645920"/>
            <a:ext cx="5919503" cy="4470821"/>
          </a:xfrm>
        </p:spPr>
        <p:txBody>
          <a:bodyPr>
            <a:normAutofit/>
          </a:bodyPr>
          <a:lstStyle/>
          <a:p>
            <a:pPr>
              <a:lnSpc>
                <a:spcPct val="90000"/>
              </a:lnSpc>
            </a:pPr>
            <a:r>
              <a:rPr lang="en-GB" sz="1400" dirty="0"/>
              <a:t>The sum of 4</a:t>
            </a:r>
            <a:r>
              <a:rPr lang="en-GB" sz="1400" baseline="30000" dirty="0"/>
              <a:t>th</a:t>
            </a:r>
            <a:r>
              <a:rPr lang="en-GB" sz="1400" dirty="0"/>
              <a:t> and 8</a:t>
            </a:r>
            <a:r>
              <a:rPr lang="en-GB" sz="1400" baseline="30000" dirty="0"/>
              <a:t>th</a:t>
            </a:r>
            <a:r>
              <a:rPr lang="en-GB" sz="1400" dirty="0"/>
              <a:t> terms of an A. P. is 24 and the sum of 6</a:t>
            </a:r>
            <a:r>
              <a:rPr lang="en-GB" sz="1400" baseline="30000" dirty="0"/>
              <a:t>th</a:t>
            </a:r>
            <a:r>
              <a:rPr lang="en-GB" sz="1400" dirty="0"/>
              <a:t> and 10</a:t>
            </a:r>
            <a:r>
              <a:rPr lang="en-GB" sz="1400" baseline="30000" dirty="0"/>
              <a:t>th</a:t>
            </a:r>
            <a:r>
              <a:rPr lang="en-GB" sz="1400" dirty="0"/>
              <a:t> terms is 34. Find the first term and the common difference of the A. P.</a:t>
            </a:r>
          </a:p>
          <a:p>
            <a:pPr>
              <a:lnSpc>
                <a:spcPct val="90000"/>
              </a:lnSpc>
            </a:pPr>
            <a:r>
              <a:rPr lang="pt-BR" sz="1400" dirty="0"/>
              <a:t>a4+a8=24</a:t>
            </a:r>
            <a:br>
              <a:rPr lang="pt-BR" sz="1400" dirty="0"/>
            </a:br>
            <a:r>
              <a:rPr lang="pt-BR" sz="1400" dirty="0"/>
              <a:t>a+3d+a+7d=24</a:t>
            </a:r>
            <a:br>
              <a:rPr lang="pt-BR" sz="1400" dirty="0"/>
            </a:br>
            <a:r>
              <a:rPr lang="pt-BR" sz="1400" dirty="0"/>
              <a:t>2a+10d=24. .........1</a:t>
            </a:r>
            <a:br>
              <a:rPr lang="pt-BR" sz="1400" dirty="0"/>
            </a:br>
            <a:r>
              <a:rPr lang="en-IN" sz="1400" dirty="0"/>
              <a:t>a6+a10=34</a:t>
            </a:r>
            <a:br>
              <a:rPr lang="en-IN" sz="1400" dirty="0"/>
            </a:br>
            <a:r>
              <a:rPr lang="en-IN" sz="1400" dirty="0"/>
              <a:t>a+5d+a+9d=34</a:t>
            </a:r>
            <a:br>
              <a:rPr lang="en-IN" sz="1400" dirty="0"/>
            </a:br>
            <a:r>
              <a:rPr lang="en-IN" sz="1400" dirty="0"/>
              <a:t>2a+14d=34. .,.......2</a:t>
            </a:r>
            <a:br>
              <a:rPr lang="en-IN" sz="1400" dirty="0"/>
            </a:br>
            <a:r>
              <a:rPr lang="en-IN" sz="1400" dirty="0"/>
              <a:t>Subtracting 2 from 1</a:t>
            </a:r>
            <a:br>
              <a:rPr lang="en-IN" sz="1400" dirty="0"/>
            </a:br>
            <a:r>
              <a:rPr lang="en-IN" sz="1400" dirty="0"/>
              <a:t>2a+14d=34</a:t>
            </a:r>
            <a:br>
              <a:rPr lang="en-IN" sz="1400" dirty="0"/>
            </a:br>
            <a:r>
              <a:rPr lang="en-IN" sz="1400" dirty="0"/>
              <a:t>2a+10d=24         </a:t>
            </a:r>
            <a:r>
              <a:rPr lang="en-US" sz="1400" dirty="0"/>
              <a:t>4d=10</a:t>
            </a:r>
          </a:p>
          <a:p>
            <a:pPr>
              <a:lnSpc>
                <a:spcPct val="90000"/>
              </a:lnSpc>
            </a:pPr>
            <a:br>
              <a:rPr lang="en-US" sz="1400" dirty="0"/>
            </a:br>
            <a:r>
              <a:rPr lang="en-US" sz="1400" dirty="0"/>
              <a:t>d = 5/2  </a:t>
            </a:r>
          </a:p>
          <a:p>
            <a:pPr>
              <a:lnSpc>
                <a:spcPct val="90000"/>
              </a:lnSpc>
            </a:pPr>
            <a:r>
              <a:rPr lang="en-US" sz="1400" dirty="0"/>
              <a:t> a +  5d = 12</a:t>
            </a:r>
          </a:p>
          <a:p>
            <a:pPr>
              <a:lnSpc>
                <a:spcPct val="90000"/>
              </a:lnSpc>
            </a:pPr>
            <a:r>
              <a:rPr lang="en-US" sz="1400" dirty="0"/>
              <a:t> a = - 0.5  </a:t>
            </a:r>
            <a:endParaRPr lang="en-IN" sz="1400" dirty="0"/>
          </a:p>
        </p:txBody>
      </p:sp>
    </p:spTree>
    <p:extLst>
      <p:ext uri="{BB962C8B-B14F-4D97-AF65-F5344CB8AC3E}">
        <p14:creationId xmlns:p14="http://schemas.microsoft.com/office/powerpoint/2010/main" val="27667912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C444-D29F-4B8B-849C-6BFD168B0B24}"/>
              </a:ext>
            </a:extLst>
          </p:cNvPr>
          <p:cNvSpPr>
            <a:spLocks noGrp="1"/>
          </p:cNvSpPr>
          <p:nvPr>
            <p:ph type="title"/>
          </p:nvPr>
        </p:nvSpPr>
        <p:spPr/>
        <p:txBody>
          <a:bodyPr/>
          <a:lstStyle/>
          <a:p>
            <a:pPr algn="ctr"/>
            <a:r>
              <a:rPr lang="en-GB" dirty="0"/>
              <a:t>A.P</a:t>
            </a:r>
            <a:endParaRPr lang="en-IN" dirty="0"/>
          </a:p>
        </p:txBody>
      </p:sp>
      <p:sp>
        <p:nvSpPr>
          <p:cNvPr id="3" name="Content Placeholder 2">
            <a:extLst>
              <a:ext uri="{FF2B5EF4-FFF2-40B4-BE49-F238E27FC236}">
                <a16:creationId xmlns:a16="http://schemas.microsoft.com/office/drawing/2014/main" id="{946E545C-90AC-49A3-A0E2-830DA35A96AE}"/>
              </a:ext>
            </a:extLst>
          </p:cNvPr>
          <p:cNvSpPr>
            <a:spLocks noGrp="1"/>
          </p:cNvSpPr>
          <p:nvPr>
            <p:ph idx="1"/>
          </p:nvPr>
        </p:nvSpPr>
        <p:spPr>
          <a:xfrm>
            <a:off x="442171" y="1488613"/>
            <a:ext cx="8596668" cy="3880773"/>
          </a:xfrm>
        </p:spPr>
        <p:txBody>
          <a:bodyPr/>
          <a:lstStyle/>
          <a:p>
            <a:r>
              <a:rPr lang="en-GB" sz="1600" dirty="0"/>
              <a:t>The sum of four consecutive numbers in an AP is 32 and the ratio of the product of the first and the last terms to the product of the two middle terms is 7 : 15. Find the numbers.</a:t>
            </a:r>
          </a:p>
          <a:p>
            <a:r>
              <a:rPr lang="en-US" sz="1600" dirty="0"/>
              <a:t>Let the four consecutive numbers in A.P. are (a – 3d), (a – d), (a + d) and (a + 3d). According to the condition given, (a – 3d) + (a – d) + (a + d) + (a + 3d) = 32 4a = 32 </a:t>
            </a:r>
          </a:p>
          <a:p>
            <a:r>
              <a:rPr lang="en-US" sz="1600" dirty="0"/>
              <a:t>a = 8 ...(</a:t>
            </a:r>
            <a:r>
              <a:rPr lang="en-US" sz="1600" dirty="0" err="1"/>
              <a:t>i</a:t>
            </a:r>
            <a:r>
              <a:rPr lang="en-US" sz="1600" dirty="0"/>
              <a:t>) </a:t>
            </a:r>
          </a:p>
          <a:p>
            <a:r>
              <a:rPr lang="en-US" sz="1600" dirty="0"/>
              <a:t>and, according to the 2nd condition given,</a:t>
            </a:r>
          </a:p>
          <a:p>
            <a:endParaRPr lang="en-IN" dirty="0"/>
          </a:p>
        </p:txBody>
      </p:sp>
      <p:pic>
        <p:nvPicPr>
          <p:cNvPr id="5" name="Picture 4" descr="A screenshot of a cell phone&#10;&#10;Description automatically generated">
            <a:extLst>
              <a:ext uri="{FF2B5EF4-FFF2-40B4-BE49-F238E27FC236}">
                <a16:creationId xmlns:a16="http://schemas.microsoft.com/office/drawing/2014/main" id="{3F9AA2D6-04EB-42CA-A26F-0E86BA2A7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420" y="4004488"/>
            <a:ext cx="1800476" cy="2000529"/>
          </a:xfrm>
          <a:prstGeom prst="rect">
            <a:avLst/>
          </a:prstGeom>
        </p:spPr>
      </p:pic>
      <p:sp>
        <p:nvSpPr>
          <p:cNvPr id="7" name="TextBox 6">
            <a:extLst>
              <a:ext uri="{FF2B5EF4-FFF2-40B4-BE49-F238E27FC236}">
                <a16:creationId xmlns:a16="http://schemas.microsoft.com/office/drawing/2014/main" id="{6DD4F85F-67FD-41BD-8BB1-31329CACBFAA}"/>
              </a:ext>
            </a:extLst>
          </p:cNvPr>
          <p:cNvSpPr txBox="1"/>
          <p:nvPr/>
        </p:nvSpPr>
        <p:spPr>
          <a:xfrm>
            <a:off x="4740505" y="5602068"/>
            <a:ext cx="3150067" cy="646331"/>
          </a:xfrm>
          <a:prstGeom prst="rect">
            <a:avLst/>
          </a:prstGeom>
          <a:noFill/>
        </p:spPr>
        <p:txBody>
          <a:bodyPr wrap="square">
            <a:spAutoFit/>
          </a:bodyPr>
          <a:lstStyle/>
          <a:p>
            <a:r>
              <a:rPr lang="en-US" dirty="0">
                <a:effectLst/>
              </a:rPr>
              <a:t>Numbers are 2, 6, 10 and 14 or 14, 10, 6 and 2.</a:t>
            </a:r>
          </a:p>
        </p:txBody>
      </p:sp>
    </p:spTree>
    <p:extLst>
      <p:ext uri="{BB962C8B-B14F-4D97-AF65-F5344CB8AC3E}">
        <p14:creationId xmlns:p14="http://schemas.microsoft.com/office/powerpoint/2010/main" val="248299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728685-F92A-48B0-9808-F0F269E267AA}"/>
              </a:ext>
            </a:extLst>
          </p:cNvPr>
          <p:cNvSpPr>
            <a:spLocks noGrp="1"/>
          </p:cNvSpPr>
          <p:nvPr>
            <p:ph type="title"/>
          </p:nvPr>
        </p:nvSpPr>
        <p:spPr>
          <a:xfrm>
            <a:off x="653143" y="1645920"/>
            <a:ext cx="3522879" cy="4470821"/>
          </a:xfrm>
        </p:spPr>
        <p:txBody>
          <a:bodyPr>
            <a:normAutofit/>
          </a:bodyPr>
          <a:lstStyle/>
          <a:p>
            <a:pPr algn="r"/>
            <a:r>
              <a:rPr lang="en-GB">
                <a:solidFill>
                  <a:srgbClr val="FFFFFF"/>
                </a:solidFill>
              </a:rPr>
              <a:t>A.P</a:t>
            </a:r>
            <a:endParaRPr lang="en-IN">
              <a:solidFill>
                <a:srgbClr val="FFFFFF"/>
              </a:solidFill>
            </a:endParaRPr>
          </a:p>
        </p:txBody>
      </p:sp>
      <p:sp>
        <p:nvSpPr>
          <p:cNvPr id="3" name="Content Placeholder 2">
            <a:extLst>
              <a:ext uri="{FF2B5EF4-FFF2-40B4-BE49-F238E27FC236}">
                <a16:creationId xmlns:a16="http://schemas.microsoft.com/office/drawing/2014/main" id="{17F8B73C-B3B2-4F45-85C3-6CC56AECFD24}"/>
              </a:ext>
            </a:extLst>
          </p:cNvPr>
          <p:cNvSpPr>
            <a:spLocks noGrp="1"/>
          </p:cNvSpPr>
          <p:nvPr>
            <p:ph idx="1"/>
          </p:nvPr>
        </p:nvSpPr>
        <p:spPr>
          <a:xfrm>
            <a:off x="5204109" y="1645920"/>
            <a:ext cx="5919503" cy="4470821"/>
          </a:xfrm>
        </p:spPr>
        <p:txBody>
          <a:bodyPr>
            <a:normAutofit/>
          </a:bodyPr>
          <a:lstStyle/>
          <a:p>
            <a:pPr>
              <a:lnSpc>
                <a:spcPct val="90000"/>
              </a:lnSpc>
            </a:pPr>
            <a:r>
              <a:rPr lang="en-GB" sz="1400" dirty="0"/>
              <a:t>The sum of the first n terms of an A.P whose first term is 8 and the common difference is 20 is equal to the sum of first 2n terms of another AP whose first term is - 30 and the common difference is 8. Find n. </a:t>
            </a:r>
            <a:endParaRPr lang="en-GB" sz="1400"/>
          </a:p>
          <a:p>
            <a:pPr>
              <a:lnSpc>
                <a:spcPct val="90000"/>
              </a:lnSpc>
            </a:pPr>
            <a:r>
              <a:rPr lang="pt-BR" sz="1400" b="1" dirty="0"/>
              <a:t>Sn=n/2(2a + (n-1)d)</a:t>
            </a:r>
            <a:br>
              <a:rPr lang="pt-BR" sz="1400" b="1" dirty="0"/>
            </a:br>
            <a:r>
              <a:rPr lang="pt-BR" sz="1400" b="1" dirty="0"/>
              <a:t>Given, a=8 and d=20</a:t>
            </a:r>
            <a:br>
              <a:rPr lang="pt-BR" sz="1400" b="1" dirty="0"/>
            </a:br>
            <a:r>
              <a:rPr lang="pt-BR" sz="1400" b="1" dirty="0"/>
              <a:t>Sn=n/2(2(8) + (n-1)20)</a:t>
            </a:r>
            <a:br>
              <a:rPr lang="pt-BR" sz="1400" b="1" dirty="0"/>
            </a:br>
            <a:r>
              <a:rPr lang="pt-BR" sz="1400" b="1" dirty="0"/>
              <a:t>Sn=n/2(16 + 20n -20)</a:t>
            </a:r>
            <a:br>
              <a:rPr lang="pt-BR" sz="1400" b="1" dirty="0"/>
            </a:br>
            <a:r>
              <a:rPr lang="pt-BR" sz="1400" b="1" dirty="0"/>
              <a:t>Sn=n/2(20n - 4)</a:t>
            </a:r>
            <a:br>
              <a:rPr lang="pt-BR" sz="1400" b="1" dirty="0"/>
            </a:br>
            <a:r>
              <a:rPr lang="pt-BR" sz="1400" b="1" dirty="0"/>
              <a:t>Sn=n(10n-2) -------(1)</a:t>
            </a:r>
            <a:br>
              <a:rPr lang="pt-BR" sz="1400" b="1" dirty="0"/>
            </a:br>
            <a:br>
              <a:rPr lang="pt-BR" sz="1400" b="1" dirty="0"/>
            </a:br>
            <a:r>
              <a:rPr lang="pt-BR" sz="1400" b="1" dirty="0"/>
              <a:t>When a=-30 and d=8</a:t>
            </a:r>
            <a:br>
              <a:rPr lang="pt-BR" sz="1400" b="1" dirty="0"/>
            </a:br>
            <a:r>
              <a:rPr lang="pt-BR" sz="1400" b="1" dirty="0"/>
              <a:t>S2n=2n/2(2(-30) + (2n-1)8)</a:t>
            </a:r>
            <a:br>
              <a:rPr lang="pt-BR" sz="1400" b="1" dirty="0"/>
            </a:br>
            <a:r>
              <a:rPr lang="pt-BR" sz="1400" b="1" dirty="0"/>
              <a:t>S2n=n(-60 +16n -8)</a:t>
            </a:r>
            <a:br>
              <a:rPr lang="pt-BR" sz="1400" b="1" dirty="0"/>
            </a:br>
            <a:r>
              <a:rPr lang="pt-BR" sz="1400" b="1" dirty="0"/>
              <a:t>S2n=n(-68 + 16n)--------(2)</a:t>
            </a:r>
            <a:br>
              <a:rPr lang="pt-BR" sz="1400" b="1" dirty="0"/>
            </a:br>
            <a:br>
              <a:rPr lang="pt-BR" sz="1400" b="1" dirty="0"/>
            </a:br>
            <a:r>
              <a:rPr lang="pt-BR" sz="1400" b="1" dirty="0"/>
              <a:t>It is given that Sn=S2n</a:t>
            </a:r>
            <a:br>
              <a:rPr lang="pt-BR" sz="1400" b="1" dirty="0"/>
            </a:br>
            <a:r>
              <a:rPr lang="pt-BR" sz="1400" b="1" dirty="0"/>
              <a:t>n(10n-2)=n(-68 + 16n) </a:t>
            </a:r>
            <a:br>
              <a:rPr lang="pt-BR" sz="1400" b="1" dirty="0"/>
            </a:br>
            <a:r>
              <a:rPr lang="pt-BR" sz="1400" b="1" dirty="0"/>
              <a:t>10n-2=-68 + 16n</a:t>
            </a:r>
            <a:br>
              <a:rPr lang="pt-BR" sz="1400" b="1" dirty="0"/>
            </a:br>
            <a:r>
              <a:rPr lang="pt-BR" sz="1400" b="1" dirty="0"/>
              <a:t>6n=66</a:t>
            </a:r>
            <a:br>
              <a:rPr lang="pt-BR" sz="1400" b="1" dirty="0"/>
            </a:br>
            <a:r>
              <a:rPr lang="pt-BR" sz="1400" b="1" dirty="0"/>
              <a:t>n=11</a:t>
            </a:r>
            <a:endParaRPr lang="pt-BR" sz="1400" b="1"/>
          </a:p>
          <a:p>
            <a:pPr>
              <a:lnSpc>
                <a:spcPct val="90000"/>
              </a:lnSpc>
            </a:pPr>
            <a:endParaRPr lang="en-IN" sz="1400"/>
          </a:p>
        </p:txBody>
      </p:sp>
    </p:spTree>
    <p:extLst>
      <p:ext uri="{BB962C8B-B14F-4D97-AF65-F5344CB8AC3E}">
        <p14:creationId xmlns:p14="http://schemas.microsoft.com/office/powerpoint/2010/main" val="42030132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EA684-1183-4875-B298-A70B759A0662}"/>
              </a:ext>
            </a:extLst>
          </p:cNvPr>
          <p:cNvSpPr>
            <a:spLocks noGrp="1"/>
          </p:cNvSpPr>
          <p:nvPr>
            <p:ph type="title"/>
          </p:nvPr>
        </p:nvSpPr>
        <p:spPr>
          <a:xfrm>
            <a:off x="653143" y="1645920"/>
            <a:ext cx="3522879" cy="4470821"/>
          </a:xfrm>
        </p:spPr>
        <p:txBody>
          <a:bodyPr>
            <a:normAutofit/>
          </a:bodyPr>
          <a:lstStyle/>
          <a:p>
            <a:pPr algn="r"/>
            <a:r>
              <a:rPr lang="en-GB">
                <a:solidFill>
                  <a:schemeClr val="bg2"/>
                </a:solidFill>
              </a:rPr>
              <a:t>7.Arithmetic Progressions</a:t>
            </a:r>
            <a:endParaRPr lang="en-IN">
              <a:solidFill>
                <a:schemeClr val="bg2"/>
              </a:solidFill>
            </a:endParaRPr>
          </a:p>
        </p:txBody>
      </p:sp>
      <p:sp>
        <p:nvSpPr>
          <p:cNvPr id="3" name="Content Placeholder 2">
            <a:extLst>
              <a:ext uri="{FF2B5EF4-FFF2-40B4-BE49-F238E27FC236}">
                <a16:creationId xmlns:a16="http://schemas.microsoft.com/office/drawing/2014/main" id="{2987C3C4-F289-4FFC-89DD-0B766F1F5740}"/>
              </a:ext>
            </a:extLst>
          </p:cNvPr>
          <p:cNvSpPr>
            <a:spLocks noGrp="1"/>
          </p:cNvSpPr>
          <p:nvPr>
            <p:ph idx="1"/>
          </p:nvPr>
        </p:nvSpPr>
        <p:spPr>
          <a:xfrm>
            <a:off x="5204109" y="1645920"/>
            <a:ext cx="6269434" cy="4470821"/>
          </a:xfrm>
        </p:spPr>
        <p:txBody>
          <a:bodyPr>
            <a:normAutofit/>
          </a:bodyPr>
          <a:lstStyle/>
          <a:p>
            <a:pPr>
              <a:lnSpc>
                <a:spcPct val="90000"/>
              </a:lnSpc>
            </a:pPr>
            <a:endParaRPr lang="en-GB" sz="1700"/>
          </a:p>
          <a:p>
            <a:pPr>
              <a:lnSpc>
                <a:spcPct val="90000"/>
              </a:lnSpc>
            </a:pPr>
            <a:r>
              <a:rPr lang="en-GB" sz="1700"/>
              <a:t>An arithmetic progression ( A.P) is a sequence of numbers in which any number , other than the first number, is more or less than the immediate next value by a constant. </a:t>
            </a:r>
          </a:p>
          <a:p>
            <a:pPr>
              <a:lnSpc>
                <a:spcPct val="90000"/>
              </a:lnSpc>
            </a:pPr>
            <a:r>
              <a:rPr lang="en-GB" sz="1700"/>
              <a:t>This constant difference is called  the common difference denoted by ‘d’</a:t>
            </a:r>
          </a:p>
          <a:p>
            <a:pPr>
              <a:lnSpc>
                <a:spcPct val="90000"/>
              </a:lnSpc>
            </a:pPr>
            <a:r>
              <a:rPr lang="en-GB" sz="1700"/>
              <a:t>The general sequence is</a:t>
            </a:r>
          </a:p>
          <a:p>
            <a:pPr>
              <a:lnSpc>
                <a:spcPct val="90000"/>
              </a:lnSpc>
            </a:pPr>
            <a:r>
              <a:rPr lang="en-GB" sz="1700"/>
              <a:t> a, (</a:t>
            </a:r>
            <a:r>
              <a:rPr lang="en-GB" sz="1700" err="1"/>
              <a:t>a+d</a:t>
            </a:r>
            <a:r>
              <a:rPr lang="en-GB" sz="1700"/>
              <a:t>), (a+2d), (a+3d), ………………….. (a+ (n-1)d)</a:t>
            </a:r>
          </a:p>
          <a:p>
            <a:pPr>
              <a:lnSpc>
                <a:spcPct val="90000"/>
              </a:lnSpc>
            </a:pPr>
            <a:r>
              <a:rPr lang="en-GB" sz="1700"/>
              <a:t> ‘a ‘is the first term       a+(n-1)d is the last term</a:t>
            </a:r>
          </a:p>
          <a:p>
            <a:pPr>
              <a:lnSpc>
                <a:spcPct val="90000"/>
              </a:lnSpc>
            </a:pPr>
            <a:r>
              <a:rPr lang="en-GB" sz="1700"/>
              <a:t>Sum of ‘n’ terms  = n/2 [2a + (n-1)d]</a:t>
            </a:r>
          </a:p>
          <a:p>
            <a:pPr>
              <a:lnSpc>
                <a:spcPct val="90000"/>
              </a:lnSpc>
            </a:pPr>
            <a:r>
              <a:rPr lang="en-GB" sz="1700"/>
              <a:t>Also sum  = n/2[ 1</a:t>
            </a:r>
            <a:r>
              <a:rPr lang="en-GB" sz="1700" baseline="30000"/>
              <a:t>st</a:t>
            </a:r>
            <a:r>
              <a:rPr lang="en-GB" sz="1700"/>
              <a:t> term + last term]</a:t>
            </a:r>
          </a:p>
          <a:p>
            <a:pPr>
              <a:lnSpc>
                <a:spcPct val="90000"/>
              </a:lnSpc>
            </a:pPr>
            <a:r>
              <a:rPr lang="en-GB" sz="1700"/>
              <a:t>Arithmetic Mean of an A. P = ½ [2a + (n-1)d]</a:t>
            </a:r>
          </a:p>
          <a:p>
            <a:pPr>
              <a:lnSpc>
                <a:spcPct val="90000"/>
              </a:lnSpc>
            </a:pPr>
            <a:endParaRPr lang="en-GB" sz="1700"/>
          </a:p>
          <a:p>
            <a:pPr>
              <a:lnSpc>
                <a:spcPct val="90000"/>
              </a:lnSpc>
            </a:pPr>
            <a:endParaRPr lang="en-IN" sz="1700"/>
          </a:p>
        </p:txBody>
      </p:sp>
    </p:spTree>
    <p:extLst>
      <p:ext uri="{BB962C8B-B14F-4D97-AF65-F5344CB8AC3E}">
        <p14:creationId xmlns:p14="http://schemas.microsoft.com/office/powerpoint/2010/main" val="30083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8D0C5830-65D9-4C44-AE29-CA0C2A464F99}"/>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A.P</a:t>
            </a:r>
            <a:endParaRPr lang="en-IN">
              <a:solidFill>
                <a:srgbClr val="FFFFFF"/>
              </a:solidFill>
            </a:endParaRPr>
          </a:p>
        </p:txBody>
      </p:sp>
      <p:sp>
        <p:nvSpPr>
          <p:cNvPr id="3" name="Content Placeholder 2">
            <a:extLst>
              <a:ext uri="{FF2B5EF4-FFF2-40B4-BE49-F238E27FC236}">
                <a16:creationId xmlns:a16="http://schemas.microsoft.com/office/drawing/2014/main" id="{40542D61-4004-42C7-9E73-821173732609}"/>
              </a:ext>
            </a:extLst>
          </p:cNvPr>
          <p:cNvSpPr>
            <a:spLocks noGrp="1"/>
          </p:cNvSpPr>
          <p:nvPr>
            <p:ph idx="1"/>
          </p:nvPr>
        </p:nvSpPr>
        <p:spPr>
          <a:xfrm>
            <a:off x="1103312" y="2763520"/>
            <a:ext cx="8946541" cy="3484879"/>
          </a:xfrm>
        </p:spPr>
        <p:txBody>
          <a:bodyPr>
            <a:normAutofit/>
          </a:bodyPr>
          <a:lstStyle/>
          <a:p>
            <a:r>
              <a:rPr lang="en-GB" dirty="0"/>
              <a:t>If the sum of 7 terms of an A. P. is 49 and that of 17 terms is 289, find the sum of n terms.  </a:t>
            </a:r>
          </a:p>
          <a:p>
            <a:endParaRPr lang="en-IN" dirty="0"/>
          </a:p>
        </p:txBody>
      </p:sp>
    </p:spTree>
    <p:extLst>
      <p:ext uri="{BB962C8B-B14F-4D97-AF65-F5344CB8AC3E}">
        <p14:creationId xmlns:p14="http://schemas.microsoft.com/office/powerpoint/2010/main" val="41452349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5F95-2923-4B15-92F3-62ED456491CF}"/>
              </a:ext>
            </a:extLst>
          </p:cNvPr>
          <p:cNvSpPr>
            <a:spLocks noGrp="1"/>
          </p:cNvSpPr>
          <p:nvPr>
            <p:ph type="title"/>
          </p:nvPr>
        </p:nvSpPr>
        <p:spPr/>
        <p:txBody>
          <a:bodyPr/>
          <a:lstStyle/>
          <a:p>
            <a:pPr algn="ctr"/>
            <a:r>
              <a:rPr lang="en-GB" dirty="0"/>
              <a:t>A.P</a:t>
            </a:r>
            <a:endParaRPr lang="en-IN" dirty="0"/>
          </a:p>
        </p:txBody>
      </p:sp>
      <p:sp>
        <p:nvSpPr>
          <p:cNvPr id="3" name="Content Placeholder 2">
            <a:extLst>
              <a:ext uri="{FF2B5EF4-FFF2-40B4-BE49-F238E27FC236}">
                <a16:creationId xmlns:a16="http://schemas.microsoft.com/office/drawing/2014/main" id="{3853D995-339B-43DB-A637-8C0B8C939291}"/>
              </a:ext>
            </a:extLst>
          </p:cNvPr>
          <p:cNvSpPr>
            <a:spLocks noGrp="1"/>
          </p:cNvSpPr>
          <p:nvPr>
            <p:ph idx="1"/>
          </p:nvPr>
        </p:nvSpPr>
        <p:spPr/>
        <p:txBody>
          <a:bodyPr/>
          <a:lstStyle/>
          <a:p>
            <a:r>
              <a:rPr lang="en-GB" dirty="0"/>
              <a:t>Three positive numbers are in A .P . If the third number is multiplied by 4/3,  Then the numbers would be in G.P . Find the common ratio.</a:t>
            </a:r>
          </a:p>
          <a:p>
            <a:endParaRPr lang="en-GB" dirty="0"/>
          </a:p>
          <a:p>
            <a:endParaRPr lang="en-IN" dirty="0"/>
          </a:p>
        </p:txBody>
      </p:sp>
      <p:sp>
        <p:nvSpPr>
          <p:cNvPr id="5" name="TextBox 4">
            <a:extLst>
              <a:ext uri="{FF2B5EF4-FFF2-40B4-BE49-F238E27FC236}">
                <a16:creationId xmlns:a16="http://schemas.microsoft.com/office/drawing/2014/main" id="{CB0B3AA6-D632-40DD-8E10-BDC4EA01178F}"/>
              </a:ext>
            </a:extLst>
          </p:cNvPr>
          <p:cNvSpPr txBox="1"/>
          <p:nvPr/>
        </p:nvSpPr>
        <p:spPr>
          <a:xfrm>
            <a:off x="1094763" y="3244334"/>
            <a:ext cx="6098796" cy="369332"/>
          </a:xfrm>
          <a:prstGeom prst="rect">
            <a:avLst/>
          </a:prstGeom>
          <a:noFill/>
        </p:spPr>
        <p:txBody>
          <a:bodyPr wrap="square">
            <a:spAutoFit/>
          </a:bodyPr>
          <a:lstStyle/>
          <a:p>
            <a:r>
              <a:rPr lang="en-IN" dirty="0"/>
              <a:t>Let the three numbers be   (a-d), a and (</a:t>
            </a:r>
            <a:r>
              <a:rPr lang="en-IN" dirty="0" err="1"/>
              <a:t>a+d</a:t>
            </a:r>
            <a:r>
              <a:rPr lang="en-IN" dirty="0"/>
              <a:t>)</a:t>
            </a:r>
          </a:p>
        </p:txBody>
      </p:sp>
    </p:spTree>
    <p:extLst>
      <p:ext uri="{BB962C8B-B14F-4D97-AF65-F5344CB8AC3E}">
        <p14:creationId xmlns:p14="http://schemas.microsoft.com/office/powerpoint/2010/main" val="183493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7442-3B4F-412D-AEAC-ACDCE299D325}"/>
              </a:ext>
            </a:extLst>
          </p:cNvPr>
          <p:cNvSpPr>
            <a:spLocks noGrp="1"/>
          </p:cNvSpPr>
          <p:nvPr>
            <p:ph type="title"/>
          </p:nvPr>
        </p:nvSpPr>
        <p:spPr/>
        <p:txBody>
          <a:bodyPr/>
          <a:lstStyle/>
          <a:p>
            <a:pPr algn="ctr"/>
            <a:r>
              <a:rPr lang="en-GB" dirty="0"/>
              <a:t>A.P</a:t>
            </a:r>
            <a:endParaRPr lang="en-IN" dirty="0"/>
          </a:p>
        </p:txBody>
      </p:sp>
      <p:sp>
        <p:nvSpPr>
          <p:cNvPr id="3" name="Content Placeholder 2">
            <a:extLst>
              <a:ext uri="{FF2B5EF4-FFF2-40B4-BE49-F238E27FC236}">
                <a16:creationId xmlns:a16="http://schemas.microsoft.com/office/drawing/2014/main" id="{D03C3495-02BC-4900-8BA2-23772DCDF32F}"/>
              </a:ext>
            </a:extLst>
          </p:cNvPr>
          <p:cNvSpPr>
            <a:spLocks noGrp="1"/>
          </p:cNvSpPr>
          <p:nvPr>
            <p:ph idx="1"/>
          </p:nvPr>
        </p:nvSpPr>
        <p:spPr>
          <a:xfrm>
            <a:off x="610222" y="1548192"/>
            <a:ext cx="8596668" cy="3880773"/>
          </a:xfrm>
        </p:spPr>
        <p:txBody>
          <a:bodyPr>
            <a:normAutofit fontScale="92500" lnSpcReduction="10000"/>
          </a:bodyPr>
          <a:lstStyle/>
          <a:p>
            <a:r>
              <a:rPr lang="en-GB" dirty="0">
                <a:solidFill>
                  <a:schemeClr val="tx1">
                    <a:lumMod val="95000"/>
                  </a:schemeClr>
                </a:solidFill>
                <a:effectLst/>
              </a:rPr>
              <a:t>In an A.P a</a:t>
            </a:r>
            <a:r>
              <a:rPr lang="en-GB" baseline="-25000" dirty="0">
                <a:solidFill>
                  <a:schemeClr val="tx1">
                    <a:lumMod val="95000"/>
                  </a:schemeClr>
                </a:solidFill>
                <a:effectLst/>
              </a:rPr>
              <a:t>p</a:t>
            </a:r>
            <a:r>
              <a:rPr lang="en-GB" dirty="0">
                <a:solidFill>
                  <a:schemeClr val="tx1">
                    <a:lumMod val="95000"/>
                  </a:schemeClr>
                </a:solidFill>
                <a:effectLst/>
              </a:rPr>
              <a:t> = </a:t>
            </a:r>
            <a:r>
              <a:rPr lang="en-GB" b="1" dirty="0">
                <a:solidFill>
                  <a:schemeClr val="tx1">
                    <a:lumMod val="95000"/>
                  </a:schemeClr>
                </a:solidFill>
                <a:effectLst/>
              </a:rPr>
              <a:t>q an </a:t>
            </a:r>
            <a:r>
              <a:rPr lang="en-GB" b="1" dirty="0" err="1">
                <a:solidFill>
                  <a:schemeClr val="tx1">
                    <a:lumMod val="95000"/>
                  </a:schemeClr>
                </a:solidFill>
                <a:effectLst/>
              </a:rPr>
              <a:t>a</a:t>
            </a:r>
            <a:r>
              <a:rPr lang="en-GB" b="1" baseline="-25000" dirty="0" err="1">
                <a:solidFill>
                  <a:schemeClr val="tx1">
                    <a:lumMod val="95000"/>
                  </a:schemeClr>
                </a:solidFill>
                <a:effectLst/>
              </a:rPr>
              <a:t>q</a:t>
            </a:r>
            <a:r>
              <a:rPr lang="en-GB" b="1" dirty="0">
                <a:solidFill>
                  <a:schemeClr val="tx1">
                    <a:lumMod val="95000"/>
                  </a:schemeClr>
                </a:solidFill>
                <a:effectLst/>
              </a:rPr>
              <a:t> = </a:t>
            </a:r>
            <a:r>
              <a:rPr lang="en-GB" dirty="0">
                <a:solidFill>
                  <a:schemeClr val="tx1">
                    <a:lumMod val="95000"/>
                  </a:schemeClr>
                </a:solidFill>
                <a:effectLst/>
              </a:rPr>
              <a:t>p then a</a:t>
            </a:r>
            <a:r>
              <a:rPr lang="en-GB" baseline="-25000" dirty="0">
                <a:solidFill>
                  <a:schemeClr val="tx1">
                    <a:lumMod val="95000"/>
                  </a:schemeClr>
                </a:solidFill>
                <a:effectLst/>
              </a:rPr>
              <a:t>n</a:t>
            </a:r>
            <a:r>
              <a:rPr lang="en-GB" dirty="0">
                <a:solidFill>
                  <a:schemeClr val="tx1">
                    <a:lumMod val="95000"/>
                  </a:schemeClr>
                </a:solidFill>
                <a:effectLst/>
              </a:rPr>
              <a:t> = ?</a:t>
            </a:r>
          </a:p>
          <a:p>
            <a:r>
              <a:rPr lang="en-US" b="1" dirty="0"/>
              <a:t>Let first term be a and common difference be d.</a:t>
            </a:r>
          </a:p>
          <a:p>
            <a:r>
              <a:rPr lang="en-US" b="1" dirty="0" err="1"/>
              <a:t>pth</a:t>
            </a:r>
            <a:r>
              <a:rPr lang="en-US" b="1" dirty="0"/>
              <a:t> term = a + (p-1)d = q -----(</a:t>
            </a:r>
            <a:r>
              <a:rPr lang="en-US" b="1" dirty="0" err="1"/>
              <a:t>i</a:t>
            </a:r>
            <a:r>
              <a:rPr lang="en-US" b="1" dirty="0"/>
              <a:t>)</a:t>
            </a:r>
          </a:p>
          <a:p>
            <a:r>
              <a:rPr lang="en-US" b="1" dirty="0" err="1"/>
              <a:t>qth</a:t>
            </a:r>
            <a:r>
              <a:rPr lang="en-US" b="1" dirty="0"/>
              <a:t> term = a + (q-1)d = p -----(ii)</a:t>
            </a:r>
          </a:p>
          <a:p>
            <a:r>
              <a:rPr lang="en-US" b="1" dirty="0"/>
              <a:t>(ii) - (</a:t>
            </a:r>
            <a:r>
              <a:rPr lang="en-US" b="1" dirty="0" err="1"/>
              <a:t>i</a:t>
            </a:r>
            <a:r>
              <a:rPr lang="en-US" b="1" dirty="0"/>
              <a:t>) gives</a:t>
            </a:r>
          </a:p>
          <a:p>
            <a:r>
              <a:rPr lang="en-US" b="1" dirty="0"/>
              <a:t>(q - p)d = p - q or d = -1</a:t>
            </a:r>
          </a:p>
          <a:p>
            <a:r>
              <a:rPr lang="en-US" b="1" dirty="0"/>
              <a:t>(</a:t>
            </a:r>
            <a:r>
              <a:rPr lang="en-US" b="1" dirty="0" err="1"/>
              <a:t>i</a:t>
            </a:r>
            <a:r>
              <a:rPr lang="en-US" b="1" dirty="0"/>
              <a:t>) gives  a = q - (p-1)d = q - (p-1)(-1) = q + p - 1</a:t>
            </a:r>
          </a:p>
          <a:p>
            <a:r>
              <a:rPr lang="en-US" b="1" dirty="0"/>
              <a:t>Hence,</a:t>
            </a:r>
          </a:p>
          <a:p>
            <a:r>
              <a:rPr lang="en-US" b="1" dirty="0"/>
              <a:t>nth term = a + (n-1)d = q + p -1 + (n-1)(-1) = q + p -1 + n +1 =</a:t>
            </a:r>
          </a:p>
          <a:p>
            <a:r>
              <a:rPr lang="en-US" b="1" dirty="0"/>
              <a:t> p + q - n</a:t>
            </a:r>
          </a:p>
          <a:p>
            <a:endParaRPr lang="en-IN" dirty="0"/>
          </a:p>
        </p:txBody>
      </p:sp>
    </p:spTree>
    <p:extLst>
      <p:ext uri="{BB962C8B-B14F-4D97-AF65-F5344CB8AC3E}">
        <p14:creationId xmlns:p14="http://schemas.microsoft.com/office/powerpoint/2010/main" val="117445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4EA6088-78D1-4116-BEE3-7DB984501E8A}"/>
              </a:ext>
            </a:extLst>
          </p:cNvPr>
          <p:cNvSpPr>
            <a:spLocks noGrp="1"/>
          </p:cNvSpPr>
          <p:nvPr>
            <p:ph idx="1"/>
          </p:nvPr>
        </p:nvSpPr>
        <p:spPr>
          <a:xfrm>
            <a:off x="1154955" y="4777380"/>
            <a:ext cx="6974911" cy="861420"/>
          </a:xfrm>
        </p:spPr>
        <p:txBody>
          <a:bodyPr vert="horz" lIns="91440" tIns="45720" rIns="91440" bIns="45720" rtlCol="0" anchor="t">
            <a:normAutofit/>
          </a:bodyPr>
          <a:lstStyle/>
          <a:p>
            <a:pPr marL="0" indent="0">
              <a:buNone/>
            </a:pPr>
            <a:r>
              <a:rPr lang="en-US" b="0" i="0" kern="1200" cap="all">
                <a:solidFill>
                  <a:schemeClr val="tx1">
                    <a:lumMod val="85000"/>
                    <a:lumOff val="15000"/>
                  </a:schemeClr>
                </a:solidFill>
                <a:effectLst/>
                <a:latin typeface="+mj-lt"/>
                <a:ea typeface="+mj-ea"/>
                <a:cs typeface="+mj-cs"/>
              </a:rPr>
              <a:t>In an A.P 31</a:t>
            </a:r>
            <a:r>
              <a:rPr lang="en-US" b="0" i="0" kern="1200" cap="all" baseline="30000">
                <a:solidFill>
                  <a:schemeClr val="tx1">
                    <a:lumMod val="85000"/>
                    <a:lumOff val="15000"/>
                  </a:schemeClr>
                </a:solidFill>
                <a:effectLst/>
                <a:latin typeface="+mj-lt"/>
                <a:ea typeface="+mj-ea"/>
                <a:cs typeface="+mj-cs"/>
              </a:rPr>
              <a:t>st</a:t>
            </a:r>
            <a:r>
              <a:rPr lang="en-US" b="0" i="0" kern="1200" cap="all">
                <a:solidFill>
                  <a:schemeClr val="tx1">
                    <a:lumMod val="85000"/>
                    <a:lumOff val="15000"/>
                  </a:schemeClr>
                </a:solidFill>
                <a:effectLst/>
                <a:latin typeface="+mj-lt"/>
                <a:ea typeface="+mj-ea"/>
                <a:cs typeface="+mj-cs"/>
              </a:rPr>
              <a:t> term is 40, then the sum of 61 terms of that A.P</a:t>
            </a:r>
            <a:endParaRPr lang="en-US" b="0" i="0" kern="1200" cap="all">
              <a:solidFill>
                <a:schemeClr val="tx1">
                  <a:lumMod val="85000"/>
                  <a:lumOff val="15000"/>
                </a:schemeClr>
              </a:solidFill>
              <a:latin typeface="+mj-lt"/>
              <a:ea typeface="+mj-ea"/>
              <a:cs typeface="+mj-cs"/>
            </a:endParaRPr>
          </a:p>
        </p:txBody>
      </p:sp>
      <p:sp>
        <p:nvSpPr>
          <p:cNvPr id="2" name="Title 1">
            <a:extLst>
              <a:ext uri="{FF2B5EF4-FFF2-40B4-BE49-F238E27FC236}">
                <a16:creationId xmlns:a16="http://schemas.microsoft.com/office/drawing/2014/main" id="{754A0B28-1687-493C-8A90-901DCDD5FD86}"/>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A.P</a:t>
            </a:r>
          </a:p>
        </p:txBody>
      </p:sp>
      <p:sp>
        <p:nvSpPr>
          <p:cNvPr id="26" name="Rectangle 2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87412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0D5D630-C826-4CFD-A850-A9184FE6DC3B}"/>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Geometric Progression</a:t>
            </a:r>
            <a:endParaRPr lang="en-IN">
              <a:solidFill>
                <a:srgbClr val="FFFFFF"/>
              </a:solidFill>
            </a:endParaRPr>
          </a:p>
        </p:txBody>
      </p:sp>
      <p:sp>
        <p:nvSpPr>
          <p:cNvPr id="3" name="Content Placeholder 2">
            <a:extLst>
              <a:ext uri="{FF2B5EF4-FFF2-40B4-BE49-F238E27FC236}">
                <a16:creationId xmlns:a16="http://schemas.microsoft.com/office/drawing/2014/main" id="{77ACCD07-A585-4C66-AF6F-F9B973D67EB5}"/>
              </a:ext>
            </a:extLst>
          </p:cNvPr>
          <p:cNvSpPr>
            <a:spLocks noGrp="1"/>
          </p:cNvSpPr>
          <p:nvPr>
            <p:ph idx="1"/>
          </p:nvPr>
        </p:nvSpPr>
        <p:spPr>
          <a:xfrm>
            <a:off x="1103312" y="2763520"/>
            <a:ext cx="8946541" cy="3484879"/>
          </a:xfrm>
        </p:spPr>
        <p:txBody>
          <a:bodyPr>
            <a:normAutofit/>
          </a:bodyPr>
          <a:lstStyle/>
          <a:p>
            <a:pPr>
              <a:lnSpc>
                <a:spcPct val="90000"/>
              </a:lnSpc>
            </a:pPr>
            <a:endParaRPr lang="en-GB" sz="1700" dirty="0"/>
          </a:p>
          <a:p>
            <a:pPr>
              <a:lnSpc>
                <a:spcPct val="90000"/>
              </a:lnSpc>
            </a:pPr>
            <a:r>
              <a:rPr lang="en-GB" sz="1700" dirty="0"/>
              <a:t> A sequence of numbers in which the ratio of any number , other than the first, to the preceding one is the same.</a:t>
            </a:r>
          </a:p>
          <a:p>
            <a:pPr>
              <a:lnSpc>
                <a:spcPct val="90000"/>
              </a:lnSpc>
            </a:pPr>
            <a:r>
              <a:rPr lang="en-GB" sz="1700" dirty="0"/>
              <a:t>The general G.P is      </a:t>
            </a:r>
            <a:r>
              <a:rPr lang="en-IN" sz="1700" dirty="0"/>
              <a:t>{a, </a:t>
            </a:r>
            <a:r>
              <a:rPr lang="en-IN" sz="1700" dirty="0" err="1"/>
              <a:t>ar</a:t>
            </a:r>
            <a:r>
              <a:rPr lang="en-IN" sz="1700" dirty="0"/>
              <a:t>, ar</a:t>
            </a:r>
            <a:r>
              <a:rPr lang="en-IN" sz="1700" baseline="30000" dirty="0"/>
              <a:t>2</a:t>
            </a:r>
            <a:r>
              <a:rPr lang="en-IN" sz="1700" dirty="0"/>
              <a:t>, ar</a:t>
            </a:r>
            <a:r>
              <a:rPr lang="en-IN" sz="1700" baseline="30000" dirty="0"/>
              <a:t>3</a:t>
            </a:r>
            <a:r>
              <a:rPr lang="en-IN" sz="1700" dirty="0"/>
              <a:t>, ... }</a:t>
            </a:r>
            <a:endParaRPr lang="en-GB" sz="1700" dirty="0"/>
          </a:p>
          <a:p>
            <a:pPr>
              <a:lnSpc>
                <a:spcPct val="90000"/>
              </a:lnSpc>
            </a:pPr>
            <a:r>
              <a:rPr lang="en-GB" sz="1700" dirty="0"/>
              <a:t>where:   </a:t>
            </a:r>
            <a:r>
              <a:rPr lang="en-GB" sz="1700" b="1" dirty="0"/>
              <a:t>a</a:t>
            </a:r>
            <a:r>
              <a:rPr lang="en-GB" sz="1700" dirty="0"/>
              <a:t> is the first term, and </a:t>
            </a:r>
          </a:p>
          <a:p>
            <a:pPr>
              <a:lnSpc>
                <a:spcPct val="90000"/>
              </a:lnSpc>
            </a:pPr>
            <a:r>
              <a:rPr lang="en-GB" sz="1700" b="1" dirty="0"/>
              <a:t>r</a:t>
            </a:r>
            <a:r>
              <a:rPr lang="en-GB" sz="1700" dirty="0"/>
              <a:t> is the factor between the terms (called the </a:t>
            </a:r>
            <a:r>
              <a:rPr lang="en-GB" sz="1700" b="1" dirty="0"/>
              <a:t>"common ratio"</a:t>
            </a:r>
            <a:r>
              <a:rPr lang="en-GB" sz="1700" dirty="0"/>
              <a:t>)</a:t>
            </a:r>
          </a:p>
          <a:p>
            <a:pPr>
              <a:lnSpc>
                <a:spcPct val="90000"/>
              </a:lnSpc>
            </a:pPr>
            <a:r>
              <a:rPr lang="en-IN" sz="1700" dirty="0"/>
              <a:t>The nth term = </a:t>
            </a:r>
            <a:r>
              <a:rPr lang="en-IN" sz="1700" dirty="0" err="1"/>
              <a:t>t</a:t>
            </a:r>
            <a:r>
              <a:rPr lang="en-IN" sz="1700" baseline="-25000" dirty="0" err="1"/>
              <a:t>n</a:t>
            </a:r>
            <a:r>
              <a:rPr lang="en-IN" sz="1700" dirty="0"/>
              <a:t> = </a:t>
            </a:r>
            <a:r>
              <a:rPr lang="en-IN" sz="1700" dirty="0" err="1"/>
              <a:t>ar</a:t>
            </a:r>
            <a:r>
              <a:rPr lang="en-IN" sz="1700" baseline="30000" dirty="0"/>
              <a:t>(n-1)</a:t>
            </a:r>
          </a:p>
          <a:p>
            <a:pPr>
              <a:lnSpc>
                <a:spcPct val="90000"/>
              </a:lnSpc>
            </a:pPr>
            <a:r>
              <a:rPr lang="pt-BR" sz="1700" b="1" dirty="0"/>
              <a:t>S</a:t>
            </a:r>
            <a:r>
              <a:rPr lang="pt-BR" sz="1700" b="1" baseline="-25000" dirty="0"/>
              <a:t>n </a:t>
            </a:r>
            <a:r>
              <a:rPr lang="pt-BR" sz="1700" b="1" dirty="0"/>
              <a:t>= a (r</a:t>
            </a:r>
            <a:r>
              <a:rPr lang="pt-BR" sz="1700" b="1" baseline="30000" dirty="0"/>
              <a:t>n </a:t>
            </a:r>
            <a:r>
              <a:rPr lang="pt-BR" sz="1700" b="1" dirty="0"/>
              <a:t>-1)/ (r-1)        , r &gt;1</a:t>
            </a:r>
          </a:p>
          <a:p>
            <a:pPr>
              <a:lnSpc>
                <a:spcPct val="90000"/>
              </a:lnSpc>
            </a:pPr>
            <a:endParaRPr lang="en-IN" sz="1700" baseline="30000" dirty="0"/>
          </a:p>
          <a:p>
            <a:pPr>
              <a:lnSpc>
                <a:spcPct val="90000"/>
              </a:lnSpc>
            </a:pPr>
            <a:r>
              <a:rPr lang="pt-BR" sz="1700" b="1" dirty="0"/>
              <a:t>S</a:t>
            </a:r>
            <a:r>
              <a:rPr lang="pt-BR" sz="1700" b="1" baseline="-25000" dirty="0"/>
              <a:t>∞  =  a/(1 – r)        , r &lt; 1</a:t>
            </a:r>
            <a:endParaRPr lang="en-IN" sz="1700" dirty="0"/>
          </a:p>
        </p:txBody>
      </p:sp>
    </p:spTree>
    <p:extLst>
      <p:ext uri="{BB962C8B-B14F-4D97-AF65-F5344CB8AC3E}">
        <p14:creationId xmlns:p14="http://schemas.microsoft.com/office/powerpoint/2010/main" val="39431884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3D303787-811F-499F-8994-AB7FFEB67FA0}"/>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G.P</a:t>
            </a:r>
            <a:endParaRPr lang="en-IN">
              <a:solidFill>
                <a:srgbClr val="FFFFFF"/>
              </a:solidFill>
            </a:endParaRPr>
          </a:p>
        </p:txBody>
      </p:sp>
      <p:sp>
        <p:nvSpPr>
          <p:cNvPr id="3" name="Content Placeholder 2">
            <a:extLst>
              <a:ext uri="{FF2B5EF4-FFF2-40B4-BE49-F238E27FC236}">
                <a16:creationId xmlns:a16="http://schemas.microsoft.com/office/drawing/2014/main" id="{5C98DF15-F2BF-464A-9C7B-E5E00456A11D}"/>
              </a:ext>
            </a:extLst>
          </p:cNvPr>
          <p:cNvSpPr>
            <a:spLocks noGrp="1"/>
          </p:cNvSpPr>
          <p:nvPr>
            <p:ph idx="1"/>
          </p:nvPr>
        </p:nvSpPr>
        <p:spPr>
          <a:xfrm>
            <a:off x="1103312" y="2763520"/>
            <a:ext cx="8946541" cy="3484879"/>
          </a:xfrm>
        </p:spPr>
        <p:txBody>
          <a:bodyPr>
            <a:normAutofit/>
          </a:bodyPr>
          <a:lstStyle/>
          <a:p>
            <a:endParaRPr lang="en-GB" dirty="0"/>
          </a:p>
          <a:p>
            <a:r>
              <a:rPr lang="en-GB"/>
              <a:t>Find three numbers in G.P having the sum of 21 and product 216.</a:t>
            </a:r>
          </a:p>
          <a:p>
            <a:endParaRPr lang="en-GB"/>
          </a:p>
          <a:p>
            <a:endParaRPr lang="en-GB"/>
          </a:p>
        </p:txBody>
      </p:sp>
    </p:spTree>
    <p:extLst>
      <p:ext uri="{BB962C8B-B14F-4D97-AF65-F5344CB8AC3E}">
        <p14:creationId xmlns:p14="http://schemas.microsoft.com/office/powerpoint/2010/main" val="9878871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EE7A3944-56AA-4522-962B-F3E566B1DF86}"/>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G.P</a:t>
            </a:r>
            <a:endParaRPr lang="en-IN">
              <a:solidFill>
                <a:srgbClr val="FFFFFF"/>
              </a:solidFill>
            </a:endParaRPr>
          </a:p>
        </p:txBody>
      </p:sp>
      <p:sp>
        <p:nvSpPr>
          <p:cNvPr id="3" name="Content Placeholder 2">
            <a:extLst>
              <a:ext uri="{FF2B5EF4-FFF2-40B4-BE49-F238E27FC236}">
                <a16:creationId xmlns:a16="http://schemas.microsoft.com/office/drawing/2014/main" id="{DA569B57-8873-4A37-BFE2-F06B2BD7F0E0}"/>
              </a:ext>
            </a:extLst>
          </p:cNvPr>
          <p:cNvSpPr>
            <a:spLocks noGrp="1"/>
          </p:cNvSpPr>
          <p:nvPr>
            <p:ph idx="1"/>
          </p:nvPr>
        </p:nvSpPr>
        <p:spPr>
          <a:xfrm>
            <a:off x="1103312" y="2763520"/>
            <a:ext cx="8946541" cy="3484879"/>
          </a:xfrm>
        </p:spPr>
        <p:txBody>
          <a:bodyPr>
            <a:normAutofit/>
          </a:bodyPr>
          <a:lstStyle/>
          <a:p>
            <a:r>
              <a:rPr lang="en-GB">
                <a:effectLst/>
              </a:rPr>
              <a:t>The number 2048 is  which term in the following Geometric sequence  2, 8, 32, 128, . . . . . . . . .</a:t>
            </a:r>
            <a:endParaRPr lang="en-IN" dirty="0"/>
          </a:p>
        </p:txBody>
      </p:sp>
    </p:spTree>
    <p:extLst>
      <p:ext uri="{BB962C8B-B14F-4D97-AF65-F5344CB8AC3E}">
        <p14:creationId xmlns:p14="http://schemas.microsoft.com/office/powerpoint/2010/main" val="2520255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3409-C673-4E98-B293-724CA239A7B2}"/>
              </a:ext>
            </a:extLst>
          </p:cNvPr>
          <p:cNvSpPr>
            <a:spLocks noGrp="1"/>
          </p:cNvSpPr>
          <p:nvPr>
            <p:ph type="title"/>
          </p:nvPr>
        </p:nvSpPr>
        <p:spPr/>
        <p:txBody>
          <a:bodyPr/>
          <a:lstStyle/>
          <a:p>
            <a:pPr algn="ctr"/>
            <a:r>
              <a:rPr lang="en-GB" dirty="0"/>
              <a:t>G.P</a:t>
            </a:r>
            <a:endParaRPr lang="en-IN" dirty="0"/>
          </a:p>
        </p:txBody>
      </p:sp>
      <p:sp>
        <p:nvSpPr>
          <p:cNvPr id="3" name="Content Placeholder 2">
            <a:extLst>
              <a:ext uri="{FF2B5EF4-FFF2-40B4-BE49-F238E27FC236}">
                <a16:creationId xmlns:a16="http://schemas.microsoft.com/office/drawing/2014/main" id="{460970E8-7B9A-49A4-99D9-ECBCE00DD84E}"/>
              </a:ext>
            </a:extLst>
          </p:cNvPr>
          <p:cNvSpPr>
            <a:spLocks noGrp="1"/>
          </p:cNvSpPr>
          <p:nvPr>
            <p:ph idx="1"/>
          </p:nvPr>
        </p:nvSpPr>
        <p:spPr/>
        <p:txBody>
          <a:bodyPr/>
          <a:lstStyle/>
          <a:p>
            <a:r>
              <a:rPr lang="en-GB" dirty="0"/>
              <a:t>Given A = 2</a:t>
            </a:r>
            <a:r>
              <a:rPr lang="en-GB" baseline="30000" dirty="0"/>
              <a:t>65</a:t>
            </a:r>
            <a:r>
              <a:rPr lang="en-GB" dirty="0"/>
              <a:t> and B = (2</a:t>
            </a:r>
            <a:r>
              <a:rPr lang="en-GB" baseline="30000" dirty="0"/>
              <a:t>64</a:t>
            </a:r>
            <a:r>
              <a:rPr lang="en-GB" dirty="0"/>
              <a:t>+2</a:t>
            </a:r>
            <a:r>
              <a:rPr lang="en-GB" baseline="30000" dirty="0"/>
              <a:t>63</a:t>
            </a:r>
            <a:r>
              <a:rPr lang="en-GB" dirty="0"/>
              <a:t>+2</a:t>
            </a:r>
            <a:r>
              <a:rPr lang="en-GB" baseline="30000" dirty="0"/>
              <a:t>62</a:t>
            </a:r>
            <a:r>
              <a:rPr lang="en-GB" dirty="0"/>
              <a:t>+...+2</a:t>
            </a:r>
            <a:r>
              <a:rPr lang="en-GB" baseline="30000" dirty="0"/>
              <a:t>0</a:t>
            </a:r>
            <a:r>
              <a:rPr lang="en-GB" dirty="0"/>
              <a:t>), which of the following is true?</a:t>
            </a:r>
          </a:p>
          <a:p>
            <a:r>
              <a:rPr lang="en-GB" dirty="0"/>
              <a:t>B is 2</a:t>
            </a:r>
            <a:r>
              <a:rPr lang="en-GB" baseline="30000" dirty="0"/>
              <a:t>64</a:t>
            </a:r>
            <a:r>
              <a:rPr lang="en-GB" dirty="0"/>
              <a:t> larger than A</a:t>
            </a:r>
          </a:p>
          <a:p>
            <a:r>
              <a:rPr lang="en-GB" dirty="0"/>
              <a:t>A and B are equal</a:t>
            </a:r>
          </a:p>
          <a:p>
            <a:r>
              <a:rPr lang="en-GB" dirty="0"/>
              <a:t>B is larger than A by 1</a:t>
            </a:r>
          </a:p>
          <a:p>
            <a:r>
              <a:rPr lang="en-GB" dirty="0"/>
              <a:t>A is larger than B by 1</a:t>
            </a:r>
          </a:p>
          <a:p>
            <a:endParaRPr lang="en-IN" dirty="0"/>
          </a:p>
        </p:txBody>
      </p:sp>
    </p:spTree>
    <p:extLst>
      <p:ext uri="{BB962C8B-B14F-4D97-AF65-F5344CB8AC3E}">
        <p14:creationId xmlns:p14="http://schemas.microsoft.com/office/powerpoint/2010/main" val="25084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00C8A84-2160-46B0-B5B2-2CB19750121E}"/>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G.P</a:t>
            </a:r>
            <a:endParaRPr lang="en-IN">
              <a:solidFill>
                <a:srgbClr val="FFFFFF"/>
              </a:solidFill>
            </a:endParaRPr>
          </a:p>
        </p:txBody>
      </p:sp>
      <p:sp>
        <p:nvSpPr>
          <p:cNvPr id="3" name="Content Placeholder 2">
            <a:extLst>
              <a:ext uri="{FF2B5EF4-FFF2-40B4-BE49-F238E27FC236}">
                <a16:creationId xmlns:a16="http://schemas.microsoft.com/office/drawing/2014/main" id="{5BDAAA22-9ACB-4C5F-B41E-53FC3F1C3713}"/>
              </a:ext>
            </a:extLst>
          </p:cNvPr>
          <p:cNvSpPr>
            <a:spLocks noGrp="1"/>
          </p:cNvSpPr>
          <p:nvPr>
            <p:ph idx="1"/>
          </p:nvPr>
        </p:nvSpPr>
        <p:spPr>
          <a:xfrm>
            <a:off x="1103312" y="2763520"/>
            <a:ext cx="8946541" cy="3484879"/>
          </a:xfrm>
        </p:spPr>
        <p:txBody>
          <a:bodyPr>
            <a:normAutofit/>
          </a:bodyPr>
          <a:lstStyle/>
          <a:p>
            <a:r>
              <a:rPr lang="en-GB"/>
              <a:t>If the sum of the first five terms of a G.P  is 1364  and the common ratio is ¼ find the first term</a:t>
            </a:r>
          </a:p>
          <a:p>
            <a:endParaRPr lang="en-IN" dirty="0"/>
          </a:p>
        </p:txBody>
      </p:sp>
    </p:spTree>
    <p:extLst>
      <p:ext uri="{BB962C8B-B14F-4D97-AF65-F5344CB8AC3E}">
        <p14:creationId xmlns:p14="http://schemas.microsoft.com/office/powerpoint/2010/main" val="1090045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084E-3082-418C-950E-06A5F280B60D}"/>
              </a:ext>
            </a:extLst>
          </p:cNvPr>
          <p:cNvSpPr>
            <a:spLocks noGrp="1"/>
          </p:cNvSpPr>
          <p:nvPr>
            <p:ph type="title"/>
          </p:nvPr>
        </p:nvSpPr>
        <p:spPr/>
        <p:txBody>
          <a:bodyPr/>
          <a:lstStyle/>
          <a:p>
            <a:pPr algn="ctr"/>
            <a:r>
              <a:rPr lang="en-GB" dirty="0"/>
              <a:t>G.P</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EA7992-FC0E-4F7C-8BC3-6B8A2C8B9A21}"/>
                  </a:ext>
                </a:extLst>
              </p:cNvPr>
              <p:cNvSpPr>
                <a:spLocks noGrp="1"/>
              </p:cNvSpPr>
              <p:nvPr>
                <p:ph idx="1"/>
              </p:nvPr>
            </p:nvSpPr>
            <p:spPr/>
            <p:txBody>
              <a:bodyPr/>
              <a:lstStyle/>
              <a:p>
                <a:r>
                  <a:rPr lang="en-GB" sz="1600" dirty="0"/>
                  <a:t>The sum to infinity of a G.P is 27 and the sum of the squares of the terms is 243. find the common ratio .</a:t>
                </a:r>
              </a:p>
              <a:p>
                <a:r>
                  <a:rPr lang="en-GB" sz="1600" dirty="0"/>
                  <a:t> </a:t>
                </a:r>
                <a14:m>
                  <m:oMath xmlns:m="http://schemas.openxmlformats.org/officeDocument/2006/math">
                    <m:f>
                      <m:fPr>
                        <m:ctrlPr>
                          <a:rPr lang="en-GB" sz="1600" i="1" smtClean="0">
                            <a:latin typeface="Cambria Math" panose="02040503050406030204" pitchFamily="18" charset="0"/>
                          </a:rPr>
                        </m:ctrlPr>
                      </m:fPr>
                      <m:num>
                        <m:r>
                          <a:rPr lang="en-IN" sz="1600" b="0" i="1" smtClean="0">
                            <a:latin typeface="Cambria Math" panose="02040503050406030204" pitchFamily="18" charset="0"/>
                          </a:rPr>
                          <m:t>𝑎</m:t>
                        </m:r>
                      </m:num>
                      <m:den>
                        <m:d>
                          <m:dPr>
                            <m:ctrlPr>
                              <a:rPr lang="en-IN" sz="1600" b="0" i="1" smtClean="0">
                                <a:latin typeface="Cambria Math" panose="02040503050406030204" pitchFamily="18" charset="0"/>
                              </a:rPr>
                            </m:ctrlPr>
                          </m:dPr>
                          <m:e>
                            <m:r>
                              <a:rPr lang="en-IN" sz="1600" b="0" i="1" smtClean="0">
                                <a:latin typeface="Cambria Math" panose="02040503050406030204" pitchFamily="18" charset="0"/>
                              </a:rPr>
                              <m:t>1−</m:t>
                            </m:r>
                            <m:r>
                              <a:rPr lang="en-IN" sz="1600" b="0" i="1" smtClean="0">
                                <a:latin typeface="Cambria Math" panose="02040503050406030204" pitchFamily="18" charset="0"/>
                              </a:rPr>
                              <m:t>𝑟</m:t>
                            </m:r>
                          </m:e>
                        </m:d>
                      </m:den>
                    </m:f>
                  </m:oMath>
                </a14:m>
                <a:r>
                  <a:rPr lang="en-GB" sz="1600" dirty="0"/>
                  <a:t>  = 27   and     </a:t>
                </a:r>
                <a14:m>
                  <m:oMath xmlns:m="http://schemas.openxmlformats.org/officeDocument/2006/math">
                    <m:f>
                      <m:fPr>
                        <m:type m:val="skw"/>
                        <m:ctrlPr>
                          <a:rPr lang="en-GB" sz="1600" i="1" smtClean="0">
                            <a:solidFill>
                              <a:srgbClr val="836967"/>
                            </a:solidFill>
                            <a:latin typeface="Cambria Math" panose="02040503050406030204" pitchFamily="18" charset="0"/>
                          </a:rPr>
                        </m:ctrlPr>
                      </m:fPr>
                      <m:num>
                        <m:sSup>
                          <m:sSupPr>
                            <m:ctrlPr>
                              <a:rPr lang="en-GB" sz="1600" i="1" smtClean="0">
                                <a:solidFill>
                                  <a:srgbClr val="836967"/>
                                </a:solidFill>
                                <a:latin typeface="Cambria Math" panose="02040503050406030204" pitchFamily="18" charset="0"/>
                              </a:rPr>
                            </m:ctrlPr>
                          </m:sSupPr>
                          <m:e>
                            <m:r>
                              <a:rPr lang="en-GB" sz="1600" i="1" smtClean="0">
                                <a:latin typeface="Cambria Math" panose="02040503050406030204" pitchFamily="18" charset="0"/>
                              </a:rPr>
                              <m:t>𝑎</m:t>
                            </m:r>
                          </m:e>
                          <m:sup>
                            <m:r>
                              <a:rPr lang="en-GB" sz="1600" i="1" smtClean="0">
                                <a:latin typeface="Cambria Math" panose="02040503050406030204" pitchFamily="18" charset="0"/>
                              </a:rPr>
                              <m:t>2</m:t>
                            </m:r>
                          </m:sup>
                        </m:sSup>
                      </m:num>
                      <m:den>
                        <m:r>
                          <a:rPr lang="en-GB" sz="1600" i="1" smtClean="0">
                            <a:latin typeface="Cambria Math" panose="02040503050406030204" pitchFamily="18" charset="0"/>
                          </a:rPr>
                          <m:t>1−</m:t>
                        </m:r>
                        <m:r>
                          <a:rPr lang="en-GB" sz="1600" i="1" smtClean="0">
                            <a:latin typeface="Cambria Math" panose="02040503050406030204" pitchFamily="18" charset="0"/>
                          </a:rPr>
                          <m:t>𝑟</m:t>
                        </m:r>
                      </m:den>
                    </m:f>
                    <m:r>
                      <a:rPr lang="en-GB" sz="1600" i="1" smtClean="0">
                        <a:latin typeface="Cambria Math" panose="02040503050406030204" pitchFamily="18" charset="0"/>
                      </a:rPr>
                      <m:t>2</m:t>
                    </m:r>
                  </m:oMath>
                </a14:m>
                <a:r>
                  <a:rPr lang="en-IN" dirty="0"/>
                  <a:t>  =  243</a:t>
                </a:r>
              </a:p>
              <a:p>
                <a:r>
                  <a:rPr lang="en-IN" dirty="0"/>
                  <a:t>Dividing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r>
                          <a:rPr lang="en-IN" b="0" i="1" smtClean="0">
                            <a:latin typeface="Cambria Math" panose="02040503050406030204" pitchFamily="18" charset="0"/>
                          </a:rPr>
                          <m:t>𝑟</m:t>
                        </m:r>
                      </m:num>
                      <m:den>
                        <m:r>
                          <a:rPr lang="en-IN" b="0" i="1" smtClean="0">
                            <a:latin typeface="Cambria Math" panose="02040503050406030204" pitchFamily="18" charset="0"/>
                          </a:rPr>
                          <m:t>𝑎</m:t>
                        </m:r>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9</m:t>
                        </m:r>
                      </m:den>
                    </m:f>
                  </m:oMath>
                </a14:m>
                <a:r>
                  <a:rPr lang="en-IN" dirty="0"/>
                  <a:t>      ---</a:t>
                </a:r>
                <a:r>
                  <a:rPr lang="en-IN" dirty="0">
                    <a:sym typeface="Wingdings" panose="05000000000000000000" pitchFamily="2" charset="2"/>
                  </a:rPr>
                  <a:t>   a = 9(1+r)</a:t>
                </a:r>
              </a:p>
              <a:p>
                <a:r>
                  <a:rPr lang="en-IN" dirty="0">
                    <a:sym typeface="Wingdings" panose="05000000000000000000" pitchFamily="2" charset="2"/>
                  </a:rPr>
                  <a:t>Therefore 9(1+r)/(1-r)  = 27</a:t>
                </a:r>
              </a:p>
              <a:p>
                <a:r>
                  <a:rPr lang="en-IN" dirty="0">
                    <a:sym typeface="Wingdings" panose="05000000000000000000" pitchFamily="2" charset="2"/>
                  </a:rPr>
                  <a:t>     1+r / 1-r    = 3  r = 1/2</a:t>
                </a:r>
                <a:endParaRPr lang="en-IN" dirty="0"/>
              </a:p>
            </p:txBody>
          </p:sp>
        </mc:Choice>
        <mc:Fallback xmlns="">
          <p:sp>
            <p:nvSpPr>
              <p:cNvPr id="3" name="Content Placeholder 2">
                <a:extLst>
                  <a:ext uri="{FF2B5EF4-FFF2-40B4-BE49-F238E27FC236}">
                    <a16:creationId xmlns:a16="http://schemas.microsoft.com/office/drawing/2014/main" id="{39EA7992-FC0E-4F7C-8BC3-6B8A2C8B9A21}"/>
                  </a:ext>
                </a:extLst>
              </p:cNvPr>
              <p:cNvSpPr>
                <a:spLocks noGrp="1" noRot="1" noChangeAspect="1" noMove="1" noResize="1" noEditPoints="1" noAdjustHandles="1" noChangeArrowheads="1" noChangeShapeType="1" noTextEdit="1"/>
              </p:cNvSpPr>
              <p:nvPr>
                <p:ph idx="1"/>
              </p:nvPr>
            </p:nvSpPr>
            <p:spPr>
              <a:blipFill>
                <a:blip r:embed="rId2"/>
                <a:stretch>
                  <a:fillRect l="-142" t="-628"/>
                </a:stretch>
              </a:blipFill>
            </p:spPr>
            <p:txBody>
              <a:bodyPr/>
              <a:lstStyle/>
              <a:p>
                <a:r>
                  <a:rPr lang="en-IN">
                    <a:noFill/>
                  </a:rPr>
                  <a:t> </a:t>
                </a:r>
              </a:p>
            </p:txBody>
          </p:sp>
        </mc:Fallback>
      </mc:AlternateContent>
    </p:spTree>
    <p:extLst>
      <p:ext uri="{BB962C8B-B14F-4D97-AF65-F5344CB8AC3E}">
        <p14:creationId xmlns:p14="http://schemas.microsoft.com/office/powerpoint/2010/main" val="241559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F805F4B-FFF5-4725-8CA7-16B51F68CA05}"/>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A.P</a:t>
            </a:r>
            <a:endParaRPr lang="en-IN">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0766FA-86FF-4766-BB44-D44E6DEA43F1}"/>
                  </a:ext>
                </a:extLst>
              </p:cNvPr>
              <p:cNvSpPr>
                <a:spLocks noGrp="1"/>
              </p:cNvSpPr>
              <p:nvPr>
                <p:ph idx="1"/>
              </p:nvPr>
            </p:nvSpPr>
            <p:spPr>
              <a:xfrm>
                <a:off x="1103312" y="2763520"/>
                <a:ext cx="8946541" cy="3484879"/>
              </a:xfrm>
            </p:spPr>
            <p:txBody>
              <a:bodyPr>
                <a:normAutofit/>
              </a:bodyPr>
              <a:lstStyle/>
              <a:p>
                <a:r>
                  <a:rPr lang="en-GB"/>
                  <a:t>Find the first term and common difference of an A.P if the 4</a:t>
                </a:r>
                <a:r>
                  <a:rPr lang="en-GB" baseline="30000"/>
                  <a:t>th</a:t>
                </a:r>
                <a:r>
                  <a:rPr lang="en-GB"/>
                  <a:t> term is 28 and 11</a:t>
                </a:r>
                <a:r>
                  <a:rPr lang="en-GB" baseline="30000"/>
                  <a:t>th</a:t>
                </a:r>
                <a:r>
                  <a:rPr lang="en-GB"/>
                  <a:t> term is 84.</a:t>
                </a:r>
              </a:p>
              <a:p>
                <a:r>
                  <a:rPr lang="en-GB"/>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11</m:t>
                        </m:r>
                      </m:sub>
                    </m:sSub>
                  </m:oMath>
                </a14:m>
                <a:r>
                  <a:rPr lang="en-GB"/>
                  <a:t> = a+10d = 84</a:t>
                </a:r>
              </a:p>
              <a:p>
                <a:r>
                  <a:rPr lang="en-GB"/>
                  <a:t> </a:t>
                </a: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𝑡</m:t>
                        </m:r>
                      </m:e>
                      <m:sub>
                        <m:r>
                          <a:rPr lang="en-IN" b="0" i="1" smtClean="0">
                            <a:latin typeface="Cambria Math" panose="02040503050406030204" pitchFamily="18" charset="0"/>
                          </a:rPr>
                          <m:t>4  </m:t>
                        </m:r>
                      </m:sub>
                    </m:sSub>
                  </m:oMath>
                </a14:m>
                <a:r>
                  <a:rPr lang="en-GB"/>
                  <a:t> = a = 3d = 28</a:t>
                </a:r>
              </a:p>
              <a:p>
                <a:r>
                  <a:rPr lang="en-GB"/>
                  <a:t>--</a:t>
                </a:r>
                <a:r>
                  <a:rPr lang="en-GB">
                    <a:sym typeface="Wingdings" panose="05000000000000000000" pitchFamily="2" charset="2"/>
                  </a:rPr>
                  <a:t>     7d = 56</a:t>
                </a:r>
              </a:p>
              <a:p>
                <a:r>
                  <a:rPr lang="en-GB">
                    <a:sym typeface="Wingdings" panose="05000000000000000000" pitchFamily="2" charset="2"/>
                  </a:rPr>
                  <a:t>             d = 8</a:t>
                </a:r>
              </a:p>
              <a:p>
                <a:r>
                  <a:rPr lang="en-GB">
                    <a:sym typeface="Wingdings" panose="05000000000000000000" pitchFamily="2" charset="2"/>
                  </a:rPr>
                  <a:t> a + 3(8) = 28  =&gt; a= 4</a:t>
                </a:r>
                <a:endParaRPr lang="en-GB"/>
              </a:p>
            </p:txBody>
          </p:sp>
        </mc:Choice>
        <mc:Fallback xmlns="">
          <p:sp>
            <p:nvSpPr>
              <p:cNvPr id="3" name="Content Placeholder 2">
                <a:extLst>
                  <a:ext uri="{FF2B5EF4-FFF2-40B4-BE49-F238E27FC236}">
                    <a16:creationId xmlns:a16="http://schemas.microsoft.com/office/drawing/2014/main" id="{770766FA-86FF-4766-BB44-D44E6DEA43F1}"/>
                  </a:ext>
                </a:extLst>
              </p:cNvPr>
              <p:cNvSpPr>
                <a:spLocks noGrp="1" noRot="1" noChangeAspect="1" noMove="1" noResize="1" noEditPoints="1" noAdjustHandles="1" noChangeArrowheads="1" noChangeShapeType="1" noTextEdit="1"/>
              </p:cNvSpPr>
              <p:nvPr>
                <p:ph idx="1"/>
              </p:nvPr>
            </p:nvSpPr>
            <p:spPr>
              <a:xfrm>
                <a:off x="1103312" y="2763520"/>
                <a:ext cx="8946541" cy="3484879"/>
              </a:xfrm>
              <a:blipFill>
                <a:blip r:embed="rId2"/>
                <a:stretch>
                  <a:fillRect l="-341" t="-874"/>
                </a:stretch>
              </a:blipFill>
            </p:spPr>
            <p:txBody>
              <a:bodyPr/>
              <a:lstStyle/>
              <a:p>
                <a:r>
                  <a:rPr lang="en-IN">
                    <a:noFill/>
                  </a:rPr>
                  <a:t> </a:t>
                </a:r>
              </a:p>
            </p:txBody>
          </p:sp>
        </mc:Fallback>
      </mc:AlternateContent>
    </p:spTree>
    <p:extLst>
      <p:ext uri="{BB962C8B-B14F-4D97-AF65-F5344CB8AC3E}">
        <p14:creationId xmlns:p14="http://schemas.microsoft.com/office/powerpoint/2010/main" val="132519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BFCB-473E-4C88-B1D8-F5FB2EBF89B5}"/>
              </a:ext>
            </a:extLst>
          </p:cNvPr>
          <p:cNvSpPr>
            <a:spLocks noGrp="1"/>
          </p:cNvSpPr>
          <p:nvPr>
            <p:ph type="title"/>
          </p:nvPr>
        </p:nvSpPr>
        <p:spPr/>
        <p:txBody>
          <a:bodyPr/>
          <a:lstStyle/>
          <a:p>
            <a:pPr algn="ctr"/>
            <a:r>
              <a:rPr lang="en-GB" dirty="0"/>
              <a:t>G.P</a:t>
            </a:r>
            <a:endParaRPr lang="en-IN" dirty="0"/>
          </a:p>
        </p:txBody>
      </p:sp>
      <p:sp>
        <p:nvSpPr>
          <p:cNvPr id="3" name="Content Placeholder 2">
            <a:extLst>
              <a:ext uri="{FF2B5EF4-FFF2-40B4-BE49-F238E27FC236}">
                <a16:creationId xmlns:a16="http://schemas.microsoft.com/office/drawing/2014/main" id="{13CEAD7E-626E-4AD4-B95C-6575783ECFA4}"/>
              </a:ext>
            </a:extLst>
          </p:cNvPr>
          <p:cNvSpPr>
            <a:spLocks noGrp="1"/>
          </p:cNvSpPr>
          <p:nvPr>
            <p:ph idx="1"/>
          </p:nvPr>
        </p:nvSpPr>
        <p:spPr/>
        <p:txBody>
          <a:bodyPr>
            <a:normAutofit fontScale="92500" lnSpcReduction="20000"/>
          </a:bodyPr>
          <a:lstStyle/>
          <a:p>
            <a:r>
              <a:rPr lang="en-GB" sz="1600" dirty="0"/>
              <a:t>The product of three numbers in G.P is 216 and the sum of the product of the numbers taken two at a time is 156. find the least number .</a:t>
            </a:r>
            <a:r>
              <a:rPr lang="pt-BR" sz="1600" dirty="0"/>
              <a:t> </a:t>
            </a:r>
          </a:p>
          <a:p>
            <a:r>
              <a:rPr lang="pt-BR" sz="1600" dirty="0"/>
              <a:t>let a/r , a , ar are in GP </a:t>
            </a:r>
            <a:br>
              <a:rPr lang="pt-BR" sz="1600" dirty="0"/>
            </a:br>
            <a:br>
              <a:rPr lang="pt-BR" sz="1600" dirty="0"/>
            </a:br>
            <a:r>
              <a:rPr lang="pt-BR" sz="1600" dirty="0"/>
              <a:t>A/C to question, </a:t>
            </a:r>
            <a:br>
              <a:rPr lang="pt-BR" sz="1600" dirty="0"/>
            </a:br>
            <a:r>
              <a:rPr lang="pt-BR" sz="1600" dirty="0"/>
              <a:t>(a/r ) × a × ar = 216</a:t>
            </a:r>
            <a:br>
              <a:rPr lang="pt-BR" sz="1600" dirty="0"/>
            </a:br>
            <a:r>
              <a:rPr lang="pt-BR" sz="1600" dirty="0"/>
              <a:t>a³ = 216</a:t>
            </a:r>
            <a:br>
              <a:rPr lang="pt-BR" sz="1600" dirty="0"/>
            </a:br>
            <a:r>
              <a:rPr lang="pt-BR" sz="1600" dirty="0"/>
              <a:t>a³ = (6)³ </a:t>
            </a:r>
            <a:br>
              <a:rPr lang="pt-BR" sz="1600" dirty="0"/>
            </a:br>
            <a:r>
              <a:rPr lang="pt-BR" sz="1600" dirty="0"/>
              <a:t>a = 6</a:t>
            </a:r>
          </a:p>
          <a:p>
            <a:r>
              <a:rPr lang="pt-BR" sz="1600" dirty="0"/>
              <a:t>again, </a:t>
            </a:r>
            <a:br>
              <a:rPr lang="pt-BR" sz="1600" dirty="0"/>
            </a:br>
            <a:r>
              <a:rPr lang="pt-BR" sz="1600" dirty="0"/>
              <a:t>sum of their products in pair = 156 </a:t>
            </a:r>
            <a:br>
              <a:rPr lang="pt-BR" sz="1600" dirty="0"/>
            </a:br>
            <a:r>
              <a:rPr lang="pt-BR" sz="1600" dirty="0"/>
              <a:t>(a/r ) × a + a × ar + ar × (a/r) = 156 </a:t>
            </a:r>
            <a:br>
              <a:rPr lang="pt-BR" sz="1600" dirty="0"/>
            </a:br>
            <a:r>
              <a:rPr lang="pt-BR" sz="1600" dirty="0"/>
              <a:t>a²/r + a²r + a² = 156</a:t>
            </a:r>
            <a:br>
              <a:rPr lang="pt-BR" sz="1600" dirty="0"/>
            </a:br>
            <a:r>
              <a:rPr lang="pt-BR" sz="1600" dirty="0"/>
              <a:t>36/r + 36r + 36 = 156 </a:t>
            </a:r>
            <a:br>
              <a:rPr lang="pt-BR" sz="1600" dirty="0"/>
            </a:br>
            <a:r>
              <a:rPr lang="pt-BR" sz="1600" dirty="0"/>
              <a:t>36( 1/r + r + 1) = 156 </a:t>
            </a:r>
            <a:br>
              <a:rPr lang="pt-BR" sz="1600" dirty="0"/>
            </a:br>
            <a:r>
              <a:rPr lang="pt-BR" sz="1600" dirty="0"/>
              <a:t>3(r² + r + 1) = 13r </a:t>
            </a:r>
            <a:br>
              <a:rPr lang="pt-BR" sz="1600" dirty="0"/>
            </a:br>
            <a:r>
              <a:rPr lang="pt-BR" sz="1600" dirty="0"/>
              <a:t>3r² + 3r + 3 - 13r = 0</a:t>
            </a:r>
            <a:br>
              <a:rPr lang="pt-BR" sz="1600" dirty="0"/>
            </a:br>
            <a:r>
              <a:rPr lang="pt-BR" sz="1600" dirty="0"/>
              <a:t>3r² -10r + 3 = 0</a:t>
            </a:r>
            <a:br>
              <a:rPr lang="pt-BR" sz="1600" dirty="0"/>
            </a:br>
            <a:r>
              <a:rPr lang="pt-BR" sz="1600" dirty="0"/>
              <a:t>3r² - 9r - r + 3 = 0</a:t>
            </a:r>
            <a:br>
              <a:rPr lang="pt-BR" sz="1600" dirty="0"/>
            </a:br>
            <a:r>
              <a:rPr lang="pt-BR" sz="1600" dirty="0"/>
              <a:t>r = 3 and 1/3   The three numbers are   2. 6 and 18   . </a:t>
            </a:r>
            <a:r>
              <a:rPr lang="pt-BR" sz="1600"/>
              <a:t>Therefore the least number is  2</a:t>
            </a:r>
            <a:endParaRPr lang="pt-BR" sz="1600" dirty="0"/>
          </a:p>
          <a:p>
            <a:endParaRPr lang="en-GB" sz="1600" dirty="0"/>
          </a:p>
          <a:p>
            <a:endParaRPr lang="en-GB" sz="1600" dirty="0"/>
          </a:p>
          <a:p>
            <a:endParaRPr lang="en-IN" sz="1600" dirty="0"/>
          </a:p>
        </p:txBody>
      </p:sp>
    </p:spTree>
    <p:extLst>
      <p:ext uri="{BB962C8B-B14F-4D97-AF65-F5344CB8AC3E}">
        <p14:creationId xmlns:p14="http://schemas.microsoft.com/office/powerpoint/2010/main" val="86292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EA0A-2DCA-47F3-9BFA-2A81A39F15B3}"/>
              </a:ext>
            </a:extLst>
          </p:cNvPr>
          <p:cNvSpPr>
            <a:spLocks noGrp="1"/>
          </p:cNvSpPr>
          <p:nvPr>
            <p:ph type="title"/>
          </p:nvPr>
        </p:nvSpPr>
        <p:spPr/>
        <p:txBody>
          <a:bodyPr/>
          <a:lstStyle/>
          <a:p>
            <a:pPr algn="ctr"/>
            <a:r>
              <a:rPr lang="en-GB" dirty="0"/>
              <a:t>G.P</a:t>
            </a:r>
            <a:endParaRPr lang="en-IN" dirty="0"/>
          </a:p>
        </p:txBody>
      </p:sp>
      <p:sp>
        <p:nvSpPr>
          <p:cNvPr id="3" name="Content Placeholder 2">
            <a:extLst>
              <a:ext uri="{FF2B5EF4-FFF2-40B4-BE49-F238E27FC236}">
                <a16:creationId xmlns:a16="http://schemas.microsoft.com/office/drawing/2014/main" id="{4BB70193-9C70-45BE-8C13-6A8D9EBB98F2}"/>
              </a:ext>
            </a:extLst>
          </p:cNvPr>
          <p:cNvSpPr>
            <a:spLocks noGrp="1"/>
          </p:cNvSpPr>
          <p:nvPr>
            <p:ph idx="1"/>
          </p:nvPr>
        </p:nvSpPr>
        <p:spPr/>
        <p:txBody>
          <a:bodyPr/>
          <a:lstStyle/>
          <a:p>
            <a:r>
              <a:rPr lang="en-GB" sz="1400" dirty="0"/>
              <a:t>The arithmetic mean of two numbers is 17 and their geometric mean is 15. Find the bigger of the two numbers.</a:t>
            </a:r>
          </a:p>
          <a:p>
            <a:endParaRPr lang="en-GB" sz="1400" dirty="0"/>
          </a:p>
          <a:p>
            <a:endParaRPr lang="en-IN" sz="2800" dirty="0"/>
          </a:p>
          <a:p>
            <a:r>
              <a:rPr lang="en-IN" dirty="0"/>
              <a:t> </a:t>
            </a:r>
          </a:p>
        </p:txBody>
      </p:sp>
    </p:spTree>
    <p:extLst>
      <p:ext uri="{BB962C8B-B14F-4D97-AF65-F5344CB8AC3E}">
        <p14:creationId xmlns:p14="http://schemas.microsoft.com/office/powerpoint/2010/main" val="292461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3CE3-79AC-4206-BAAB-0D14FE8E74CC}"/>
              </a:ext>
            </a:extLst>
          </p:cNvPr>
          <p:cNvSpPr>
            <a:spLocks noGrp="1"/>
          </p:cNvSpPr>
          <p:nvPr>
            <p:ph type="title"/>
          </p:nvPr>
        </p:nvSpPr>
        <p:spPr/>
        <p:txBody>
          <a:bodyPr/>
          <a:lstStyle/>
          <a:p>
            <a:pPr algn="ctr"/>
            <a:r>
              <a:rPr lang="en-GB" dirty="0"/>
              <a:t>G.P</a:t>
            </a:r>
            <a:endParaRPr lang="en-IN" dirty="0"/>
          </a:p>
        </p:txBody>
      </p:sp>
      <p:sp>
        <p:nvSpPr>
          <p:cNvPr id="3" name="Content Placeholder 2">
            <a:extLst>
              <a:ext uri="{FF2B5EF4-FFF2-40B4-BE49-F238E27FC236}">
                <a16:creationId xmlns:a16="http://schemas.microsoft.com/office/drawing/2014/main" id="{9EDD3804-DB7A-4133-90B8-520457A1C766}"/>
              </a:ext>
            </a:extLst>
          </p:cNvPr>
          <p:cNvSpPr>
            <a:spLocks noGrp="1"/>
          </p:cNvSpPr>
          <p:nvPr>
            <p:ph idx="1"/>
          </p:nvPr>
        </p:nvSpPr>
        <p:spPr/>
        <p:txBody>
          <a:bodyPr>
            <a:normAutofit fontScale="92500" lnSpcReduction="20000"/>
          </a:bodyPr>
          <a:lstStyle/>
          <a:p>
            <a:r>
              <a:rPr lang="en-GB" sz="1400" dirty="0"/>
              <a:t>The first two terms of a geometric progression add up to 12. The sum of the third and the fourth terms is 48. If the terms of the geometric progression are alternately positive and negative, then the first term is</a:t>
            </a:r>
          </a:p>
          <a:p>
            <a:pPr algn="ctr"/>
            <a:r>
              <a:rPr lang="en-GB" dirty="0"/>
              <a:t>A) –4          B) –12          C) 12             D) 4           E) -10</a:t>
            </a:r>
          </a:p>
          <a:p>
            <a:pPr algn="ctr"/>
            <a:r>
              <a:rPr lang="en-GB" dirty="0"/>
              <a:t>Ratio is negative</a:t>
            </a:r>
          </a:p>
          <a:p>
            <a:pPr algn="ctr"/>
            <a:endParaRPr lang="en-GB" dirty="0"/>
          </a:p>
          <a:p>
            <a:r>
              <a:rPr lang="pt-BR" b="1" dirty="0"/>
              <a:t>Let G.P., a, ar, ar2, ar3 </a:t>
            </a:r>
            <a:br>
              <a:rPr lang="pt-BR" b="1" dirty="0"/>
            </a:br>
            <a:r>
              <a:rPr lang="pt-BR" b="1" dirty="0"/>
              <a:t>Given a+ar=12... (i)</a:t>
            </a:r>
          </a:p>
          <a:p>
            <a:br>
              <a:rPr lang="pt-BR" b="1" dirty="0"/>
            </a:br>
            <a:r>
              <a:rPr lang="pt-BR" b="1" dirty="0"/>
              <a:t>and ar2+ar3=48=r2(a+ar)=48.</a:t>
            </a:r>
          </a:p>
          <a:p>
            <a:br>
              <a:rPr lang="pt-BR" b="1" dirty="0"/>
            </a:br>
            <a:r>
              <a:rPr lang="pt-BR" b="1" dirty="0"/>
              <a:t>⇒r2(12)=48 using(i)</a:t>
            </a:r>
          </a:p>
          <a:p>
            <a:r>
              <a:rPr lang="pt-BR" b="1" dirty="0"/>
              <a:t> </a:t>
            </a:r>
            <a:br>
              <a:rPr lang="pt-BR" b="1" dirty="0"/>
            </a:br>
            <a:r>
              <a:rPr lang="pt-BR" b="1" dirty="0"/>
              <a:t>⇒r2=4=r=±2 </a:t>
            </a:r>
          </a:p>
          <a:p>
            <a:endParaRPr lang="en-IN" dirty="0"/>
          </a:p>
        </p:txBody>
      </p:sp>
    </p:spTree>
    <p:extLst>
      <p:ext uri="{BB962C8B-B14F-4D97-AF65-F5344CB8AC3E}">
        <p14:creationId xmlns:p14="http://schemas.microsoft.com/office/powerpoint/2010/main" val="18352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1030-3FC4-4D66-962E-D8CD1A571CF9}"/>
              </a:ext>
            </a:extLst>
          </p:cNvPr>
          <p:cNvSpPr>
            <a:spLocks noGrp="1"/>
          </p:cNvSpPr>
          <p:nvPr>
            <p:ph type="title"/>
          </p:nvPr>
        </p:nvSpPr>
        <p:spPr/>
        <p:txBody>
          <a:bodyPr/>
          <a:lstStyle/>
          <a:p>
            <a:pPr algn="ctr"/>
            <a:r>
              <a:rPr lang="en-GB" dirty="0"/>
              <a:t>G.P</a:t>
            </a:r>
            <a:endParaRPr lang="en-IN" dirty="0"/>
          </a:p>
        </p:txBody>
      </p:sp>
      <p:sp>
        <p:nvSpPr>
          <p:cNvPr id="3" name="Content Placeholder 2">
            <a:extLst>
              <a:ext uri="{FF2B5EF4-FFF2-40B4-BE49-F238E27FC236}">
                <a16:creationId xmlns:a16="http://schemas.microsoft.com/office/drawing/2014/main" id="{70018CB0-5514-438A-AF69-222C9880CF43}"/>
              </a:ext>
            </a:extLst>
          </p:cNvPr>
          <p:cNvSpPr>
            <a:spLocks noGrp="1"/>
          </p:cNvSpPr>
          <p:nvPr>
            <p:ph idx="1"/>
          </p:nvPr>
        </p:nvSpPr>
        <p:spPr>
          <a:xfrm>
            <a:off x="677334" y="1992809"/>
            <a:ext cx="8596668" cy="3880773"/>
          </a:xfrm>
        </p:spPr>
        <p:txBody>
          <a:bodyPr>
            <a:normAutofit/>
          </a:bodyPr>
          <a:lstStyle/>
          <a:p>
            <a:r>
              <a:rPr lang="en-GB" dirty="0"/>
              <a:t>Sum of first 12 terms of a GP is equal to the sum of the first 14 terms in the same GP. Sum of the first 17 terms is 92, what is the third term in the GP?</a:t>
            </a:r>
          </a:p>
          <a:p>
            <a:pPr>
              <a:buAutoNum type="alphaUcParenR"/>
            </a:pPr>
            <a:r>
              <a:rPr lang="en-GB" dirty="0"/>
              <a:t>92           B) -92             C) 46         D)  -231   E)   -46</a:t>
            </a:r>
          </a:p>
          <a:p>
            <a:pPr marL="0" indent="0">
              <a:buNone/>
            </a:pPr>
            <a:br>
              <a:rPr lang="en-US" dirty="0"/>
            </a:br>
            <a:br>
              <a:rPr lang="en-US" dirty="0"/>
            </a:br>
            <a:endParaRPr lang="en-US" dirty="0"/>
          </a:p>
          <a:p>
            <a:pPr marL="0" indent="0">
              <a:buNone/>
            </a:pPr>
            <a:br>
              <a:rPr lang="en-GB" sz="1400" dirty="0"/>
            </a:br>
            <a:endParaRPr lang="en-GB" sz="1400" dirty="0"/>
          </a:p>
          <a:p>
            <a:endParaRPr lang="en-IN" dirty="0"/>
          </a:p>
        </p:txBody>
      </p:sp>
    </p:spTree>
    <p:extLst>
      <p:ext uri="{BB962C8B-B14F-4D97-AF65-F5344CB8AC3E}">
        <p14:creationId xmlns:p14="http://schemas.microsoft.com/office/powerpoint/2010/main" val="214409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92F8-DFF1-4616-B709-AB7F1EC45988}"/>
              </a:ext>
            </a:extLst>
          </p:cNvPr>
          <p:cNvSpPr>
            <a:spLocks noGrp="1"/>
          </p:cNvSpPr>
          <p:nvPr>
            <p:ph type="title"/>
          </p:nvPr>
        </p:nvSpPr>
        <p:spPr/>
        <p:txBody>
          <a:bodyPr/>
          <a:lstStyle/>
          <a:p>
            <a:pPr algn="ctr"/>
            <a:r>
              <a:rPr lang="en-GB" dirty="0"/>
              <a:t>Solution</a:t>
            </a:r>
            <a:endParaRPr lang="en-IN" dirty="0"/>
          </a:p>
        </p:txBody>
      </p:sp>
      <p:sp>
        <p:nvSpPr>
          <p:cNvPr id="3" name="Content Placeholder 2">
            <a:extLst>
              <a:ext uri="{FF2B5EF4-FFF2-40B4-BE49-F238E27FC236}">
                <a16:creationId xmlns:a16="http://schemas.microsoft.com/office/drawing/2014/main" id="{EDD7A1EE-A4A8-41F4-B656-923301F6C069}"/>
              </a:ext>
            </a:extLst>
          </p:cNvPr>
          <p:cNvSpPr>
            <a:spLocks noGrp="1"/>
          </p:cNvSpPr>
          <p:nvPr>
            <p:ph idx="1"/>
          </p:nvPr>
        </p:nvSpPr>
        <p:spPr/>
        <p:txBody>
          <a:bodyPr>
            <a:normAutofit fontScale="70000" lnSpcReduction="20000"/>
          </a:bodyPr>
          <a:lstStyle/>
          <a:p>
            <a:r>
              <a:rPr lang="en-GB" dirty="0"/>
              <a:t>Sum of first 12 terms is equal to sum of first 14 terms.</a:t>
            </a:r>
            <a:br>
              <a:rPr lang="en-GB" dirty="0"/>
            </a:br>
            <a:r>
              <a:rPr lang="en-GB" dirty="0"/>
              <a:t>Sum of first 14 terms = Sum of first 12 terms + 13</a:t>
            </a:r>
            <a:r>
              <a:rPr lang="en-GB" baseline="30000" dirty="0"/>
              <a:t>th</a:t>
            </a:r>
            <a:r>
              <a:rPr lang="en-GB" dirty="0"/>
              <a:t> term + 14</a:t>
            </a:r>
            <a:r>
              <a:rPr lang="en-GB" baseline="30000" dirty="0"/>
              <a:t>th</a:t>
            </a:r>
            <a:r>
              <a:rPr lang="en-GB" dirty="0"/>
              <a:t> term</a:t>
            </a:r>
            <a:br>
              <a:rPr lang="en-GB" dirty="0"/>
            </a:br>
            <a:r>
              <a:rPr lang="en-GB" dirty="0"/>
              <a:t>=&gt; 13</a:t>
            </a:r>
            <a:r>
              <a:rPr lang="en-GB" baseline="30000" dirty="0"/>
              <a:t>th</a:t>
            </a:r>
            <a:r>
              <a:rPr lang="en-GB" dirty="0"/>
              <a:t> term + 14</a:t>
            </a:r>
            <a:r>
              <a:rPr lang="en-GB" baseline="30000" dirty="0"/>
              <a:t>th</a:t>
            </a:r>
            <a:r>
              <a:rPr lang="en-GB" dirty="0"/>
              <a:t> term = 0</a:t>
            </a:r>
            <a:br>
              <a:rPr lang="en-GB" dirty="0"/>
            </a:br>
            <a:br>
              <a:rPr lang="en-GB" dirty="0"/>
            </a:br>
            <a:r>
              <a:rPr lang="en-GB" dirty="0"/>
              <a:t>Let us assume 13</a:t>
            </a:r>
            <a:r>
              <a:rPr lang="en-GB" baseline="30000" dirty="0"/>
              <a:t>th</a:t>
            </a:r>
            <a:r>
              <a:rPr lang="en-GB" dirty="0"/>
              <a:t> term = k, common ratio = r. 14</a:t>
            </a:r>
            <a:r>
              <a:rPr lang="en-GB" baseline="30000" dirty="0"/>
              <a:t>th</a:t>
            </a:r>
            <a:r>
              <a:rPr lang="en-GB" dirty="0"/>
              <a:t> term will be kr.</a:t>
            </a:r>
            <a:br>
              <a:rPr lang="en-GB" dirty="0"/>
            </a:br>
            <a:r>
              <a:rPr lang="en-GB" dirty="0"/>
              <a:t>k + </a:t>
            </a:r>
            <a:r>
              <a:rPr lang="en-GB" dirty="0" err="1"/>
              <a:t>kr</a:t>
            </a:r>
            <a:r>
              <a:rPr lang="en-GB" dirty="0"/>
              <a:t> = 0</a:t>
            </a:r>
            <a:br>
              <a:rPr lang="en-GB" dirty="0"/>
            </a:br>
            <a:r>
              <a:rPr lang="en-GB" dirty="0"/>
              <a:t>k (1 + r) = 0</a:t>
            </a:r>
            <a:br>
              <a:rPr lang="en-GB" dirty="0"/>
            </a:br>
            <a:r>
              <a:rPr lang="en-GB" dirty="0"/>
              <a:t>=&gt; r = -1 as k cannot be zero</a:t>
            </a:r>
            <a:br>
              <a:rPr lang="en-GB" dirty="0"/>
            </a:br>
            <a:br>
              <a:rPr lang="en-GB" dirty="0"/>
            </a:br>
            <a:r>
              <a:rPr lang="en-GB" dirty="0"/>
              <a:t>Common ratio = -1. </a:t>
            </a:r>
            <a:br>
              <a:rPr lang="en-GB" dirty="0"/>
            </a:br>
            <a:r>
              <a:rPr lang="en-GB" dirty="0"/>
              <a:t>Now, if the first term of this GP is a, second term would be -a, third would be a and so on </a:t>
            </a:r>
            <a:br>
              <a:rPr lang="en-GB" dirty="0"/>
            </a:br>
            <a:r>
              <a:rPr lang="en-GB" dirty="0"/>
              <a:t>The GP would be a, -a, a, -a, a, -a,... </a:t>
            </a:r>
            <a:br>
              <a:rPr lang="en-GB" dirty="0"/>
            </a:br>
            <a:br>
              <a:rPr lang="en-GB" dirty="0"/>
            </a:br>
            <a:r>
              <a:rPr lang="en-GB" dirty="0"/>
              <a:t>Sum to even number of terms = 0</a:t>
            </a:r>
            <a:br>
              <a:rPr lang="en-GB" dirty="0"/>
            </a:br>
            <a:r>
              <a:rPr lang="en-GB" dirty="0"/>
              <a:t>Sum to odd number of terms = a</a:t>
            </a:r>
            <a:br>
              <a:rPr lang="en-GB" dirty="0"/>
            </a:br>
            <a:br>
              <a:rPr lang="en-GB" dirty="0"/>
            </a:br>
            <a:r>
              <a:rPr lang="en-GB" dirty="0"/>
              <a:t>Sum to 17 terms is 92 =&gt; a = 92</a:t>
            </a:r>
            <a:br>
              <a:rPr lang="en-GB" dirty="0"/>
            </a:br>
            <a:r>
              <a:rPr lang="en-GB" dirty="0"/>
              <a:t>Third term = a = 92</a:t>
            </a:r>
            <a:br>
              <a:rPr lang="en-GB" dirty="0"/>
            </a:br>
            <a:endParaRPr lang="en-GB" dirty="0"/>
          </a:p>
          <a:p>
            <a:r>
              <a:rPr lang="en-GB" b="1" dirty="0"/>
              <a:t>Hence the answer is "92" </a:t>
            </a:r>
          </a:p>
          <a:p>
            <a:endParaRPr lang="en-IN" dirty="0"/>
          </a:p>
        </p:txBody>
      </p:sp>
    </p:spTree>
    <p:extLst>
      <p:ext uri="{BB962C8B-B14F-4D97-AF65-F5344CB8AC3E}">
        <p14:creationId xmlns:p14="http://schemas.microsoft.com/office/powerpoint/2010/main" val="183243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D9B1-FE0D-4397-8C5A-93DDC6302739}"/>
              </a:ext>
            </a:extLst>
          </p:cNvPr>
          <p:cNvSpPr>
            <a:spLocks noGrp="1"/>
          </p:cNvSpPr>
          <p:nvPr>
            <p:ph type="title"/>
          </p:nvPr>
        </p:nvSpPr>
        <p:spPr/>
        <p:txBody>
          <a:bodyPr/>
          <a:lstStyle/>
          <a:p>
            <a:pPr algn="ctr"/>
            <a:r>
              <a:rPr lang="en-GB" dirty="0"/>
              <a:t>G.P</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AD968C-0ABE-4CD8-98CF-93B7B7DB72BB}"/>
                  </a:ext>
                </a:extLst>
              </p:cNvPr>
              <p:cNvSpPr>
                <a:spLocks noGrp="1"/>
              </p:cNvSpPr>
              <p:nvPr>
                <p:ph idx="1"/>
              </p:nvPr>
            </p:nvSpPr>
            <p:spPr/>
            <p:txBody>
              <a:bodyPr/>
              <a:lstStyle/>
              <a:p>
                <a:r>
                  <a:rPr lang="en-GB" dirty="0"/>
                  <a:t>The sum of an infinite G. P. with positive terms is 48 and sum of its first two terms is 36. Find the second term.</a:t>
                </a:r>
              </a:p>
              <a:p>
                <a:r>
                  <a:rPr lang="en-GB" dirty="0"/>
                  <a:t>A. 10             B. 18                C. 12                     D. 20</a:t>
                </a:r>
              </a:p>
              <a:p>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smtClean="0">
                            <a:latin typeface="Cambria Math" panose="02040503050406030204" pitchFamily="18" charset="0"/>
                          </a:rPr>
                          <m:t>𝑠</m:t>
                        </m:r>
                      </m:e>
                      <m:sub>
                        <m:r>
                          <a:rPr lang="en-GB" i="1" smtClean="0">
                            <a:latin typeface="Cambria Math" panose="02040503050406030204" pitchFamily="18" charset="0"/>
                          </a:rPr>
                          <m:t>∞</m:t>
                        </m:r>
                      </m:sub>
                    </m:sSub>
                    <m:r>
                      <a:rPr lang="en-GB" i="1" smtClean="0">
                        <a:latin typeface="Cambria Math" panose="02040503050406030204" pitchFamily="18" charset="0"/>
                      </a:rPr>
                      <m:t>=</m:t>
                    </m:r>
                    <m:f>
                      <m:fPr>
                        <m:ctrlPr>
                          <a:rPr lang="en-GB" i="1" smtClean="0">
                            <a:solidFill>
                              <a:srgbClr val="836967"/>
                            </a:solidFill>
                            <a:latin typeface="Cambria Math" panose="02040503050406030204" pitchFamily="18" charset="0"/>
                          </a:rPr>
                        </m:ctrlPr>
                      </m:fPr>
                      <m:num>
                        <m:r>
                          <a:rPr lang="en-GB" i="1" smtClean="0">
                            <a:latin typeface="Cambria Math" panose="02040503050406030204" pitchFamily="18" charset="0"/>
                          </a:rPr>
                          <m:t>𝑎</m:t>
                        </m:r>
                      </m:num>
                      <m:den>
                        <m:r>
                          <a:rPr lang="en-IN" b="0" i="1" smtClean="0">
                            <a:latin typeface="Cambria Math" panose="02040503050406030204" pitchFamily="18" charset="0"/>
                          </a:rPr>
                          <m:t>(1−</m:t>
                        </m:r>
                        <m:r>
                          <a:rPr lang="en-IN" b="0" i="1" smtClean="0">
                            <a:latin typeface="Cambria Math" panose="02040503050406030204" pitchFamily="18" charset="0"/>
                          </a:rPr>
                          <m:t>𝑟</m:t>
                        </m:r>
                        <m:r>
                          <a:rPr lang="en-IN" b="0" i="1" smtClean="0">
                            <a:latin typeface="Cambria Math" panose="02040503050406030204" pitchFamily="18" charset="0"/>
                          </a:rPr>
                          <m:t>)</m:t>
                        </m:r>
                      </m:den>
                    </m:f>
                  </m:oMath>
                </a14:m>
                <a:r>
                  <a:rPr lang="en-GB" dirty="0"/>
                  <a:t> = 48 </a:t>
                </a:r>
              </a:p>
              <a:p>
                <a:r>
                  <a:rPr lang="en-GB" dirty="0"/>
                  <a:t>  and   a + </a:t>
                </a:r>
                <a:r>
                  <a:rPr lang="en-GB" dirty="0" err="1"/>
                  <a:t>ar</a:t>
                </a:r>
                <a:r>
                  <a:rPr lang="en-GB" dirty="0"/>
                  <a:t> = 36</a:t>
                </a:r>
              </a:p>
              <a:p>
                <a:r>
                  <a:rPr lang="en-GB" dirty="0"/>
                  <a:t>  a(1+r) = 36 But   from the above   a = 48(1-r)</a:t>
                </a:r>
              </a:p>
              <a:p>
                <a:r>
                  <a:rPr lang="en-GB" dirty="0"/>
                  <a:t>Therefore 48 (1+r) (1-r) = 36</a:t>
                </a:r>
              </a:p>
              <a:p>
                <a:r>
                  <a:rPr lang="en-GB" dirty="0"/>
                  <a:t>                1-</a:t>
                </a:r>
                <a14:m>
                  <m:oMath xmlns:m="http://schemas.openxmlformats.org/officeDocument/2006/math">
                    <m:sSup>
                      <m:sSupPr>
                        <m:ctrlPr>
                          <a:rPr lang="en-GB" i="1" smtClean="0">
                            <a:latin typeface="Cambria Math" panose="02040503050406030204" pitchFamily="18" charset="0"/>
                          </a:rPr>
                        </m:ctrlPr>
                      </m:sSupPr>
                      <m:e>
                        <m:r>
                          <a:rPr lang="en-IN" b="0" i="1" smtClean="0">
                            <a:latin typeface="Cambria Math" panose="02040503050406030204" pitchFamily="18" charset="0"/>
                          </a:rPr>
                          <m:t>𝑟</m:t>
                        </m:r>
                      </m:e>
                      <m:sup>
                        <m:r>
                          <a:rPr lang="en-IN" b="0" i="1" smtClean="0">
                            <a:latin typeface="Cambria Math" panose="02040503050406030204" pitchFamily="18" charset="0"/>
                          </a:rPr>
                          <m:t>2</m:t>
                        </m:r>
                      </m:sup>
                    </m:sSup>
                    <m:r>
                      <a:rPr lang="en-IN" b="0" i="1" smtClean="0">
                        <a:latin typeface="Cambria Math" panose="02040503050406030204" pitchFamily="18" charset="0"/>
                      </a:rPr>
                      <m:t>    </m:t>
                    </m:r>
                  </m:oMath>
                </a14:m>
                <a:r>
                  <a:rPr lang="en-GB" dirty="0"/>
                  <a:t>= </a:t>
                </a:r>
                <a14:m>
                  <m:oMath xmlns:m="http://schemas.openxmlformats.org/officeDocument/2006/math">
                    <m:f>
                      <m:fPr>
                        <m:ctrlPr>
                          <a:rPr lang="en-GB" i="1" smtClean="0">
                            <a:latin typeface="Cambria Math" panose="02040503050406030204" pitchFamily="18" charset="0"/>
                          </a:rPr>
                        </m:ctrlPr>
                      </m:fPr>
                      <m:num>
                        <m:r>
                          <a:rPr lang="en-IN" b="0" i="1" smtClean="0">
                            <a:latin typeface="Cambria Math" panose="02040503050406030204" pitchFamily="18" charset="0"/>
                          </a:rPr>
                          <m:t>36</m:t>
                        </m:r>
                      </m:num>
                      <m:den>
                        <m:r>
                          <a:rPr lang="en-IN" b="0" i="1" smtClean="0">
                            <a:latin typeface="Cambria Math" panose="02040503050406030204" pitchFamily="18" charset="0"/>
                          </a:rPr>
                          <m:t>48</m:t>
                        </m:r>
                      </m:den>
                    </m:f>
                  </m:oMath>
                </a14:m>
                <a:r>
                  <a:rPr lang="en-GB" dirty="0"/>
                  <a:t> = </a:t>
                </a:r>
                <a14:m>
                  <m:oMath xmlns:m="http://schemas.openxmlformats.org/officeDocument/2006/math">
                    <m:f>
                      <m:fPr>
                        <m:ctrlPr>
                          <a:rPr lang="en-GB"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4 </m:t>
                        </m:r>
                      </m:den>
                    </m:f>
                  </m:oMath>
                </a14:m>
                <a:r>
                  <a:rPr lang="en-GB" dirty="0"/>
                  <a:t>     -</a:t>
                </a:r>
                <a:r>
                  <a:rPr lang="en-GB" dirty="0">
                    <a:sym typeface="Wingdings" panose="05000000000000000000" pitchFamily="2" charset="2"/>
                  </a:rPr>
                  <a:t> </a:t>
                </a:r>
                <a14:m>
                  <m:oMath xmlns:m="http://schemas.openxmlformats.org/officeDocument/2006/math">
                    <m:sSup>
                      <m:sSupPr>
                        <m:ctrlPr>
                          <a:rPr lang="en-GB" i="1">
                            <a:latin typeface="Cambria Math" panose="02040503050406030204" pitchFamily="18" charset="0"/>
                          </a:rPr>
                        </m:ctrlPr>
                      </m:sSupPr>
                      <m:e>
                        <m:r>
                          <a:rPr lang="en-IN" i="1">
                            <a:latin typeface="Cambria Math" panose="02040503050406030204" pitchFamily="18" charset="0"/>
                          </a:rPr>
                          <m:t>𝑟</m:t>
                        </m:r>
                      </m:e>
                      <m:sup>
                        <m:r>
                          <a:rPr lang="en-IN" i="1">
                            <a:latin typeface="Cambria Math" panose="02040503050406030204" pitchFamily="18" charset="0"/>
                          </a:rPr>
                          <m:t>2</m:t>
                        </m:r>
                      </m:sup>
                    </m:sSup>
                    <m:r>
                      <a:rPr lang="en-IN" i="1">
                        <a:latin typeface="Cambria Math" panose="02040503050406030204" pitchFamily="18" charset="0"/>
                      </a:rPr>
                      <m:t> </m:t>
                    </m:r>
                  </m:oMath>
                </a14:m>
                <a:r>
                  <a:rPr lang="en-GB" dirty="0"/>
                  <a:t>= 1- </a:t>
                </a:r>
                <a14:m>
                  <m:oMath xmlns:m="http://schemas.openxmlformats.org/officeDocument/2006/math">
                    <m:f>
                      <m:fPr>
                        <m:ctrlPr>
                          <a:rPr lang="en-GB"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4 </m:t>
                        </m:r>
                      </m:den>
                    </m:f>
                  </m:oMath>
                </a14:m>
                <a:r>
                  <a:rPr lang="en-GB" dirty="0"/>
                  <a:t>  = </a:t>
                </a:r>
                <a14:m>
                  <m:oMath xmlns:m="http://schemas.openxmlformats.org/officeDocument/2006/math">
                    <m:f>
                      <m:fPr>
                        <m:ctrlPr>
                          <a:rPr lang="en-GB" i="1">
                            <a:latin typeface="Cambria Math" panose="02040503050406030204" pitchFamily="18" charset="0"/>
                          </a:rPr>
                        </m:ctrlPr>
                      </m:fPr>
                      <m:num>
                        <m:r>
                          <a:rPr lang="en-IN" b="0" i="1" smtClean="0">
                            <a:latin typeface="Cambria Math" panose="02040503050406030204" pitchFamily="18" charset="0"/>
                          </a:rPr>
                          <m:t>1</m:t>
                        </m:r>
                      </m:num>
                      <m:den>
                        <m:r>
                          <a:rPr lang="en-IN" i="1">
                            <a:latin typeface="Cambria Math" panose="02040503050406030204" pitchFamily="18" charset="0"/>
                          </a:rPr>
                          <m:t>4 </m:t>
                        </m:r>
                      </m:den>
                    </m:f>
                  </m:oMath>
                </a14:m>
                <a:r>
                  <a:rPr lang="en-GB" dirty="0"/>
                  <a:t> </a:t>
                </a:r>
              </a:p>
              <a:p>
                <a:r>
                  <a:rPr lang="en-GB"/>
                  <a:t>        </a:t>
                </a:r>
                <a:r>
                  <a:rPr lang="en-GB" dirty="0"/>
                  <a:t>r = </a:t>
                </a:r>
                <a:r>
                  <a:rPr lang="en-GB"/>
                  <a:t>½    , a = 24                              </a:t>
                </a:r>
                <a:r>
                  <a:rPr lang="en-GB" dirty="0"/>
                  <a:t>2</a:t>
                </a:r>
                <a:r>
                  <a:rPr lang="en-GB" baseline="30000" dirty="0"/>
                  <a:t>nd</a:t>
                </a:r>
                <a:r>
                  <a:rPr lang="en-GB" dirty="0"/>
                  <a:t> term   = </a:t>
                </a:r>
                <a:r>
                  <a:rPr lang="en-GB" dirty="0" err="1"/>
                  <a:t>ar</a:t>
                </a:r>
                <a:r>
                  <a:rPr lang="en-GB" dirty="0"/>
                  <a:t>  =12</a:t>
                </a:r>
              </a:p>
              <a:p>
                <a:endParaRPr lang="en-GB" dirty="0"/>
              </a:p>
              <a:p>
                <a:endParaRPr lang="en-IN" dirty="0"/>
              </a:p>
            </p:txBody>
          </p:sp>
        </mc:Choice>
        <mc:Fallback xmlns="">
          <p:sp>
            <p:nvSpPr>
              <p:cNvPr id="3" name="Content Placeholder 2">
                <a:extLst>
                  <a:ext uri="{FF2B5EF4-FFF2-40B4-BE49-F238E27FC236}">
                    <a16:creationId xmlns:a16="http://schemas.microsoft.com/office/drawing/2014/main" id="{0BAD968C-0ABE-4CD8-98CF-93B7B7DB72BB}"/>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IN">
                    <a:noFill/>
                  </a:rPr>
                  <a:t> </a:t>
                </a:r>
              </a:p>
            </p:txBody>
          </p:sp>
        </mc:Fallback>
      </mc:AlternateContent>
    </p:spTree>
    <p:extLst>
      <p:ext uri="{BB962C8B-B14F-4D97-AF65-F5344CB8AC3E}">
        <p14:creationId xmlns:p14="http://schemas.microsoft.com/office/powerpoint/2010/main" val="424658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6B86-6864-4B0B-A328-2617640A7DED}"/>
              </a:ext>
            </a:extLst>
          </p:cNvPr>
          <p:cNvSpPr>
            <a:spLocks noGrp="1"/>
          </p:cNvSpPr>
          <p:nvPr>
            <p:ph type="title"/>
          </p:nvPr>
        </p:nvSpPr>
        <p:spPr/>
        <p:txBody>
          <a:bodyPr/>
          <a:lstStyle/>
          <a:p>
            <a:pPr algn="ctr"/>
            <a:r>
              <a:rPr lang="en-GB" dirty="0"/>
              <a:t>A.P &amp; G.P</a:t>
            </a:r>
            <a:endParaRPr lang="en-IN" dirty="0"/>
          </a:p>
        </p:txBody>
      </p:sp>
      <p:sp>
        <p:nvSpPr>
          <p:cNvPr id="3" name="Content Placeholder 2">
            <a:extLst>
              <a:ext uri="{FF2B5EF4-FFF2-40B4-BE49-F238E27FC236}">
                <a16:creationId xmlns:a16="http://schemas.microsoft.com/office/drawing/2014/main" id="{6B541595-7BCF-4F26-935C-69EEC66A8B80}"/>
              </a:ext>
            </a:extLst>
          </p:cNvPr>
          <p:cNvSpPr>
            <a:spLocks noGrp="1"/>
          </p:cNvSpPr>
          <p:nvPr>
            <p:ph idx="1"/>
          </p:nvPr>
        </p:nvSpPr>
        <p:spPr/>
        <p:txBody>
          <a:bodyPr/>
          <a:lstStyle/>
          <a:p>
            <a:r>
              <a:rPr lang="en-GB" dirty="0"/>
              <a:t>The arithmetic mean between two numbers is 75 and their geometric mean is 21. Find the numbers.</a:t>
            </a:r>
          </a:p>
          <a:p>
            <a:r>
              <a:rPr lang="en-GB" dirty="0"/>
              <a:t>A. 133 and 17</a:t>
            </a:r>
          </a:p>
          <a:p>
            <a:r>
              <a:rPr lang="en-GB" dirty="0"/>
              <a:t>B. 63 and 87</a:t>
            </a:r>
          </a:p>
          <a:p>
            <a:r>
              <a:rPr lang="en-GB" dirty="0"/>
              <a:t>C. 3 and 147</a:t>
            </a:r>
          </a:p>
          <a:p>
            <a:r>
              <a:rPr lang="en-GB" dirty="0"/>
              <a:t>D. 73 and 77</a:t>
            </a:r>
          </a:p>
          <a:p>
            <a:endParaRPr lang="en-IN" dirty="0"/>
          </a:p>
        </p:txBody>
      </p:sp>
    </p:spTree>
    <p:extLst>
      <p:ext uri="{BB962C8B-B14F-4D97-AF65-F5344CB8AC3E}">
        <p14:creationId xmlns:p14="http://schemas.microsoft.com/office/powerpoint/2010/main" val="13690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C1BA-28FA-467F-8AB9-97882FD3BCEC}"/>
              </a:ext>
            </a:extLst>
          </p:cNvPr>
          <p:cNvSpPr>
            <a:spLocks noGrp="1"/>
          </p:cNvSpPr>
          <p:nvPr>
            <p:ph type="title"/>
          </p:nvPr>
        </p:nvSpPr>
        <p:spPr>
          <a:xfrm>
            <a:off x="1295402" y="828675"/>
            <a:ext cx="9601196" cy="685800"/>
          </a:xfrm>
        </p:spPr>
        <p:txBody>
          <a:bodyPr>
            <a:normAutofit fontScale="90000"/>
          </a:bodyPr>
          <a:lstStyle/>
          <a:p>
            <a:pPr algn="ctr"/>
            <a:r>
              <a:rPr lang="en-GB" dirty="0"/>
              <a:t>G.P</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48E8FB-32D5-4196-AE9E-7F149AF3B025}"/>
                  </a:ext>
                </a:extLst>
              </p:cNvPr>
              <p:cNvSpPr>
                <a:spLocks noGrp="1"/>
              </p:cNvSpPr>
              <p:nvPr>
                <p:ph idx="1"/>
              </p:nvPr>
            </p:nvSpPr>
            <p:spPr>
              <a:xfrm>
                <a:off x="1295401" y="2528357"/>
                <a:ext cx="9601196" cy="3318936"/>
              </a:xfrm>
            </p:spPr>
            <p:txBody>
              <a:bodyPr>
                <a:normAutofit lnSpcReduction="10000"/>
              </a:bodyPr>
              <a:lstStyle/>
              <a:p>
                <a:r>
                  <a:rPr lang="en-GB" dirty="0"/>
                  <a:t>Find the common ratio of a G.P whose first term is 16 and the last term is</a:t>
                </a:r>
              </a:p>
              <a:p>
                <a:r>
                  <a:rPr lang="en-GB" dirty="0"/>
                  <a:t>1/256  and the sum of the terms of the G.P is 5461/256.     </a:t>
                </a:r>
              </a:p>
              <a:p>
                <a:r>
                  <a:rPr lang="en-GB" dirty="0"/>
                  <a:t> </a:t>
                </a:r>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smtClean="0">
                            <a:latin typeface="Cambria Math" panose="02040503050406030204" pitchFamily="18" charset="0"/>
                          </a:rPr>
                          <m:t>𝑡</m:t>
                        </m:r>
                      </m:e>
                      <m:sub>
                        <m:r>
                          <a:rPr lang="en-GB" i="1" smtClean="0">
                            <a:latin typeface="Cambria Math" panose="02040503050406030204" pitchFamily="18" charset="0"/>
                          </a:rPr>
                          <m:t>𝑛</m:t>
                        </m:r>
                      </m:sub>
                    </m:sSub>
                    <m:r>
                      <a:rPr lang="en-GB" i="1" smtClean="0">
                        <a:latin typeface="Cambria Math" panose="02040503050406030204" pitchFamily="18" charset="0"/>
                      </a:rPr>
                      <m:t>=</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𝑎𝑟</m:t>
                        </m:r>
                      </m:e>
                      <m:sup>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−1)</m:t>
                        </m:r>
                      </m:sup>
                    </m:sSup>
                  </m:oMath>
                </a14:m>
                <a:r>
                  <a:rPr lang="en-IN" dirty="0"/>
                  <a:t> = 1/256</a:t>
                </a:r>
              </a:p>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𝑛</m:t>
                        </m:r>
                      </m:sub>
                    </m:sSub>
                  </m:oMath>
                </a14:m>
                <a:r>
                  <a:rPr lang="en-IN" dirty="0"/>
                  <a:t>  = </a:t>
                </a:r>
                <a14:m>
                  <m:oMath xmlns:m="http://schemas.openxmlformats.org/officeDocument/2006/math">
                    <m:r>
                      <a:rPr lang="en-GB" i="1">
                        <a:latin typeface="Cambria Math" panose="02040503050406030204" pitchFamily="18" charset="0"/>
                      </a:rPr>
                      <m:t>𝑎</m:t>
                    </m:r>
                    <m:f>
                      <m:fPr>
                        <m:ctrlPr>
                          <a:rPr lang="en-GB" i="1">
                            <a:solidFill>
                              <a:srgbClr val="836967"/>
                            </a:solidFill>
                            <a:latin typeface="Cambria Math" panose="02040503050406030204" pitchFamily="18" charset="0"/>
                          </a:rPr>
                        </m:ctrlPr>
                      </m:fPr>
                      <m:num>
                        <m:d>
                          <m:dPr>
                            <m:ctrlPr>
                              <a:rPr lang="en-GB" i="1">
                                <a:solidFill>
                                  <a:srgbClr val="836967"/>
                                </a:solidFill>
                                <a:latin typeface="Cambria Math" panose="02040503050406030204" pitchFamily="18" charset="0"/>
                              </a:rPr>
                            </m:ctrlPr>
                          </m:dPr>
                          <m:e>
                            <m:r>
                              <a:rPr lang="en-GB" i="1">
                                <a:latin typeface="Cambria Math" panose="02040503050406030204" pitchFamily="18" charset="0"/>
                              </a:rPr>
                              <m:t>1−</m:t>
                            </m:r>
                            <m:sSup>
                              <m:sSupPr>
                                <m:ctrlPr>
                                  <a:rPr lang="en-GB" i="1">
                                    <a:solidFill>
                                      <a:srgbClr val="836967"/>
                                    </a:solidFill>
                                    <a:latin typeface="Cambria Math" panose="02040503050406030204" pitchFamily="18" charset="0"/>
                                  </a:rPr>
                                </m:ctrlPr>
                              </m:sSupPr>
                              <m:e>
                                <m:r>
                                  <a:rPr lang="en-GB" i="1">
                                    <a:latin typeface="Cambria Math" panose="02040503050406030204" pitchFamily="18" charset="0"/>
                                  </a:rPr>
                                  <m:t>𝑟</m:t>
                                </m:r>
                              </m:e>
                              <m:sup>
                                <m:r>
                                  <a:rPr lang="en-GB" i="1">
                                    <a:latin typeface="Cambria Math" panose="02040503050406030204" pitchFamily="18" charset="0"/>
                                  </a:rPr>
                                  <m:t>𝑛</m:t>
                                </m:r>
                              </m:sup>
                            </m:sSup>
                          </m:e>
                        </m:d>
                      </m:num>
                      <m:den>
                        <m:d>
                          <m:dPr>
                            <m:ctrlPr>
                              <a:rPr lang="en-GB" i="1">
                                <a:solidFill>
                                  <a:srgbClr val="836967"/>
                                </a:solidFill>
                                <a:latin typeface="Cambria Math" panose="02040503050406030204" pitchFamily="18" charset="0"/>
                              </a:rPr>
                            </m:ctrlPr>
                          </m:dPr>
                          <m:e>
                            <m:r>
                              <a:rPr lang="en-GB" i="1">
                                <a:latin typeface="Cambria Math" panose="02040503050406030204" pitchFamily="18" charset="0"/>
                              </a:rPr>
                              <m:t>1−</m:t>
                            </m:r>
                            <m:r>
                              <a:rPr lang="en-IN" b="0" i="1" smtClean="0">
                                <a:latin typeface="Cambria Math" panose="02040503050406030204" pitchFamily="18" charset="0"/>
                              </a:rPr>
                              <m:t>𝑟</m:t>
                            </m:r>
                          </m:e>
                        </m:d>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𝑟</m:t>
                        </m:r>
                        <m:sSup>
                          <m:sSupPr>
                            <m:ctrlPr>
                              <a:rPr lang="en-IN" i="1">
                                <a:latin typeface="Cambria Math" panose="02040503050406030204" pitchFamily="18" charset="0"/>
                              </a:rPr>
                            </m:ctrlPr>
                          </m:sSupPr>
                          <m:e>
                            <m:r>
                              <a:rPr lang="en-IN" b="0" i="1" smtClean="0">
                                <a:latin typeface="Cambria Math" panose="02040503050406030204" pitchFamily="18" charset="0"/>
                              </a:rPr>
                              <m:t> .</m:t>
                            </m:r>
                            <m:r>
                              <a:rPr lang="en-IN" i="1">
                                <a:latin typeface="Cambria Math" panose="02040503050406030204" pitchFamily="18" charset="0"/>
                              </a:rPr>
                              <m:t>𝑟</m:t>
                            </m:r>
                          </m:e>
                          <m:sup>
                            <m:r>
                              <a:rPr lang="en-IN" i="1">
                                <a:latin typeface="Cambria Math" panose="02040503050406030204" pitchFamily="18" charset="0"/>
                              </a:rPr>
                              <m:t>(</m:t>
                            </m:r>
                            <m:r>
                              <a:rPr lang="en-IN" i="1">
                                <a:latin typeface="Cambria Math" panose="02040503050406030204" pitchFamily="18" charset="0"/>
                              </a:rPr>
                              <m:t>𝑛</m:t>
                            </m:r>
                            <m:r>
                              <a:rPr lang="en-IN" i="1">
                                <a:latin typeface="Cambria Math" panose="02040503050406030204" pitchFamily="18" charset="0"/>
                              </a:rPr>
                              <m:t>−1)</m:t>
                            </m:r>
                          </m:sup>
                        </m:sSup>
                      </m:num>
                      <m:den>
                        <m:r>
                          <a:rPr lang="en-IN" b="0" i="1" smtClean="0">
                            <a:latin typeface="Cambria Math" panose="02040503050406030204" pitchFamily="18" charset="0"/>
                          </a:rPr>
                          <m:t>(1−</m:t>
                        </m:r>
                        <m:r>
                          <a:rPr lang="en-IN" b="0" i="1" smtClean="0">
                            <a:latin typeface="Cambria Math" panose="02040503050406030204" pitchFamily="18" charset="0"/>
                          </a:rPr>
                          <m:t>𝑟</m:t>
                        </m:r>
                        <m:r>
                          <a:rPr lang="en-IN" b="0" i="1" smtClean="0">
                            <a:latin typeface="Cambria Math" panose="02040503050406030204" pitchFamily="18" charset="0"/>
                          </a:rPr>
                          <m:t>)</m:t>
                        </m:r>
                      </m:den>
                    </m:f>
                  </m:oMath>
                </a14:m>
                <a:r>
                  <a:rPr lang="en-IN" dirty="0"/>
                  <a:t> = [16 – r (1/256)]/ (1-r)  =  5461/256</a:t>
                </a:r>
              </a:p>
              <a:p>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4096 −</m:t>
                        </m:r>
                        <m:r>
                          <a:rPr lang="en-IN" b="0" i="1" smtClean="0">
                            <a:latin typeface="Cambria Math" panose="02040503050406030204" pitchFamily="18" charset="0"/>
                          </a:rPr>
                          <m:t>𝑟</m:t>
                        </m:r>
                      </m:num>
                      <m:den>
                        <m:r>
                          <a:rPr lang="en-IN" b="0" i="1" smtClean="0">
                            <a:latin typeface="Cambria Math" panose="02040503050406030204" pitchFamily="18" charset="0"/>
                          </a:rPr>
                          <m:t>256 ( 1−</m:t>
                        </m:r>
                        <m:r>
                          <a:rPr lang="en-IN" b="0" i="1" smtClean="0">
                            <a:latin typeface="Cambria Math" panose="02040503050406030204" pitchFamily="18" charset="0"/>
                          </a:rPr>
                          <m:t>𝑟</m:t>
                        </m:r>
                        <m:r>
                          <a:rPr lang="en-IN" b="0" i="1" smtClean="0">
                            <a:latin typeface="Cambria Math" panose="02040503050406030204" pitchFamily="18" charset="0"/>
                          </a:rPr>
                          <m:t>)</m:t>
                        </m:r>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5461</m:t>
                        </m:r>
                      </m:num>
                      <m:den>
                        <m:r>
                          <a:rPr lang="en-IN" b="0" i="1" smtClean="0">
                            <a:latin typeface="Cambria Math" panose="02040503050406030204" pitchFamily="18" charset="0"/>
                          </a:rPr>
                          <m:t>256</m:t>
                        </m:r>
                      </m:den>
                    </m:f>
                  </m:oMath>
                </a14:m>
                <a:r>
                  <a:rPr lang="en-IN" dirty="0"/>
                  <a:t> -----</a:t>
                </a:r>
                <a:r>
                  <a:rPr lang="en-IN" dirty="0">
                    <a:sym typeface="Wingdings" panose="05000000000000000000" pitchFamily="2" charset="2"/>
                  </a:rPr>
                  <a:t>     4096 – r = 5461 – 5461r</a:t>
                </a:r>
              </a:p>
              <a:p>
                <a:r>
                  <a:rPr lang="en-IN" dirty="0">
                    <a:sym typeface="Wingdings" panose="05000000000000000000" pitchFamily="2" charset="2"/>
                  </a:rPr>
                  <a:t>                                        5460 r = 1365</a:t>
                </a:r>
              </a:p>
              <a:p>
                <a:r>
                  <a:rPr lang="en-IN" dirty="0">
                    <a:sym typeface="Wingdings" panose="05000000000000000000" pitchFamily="2" charset="2"/>
                  </a:rPr>
                  <a:t>                                               r = </a:t>
                </a:r>
                <a14:m>
                  <m:oMath xmlns:m="http://schemas.openxmlformats.org/officeDocument/2006/math">
                    <m:f>
                      <m:fPr>
                        <m:ctrlPr>
                          <a:rPr lang="en-IN" i="1" smtClean="0">
                            <a:latin typeface="Cambria Math" panose="02040503050406030204" pitchFamily="18" charset="0"/>
                            <a:sym typeface="Wingdings" panose="05000000000000000000" pitchFamily="2" charset="2"/>
                          </a:rPr>
                        </m:ctrlPr>
                      </m:fPr>
                      <m:num>
                        <m:r>
                          <a:rPr lang="en-IN" b="0" i="1" smtClean="0">
                            <a:latin typeface="Cambria Math" panose="02040503050406030204" pitchFamily="18" charset="0"/>
                            <a:sym typeface="Wingdings" panose="05000000000000000000" pitchFamily="2" charset="2"/>
                          </a:rPr>
                          <m:t>1365</m:t>
                        </m:r>
                      </m:num>
                      <m:den>
                        <m:r>
                          <a:rPr lang="en-IN" b="0" i="1" smtClean="0">
                            <a:latin typeface="Cambria Math" panose="02040503050406030204" pitchFamily="18" charset="0"/>
                            <a:sym typeface="Wingdings" panose="05000000000000000000" pitchFamily="2" charset="2"/>
                          </a:rPr>
                          <m:t>5460</m:t>
                        </m:r>
                      </m:den>
                    </m:f>
                  </m:oMath>
                </a14:m>
                <a:r>
                  <a:rPr lang="en-IN" dirty="0"/>
                  <a:t>  =  ¼  </a:t>
                </a:r>
              </a:p>
              <a:p>
                <a:endParaRPr lang="en-IN" dirty="0"/>
              </a:p>
            </p:txBody>
          </p:sp>
        </mc:Choice>
        <mc:Fallback xmlns="">
          <p:sp>
            <p:nvSpPr>
              <p:cNvPr id="3" name="Content Placeholder 2">
                <a:extLst>
                  <a:ext uri="{FF2B5EF4-FFF2-40B4-BE49-F238E27FC236}">
                    <a16:creationId xmlns:a16="http://schemas.microsoft.com/office/drawing/2014/main" id="{5748E8FB-32D5-4196-AE9E-7F149AF3B025}"/>
                  </a:ext>
                </a:extLst>
              </p:cNvPr>
              <p:cNvSpPr>
                <a:spLocks noGrp="1" noRot="1" noChangeAspect="1" noMove="1" noResize="1" noEditPoints="1" noAdjustHandles="1" noChangeArrowheads="1" noChangeShapeType="1" noTextEdit="1"/>
              </p:cNvSpPr>
              <p:nvPr>
                <p:ph idx="1"/>
              </p:nvPr>
            </p:nvSpPr>
            <p:spPr>
              <a:xfrm>
                <a:off x="1295401" y="2528357"/>
                <a:ext cx="9601196" cy="3318936"/>
              </a:xfrm>
              <a:blipFill>
                <a:blip r:embed="rId2"/>
                <a:stretch>
                  <a:fillRect l="-318" t="-2022"/>
                </a:stretch>
              </a:blipFill>
            </p:spPr>
            <p:txBody>
              <a:bodyPr/>
              <a:lstStyle/>
              <a:p>
                <a:r>
                  <a:rPr lang="en-IN">
                    <a:noFill/>
                  </a:rPr>
                  <a:t> </a:t>
                </a:r>
              </a:p>
            </p:txBody>
          </p:sp>
        </mc:Fallback>
      </mc:AlternateContent>
    </p:spTree>
    <p:extLst>
      <p:ext uri="{BB962C8B-B14F-4D97-AF65-F5344CB8AC3E}">
        <p14:creationId xmlns:p14="http://schemas.microsoft.com/office/powerpoint/2010/main" val="22688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082F-9916-4E4B-8FE3-714458D41591}"/>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8A7884-19A6-4039-A4CE-EA34A7BD81B3}"/>
                  </a:ext>
                </a:extLst>
              </p:cNvPr>
              <p:cNvSpPr>
                <a:spLocks noGrp="1"/>
              </p:cNvSpPr>
              <p:nvPr>
                <p:ph idx="1"/>
              </p:nvPr>
            </p:nvSpPr>
            <p:spPr/>
            <p:txBody>
              <a:bodyPr/>
              <a:lstStyle/>
              <a:p>
                <a:r>
                  <a:rPr lang="en-IN" dirty="0"/>
                  <a:t>If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1 </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5</m:t>
                        </m:r>
                        <m:r>
                          <a:rPr lang="en-IN" i="1">
                            <a:latin typeface="Cambria Math" panose="02040503050406030204" pitchFamily="18" charset="0"/>
                          </a:rPr>
                          <m:t> </m:t>
                        </m:r>
                      </m:sub>
                    </m:sSub>
                  </m:oMath>
                </a14:m>
                <a:r>
                  <a:rPr lang="en-IN"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10</m:t>
                        </m:r>
                        <m:r>
                          <a:rPr lang="en-IN" i="1">
                            <a:latin typeface="Cambria Math" panose="02040503050406030204" pitchFamily="18" charset="0"/>
                          </a:rPr>
                          <m:t> </m:t>
                        </m:r>
                      </m:sub>
                    </m:sSub>
                  </m:oMath>
                </a14:m>
                <a:r>
                  <a:rPr lang="en-IN"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1</m:t>
                        </m:r>
                        <m:r>
                          <a:rPr lang="en-IN" b="0" i="1" smtClean="0">
                            <a:latin typeface="Cambria Math" panose="02040503050406030204" pitchFamily="18" charset="0"/>
                          </a:rPr>
                          <m:t>5</m:t>
                        </m:r>
                        <m:r>
                          <a:rPr lang="en-IN" i="1">
                            <a:latin typeface="Cambria Math" panose="02040503050406030204" pitchFamily="18" charset="0"/>
                          </a:rPr>
                          <m:t> </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20</m:t>
                        </m:r>
                        <m:r>
                          <a:rPr lang="en-IN" i="1">
                            <a:latin typeface="Cambria Math" panose="02040503050406030204" pitchFamily="18" charset="0"/>
                          </a:rPr>
                          <m:t> </m:t>
                        </m:r>
                      </m:sub>
                    </m:sSub>
                    <m:r>
                      <a:rPr lang="en-IN" b="0" i="0" smtClean="0">
                        <a:latin typeface="Cambria Math" panose="02040503050406030204" pitchFamily="18" charset="0"/>
                      </a:rPr>
                      <m:t>+</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24 </m:t>
                        </m:r>
                        <m:r>
                          <a:rPr lang="en-IN" i="1">
                            <a:latin typeface="Cambria Math" panose="02040503050406030204" pitchFamily="18" charset="0"/>
                          </a:rPr>
                          <m:t> </m:t>
                        </m:r>
                      </m:sub>
                    </m:sSub>
                  </m:oMath>
                </a14:m>
                <a:r>
                  <a:rPr lang="en-IN" dirty="0"/>
                  <a:t> = 225  find the sum to 24 terms of the A.P </a:t>
                </a:r>
              </a:p>
              <a:p>
                <a:r>
                  <a:rPr lang="en-IN" dirty="0"/>
                  <a:t>Given   a + a+4d +a +9d +a+14d+a+19d +a+23d = 225</a:t>
                </a:r>
              </a:p>
              <a:p>
                <a:r>
                  <a:rPr lang="en-IN" dirty="0"/>
                  <a:t>       --</a:t>
                </a:r>
                <a:r>
                  <a:rPr lang="en-IN" dirty="0">
                    <a:sym typeface="Wingdings" panose="05000000000000000000" pitchFamily="2" charset="2"/>
                  </a:rPr>
                  <a:t>   6a + 69d = 225</a:t>
                </a:r>
              </a:p>
              <a:p>
                <a:r>
                  <a:rPr lang="en-IN" dirty="0">
                    <a:sym typeface="Wingdings" panose="05000000000000000000" pitchFamily="2" charset="2"/>
                  </a:rPr>
                  <a:t>         therefore  2a + 23d = 75</a:t>
                </a:r>
              </a:p>
              <a:p>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24 </m:t>
                        </m:r>
                        <m:r>
                          <a:rPr lang="en-IN" i="1">
                            <a:latin typeface="Cambria Math" panose="02040503050406030204" pitchFamily="18" charset="0"/>
                          </a:rPr>
                          <m:t> </m:t>
                        </m:r>
                      </m:sub>
                    </m:sSub>
                  </m:oMath>
                </a14:m>
                <a:r>
                  <a:rPr lang="en-IN" dirty="0"/>
                  <a:t> = 24/2 [ 2a + 23d]</a:t>
                </a:r>
              </a:p>
              <a:p>
                <a:r>
                  <a:rPr lang="en-IN" dirty="0"/>
                  <a:t>         =  12 [ 75]  =  900</a:t>
                </a:r>
              </a:p>
            </p:txBody>
          </p:sp>
        </mc:Choice>
        <mc:Fallback xmlns="">
          <p:sp>
            <p:nvSpPr>
              <p:cNvPr id="3" name="Content Placeholder 2">
                <a:extLst>
                  <a:ext uri="{FF2B5EF4-FFF2-40B4-BE49-F238E27FC236}">
                    <a16:creationId xmlns:a16="http://schemas.microsoft.com/office/drawing/2014/main" id="{328A7884-19A6-4039-A4CE-EA34A7BD81B3}"/>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IN">
                    <a:noFill/>
                  </a:rPr>
                  <a:t> </a:t>
                </a:r>
              </a:p>
            </p:txBody>
          </p:sp>
        </mc:Fallback>
      </mc:AlternateContent>
    </p:spTree>
    <p:extLst>
      <p:ext uri="{BB962C8B-B14F-4D97-AF65-F5344CB8AC3E}">
        <p14:creationId xmlns:p14="http://schemas.microsoft.com/office/powerpoint/2010/main" val="320564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DD833-AAB1-4960-BACB-C4DB63BE0C15}"/>
              </a:ext>
            </a:extLst>
          </p:cNvPr>
          <p:cNvSpPr>
            <a:spLocks noGrp="1"/>
          </p:cNvSpPr>
          <p:nvPr>
            <p:ph type="title"/>
          </p:nvPr>
        </p:nvSpPr>
        <p:spPr>
          <a:xfrm>
            <a:off x="5411931" y="452718"/>
            <a:ext cx="4638903" cy="1400530"/>
          </a:xfrm>
        </p:spPr>
        <p:txBody>
          <a:bodyPr>
            <a:normAutofit/>
          </a:bodyPr>
          <a:lstStyle/>
          <a:p>
            <a:r>
              <a:rPr lang="en-IN" dirty="0"/>
              <a:t>exercise</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8352400D-2A95-45F2-A35E-327E6A67575B}"/>
              </a:ext>
            </a:extLst>
          </p:cNvPr>
          <p:cNvPicPr>
            <a:picLocks noChangeAspect="1"/>
          </p:cNvPicPr>
          <p:nvPr/>
        </p:nvPicPr>
        <p:blipFill rotWithShape="1">
          <a:blip r:embed="rId3"/>
          <a:srcRect l="24337" r="27258"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387CD0-B207-4080-AEEC-96BA7DC6BD54}"/>
                  </a:ext>
                </a:extLst>
              </p:cNvPr>
              <p:cNvSpPr>
                <a:spLocks noGrp="1"/>
              </p:cNvSpPr>
              <p:nvPr>
                <p:ph idx="1"/>
              </p:nvPr>
            </p:nvSpPr>
            <p:spPr>
              <a:xfrm>
                <a:off x="5410950" y="2052918"/>
                <a:ext cx="4638903" cy="4195481"/>
              </a:xfrm>
            </p:spPr>
            <p:txBody>
              <a:bodyPr>
                <a:normAutofit/>
              </a:bodyPr>
              <a:lstStyle/>
              <a:p>
                <a:pPr>
                  <a:lnSpc>
                    <a:spcPct val="90000"/>
                  </a:lnSpc>
                </a:pPr>
                <a:r>
                  <a:rPr lang="en-IN" sz="1900" dirty="0"/>
                  <a:t>Find the number of terms if the twelfth term is 37 and the sixth term is 19 , given the nth term is 67.</a:t>
                </a:r>
              </a:p>
              <a:p>
                <a:pPr>
                  <a:lnSpc>
                    <a:spcPct val="90000"/>
                  </a:lnSpc>
                </a:pPr>
                <a:endParaRPr lang="en-IN" sz="1900" dirty="0"/>
              </a:p>
              <a:p>
                <a:pPr>
                  <a:lnSpc>
                    <a:spcPct val="90000"/>
                  </a:lnSpc>
                </a:pPr>
                <a14:m>
                  <m:oMath xmlns:m="http://schemas.openxmlformats.org/officeDocument/2006/math">
                    <m:sSub>
                      <m:sSubPr>
                        <m:ctrlPr>
                          <a:rPr lang="en-GB" sz="1900" i="1" smtClean="0">
                            <a:latin typeface="Cambria Math" panose="02040503050406030204" pitchFamily="18" charset="0"/>
                          </a:rPr>
                        </m:ctrlPr>
                      </m:sSubPr>
                      <m:e>
                        <m:r>
                          <a:rPr lang="en-GB" sz="1900" i="1">
                            <a:latin typeface="Cambria Math" panose="02040503050406030204" pitchFamily="18" charset="0"/>
                          </a:rPr>
                          <m:t>𝑡</m:t>
                        </m:r>
                      </m:e>
                      <m:sub>
                        <m:r>
                          <a:rPr lang="en-GB" sz="1900" i="1">
                            <a:latin typeface="Cambria Math" panose="02040503050406030204" pitchFamily="18" charset="0"/>
                          </a:rPr>
                          <m:t>1</m:t>
                        </m:r>
                        <m:r>
                          <a:rPr lang="en-IN" sz="1900" b="0" i="1" smtClean="0">
                            <a:latin typeface="Cambria Math" panose="02040503050406030204" pitchFamily="18" charset="0"/>
                          </a:rPr>
                          <m:t>2 </m:t>
                        </m:r>
                      </m:sub>
                    </m:sSub>
                  </m:oMath>
                </a14:m>
                <a:r>
                  <a:rPr lang="en-IN" sz="1900" dirty="0"/>
                  <a:t> = a + 11d = 37</a:t>
                </a:r>
              </a:p>
              <a:p>
                <a:pPr>
                  <a:lnSpc>
                    <a:spcPct val="90000"/>
                  </a:lnSpc>
                </a:pPr>
                <a14:m>
                  <m:oMath xmlns:m="http://schemas.openxmlformats.org/officeDocument/2006/math">
                    <m:sSub>
                      <m:sSubPr>
                        <m:ctrlPr>
                          <a:rPr lang="en-GB" sz="1900" i="1" smtClean="0">
                            <a:latin typeface="Cambria Math" panose="02040503050406030204" pitchFamily="18" charset="0"/>
                          </a:rPr>
                        </m:ctrlPr>
                      </m:sSubPr>
                      <m:e>
                        <m:r>
                          <a:rPr lang="en-GB" sz="1900" i="1">
                            <a:latin typeface="Cambria Math" panose="02040503050406030204" pitchFamily="18" charset="0"/>
                          </a:rPr>
                          <m:t>𝑡</m:t>
                        </m:r>
                      </m:e>
                      <m:sub>
                        <m:r>
                          <a:rPr lang="en-IN" sz="1900" i="1" smtClean="0">
                            <a:latin typeface="Cambria Math" panose="02040503050406030204" pitchFamily="18" charset="0"/>
                          </a:rPr>
                          <m:t>6</m:t>
                        </m:r>
                      </m:sub>
                    </m:sSub>
                  </m:oMath>
                </a14:m>
                <a:r>
                  <a:rPr lang="en-IN" sz="1900" dirty="0"/>
                  <a:t>   = a + 5d =   19</a:t>
                </a:r>
              </a:p>
              <a:p>
                <a:pPr>
                  <a:lnSpc>
                    <a:spcPct val="90000"/>
                  </a:lnSpc>
                </a:pPr>
                <a:r>
                  <a:rPr lang="en-IN" sz="1900" dirty="0"/>
                  <a:t>-&gt;  6d = 18 or   d= 3</a:t>
                </a:r>
              </a:p>
              <a:p>
                <a:pPr>
                  <a:lnSpc>
                    <a:spcPct val="90000"/>
                  </a:lnSpc>
                </a:pPr>
                <a:r>
                  <a:rPr lang="en-IN" sz="1900" dirty="0"/>
                  <a:t>a + 5 x 3 = 19  </a:t>
                </a:r>
                <a:r>
                  <a:rPr lang="en-IN" sz="1900" dirty="0">
                    <a:sym typeface="Wingdings" panose="05000000000000000000" pitchFamily="2" charset="2"/>
                  </a:rPr>
                  <a:t> a = 4</a:t>
                </a:r>
              </a:p>
              <a:p>
                <a:pPr>
                  <a:lnSpc>
                    <a:spcPct val="90000"/>
                  </a:lnSpc>
                </a:pPr>
                <a14:m>
                  <m:oMath xmlns:m="http://schemas.openxmlformats.org/officeDocument/2006/math">
                    <m:sSub>
                      <m:sSubPr>
                        <m:ctrlPr>
                          <a:rPr lang="en-GB" sz="1900" i="1" smtClean="0">
                            <a:latin typeface="Cambria Math" panose="02040503050406030204" pitchFamily="18" charset="0"/>
                          </a:rPr>
                        </m:ctrlPr>
                      </m:sSubPr>
                      <m:e>
                        <m:r>
                          <a:rPr lang="en-GB" sz="1900" i="1">
                            <a:latin typeface="Cambria Math" panose="02040503050406030204" pitchFamily="18" charset="0"/>
                          </a:rPr>
                          <m:t>𝑡</m:t>
                        </m:r>
                      </m:e>
                      <m:sub>
                        <m:r>
                          <a:rPr lang="en-IN" sz="1900" b="0" i="1" smtClean="0">
                            <a:latin typeface="Cambria Math" panose="02040503050406030204" pitchFamily="18" charset="0"/>
                          </a:rPr>
                          <m:t>𝑛</m:t>
                        </m:r>
                        <m:r>
                          <a:rPr lang="en-IN" sz="1900" b="0" i="1" smtClean="0">
                            <a:latin typeface="Cambria Math" panose="02040503050406030204" pitchFamily="18" charset="0"/>
                          </a:rPr>
                          <m:t>  </m:t>
                        </m:r>
                      </m:sub>
                    </m:sSub>
                  </m:oMath>
                </a14:m>
                <a:r>
                  <a:rPr lang="en-IN" sz="1900" dirty="0"/>
                  <a:t> = a + (n-1)d  = 67</a:t>
                </a:r>
              </a:p>
              <a:p>
                <a:pPr>
                  <a:lnSpc>
                    <a:spcPct val="90000"/>
                  </a:lnSpc>
                </a:pPr>
                <a:r>
                  <a:rPr lang="en-IN" sz="1900" dirty="0"/>
                  <a:t>     = 4 + (n-1) 3 = 67</a:t>
                </a:r>
              </a:p>
              <a:p>
                <a:pPr>
                  <a:lnSpc>
                    <a:spcPct val="90000"/>
                  </a:lnSpc>
                </a:pPr>
                <a:r>
                  <a:rPr lang="en-IN" sz="1900" dirty="0"/>
                  <a:t>        n = 22</a:t>
                </a:r>
              </a:p>
            </p:txBody>
          </p:sp>
        </mc:Choice>
        <mc:Fallback>
          <p:sp>
            <p:nvSpPr>
              <p:cNvPr id="3" name="Content Placeholder 2">
                <a:extLst>
                  <a:ext uri="{FF2B5EF4-FFF2-40B4-BE49-F238E27FC236}">
                    <a16:creationId xmlns:a16="http://schemas.microsoft.com/office/drawing/2014/main" id="{FB387CD0-B207-4080-AEEC-96BA7DC6BD54}"/>
                  </a:ext>
                </a:extLst>
              </p:cNvPr>
              <p:cNvSpPr>
                <a:spLocks noGrp="1" noRot="1" noChangeAspect="1" noMove="1" noResize="1" noEditPoints="1" noAdjustHandles="1" noChangeArrowheads="1" noChangeShapeType="1" noTextEdit="1"/>
              </p:cNvSpPr>
              <p:nvPr>
                <p:ph idx="1"/>
              </p:nvPr>
            </p:nvSpPr>
            <p:spPr>
              <a:xfrm>
                <a:off x="5410950" y="2052918"/>
                <a:ext cx="4638903" cy="4195481"/>
              </a:xfrm>
              <a:blipFill>
                <a:blip r:embed="rId4"/>
                <a:stretch>
                  <a:fillRect l="-526" t="-1453" r="-2365"/>
                </a:stretch>
              </a:blipFill>
            </p:spPr>
            <p:txBody>
              <a:bodyPr/>
              <a:lstStyle/>
              <a:p>
                <a:r>
                  <a:rPr lang="en-IN">
                    <a:noFill/>
                  </a:rPr>
                  <a:t> </a:t>
                </a:r>
              </a:p>
            </p:txBody>
          </p:sp>
        </mc:Fallback>
      </mc:AlternateContent>
    </p:spTree>
    <p:extLst>
      <p:ext uri="{BB962C8B-B14F-4D97-AF65-F5344CB8AC3E}">
        <p14:creationId xmlns:p14="http://schemas.microsoft.com/office/powerpoint/2010/main" val="25513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8"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0"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F691E47-1DD2-4758-ADC1-29B9F5FB7C36}"/>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A.P</a:t>
            </a:r>
            <a:endParaRPr lang="en-IN">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53D017-2CE0-49C7-A986-E8B2A205AE74}"/>
                  </a:ext>
                </a:extLst>
              </p:cNvPr>
              <p:cNvSpPr>
                <a:spLocks noGrp="1"/>
              </p:cNvSpPr>
              <p:nvPr>
                <p:ph idx="1"/>
              </p:nvPr>
            </p:nvSpPr>
            <p:spPr>
              <a:xfrm>
                <a:off x="1103312" y="2763520"/>
                <a:ext cx="8946541" cy="3484879"/>
              </a:xfrm>
            </p:spPr>
            <p:txBody>
              <a:bodyPr>
                <a:normAutofit/>
              </a:bodyPr>
              <a:lstStyle/>
              <a:p>
                <a:r>
                  <a:rPr lang="en-GB"/>
                  <a:t>There are 3 numbers in A.P whose sum is 30 and the product 960. Find the numbers.</a:t>
                </a:r>
              </a:p>
              <a:p>
                <a:r>
                  <a:rPr lang="en-IN"/>
                  <a:t> </a:t>
                </a:r>
                <a:r>
                  <a:rPr lang="en-IN" dirty="0"/>
                  <a:t>Let the three numbers be   (a-d), a and (</a:t>
                </a:r>
                <a:r>
                  <a:rPr lang="en-IN" dirty="0" err="1"/>
                  <a:t>a+d</a:t>
                </a:r>
                <a:r>
                  <a:rPr lang="en-IN" dirty="0"/>
                  <a:t>)</a:t>
                </a:r>
              </a:p>
              <a:p>
                <a:r>
                  <a:rPr lang="en-IN" dirty="0"/>
                  <a:t>  Their sum  = 3a = 30   -</a:t>
                </a:r>
                <a:r>
                  <a:rPr lang="en-IN" dirty="0">
                    <a:sym typeface="Wingdings" panose="05000000000000000000" pitchFamily="2" charset="2"/>
                  </a:rPr>
                  <a:t>  a = 10</a:t>
                </a:r>
              </a:p>
              <a:p>
                <a:r>
                  <a:rPr lang="en-IN" dirty="0">
                    <a:sym typeface="Wingdings" panose="05000000000000000000" pitchFamily="2" charset="2"/>
                  </a:rPr>
                  <a:t>Their product = a(</a:t>
                </a:r>
                <a14:m>
                  <m:oMath xmlns:m="http://schemas.openxmlformats.org/officeDocument/2006/math">
                    <m:sSup>
                      <m:sSupPr>
                        <m:ctrlPr>
                          <a:rPr lang="en-IN" i="1" smtClean="0">
                            <a:latin typeface="Cambria Math" panose="02040503050406030204" pitchFamily="18" charset="0"/>
                            <a:sym typeface="Wingdings" panose="05000000000000000000" pitchFamily="2" charset="2"/>
                          </a:rPr>
                        </m:ctrlPr>
                      </m:sSupPr>
                      <m:e>
                        <m:r>
                          <a:rPr lang="en-IN" b="0" i="1" smtClean="0">
                            <a:latin typeface="Cambria Math" panose="02040503050406030204" pitchFamily="18" charset="0"/>
                            <a:sym typeface="Wingdings" panose="05000000000000000000" pitchFamily="2" charset="2"/>
                          </a:rPr>
                          <m:t>𝑎</m:t>
                        </m:r>
                      </m:e>
                      <m:sup>
                        <m:r>
                          <a:rPr lang="en-IN" b="0" i="1" smtClean="0">
                            <a:latin typeface="Cambria Math" panose="02040503050406030204" pitchFamily="18" charset="0"/>
                            <a:sym typeface="Wingdings" panose="05000000000000000000" pitchFamily="2" charset="2"/>
                          </a:rPr>
                          <m:t>2</m:t>
                        </m:r>
                      </m:sup>
                    </m:sSup>
                  </m:oMath>
                </a14:m>
                <a:r>
                  <a:rPr lang="en-IN" dirty="0">
                    <a:sym typeface="Wingdings" panose="05000000000000000000" pitchFamily="2" charset="2"/>
                  </a:rPr>
                  <a:t> – </a:t>
                </a:r>
                <a14:m>
                  <m:oMath xmlns:m="http://schemas.openxmlformats.org/officeDocument/2006/math">
                    <m:sSup>
                      <m:sSupPr>
                        <m:ctrlPr>
                          <a:rPr lang="en-IN" i="1">
                            <a:latin typeface="Cambria Math" panose="02040503050406030204" pitchFamily="18" charset="0"/>
                            <a:sym typeface="Wingdings" panose="05000000000000000000" pitchFamily="2" charset="2"/>
                          </a:rPr>
                        </m:ctrlPr>
                      </m:sSupPr>
                      <m:e>
                        <m:r>
                          <a:rPr lang="en-IN" b="0" i="1" smtClean="0">
                            <a:latin typeface="Cambria Math" panose="02040503050406030204" pitchFamily="18" charset="0"/>
                            <a:sym typeface="Wingdings" panose="05000000000000000000" pitchFamily="2" charset="2"/>
                          </a:rPr>
                          <m:t>𝑑</m:t>
                        </m:r>
                      </m:e>
                      <m:sup>
                        <m:r>
                          <a:rPr lang="en-IN" i="1">
                            <a:latin typeface="Cambria Math" panose="02040503050406030204" pitchFamily="18" charset="0"/>
                            <a:sym typeface="Wingdings" panose="05000000000000000000" pitchFamily="2" charset="2"/>
                          </a:rPr>
                          <m:t>2</m:t>
                        </m:r>
                      </m:sup>
                    </m:sSup>
                  </m:oMath>
                </a14:m>
                <a:r>
                  <a:rPr lang="en-IN" dirty="0">
                    <a:sym typeface="Wingdings" panose="05000000000000000000" pitchFamily="2" charset="2"/>
                  </a:rPr>
                  <a:t> ) = 10 ( 100 - </a:t>
                </a:r>
                <a14:m>
                  <m:oMath xmlns:m="http://schemas.openxmlformats.org/officeDocument/2006/math">
                    <m:sSup>
                      <m:sSupPr>
                        <m:ctrlPr>
                          <a:rPr lang="en-IN" i="1">
                            <a:latin typeface="Cambria Math" panose="02040503050406030204" pitchFamily="18" charset="0"/>
                            <a:sym typeface="Wingdings" panose="05000000000000000000" pitchFamily="2" charset="2"/>
                          </a:rPr>
                        </m:ctrlPr>
                      </m:sSupPr>
                      <m:e>
                        <m:r>
                          <a:rPr lang="en-IN" i="1">
                            <a:latin typeface="Cambria Math" panose="02040503050406030204" pitchFamily="18" charset="0"/>
                            <a:sym typeface="Wingdings" panose="05000000000000000000" pitchFamily="2" charset="2"/>
                          </a:rPr>
                          <m:t>𝑑</m:t>
                        </m:r>
                      </m:e>
                      <m:sup>
                        <m:r>
                          <a:rPr lang="en-IN" i="1">
                            <a:latin typeface="Cambria Math" panose="02040503050406030204" pitchFamily="18" charset="0"/>
                            <a:sym typeface="Wingdings" panose="05000000000000000000" pitchFamily="2" charset="2"/>
                          </a:rPr>
                          <m:t>2</m:t>
                        </m:r>
                      </m:sup>
                    </m:sSup>
                  </m:oMath>
                </a14:m>
                <a:r>
                  <a:rPr lang="en-IN" dirty="0"/>
                  <a:t>) = 960</a:t>
                </a:r>
              </a:p>
              <a:p>
                <a:r>
                  <a:rPr lang="en-IN" dirty="0"/>
                  <a:t>                       =&gt; </a:t>
                </a:r>
                <a:r>
                  <a:rPr lang="en-IN" dirty="0">
                    <a:sym typeface="Wingdings" panose="05000000000000000000" pitchFamily="2" charset="2"/>
                  </a:rPr>
                  <a:t>100 - </a:t>
                </a:r>
                <a14:m>
                  <m:oMath xmlns:m="http://schemas.openxmlformats.org/officeDocument/2006/math">
                    <m:sSup>
                      <m:sSupPr>
                        <m:ctrlPr>
                          <a:rPr lang="en-IN" i="1">
                            <a:latin typeface="Cambria Math" panose="02040503050406030204" pitchFamily="18" charset="0"/>
                            <a:sym typeface="Wingdings" panose="05000000000000000000" pitchFamily="2" charset="2"/>
                          </a:rPr>
                        </m:ctrlPr>
                      </m:sSupPr>
                      <m:e>
                        <m:r>
                          <a:rPr lang="en-IN" i="1">
                            <a:latin typeface="Cambria Math" panose="02040503050406030204" pitchFamily="18" charset="0"/>
                            <a:sym typeface="Wingdings" panose="05000000000000000000" pitchFamily="2" charset="2"/>
                          </a:rPr>
                          <m:t>𝑑</m:t>
                        </m:r>
                      </m:e>
                      <m:sup>
                        <m:r>
                          <a:rPr lang="en-IN" i="1">
                            <a:latin typeface="Cambria Math" panose="02040503050406030204" pitchFamily="18" charset="0"/>
                            <a:sym typeface="Wingdings" panose="05000000000000000000" pitchFamily="2" charset="2"/>
                          </a:rPr>
                          <m:t>2</m:t>
                        </m:r>
                      </m:sup>
                    </m:sSup>
                  </m:oMath>
                </a14:m>
                <a:r>
                  <a:rPr lang="en-IN" dirty="0"/>
                  <a:t> = 96    or </a:t>
                </a:r>
                <a14:m>
                  <m:oMath xmlns:m="http://schemas.openxmlformats.org/officeDocument/2006/math">
                    <m:sSup>
                      <m:sSupPr>
                        <m:ctrlPr>
                          <a:rPr lang="en-IN" i="1">
                            <a:latin typeface="Cambria Math" panose="02040503050406030204" pitchFamily="18" charset="0"/>
                            <a:sym typeface="Wingdings" panose="05000000000000000000" pitchFamily="2" charset="2"/>
                          </a:rPr>
                        </m:ctrlPr>
                      </m:sSupPr>
                      <m:e>
                        <m:r>
                          <a:rPr lang="en-IN" i="1">
                            <a:latin typeface="Cambria Math" panose="02040503050406030204" pitchFamily="18" charset="0"/>
                            <a:sym typeface="Wingdings" panose="05000000000000000000" pitchFamily="2" charset="2"/>
                          </a:rPr>
                          <m:t>𝑑</m:t>
                        </m:r>
                      </m:e>
                      <m:sup>
                        <m:r>
                          <a:rPr lang="en-IN" i="1">
                            <a:latin typeface="Cambria Math" panose="02040503050406030204" pitchFamily="18" charset="0"/>
                            <a:sym typeface="Wingdings" panose="05000000000000000000" pitchFamily="2" charset="2"/>
                          </a:rPr>
                          <m:t>2</m:t>
                        </m:r>
                      </m:sup>
                    </m:sSup>
                  </m:oMath>
                </a14:m>
                <a:r>
                  <a:rPr lang="en-IN" dirty="0"/>
                  <a:t>   = 4,  d =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 2</a:t>
                </a:r>
              </a:p>
              <a:p>
                <a:r>
                  <a:rPr lang="en-IN" dirty="0"/>
                  <a:t>The numbers in an ascending order are    8, 10, 12</a:t>
                </a:r>
              </a:p>
            </p:txBody>
          </p:sp>
        </mc:Choice>
        <mc:Fallback xmlns="">
          <p:sp>
            <p:nvSpPr>
              <p:cNvPr id="3" name="Content Placeholder 2">
                <a:extLst>
                  <a:ext uri="{FF2B5EF4-FFF2-40B4-BE49-F238E27FC236}">
                    <a16:creationId xmlns:a16="http://schemas.microsoft.com/office/drawing/2014/main" id="{2753D017-2CE0-49C7-A986-E8B2A205AE74}"/>
                  </a:ext>
                </a:extLst>
              </p:cNvPr>
              <p:cNvSpPr>
                <a:spLocks noGrp="1" noRot="1" noChangeAspect="1" noMove="1" noResize="1" noEditPoints="1" noAdjustHandles="1" noChangeArrowheads="1" noChangeShapeType="1" noTextEdit="1"/>
              </p:cNvSpPr>
              <p:nvPr>
                <p:ph idx="1"/>
              </p:nvPr>
            </p:nvSpPr>
            <p:spPr>
              <a:xfrm>
                <a:off x="1103312" y="2763520"/>
                <a:ext cx="8946541" cy="3484879"/>
              </a:xfrm>
              <a:blipFill>
                <a:blip r:embed="rId2"/>
                <a:stretch>
                  <a:fillRect l="-341" t="-874"/>
                </a:stretch>
              </a:blipFill>
            </p:spPr>
            <p:txBody>
              <a:bodyPr/>
              <a:lstStyle/>
              <a:p>
                <a:r>
                  <a:rPr lang="en-IN">
                    <a:noFill/>
                  </a:rPr>
                  <a:t> </a:t>
                </a:r>
              </a:p>
            </p:txBody>
          </p:sp>
        </mc:Fallback>
      </mc:AlternateContent>
    </p:spTree>
    <p:extLst>
      <p:ext uri="{BB962C8B-B14F-4D97-AF65-F5344CB8AC3E}">
        <p14:creationId xmlns:p14="http://schemas.microsoft.com/office/powerpoint/2010/main" val="25939888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EBBE-7403-459A-8991-29D689B6D1C4}"/>
              </a:ext>
            </a:extLst>
          </p:cNvPr>
          <p:cNvSpPr>
            <a:spLocks noGrp="1"/>
          </p:cNvSpPr>
          <p:nvPr>
            <p:ph type="title"/>
          </p:nvPr>
        </p:nvSpPr>
        <p:spPr/>
        <p:txBody>
          <a:bodyPr/>
          <a:lstStyle/>
          <a:p>
            <a:pPr algn="ctr"/>
            <a:r>
              <a:rPr lang="en-GB" dirty="0"/>
              <a:t>A.P</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070098-6637-4244-ACB2-D05D371F1A74}"/>
                  </a:ext>
                </a:extLst>
              </p:cNvPr>
              <p:cNvSpPr>
                <a:spLocks noGrp="1"/>
              </p:cNvSpPr>
              <p:nvPr>
                <p:ph idx="1"/>
              </p:nvPr>
            </p:nvSpPr>
            <p:spPr/>
            <p:txBody>
              <a:bodyPr>
                <a:normAutofit/>
              </a:bodyPr>
              <a:lstStyle/>
              <a:p>
                <a:r>
                  <a:rPr lang="en-GB" sz="2000" dirty="0"/>
                  <a:t>The sum of three numbers in A.P is 33 and the sum of their squares is 395. Find the numbers.</a:t>
                </a:r>
              </a:p>
              <a:p>
                <a:r>
                  <a:rPr lang="en-IN" dirty="0"/>
                  <a:t> </a:t>
                </a:r>
              </a:p>
              <a:p>
                <a:r>
                  <a:rPr lang="en-IN" dirty="0"/>
                  <a:t>Let the three numbers be   (a-d), a and (</a:t>
                </a:r>
                <a:r>
                  <a:rPr lang="en-IN" dirty="0" err="1"/>
                  <a:t>a+d</a:t>
                </a:r>
                <a:r>
                  <a:rPr lang="en-IN" dirty="0"/>
                  <a:t>)</a:t>
                </a:r>
              </a:p>
              <a:p>
                <a:r>
                  <a:rPr lang="en-IN" dirty="0"/>
                  <a:t> sum = 3a = 33   -</a:t>
                </a:r>
                <a:r>
                  <a:rPr lang="en-IN" dirty="0">
                    <a:sym typeface="Wingdings" panose="05000000000000000000" pitchFamily="2" charset="2"/>
                  </a:rPr>
                  <a:t>   a = 11</a:t>
                </a:r>
              </a:p>
              <a:p>
                <a:r>
                  <a:rPr lang="en-IN" dirty="0">
                    <a:sym typeface="Wingdings" panose="05000000000000000000" pitchFamily="2" charset="2"/>
                  </a:rPr>
                  <a:t> </a:t>
                </a:r>
                <a14:m>
                  <m:oMath xmlns:m="http://schemas.openxmlformats.org/officeDocument/2006/math">
                    <m:sSup>
                      <m:sSupPr>
                        <m:ctrlPr>
                          <a:rPr lang="en-IN" i="1" smtClean="0">
                            <a:latin typeface="Cambria Math" panose="02040503050406030204" pitchFamily="18" charset="0"/>
                            <a:sym typeface="Wingdings" panose="05000000000000000000" pitchFamily="2" charset="2"/>
                          </a:rPr>
                        </m:ctrlPr>
                      </m:sSupPr>
                      <m:e>
                        <m:r>
                          <a:rPr lang="en-IN" b="0" i="1" smtClean="0">
                            <a:latin typeface="Cambria Math" panose="02040503050406030204" pitchFamily="18" charset="0"/>
                            <a:sym typeface="Wingdings" panose="05000000000000000000" pitchFamily="2" charset="2"/>
                          </a:rPr>
                          <m:t>(</m:t>
                        </m:r>
                        <m:r>
                          <a:rPr lang="en-IN" b="0" i="1" smtClean="0">
                            <a:latin typeface="Cambria Math" panose="02040503050406030204" pitchFamily="18" charset="0"/>
                            <a:sym typeface="Wingdings" panose="05000000000000000000" pitchFamily="2" charset="2"/>
                          </a:rPr>
                          <m:t>𝑎</m:t>
                        </m:r>
                        <m:r>
                          <a:rPr lang="en-IN" b="0" i="1" smtClean="0">
                            <a:latin typeface="Cambria Math" panose="02040503050406030204" pitchFamily="18" charset="0"/>
                            <a:sym typeface="Wingdings" panose="05000000000000000000" pitchFamily="2" charset="2"/>
                          </a:rPr>
                          <m:t>−</m:t>
                        </m:r>
                        <m:r>
                          <a:rPr lang="en-IN" b="0" i="1" smtClean="0">
                            <a:latin typeface="Cambria Math" panose="02040503050406030204" pitchFamily="18" charset="0"/>
                            <a:sym typeface="Wingdings" panose="05000000000000000000" pitchFamily="2" charset="2"/>
                          </a:rPr>
                          <m:t>𝑑</m:t>
                        </m:r>
                        <m:r>
                          <a:rPr lang="en-IN" b="0" i="1" smtClean="0">
                            <a:latin typeface="Cambria Math" panose="02040503050406030204" pitchFamily="18" charset="0"/>
                            <a:sym typeface="Wingdings" panose="05000000000000000000" pitchFamily="2" charset="2"/>
                          </a:rPr>
                          <m:t>)</m:t>
                        </m:r>
                      </m:e>
                      <m:sup>
                        <m:r>
                          <a:rPr lang="en-IN" b="0" i="1" smtClean="0">
                            <a:latin typeface="Cambria Math" panose="02040503050406030204" pitchFamily="18" charset="0"/>
                            <a:sym typeface="Wingdings" panose="05000000000000000000" pitchFamily="2" charset="2"/>
                          </a:rPr>
                          <m:t>2</m:t>
                        </m:r>
                      </m:sup>
                    </m:sSup>
                  </m:oMath>
                </a14:m>
                <a:r>
                  <a:rPr lang="en-IN" dirty="0">
                    <a:sym typeface="Wingdings" panose="05000000000000000000" pitchFamily="2" charset="2"/>
                  </a:rPr>
                  <a:t>  + </a:t>
                </a:r>
                <a14:m>
                  <m:oMath xmlns:m="http://schemas.openxmlformats.org/officeDocument/2006/math">
                    <m:sSup>
                      <m:sSupPr>
                        <m:ctrlPr>
                          <a:rPr lang="en-IN" i="1" smtClean="0">
                            <a:latin typeface="Cambria Math" panose="02040503050406030204" pitchFamily="18" charset="0"/>
                            <a:sym typeface="Wingdings" panose="05000000000000000000" pitchFamily="2" charset="2"/>
                          </a:rPr>
                        </m:ctrlPr>
                      </m:sSupPr>
                      <m:e>
                        <m:r>
                          <a:rPr lang="en-IN" b="0" i="1" smtClean="0">
                            <a:latin typeface="Cambria Math" panose="02040503050406030204" pitchFamily="18" charset="0"/>
                            <a:sym typeface="Wingdings" panose="05000000000000000000" pitchFamily="2" charset="2"/>
                          </a:rPr>
                          <m:t>𝑎</m:t>
                        </m:r>
                      </m:e>
                      <m:sup>
                        <m:r>
                          <a:rPr lang="en-IN" b="0" i="1" smtClean="0">
                            <a:latin typeface="Cambria Math" panose="02040503050406030204" pitchFamily="18" charset="0"/>
                            <a:sym typeface="Wingdings" panose="05000000000000000000" pitchFamily="2" charset="2"/>
                          </a:rPr>
                          <m:t>2</m:t>
                        </m:r>
                      </m:sup>
                    </m:sSup>
                  </m:oMath>
                </a14:m>
                <a:r>
                  <a:rPr lang="en-IN" dirty="0">
                    <a:sym typeface="Wingdings" panose="05000000000000000000" pitchFamily="2" charset="2"/>
                  </a:rPr>
                  <a:t>+ </a:t>
                </a:r>
                <a14:m>
                  <m:oMath xmlns:m="http://schemas.openxmlformats.org/officeDocument/2006/math">
                    <m:sSup>
                      <m:sSupPr>
                        <m:ctrlPr>
                          <a:rPr lang="en-IN" i="1" smtClean="0">
                            <a:latin typeface="Cambria Math" panose="02040503050406030204" pitchFamily="18" charset="0"/>
                            <a:sym typeface="Wingdings" panose="05000000000000000000" pitchFamily="2" charset="2"/>
                          </a:rPr>
                        </m:ctrlPr>
                      </m:sSupPr>
                      <m:e>
                        <m:r>
                          <a:rPr lang="en-IN" b="0" i="1" smtClean="0">
                            <a:latin typeface="Cambria Math" panose="02040503050406030204" pitchFamily="18" charset="0"/>
                            <a:sym typeface="Wingdings" panose="05000000000000000000" pitchFamily="2" charset="2"/>
                          </a:rPr>
                          <m:t>(</m:t>
                        </m:r>
                        <m:r>
                          <a:rPr lang="en-IN" b="0" i="1" smtClean="0">
                            <a:latin typeface="Cambria Math" panose="02040503050406030204" pitchFamily="18" charset="0"/>
                            <a:sym typeface="Wingdings" panose="05000000000000000000" pitchFamily="2" charset="2"/>
                          </a:rPr>
                          <m:t>𝑎</m:t>
                        </m:r>
                        <m:r>
                          <a:rPr lang="en-IN" b="0" i="1" smtClean="0">
                            <a:latin typeface="Cambria Math" panose="02040503050406030204" pitchFamily="18" charset="0"/>
                            <a:sym typeface="Wingdings" panose="05000000000000000000" pitchFamily="2" charset="2"/>
                          </a:rPr>
                          <m:t>+</m:t>
                        </m:r>
                        <m:r>
                          <a:rPr lang="en-IN" b="0" i="1" smtClean="0">
                            <a:latin typeface="Cambria Math" panose="02040503050406030204" pitchFamily="18" charset="0"/>
                            <a:sym typeface="Wingdings" panose="05000000000000000000" pitchFamily="2" charset="2"/>
                          </a:rPr>
                          <m:t>𝑑</m:t>
                        </m:r>
                        <m:r>
                          <a:rPr lang="en-IN" b="0" i="1" smtClean="0">
                            <a:latin typeface="Cambria Math" panose="02040503050406030204" pitchFamily="18" charset="0"/>
                            <a:sym typeface="Wingdings" panose="05000000000000000000" pitchFamily="2" charset="2"/>
                          </a:rPr>
                          <m:t>)</m:t>
                        </m:r>
                      </m:e>
                      <m:sup>
                        <m:r>
                          <a:rPr lang="en-IN" b="0" i="1" smtClean="0">
                            <a:latin typeface="Cambria Math" panose="02040503050406030204" pitchFamily="18" charset="0"/>
                            <a:sym typeface="Wingdings" panose="05000000000000000000" pitchFamily="2" charset="2"/>
                          </a:rPr>
                          <m:t>2</m:t>
                        </m:r>
                      </m:sup>
                    </m:sSup>
                  </m:oMath>
                </a14:m>
                <a:r>
                  <a:rPr lang="en-IN" dirty="0">
                    <a:sym typeface="Wingdings" panose="05000000000000000000" pitchFamily="2" charset="2"/>
                  </a:rPr>
                  <a:t> = 395 </a:t>
                </a:r>
              </a:p>
              <a:p>
                <a:r>
                  <a:rPr lang="en-IN" dirty="0">
                    <a:sym typeface="Wingdings" panose="05000000000000000000" pitchFamily="2" charset="2"/>
                  </a:rPr>
                  <a:t>3 </a:t>
                </a:r>
                <a14:m>
                  <m:oMath xmlns:m="http://schemas.openxmlformats.org/officeDocument/2006/math">
                    <m:sSup>
                      <m:sSupPr>
                        <m:ctrlPr>
                          <a:rPr lang="en-IN" i="1">
                            <a:latin typeface="Cambria Math" panose="02040503050406030204" pitchFamily="18" charset="0"/>
                            <a:sym typeface="Wingdings" panose="05000000000000000000" pitchFamily="2" charset="2"/>
                          </a:rPr>
                        </m:ctrlPr>
                      </m:sSupPr>
                      <m:e>
                        <m:r>
                          <a:rPr lang="en-IN" i="1">
                            <a:latin typeface="Cambria Math" panose="02040503050406030204" pitchFamily="18" charset="0"/>
                            <a:sym typeface="Wingdings" panose="05000000000000000000" pitchFamily="2" charset="2"/>
                          </a:rPr>
                          <m:t>𝑎</m:t>
                        </m:r>
                      </m:e>
                      <m:sup>
                        <m:r>
                          <a:rPr lang="en-IN" i="1">
                            <a:latin typeface="Cambria Math" panose="02040503050406030204" pitchFamily="18" charset="0"/>
                            <a:sym typeface="Wingdings" panose="05000000000000000000" pitchFamily="2" charset="2"/>
                          </a:rPr>
                          <m:t>2</m:t>
                        </m:r>
                      </m:sup>
                    </m:sSup>
                  </m:oMath>
                </a14:m>
                <a:r>
                  <a:rPr lang="en-IN" dirty="0"/>
                  <a:t> + 2 </a:t>
                </a:r>
                <a14:m>
                  <m:oMath xmlns:m="http://schemas.openxmlformats.org/officeDocument/2006/math">
                    <m:sSup>
                      <m:sSupPr>
                        <m:ctrlPr>
                          <a:rPr lang="en-IN" i="1">
                            <a:latin typeface="Cambria Math" panose="02040503050406030204" pitchFamily="18" charset="0"/>
                            <a:sym typeface="Wingdings" panose="05000000000000000000" pitchFamily="2" charset="2"/>
                          </a:rPr>
                        </m:ctrlPr>
                      </m:sSupPr>
                      <m:e>
                        <m:r>
                          <a:rPr lang="en-IN" b="0" i="1" smtClean="0">
                            <a:latin typeface="Cambria Math" panose="02040503050406030204" pitchFamily="18" charset="0"/>
                            <a:sym typeface="Wingdings" panose="05000000000000000000" pitchFamily="2" charset="2"/>
                          </a:rPr>
                          <m:t>𝑑</m:t>
                        </m:r>
                      </m:e>
                      <m:sup>
                        <m:r>
                          <a:rPr lang="en-IN" i="1">
                            <a:latin typeface="Cambria Math" panose="02040503050406030204" pitchFamily="18" charset="0"/>
                            <a:sym typeface="Wingdings" panose="05000000000000000000" pitchFamily="2" charset="2"/>
                          </a:rPr>
                          <m:t>2</m:t>
                        </m:r>
                      </m:sup>
                    </m:sSup>
                  </m:oMath>
                </a14:m>
                <a:r>
                  <a:rPr lang="en-IN" dirty="0"/>
                  <a:t>  = 395</a:t>
                </a:r>
              </a:p>
              <a:p>
                <a:r>
                  <a:rPr lang="en-IN" dirty="0"/>
                  <a:t>3 x 121 + 2 </a:t>
                </a:r>
                <a14:m>
                  <m:oMath xmlns:m="http://schemas.openxmlformats.org/officeDocument/2006/math">
                    <m:sSup>
                      <m:sSupPr>
                        <m:ctrlPr>
                          <a:rPr lang="en-IN" i="1">
                            <a:latin typeface="Cambria Math" panose="02040503050406030204" pitchFamily="18" charset="0"/>
                            <a:sym typeface="Wingdings" panose="05000000000000000000" pitchFamily="2" charset="2"/>
                          </a:rPr>
                        </m:ctrlPr>
                      </m:sSupPr>
                      <m:e>
                        <m:r>
                          <a:rPr lang="en-IN" i="1">
                            <a:latin typeface="Cambria Math" panose="02040503050406030204" pitchFamily="18" charset="0"/>
                            <a:sym typeface="Wingdings" panose="05000000000000000000" pitchFamily="2" charset="2"/>
                          </a:rPr>
                          <m:t>𝑑</m:t>
                        </m:r>
                      </m:e>
                      <m:sup>
                        <m:r>
                          <a:rPr lang="en-IN" i="1">
                            <a:latin typeface="Cambria Math" panose="02040503050406030204" pitchFamily="18" charset="0"/>
                            <a:sym typeface="Wingdings" panose="05000000000000000000" pitchFamily="2" charset="2"/>
                          </a:rPr>
                          <m:t>2</m:t>
                        </m:r>
                      </m:sup>
                    </m:sSup>
                  </m:oMath>
                </a14:m>
                <a:r>
                  <a:rPr lang="en-IN" dirty="0"/>
                  <a:t>  = 395</a:t>
                </a:r>
              </a:p>
              <a:p>
                <a:r>
                  <a:rPr lang="en-IN" dirty="0"/>
                  <a:t> 2 </a:t>
                </a:r>
                <a14:m>
                  <m:oMath xmlns:m="http://schemas.openxmlformats.org/officeDocument/2006/math">
                    <m:sSup>
                      <m:sSupPr>
                        <m:ctrlPr>
                          <a:rPr lang="en-IN" i="1">
                            <a:latin typeface="Cambria Math" panose="02040503050406030204" pitchFamily="18" charset="0"/>
                            <a:sym typeface="Wingdings" panose="05000000000000000000" pitchFamily="2" charset="2"/>
                          </a:rPr>
                        </m:ctrlPr>
                      </m:sSupPr>
                      <m:e>
                        <m:r>
                          <a:rPr lang="en-IN" i="1">
                            <a:latin typeface="Cambria Math" panose="02040503050406030204" pitchFamily="18" charset="0"/>
                            <a:sym typeface="Wingdings" panose="05000000000000000000" pitchFamily="2" charset="2"/>
                          </a:rPr>
                          <m:t>𝑑</m:t>
                        </m:r>
                      </m:e>
                      <m:sup>
                        <m:r>
                          <a:rPr lang="en-IN" i="1">
                            <a:latin typeface="Cambria Math" panose="02040503050406030204" pitchFamily="18" charset="0"/>
                            <a:sym typeface="Wingdings" panose="05000000000000000000" pitchFamily="2" charset="2"/>
                          </a:rPr>
                          <m:t>2</m:t>
                        </m:r>
                      </m:sup>
                    </m:sSup>
                  </m:oMath>
                </a14:m>
                <a:r>
                  <a:rPr lang="en-IN" dirty="0"/>
                  <a:t>    = 395 – 363 = 32   </a:t>
                </a:r>
                <a:r>
                  <a:rPr lang="en-IN" dirty="0">
                    <a:sym typeface="Wingdings" panose="05000000000000000000" pitchFamily="2" charset="2"/>
                  </a:rPr>
                  <a:t> </a:t>
                </a:r>
                <a14:m>
                  <m:oMath xmlns:m="http://schemas.openxmlformats.org/officeDocument/2006/math">
                    <m:sSup>
                      <m:sSupPr>
                        <m:ctrlPr>
                          <a:rPr lang="en-IN" i="1">
                            <a:latin typeface="Cambria Math" panose="02040503050406030204" pitchFamily="18" charset="0"/>
                            <a:sym typeface="Wingdings" panose="05000000000000000000" pitchFamily="2" charset="2"/>
                          </a:rPr>
                        </m:ctrlPr>
                      </m:sSupPr>
                      <m:e>
                        <m:r>
                          <a:rPr lang="en-IN" i="1">
                            <a:latin typeface="Cambria Math" panose="02040503050406030204" pitchFamily="18" charset="0"/>
                            <a:sym typeface="Wingdings" panose="05000000000000000000" pitchFamily="2" charset="2"/>
                          </a:rPr>
                          <m:t>𝑑</m:t>
                        </m:r>
                      </m:e>
                      <m:sup>
                        <m:r>
                          <a:rPr lang="en-IN" i="1">
                            <a:latin typeface="Cambria Math" panose="02040503050406030204" pitchFamily="18" charset="0"/>
                            <a:sym typeface="Wingdings" panose="05000000000000000000" pitchFamily="2" charset="2"/>
                          </a:rPr>
                          <m:t>2</m:t>
                        </m:r>
                      </m:sup>
                    </m:sSup>
                  </m:oMath>
                </a14:m>
                <a:r>
                  <a:rPr lang="en-IN" dirty="0"/>
                  <a:t> = 16,  d = 4 </a:t>
                </a:r>
              </a:p>
              <a:p>
                <a:r>
                  <a:rPr lang="en-IN" dirty="0"/>
                  <a:t>The numbers are  7,11,15</a:t>
                </a:r>
              </a:p>
            </p:txBody>
          </p:sp>
        </mc:Choice>
        <mc:Fallback xmlns="">
          <p:sp>
            <p:nvSpPr>
              <p:cNvPr id="3" name="Content Placeholder 2">
                <a:extLst>
                  <a:ext uri="{FF2B5EF4-FFF2-40B4-BE49-F238E27FC236}">
                    <a16:creationId xmlns:a16="http://schemas.microsoft.com/office/drawing/2014/main" id="{91070098-6637-4244-ACB2-D05D371F1A74}"/>
                  </a:ext>
                </a:extLst>
              </p:cNvPr>
              <p:cNvSpPr>
                <a:spLocks noGrp="1" noRot="1" noChangeAspect="1" noMove="1" noResize="1" noEditPoints="1" noAdjustHandles="1" noChangeArrowheads="1" noChangeShapeType="1" noTextEdit="1"/>
              </p:cNvSpPr>
              <p:nvPr>
                <p:ph idx="1"/>
              </p:nvPr>
            </p:nvSpPr>
            <p:spPr>
              <a:blipFill>
                <a:blip r:embed="rId2"/>
                <a:stretch>
                  <a:fillRect l="-341" t="-872" b="-159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788D4C4-BF1B-44C2-9AE6-43376631BA90}"/>
                  </a:ext>
                </a:extLst>
              </p:cNvPr>
              <p:cNvSpPr txBox="1"/>
              <p:nvPr/>
            </p:nvSpPr>
            <p:spPr>
              <a:xfrm>
                <a:off x="5648325" y="2976562"/>
                <a:ext cx="387862" cy="3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rPr>
                          </m:ctrlPr>
                        </m:sSupPr>
                        <m:e/>
                        <m:sup>
                          <m:r>
                            <a:rPr lang="en-IN" b="0" i="1" smtClean="0">
                              <a:latin typeface="Cambria Math" panose="02040503050406030204" pitchFamily="18" charset="0"/>
                            </a:rPr>
                            <m:t>2</m:t>
                          </m:r>
                        </m:sup>
                      </m:sSup>
                    </m:oMath>
                  </m:oMathPara>
                </a14:m>
                <a:endParaRPr lang="en-IN" dirty="0"/>
              </a:p>
            </p:txBody>
          </p:sp>
        </mc:Choice>
        <mc:Fallback xmlns="">
          <p:sp>
            <p:nvSpPr>
              <p:cNvPr id="4" name="TextBox 3">
                <a:extLst>
                  <a:ext uri="{FF2B5EF4-FFF2-40B4-BE49-F238E27FC236}">
                    <a16:creationId xmlns:a16="http://schemas.microsoft.com/office/drawing/2014/main" id="{9788D4C4-BF1B-44C2-9AE6-43376631BA90}"/>
                  </a:ext>
                </a:extLst>
              </p:cNvPr>
              <p:cNvSpPr txBox="1">
                <a:spLocks noRot="1" noChangeAspect="1" noMove="1" noResize="1" noEditPoints="1" noAdjustHandles="1" noChangeArrowheads="1" noChangeShapeType="1" noTextEdit="1"/>
              </p:cNvSpPr>
              <p:nvPr/>
            </p:nvSpPr>
            <p:spPr>
              <a:xfrm>
                <a:off x="5648325" y="2976562"/>
                <a:ext cx="387862" cy="319318"/>
              </a:xfrm>
              <a:prstGeom prst="rect">
                <a:avLst/>
              </a:prstGeom>
              <a:blipFill>
                <a:blip r:embed="rId3"/>
                <a:stretch>
                  <a:fillRect t="-3774" r="-4762"/>
                </a:stretch>
              </a:blipFill>
            </p:spPr>
            <p:txBody>
              <a:bodyPr/>
              <a:lstStyle/>
              <a:p>
                <a:r>
                  <a:rPr lang="en-IN">
                    <a:noFill/>
                  </a:rPr>
                  <a:t> </a:t>
                </a:r>
              </a:p>
            </p:txBody>
          </p:sp>
        </mc:Fallback>
      </mc:AlternateContent>
    </p:spTree>
    <p:extLst>
      <p:ext uri="{BB962C8B-B14F-4D97-AF65-F5344CB8AC3E}">
        <p14:creationId xmlns:p14="http://schemas.microsoft.com/office/powerpoint/2010/main" val="289817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9B592B87-E8A6-4416-A8D7-2DB333F8F8C6}"/>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A.P</a:t>
            </a:r>
            <a:endParaRPr lang="en-IN">
              <a:solidFill>
                <a:srgbClr val="FFFFFF"/>
              </a:solidFill>
            </a:endParaRPr>
          </a:p>
        </p:txBody>
      </p:sp>
      <p:sp>
        <p:nvSpPr>
          <p:cNvPr id="3" name="Content Placeholder 2">
            <a:extLst>
              <a:ext uri="{FF2B5EF4-FFF2-40B4-BE49-F238E27FC236}">
                <a16:creationId xmlns:a16="http://schemas.microsoft.com/office/drawing/2014/main" id="{E3FB7AC0-239C-40C9-B66D-9D1BA55B2018}"/>
              </a:ext>
            </a:extLst>
          </p:cNvPr>
          <p:cNvSpPr>
            <a:spLocks noGrp="1"/>
          </p:cNvSpPr>
          <p:nvPr>
            <p:ph idx="1"/>
          </p:nvPr>
        </p:nvSpPr>
        <p:spPr>
          <a:xfrm>
            <a:off x="1103312" y="2763520"/>
            <a:ext cx="8946541" cy="3484879"/>
          </a:xfrm>
        </p:spPr>
        <p:txBody>
          <a:bodyPr>
            <a:normAutofit/>
          </a:bodyPr>
          <a:lstStyle/>
          <a:p>
            <a:r>
              <a:rPr lang="en-GB" dirty="0"/>
              <a:t>Find the arithmetic mean of an A.P with 51 terms whose 1</a:t>
            </a:r>
            <a:r>
              <a:rPr lang="en-GB" baseline="30000" dirty="0"/>
              <a:t>st</a:t>
            </a:r>
            <a:r>
              <a:rPr lang="en-GB" dirty="0"/>
              <a:t> term is 3.5 and the common difference is 0.6 .</a:t>
            </a:r>
          </a:p>
          <a:p>
            <a:endParaRPr lang="en-GB" dirty="0"/>
          </a:p>
          <a:p>
            <a:r>
              <a:rPr lang="en-GB" dirty="0"/>
              <a:t>Arithmetic mean of an A.P  = ½ [ 2a + (n-1)d ]</a:t>
            </a:r>
          </a:p>
          <a:p>
            <a:r>
              <a:rPr lang="en-GB" dirty="0"/>
              <a:t>      Arithmetic mean = ½ [ 2 x 7/2 +(51-1) 3/5]</a:t>
            </a:r>
          </a:p>
          <a:p>
            <a:r>
              <a:rPr lang="en-GB" dirty="0"/>
              <a:t>                                = ½ [ 7 + 30 ] = 37/2 = 18.5</a:t>
            </a:r>
          </a:p>
          <a:p>
            <a:r>
              <a:rPr lang="en-IN" dirty="0"/>
              <a:t> </a:t>
            </a:r>
          </a:p>
        </p:txBody>
      </p:sp>
    </p:spTree>
    <p:extLst>
      <p:ext uri="{BB962C8B-B14F-4D97-AF65-F5344CB8AC3E}">
        <p14:creationId xmlns:p14="http://schemas.microsoft.com/office/powerpoint/2010/main" val="15113424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EB8D90A-B598-4E90-9F7F-328B6605A743}"/>
              </a:ext>
            </a:extLst>
          </p:cNvPr>
          <p:cNvSpPr>
            <a:spLocks noGrp="1"/>
          </p:cNvSpPr>
          <p:nvPr>
            <p:ph type="title"/>
          </p:nvPr>
        </p:nvSpPr>
        <p:spPr>
          <a:xfrm>
            <a:off x="648930" y="629267"/>
            <a:ext cx="9252154" cy="1016654"/>
          </a:xfrm>
        </p:spPr>
        <p:txBody>
          <a:bodyPr>
            <a:normAutofit/>
          </a:bodyPr>
          <a:lstStyle/>
          <a:p>
            <a:r>
              <a:rPr lang="en-GB">
                <a:solidFill>
                  <a:srgbClr val="EBEBEB"/>
                </a:solidFill>
              </a:rPr>
              <a:t>A.P</a:t>
            </a:r>
            <a:endParaRPr lang="en-IN">
              <a:solidFill>
                <a:srgbClr val="EBEBEB"/>
              </a:solidFill>
            </a:endParaRPr>
          </a:p>
        </p:txBody>
      </p:sp>
      <p:sp useBgFill="1">
        <p:nvSpPr>
          <p:cNvPr id="16" name="Freeform: Shape 15">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7" name="Graphic 6" descr="Like">
            <a:extLst>
              <a:ext uri="{FF2B5EF4-FFF2-40B4-BE49-F238E27FC236}">
                <a16:creationId xmlns:a16="http://schemas.microsoft.com/office/drawing/2014/main" id="{F4E16DF4-5457-45D0-84DE-6131340564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484" y="2672367"/>
            <a:ext cx="3413845" cy="3413845"/>
          </a:xfrm>
          <a:prstGeom prst="rect">
            <a:avLst/>
          </a:prstGeom>
          <a:effectLst/>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41D5F2-1701-4A25-800A-AF34583B55AF}"/>
                  </a:ext>
                </a:extLst>
              </p:cNvPr>
              <p:cNvSpPr>
                <a:spLocks noGrp="1"/>
              </p:cNvSpPr>
              <p:nvPr>
                <p:ph idx="1"/>
              </p:nvPr>
            </p:nvSpPr>
            <p:spPr>
              <a:xfrm>
                <a:off x="4389416" y="2548281"/>
                <a:ext cx="7154279" cy="3658689"/>
              </a:xfrm>
            </p:spPr>
            <p:txBody>
              <a:bodyPr>
                <a:normAutofit/>
              </a:bodyPr>
              <a:lstStyle/>
              <a:p>
                <a:pPr>
                  <a:lnSpc>
                    <a:spcPct val="90000"/>
                  </a:lnSpc>
                </a:pPr>
                <a:r>
                  <a:rPr lang="en-GB" sz="1700" dirty="0"/>
                  <a:t>What is the sum of all three digit numbers which leaves a remainder of 3 , when divided by 7?</a:t>
                </a:r>
              </a:p>
              <a:p>
                <a:pPr>
                  <a:lnSpc>
                    <a:spcPct val="90000"/>
                  </a:lnSpc>
                </a:pPr>
                <a:endParaRPr lang="en-IN" sz="1700" dirty="0"/>
              </a:p>
              <a:p>
                <a:pPr>
                  <a:lnSpc>
                    <a:spcPct val="90000"/>
                  </a:lnSpc>
                </a:pPr>
                <a:r>
                  <a:rPr lang="en-IN" sz="1700" dirty="0"/>
                  <a:t>The first three digit number is 101 and the last is 997</a:t>
                </a:r>
              </a:p>
              <a:p>
                <a:pPr>
                  <a:lnSpc>
                    <a:spcPct val="90000"/>
                  </a:lnSpc>
                </a:pPr>
                <a:r>
                  <a:rPr lang="en-IN" sz="1700" dirty="0"/>
                  <a:t> a = 101 d = 7 and last term = 997</a:t>
                </a:r>
              </a:p>
              <a:p>
                <a:pPr>
                  <a:lnSpc>
                    <a:spcPct val="90000"/>
                  </a:lnSpc>
                </a:pPr>
                <a14:m>
                  <m:oMath xmlns:m="http://schemas.openxmlformats.org/officeDocument/2006/math">
                    <m:sSub>
                      <m:sSubPr>
                        <m:ctrlPr>
                          <a:rPr lang="en-IN" sz="1700" i="1" smtClean="0">
                            <a:latin typeface="Cambria Math" panose="02040503050406030204" pitchFamily="18" charset="0"/>
                          </a:rPr>
                        </m:ctrlPr>
                      </m:sSubPr>
                      <m:e>
                        <m:r>
                          <a:rPr lang="en-IN" sz="1700" b="0" i="1" smtClean="0">
                            <a:latin typeface="Cambria Math" panose="02040503050406030204" pitchFamily="18" charset="0"/>
                          </a:rPr>
                          <m:t>𝑡</m:t>
                        </m:r>
                      </m:e>
                      <m:sub>
                        <m:r>
                          <a:rPr lang="en-IN" sz="1700" b="0" i="1" smtClean="0">
                            <a:latin typeface="Cambria Math" panose="02040503050406030204" pitchFamily="18" charset="0"/>
                          </a:rPr>
                          <m:t>𝑛</m:t>
                        </m:r>
                      </m:sub>
                    </m:sSub>
                  </m:oMath>
                </a14:m>
                <a:r>
                  <a:rPr lang="en-IN" sz="1700" dirty="0"/>
                  <a:t> = a + (n-1) d = 997</a:t>
                </a:r>
              </a:p>
              <a:p>
                <a:pPr>
                  <a:lnSpc>
                    <a:spcPct val="90000"/>
                  </a:lnSpc>
                </a:pPr>
                <a:r>
                  <a:rPr lang="en-IN" sz="1700" dirty="0"/>
                  <a:t> 101 + (n-1) 7 = 997</a:t>
                </a:r>
              </a:p>
              <a:p>
                <a:pPr>
                  <a:lnSpc>
                    <a:spcPct val="90000"/>
                  </a:lnSpc>
                </a:pPr>
                <a:r>
                  <a:rPr lang="en-IN" sz="1700" dirty="0"/>
                  <a:t>   n = 129</a:t>
                </a:r>
              </a:p>
              <a:p>
                <a:pPr>
                  <a:lnSpc>
                    <a:spcPct val="90000"/>
                  </a:lnSpc>
                </a:pPr>
                <a:r>
                  <a:rPr lang="en-IN" sz="1700" dirty="0"/>
                  <a:t>Sum = 129/2 [101 + 997] = 129/2 x 1098 = 129 x 549</a:t>
                </a:r>
              </a:p>
              <a:p>
                <a:pPr>
                  <a:lnSpc>
                    <a:spcPct val="90000"/>
                  </a:lnSpc>
                </a:pPr>
                <a:r>
                  <a:rPr lang="en-IN" sz="1700" dirty="0"/>
                  <a:t>                                                             = 70821</a:t>
                </a:r>
              </a:p>
            </p:txBody>
          </p:sp>
        </mc:Choice>
        <mc:Fallback>
          <p:sp>
            <p:nvSpPr>
              <p:cNvPr id="3" name="Content Placeholder 2">
                <a:extLst>
                  <a:ext uri="{FF2B5EF4-FFF2-40B4-BE49-F238E27FC236}">
                    <a16:creationId xmlns:a16="http://schemas.microsoft.com/office/drawing/2014/main" id="{2F41D5F2-1701-4A25-800A-AF34583B55AF}"/>
                  </a:ext>
                </a:extLst>
              </p:cNvPr>
              <p:cNvSpPr>
                <a:spLocks noGrp="1" noRot="1" noChangeAspect="1" noMove="1" noResize="1" noEditPoints="1" noAdjustHandles="1" noChangeArrowheads="1" noChangeShapeType="1" noTextEdit="1"/>
              </p:cNvSpPr>
              <p:nvPr>
                <p:ph idx="1"/>
              </p:nvPr>
            </p:nvSpPr>
            <p:spPr>
              <a:xfrm>
                <a:off x="4389416" y="2548281"/>
                <a:ext cx="7154279" cy="3658689"/>
              </a:xfrm>
              <a:blipFill>
                <a:blip r:embed="rId4"/>
                <a:stretch>
                  <a:fillRect l="-85" t="-1167"/>
                </a:stretch>
              </a:blipFill>
            </p:spPr>
            <p:txBody>
              <a:bodyPr/>
              <a:lstStyle/>
              <a:p>
                <a:r>
                  <a:rPr lang="en-IN">
                    <a:noFill/>
                  </a:rPr>
                  <a:t> </a:t>
                </a:r>
              </a:p>
            </p:txBody>
          </p:sp>
        </mc:Fallback>
      </mc:AlternateContent>
    </p:spTree>
    <p:extLst>
      <p:ext uri="{BB962C8B-B14F-4D97-AF65-F5344CB8AC3E}">
        <p14:creationId xmlns:p14="http://schemas.microsoft.com/office/powerpoint/2010/main" val="33039056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CF6A-537D-424C-93D2-702545ACD3E8}"/>
              </a:ext>
            </a:extLst>
          </p:cNvPr>
          <p:cNvSpPr>
            <a:spLocks noGrp="1"/>
          </p:cNvSpPr>
          <p:nvPr>
            <p:ph type="title"/>
          </p:nvPr>
        </p:nvSpPr>
        <p:spPr/>
        <p:txBody>
          <a:bodyPr/>
          <a:lstStyle/>
          <a:p>
            <a:pPr algn="ctr"/>
            <a:r>
              <a:rPr lang="en-GB" dirty="0"/>
              <a:t>A.P</a:t>
            </a:r>
            <a:endParaRPr lang="en-IN" dirty="0"/>
          </a:p>
        </p:txBody>
      </p:sp>
      <p:sp>
        <p:nvSpPr>
          <p:cNvPr id="3" name="Content Placeholder 2">
            <a:extLst>
              <a:ext uri="{FF2B5EF4-FFF2-40B4-BE49-F238E27FC236}">
                <a16:creationId xmlns:a16="http://schemas.microsoft.com/office/drawing/2014/main" id="{9BE7A9B5-5FB6-477E-9B60-B4ADAA963380}"/>
              </a:ext>
            </a:extLst>
          </p:cNvPr>
          <p:cNvSpPr>
            <a:spLocks noGrp="1"/>
          </p:cNvSpPr>
          <p:nvPr>
            <p:ph idx="1"/>
          </p:nvPr>
        </p:nvSpPr>
        <p:spPr>
          <a:xfrm>
            <a:off x="543984" y="1488613"/>
            <a:ext cx="8596668" cy="3880773"/>
          </a:xfrm>
        </p:spPr>
        <p:txBody>
          <a:bodyPr/>
          <a:lstStyle/>
          <a:p>
            <a:r>
              <a:rPr lang="en-GB" dirty="0"/>
              <a:t>What is the sum of all positive integers up to 1000, which are divisible by 5 and are not divisible by 2?</a:t>
            </a:r>
          </a:p>
          <a:p>
            <a:pPr marL="0" indent="0">
              <a:buNone/>
            </a:pPr>
            <a:r>
              <a:rPr lang="en-GB" dirty="0">
                <a:effectLst/>
              </a:rPr>
              <a:t>1) 10,050     2) 5050      3) 5000   4)) 30,000  5) 50,000 </a:t>
            </a:r>
          </a:p>
          <a:p>
            <a:pPr marL="0" indent="0">
              <a:buNone/>
            </a:pPr>
            <a:r>
              <a:rPr lang="en-GB" dirty="0"/>
              <a:t> Not divisible by 2 , means odd multiples of 5 only.</a:t>
            </a:r>
          </a:p>
          <a:p>
            <a:pPr marL="0" indent="0">
              <a:buNone/>
            </a:pPr>
            <a:r>
              <a:rPr lang="en-GB" dirty="0">
                <a:effectLst/>
              </a:rPr>
              <a:t>  5, 15, 25 ,………………………………….., 995</a:t>
            </a:r>
          </a:p>
          <a:p>
            <a:pPr marL="0" indent="0">
              <a:buNone/>
            </a:pPr>
            <a:r>
              <a:rPr lang="en-GB" dirty="0"/>
              <a:t>  a = 5 , d = 10  and        = 995</a:t>
            </a:r>
          </a:p>
          <a:p>
            <a:pPr marL="0" indent="0">
              <a:buNone/>
            </a:pPr>
            <a:r>
              <a:rPr lang="en-GB" dirty="0">
                <a:effectLst/>
              </a:rPr>
              <a:t>995 = 5 + (n-1) 10 </a:t>
            </a:r>
          </a:p>
          <a:p>
            <a:pPr marL="0" indent="0">
              <a:buNone/>
            </a:pPr>
            <a:r>
              <a:rPr lang="en-GB" dirty="0"/>
              <a:t>   n = 100</a:t>
            </a:r>
          </a:p>
          <a:p>
            <a:pPr marL="0" indent="0">
              <a:buNone/>
            </a:pPr>
            <a:r>
              <a:rPr lang="en-GB" dirty="0">
                <a:effectLst/>
              </a:rPr>
              <a:t>Sum  = 100/2 [5 + 995 ] = 50,000</a:t>
            </a:r>
          </a:p>
          <a:p>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711D79-042E-4B16-9F73-695E49A53DE0}"/>
                  </a:ext>
                </a:extLst>
              </p:cNvPr>
              <p:cNvSpPr txBox="1"/>
              <p:nvPr/>
            </p:nvSpPr>
            <p:spPr>
              <a:xfrm>
                <a:off x="2886075" y="3428999"/>
                <a:ext cx="347275" cy="276999"/>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oMath>
                </a14:m>
                <a:r>
                  <a:rPr lang="en-IN" dirty="0"/>
                  <a:t>  </a:t>
                </a:r>
              </a:p>
            </p:txBody>
          </p:sp>
        </mc:Choice>
        <mc:Fallback xmlns="">
          <p:sp>
            <p:nvSpPr>
              <p:cNvPr id="5" name="TextBox 4">
                <a:extLst>
                  <a:ext uri="{FF2B5EF4-FFF2-40B4-BE49-F238E27FC236}">
                    <a16:creationId xmlns:a16="http://schemas.microsoft.com/office/drawing/2014/main" id="{3B711D79-042E-4B16-9F73-695E49A53DE0}"/>
                  </a:ext>
                </a:extLst>
              </p:cNvPr>
              <p:cNvSpPr txBox="1">
                <a:spLocks noRot="1" noChangeAspect="1" noMove="1" noResize="1" noEditPoints="1" noAdjustHandles="1" noChangeArrowheads="1" noChangeShapeType="1" noTextEdit="1"/>
              </p:cNvSpPr>
              <p:nvPr/>
            </p:nvSpPr>
            <p:spPr>
              <a:xfrm>
                <a:off x="2886075" y="3428999"/>
                <a:ext cx="347275" cy="276999"/>
              </a:xfrm>
              <a:prstGeom prst="rect">
                <a:avLst/>
              </a:prstGeom>
              <a:blipFill>
                <a:blip r:embed="rId2"/>
                <a:stretch>
                  <a:fillRect l="-21053" b="-13043"/>
                </a:stretch>
              </a:blipFill>
            </p:spPr>
            <p:txBody>
              <a:bodyPr/>
              <a:lstStyle/>
              <a:p>
                <a:r>
                  <a:rPr lang="en-IN">
                    <a:noFill/>
                  </a:rPr>
                  <a:t> </a:t>
                </a:r>
              </a:p>
            </p:txBody>
          </p:sp>
        </mc:Fallback>
      </mc:AlternateContent>
    </p:spTree>
    <p:extLst>
      <p:ext uri="{BB962C8B-B14F-4D97-AF65-F5344CB8AC3E}">
        <p14:creationId xmlns:p14="http://schemas.microsoft.com/office/powerpoint/2010/main" val="283943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3426</Words>
  <Application>Microsoft Office PowerPoint</Application>
  <PresentationFormat>Widescreen</PresentationFormat>
  <Paragraphs>260</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Cambria Math</vt:lpstr>
      <vt:lpstr>Century Gothic</vt:lpstr>
      <vt:lpstr>Wingdings 3</vt:lpstr>
      <vt:lpstr>Ion</vt:lpstr>
      <vt:lpstr>Arithmetic progressions</vt:lpstr>
      <vt:lpstr>7.Arithmetic Progressions</vt:lpstr>
      <vt:lpstr>A.P</vt:lpstr>
      <vt:lpstr>exercise</vt:lpstr>
      <vt:lpstr>A.P</vt:lpstr>
      <vt:lpstr>A.P</vt:lpstr>
      <vt:lpstr>A.P</vt:lpstr>
      <vt:lpstr>A.P</vt:lpstr>
      <vt:lpstr>A.P</vt:lpstr>
      <vt:lpstr>A.P</vt:lpstr>
      <vt:lpstr>A.P</vt:lpstr>
      <vt:lpstr>A.P</vt:lpstr>
      <vt:lpstr>A.P</vt:lpstr>
      <vt:lpstr>A.P</vt:lpstr>
      <vt:lpstr>A.P</vt:lpstr>
      <vt:lpstr>A.P</vt:lpstr>
      <vt:lpstr>A.P</vt:lpstr>
      <vt:lpstr>A.P</vt:lpstr>
      <vt:lpstr>A.P</vt:lpstr>
      <vt:lpstr>A.P</vt:lpstr>
      <vt:lpstr>A.P</vt:lpstr>
      <vt:lpstr>A.P</vt:lpstr>
      <vt:lpstr>A.P</vt:lpstr>
      <vt:lpstr>Geometric Progression</vt:lpstr>
      <vt:lpstr>G.P</vt:lpstr>
      <vt:lpstr>G.P</vt:lpstr>
      <vt:lpstr>G.P</vt:lpstr>
      <vt:lpstr>G.P</vt:lpstr>
      <vt:lpstr>G.P</vt:lpstr>
      <vt:lpstr>G.P</vt:lpstr>
      <vt:lpstr>G.P</vt:lpstr>
      <vt:lpstr>G.P</vt:lpstr>
      <vt:lpstr>G.P</vt:lpstr>
      <vt:lpstr>Solution</vt:lpstr>
      <vt:lpstr>G.P</vt:lpstr>
      <vt:lpstr>A.P &amp; G.P</vt:lpstr>
      <vt:lpstr>G.P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Arithmetic progressions</dc:title>
  <dc:creator>First Academy India</dc:creator>
  <cp:lastModifiedBy>First Academy FA</cp:lastModifiedBy>
  <cp:revision>7</cp:revision>
  <dcterms:created xsi:type="dcterms:W3CDTF">2020-10-20T13:28:05Z</dcterms:created>
  <dcterms:modified xsi:type="dcterms:W3CDTF">2021-02-23T02:27:18Z</dcterms:modified>
</cp:coreProperties>
</file>