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74" r:id="rId2"/>
    <p:sldId id="281" r:id="rId3"/>
    <p:sldId id="282" r:id="rId4"/>
    <p:sldId id="283" r:id="rId5"/>
    <p:sldId id="296" r:id="rId6"/>
    <p:sldId id="297" r:id="rId7"/>
    <p:sldId id="284" r:id="rId8"/>
    <p:sldId id="276" r:id="rId9"/>
    <p:sldId id="285" r:id="rId10"/>
    <p:sldId id="286" r:id="rId11"/>
    <p:sldId id="277" r:id="rId12"/>
    <p:sldId id="278" r:id="rId13"/>
    <p:sldId id="287" r:id="rId14"/>
    <p:sldId id="288" r:id="rId15"/>
    <p:sldId id="289" r:id="rId16"/>
    <p:sldId id="279" r:id="rId17"/>
    <p:sldId id="290" r:id="rId18"/>
    <p:sldId id="291" r:id="rId19"/>
    <p:sldId id="292" r:id="rId20"/>
    <p:sldId id="280" r:id="rId21"/>
    <p:sldId id="293" r:id="rId22"/>
    <p:sldId id="294" r:id="rId23"/>
    <p:sldId id="29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CAF6C3-A205-4759-87A5-EFE296958372}">
          <p14:sldIdLst>
            <p14:sldId id="274"/>
            <p14:sldId id="281"/>
            <p14:sldId id="282"/>
            <p14:sldId id="283"/>
            <p14:sldId id="296"/>
            <p14:sldId id="297"/>
            <p14:sldId id="284"/>
            <p14:sldId id="276"/>
            <p14:sldId id="285"/>
            <p14:sldId id="286"/>
            <p14:sldId id="277"/>
            <p14:sldId id="278"/>
            <p14:sldId id="287"/>
            <p14:sldId id="288"/>
            <p14:sldId id="289"/>
            <p14:sldId id="279"/>
            <p14:sldId id="290"/>
            <p14:sldId id="291"/>
            <p14:sldId id="292"/>
            <p14:sldId id="280"/>
            <p14:sldId id="293"/>
            <p14:sldId id="294"/>
            <p14:sldId id="295"/>
          </p14:sldIdLst>
        </p14:section>
        <p14:section name="Untitled Section" id="{D9CFC630-4BC6-467B-8AC4-61F49567886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2" autoAdjust="0"/>
    <p:restoredTop sz="92000" autoAdjust="0"/>
  </p:normalViewPr>
  <p:slideViewPr>
    <p:cSldViewPr snapToGrid="0">
      <p:cViewPr varScale="1">
        <p:scale>
          <a:sx n="83" d="100"/>
          <a:sy n="83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4C948-0F50-4D76-9ECC-4FE8E31C64EE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BF3F1-DF05-4AB3-8433-ACB088E79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675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BF3F1-DF05-4AB3-8433-ACB088E79C4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548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BF3F1-DF05-4AB3-8433-ACB088E79C4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192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BF3F1-DF05-4AB3-8433-ACB088E79C4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621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BF3F1-DF05-4AB3-8433-ACB088E79C4B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51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62CE-D8C1-4FB6-A614-09FDE3E0A44E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C9B5-2FE9-40A9-8E78-6878FBE5B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48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62CE-D8C1-4FB6-A614-09FDE3E0A44E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C9B5-2FE9-40A9-8E78-6878FBE5B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41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62CE-D8C1-4FB6-A614-09FDE3E0A44E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C9B5-2FE9-40A9-8E78-6878FBE5B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004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62CE-D8C1-4FB6-A614-09FDE3E0A44E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C9B5-2FE9-40A9-8E78-6878FBE5BAB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3263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62CE-D8C1-4FB6-A614-09FDE3E0A44E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C9B5-2FE9-40A9-8E78-6878FBE5B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95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62CE-D8C1-4FB6-A614-09FDE3E0A44E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C9B5-2FE9-40A9-8E78-6878FBE5B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756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62CE-D8C1-4FB6-A614-09FDE3E0A44E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C9B5-2FE9-40A9-8E78-6878FBE5B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168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62CE-D8C1-4FB6-A614-09FDE3E0A44E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C9B5-2FE9-40A9-8E78-6878FBE5B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219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62CE-D8C1-4FB6-A614-09FDE3E0A44E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C9B5-2FE9-40A9-8E78-6878FBE5B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74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62CE-D8C1-4FB6-A614-09FDE3E0A44E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C9B5-2FE9-40A9-8E78-6878FBE5B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19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62CE-D8C1-4FB6-A614-09FDE3E0A44E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C9B5-2FE9-40A9-8E78-6878FBE5B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89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62CE-D8C1-4FB6-A614-09FDE3E0A44E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C9B5-2FE9-40A9-8E78-6878FBE5B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60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62CE-D8C1-4FB6-A614-09FDE3E0A44E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C9B5-2FE9-40A9-8E78-6878FBE5B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18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62CE-D8C1-4FB6-A614-09FDE3E0A44E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C9B5-2FE9-40A9-8E78-6878FBE5B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44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62CE-D8C1-4FB6-A614-09FDE3E0A44E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C9B5-2FE9-40A9-8E78-6878FBE5B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30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62CE-D8C1-4FB6-A614-09FDE3E0A44E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C9B5-2FE9-40A9-8E78-6878FBE5B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79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62CE-D8C1-4FB6-A614-09FDE3E0A44E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C9B5-2FE9-40A9-8E78-6878FBE5B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79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9B762CE-D8C1-4FB6-A614-09FDE3E0A44E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8C9B5-2FE9-40A9-8E78-6878FBE5B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620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4E74-82CA-4230-A8C1-C4129DF2B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IN" dirty="0"/>
              <a:t>     					3.Profit and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ADAB4-0309-49D9-ABD9-7C0F489B1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1635"/>
            <a:ext cx="10515600" cy="5355328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sz="4400" dirty="0"/>
              <a:t>The simplest of business is trading   </a:t>
            </a:r>
            <a:r>
              <a:rPr lang="en-IN" sz="4400" dirty="0" err="1"/>
              <a:t>i.e</a:t>
            </a:r>
            <a:r>
              <a:rPr lang="en-IN" sz="4400" dirty="0"/>
              <a:t>  buying and selling</a:t>
            </a:r>
          </a:p>
          <a:p>
            <a:endParaRPr lang="en-IN" sz="4400" dirty="0"/>
          </a:p>
          <a:p>
            <a:r>
              <a:rPr lang="en-IN" sz="4400" dirty="0"/>
              <a:t>Selling Price = SP</a:t>
            </a:r>
          </a:p>
          <a:p>
            <a:endParaRPr lang="en-IN" sz="4400" dirty="0"/>
          </a:p>
          <a:p>
            <a:r>
              <a:rPr lang="en-IN" sz="4400" dirty="0"/>
              <a:t>Cost Price = CP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40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376D-0D1C-4656-8DD1-22CA5D12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Profit and Loss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1634A-FF96-427C-AB60-CFC6D1ECA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62582"/>
            <a:ext cx="8946541" cy="468581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60AFCC-EA1B-4535-9E99-739AE0BD2BEB}"/>
              </a:ext>
            </a:extLst>
          </p:cNvPr>
          <p:cNvSpPr txBox="1"/>
          <p:nvPr/>
        </p:nvSpPr>
        <p:spPr>
          <a:xfrm>
            <a:off x="3047036" y="2820155"/>
            <a:ext cx="609407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/>
              <a:t>Marked Price = MP</a:t>
            </a:r>
          </a:p>
          <a:p>
            <a:r>
              <a:rPr lang="en-IN" sz="4400" dirty="0"/>
              <a:t>‘d’ is the discount </a:t>
            </a:r>
          </a:p>
          <a:p>
            <a:r>
              <a:rPr lang="en-IN" sz="4400" dirty="0"/>
              <a:t>d = MP – SP</a:t>
            </a:r>
          </a:p>
          <a:p>
            <a:r>
              <a:rPr lang="en-IN" sz="4400" dirty="0"/>
              <a:t>Mark up = MP – CP</a:t>
            </a:r>
          </a:p>
        </p:txBody>
      </p:sp>
    </p:spTree>
    <p:extLst>
      <p:ext uri="{BB962C8B-B14F-4D97-AF65-F5344CB8AC3E}">
        <p14:creationId xmlns:p14="http://schemas.microsoft.com/office/powerpoint/2010/main" val="171079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ED01-EC2F-4FD1-BCE5-3E9E2104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213"/>
            <a:ext cx="10515600" cy="53788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Profit and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28ADB8-EEDC-4CAB-8345-ECC685514E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39096"/>
                <a:ext cx="10515600" cy="5337867"/>
              </a:xfrm>
            </p:spPr>
            <p:txBody>
              <a:bodyPr/>
              <a:lstStyle/>
              <a:p>
                <a:endParaRPr lang="en-IN" sz="2800" dirty="0"/>
              </a:p>
              <a:p>
                <a:r>
                  <a:rPr lang="en-IN" sz="2800" dirty="0"/>
                  <a:t>∴ </a:t>
                </a:r>
                <a:r>
                  <a:rPr lang="en-IN" sz="4400" dirty="0"/>
                  <a:t>SP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400" i="1">
                            <a:latin typeface="Cambria Math" panose="02040503050406030204" pitchFamily="18" charset="0"/>
                          </a:rPr>
                          <m:t>𝑀𝑃</m:t>
                        </m:r>
                        <m:r>
                          <a:rPr lang="en-IN" sz="4400" i="1">
                            <a:latin typeface="Cambria Math" panose="02040503050406030204" pitchFamily="18" charset="0"/>
                          </a:rPr>
                          <m:t> ( 100−</m:t>
                        </m:r>
                        <m:r>
                          <a:rPr lang="en-IN" sz="4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4400" i="1">
                            <a:latin typeface="Cambria Math" panose="02040503050406030204" pitchFamily="18" charset="0"/>
                          </a:rPr>
                          <m:t>%)</m:t>
                        </m:r>
                      </m:num>
                      <m:den>
                        <m:r>
                          <a:rPr lang="en-IN" sz="4400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n-IN" sz="4400" dirty="0"/>
              </a:p>
              <a:p>
                <a:r>
                  <a:rPr lang="en-IN" sz="4400" dirty="0"/>
                  <a:t>MP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400" i="1">
                            <a:latin typeface="Cambria Math" panose="02040503050406030204" pitchFamily="18" charset="0"/>
                          </a:rPr>
                          <m:t>𝑆𝑃</m:t>
                        </m:r>
                        <m:r>
                          <a:rPr lang="en-IN" sz="4400" i="1">
                            <a:latin typeface="Cambria Math" panose="02040503050406030204" pitchFamily="18" charset="0"/>
                          </a:rPr>
                          <m:t> ×100</m:t>
                        </m:r>
                      </m:num>
                      <m:den>
                        <m:r>
                          <a:rPr lang="en-IN" sz="4400" i="1">
                            <a:latin typeface="Cambria Math" panose="02040503050406030204" pitchFamily="18" charset="0"/>
                          </a:rPr>
                          <m:t>( 100−</m:t>
                        </m:r>
                        <m:r>
                          <a:rPr lang="en-IN" sz="4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4400" i="1">
                            <a:latin typeface="Cambria Math" panose="02040503050406030204" pitchFamily="18" charset="0"/>
                          </a:rPr>
                          <m:t>%)</m:t>
                        </m:r>
                      </m:den>
                    </m:f>
                  </m:oMath>
                </a14:m>
                <a:endParaRPr lang="en-IN" sz="4400" dirty="0"/>
              </a:p>
              <a:p>
                <a:r>
                  <a:rPr lang="en-IN" sz="4400" dirty="0"/>
                  <a:t>Also MP=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400" i="1">
                            <a:latin typeface="Cambria Math" panose="02040503050406030204" pitchFamily="18" charset="0"/>
                          </a:rPr>
                          <m:t>𝐶𝑃</m:t>
                        </m:r>
                        <m:r>
                          <a:rPr lang="en-IN" sz="4400" i="1">
                            <a:latin typeface="Cambria Math" panose="02040503050406030204" pitchFamily="18" charset="0"/>
                          </a:rPr>
                          <m:t> ( 100+</m:t>
                        </m:r>
                        <m:r>
                          <a:rPr lang="en-IN" sz="4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4400" i="1">
                            <a:latin typeface="Cambria Math" panose="02040503050406030204" pitchFamily="18" charset="0"/>
                          </a:rPr>
                          <m:t>%)</m:t>
                        </m:r>
                      </m:num>
                      <m:den>
                        <m:r>
                          <a:rPr lang="en-IN" sz="4400" i="1">
                            <a:latin typeface="Cambria Math" panose="02040503050406030204" pitchFamily="18" charset="0"/>
                          </a:rPr>
                          <m:t>( 100−</m:t>
                        </m:r>
                        <m:r>
                          <a:rPr lang="en-IN" sz="4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4400" i="1">
                            <a:latin typeface="Cambria Math" panose="02040503050406030204" pitchFamily="18" charset="0"/>
                          </a:rPr>
                          <m:t>%)</m:t>
                        </m:r>
                      </m:den>
                    </m:f>
                  </m:oMath>
                </a14:m>
                <a:endParaRPr lang="en-IN" sz="440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28ADB8-EEDC-4CAB-8345-ECC685514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39096"/>
                <a:ext cx="10515600" cy="5337867"/>
              </a:xfrm>
              <a:blipFill>
                <a:blip r:embed="rId3"/>
                <a:stretch>
                  <a:fillRect l="-15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99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F5AB-4362-49EB-9007-A231F5FD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/>
          <a:lstStyle/>
          <a:p>
            <a:pPr algn="ctr"/>
            <a:r>
              <a:rPr lang="en-IN" dirty="0"/>
              <a:t>Profit and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CBDF3-D632-4376-B3D8-79A51C90F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312"/>
            <a:ext cx="10515600" cy="53525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4400" dirty="0"/>
              <a:t>  By selling an article at ₹ 1380 if 15% is gained. Find SP to gain 25%.</a:t>
            </a:r>
          </a:p>
          <a:p>
            <a:pPr marL="0" indent="0">
              <a:buNone/>
            </a:pP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28998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924D-C1B6-40F6-B7D4-8011FFB0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Profit and Loss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15EBB-D771-434A-B8C8-07F957155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1" dirty="0"/>
              <a:t> </a:t>
            </a:r>
            <a:r>
              <a:rPr lang="en-IN" sz="4400" b="1" dirty="0"/>
              <a:t>By selling 20 cycles a trader gained the SP of 5 of them. find his P%?</a:t>
            </a:r>
            <a:endParaRPr lang="en-IN" sz="4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28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5CFF-40B3-4D98-B39E-B32A38D15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Profit and Loss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A3DA6-6805-48D3-AFE1-A3ADD3C6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A trader claims to sell his goods at Cost price,</a:t>
            </a:r>
            <a:r>
              <a:rPr lang="en-IN" sz="4400" dirty="0"/>
              <a:t> but he gains 25% Find the weight Substituted for a kg weight?</a:t>
            </a:r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99455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0546-1407-4A3E-880B-BDF55854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Profit and Loss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DB507-F197-4BB1-8008-8637C8A7F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4000" dirty="0"/>
              <a:t>A man bought two articles together for ₹ 1800. He sold one at a profit of 5% and the other at a loss of 4%. If he neither gained nor lost in the transaction, find the cost price of each articles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97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73A3-056E-4F30-9496-05D9C533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817"/>
            <a:ext cx="10515600" cy="869344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Profit and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554F5-82D1-4467-AA14-887BA6F4B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586"/>
            <a:ext cx="10515600" cy="5077609"/>
          </a:xfrm>
        </p:spPr>
        <p:txBody>
          <a:bodyPr>
            <a:normAutofit/>
          </a:bodyPr>
          <a:lstStyle/>
          <a:p>
            <a:r>
              <a:rPr lang="en-IN" sz="4400" dirty="0"/>
              <a:t>A man sold two articles for ₹ 6000 each. He sold one at a gain of 20% and the other at a loss of 20%. Find his overall P or L % 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324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C2F6-AA2B-419E-BCB9-AD48CBA3B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Profit and Loss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0463A-E6DD-4BA6-A1B6-624E8CA77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 </a:t>
            </a:r>
            <a:r>
              <a:rPr lang="en-IN" sz="4400" dirty="0"/>
              <a:t>The profit % obtained by selling an article for ₹ 1920 is the same as the loss % increased by selling the same article at ₹ 1280. Find the SP to gain 25%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084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1A108-5B7B-4D12-B7BE-5E9210B0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Profit and Loss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BFA346-293F-432E-9106-62ED6AF456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2000" dirty="0"/>
                  <a:t> </a:t>
                </a:r>
                <a:r>
                  <a:rPr lang="en-IN" sz="4000" dirty="0"/>
                  <a:t>A man bought article worth </a:t>
                </a:r>
              </a:p>
              <a:p>
                <a:r>
                  <a:rPr lang="en-IN" sz="4000" dirty="0"/>
                  <a:t>₹. 6000. He sold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4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IN" sz="4000" i="1">
                        <a:latin typeface="Cambria Math" panose="02040503050406030204" pitchFamily="18" charset="0"/>
                      </a:rPr>
                      <m:t>𝑟𝑑</m:t>
                    </m:r>
                  </m:oMath>
                </a14:m>
                <a:r>
                  <a:rPr lang="en-IN" sz="4000" dirty="0"/>
                  <a:t> of them at a loss of 10%. Find for how much profit % should he sell the remaining articles so as to gain 30% on the whole?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BFA346-293F-432E-9106-62ED6AF456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5" t="-2616" b="-4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94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4EEDA-D2E6-4171-A2A4-6245E164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Profit and Loss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3ACAF-F66A-41D2-8EA1-66EB63FC2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 </a:t>
            </a:r>
            <a:r>
              <a:rPr lang="en-IN" sz="4000" dirty="0"/>
              <a:t>A reduction of 20% in the price per kg of rice enables a customer to get 8 kgs more for ₹ 160. Find </a:t>
            </a:r>
          </a:p>
          <a:p>
            <a:r>
              <a:rPr lang="en-IN" sz="4000" dirty="0"/>
              <a:t>a) The original price per kg</a:t>
            </a:r>
          </a:p>
          <a:p>
            <a:r>
              <a:rPr lang="en-IN" sz="4000" dirty="0"/>
              <a:t>b) The reduced price 1 kg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529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72B0-BC6A-4861-9D9A-8D57A3A7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Profit and Loss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BC818-86FE-439A-B0CB-CAC5EC681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4400" dirty="0"/>
              <a:t>Therefore If SP &gt; CP there is a profit</a:t>
            </a:r>
          </a:p>
          <a:p>
            <a:endParaRPr lang="en-IN" sz="4400" dirty="0"/>
          </a:p>
          <a:p>
            <a:r>
              <a:rPr lang="en-IN" sz="4400" dirty="0"/>
              <a:t>If CP &gt; SP then there is a loss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660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FA89-5F39-4569-82CF-C72DFEEF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760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Profit and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D92DB-96FD-4667-A8D5-66F2814D2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2735"/>
            <a:ext cx="10515600" cy="5004994"/>
          </a:xfrm>
        </p:spPr>
        <p:txBody>
          <a:bodyPr>
            <a:normAutofit/>
          </a:bodyPr>
          <a:lstStyle/>
          <a:p>
            <a:r>
              <a:rPr lang="en-IN" sz="2800" dirty="0"/>
              <a:t> </a:t>
            </a:r>
            <a:r>
              <a:rPr lang="en-IN" sz="5400" dirty="0"/>
              <a:t>An article is marked 50% above the cost price, If a discount of 20% is offered find the P%</a:t>
            </a:r>
          </a:p>
          <a:p>
            <a:endParaRPr lang="en-IN" sz="54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413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F926-5E30-487E-8305-24C06F50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Profit and Loss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761EA-FEBC-4FC0-9FE8-850039C88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4400" dirty="0"/>
                  <a:t> The CP of a book is ₹ 75. A discount of </a:t>
                </a:r>
                <a14:m>
                  <m:oMath xmlns:m="http://schemas.openxmlformats.org/officeDocument/2006/math">
                    <m:r>
                      <a:rPr lang="en-IN" sz="4400" i="1">
                        <a:latin typeface="Cambria Math" panose="02040503050406030204" pitchFamily="18" charset="0"/>
                      </a:rPr>
                      <m:t>6</m:t>
                    </m:r>
                    <m:f>
                      <m:fPr>
                        <m:ctrlPr>
                          <a:rPr lang="en-IN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4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sz="4400" i="1">
                        <a:latin typeface="Cambria Math" panose="02040503050406030204" pitchFamily="18" charset="0"/>
                      </a:rPr>
                      <m:t>% </m:t>
                    </m:r>
                  </m:oMath>
                </a14:m>
                <a:r>
                  <a:rPr lang="en-IN" sz="4400" dirty="0"/>
                  <a:t>is offered and the profit is 20% find the MP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761EA-FEBC-4FC0-9FE8-850039C88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39" t="-3198" r="-24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30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FD86-789E-4B2A-B057-7AE9ABB0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Profit and Loss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6D1BF-724F-4E5A-A391-B2F2B457A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4400" dirty="0"/>
              <a:t>The SP of an article after a discount of 10% is ₹ 45, and the profit is 50%. Find the P% if no discount is offered</a:t>
            </a:r>
          </a:p>
          <a:p>
            <a:endParaRPr lang="en-IN" sz="4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164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7DD5-AEA1-4D67-9854-12390447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Profit and Loss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5E807-4ECC-4250-A162-95167CCD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 </a:t>
            </a:r>
            <a:r>
              <a:rPr lang="en-IN" sz="4400" dirty="0"/>
              <a:t>An article is sold at a profit of 20% . If each CP and SP is less by ₹ 100, then the profit would be 4%  more. Find the CP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45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0080-8CEA-4E15-BEB2-B46A0D85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Profit and Loss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4B915-D8E1-4325-BEF1-D2BFBCD88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5400" dirty="0"/>
              <a:t>SP– CP = P	</a:t>
            </a:r>
          </a:p>
          <a:p>
            <a:endParaRPr lang="en-IN" sz="5400" dirty="0"/>
          </a:p>
          <a:p>
            <a:r>
              <a:rPr lang="en-IN" sz="5400" dirty="0"/>
              <a:t>CP-S P = 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444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0C72-D6D1-479D-9E7C-91A6C38A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Profit and Loss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F0206-676A-49EB-8C28-7D44536C0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24628"/>
            <a:ext cx="8946541" cy="4523771"/>
          </a:xfrm>
        </p:spPr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D08B9-5435-403E-90D1-6092DF4A99A7}"/>
                  </a:ext>
                </a:extLst>
              </p:cNvPr>
              <p:cNvSpPr txBox="1"/>
              <p:nvPr/>
            </p:nvSpPr>
            <p:spPr>
              <a:xfrm>
                <a:off x="3047036" y="2455119"/>
                <a:ext cx="6094070" cy="32194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4000" dirty="0"/>
                  <a:t>P or l is calculated as a %  on CP</a:t>
                </a:r>
              </a:p>
              <a:p>
                <a:r>
                  <a:rPr lang="en-IN" sz="4000" dirty="0"/>
                  <a:t>P%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000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IN" sz="4000" i="1">
                            <a:latin typeface="Cambria Math" panose="02040503050406030204" pitchFamily="18" charset="0"/>
                          </a:rPr>
                          <m:t>𝐶𝑝</m:t>
                        </m:r>
                      </m:den>
                    </m:f>
                    <m:r>
                      <a:rPr lang="en-IN" sz="4000" i="1">
                        <a:latin typeface="Cambria Math" panose="02040503050406030204" pitchFamily="18" charset="0"/>
                      </a:rPr>
                      <m:t> ×100</m:t>
                    </m:r>
                  </m:oMath>
                </a14:m>
                <a:endParaRPr lang="en-IN" sz="4000" dirty="0"/>
              </a:p>
              <a:p>
                <a:r>
                  <a:rPr lang="en-IN" sz="4000" dirty="0"/>
                  <a:t>l%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0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IN" sz="4000" i="1">
                            <a:latin typeface="Cambria Math" panose="02040503050406030204" pitchFamily="18" charset="0"/>
                          </a:rPr>
                          <m:t>𝐶𝑝</m:t>
                        </m:r>
                      </m:den>
                    </m:f>
                    <m:r>
                      <a:rPr lang="en-IN" sz="4000" i="1">
                        <a:latin typeface="Cambria Math" panose="02040503050406030204" pitchFamily="18" charset="0"/>
                      </a:rPr>
                      <m:t> ×100</m:t>
                    </m:r>
                  </m:oMath>
                </a14:m>
                <a:endParaRPr lang="en-IN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D08B9-5435-403E-90D1-6092DF4A9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036" y="2455119"/>
                <a:ext cx="6094070" cy="3219471"/>
              </a:xfrm>
              <a:prstGeom prst="rect">
                <a:avLst/>
              </a:prstGeom>
              <a:blipFill>
                <a:blip r:embed="rId3"/>
                <a:stretch>
                  <a:fillRect l="-3600" t="-3409" r="-1300" b="-5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17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2D64-783A-4AC3-85E4-D2A6DD50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Profit and Loss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BD3D0-57B8-4B3F-A686-288D8334F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4000" dirty="0"/>
              <a:t>CP = Rs. 1800  P = 18%   Find SP</a:t>
            </a:r>
          </a:p>
          <a:p>
            <a:endParaRPr lang="en-GB" sz="4000" dirty="0"/>
          </a:p>
          <a:p>
            <a:endParaRPr lang="en-GB" sz="4000" dirty="0"/>
          </a:p>
          <a:p>
            <a:endParaRPr lang="en-GB" sz="4000" dirty="0"/>
          </a:p>
          <a:p>
            <a:endParaRPr lang="en-GB" sz="4000" dirty="0"/>
          </a:p>
          <a:p>
            <a:r>
              <a:rPr lang="en-GB" sz="4000" dirty="0"/>
              <a:t>CP  = Rs. 2400  l = 19%    Find SP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03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8C15-20A4-4D8E-9A75-AE353820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Profit and Loss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92750-1563-46A1-9DBE-28A657160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4000" dirty="0"/>
              <a:t>SP = 2541   P = 21%   Find CP</a:t>
            </a:r>
          </a:p>
          <a:p>
            <a:endParaRPr lang="en-GB" sz="4000" dirty="0"/>
          </a:p>
          <a:p>
            <a:endParaRPr lang="en-GB" sz="4000" dirty="0"/>
          </a:p>
          <a:p>
            <a:endParaRPr lang="en-GB" sz="4000" dirty="0"/>
          </a:p>
          <a:p>
            <a:endParaRPr lang="en-GB" sz="4000" dirty="0"/>
          </a:p>
          <a:p>
            <a:r>
              <a:rPr lang="en-GB" sz="4000" dirty="0"/>
              <a:t>SP  = 1909    l = 17%    Find CP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5751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9D4E-C668-4004-9FBD-B425AE48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Profit and Loss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4AC52-42F6-4292-945C-CC5B60B4F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If CP of 40 articles = SP of 30 articles find P%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88014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2EF5-994B-4463-8215-40DCBAE8D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169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Profit and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966652-BB3E-4BDC-AD58-E3EB9296DA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06824"/>
                <a:ext cx="10515600" cy="4507298"/>
              </a:xfrm>
            </p:spPr>
            <p:txBody>
              <a:bodyPr>
                <a:normAutofit/>
              </a:bodyPr>
              <a:lstStyle/>
              <a:p>
                <a:pPr algn="ctr"/>
                <a:endParaRPr lang="en-IN" dirty="0"/>
              </a:p>
              <a:p>
                <a:endParaRPr lang="en-IN" dirty="0"/>
              </a:p>
              <a:p>
                <a:r>
                  <a:rPr lang="en-IN" sz="4500" dirty="0"/>
                  <a:t>If CP of ‘x’ article = SP of ‘y’ article</a:t>
                </a:r>
              </a:p>
              <a:p>
                <a:r>
                  <a:rPr lang="en-IN" sz="4500" dirty="0"/>
                  <a:t> and If x &gt; y then P%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5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4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45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IN" sz="45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4500" i="1">
                        <a:latin typeface="Cambria Math" panose="02040503050406030204" pitchFamily="18" charset="0"/>
                      </a:rPr>
                      <m:t> ×100</m:t>
                    </m:r>
                  </m:oMath>
                </a14:m>
                <a:endParaRPr lang="en-IN" sz="4500" dirty="0"/>
              </a:p>
              <a:p>
                <a:pPr marL="0" indent="0">
                  <a:buNone/>
                </a:pPr>
                <a:endParaRPr lang="en-IN" sz="28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966652-BB3E-4BDC-AD58-E3EB9296DA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06824"/>
                <a:ext cx="10515600" cy="4507298"/>
              </a:xfrm>
              <a:blipFill>
                <a:blip r:embed="rId2"/>
                <a:stretch>
                  <a:fillRect l="-16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84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ED53-75A3-4AB4-98E0-EB127749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Profit and Loss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B1A143-EBD5-4E52-9E23-6618283586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000" dirty="0"/>
                  <a:t>.</a:t>
                </a:r>
              </a:p>
              <a:p>
                <a:r>
                  <a:rPr lang="en-IN" sz="3600" dirty="0"/>
                  <a:t>If CP of 60 tables = SP of 75 tables find the l%</a:t>
                </a:r>
              </a:p>
              <a:p>
                <a:r>
                  <a:rPr lang="en-IN" sz="3600" dirty="0"/>
                  <a:t>If CP of ‘x’ articles = SP of ‘y’ articles</a:t>
                </a:r>
              </a:p>
              <a:p>
                <a:r>
                  <a:rPr lang="en-IN" sz="4000" dirty="0"/>
                  <a:t> and If x &lt; y then L%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4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40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IN" sz="40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4000" i="1">
                        <a:latin typeface="Cambria Math" panose="02040503050406030204" pitchFamily="18" charset="0"/>
                      </a:rPr>
                      <m:t> ×100</m:t>
                    </m:r>
                  </m:oMath>
                </a14:m>
                <a:endParaRPr lang="en-IN" sz="400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B1A143-EBD5-4E52-9E23-6618283586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5" t="-872" r="-26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055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1690</TotalTime>
  <Words>686</Words>
  <Application>Microsoft Office PowerPoint</Application>
  <PresentationFormat>Widescreen</PresentationFormat>
  <Paragraphs>91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Century Gothic</vt:lpstr>
      <vt:lpstr>Wingdings 3</vt:lpstr>
      <vt:lpstr>Ion</vt:lpstr>
      <vt:lpstr>          3.Profit and Loss</vt:lpstr>
      <vt:lpstr>Profit and Loss</vt:lpstr>
      <vt:lpstr>Profit and Loss</vt:lpstr>
      <vt:lpstr>Profit and Loss</vt:lpstr>
      <vt:lpstr>Profit and Loss</vt:lpstr>
      <vt:lpstr>Profit and Loss</vt:lpstr>
      <vt:lpstr>Profit and Loss</vt:lpstr>
      <vt:lpstr>Profit and loss</vt:lpstr>
      <vt:lpstr>Profit and Loss</vt:lpstr>
      <vt:lpstr>Profit and Loss</vt:lpstr>
      <vt:lpstr>Profit and Loss</vt:lpstr>
      <vt:lpstr>Profit and loss</vt:lpstr>
      <vt:lpstr>Profit and Loss</vt:lpstr>
      <vt:lpstr>Profit and Loss</vt:lpstr>
      <vt:lpstr>Profit and Loss</vt:lpstr>
      <vt:lpstr>Profit and loss</vt:lpstr>
      <vt:lpstr>Profit and Loss</vt:lpstr>
      <vt:lpstr>Profit and Loss</vt:lpstr>
      <vt:lpstr>Profit and Loss</vt:lpstr>
      <vt:lpstr>Profit and loss</vt:lpstr>
      <vt:lpstr>Profit and Loss</vt:lpstr>
      <vt:lpstr>Profit and Loss</vt:lpstr>
      <vt:lpstr>Profit and Loss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 System</dc:title>
  <dc:creator>The Insider</dc:creator>
  <cp:lastModifiedBy>The Insider</cp:lastModifiedBy>
  <cp:revision>261</cp:revision>
  <dcterms:created xsi:type="dcterms:W3CDTF">2020-07-14T06:06:09Z</dcterms:created>
  <dcterms:modified xsi:type="dcterms:W3CDTF">2020-08-04T12:34:52Z</dcterms:modified>
</cp:coreProperties>
</file>