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2.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145"/>
  </p:notesMasterIdLst>
  <p:sldIdLst>
    <p:sldId id="348" r:id="rId2"/>
    <p:sldId id="349" r:id="rId3"/>
    <p:sldId id="417" r:id="rId4"/>
    <p:sldId id="350" r:id="rId5"/>
    <p:sldId id="421" r:id="rId6"/>
    <p:sldId id="351" r:id="rId7"/>
    <p:sldId id="472" r:id="rId8"/>
    <p:sldId id="352" r:id="rId9"/>
    <p:sldId id="353" r:id="rId10"/>
    <p:sldId id="422" r:id="rId11"/>
    <p:sldId id="473" r:id="rId12"/>
    <p:sldId id="354" r:id="rId13"/>
    <p:sldId id="355" r:id="rId14"/>
    <p:sldId id="356" r:id="rId15"/>
    <p:sldId id="357" r:id="rId16"/>
    <p:sldId id="436" r:id="rId17"/>
    <p:sldId id="358" r:id="rId18"/>
    <p:sldId id="437" r:id="rId19"/>
    <p:sldId id="438" r:id="rId20"/>
    <p:sldId id="439" r:id="rId21"/>
    <p:sldId id="359" r:id="rId22"/>
    <p:sldId id="423" r:id="rId23"/>
    <p:sldId id="360" r:id="rId24"/>
    <p:sldId id="361" r:id="rId25"/>
    <p:sldId id="418" r:id="rId26"/>
    <p:sldId id="419" r:id="rId27"/>
    <p:sldId id="362" r:id="rId28"/>
    <p:sldId id="412" r:id="rId29"/>
    <p:sldId id="413" r:id="rId30"/>
    <p:sldId id="414" r:id="rId31"/>
    <p:sldId id="476" r:id="rId32"/>
    <p:sldId id="474" r:id="rId33"/>
    <p:sldId id="475" r:id="rId34"/>
    <p:sldId id="477" r:id="rId35"/>
    <p:sldId id="478" r:id="rId36"/>
    <p:sldId id="479" r:id="rId37"/>
    <p:sldId id="480" r:id="rId38"/>
    <p:sldId id="424" r:id="rId39"/>
    <p:sldId id="425" r:id="rId40"/>
    <p:sldId id="445" r:id="rId41"/>
    <p:sldId id="426" r:id="rId42"/>
    <p:sldId id="440" r:id="rId43"/>
    <p:sldId id="441" r:id="rId44"/>
    <p:sldId id="442" r:id="rId45"/>
    <p:sldId id="443" r:id="rId46"/>
    <p:sldId id="415" r:id="rId47"/>
    <p:sldId id="484" r:id="rId48"/>
    <p:sldId id="363" r:id="rId49"/>
    <p:sldId id="364" r:id="rId50"/>
    <p:sldId id="365" r:id="rId51"/>
    <p:sldId id="367" r:id="rId52"/>
    <p:sldId id="444" r:id="rId53"/>
    <p:sldId id="368" r:id="rId54"/>
    <p:sldId id="369" r:id="rId55"/>
    <p:sldId id="370" r:id="rId56"/>
    <p:sldId id="371" r:id="rId57"/>
    <p:sldId id="372" r:id="rId58"/>
    <p:sldId id="374" r:id="rId59"/>
    <p:sldId id="481" r:id="rId60"/>
    <p:sldId id="375" r:id="rId61"/>
    <p:sldId id="376" r:id="rId62"/>
    <p:sldId id="377" r:id="rId63"/>
    <p:sldId id="378" r:id="rId64"/>
    <p:sldId id="379" r:id="rId65"/>
    <p:sldId id="427" r:id="rId66"/>
    <p:sldId id="428" r:id="rId67"/>
    <p:sldId id="429" r:id="rId68"/>
    <p:sldId id="430" r:id="rId69"/>
    <p:sldId id="380" r:id="rId70"/>
    <p:sldId id="431" r:id="rId71"/>
    <p:sldId id="381" r:id="rId72"/>
    <p:sldId id="485" r:id="rId73"/>
    <p:sldId id="420" r:id="rId74"/>
    <p:sldId id="382" r:id="rId75"/>
    <p:sldId id="486" r:id="rId76"/>
    <p:sldId id="487" r:id="rId77"/>
    <p:sldId id="488" r:id="rId78"/>
    <p:sldId id="390" r:id="rId79"/>
    <p:sldId id="392" r:id="rId80"/>
    <p:sldId id="393" r:id="rId81"/>
    <p:sldId id="394" r:id="rId82"/>
    <p:sldId id="395" r:id="rId83"/>
    <p:sldId id="396" r:id="rId84"/>
    <p:sldId id="398" r:id="rId85"/>
    <p:sldId id="399" r:id="rId86"/>
    <p:sldId id="400" r:id="rId87"/>
    <p:sldId id="401" r:id="rId88"/>
    <p:sldId id="402" r:id="rId89"/>
    <p:sldId id="489" r:id="rId90"/>
    <p:sldId id="403" r:id="rId91"/>
    <p:sldId id="490" r:id="rId92"/>
    <p:sldId id="502" r:id="rId93"/>
    <p:sldId id="501" r:id="rId94"/>
    <p:sldId id="492" r:id="rId95"/>
    <p:sldId id="493" r:id="rId96"/>
    <p:sldId id="491" r:id="rId97"/>
    <p:sldId id="446" r:id="rId98"/>
    <p:sldId id="447" r:id="rId99"/>
    <p:sldId id="448" r:id="rId100"/>
    <p:sldId id="449" r:id="rId101"/>
    <p:sldId id="404" r:id="rId102"/>
    <p:sldId id="405" r:id="rId103"/>
    <p:sldId id="406" r:id="rId104"/>
    <p:sldId id="383" r:id="rId105"/>
    <p:sldId id="384" r:id="rId106"/>
    <p:sldId id="385" r:id="rId107"/>
    <p:sldId id="386" r:id="rId108"/>
    <p:sldId id="450" r:id="rId109"/>
    <p:sldId id="387" r:id="rId110"/>
    <p:sldId id="500" r:id="rId111"/>
    <p:sldId id="451" r:id="rId112"/>
    <p:sldId id="452" r:id="rId113"/>
    <p:sldId id="388" r:id="rId114"/>
    <p:sldId id="453" r:id="rId115"/>
    <p:sldId id="454" r:id="rId116"/>
    <p:sldId id="494" r:id="rId117"/>
    <p:sldId id="455" r:id="rId118"/>
    <p:sldId id="389" r:id="rId119"/>
    <p:sldId id="456" r:id="rId120"/>
    <p:sldId id="457" r:id="rId121"/>
    <p:sldId id="458" r:id="rId122"/>
    <p:sldId id="459" r:id="rId123"/>
    <p:sldId id="460" r:id="rId124"/>
    <p:sldId id="408" r:id="rId125"/>
    <p:sldId id="496" r:id="rId126"/>
    <p:sldId id="469" r:id="rId127"/>
    <p:sldId id="470" r:id="rId128"/>
    <p:sldId id="483" r:id="rId129"/>
    <p:sldId id="471" r:id="rId130"/>
    <p:sldId id="482" r:id="rId131"/>
    <p:sldId id="432" r:id="rId132"/>
    <p:sldId id="435" r:id="rId133"/>
    <p:sldId id="461" r:id="rId134"/>
    <p:sldId id="462" r:id="rId135"/>
    <p:sldId id="463" r:id="rId136"/>
    <p:sldId id="464" r:id="rId137"/>
    <p:sldId id="465" r:id="rId138"/>
    <p:sldId id="466" r:id="rId139"/>
    <p:sldId id="467" r:id="rId140"/>
    <p:sldId id="495" r:id="rId141"/>
    <p:sldId id="497" r:id="rId142"/>
    <p:sldId id="498" r:id="rId143"/>
    <p:sldId id="499" r:id="rId1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7A1AA76-CC8A-43B5-8961-5D7D42BCA949}">
          <p14:sldIdLst>
            <p14:sldId id="348"/>
            <p14:sldId id="349"/>
            <p14:sldId id="417"/>
            <p14:sldId id="350"/>
            <p14:sldId id="421"/>
            <p14:sldId id="351"/>
            <p14:sldId id="472"/>
            <p14:sldId id="352"/>
            <p14:sldId id="353"/>
            <p14:sldId id="422"/>
            <p14:sldId id="473"/>
            <p14:sldId id="354"/>
            <p14:sldId id="355"/>
            <p14:sldId id="356"/>
            <p14:sldId id="357"/>
            <p14:sldId id="436"/>
            <p14:sldId id="358"/>
            <p14:sldId id="437"/>
            <p14:sldId id="438"/>
            <p14:sldId id="439"/>
            <p14:sldId id="359"/>
            <p14:sldId id="423"/>
            <p14:sldId id="360"/>
            <p14:sldId id="361"/>
            <p14:sldId id="418"/>
            <p14:sldId id="419"/>
            <p14:sldId id="362"/>
            <p14:sldId id="412"/>
            <p14:sldId id="413"/>
            <p14:sldId id="414"/>
            <p14:sldId id="476"/>
            <p14:sldId id="474"/>
            <p14:sldId id="475"/>
            <p14:sldId id="477"/>
            <p14:sldId id="478"/>
            <p14:sldId id="479"/>
            <p14:sldId id="480"/>
            <p14:sldId id="424"/>
            <p14:sldId id="425"/>
            <p14:sldId id="445"/>
            <p14:sldId id="426"/>
            <p14:sldId id="440"/>
            <p14:sldId id="441"/>
            <p14:sldId id="442"/>
            <p14:sldId id="443"/>
            <p14:sldId id="415"/>
            <p14:sldId id="484"/>
            <p14:sldId id="363"/>
            <p14:sldId id="364"/>
            <p14:sldId id="365"/>
            <p14:sldId id="367"/>
            <p14:sldId id="444"/>
            <p14:sldId id="368"/>
            <p14:sldId id="369"/>
            <p14:sldId id="370"/>
            <p14:sldId id="371"/>
            <p14:sldId id="372"/>
            <p14:sldId id="374"/>
            <p14:sldId id="481"/>
            <p14:sldId id="375"/>
            <p14:sldId id="376"/>
            <p14:sldId id="377"/>
            <p14:sldId id="378"/>
            <p14:sldId id="379"/>
            <p14:sldId id="427"/>
            <p14:sldId id="428"/>
            <p14:sldId id="429"/>
            <p14:sldId id="430"/>
            <p14:sldId id="380"/>
            <p14:sldId id="431"/>
            <p14:sldId id="381"/>
            <p14:sldId id="485"/>
            <p14:sldId id="420"/>
            <p14:sldId id="382"/>
            <p14:sldId id="486"/>
            <p14:sldId id="487"/>
            <p14:sldId id="488"/>
            <p14:sldId id="390"/>
            <p14:sldId id="392"/>
            <p14:sldId id="393"/>
            <p14:sldId id="394"/>
            <p14:sldId id="395"/>
            <p14:sldId id="396"/>
            <p14:sldId id="398"/>
            <p14:sldId id="399"/>
            <p14:sldId id="400"/>
            <p14:sldId id="401"/>
            <p14:sldId id="402"/>
            <p14:sldId id="489"/>
            <p14:sldId id="403"/>
            <p14:sldId id="490"/>
            <p14:sldId id="502"/>
            <p14:sldId id="501"/>
            <p14:sldId id="492"/>
            <p14:sldId id="493"/>
            <p14:sldId id="491"/>
            <p14:sldId id="446"/>
            <p14:sldId id="447"/>
            <p14:sldId id="448"/>
            <p14:sldId id="449"/>
            <p14:sldId id="404"/>
            <p14:sldId id="405"/>
            <p14:sldId id="406"/>
            <p14:sldId id="383"/>
            <p14:sldId id="384"/>
            <p14:sldId id="385"/>
            <p14:sldId id="386"/>
            <p14:sldId id="450"/>
            <p14:sldId id="387"/>
            <p14:sldId id="500"/>
            <p14:sldId id="451"/>
            <p14:sldId id="452"/>
            <p14:sldId id="388"/>
            <p14:sldId id="453"/>
            <p14:sldId id="454"/>
            <p14:sldId id="494"/>
            <p14:sldId id="455"/>
            <p14:sldId id="389"/>
            <p14:sldId id="456"/>
            <p14:sldId id="457"/>
            <p14:sldId id="458"/>
            <p14:sldId id="459"/>
            <p14:sldId id="460"/>
            <p14:sldId id="408"/>
            <p14:sldId id="496"/>
            <p14:sldId id="469"/>
            <p14:sldId id="470"/>
            <p14:sldId id="483"/>
            <p14:sldId id="471"/>
            <p14:sldId id="482"/>
            <p14:sldId id="432"/>
            <p14:sldId id="435"/>
            <p14:sldId id="461"/>
            <p14:sldId id="462"/>
            <p14:sldId id="463"/>
            <p14:sldId id="464"/>
            <p14:sldId id="465"/>
            <p14:sldId id="466"/>
            <p14:sldId id="467"/>
            <p14:sldId id="495"/>
            <p14:sldId id="497"/>
            <p14:sldId id="498"/>
            <p14:sldId id="4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76874" autoAdjust="0"/>
  </p:normalViewPr>
  <p:slideViewPr>
    <p:cSldViewPr snapToGrid="0">
      <p:cViewPr varScale="1">
        <p:scale>
          <a:sx n="117" d="100"/>
          <a:sy n="117" d="100"/>
        </p:scale>
        <p:origin x="12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22T05:42:13.396"/>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85221" units="1/cm"/>
          <inkml:channelProperty channel="Y" name="resolution" value="36.86007" units="1/cm"/>
          <inkml:channelProperty channel="T" name="resolution" value="1" units="1/dev"/>
        </inkml:channelProperties>
      </inkml:inkSource>
      <inkml:timestamp xml:id="ts0" timeString="2020-09-16T11:34:01.964"/>
    </inkml:context>
    <inkml:brush xml:id="br0">
      <inkml:brushProperty name="width" value="0.05292" units="cm"/>
      <inkml:brushProperty name="height" value="0.05292" units="cm"/>
      <inkml:brushProperty name="color" value="#FF0000"/>
    </inkml:brush>
  </inkml:definitions>
  <inkml:trace contextRef="#ctx0" brushRef="#br0">3563 16245 0</inkml:trace>
  <inkml:trace contextRef="#ctx0" brushRef="#br0" timeOffset="20.8">3563 16245 0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1:48:04.562"/>
    </inkml:context>
    <inkml:brush xml:id="br0">
      <inkml:brushProperty name="width" value="0.05" units="cm"/>
      <inkml:brushProperty name="height" value="0.05" units="cm"/>
    </inkml:brush>
  </inkml:definitions>
  <inkml:trace contextRef="#ctx0" brushRef="#br0">347 1 3334,'-7'7'8392,"0"19"-4847,-1 3-1749,7-28-1759,-1 1 0,1-1 0,1 0 0,-1 1 0,0-1-1,0 1 1,0-1 0,1 1 0,-1-1 0,1 1-1,-1 0 1,1-1 0,-1 1 0,1-1 0,0 1-1,0 2 1,0-1 13,0 0 0,-1 1-1,1-1 1,-1 0-1,0 0 1,0 0 0,0 0-1,0 0 1,-2 5 0,-11 21 190,-22 51 575,-86 137 0,116-210-792,0 1 1,0-1-1,0 0 0,-1 0 0,0-1 1,-15 10-1,9-6 17,8-6 24,5-4 0,-1 1-50,1-1 1,-1 1-1,1 0 0,-1-1 0,0 1 0,1 0 0,-1-1 1,0 1-1,1-1 0,-1 1 0,0-1 0,0 1 1,0-1-1,0 0 0,1 0 0,-1 1 0,0-1 0,0 0 1,0 0-1,0 0 0,0 0 0,0 0 0,0 0 0,0 0 1,1 0-1,-1 0 0,0 0 0,0 0 0,0-1 1,0 1-1,0 0 0,0-1 0,1 1 0,-1-1 0,0 1 1,0-1-1,1 1 0,-1-1 0,0 1 0,1-1 0,-1 0 1,0 1-1,1-1 0,-1 0 0,1 0 0,-1 1 1,1-1-1,-1-1 0,-11-40-3,8-11-11,3 37 7,0 11-2,1 0 0,0 0 0,0 0 0,1 0 0,-1 0 1,1 0-1,0 0 0,3-7 0,9-37 6,2-4-11,-1 1 0,4 4 0,-2 14-11,-13 28-53,-3 6 51,1-1 0,-1 0-1,0 1 1,0-1 0,1 1 0,-1-1 0,1 1-1,-1 0 1,0-1 0,1 1 0,-1-1 0,1 1 0,-1 0-1,1-1 1,-1 1 0,1 0 0,-1-1 0,1 1 0,-1 0-1,1 0 1,0 0 0,-1 0 0,1-1 0,-1 1 0,1 0-1,-1 0 1,1 0 0,0 0 0,-1 0 0,1 0-1,-1 0 1,1 1 0,0-1 0,-1 0 0,1 0 0,-1 0-1,1 1 1,-1-1 0,1 0 0,-1 0 0,1 1 0,0 0-1,8 3 12,-5-2-3,-1 0-1,1 1 0,-1-1 1,0 1-1,0-1 0,1 1 0,-2 0 1,6 6-1,12 16-13,-8-10 29,0 0 1,1-1-1,0-1 0,1 0 1,1-1-1,21 14 0,-20-17-9,-7-4-3,0-1 0,-1 1 1,0 1-1,0 0 1,-1 0-1,9 8 1,20 21-42,-24-24 35,32 47-48,-20-19 45,-5-6 22,-6-19 864,-11-14-1744,-9-12-5507,-32-46-3167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1:50:59.631"/>
    </inkml:context>
    <inkml:brush xml:id="br0">
      <inkml:brushProperty name="width" value="0.05" units="cm"/>
      <inkml:brushProperty name="height" value="0.05" units="cm"/>
    </inkml:brush>
  </inkml:definitions>
  <inkml:trace contextRef="#ctx0" brushRef="#br0">226 13 3847,'0'0'770,"0"0"-11,0 0-54,0 0-74,0 0-108,-4-2 2182,-11-6-2781,1 6-86,4 1 35,-44 13 53,46-11 127,5-2 15,-38 21-61,28-15 30,-31 18-80,43-22 46,-1 1 0,1-1-1,-1 1 1,1-1 0,-1 1-1,1-1 1,0 1 0,0 0-1,0-1 1,0 1 0,0 0 0,0 0-1,0 0 1,1 0 0,-1 0-1,1 0 1,-1 0 0,1 0 0,0 0-1,0 0 1,0 3 0,3 31 61,-3-28 0,3 0 0,7 22 11,-7-22 42,-3-8 1,0 0-43,3 7 0,52 78 833,-51-79-630,-4-6-64,0 0-22,51 14 919,-15-20-947,-6 1 36,-30 5-136,47-39 182,-36 27-182,8-18-53,4-15-11,-21 40 4,-1 1 0,0-1 0,0 0 0,-1 0 0,1-1 0,-1 1 0,0 0 0,0 0 1,-1 0-1,0 0 0,0 0 0,-2-8 0,1 8-4,-3-11-43,-10-9 22,13 22 0,1 0 0,-1 1 0,1-1 0,-1 1 0,0-1 0,0 1 0,0 0 0,0 0 0,0 0 0,-1 0 0,1 0 0,-1 0 0,1 1 0,-1-1 0,1 1 0,-1-1 0,0 1 0,0 0 0,0 0 0,0 1 0,0-1 0,0 0 0,0 1 0,0 0 0,0 0 0,-6 0 0,-30 2-43,29-1 0,3 2 11,0-1 52,1 1 0,0-1 0,0 1 0,0 1 0,0-1 0,0 1 0,1 0 0,0 0 0,0 1 0,-7 7 0,-4 2-173,15-14 160,0 0 0,1 1-1,-1-1 1,0 0 0,1 0 0,-1 1-1,1-1 1,-1 0 0,1 1-1,-1-1 1,0 1 0,1-1 0,0 1-1,-1-1 1,1 1 0,-1-1-1,1 1 1,0 0 0,-1-1 0,1 1-1,0-1 1,0 1 0,-1 0 0,1-1-1,0 1 1,0 0 0,0-1-1,0 1 1,0 0 0,0-1 0,0 2-1,2 6-27,0 0-1,1 0 0,1 0 0,-1 0 1,1 0-1,5 7 0,-5-8-128,-1-1-128,10 17-278,-9-17-406,-4-6-888,0 0-1249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12:53:32.130"/>
    </inkml:context>
    <inkml:brush xml:id="br0">
      <inkml:brushProperty name="width" value="0.05" units="cm"/>
      <inkml:brushProperty name="height" value="0.05" units="cm"/>
    </inkml:brush>
  </inkml:definitions>
  <inkml:trace contextRef="#ctx0" brushRef="#br0">5 22 4104,'-3'-12'5412,"2"5"-8740,1 4-39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12:53:33.661"/>
    </inkml:context>
    <inkml:brush xml:id="br0">
      <inkml:brushProperty name="width" value="0.05" units="cm"/>
      <inkml:brushProperty name="height" value="0.05" units="cm"/>
    </inkml:brush>
  </inkml:definitions>
  <inkml:trace contextRef="#ctx0" brushRef="#br0">2 1 2950,'-1'37'5406,"1"-9"-4900,0 0-1,2 0 0,8 41 0,-6-40-148,2-4-184,0-9 67,4 15-165,-7-23-11,-3-8 21,0 0 65,4 11 181,-3-1-88,-1 1 155,-9-19-3785,1-2-878,4 7 2181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12:53:34.324"/>
    </inkml:context>
    <inkml:brush xml:id="br0">
      <inkml:brushProperty name="width" value="0.05" units="cm"/>
      <inkml:brushProperty name="height" value="0.05" units="cm"/>
    </inkml:brush>
  </inkml:definitions>
  <inkml:trace contextRef="#ctx0" brushRef="#br0">0 118 3014,'0'0'652,"29"-1"6230,28-11-5898,-32 5-871,11-3 16,-2-1 1,0-2-1,48-25 0,-73 34-236,30-11-962,-39 13 180,0 1-2069,-4-2-782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22T05:42:14.586"/>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ax="10690" units="cm"/>
          <inkml:channel name="Y" type="integer" max="6680" units="cm"/>
          <inkml:channel name="F" type="integer" max="511" units="dev"/>
          <inkml:channel name="T" type="integer" max="2.14748E9" units="dev"/>
        </inkml:traceFormat>
        <inkml:channelProperties>
          <inkml:channelProperty channel="X" name="resolution" value="929.56525" units="1/cm"/>
          <inkml:channelProperty channel="Y" name="resolution" value="927.77777" units="1/cm"/>
          <inkml:channelProperty channel="F" name="resolution" value="7.09722E-5" units="1/dev"/>
          <inkml:channelProperty channel="T" name="resolution" value="1" units="1/dev"/>
        </inkml:channelProperties>
      </inkml:inkSource>
      <inkml:timestamp xml:id="ts0" timeString="2020-08-18T09:57:05.728"/>
    </inkml:context>
    <inkml:brush xml:id="br0">
      <inkml:brushProperty name="width" value="0.05292" units="cm"/>
      <inkml:brushProperty name="height" value="0.05292" units="cm"/>
    </inkml:brush>
  </inkml:definitions>
  <inkml:trace contextRef="#ctx0" brushRef="#br0">21780 10152 70 0,'0'-3'15'16,"0"0"-3"-16,0 0-1 16,0-1 1-1,0 1-1-15,0 3 1 16,0-3-1-1,4 3-3-15,-4 0 0 0,0 0 1 16,0-3-1 0,3 3 0-16,-3-3 0 31,3 3-3-31,0-3-2 16,0-1-1-1,-3 4-2 1,29-34 0-16,-4 2 1 15,-25 32 0-15,29-29 0 16,-1 10 0-16,-28 19-1 16,38-31-1-1,-3 12 1-15,-3 0 0 16,3 6 1 0,-35 13 0-16,41-22 1 15,-41 22-1-15,38-13 1 16,-38 13 1-1,41-22 0-15,-41 22 0 16,35-13 0 0,-35 13 2-16,35-12-2 15,-35 12 1 1,0 0-1-16,41-23-2 16,-41 23-1-16,0 0 2 15,0 0-1-15,35-12-1 16,-35 12 0-1,0 0-1-15,0 0 0 16,0 0 0 0,3 0 0-1,38 3-1-15,0 6 0 16,-9 7 1 0,-32-16 0-16,35 16 0 15,-35-16 1 1,31 25-1-16,-31-25 0 15,29 19 0 1,-29-19 0-16,16 29 0 16,-16-29-1-1,25 35 1-15,-12-7 0 16,0 4-1 0,-13-32 2-16,15 38-2 15,-5 6 1 1,-1 1-1-16,1-1 1 15,-1-3 1 1,-9-41-1-16,7 51 1 16,-7-51 0-1,6 44 0-15,-6-44 0 16,0 0 0 0,0 0 0-16,0 0 0 15,3 4 0 1,-3-1-1-16,0 0-1 15,-3 41 1 1,3-44 1-16,-19 51 0 16,3-13 1-1,16-38-1 1,-16 38 0-16,16-38 0 16,0 0 0-1,-22 32 0-15,22-32 0 16,-22 22 1-16,22-22-1 15,0 0 1-15,-38 22 0 16,38-22-1 0,-41 13 0-16,41-13 0 15,-41 16 1 1,3-7 0-16,38-9-1 16,-45 13 1-1,45-13 0-15,-38 12-1 16,38-12 0-1,0 0 0-15,0 0 1 16,-41 7-1-16,41-7 2 16,0 0 0-1,0 0-2-15,-51-7 1 16,51 7-1-16,0 0 0 16,-38-12 0-16,38 12 1 15,-35-13 0 1,35 13 0-1,-38-9 1-15,38 9-2 32,0 0 2-32,-34-23 1 15,34 23-2 1,0 0 2-16,-35-22-2 16,35 22 1-16,-29-25-1 15,29 25 0-15,-31-35-1 16,8 13 1-1,23 22-1-15,-25-38 0 16,25 38 0 0,-32-38 0-16,32 38 1 31,-19-32-2-31,19 32 1 16,0 0 1-16,0 0-1 15,0 0 1-15,0 0 0 16,-15-41-1-1,15 41 0 1,-4-41 0-16,4 41 0 16,7-51 0-16,5 10 1 15,1 3 0 1,3 0-1-16,9 0 0 16,-9 3 1-1,-16 35 0-15,0 0-1 16,22-32-1-1,-22 32 0 1,0 0 1-16,0 0-2 16,0 0-1-1,-3-3 2-15,3 0-1 16,0 3 2 0,3-3-2-1,-3 3 1-15,3 0-5 16,1-4-4-16,-4 1-8 0,3 3-30 15,0-3-76 1</inkml:trace>
  <inkml:trace contextRef="#ctx0" brushRef="#br0" timeOffset="7239.07">21742 5973 60 0,'0'0'15'0,"0"-4"-3"16,0 4-1-1,0 0-1-15,0 0 1 16,0-3-1 0,0 3 1-16,0 0 2 0,0 0-1 31,0-6-3-31,0 6-3 16,0 0-4-1,0 0-3-15,4 0-2 16,-4 0-3-1,0 0-1-15,0 6 4 0,0-3 1 16,0 58 2 0,-4 5 0-16,1-6 0 15,3-60 0 1,-6 67-1-16,-16-7 0 16,6-3 0-16,-3-19 1 15,19-38 0 1,0 0 0-1,0 0 0 1,0 0 1-16,-3 3-1 16,0 1 1-1,3-1-1-15,-4-3 1 16,4 3-2 0,-3 0-3-16,3-3-4 15,-3 3-7-15,3-3-8 16,-3 3-20-1</inkml:trace>
  <inkml:trace contextRef="#ctx0" brushRef="#br0" timeOffset="7771.78">21698 5976 66 0,'0'0'20'16,"0"0"-3"0,0 0-2-16,0 0 0 15,3-3-5 1,0 3-2-16,1-4-2 15,-1 1-4-15,0 3-4 16,0-6 3 0,3 6 0-16,-6 0-1 15,32 19 2-15,-3-3 2 16,2 12 0 0,-2 7-1-16,6-3 0 31,-7-4 0-31,1 1-2 15,-13 3-1 1,-16-32-1-16,22 34 0 16,-22-34 1-1,16 45 0-15,-16-45 1 16,9 44 0 0,-9-44 0-16,13 44-1 0,-13-44 0 15,16 42-5 1,-16-42-10-16,0 0-14 15,6 38-17 1</inkml:trace>
  <inkml:trace contextRef="#ctx0" brushRef="#br0" timeOffset="8226.44">21549 6286 118 0,'0'-3'22'15,"0"3"-22"-15,0 0 10 16,0-3-5-16,7 3 0 16,27-13 1-1,8 10-2-15,8 0 0 16,1 0-3-16,-4 0-1 15,11-1-4 1,2-2-2-16,-6 0 0 16,-54 6 2-1,47-3 5-15,-47 3 3 16,0 0-4 0,0 0-12-16,0 0-24 15,3 0-30 1</inkml:trace>
  <inkml:trace contextRef="#ctx0" brushRef="#br0" timeOffset="10464.59">19525 12465 61 0,'0'0'13'15,"-3"-3"-2"-15,3 3-5 16,0-3-1 0,0 3-3-16,0 0 0 15,0-3-2 1,0 3-1 0,0 0-3-1,0 0 0 1,0 0 2-16,0 3-1 15,0-3 3 1,-4 47 0-16,1 7 1 16,0 0-2-16,0 3 2 15,-3 10-1 1,-1 9 2-16,4-10 3 0,-3-2-1 16,3-10 1-1,3-54-2-15,-4 44-1 16,4-44-1-1,0 0 1-15,0 0 2 16,0 0 1 15,0 6-1-31,0-3-2 16,0 1-3 0,-3-4-8-16,3 3-9 15,0-3-13 1</inkml:trace>
  <inkml:trace contextRef="#ctx0" brushRef="#br0" timeOffset="11552.34">19484 12519 57 0,'0'-6'13'15,"3"3"-2"1,-3-1 2-16,3 1 1 15,0 3 1 1,35-12-3-16,-38 12-2 31,0 0-6-31,60 3-3 16,-25 6-1 0,-35-9-1-16,32 29 0 15,-32-29-1 1,22 38 1-16,-22-38 1 15,0 0-1-15,10 44-1 16,-10-44 2-16,-4 44-2 0,4-44 2 31,-19 45 0-31,19-45-1 16,-19 35 0 0,19-35 1-16,0 0 1 15,0 0 1 1,0 0 2-1,0 3 1-15,0-3 0 16,-3 3 0 0,0-3 0-16,0 0-2 15,0 3 0 1,0-3 0-16,-4 0 0 16,7 0-1-1,-3 0 0-15,3 0-1 16,0 0-1-16,0 3 0 15,0-3 0 1,0 0-2-16,0 0 1 16,3 0 1-16,42 0 1 15,-4 4-1 1,0 8 0-16,6 1-1 16,-5 0-2-16,-42-13-1 15,31 28-2 1,-9 7 0-16,-22-35-1 15,-6 66 3 1,-22 7 1-16,-10-6 2 16,-7-20 4-1,4-9 2 1,-3-12 2-16,-7-14 1 16,-6-8 4-1,13-11 0-15,44 7-12 16,-32-22 11-16,3-6-2 15,7-10-5 1,13-4-2-16,9 42-9 16,3-53-16-16,-3 53-31 15</inkml:trace>
  <inkml:trace contextRef="#ctx0" brushRef="#br0" timeOffset="14245.11">27705 12779 155 0,'9'-41'42'16,"-9"41"-9"-1,0 0-13-15,0 0-3 16,3-42-4 0,-3 42-3-16,0 0-5 0,0 0-4 15,0 0 0 1,0-3-1-1,0 0-1 1,0 0 1-16,0 0-1 16,0 3-1-1,0-7-1-15,0 7-3 0,0 0 6 16,0-3-6-16,0 3 0 16,-3-3 1-16,-44-10 3 15,47 13-1 1,0 0 2-16,-54 0 0 15,54 0-1 1,0 0 1 0,0 0 0-1,-32 13 0-15,32-13-1 16,0 0 1 0,-25 32 0-16,25-32 1 15,-3 44 0 1,3-44-1-1,0 51 1-15,0-51 0 16,3 57-1-16,6-22 2 16,-9-35 0-1,29 41 1-15,-29-41-2 16,25 28 2-16,-3-2-4 16,10-1-4-16,-7-9-12 15,7 0-17 1,-32-16-18-1,44 19-48-15</inkml:trace>
  <inkml:trace contextRef="#ctx0" brushRef="#br0" timeOffset="15495.79">21660 12918 77 0,'0'-3'27'16,"0"0"0"-16,-3 0-4 16,3 0-8-1,0-1-7-15,0 4-8 16,0 0-3 0,0-3 0-16,0 6 2 15,9 42 3-15,-5 6 0 16,-1 9 0-1,-3-10 1 1,3-2 0-16,-3-48-1 16,0 0-2-1,9 47 2 1,-9-47-1-16,0 0 0 16,0 0 1-16,0 0-4 15,4 4-9 1,-4 2-16-16,0-6-75 15</inkml:trace>
  <inkml:trace contextRef="#ctx0" brushRef="#br0" timeOffset="16066.34">21571 12776 90 0,'4'0'24'16,"49"3"-1"-1,-8 10-5-15,-7 15-1 16,-7 4-6 0,4-4-3-16,-9 4-2 15,2 6-3 1,7 10 0-16,6 5-1 15,-3 1-2 1,-3 0-1-16,-35-54 1 16,25 54-2-16,-2-6 0 15,-17-1 1 1,-19-3 1-16,-18 1 1 16,-14-4 4-1,-21-3 0-15,-1-6 0 16,-9-16-2-1,3-1-1-15,23-8-1 16,50-7 0 0,-51-3-5-16,51 3-12 15,0 0-17 1,0 0-31-16</inkml:trace>
  <inkml:trace contextRef="#ctx0" brushRef="#br0" timeOffset="17724.68">24261 8536 78 0,'0'-3'17'0,"0"3"-2"16,0-3-2 15,-3 3 0-31,3-7 1 16,0 7-2-1,0-3-2-15,0 3-10 16,-3 0 8-16,3-3-4 16,0 0-3-16,0 0-1 15,0 0 4 1,-3-1 1-16,3 4 1 16,0 0 0-16,0-3-2 15,0 3-3 1,0-3-2-16,0 3-2 15,3 3 2 1,6 42 3-16,7 8 2 16,-6 8-1-16,5-8 2 15,1 17 0 1,-3-3 1 0,3-4 0-16,0-12-2 15,-7-16-2 1,-9-35-1-16,0 0-1 15,0 0 1 1,0 0 2-16,0 0 2 16,0 3 0-16,3-3-2 15,35-16-2 1,3-16-8-16,1-3-13 16,-7 16-12-1,-35 19-11-15,25-25-14 16</inkml:trace>
  <inkml:trace contextRef="#ctx0" brushRef="#br0" timeOffset="18172.9">24318 8495 84 0,'32'-19'11'16,"22"9"-3"0,3 7 1-16,0 3-1 15,-3 3-3 1,-54-3 0-16,0 0-5 15,0 0 1-15,0 0 1 16,0 0-1-16,3-3-5 16,0 3-14-16,0 0-32 15</inkml:trace>
  <inkml:trace contextRef="#ctx0" brushRef="#br0" timeOffset="18527.2">24312 8752 75 0,'16'-39'24'0,"-1"11"-7"16,-15 28 2-1,32-22 0-15,-32 22-3 16,0 0 0 0,41-19-6-16,0 9-3 15,-41 10-4 1,45-6-3-16,-45 6-11 15,44 0-26 1,-44 0-69-16</inkml:trace>
  <inkml:trace contextRef="#ctx0" brushRef="#br0" timeOffset="19862.59">19772 10380 69 0,'0'-3'23'16,"0"3"-1"-16,0-3-2 16,0 0-2-1,0 3-18-15,0-3 17 16,0-1-3-16,0 1-2 15,0-3-2-15,0 3-3 16,0 0-4-16,0-1-4 16,0 1-2-16,0 3 1 15,3 3 0 1,22 58 3-16,-6-4 1 16,4 9 2-1,-8-6-1-15,1 4 0 31,3-14 1-15,-19-50-2-16,10 38 0 16,-10-38 0-1,0 0-1-15,0 0 2 16,0 0 0 0,0 4-1-16,0-4-2 15,0 0-12-15,0 0-25 0,0 0-44 16</inkml:trace>
  <inkml:trace contextRef="#ctx0" brushRef="#br0" timeOffset="20248.16">19775 10209 107 0,'0'0'22'16,"19"-44"-8"-16,6 12-6 15,13 7-3 1,10 9-1-16,9 0 0 16,3 3-2-1,-15 7 1-15,-45 6-2 16,0 0-1 0,0 0-5-16,0 0-9 15,3-3-8 1,0 3-17-1</inkml:trace>
  <inkml:trace contextRef="#ctx0" brushRef="#br0" timeOffset="20633.75">19880 10520 72 0,'0'6'29'0,"6"-3"-2"16,-3 0-1 0,0-3-6-16,42-3-6 15,5-19-7-15,7-10-5 16,-57 32-2-16,61-38 2 16,-11-3-2-1,-5 6-1 1,-11 4-6-16,-34 31-8 15,19-29-15 1,-19 29-42-16</inkml:trace>
</inkml:ink>
</file>

<file path=ppt/ink/ink4.xml><?xml version="1.0" encoding="utf-8"?>
<inkml:ink xmlns:inkml="http://www.w3.org/2003/InkML">
  <inkml:definitions>
    <inkml:context xml:id="ctx0">
      <inkml:inkSource xml:id="inkSrc0">
        <inkml:traceFormat>
          <inkml:channel name="X" type="integer" max="10690" units="cm"/>
          <inkml:channel name="Y" type="integer" max="6680" units="cm"/>
          <inkml:channel name="F" type="integer" max="511" units="dev"/>
          <inkml:channel name="T" type="integer" max="2.14748E9" units="dev"/>
        </inkml:traceFormat>
        <inkml:channelProperties>
          <inkml:channelProperty channel="X" name="resolution" value="929.56525" units="1/cm"/>
          <inkml:channelProperty channel="Y" name="resolution" value="927.77777" units="1/cm"/>
          <inkml:channelProperty channel="F" name="resolution" value="7.09722E-5" units="1/dev"/>
          <inkml:channelProperty channel="T" name="resolution" value="1" units="1/dev"/>
        </inkml:channelProperties>
      </inkml:inkSource>
      <inkml:timestamp xml:id="ts0" timeString="2020-08-18T10:09:09.910"/>
    </inkml:context>
    <inkml:brush xml:id="br0">
      <inkml:brushProperty name="width" value="0.05292" units="cm"/>
      <inkml:brushProperty name="height" value="0.05292" units="cm"/>
      <inkml:brushProperty name="color" value="#FF0000"/>
    </inkml:brush>
  </inkml:definitions>
  <inkml:trace contextRef="#ctx0" brushRef="#br0">19294 5820 57 0,'6'0'13'0,"-6"0"2"16,3-3 0-1,-3 3-3-15,0 0-12 16,0-3 12-16,3 3-4 15,-3 0 1-15,0-3 0 16,0 3 1-16,0 0 0 16,3-3 2-1,-3 3-1-15,0 0-4 16,0 0-1 0,0-3-2-16,0 3-4 15,0 0-2 16,0 0-1-31,0 3-1 16,0 0 1 0,-6 45 1-16,-7-1 1 15,1 4 1 1,-1 6 0-16,-12-7-1 16,6 8 1-1,-7-5 0-15,26-53 0 0,-16 45 0 16,-3-7 0-16,19-38-1 15,0 0 1-15,-12 38 0 16,12-38 2 0,0 0 0-16,0 0 1 15,0 0 4 1,0 3 4 0,0-3 0-1,0 0-1 1,16-38-4-16,9-10-2 15,10-12-3 1,-10 3 1-16,4-9 1 16,-4 12-2-1,-9-3 1-15,6 0 0 16,-6 3-2-16,3-3 1 16,0 9 0-1,-19 48-1-15,13-35 1 16,-13 35-1-16,19-34 0 15,-19 34 0-15,12-29-1 16,-12 29 0-16,0 0 0 16,22-28 0-16,-22 28-1 15,0 0-1 1,0 0-3-16,0 0 1 31,7-4 0-31,21 42 2 16,-2 7 3-1,-11 2 0 1,11 7 0-16,-7 0 0 16,6-6 0-1,1 2 0-15,-7 7 0 16,0 0 0 0,0-9 0-16,-19-48 0 15,12 47 0-15,4-9 0 0,-16-38 0 16,13 35-2-1,-13-35-4-15,0 0-10 16,0 0-16 0,0 0-20-16,3 3-19 15</inkml:trace>
  <inkml:trace contextRef="#ctx0" brushRef="#br0" timeOffset="448.15">19173 6058 100 0,'-6'-3'29'0,"6"3"-5"16,6-3-4-1,35-32-3-15,20 0-4 16,15 0-3-1,12 0-3 1,4 13-2-16,-16-3-2 16,-19 9 0-1,-12-6 0-15,-11 12-1 16,-34 10-2 0,0 0 0-16,0 0-1 15,0 0-13-15,0 0-16 16,4 0-14-16,-4 3-24 15</inkml:trace>
  <inkml:trace contextRef="#ctx0" brushRef="#br0" timeOffset="2200.33">16617 13131 54 0,'6'3'6'16,"-6"0"-4"-1,0 0 2 1,0 0 1-16,3 0 2 31,-3-3 0-31,0 0 0 16,0 0-1-1,0 4 0-15,0-4-3 16,0 3-1 0,0-3-1-16,0 3 2 0,0 0-1 15,10 54 3 1,-4-6 1-16,3 3 1 15,7 12 1 1,-3-2 0-16,-7 5-3 16,4 1 1-1,-10-70-6-15,12 60 6 16,-5-9-2-16,-7-51 0 16,0 0-3-16,0 0-1 15,0 0-3 1,3 3-21-16,-3-3-25 15</inkml:trace>
  <inkml:trace contextRef="#ctx0" brushRef="#br0" timeOffset="3009.08">16670 12931 79 0,'0'0'21'16,"0"0"-3"-16,10-38-2 15,-10 38-4 1,0 0-3-16,35-22-3 16,-35 22-2-16,38 22-3 15,-7 13 1 1,-2 9-1-16,-4 7 0 15,-15 9 1 1,-7 3 0 0,-6-6 1-16,3-57-3 15,-10 61 3 1,-15-11-1-16,3 1 0 16,-4-10-1-1,11-12 0-15,15-29 0 16,0 0-1-1,0 0 1-15,0 0-1 16,0-3-1 0,-7 6 0-16,7 0 0 0,0 0 1 15,0 0 2 1,0 0 2-16,41 20 1 16,1-17-1-1,-1 0-1-15,-41-6-4 16,47 16-1-1,-15 0 1-15,-3 13-1 16,-4-7 0 0,-25-22 2-16,0 0 0 15,9 47-2-15,-9-47 3 16,-19 64 6-16,-3-17 1 16,-9-6 1-1,-1-3-2 1,0-3-6-1,0-6 2-15,32-29 0 16,-34 12 0 0,34-12-4-16,-29-38-15 15,23-15-23 1,9-17-45-16</inkml:trace>
  <inkml:trace contextRef="#ctx0" brushRef="#br0" timeOffset="4914.85">25817 13555 60 0,'0'0'10'0,"-29"22"-1"16,29-22 4-1,-44 23 0-15,3 2 1 16,-13 0 0-1,-3 10-5-15,9 0 5 16,4 6-2 0,-1 0-3-16,7 1-1 15,-3 5-7 1,10 1 1-16,8 2-1 16,4-8 0-1,19-42 1-15,4 47 1 16,11-12 3-1,-15-35-6 1,16 25 6-16,13-3 0 16,-29-22-3-16,57 7-1 15,0-10-5 1,6-7-5-16,-6-12-4 16,-3 3-8-1,-13-6-10-15,-41 25-14 16</inkml:trace>
  <inkml:trace contextRef="#ctx0" brushRef="#br0" timeOffset="6165.49">21068 14100 58 0,'3'64'10'16,"3"15"0"-16,7-3-3 15,3-10 1 1,-10-2-4-16,4-23-7 16,-10-41-9-16,0 0-10 15</inkml:trace>
  <inkml:trace contextRef="#ctx0" brushRef="#br0" timeOffset="6751.75">20897 14005 110 0,'0'-3'19'16,"9"-32"-8"-16,-9 35 0 31,51-22 1-31,-51 22-12 16,60-19 9-16,3 13-2 15,7 9-6-15,-7 9-2 16,1 14-1 0,-14 12 2-16,-5 3 2 15,-14 16 3 1,-24 13 6-16,-14 12-1 0,-24 10 0 16,-10 6-1-1,-10-6-6-15,-12-3 0 16,2-16-2-1,8-16 0 1,8-19-3 0,10-13-10-1,35-25-23-15,0 0-51 16</inkml:trace>
  <inkml:trace contextRef="#ctx0" brushRef="#br0" timeOffset="8388.02">22664 9604 57 0,'0'3'10'0,"0"0"-2"16,0-3-3-1,0 3 0-15,0-3 3 16,-3 4 1 0,3-4 2-16,0 3 0 15,0-3-5 1,0 3-1 0,0-3-4-1,0 6 3-15,0-3 2 16,0 58 3-1,7-1 3-15,5-6-1 16,7-4-2 0,-3-2-3-1,6 3-1-15,-3-10-2 16,10-10 1-16,-29-31-4 16,28 32 3-16,-2-3-1 15,8-13 1-15,8-4 0 16,-42-12 1-1,66-12-1-15,-18 2 0 16,-48 10-1-16,35-16-4 16,-35 16-5-16,0 0-11 15,0 0-13 1,0 0-20-16</inkml:trace>
  <inkml:trace contextRef="#ctx0" brushRef="#br0" timeOffset="8827.11">22661 9788 84 0,'0'0'0'16,"51"-26"21"-16,22-5-10 16,3-1-4-16,-7 3-5 15,-5 1-3 1,-20-1-4-16,-44 29-8 15,0 0-18 1</inkml:trace>
  <inkml:trace contextRef="#ctx0" brushRef="#br0" timeOffset="9306.56">22835 10006 69 0,'51'-35'22'16,"0"7"-8"-16,-10 12-2 16,-41 16-4-1,32-19-1-15,-32 19-7 0,0 0 5 16,0 0-3-16,0 0-1 16,0 0-4-16,3-3-9 15,3 3-20 1</inkml:trace>
  <inkml:trace contextRef="#ctx0" brushRef="#br0" timeOffset="11033.95">17602 9788 92 0,'0'-4'28'0,"0"4"-7"15,-3-3-5 1,3 3-4-16,-4 0-6 15,4-3-5 1,0 3-2-16,0 3-1 16,0 0 4-1,10 61 4-15,-1 9 1 16,4 6 1 0,3 3-1-16,-3 4-2 15,9-10-2 1,-9-16-2-16,-1-3 0 15,1-22-1-15,-13-35 0 16,0 0 0-16,0 0 1 16,0 0 0-16,0 0-1 15,3 6-5-15,-3-2-5 16,3-1-10 0,-3-3-50-16</inkml:trace>
  <inkml:trace contextRef="#ctx0" brushRef="#br0" timeOffset="11513.34">17649 9876 77 0,'0'-3'21'0,"0"-3"-8"16,0 3 1 0,3 0-2-16,-3-1 1 0,0 1-2 15,0 0-2 1,4 0 1-16,-4 3 0 16,0-3-1-1,3 0-1-15,-3-1 0 16,25-27-4-1,16 5-2-15,-41 26-2 0,51-19 1 16,-3-3-8 0,-48 22-7-16,0 0-14 15,0 0-24 1,0 0-29-16</inkml:trace>
  <inkml:trace contextRef="#ctx0" brushRef="#br0" timeOffset="11883.34">17741 10174 100 0,'41'-31'36'16,"20"-4"-17"-1,2 3-6-15,7-6-6 16,-7 6-3 0,-9 4-3-16,-26 15-1 0,-28 13-11 15,0 0-18 1,0 0-26-16</inkml:trace>
  <inkml:trace contextRef="#ctx0" brushRef="#br0" timeOffset="14243.91">21033 10067 84 0,'0'-4'28'15,"0"1"-5"1,0 3-23-16,-3-44 20 15,3 44-2 1,0 0-6-16,0 0-2 16,0 0-5-1,-10-41-3 1,10 41 0-16,-28-29-2 16,28 29-1-1,0 0 0-15,-38-13-1 16,38 13 1-16,-48 10-1 15,7 9 1 1,9-6 0-16,32-13 1 16,-35 31 1-1,13-9-1-15,22-22 1 16,-22 32 0 0,22-32 1-1,-16 41 0-15,16-41 0 16,0 0-2-1,-9 42 2-15,9-42-1 16,0 0 0-16,-7 47 0 16,7-47-1-1,4 60 0 1,-1-12 0-16,3-7 0 0,0 0 0 16,-6-41-1-1,13 51 0-15,3-10 1 16,-7-6-1-1,-9-35 1-15,26 38 0 16,-26-38 0 0,16 32 1-16,-16-32-1 15,0 0 2-15,0 0-1 16,0 0 0 0,0 3 0-16,0 0 0 15,0-3-1-15,3 0 2 16,0 0-2-1,0 0 3 1,0 3-1 0,0-3 1-16,1 0-1 15,2 0 1 1,-3-3-2-16,19-19 0 16,-22 22-2-1,0 0 1-15,10-41-1 16,-10 41 0-16,0 0-1 15,0 0 2-15,-13-45-2 16,13 45 2 0,0 0-1-16,-22-28 0 15,22 28 1 1,0 0 0-16,0 0 0 31,0 0 1-15,0 0-1-16,-6-3 1 15,2-4 1-15,4 7 1 16,-3-3 2-16,3 0 0 16,-3 0-1-1,3 3-1-15,0-3-3 16,0 3-1-16,0-4-2 16,0 4 2-1,3-3-1-15,0 3 2 16,1 0 0-1,2 0-2-15,-3 0 0 16,48 3-1 0,-51-3 0-1,38 26 1 1,-13-7 0 0,-25-19 0-16,25 31 1 15,-25-31 0 1,0 0 1-16,13 35 0 15,-13-35 0-15,19 41 1 16,-19-41 1-16,10 42 0 0,-10-42-1 16,3 41 1-1,-3-41 1-15,0 0 0 16,0 47-2 0,0-47 1-16,-3 45 1 15,3-45 1 1,-7 44 2-16,7-44-1 15,-19 38 0 1,19-38-1-16,0 0-2 16,0 0 0-1,-12 35 0-15,12-35-2 16,0 0 0 0,0 0 0-1,0 0 0-15,0 0 0 16,3 3 1-16,-3 0 0 15,0-3 1 1,-3 4-1-16,3-4-4 16,0 0-32-1,-4 0-123-15</inkml:trace>
</inkml:ink>
</file>

<file path=ppt/ink/ink5.xml><?xml version="1.0" encoding="utf-8"?>
<inkml:ink xmlns:inkml="http://www.w3.org/2003/InkML">
  <inkml:definitions>
    <inkml:context xml:id="ctx0">
      <inkml:inkSource xml:id="inkSrc0">
        <inkml:traceFormat>
          <inkml:channel name="X" type="integer" max="10690" units="cm"/>
          <inkml:channel name="Y" type="integer" max="6680" units="cm"/>
          <inkml:channel name="F" type="integer" max="511" units="dev"/>
          <inkml:channel name="T" type="integer" max="2.14748E9" units="dev"/>
        </inkml:traceFormat>
        <inkml:channelProperties>
          <inkml:channelProperty channel="X" name="resolution" value="929.56525" units="1/cm"/>
          <inkml:channelProperty channel="Y" name="resolution" value="927.77777" units="1/cm"/>
          <inkml:channelProperty channel="F" name="resolution" value="7.09722E-5" units="1/dev"/>
          <inkml:channelProperty channel="T" name="resolution" value="1" units="1/dev"/>
        </inkml:channelProperties>
      </inkml:inkSource>
      <inkml:timestamp xml:id="ts0" timeString="2020-08-18T10:16:19.266"/>
    </inkml:context>
    <inkml:brush xml:id="br0">
      <inkml:brushProperty name="width" value="0.05292" units="cm"/>
      <inkml:brushProperty name="height" value="0.05292" units="cm"/>
    </inkml:brush>
  </inkml:definitions>
  <inkml:trace contextRef="#ctx0" brushRef="#br0">22148 11049 52 0,'3'-3'8'0,"0"3"0"16,0-4-3-16,-3 1 3 15,4 0 3 1,-1 0 3-16,0 0 0 16,-3 3 1-1,3-3-4-15,-3 3-2 16,3-4-2 0,-3 4 0-16,3-3-2 0,-3 3-1 15,0-3 0 1,7 3-1-16,-7-3 1 15,0 3-2 1,3-6 0-16,-3 2-5 31,0 4 3-15,3-3 0-16,-3 0-2 16,3 0 2-16,-3 0 1 15,3 0-1-15,-3 3 1 16,4-4-1-1,-4 1-2-15,0 0-1 16,0 3 1 0,0-3-1-16,0 3 1 15,0-3 3-15,0 3 0 16,0-7 1 0,0 7 1-16,0-3-1 15,0 3 2 1,0-3 0-16,0 3 0 31,0-3-1-15,0 0 0-16,0 0 0 15,0 3-3-15,0-4 3 16,-4-37 0-16,4 41-1 16,0 0 2-1,-6-50-2-15,6 50 0 16,0 0 0-16,0-61 0 15,0 61 0-15,0-50-1 16,0 50 0 0,3-42-1-16,-3 42 1 15,0 0-1 1,0 0-1-16,0 0-1 31,3-3 0-15,-3 0-1-16,4 0 0 15,-4 0 2 1,0 3 1-16,3-3 0 16,0 3 0-1,-3 0 0-15,3 0 1 16,0 0-1-16,1 3 0 0,30 9 0 16,-34-12 1-1,38 19-2-15,-6 0 0 16,-32-19 0-1,32 16-1-15,-32-16 0 16,0 0 0 0,22 26 0-16,-22-26 1 15,0 0 0 1,0 0 1-16,0 0 0 16,3 3 0-1,0-3 0-15,13 38 0 16,-16-38 0-1,0 0 0 1,0 0 0 0,0 0 0-16,0 0 0 15,3 3-1-15,-3-3 0 16,0 3-1-16,3 0 1 16,-3 0 1-1,-9 42 0-15,9-45 0 16,0 0 0-16,-25 35 0 15,25-35 1 1,-26 28 0 0,26-28-1-16,-28 19 4 15,28-19-3 1,-32 26 2-16,32-26-1 16,-32 25-2-1,32-25 1 1,-28 16-1-16,28-16 0 15,-26 19 0 1,26-19 0-16,-38 22 0 16,38-22 0-1,0 0 0-15,-38 9 0 16,38-9 0-16,-44 16 0 0,44-16 1 16,0 0-1-1,-47 7 1 1,47-7-1-16,0 0 1 15,0 0 1 1,-51-4 0-16,51 4 0 16,-41-15 1-16,41 15-1 15,-32-26-1 1,7-2 1-16,25 28-2 16,-16-41-2-1,16 41 3-15,-10-45-4 16,10 45 3-1,4-47 1 1,-4 47-1-16,0 0 0 16,9-41 0-16,-9 41 0 15,0 0 1-15,0 0-1 16,13-35 0 0,-13 35 0-1,0 0-1 1,0 0 0-16,28-32 1 0,-28 32-1 15,41-19 1 1,-41 19 0-16,38-22 0 16,-38 22-2-1,38-10 0-15,-38 10 1 16,45-6 1 0,-45 6 0-1,44-10 0 1,-44 10 0-16,0 0 0 15,0 0 0 1,0 0-2-16,0 0 2 16,-3-3 0-16,50 3 0 15,-47 0 0 1,0 0 1-16,48 3-1 16,-48-3-1-16,0 0 1 15,0 0-1 1,0 0 0-16,3 7 0 15,0-7 1 1,1 0 0-16,-1 0 0 16,0 3 0-1,3-3 0 1,-3 0 0-16,1 3 1 16,37 7-2-1,-41-10 1-15,38 6 0 16,-38-6-1-1,0 0 1 1,41 19-2-16,-41-19 2 16,0 0 0-16,0 0-2 15,32 16 2-15,-32-16-1 16,0 0-1-16,0 0 1 16,0 0 0-1,6 0 0-15,-3 3-1 16,0 0 0-16,0 0-6 15,-3 0-10 1,4 1-21-16,-1 40-60 16</inkml:trace>
  <inkml:trace contextRef="#ctx0" brushRef="#br0" timeOffset="1975.02">21834 12902 92 0,'0'0'19'0,"4"0"-6"15,-4 0-4 1,0 0-1-16,0 0-8 15,3 0 8-15,0 0-2 16,48 4-1-16,-13 2-4 16,-38-6-1-1,44 19-1-15,-16 6-1 16,1 17 0 0,-20 11 0-16,-5 4 1 15,-17 10-1 1,-9-13 1-1,0-7 1-15,-4-12 0 16,26-35 0 0,0 0 2-16,0 0 1 15,0 0 0 1,-3 3-2-16,3-3-5 16,-3 0-6-1,3-3-5-15,0-47 0 16,0 50 15-1,9-48-11-15,4-3 3 16,-3 7 6-16,2 3 1 16,-12 41 1-16,16-48 2 15,-16 48 6 1,6-41 7 0,-6 41 1-1,0 0 1-15,0 0-5 16,0 0-6-1,4-3 0-15,-4-45 1 16,0 48 0 0,0 0 1-16,0-47 0 15,0 47-2-15,0 0 0 16,0 0-1 0,0 0 0-1,0-3-1-15,3-4-2 16,-3 7-2-1,0-3-1-15,0 0-1 16,0 0 0-16,0 3 0 0,0 3 3 16,0 51 1-1,0 0 0-15,0 12 0 16,3-9-1 0,0-3 0-16,10-6-2 15,9-1 1 1,6-9-12-1,14-12-19-15,11-1-42 32</inkml:trace>
  <inkml:trace contextRef="#ctx0" brushRef="#br0" timeOffset="3510.93">23463 10203 63 0,'0'-3'10'0,"3"3"-2"15,-3-7 1 1,3 7-1 0,0 0-1-16,0 0 0 15,39 22 0 1,-4 7-1-16,3-1-1 16,3 7-1-1,10 0-3-15,-3 0-1 16,-7-3-1-1,-12-13-1-15,-32-19-1 16,0 0-9-16,0 0-14 16,0 0-21-1</inkml:trace>
  <inkml:trace contextRef="#ctx0" brushRef="#br0" timeOffset="3981.19">23871 10342 59 0,'-15'41'17'15,"-8"1"0"-15,8 2-2 32,-11 7-1-32,1 2-2 15,6-5-1 1,-3 3-4-16,3-4-3 16,3-6-2-1,-3-3-2-15,6-6-1 16,13-32-6-1,-25 38-16-15,6-6-57 16</inkml:trace>
  <inkml:trace contextRef="#ctx0" brushRef="#br0" timeOffset="5617.24">20412 10447 81 0,'0'0'23'0,"0"-3"-2"16,0 3 0-1,0 0-21-15,0-7 20 16,0 7-1-16,0-3-3 16,0 3-4-16,0-3-5 31,0 3-2-16,3-3 0-15,0 3 0 16,61-10 0 0,-7 4-3-16,3 0 0 15,-13-4-2 1,-47 10 1-16,0 0-1 16,0 0 1-16,0 0 0 15,3-3 0 1,1 3 0-16,-4 0-1 15,3 0 0 1,0-3-1-16,0 3 0 16,0 0 1 15,-3 0 0-31,3 0-2 16,1 0 2-16,2 0-2 15,-3 0 1-15,0 0-1 16,0 0 0-1,-3 0-1-15,4 0 0 16,-4 3 1 0,0 0 2-16,-7 54 0 0,-5-13 0 15,-1-6 0 1,0-3 0-16,-6-6 0 16,19-29 0-1,-16 41 0-15,16-41 0 16,-15 35 0-1,15-35 0-15,0 0 1 16,0 0-1 0,0 0 2-16,0 0-2 15,-7 3 1-15,7 0 0 16,0-3 0-16,7 7 1 16,-4-7-1-1,41 0-4 1,-44 0-5-1,0 0-5-15,41-10-9 16,-41 10-11 0,0 0-20-16</inkml:trace>
  <inkml:trace contextRef="#ctx0" brushRef="#br0" timeOffset="6018.5">20539 10593 59 0,'3'-4'16'16,"54"-2"-1"-1,-10 0-5-15,-2-1-2 16,-4-2-4-1,0 2-2 1,-41 7-1-16,48-9-1 16,-48 9-2-1,0 0 2-15,0 0-8 16,0 0-14-16</inkml:trace>
  <inkml:trace contextRef="#ctx0" brushRef="#br0" timeOffset="6520.04">20659 10760 94 0,'3'0'29'0,"0"-3"-2"0,0 3-2 16,-3-3-5-1,4 3-2-15,-4-3-6 16,6 3-4 0,-3-3-4-16,26-13-2 15,9 0-1 1,6 3-2-16,-44 13 1 31,54-6-4-31,-54 6-11 16,0 0 15-16,0 0-25 15,0 0-15-15,0 0-19 16</inkml:trace>
  <inkml:trace contextRef="#ctx0" brushRef="#br0" timeOffset="8024.69">21822 9655 70 0,'0'3'15'0,"0"0"-1"16,3 0 2-1,-3 3 0-15,0-2 0 16,0-1-2-1,0-3-5-15,0 3-3 16,0-3-3 0,0 0-2-16,0 3-1 15,0-3 0-15,0 0 0 16,0 0-1 0,0 0 0-16,0 0 1 15,0 3 0 1,0-3 1-1,0 0 0 1,0 0-1-16,0 0 0 16,0 0 1-16,0 0 1 15,0 0 0 1,0 0-2-16,0 0 2 16,0 0-2-1,0 0 3-15,0 0 1 16,0 0 3-16,0 0 5 15,0 0 2-15,0 0 0 16,-3 0-1 0,3 0-3-16,0-3-4 31,-4 0-1-31,-5-48-5 16,9 51 1-1,-6-66-3 1,12 12 3-16,3 0-1 15,1 6-2 1,-10 48 2-16,16-38 0 16,-16 38-1-16,0 0 0 15,0 0 0-15,0 0-2 16,6-3 0-16,-3 0 0 16,1 3 2-1,-1-3 1-15,0 3 0 16,48 13 0-1,-10 6 0-15,-6-7 0 16,-4 10 0 15,-12 1-1-31,-19-23 0 16,22 41 0 0,-9-6 1-16,-7 3 4 15,1 3-2 1,-1 0 2-16,-6-41-1 15,13 41-3 1,-13-41 0-16,0 0 0 0,0 0-1 16,0 0-4-16,9 41-10 15,-9-41-14-15,0 0-13 16,0 0-29 0</inkml:trace>
  <inkml:trace contextRef="#ctx0" brushRef="#br0" timeOffset="8356.81">21790 9547 78 0,'48'-16'20'16,"9"10"-1"-16,3 6-1 16,6 3-6-1,-6 0-5 1,1 0-5-16,-14 4-3 15,-47-7-14 1,38 15-21-16</inkml:trace>
  <inkml:trace contextRef="#ctx0" brushRef="#br0" timeOffset="9313.1">20684 12373 102 0,'3'0'18'0,"-3"-3"-10"15,4 0-5 1,-4 3-3-16,3-3 4 16,-3 6-3-1,13 38 7-15,-1 7 0 16,-12-48-8-16,3 57 3 15,1 6 3-15,2-6-5 16,-3 6-1 0,-3-15-1-16,0-48 0 15,0 0 1 1,0 0 0-16,0 0 2 0,3 3-6 16,-3 0-14-1,0-3-30-15</inkml:trace>
  <inkml:trace contextRef="#ctx0" brushRef="#br0" timeOffset="10099.9">20656 12342 55 0,'0'-4'12'16,"0"1"3"-16,0 0-1 16,3 3 0-1,29-28-2-15,-32 28-4 16,47-7-3 0,-6 14-3-16,-3 8-1 15,-38-15-2-15,0 0 1 16,32 26 3-16,-16 5-4 15,-16-31 4-15,0 0 0 16,-13 57-3-16,-12-22 3 16,3-9-2-1,22-26 0-15,0 0-1 32,0 0 2-32,0 0-1 15,-7 0 1 1,4 0-2-1,0 3 0-15,3-3-2 16,-3 3-1 0,3-3-2-16,0 3 3 15,0 0 0-15,0 1 2 16,0-1 1 0,22 35-1-16,-22-38 0 15,0 0 0-15,10 38 0 16,-10-38-1-16,0 54 0 15,-7-10 1 1,-15-6 0-16,-3-6 0 16,-7-4 3-16,-3-6-1 15,35-22 2 1,-41 10-1 0,41-10 0-16,0 0 2 15,0 0-3 1,-38-29-11-1,16 4-20 1,0-7-50-16</inkml:trace>
  <inkml:trace contextRef="#ctx0" brushRef="#br0" timeOffset="11118.57">23244 12367 115 0,'0'-3'30'16,"0"3"-3"0,0-3-8-16,3 3-3 15,-3-4-7 1,0 4-3-16,3-6-5 16,-3 6-1-16,0 0-2 15,0-3-2-15,0 3 1 16,-3 0 5-1,-44 25-3-15,6 1 6 16,6-1-3 0,6 7-3-1,10 6 3-15,0 0-2 16,10 3 1 0,12 3 0-16,16-3 2 15,6 1-1 1,13-11 2-16,19-8-3 15,7-1-9 1,15-10-26-16,0-2-55 16</inkml:trace>
</inkml:ink>
</file>

<file path=ppt/ink/ink6.xml><?xml version="1.0" encoding="utf-8"?>
<inkml:ink xmlns:inkml="http://www.w3.org/2003/InkML">
  <inkml:definitions>
    <inkml:context xml:id="ctx0">
      <inkml:inkSource xml:id="inkSrc0">
        <inkml:traceFormat>
          <inkml:channel name="X" type="integer" max="10690" units="cm"/>
          <inkml:channel name="Y" type="integer" max="6680" units="cm"/>
          <inkml:channel name="F" type="integer" max="511" units="dev"/>
          <inkml:channel name="T" type="integer" max="2.14748E9" units="dev"/>
        </inkml:traceFormat>
        <inkml:channelProperties>
          <inkml:channelProperty channel="X" name="resolution" value="929.56525" units="1/cm"/>
          <inkml:channelProperty channel="Y" name="resolution" value="927.77777" units="1/cm"/>
          <inkml:channelProperty channel="F" name="resolution" value="7.09722E-5" units="1/dev"/>
          <inkml:channelProperty channel="T" name="resolution" value="1" units="1/dev"/>
        </inkml:channelProperties>
      </inkml:inkSource>
      <inkml:timestamp xml:id="ts0" timeString="2020-08-18T10:48:27.606"/>
    </inkml:context>
    <inkml:brush xml:id="br0">
      <inkml:brushProperty name="width" value="0.05292" units="cm"/>
      <inkml:brushProperty name="height" value="0.05292" units="cm"/>
      <inkml:brushProperty name="color" value="#00B0F0"/>
    </inkml:brush>
  </inkml:definitions>
  <inkml:trace contextRef="#ctx0" brushRef="#br0">21017 7357 65 0,'3'-3'15'16,"0"3"-3"-1,0-3-4-15,-3 3-8 16,4 0 4-16,-4-6-3 16,0 6-1-16,3-4 1 15,-3 4 1 1,3-3 4-16,-3 3 5 15,3-3 3-15,-3 3 2 16,3-3-1 0,-3 0-2-1,3 0-2-15,-3 3-3 16,4 0 0 0,-4-4-2-16,0 4-2 15,6-3-2-15,-6 3-1 31,0-3-2-15,3 3-1-16,-3-3-1 0,0 3 1 31,3 0-3-31,-3 0 5 0,0 0-5 0,0 0 2 16,0 0 1 0,-12 54 1-16,-4 3 2 15,0 6-1 1,-3-6 0-16,6 7 0 31,1-11 0-31,-4 1 0 16,3-9 0-1,13-45 0-15,-6 47 0 0,6-47 0 16,0 0 0 0,0 0 1-16,0 0 0 15,-3 3-1 1,3 1 1-16,0-4-1 15,0 3-1 1,-4 0 0 0,4 0 0-1,0-3 1-15,0 3 0 16,0 0 1-16,-3 1 0 16,3 2 0-16,0-3-2 15,0 0-1 1,-6 0-8-1,6 1-21-15,-3-4-73 16</inkml:trace>
  <inkml:trace contextRef="#ctx0" brushRef="#br0" timeOffset="1335.23">21090 7379 50 0,'0'4'9'15,"6"-4"0"-15,-6 0 0 16,3 6 0 0,-3-6 0-16,4 0 1 31,-4 0-3-31,0 3 1 16,3-3-2-1,-3 0-1 1,3 3 0-16,-3-3-1 15,3 3 1 1,-3 1 0-16,25 37 1 16,-25-41-6-16,19 35 7 15,0-10-1-15,-19-25-2 16,23 38-2-16,-4-9-1 16,-19-29 0-1,22 34 0-15,-22-34-1 16,25 35 0-1,-25-35 1-15,19 38 0 16,-19-38-1-16,22 32 0 16,-22-32 0-1,16 32 0 1,-16-32 0-16,0 0 0 16,19 31 0-1,-19-31 1 1,0 0-1-1,0 0 0-15,22 26 0 16,-22-26 0 0,0 0 0-16,0 0-1 15,0 0 1-15,0 0 0 16,0 3 0-16,0-3 0 16,3 3 0-16,-3-3 0 15,0 3 0-15,4-3 0 16,-4 3 0-1,0-3 0-15,3 4 0 32,-3-4 0-32,0 0-1 15,0 0-4 1,0 0-5 0,0 0-9-16,0 0-14 15,0 0-29 1</inkml:trace>
  <inkml:trace contextRef="#ctx0" brushRef="#br0" timeOffset="14043.88">21030 7652 55 0,'0'0'13'16,"0"0"-6"-1,3 0-4 1,0 0-1-16,0 0-2 16,45-10 0-1,-48 10 0-15,41-12 0 16,-41 12 0 0,0 0 1-16,41-13 0 15,-41 13-1-15,0 0 2 16,0 0-1-1,0 0-1 1,0 0 0-16,3-3 0 16,0 3 0-16,4-3 1 15,-4 3-1-15,0 0 0 32,0 0-1-32,0 0 1 15,1 0-1 1,-4 0 0-16,3-3 1 15,0 3 0 1,0 0 1-16,0-4-2 16,0 4-4-1,-3-3-15-15</inkml:trace>
  <inkml:trace contextRef="#ctx0" brushRef="#br0" timeOffset="16166.23">18907 12240 55 0,'3'-44'8'15,"-3"44"-4"-15,0 0-1 16,0 0-3 0,0 0 1-16,3-6 1 15,-3 2 1 1,0 1 3-16,4 0 2 15,-4 0 4-15,0 0-1 16,6-1-3 0,-6 4 0-16,3-3-5 15,-3 0-1 1,3 3-2-16,-3-3-1 16,0 3 0 15,0 0 1-31,3-3 0 15,-3 3 0-15,4-3 1 16,-4 3 0-16,0 0-1 16,3-7-2-1,-3 7-1-15,0 0-1 16,0 0 1 0,0 0 1-16,19 42 2 0,0 2 2 15,-7-3-1 1,4-6 0-16,-3 0 3 15,-4 3-1 1,-9-38 1-16,13 41-1 16,-13-41-3-1,19 38 0-15,-19-38 0 16,13 35 0 0,-13-35 0-16,0 0 0 15,0 0-1-15,19 35 1 16,-19-35 1-16,0 0-2 15,0 0-1 1,0 0-5 0,3 3-7-1,-3-3-43-15</inkml:trace>
  <inkml:trace contextRef="#ctx0" brushRef="#br0" timeOffset="18172.34">19031 12148 65 0,'0'0'14'0,"0"0"-2"16,0 0-1-1,0 0-3-15,0 0-2 16,0 0-1 0,0 0-5-16,3 0 4 15,-3 0 1 1,3 0-1-16,0-3-2 15,29-13-1-15,-32 16 0 16,41-12-1 0,-6-4 2-16,-35 16-2 15,47-13 1 1,-47 13 0-16,42-9-1 16,-42 9-1-1,0 0 0-15,0 0-1 16,0 0 0-1,3-4 1-15,38 11-1 16,-41-7 1 0,0 0 1-16,0 0-1 31,35 16 0-31,-35-16 1 16,0 0 0-16,28 25 0 15,-28-25-2-15,0 0 0 16,0 0 0-1,0 0-2-15,3 3 1 16,-3 0 0 0,0-3 1-16,0 3 1 15,-19 35 1 1,19-38 1-16,-28 35-1 16,28-35 0-1,-35 29-2-15,3-13 1 16,32-16-3-1,-34 25 1-15,34-25 1 0,-42 19-2 16,42-19 2 0,-35 16 0-16,35-16 0 15,0 0 2 1,0 0 0-16,0 0 0 16,0 0 0-16,-3 6 0 31,0-6 0-31,0 0 0 15,0 0 0 1,0 3 0-16,3-3 0 16,-4 0 0-1,1 0 0-15,0 0 0 16,0 4 0 0,0-4 0-16,3 0 0 15,-7 0-1-15,7 0 1 16,-3 0 1-1,3 3 0-15,0-3 2 16,-3 0 0 0,3 0 1-16,0 0 0 31,3 0-2-15,-3 0-2-16,3 0 2 15,32-22-2-15,-35 22-2 16,38-13 2-16,-38 13 0 15,42-13 1 1,-42 13-1-16,41-9 1 16,-41 9 0-16,47-3-1 15,-47 3 0 1,0 0 0-16,0 0-1 16,0 0 0-1,45 9 0-15,-45-9 0 16,34 10 1-1,-34-10 0 1,0 0 0-16,38 15-1 16,-38-15-1-1,29 29 4 1,-29-29-4 0,0 0 2-16,13 32 2 15,-13-32-3-15,0 0 0 16,0 0 3-16,6 44-3 0,-6-44 2 15,0 0-1 1,0 0-1-16,-6 44 0 16,6-44 0-1,-16 38 0-15,-6-12 1 16,-1-1 0 0,-5 0-1-16,-10-6 1 15,3 7 0-15,10-10 0 16,25-16 0-1,-32 25-1 1,32-25 0-16,0 0 1 16,-35 16-1-1,35-16 1 1,0 0 0-16,-41 9 0 16,41-9 1-16,-54-9 1 15,7-4-1 1,2-6 0-16,4 3 0 15,3 0-1 1,38 16-1-16,-41-15 1 16,41 15-3-16,0 0-10 15,0 0-20-15</inkml:trace>
  <inkml:trace contextRef="#ctx0" brushRef="#br0" timeOffset="20379.08">25120 12522 56 0,'3'-3'15'16,"0"3"-3"-1,-3 0-5-15,3 0-3 16,0-6-3 0,0 6-1-16,1 0 0 15,-4 0 0 1,3 0 0-16,-3 0 0 31,3-3 0-31,-3 3-2 0,3 0-1 16,-3 0 3-1,0 0-3-15,0 0 1 16,0-4-1-16,6 4 3 16,-6 0 0-16,0 0 2 15,-6-3-1 1,3 3 0-16,-57-6 1 15,15 6-2-15,-2 3 0 16,-10 3 0 0,0 10 0-16,6-3 1 15,0-4-2 1,-2 7 1-16,5-3 0 31,4-7 0-15,3 7 0-16,41-13 0 15,-45 19-2 1,45-19 1-16,0 0 1 16,0 0 0-16,-31 16 0 15,31-16 0-15,0 0 0 16,-23 31 0-16,23-31 0 16,-22 32 0-16,22-32 0 15,-9 38 1 1,9-38-1-16,0 0 0 15,0 51 0 1,0-51 0-16,9 41 0 31,-9-41 1-15,26 41 0-16,-4-6 0 16,9-19 0-1,4 3 1-15,10-6-1 16,2-7 1-1,13-3-2-15,-3-6 1 16,0-3 0-16,-57 6-1 16,54-10 0-16,-13 4 0 15,-41 6 0-15,45-16 0 16,-45 16 0 0,0 0 0-16,0 0-2 15,0 0-1 1,3 3-5-16,0-3-9 0</inkml:trace>
  <inkml:trace contextRef="#ctx0" brushRef="#br0" timeOffset="21752.16">21796 12535 53 0,'0'-3'7'0,"3"3"-2"0,-3 0-2 16,0 0-1-1,4 0 4-15,21 16 4 16,10 12 1-1,0 4 0-15,0-4-4 16,-7 7-3 0,1-3-3-1,-7-4 1 1,-22-28-1 0,0 0-1-16,0 0 1 15,0 0 0 1,6 4-1-16,-3-4-5 15,-3 0 5 1,3 3-20-16</inkml:trace>
  <inkml:trace contextRef="#ctx0" brushRef="#br0" timeOffset="22215.97">21999 12649 50 0,'0'0'10'16,"-25"38"-3"-16,-1-9 1 15,-5 2 2 1,5 1-5-16,-5 0 0 16,5-10-3-1,26-22-2-15,0 0-1 16,0 0 1 0,0 0-3-16,-3 3-6 15,0 0-14 1</inkml:trace>
  <inkml:trace contextRef="#ctx0" brushRef="#br0" timeOffset="24755.12">21891 12636 50 0,'19'38'4'0,"4"-9"-2"16,-23-29 0-16,22 35-2 15,-22-35 1 1,28 28 0-16,-28-28-1 15,0 0 0 1,0 0 0-16,0 0 0 16,3 3 0-1,1 1 0 1,11 18 1-16,-15-22-1 16,0 0 0-1,0 0 0-15,26 25 0 16,-26-25-1-16,0 0-1 15,0 0-5-15</inkml:trace>
  <inkml:trace contextRef="#ctx0" brushRef="#br0" timeOffset="25780.38">22110 12538 72 0,'0'0'12'0,"0"0"-6"16,0 0-5-1,0 0 0-15,0 0-2 16,0 3 0 0,-3-3 1-16,3 0 0 15,-3 3 0 1,3-3 0-16,-4 0 0 16,-2 4 0-16,-22 18-1 15,28-22 0 1,-29 22 1-1,29-22 0-15,-25 28-1 16,25-28 2 0,-22 32-1-16,22-32 0 15,-32 25 1 1,10-2-1-16,22-23 1 16,-32 31-2-1,32-31 1-15,-28 23-2 16,28-23 1-1,0 0 0-15,-26 31 1 16,26-31 0 0,-25 35 0-16,25-35-2 15,0 0 1 1,0 0 1 0,-22 38-1-16,22-38 1 15,-19 29 0-15,19-29-1 16,0 0 1-16,0 0 1 15,0 0 0 1,-4 3 0-16,4-3-2 16,0 3-16-16</inkml:trace>
  <inkml:trace contextRef="#ctx0" brushRef="#br0" timeOffset="27369.78">22889 9848 66 0,'0'0'14'15,"0"0"-6"-15,0 0-5 16,0 0-2 0,0 0 0-1,0 0-1-15,7 0 7 16,-4 0 0-16,16 32 2 0,6-10-1 16,-25-22-5-1,38 35 0-15,-6-4-1 16,0-9 0-1,2 4-1-15,-5-4-1 16,-29-22 0 0,0 0 0-16,0 0 1 0,0 0 0 15,3 3 0 1,0-3-1-16,0 3 0 31,1-3-8-31,-4 3-8 16,3-3-20-1</inkml:trace>
  <inkml:trace contextRef="#ctx0" brushRef="#br0" timeOffset="28087.65">23247 9940 50 0,'0'0'0'16,"-38"28"5"-16,-6 1-3 15,3-4 0-15,3 4-1 16,3-4 0 0,6-3 0-16,29-22 0 15,0 0 1 1,0 0-1-16,0 0 1 15,-3 3 0 1,-3-3 0-16,3 4-1 16,0-4 0-1,-1 3 0-15,4-3-4 16,-3 3-4 0,3-3-8-1</inkml:trace>
  <inkml:trace contextRef="#ctx0" brushRef="#br0" timeOffset="29175.54">23057 10105 52 0,'0'3'12'16,"7"0"-1"-16,2 51 0 16,-9-54-2-1,6 50 1-15,-2-5 1 31,2-1-2-31,0-3-3 16,7 1-2 0,-13-42-2-16,9 50-1 15,-9-50 0 1,7 41-1-16,-7-41 1 16,0 0-1-1,9 38 0-15,-9-38 0 16,0 0 0-1,0 0 0-15,0 0 0 16,0 0 0-16,3 4 1 16,-3 2 0-16,0-6-7 15,0 0-15 1,0 0-46-16</inkml:trace>
  <inkml:trace contextRef="#ctx0" brushRef="#br0" timeOffset="31360.3">19775 9990 67 0,'0'-3'23'16,"0"3"-23"-16,0-3 19 15,0 0-5-15,16-38-4 16,9 19-2-16,7-4-1 16,12 10-2-1,7-3 0-15,9 7-1 16,-9-1-1 0,-51 13-1-1,0 0 0-15,0 0-1 16,0 0-1-1,3-6 0-15,0 6-1 16,0 0-2 0,1-3-4-16,-4 3-3 15,3 0 1-15,0 0-1 16,0 0 1 0,0 0 3-1,0 0-1-15,-3 0 7 16,0 0-7-16,4 0 2 15,-4 0 2-15,3 3 2 32,-3-3 0-32,6 0 1 15,-6 0 0 1,0 0-1-16,3 0 1 16,-3 0 0-1,0 0 0-15,3 0 0 16,-3 6 0-1,0-6 0-15,0 3 0 0,0 0 0 16,0 1 0 0,-25 43 1-16,6-6-1 31,-6 4 0-31,3-1 0 16,-4-3 0-1,10-3 0-15,16-38 0 0,-19 35 1 16,19-35-1-16,0 0 0 15,0 0 1-15,0 0 0 16,-3 3 0 0,3 0-1-16,-3 1 0 15,3-1 2 1,0 0 1 0,16 38 4-1,9-16 0-15,13-12-1 16,7-10-1-1,2-6 1-15,7-3-2 16,6-1 1 0,-12-8-1-1,-7-4-3-15,-41 19 1 16,0 0-2-16,0 0-4 16,0 0-8-1,0 0 12-15,3-4-26 16,-3 4-29-16</inkml:trace>
  <inkml:trace contextRef="#ctx0" brushRef="#br0" timeOffset="31999.89">20016 10139 81 0,'0'0'20'0,"3"-3"-5"16,-3 3-15-16,3 0 13 15,0-3-3-15,23-19 0 16,-26 22-2-1,28-22 2-15,-28 22-3 16,0 0-1 15,41-26-1-31,1 14-4 16,-1-1 0 0,-41 13-1-16,41-13 0 15,-41 13-2 1,0 0-9-16,0 0-17 15,0 0-32-15</inkml:trace>
  <inkml:trace contextRef="#ctx0" brushRef="#br0" timeOffset="32586.12">20016 10117 53 0,'0'0'10'0,"0"0"-1"16,44-22-2-16,-9 13-4 16,-35 9 0-1,51-16-3-15,-10 6-5 32,-41 10 5-32,0 0-25 15</inkml:trace>
  <inkml:trace contextRef="#ctx0" brushRef="#br0" timeOffset="50805.68">22072 10567 73 0,'0'0'12'0,"0"-6"-4"15,0 6-4-15,0-3 0 16,-3 3 0 0,3-4 1-16,0 1 0 15,0 0 0 1,0 0 0-16,0 0 1 15,-3 3-2 1,3-3-1-16,-13-42-1 16,13 45 0-1,-13-41-1 1,13 41 0 0,-6-51 0-16,-4 4-1 15,4 6 2 1,6 41 1-16,-13-54 2 15,4 13 0 1,9 41-5-16,0 0 4 16,-6-51-3-16,-1 10 0 15,7 41-1-15,-6-48 1 16,6 48 0 0,0 0 1-16,-3-51-1 15,3 51-1 1,0 0 1-16,-7-50 0 31,7 50 1-31,0 0-1 16,0 0 1-1,0 0-1-15,-3-48 0 16,3 48-1 0,0 0-1-16,0 0 1 15,0 0 0 1,-3-44 1-16,3 44-1 15,0 0 0 1,0 0 0-16,0 0 0 16,0 0 0-16,-3-48 0 15,3 48-1-15,0 0 0 16,0 0 1 0,0 0-1-16,-6-44 1 0,6 44 0 15,0 0-1 1,0 0 1-16,0 0 0 15,-4-6-1 1,4 2 1-16,0 1-2 16,0 0 0-1,0 0 0 1,-6-41-1 0,6 44 2-16,0 0-1 15,0 0 1 1,0 0-1-1,-3-4 2-15,3 4 0 16,0 0 0-16,0-3-2 16,0 0 1-16,0 0 0 15,-3 0 0-15,3 0-1 16,0 3 1 0,0-7 0-16,0 7 0 15,0-3 1 1,0 3 0-16,-3-3-2 15,3 3-1 1,0-3-2 0,-7 3-3-16,4 0-8 15,0 0-20 1</inkml:trace>
  <inkml:trace contextRef="#ctx0" brushRef="#br0" timeOffset="52341.62">21948 10079 62 0,'0'-3'10'0,"0"-3"-2"16,-3 3-1-16,-16-32 1 16,19 35-1-1,0 0 0-15,-19-42 0 16,19 42-7-16,0 0 6 15,-12-31 1-15,12 31-1 16,0 0 0 15,0 0-3-31,-19-41-2 16,19 41 0 0,0 0 0-16,-13-38 0 15,13 38 0 1,0 0 0-16,0 0-1 15,-19-32 2 1,19 32 0-16,0 0-1 0,0 0-1 16,-19-35 1-1,19 35-1-15,0 0 0 16,-13-35 0 0,13 35 1-16,0 0-1 15,-19-35 0 1,19 35 0-16,0 0 0 0,0 0 0 15,-16-28 0-15,16 28 0 16,0 0-1 0,-19-35 1-1,19 35-2-15,-12-35 2 16,12 35-3 0,0 0-1-1,-13-41 2 1,13 41-3-16,0 0 3 15,0 0 0 1,-19-38 1-16,19 38 1 16,0 0-2-1,-16-35-1-15,16 35-1 16,0 0 2-16,0 0 1 16,-16-35 1-16,16 35-1 15,0 0 1 1,-19-35-2-16,19 35-3 15,-16-41-1 1,16 41-2-16,-22-32 2 31,22 32 2-31,0 0 3 16,-12-38 1 0,12 38-1-16,0 0-1 15,-23-34-1 1,23 34-1-16,0 0 1 15,0 0 0 1,0 0 3-16,-15-38-1 0,15 38-1 16,-10-39-2-1,10 39-2-15,0 0 0 16,-19-44 1 0,19 44 0-16</inkml:trace>
  <inkml:trace contextRef="#ctx0" brushRef="#br0" timeOffset="57526.89">21182 8207 53 0,'0'0'6'15,"0"0"-3"-15,0 0 0 16,0-4 3-1,0 4 2-15,0 0 0 16,0 0 0 0,0 0-3-16,0 0-1 15,0 0-3 1,0 0 1-16,0 0 0 16,0-6-1-1,0 6-1 1,0 0 0-16,0 0 0 15,0 0 0-15,0 0 0 16,0 0-1 0,0 0 0-16,0 0 1 15,3 6 1 1,16 17 2-16,-19-23-2 16,32 31 1-16,-32-31-2 15,28 29 0 1,-9-10 0-16,-19-19 0 15,0 0 0 1,25 28 0 0,-25-28 0-16,0 0-1 31,0 0 2-31,19 35-1 16,-19-35 0-1,26 32 0-15,-26-32 0 16,0 0 0-16,16 35 0 15,-16-35 0-15,15 31 0 16,-15-31 0 0,0 0 0-16,0 0 0 0,19 35 0 15,-19-35 0 1,0 0-1-16,0 0 1 16,0 0 1-1,4 3-1 1,-4-3 0-1,0 4 0-15,0-1 0 0,3 0 1 16,-3 0 1 0,3 0 0-16,-3 0-2 15,0-3 2 1,3 7-2-16,-3-7-1 16,0 0 1-1,0 3 0 1,0-3 0-16,3 3 0 15,-3-3-5-15,0 0-16 16,-3 0-31 0</inkml:trace>
  <inkml:trace contextRef="#ctx0" brushRef="#br0" timeOffset="59965.32">21318 8333 54 0,'0'0'11'16,"0"0"-1"-16,3 3 0 31,10 29-2-31,-13-32-2 16,22 35-1-1,-9-3-1-15,-13-32-2 16,22 44 1 0,-6-6-1-16,-16-38-2 15,9 35 2-15,-9-35 0 16,19 44-1-16,-6-9 2 15,-13-35-1 1,13 38-1-16,-13-38 2 16,19 44-1-1,-10-9 2-15,-9-35-2 16,10 48 1 0,-1-10-3-16,-9-38 0 15,16 38 1-15,-16-38 0 16,0 0 0-1,9 41-1-15,-9-41 1 16,0 0 0 0,10 38-1-16,-10-38 0 15,0 0 0 1,16 38 0 0,-16-38 0-1,0 0 0-15,0 0 1 16,0 0-1-16,0 0 0 15,3 3 0 1,-3 0 0-16,9 32 0 16,-9-35 0-16,0 0 0 15,0 0 0-15,0 0 0 16,0 4 0 0,10 34 0-16,-10-38 0 15,0 0 0 1,0 0 0-16,0 0 0 31,3 3 0-31,-3-3 0 16,10 38 0-1,-10-38 0 1,0 0 0-16,15 35 0 16,-15-35 0-1,0 0 0-15,0 0 0 16,0 0 0-16,10 41 0 0,-10-41 0 15,0 0 0 1,13 44 0-16,-13-44 0 16,19 38 0-1,-19-38 0-15,9 35 0 16,-9-35 0 0,0 0 0-1,13 29 0-15,-13-29 0 16,0 0 0-1,0 0 1-15,16 31-1 32,-16-31 1-32,0 0-1 15,12 35 0 1,-12-35 0-16,0 0 1 0,0 0-1 16,0 0 1-16,0 0-1 15,13 38 0-15,-13-38 0 16,0 0 0-1,0 0 0-15,16 35 0 16,-16-35 1 0,0 0-1-16,0 0 0 15,9 35 0-15,-9-35 0 16,0 0 3 0,13 44-2-16,-13-44 2 15,0 0-3 1,16 35 0-1,-16-35 2 1,12 32-2 0,-12-32 1-16,0 0-1 15,0 0-1 1,10 38 1-16,-10-38 0 16,0 0 0-16,0 0 0 15,9 35 1-15,-9-35-1 16,0 0 0-16,0 0 0 15,16 34 0 1,-16-34 0-16,0 0 1 16,0 0-1-1,13 38 1-15,-13-38-1 16,0 0 0 15,16 32 0-31,-16-32 0 16,0 0 0-1,19 29 0-15,-19-29 0 16,0 0 0 0,13 35 0-16,-13-35-1 15,0 0 1 1,19 34 0-16,-19-34 0 0,0 0 0 16,0 0 0-16,0 0 0 15,12 35 0-15,-12-35 0 16,0 0-1-1,0 0 1-15,0 0 0 16,3 0 0 0,1 3 1-16,15 32-1 15,-19-35 0 1,0 0 1-16,0 0-1 16,0 0 0-1,15 32-1-15,-15-32 1 16,0 0 0-1,0 0 0 1,0 0 0 0,0 3 1-16,0 0-1 15,4 0 0 1,-4-3 0-16,0 4 0 16,12 27 0-16,-12-31 0 15,0 0 1-15,0 0-1 16,19 32 0-1,-19-32-1-15,0 0 1 16,0 0 0 0,13 32 0-16,-13-32 0 15,0 0 1 1,16 35-1-16,-16-35 0 16,0 0 0-1,19 34 0 1,-19-34 0-16,0 0 0 15,9 38 0 1,-9-38 0-16,13 35 0 16,-13-35 0-1,0 0-1-15,0 0 1 16,16 38 0-16,-16-38-1 0,9 42 1 16,-9-42 0-1,13 44 0 1,3-9 0-16,-7 0-1 15,4-7 1 1,-13-28-1-16,22 44 1 31,-9-9 0-31,-13-35 0 16,19 38 0 0,-19-38 0-16,16 38 0 15,-16-38 0 1,12 35-1-16,-12-35 0 15,0 0 2 1,0 0-1-16,0 0 1 0,4 0 2 16,-4 0-4-1,0 0 1-15,0 0-3 16,3 0-9 0,-3-3-13-16,0 0-22 15</inkml:trace>
  <inkml:trace contextRef="#ctx0" brushRef="#br0" timeOffset="61893.38">19807 11876 66 0,'0'0'0'0,"0"0"17"16,-3 0-1-16,3 0-3 15,-4 0-2 17,4 0-3-32,0 0-3 15,-6 0-2 1,6 0-2-16,0 0-1 15,-3 0 0 1,3 0 0-16,0 0-4 16,-3 0-3-1,3-3-3-15,0 3-1 0,0 0 3 16,0-4 3 0,0 4 3-16,0-6 1 15,0 6 1 1,0 0-2-16,0-3-2 15,0 3-10 1,0 0 14-16,0 0-17 16</inkml:trace>
  <inkml:trace contextRef="#ctx0" brushRef="#br0" timeOffset="63560.65">19927 11968 50 0,'0'0'4'15,"0"0"-3"-15,3 0-1 0,-3 0 4 16,0 0 4 0,3 0 6-1,-3 0 6 1,0 0 4-16,0 0 1 15,4 0-3 1,-4 0-22-16,0-3 18 0,3 3-6 16,10-45-4-16,6 10-1 15,0-3 0-15,12 0-4 16,4-6 0 0,9 0-1-16,4 2-1 15,-1 4 0 1,7 3 0-1,-9 4-1 1,-4 12 0-16,-6-3 1 16,-35 22-1-1,41-16 0 1,0 0 0-16,-3-3 0 16,-3 6 1-1,3-9-1-15,-3 6 1 16,-4-6-1-16,1 6 0 15,-32 16 0-15,0 0 0 16,38-25-1-16,-3 9 1 16,-35 16 0-1,0 0 0-15,35-22 0 16,-35 22 0 0,0 0 0-1,28-19 0-15,-28 19 0 16,35-26 0-1,-35 26-1-15,32-19 1 32,-32 19 0-32,35-25 0 15,-35 25-1-15,35-22 0 16,-10-3 0-16,-25 25-2 16,44-26 3-1,-6 7-2-15,-3 7 0 16,-35 12 1-1,0 0 1-15,41-16 0 16,-41 16 0 0,42-13 0-16,-42 13 0 15,50-19 0 1,-12 6 0-16,-38 13 0 16,35-9 0-1,-35 9 0-15,41-19 0 16,-3 3 0-1,-3 3 0-15,-35 13-3 16,48-19 1 0,-7 7-3-16,-6 2-1 15,-35 10 2 1,41-19-1-16,-41 19 3 16,0 0 1-1,41-13 1-15,-41 13 0 16,38-6 0-16,-38 6 0 15,0 0 0-15,0 0 0 16,51-19 1-16,-13 6 0 16,-38 13 0-1,38-15-1-15,-10-8 0 32,-28 23 1-17,38-19-1-15,-6-3 1 16,-32 22 0-1,38-25 0-15,-38 25-1 16,22-19 0 0,-22 19 0-16,0 0-1 15,32-16-1-15,-32 16 2 16,0 0-1-16,35-16 1 16,-35 16 0-1,0 0 0-15,41-9 0 16,-41 9 0-1,0 0 0-15,0 0 0 32,0 0 0-32,41-13 1 15,-41 13-1-15,38-19 0 16,-38 19 1 0,0 0-1-16,0 0 1 15,0 0 0 1,3-3-1-16,-3 3 0 15,3-3 0-15,1 3-1 16,-1 0-1 0,0-4-11-16,0 4-13 15,0 0-10 1,-3 4-17-16</inkml:trace>
  <inkml:trace contextRef="#ctx0" brushRef="#br0" timeOffset="66437.37">22208 10814 55 0,'0'0'10'15,"0"-3"-3"-15,0 3-2 16,0-6-2 0,-3 6 0-1,3 0-2-15,0-3 0 16,0 3 2 0,3 0 0-16,0 0 2 15,1 0 0 1,-1 0-1-16,0 3-1 15,3-3 1 1,26 19-1-16,-32-19 2 16,35 16-3-1,-35-16 0-15,38 25-1 16,-38-25-1 0,35 16 0-16,-35-16 0 15,0 0 0 1,38 22 0-16,-38-22 0 15,31 13 1-15,-31-13-2 16,35 19 1 0,-35-19 0-16,32 16 2 15,-32-16-2 1,0 0 3-16,31 25-3 16,-31-25-1-1,26 22 2-15,-26-22-1 16,19 29 2-1,-19-29-2-15,28 28 0 16,-28-28 0 0,29 25 1-16,-29-25-1 31,32 29-1-31,-32-29 1 16,28 25-1-1,-28-25 0-15,0 0 1 16,22 23 0-16,-22-23 0 15,29 28 0-15,-1-9 0 16,-28-19 0 0,26 25 0-16,-26-25 0 15,28 19 0 1,-28-19 0-16,38 26 0 16,-16-10 0-1,-22-16-1-15,35 25 1 16,-35-25 0-1,35 19-1-15,-35-19 1 16,38 22 0-16,-38-22 0 16,38 26-1-1,-3-11 0-15,-7 1 1 16,-28-16-1 0,42 22 1-16,-42-22 0 15,34 26 1 1,-2-10-2-16,0 3 1 15,-32-19 0-15,41 25-1 32,-6 0 1-32,-10-9-1 15,7 6 1 1,-32-22 0-16,41 19 0 16,-9 3 0-16,-32-22 0 15,38 20-1-15,-13 2 1 16,-25-22 0-1,32 16-1-15,-32-16 1 16,0 0-1 0,31 25 1-16,-31-25 0 31,0 0 0-31,35 22 1 16,-35-22-2-1,0 0 1-15,29 25 0 16,-29-25 0-1,28 16 0-15,-28-16 0 16,0 0 0-16,35 26 0 16,-35-26 0-16,29 19 0 15,-29-19 0 1,35 22-1-16,-35-22 0 16,34 16 0-1,-34-16 1-15,35 22 0 16,-35-22-1-1,35 12 1-15,-35-12-1 0,0 0 1 16,0 0 0 0,0 0-1-1,29 23 1 1,-29-23 0 0,0 0-1-16,0 0 1 15,0 0 1-15,0 0-1 16,6 3-1-16,19 13 2 15,-25-16-1 1,0 0 0-16,0 0 0 16,32 22 0-1,-32-22 0-15,0 0 0 16,0 0 0 0,28 19 0-16,-28-19 0 15,0 0 0-15,0 0 0 16,0 0-1-1,26 22 1-15,-26-22 0 32,0 0 0-32,28 16 0 15,-28-16-1 1,32 22 1 0,-32-22 0-16,0 0 0 15,0 0-1-15,25 22 0 16,-25-22 1-16,26 32-2 15,-26-32 2 1,22 28 0-16,-22-28 0 16,0 0 0-16,25 23 0 15,-25-23 0 1,0 0 0-16,0 0 0 16,0 0 0-1,3 3 0-15,1 0 0 16,-1 0 0-1,22 22 1-15,-25-25-1 16,0 0 0 0,0 0 1-16,0 0-1 15,3 0-1 1,-3 4 1-16,0-4 0 16,3 3 0-16,1 0 0 15,-1 0 0 1,0 0 0-16,25 20 0 15,-28-23 0 1,0 0 0-16,0 0-1 16,0 0 1-1,0 0 0-15,4 0 0 16,-1 3 0 0,0-3 1-16,0 3 0 15,0-3-1 1,0 3 1-16,-3-3-1 15,7 3-1 1,-7-3 1-16,3 3 0 16,0-3-1-1,0 4 1 1,0-4 0 0,-3 0 0-16,4 6 1 15,-4-3-1-15,34 13 0 16,-34-16-1-16,0 0 0 15,35 22 0 1,-9-6 0-16,-26-16 1 16,41 16-3-1,-41-16-9-15,31 25-14 16</inkml:trace>
</inkml:ink>
</file>

<file path=ppt/ink/ink7.xml><?xml version="1.0" encoding="utf-8"?>
<inkml:ink xmlns:inkml="http://www.w3.org/2003/InkML">
  <inkml:definitions>
    <inkml:context xml:id="ctx0">
      <inkml:inkSource xml:id="inkSrc0">
        <inkml:traceFormat>
          <inkml:channel name="X" type="integer" max="10690" units="cm"/>
          <inkml:channel name="Y" type="integer" max="6680" units="cm"/>
          <inkml:channel name="F" type="integer" max="511" units="dev"/>
          <inkml:channel name="T" type="integer" max="2.14748E9" units="dev"/>
        </inkml:traceFormat>
        <inkml:channelProperties>
          <inkml:channelProperty channel="X" name="resolution" value="929.56525" units="1/cm"/>
          <inkml:channelProperty channel="Y" name="resolution" value="927.77777" units="1/cm"/>
          <inkml:channelProperty channel="F" name="resolution" value="7.09722E-5" units="1/dev"/>
          <inkml:channelProperty channel="T" name="resolution" value="1" units="1/dev"/>
        </inkml:channelProperties>
      </inkml:inkSource>
      <inkml:timestamp xml:id="ts0" timeString="2020-08-18T11:11:28.164"/>
    </inkml:context>
    <inkml:brush xml:id="br0">
      <inkml:brushProperty name="width" value="0.05292" units="cm"/>
      <inkml:brushProperty name="height" value="0.05292" units="cm"/>
      <inkml:brushProperty name="color" value="#FF0000"/>
    </inkml:brush>
  </inkml:definitions>
  <inkml:trace contextRef="#ctx0" brushRef="#br0">22107 11942 76 0,'0'7'22'0,"0"-7"-5"31,0 3-3-31,0-3-3 16,0 3-2 0,0-3-3-16,3 3-2 15,-3-3-3 1,3 0 0-16,-3 3 0 16,0-3-1-1,3 0 1-15,-3 0 1 16,0 0 0-1,0 0 1-15,0 0-1 16,0 4 0 0,0-4-2-16,3 0 0 15,-3 0 0-15,4 0 0 16,-4 0-1 0,3 0 1-1,0 0 0-15,0 0 1 16,0 3 0-1,4-3 0-15,-4 0 1 16,0 0-1 0,48 3 0-16,-51-3 0 15,50 6 0-15,-5-3-2 16,-4 1 1-16,-41-4-1 16,51 6 1-1,-51-6 0 1,0 0 0-1,0 0 0-15,0 0 0 16,44 3 1-16,-44-3-1 16,0 0 0-16,0 0 0 15,0 0 0-15,38-13 0 16,-38 13 0-16,0 0-1 16,0 0 1-1,0 0-2-15,3 0 0 31,3 0 1-31,-2 0-1 16,-1-3 1 0,0 3 1-16,0 0-1 15,0-3 1 1,-3 3-1 0,3 0 0-16,1-3-2 15,-1 3 0-15,0 0 0 16,-3 0 2-1,3 0-2-15,-3 0 2 16,0 0 1-16,3 0-1 16,4 0 1-16,-4 3 0 15,0 0 0 1,16 26-1 0,-19-29 0-16,0 0-1 15,19 38 2 1,-19-38-1-16,0 0 0 31,0 0-1-31,0 0 2 16,3 3 0-1,-3-3-1-15,0 3 1 0,3 0 0 16,-3 0 0 0,0 1 0-16,0-1 0 15,0 0 0 1,-3 44 0-16,3-47 0 15,0 0 1 1,0 0-1-16,0 0 0 0,0 0 0 16,-3 4 1-16,3-1 0 15,0 0 1 1,-3 0-2-16,3 0 1 16,0-3-1-1,0 3-1-15,0 1 1 31,-7-1 0-15,7 0 0-16,0 0-1 16,0 0 1-1,0 4-3-15,-3-7-8 16,3 3-21 0</inkml:trace>
  <inkml:trace contextRef="#ctx0" brushRef="#br0" timeOffset="1705.22">22500 11971 55 0,'0'0'7'15,"0"-3"1"-15,0 3 2 16,3 0 0 0,-3-3 0-16,0 3 0 15,0 0-4 1,0 0-2-16,0 0-4 16,3 0-3-1,-3 0 1-15,0 0-1 16,0 0 3-1,0 0-2-15,3 0 3 16,-3 0 0 0,0 3 1-16,0 0-1 15,3 0 1 1,-3 0 0-16,10 45-1 16,-10-48 1-1,6 41-1-15,-6-41 0 16,0 0 0-1,6 38-1-15,-6-38 0 16,0 0 1 0,0 0-1-16,0 0 1 15,0 3-1 1,0 3 1-16,0-2-1 16,0-1 0-1,0 0-1 1,4 0 0-16,-4-3 1 15,0 3-1-15,0-3 2 16,0 3-1-16,0 1 1 16,0-1-1-1,0 0 1-15,0 0 1 16,0 0 0 0,0 4 1-16,0-4 0 15,0 0-2 1,0-3-11-16,0 0-14 15,0 0-20 1</inkml:trace>
  <inkml:trace contextRef="#ctx0" brushRef="#br0" timeOffset="4830.52">20358 10361 51 0,'0'0'0'0,"0"0"6"15,0 0-3-15,3-6 0 16,-3 3-2-16,0 3-1 15,0-3 0 1,0 3-2-16,3-4 2 16,-3 4 0-16,4 0 2 15,-1 0 1-15,0 0 0 16,0 0 1 0,35 16 0-16,-38-16 1 15,38 10 0 1,-38-10 0-1,41 9-3 1,-41-9 1-16,35 13-2 31,-35-13-1-31,0 0 1 16,44 22-1 0,-44-22 0-16,35 10 1 15,-35-10 0-15,0 0-1 16,35 22 0-16,-35-22 0 0,0 0 0 15,29 16 0 1,-29-16 1-16,0 0-1 16,0 0 0-1,28 22 0-15,-28-22 0 16,0 0 0 0,0 0 0-1,0 0 0 1,3 3 0-16,1-3 0 15,-1 3 1 1,0-3-1 0,3 3 1-16,-6-3-1 15,3 3 0 1,-3-3 0-16,0 0 0 0,4 4 0 16,-4-4 0-16,3 0 0 15,-3 0 0 1,0 0-3-16,0 0 1 15,0 0-8 1,0 0-10-16</inkml:trace>
  <inkml:trace contextRef="#ctx0" brushRef="#br0" timeOffset="6357.34">20903 10219 67 0,'0'0'9'0,"0"0"-1"16,0 0-3 0,0 0-1-16,3-4-2 15,-3 4-2-15,0 0 2 16,0 0 0-16,3 0-1 0,-3 0-1 16,0 0 0-1,0 0 0 1,3 0 0-1,-3 0-2-15,0 0-4 16,0 0-1 0,0 0-1-1,0 0 1-15,4 4 2 16,-4-1 4 0,0 0 0-16,0 0 1 15,-4 51-1 1,4-54 2-16,0 0-1 15,-3 48 0 1,3-48 0-16,0 0 0 16,0 0-1-16,0 0 1 15,0 47-1-15,0-47 0 16,0 0 1 0,0 0-1-16,-3 44 0 15,3-44 1 1,0 0-1-16,0 0 1 15,0 0 0-15,-3 4 1 16,3-1-2 0,0 0 1-16,0 0 0 15,0 0 0 1,0 4 0-16,-6 34-1 16,6-41 1-1,0 0 1 1,0 0-1-1,0 0 0-15,-4 3 0 16,4 0 0 0,-3 0 1-16,3-3-1 15,0 3 1 1,0 1 0-16,-3-4-1 0,3 3 0 16,0 0 0-1,-6 0 1-15,6 0 2 16,0-3 3-1,0 3 2-15,-3-3-1 16,3 0-1 0,-4 0-15-1,4-3-23-15</inkml:trace>
  <inkml:trace contextRef="#ctx0" brushRef="#br0" timeOffset="12375.72">20735 10561 67 0,'-3'0'14'0,"3"-3"0"15,0 3-4 1,0 0 0-16,0 0-3 16,-3 0 2 15,3 0 0-31,0-4 0 16,0 4-9-16,0 0 10 15,0 0-2-15,0-3 0 16,0 3 0-1,0-3-2-15,0 3 0 16,3-3 0 0,-3 3-1-16,0 0 0 0,3-3-1 15,-3 3-1 1,0 0-1-16,3-3-1 16,29-32 1-1,-10 16-1-15,7-7-1 16,-4 4 1 15,-25 22-1-31,35-28 0 16,-4-4-1-1,1 4 0-15,-32 28 0 16,29-19 1 0,-29 19 0-16,0 0 0 15,0 0 0-15,0 0 0 16,0 0 0-16,22-29 0 15,-22 29 1-15,0 0-2 16,0 0 1 0,0 0 0-16,3-3-1 15,0 3 1 1,0-3-1-16,0 3-1 16,4-4 1-1,-7 4-1-15,3-3 0 16,-3 3 0-1,3-3 1-15,-3 3-1 16,3-3-4 0,-3 3-11-16,0 0-16 15,0-6-14 1,0 6 47 0</inkml:trace>
  <inkml:trace contextRef="#ctx0" brushRef="#br0" timeOffset="25917.93">22636 10041 62 0,'3'0'13'0,"-3"0"-3"15,0 0-2 1,6 0-2-16,-6 0-5 16,0 0-1-1,4-3 1-15,-4 3-2 16,0 0 1 0,0 0 0-16,3 3 0 31,-3 0 3-31,0-3-3 15,0 3 2-15,0 1 1 16,0-1-1-16,-7 35 0 16,7-38 0-1,0 0-1-15,-9 41-1 16,9-41 1 0,0 0 0-16,-10 41-1 0,10-41 1 31,0 0-1-31,-9 38 0 15,9-38 1 1,-13 32 0-16,13-32-1 16,-22 25 1-1,22-25 0-15,-22 29 0 0,22-29-1 16,0 0 1 0,0 0-1-16,0 0 0 15,0 0 0 1,-7 0 0-16,4 0 1 15,0 3-1-15,0-3 0 16,3 3 0 0,-3-3 0-1,3 3 0-15,-3-3 0 16,3 3-1 0,-4-3 1-1,4 4 0-15,0-4 0 16,0 0 1-1,0 3-1-15,-3-3 1 16,3 0 0-16,0 6-1 16,-3-6 0-1,3 0 0-15,0 0-2 16,0 0-1 0,0 3-4-16,0-3-13 15,0 0 20 1,-3 0-47-16</inkml:trace>
  <inkml:trace contextRef="#ctx0" brushRef="#br0" timeOffset="27438.1">22702 10092 55 0,'-3'0'10'16,"0"0"-4"0,0 0-2-16,0-3 0 15,0 3-3 1,-4 0 0-16,4 0 1 16,0 0-1-16,0 0 0 15,0 0 3-15,-1 3 0 16,1-3 0-1,3 0-1-15,-31 19-1 16,31-19 1 0,-29 25-2-16,29-25 2 31,-32 32-2-15,32-32 0-16,-35 25 0 15,35-25-1 1,-28 26 1-16,28-26-1 15,-29 31 1-15,29-31 0 16,-28 32-1-16,28-32 1 16,-35 22 0-16,35-22 0 15,0 0 0 1,-28 26-1-16,28-26 1 16,0 0-1-1,0 0 0-15,0 0 0 16,-4 3 0-1,1 0 1-15,0-3-1 0,0 0 0 32,0 3 1-32,0-3-1 15,3 3 1 1,-4-3-1-16,1 3 1 16,3-3-1-16,-3 0 0 15,0 4 1 1,0-4-1-16,3 3 1 15,-7-3-1 1,7 0 0-16,-3 3 0 16,3-3-1-1,-3 0 0-15,3 6-1 16,-3-6 1 0,3 3-1-16,-3-3-1 15,3 4 2-15,-3-4-1 16,3 3 0-1,-4-3 2 1,4 3 0-16,0-3 1 16,0 3 0-1,0-3 1 1,0 0 0 0,-3 0 1-16,3 0-3 15,0 0 3-15,0 3 0 16,0-3 1-16,0 3 1 15,3 1 1 1,23 27 1-16,-26-31-4 16,28 29-1-16,1-10 0 15,-1 3-3 1,-28-22 2-16,29 25-1 16,-29-25 0-1,28 29 0 1,-28-29 0-16,0 0 0 15,0 0 0-15,0 0 2 16,0 0 0 0,0 0-1-16,3 3 1 15,-3-3-1 1,4 3-2-16,-4-3 1 16,0 0-1-16,3 3-3 15,-3-3-3 1,3 3-8-16,-3-3-10 15,0 4-31 1</inkml:trace>
</inkml:ink>
</file>

<file path=ppt/ink/ink8.xml><?xml version="1.0" encoding="utf-8"?>
<inkml:ink xmlns:inkml="http://www.w3.org/2003/InkML">
  <inkml:definitions>
    <inkml:context xml:id="ctx0">
      <inkml:inkSource xml:id="inkSrc0">
        <inkml:traceFormat>
          <inkml:channel name="X" type="integer" max="10690" units="cm"/>
          <inkml:channel name="Y" type="integer" max="6680" units="cm"/>
          <inkml:channel name="F" type="integer" max="511" units="dev"/>
          <inkml:channel name="T" type="integer" max="2.14748E9" units="dev"/>
        </inkml:traceFormat>
        <inkml:channelProperties>
          <inkml:channelProperty channel="X" name="resolution" value="929.56525" units="1/cm"/>
          <inkml:channelProperty channel="Y" name="resolution" value="927.77777" units="1/cm"/>
          <inkml:channelProperty channel="F" name="resolution" value="7.09722E-5" units="1/dev"/>
          <inkml:channelProperty channel="T" name="resolution" value="1" units="1/dev"/>
        </inkml:channelProperties>
      </inkml:inkSource>
      <inkml:timestamp xml:id="ts0" timeString="2020-08-18T10:58:41.301"/>
    </inkml:context>
    <inkml:brush xml:id="br0">
      <inkml:brushProperty name="width" value="0.05292" units="cm"/>
      <inkml:brushProperty name="height" value="0.05292" units="cm"/>
      <inkml:brushProperty name="color" value="#FF0000"/>
    </inkml:brush>
  </inkml:definitions>
  <inkml:trace contextRef="#ctx0" brushRef="#br0">14931 13748 50 0,'0'4'2'16,"0"-4"0"0,0 3-3-16,-3-3 0 15,3 3-1 1,0-3 2-16,0 0-3 16,0 0 1-16,0 0 2 15,0 3 0 1,-3 0 2-1,3 1 3-15,-7 34 3 16,7-38-3 0,-22 50 1-16,10-12-2 15,-1-3-4 1,-3 0 2-16,3 3 0 16,-2 0-1-1,-11 3 1-15,1 0 0 16,3 4-1-1,-13 2 0-15,3-2 0 16,4 2-1 0,-7 7 1-16,0-3 0 15,-3 6-1 1,38-57 0 0,-38 63 1-16,-3-3 1 15,-4 7 1-15,-2 9 0 16,-1 0 0-16,-2 0 0 15,-7 0 1 1,6 0-1-16,3 3 0 16,-2 1-1-1,-4-4-1-15,6-4 2 16,4 8-2 0,3-4 1-16,0 0 0 15,-1 3-1 1,1 0 1-16,-3 7-1 15,0-1 0-15,-4 4-1 16,4-3 0 0,-7 2 0-16,-3 1 0 15,54-89 0-15,-51 92 0 16,1-3 3-16,-4-1-2 16,-6 4 0 15,6 7 0-31,0-8 0 15,6-5-1 1,1 3 0-16,6-7 0 16,6-6 0-1,0-3 0-15,0-3 0 16,-3-13 0 0,7-3 0-16,8-10-1 15,-2-9 1-15,25-35 0 16,-19 35 0-1,19-35-1-15,0 0 1 16,-19 31 0 0,19-31 1-16,0 0 1 15,0 0-2 1,0 0-5 0,0 0-22-16</inkml:trace>
  <inkml:trace contextRef="#ctx0" brushRef="#br0" timeOffset="51844.95">13870 15577 65 0,'3'-3'10'16,"-3"3"-5"-16,0-7-2 15,0 7-3 1,3 0-4-16,-3-3-3 15,0 3-1 1,0 0-1-16,0 0 9 16,0-3-7-1,3 3 0-15</inkml:trace>
  <inkml:trace contextRef="#ctx0" brushRef="#br0" timeOffset="52662.96">13879 15555 54 0,'0'0'11'16,"0"0"-1"-16,0-4 2 16,0 4 0-16,0 0 0 15,0 0 0 1,0 0-4-16,3-3-1 16,1 3-3-1,37-16-1-15,3-9-1 31,10 9 0-31,6-9-1 16,0 0 1 0,-60 25-2-16,70-26 1 15,3-5 0 1,3-1-1-16,0 0 0 16,6 7 0-16,1-7-1 15,-1 4 1-15,-9 2 0 16,-3-2-3-1,-13-1 3-15,0 10-1 16,6-6 0 0,1 6 0-16,8-7 0 15,8 11 0 1,2-4 1-16,-3 6 0 16,-12 0 0-16,-17 1 0 15,-50 12 0 1,45-10 0-16,-45 10 0 15,0 0 0 1,0 0 0 0,38-9 0-1,-38 9 0-15,50-23-3 16,1 11 1-16,3-10-1 16,0 6 1-1,-13 3 1-15,-41 13 0 16,38-16 1-1,-38 16 0-15,0 0 0 16,0 0 0-16,35-12 0 16,-35 12 0-16,51-13 1 15,-13-3-1 1,-38 16 1-16,0 0 0 16,34-13 0-1,-34 13-1-15,0 0 1 31,0 0-1-15,0 0-1-16,0 0 1 16,7-3 0-16,-4 3-2 15,0-3 1-15,0 3 0 16,0-3-2 0,1 3 2-16,-4 0-4 15,3-3-7-15,0 3-10 16,0 0-18-1</inkml:trace>
  <inkml:trace contextRef="#ctx0" brushRef="#br0" timeOffset="77586.87">15010 13809 49 0,'0'3'8'16,"0"-3"0"-1,0 0-1 1,0 3 2-16,0-3-9 16,0 0 10-16,3 0-1 15,-3 0-1-15,0 6-1 16,0-6-3 0,0 0 0-1,4 4 3-15,-4-1 2 16,3 0-2-1,22 22 1-15,-25-25-3 16,22 29-1 0,-22-29 0-16,29 35-1 15,-29-35 0 1,32 31-1-16,-13-9-2 16,-19-22 0-1,31 32 2 1,-2 0 0-16,-10-10-1 15,6 3 0 1,-6 4 0-16,-19-29-1 16,25 22 1-16,-6 7-1 15,4-1 0-15,-8-6 0 16,-15-22 0 0,32 35 1-16,-7-6-1 15,-25-29 0 1,29 28 1-16,0-2-1 15,-29-26 0 1,28 34 0-16,-6-5 0 31,-22-29 0-31,32 28 0 16,-16-2 0 0,-16-26 0-16,28 38 0 15,-28-38 0 1,26 35 0-16,-7-13 0 15,-19-22 0 1,25 28 0-16,-25-28 0 16,0 0 0-16,22 32 0 15,-22-32 0-15,29 32 0 16,-29-32 0 0,22 25 0-16,-22-25 0 15,28 32 0 1,-28-32 0-16,32 31 0 0,-13-12 0 15,-19-19 0 1,29 29 0-16,-29-29 0 16,31 28 0-1,-31-28 0-15,29 26 0 16,-4-1 1 0,-25-25-1-1,32 22 0 1,-32-22 0-1,25 26 0-15,-25-26 0 16,0 0 0 0,25 25 0-16,-25-25 0 15,0 0 0-15,29 22 0 16,-29-22-1-16,0 0 2 16,25 29-1-16,-25-29 0 15,32 22 0 1,-32-22 0-16,25 22 0 15,-25-22 0 1,0 0 0-16,29 29 1 16,-29-29-1-1,28 22 1 1,-28-22-1-16,0 0 0 16,26 28 2-1,-26-28-2 1,19 23 2-1,-19-23-1-15,0 0-1 16,0 0 0-16,28 28 0 0,-28-28 1 16,22 29-1-1,-22-29 0-15,26 22 0 16,-26-22 0 0,22 22 0-16,-22-22 0 15,25 28 0 1,-25-28 0-1,29 23 0-15,-29-23 0 16,22 28 0 0,-22-28 0-16,0 0 1 15,32 22-1 1,-32-22 1 0,0 0 0-1,28 26 0-15,-28-26-1 0,0 0 0 16,19 25 0-1,-19-25 1-15,0 0-1 16,0 0 1-16,25 19-1 16,-25-19 0-16,0 0 0 15,0 0 0 1,0 0 0-16,19 29 1 16,-19-29 1-16,0 0-1 15,29 22 0 1,-29-22 0-16,19 25-1 15,-19-25 1 1,0 0-1-16,29 29 0 31,-29-29 1-15,19 22-1-16,-19-22 0 16,22 28 0-1,-22-28 0-15,28 29 1 16,-28-29 0-1,26 31-1-15,-26-31 0 16,0 0 0-16,28 32 0 0,-28-32 0 16,29 29 0-16,-29-29 0 15,22 31 0 1,-22-31 0-16,28 29 0 16,-9-1 1-1,-19-28-1-15,29 35 0 31,-13-6 1-15,-16-29-1-16,25 25 0 16,-25-25 1-1,19 29-1-15,-19-29 0 16,0 0 0 0,25 25 0-16,-25-25 0 15,0 0 0-15,29 19 1 16,-29-19-1-1,0 0 0-15,0 0 0 16,0 0-1-16,19 29 1 16,-19-29 0-16,0 0 0 15,0 0 0 1,25 22 0-16,-25-22 0 16,0 0 0-1,19 25 0-15,-19-25 0 16,0 0 0-1,0 0-1-15,26 35 1 16,-26-35 0 0,0 0 0-1,15 25 1-15,-15-25-1 16,0 0 1 0,0 0-1-16,23 32-1 15,-23-32 1 1,0 0 0-1,0 0 0-15,15 32 0 16,-15-32 0-16,0 0 0 0,23 35 1 16,-23-35-1-1,12 25 0 1,-12-25 0-16,19 28-1 16,-19-28 2-1,22 29-1-15,-22-29 0 16,0 0 0-1,23 28 0 1,-23-28 0-16,0 0 0 16,0 0 0-1,0 0 0-15,22 19 0 16,-22-19 1 0,0 0-1-16,0 0 0 15,0 0 0-15,25 26 0 16,-25-26 0-16,0 0 0 15,0 0 0 1,0 0 0-16,0 0 0 16,3 3-1-1,0 0 1-15,1-3 0 32,-1 3 0-32,0 0 1 15,-3-3-1 1,0 0 0-16,0 0 1 15,3 4 0 1,-3-4 0-16,3 3 0 16,-3-3-1-1,3 3 0-15,-3-3-1 0,0 3 0 16,4-3 1 0,-4 0-1-16,0 3 1 15,3-3 0 1,-3 0 0-1,0 3-1-15,0-3 1 16,3 7 0-16,-3-7 0 0,0 3 2 16,6-3-1-1,-6 3 1-15,0-3 2 16,3 0 0 0,-3 3 0-16,0-3 1 15,0 0 0 1,4 0 0-1,-4 3 1 1,0-3 0-16,0 0 0 16,0 0-1-1,0 0 0-15,0 0-3 16,0 0-1 0,0-3-1-1,0 0-1-15,0 0 0 16,0 3 1-16,0-3-5 15,-13-45-6-15,13 48-8 16,-16-35-21-16,16 35-36 16</inkml:trace>
  <inkml:trace contextRef="#ctx0" brushRef="#br0" timeOffset="97850.74">12660 17659 89 0,'0'0'21'0,"0"3"-1"15,0-3-7 1,3 0-5-16,-3 0-8 16,0 0 6-16,0 0-2 15,0 0 0-15,3-3-1 16,-3 3-1-1,0 0 1-15,0-4-1 16,0 4 0 0,0 0 0-16,0-3-1 15,3 3-1 1,-3-3 0-16,3 3 0 16,-3-6 0-1,3 6 0 1,-3-3 0-1,4 3 1-15,-4-4 0 16,3 4 0 0,-3-3 1-16,3 3 1 15,-3-3 1 1,6 3 0-16,-6 0-4 16,0-3 5-16,3 3-1 0,-3-3 0 15,4 3-1-15,-1 0 1 31,0 0 0-31,0-3 1 16,0-1-2 0,-3 1 1-16,3 0 0 15,32-19-1 1,-35 22 0 0,0 0 0-16,35-19-1 15,-35 19 0 1,38-22-1-16,-38 22 1 15,38-16 0 1,-38 16-1 0,35-22-1-16,-3 9 0 0,-32 13 0 15,47-22 0 1,-47 22 0 0,41-16 1-16,1-6-1 15,2 6 1-15,-3 3-1 16,0-6 0-1,-3 7 1-15,-3-7-1 0,-35 19 0 16,38-16 1 0,-38 16-2-16,35-13 1 15,-35 13 0 1,41-22 0-16,-6 6 1 16,-3-6-1-1,6 6 0 1,0-6 0-1,0 6 1-15,0-9-1 16,3 9 0 0,-3-3 1-16,0 3-1 15,0 3 1 1,-38 13-1 0,38-19 0-16,3 7 1 0,0-4 0 15,1-3 0-15,-1 6 0 16,0-9 1-1,3 6-1-15,4-6 0 16,-1 6-1 0,1-6 1-16,3 3-1 15,-4-7 0 1,7 11 0 0,-3-8 0-16,-4 8 0 15,-6-1 0 1,1-3 0-16,-1 6 0 15,-3-3 0 1,0 4 0-16,0-1 0 16,0-6 1-1,3 3-1-15,-41 16 0 16,44-13 0-16,4-6-1 16,3 4 1-16,-1-8 0 15,7 7-1 1,0-6 1-16,-6 6 0 31,0-6 0-31,-1 6-3 16,-5 1 3-1,-4-4-3-15,-6 6 3 16,3-3 0 0,0 3 0-16,3 4 1 15,3-10-1 1,4 3 0-16,6 3 0 15,-4-9-1 1,7 6 0-16,0-3 1 16,-3 3-1-1,-3-3 1-15,-51 19 0 16,51-15 0-16,6-1 0 16,-7-6 0-16,11 6-1 0,2-6 1 15,-3 3 0 1,7-7 0-16,-10 7 0 15,3-6 0 1,-9 3 0-16,-7 3 0 16,0 3 0 15,-2-6 0-31,-1 6 0 16,0-6 0-1,6 6 0 1,4-6 0-16,3 6 1 15,0-6-1 1,-7 6 0-16,-2-6-1 16,-1 6 2-16,-3 3-1 15,-41 13 0-15,41-19 0 16,-3 6 0-16,-38 13 0 16,48-22 0-16,-10 9 0 15,-3 1 0 1,3-7 0-16,-3 9 0 31,-35 10 0-31,41-16 0 16,-41 16-1-1,32-15 1 1,-32 15 0-16,0 0-1 16,0 0 1-1,0 0 0-15,6-4-1 16,-3 4 0-16,0 0 0 15,0-3-6 1,1 3-13-16,-1 0-29 16,-3 0-77-1,0 0 126-15</inkml:trace>
  <inkml:trace contextRef="#ctx0" brushRef="#br0" timeOffset="100581.29">14944 14902 72 0,'0'0'19'0,"0"0"-19"0,0 0 19 16,0 0 0-1,6-3-2-15,-6 3-2 16,0 0-2 0,0 0-5-16,0 0-2 15,0 0-3 1,3-3-1-16,-3 3-1 15,3 0 2 1,1 0 0-16,43-7 0 16,-47 7-1-1,51-3-2-15,-51 3 0 16,60 3 0 0,-16 4 0-16,-44-7-1 15,48 6 1 1,-48-6 1-16,44 9-1 0,-44-9 0 31,0 0 0-15,0 0 0-16,0 0 1 15,0 0 0-15,3 4 0 0,1-4-1 0,-4 0 0 16,3 6 0 15,0-6 0-31,0 0-1 16,0 0 0-1,0 3 0-15,1-3-2 16,2 0 1 0,-3 0-1-16,0 0 1 15,42 3 1 1,-45-3-2-16,0 0 0 16,0 0-3-16,44 7-1 15,-44-7 0 1,38 6 1-16,-38-6-1 15,0 0 7-15,0 0-5 16,41 9 0-16,-41-9-1 31,38 13 2-15,-38-13 0-16,0 0 3 16,0 0 1-1,0 0 1-15,3 3 2 16,1-3 1-1,-1 0 2-15,0 3-1 16,-3-3-1-16,3 0-2 16,0 4-1-16,0-4-1 15,1 0-1 1,-1 0 1-16,0 3-3 16,-3-3 1-1,6 0 1-15,-6 0 1 31,3 3 0-31,-3-3 0 16,0 0 1 0,4 0-1-16,-4 0 0 15,0 0-1 1,3 0 0-16,-3 0-1 16,0 0 1-1,0 3 1-15,0-3 0 0,0 3 2 16,-10 42 0-1,-9-4 1-15,7 6-2 16,-14 4 1 0,1 0-1-16,-4-7 0 15,-2-3 0 1,12-3-1-16,19-38 2 16,-23 29-2-16,23-29 3 15,0 0-1 1,0 0-1-1,0 0-1-15,0 0-1 16,-3 3-14-16,3-3-21 16</inkml:trace>
  <inkml:trace contextRef="#ctx0" brushRef="#br0" timeOffset="102164.09">15390 16065 55 0,'0'0'10'16,"0"0"4"-1,-3-3 0-15,3 3 2 16,0 0 0 0,0 0-2-16,0 0 0 15,0 0-1 1,0 0 0-16,3 0-2 15,1 0 0 1,-1 0-2-16,41 6-3 16,1-3-2-1,-1 0-1-15,3 0-2 32,-2 1-1-32,-1 2 0 15,-6 10-1 1,-3-4 1-16,-35-12 0 15,32 13-1-15,-1 6 1 16,4-6 0-16,-3 3-2 16,-4 0 2-1,7-7-2-15,-35-9-1 16,45 10 0 0,-45-10 0-16,41 9-1 15,-41-9-1 1,0 0 1-16,0 0 2 15,0 0 1 1,3 6 2-16,0-6 0 0,0 4 0 16,0-4 1-1,4 0-2-15,-4 3 1 16,0-3-1 0,0 0-1-16,0 0 0 15,-3 0 1 1,0 3-2-1,4-3-1-15,-4 0 0 16,0 0 0-16,0 3 1 16,3-3 1-1,-3 0 1 1,3 0 0-16,-3 0 2 16,0 0-2-1,3 0 3-15,-3 0-1 16,0 0 3-16,0 0 1 15,3 0 1 1,-3 0 0-16,0 0-2 16,0 0-1-1,0 0-2-15,0 0-2 16,0 0-1 0,0 0 0-1,-3 3 0-15,3-3 1 16,-41 38-1-1,-10 13 2-15,-6 15 3 16,-9 11-2 0,9 8 1-16,0 4-1 15,6-4-2-15,10-2 0 16,9-7-1-16,13-10-2 16,6-18-4-1,13-48-5-15,0 0-14 16,0 0-26-1</inkml:trace>
  <inkml:trace contextRef="#ctx0" brushRef="#br0" timeOffset="104370.82">14336 13653 84 0,'3'7'14'0,"-3"-7"-11"0,0 3 2 15,0 0 3 1,0 0 5-16,0-3-13 16,0 0 16-16,0 3 4 15,3-3 2-15,-3 4 2 16,0-4 0-1,0 0-5-15,0 0-6 16,3-48-6 0,3-18-5-16,7-17-2 31,3-15 1-31,16-16-3 16,-4 0 2-1,1 22-2-15,-1 16 1 16,-12 25 0-1,3 16 0-15,-19 35-1 16,0 0-1 0,0 0-1-16,0 0 0 15,35 32-1 1,-4 22 5-16,-31-54 0 16,32 79 0-16,-10 13 0 15,4 6 0-15,-1-6 0 16,-9-6 1-1,6-13-2-15,-6-16 1 16,-7-13 0-16,-9-44-5 16,0 0-9-1,0 0-11-15,0 0-19 16,4 3-56 0</inkml:trace>
  <inkml:trace contextRef="#ctx0" brushRef="#br0" timeOffset="104671.74">14256 13505 135 0,'41'-32'26'16,"36"-3"-6"-16,14 3-6 31,1 7-4-31,0 0-5 16,-19 12-5-1,-29 7-9-15,-44 6-18 16,0 0-27-1</inkml:trace>
  <inkml:trace contextRef="#ctx0" brushRef="#br0" timeOffset="106214.06">12549 18159 97 0,'-3'-3'28'16,"3"0"-7"-16,-4 3-8 15,4-3-8 1,-12-35-3 0,12 38-2-16,-16-38 0 15,16 38 0 1,-10-41 0-16,10 41-1 16,0 0-7-1,4-51-5-15,-4 51-6 16,0 0 4-16,12-38 3 15,-12 38 8 1,0 0 7 0,0 0 8-16,0 0-11 15,0 0 13-15,7-3 3 16,-7 3-1 0,3-4-4-1,-3 4-4-15,3-3-1 16,-3 3 1-1,3 0-1-15,0 3 0 16,32 39 2 0,-6 2-2-16,5 4-1 15,1 12 1 1,3 3-2-16,-9 10-2 16,-4-10 1-16,0 1-2 15,-12-20 1 1,-13-44-1-16,19 35-3 15,-19-35-4 1,0 0-20 0,0 0-21-16,0 0 47 0,0 0-80 15</inkml:trace>
  <inkml:trace contextRef="#ctx0" brushRef="#br0" timeOffset="107000.79">12720 17896 70 0,'-3'-3'21'16,"3"3"-2"-16,-4-6-4 31,4 6-4-31,0-3 2 16,0 3 0-1,4-4-2-15,46-5 0 16,4 6-5 0,0 3-3-16,0 0-1 15,9 9-2 1,-12 10 0-16,-7 3-4 16,-9 10 3-1,-29 9 0-15,-21 7 2 16,-23 3 0-1,-16 2-1-15,0-11-1 16,13-14 0 0,41-28 1-16,0 0-1 0,-35 19 1 15,35-19 0-15,0 0-1 16,0 0 0-16,0 0 0 16,-3-3 1-1,44-32 1-15,6 13 0 16,4 6 0 15,-3 13-1-31,-7 3-1 16,-3 9 0-1,-10 14 0-15,1-1 1 16,-4 6-1 0,-12 7 2-16,-13-35-1 15,-6 51 2 1,-23-4 1-16,-9-5-1 15,-10-8 0-15,1-2-1 16,47-32-1 0,-51 16-1-16,1-10-5 15,50-6-9-15,-54-19-15 16,19-19-28-16</inkml:trace>
  <inkml:trace contextRef="#ctx0" brushRef="#br0" timeOffset="108050.84">17735 15881 101 0,'0'0'29'0,"-3"3"-7"16,0-3-9-1,-1 0-8-15,-46 10-2 16,2 9-2 0,-6 9 0-16,0 4 2 15,7 15 0 1,3 4 1-16,6 0 2 15,38-51-6 1,-26 54 5-16,14 3 1 16,12-10-1-16,12 1-2 15,10-7 0-15,1-3-1 16,8-3 0 0,7-13 1-1,7-3-4 1,12-16-7-16,12-6-21 15,11-19-34 1</inkml:trace>
  <inkml:trace contextRef="#ctx0" brushRef="#br0" timeOffset="109308.1">13255 15393 64 0,'-3'0'13'16,"3"0"6"-16,0 3 2 16,10 42-2-1,5-1-5-15,1-3-4 16,3 0-5 0,3-3-3-16,-6-6 0 15,-16-32-3 1,0 0-10-16,22 32-17 15,-22-32-19 1</inkml:trace>
  <inkml:trace contextRef="#ctx0" brushRef="#br0" timeOffset="109740.64">13350 15358 108 0,'64'-22'27'16,"2"-7"-10"-16,10 1-7 16,0 9-6-1,-6 0-3-15,-19 19-2 32,-13 19 0-17,-26 19 3-15,-18 22 1 16,6-60-3-1,-35 92 3-15,-22 13-1 16,-16 9-1-16,4-13-1 16,8-9-2-1,14-25-4-15,9-10-7 0,6-23-14 16,32-34-21 0</inkml:trace>
  <inkml:trace contextRef="#ctx0" brushRef="#br0" timeOffset="110706.01">16312 14262 80 0,'-3'0'22'0,"0"3"-5"16,-29 19-2-1,20 16 1-15,2 10 4 16,-2 21-4-1,8 17-4-15,4 3-4 16,10 3 0 0,6-7-2-16,9-9 0 15,4-12-1 1,12-20 0 0,3-9-1-1,-44-35-4-15,60 12 2 16,7-12-2-16,12-12-7 15,10-23-16-15,-1-6-27 16,-15-13-43 0</inkml:trace>
  <inkml:trace contextRef="#ctx0" brushRef="#br0" timeOffset="111076.03">16246 14566 70 0,'51'-38'23'0,"-1"0"-13"15,10 0-3 1,4 9-10-16,-10 7-20 16</inkml:trace>
  <inkml:trace contextRef="#ctx0" brushRef="#br0" timeOffset="111330.08">16297 14870 137 0,'3'3'21'0,"35"16"-9"16,12-22-10-1,7-16-16-15,13-6-19 16,0-10-29 0</inkml:trace>
</inkml:ink>
</file>

<file path=ppt/ink/ink9.xml><?xml version="1.0" encoding="utf-8"?>
<inkml:ink xmlns:inkml="http://www.w3.org/2003/InkML">
  <inkml:definitions>
    <inkml:context xml:id="ctx0">
      <inkml:inkSource xml:id="inkSrc0">
        <inkml:traceFormat>
          <inkml:channel name="X" type="integer" max="10690" units="cm"/>
          <inkml:channel name="Y" type="integer" max="6680" units="cm"/>
          <inkml:channel name="F" type="integer" max="511" units="dev"/>
          <inkml:channel name="T" type="integer" max="2.14748E9" units="dev"/>
        </inkml:traceFormat>
        <inkml:channelProperties>
          <inkml:channelProperty channel="X" name="resolution" value="929.56525" units="1/cm"/>
          <inkml:channelProperty channel="Y" name="resolution" value="927.77777" units="1/cm"/>
          <inkml:channelProperty channel="F" name="resolution" value="7.09722E-5" units="1/dev"/>
          <inkml:channelProperty channel="T" name="resolution" value="1" units="1/dev"/>
        </inkml:channelProperties>
      </inkml:inkSource>
      <inkml:timestamp xml:id="ts0" timeString="2020-08-18T11:01:17.163"/>
    </inkml:context>
    <inkml:brush xml:id="br0">
      <inkml:brushProperty name="width" value="0.05292" units="cm"/>
      <inkml:brushProperty name="height" value="0.05292" units="cm"/>
      <inkml:brushProperty name="color" value="#00B050"/>
    </inkml:brush>
  </inkml:definitions>
  <inkml:trace contextRef="#ctx0" brushRef="#br0">13170 14122 56 0,'0'0'7'0,"0"0"-2"16,0 0-3 0,0 0 1-16,0 0-1 15,0 0 2 1,0 0 1 0,0 0 1-16,0 0 3 31,0 0-2-31,0 0-1 15,0 0-2 1,0 0 0-16,0 0-2 16,0 0 0-1,0 0-2-15,0 0-1 16,0 0 0-16,0 0-1 16,0 0 2-16,0 4 0 0,-4 43 3 15,1 4 1 1,0 3 0-16,3-7 0 15,3 4-1 1,0 0-1 0,1-4-1-1,-4-47 0-15,6 48 0 0,-6-48 1 16,0 0 1 0,0 0 2-16,0 0 2 15,3 3-2 1,-3 0 0-16,0 0-1 15,0-3-3 1,0 3 0 0,0-3-1-1,0 3 0-15,0 1-9 16,3-1-16-16,-3-3-25 16</inkml:trace>
  <inkml:trace contextRef="#ctx0" brushRef="#br0" timeOffset="570.64">13341 14255 92 0,'3'-3'34'0,"0"3"-10"0,0-3-4 16,0 3 2 0,1-3-4-16,2 3-6 15,-3 0-6 1,0 0-4-16,0-3-2 15,1 3 0 17,-4 0 0-32,0-3 0 15,3 3 0-15,-3-4 0 16,0 4 2-16,0-3 0 16,3 3-1-1,-3-3-4-15,3 3-17 16,-3-6-34-1,0 6-56-15</inkml:trace>
  <inkml:trace contextRef="#ctx0" brushRef="#br0" timeOffset="1689.78">13737 14135 62 0,'0'0'6'15,"0"0"-3"-15,0 0-1 16,16-28 0-16,-16 28-1 16,0 0 1-1,0 0 0-15,12-45-1 16,-12 45 1-1,0 0-2-15,0 0 0 16,0 0-2-16,3-3-1 16,-3 0-1-1,0 0 0-15,-3 0 3 16,0 3 0 0,0 0 1-1,-32 22-2 1,13 0 1-1,22-22 0-15,-19 38-1 16,19-38 2-16,0 0-1 16,0 0 0-16,0 57 1 15,6-22 1 1,10-4 0-16,0 1-1 16,16-13 1-16,2 3-1 15,8-6 0-15,2 0 0 16,-3-6-1-1,0 2-1-15,-6 4 2 32,-35-16-4-32,29 19 1 15,-29-19 0 1,0 0 0 0,0 0 3-16,0 0 0 15,-22 51 3 1,-13-13 2-16,-7-13 2 15,1-9 4 1,41-16-11-16,0 0 11 16,0 0 0-16,-41-13-1 0,41 13-6 15,-32-38-2 1,23 0-2-16,9 38 1 16,0-60 0-1,6 6 1-15,7 13-2 16,3 9 1 15,-16 32 1-31,9-38 0 16,-9 38 0-1,0 0 0-15,0 0-1 16,0 0 0 0,-3 0-2-16,-6-44 0 15,9 44-6 1,-32-32-8-16,32 32-8 0,-38-25-16 15,38 25 39 1</inkml:trace>
  <inkml:trace contextRef="#ctx0" brushRef="#br0" timeOffset="2391.92">14101 14084 51 0,'0'0'7'0,"0"0"-7"15,25 38 5-15,-12-3-3 16,-13-35 1-16,29 38-1 16,-10-12 1-1,6-1 0 1,-25-25 1 0,28 32 1-16,-28-32-1 0,29 22 0 15,-29-22-1 1,35 22 1-16,-35-22-2 15,0 0 0 1,47 3-1-16,-47-3 0 16,61-12-1-1,-8-11-3 1,-8 4-10 0,-1-6-12-16</inkml:trace>
  <inkml:trace contextRef="#ctx0" brushRef="#br0" timeOffset="2924.7">14424 14246 47 0,'0'48'5'16,"3"9"-2"0,1-4 1-16,-1-2-3 15,0-7 1 1,-3-44-1-16,3 45 0 16,-3-45 0-1,0 0-1-15,0 0-20 16,0 0 20-1</inkml:trace>
  <inkml:trace contextRef="#ctx0" brushRef="#br0" timeOffset="5633.21">15698 14053 74 0,'0'-3'19'16,"0"-1"-7"-16,6 1-4 16,4-35-5-1,-10 38-2-15,19-32-1 16,-19 32-1-1,34-22 0-15,-34 22 0 16,42-16 0 0,-42 16-1-16,47 10 1 15,-12 3-2 1,-35-13 0-16,0 0 3 0,32 28-4 16,-20 1 1-16,-12-29 1 15,-6 54 1-15,-16-10 1 16,0-6 1-1,-7-6-1-15,29-32 1 16,-19 28 1 15,19-28 1-31,0 0 3 16,0 0 1 0,0 0 0-16,3 3-1 15,-3-3-2 1,0 0-1-1,4 0-2-15,27-12-1 16,-31 12 0-16,45-26-3 16,-17 14-7-16,-28 12-9 15,38-26-14 1,-38 26 33-16</inkml:trace>
  <inkml:trace contextRef="#ctx0" brushRef="#br0" timeOffset="6018.85">16097 14072 126 0,'0'0'37'0,"0"0"-6"0,0-3-3 16,3 3-8-1,-3-7-7 1,0 7-5-16,0 0-5 16,0-3-2-1,0 3-2-15,0 0-5 0,0-3-13 16,0 3-41 0,0 0-74-16</inkml:trace>
  <inkml:trace contextRef="#ctx0" brushRef="#br0" timeOffset="6868.19">16382 13897 48 0,'0'0'7'0,"16"42"0"16,9-17-1 0,1-3-2-1,8-9-1-15,8-4-3 0,2 4 0 16,0 0-1 0,-44-13-3-16,38 12 1 15,-38-12 1 1,0 0 2-16,-34 38 2 15,-14-3 0 17,-3-13 0-32,4-3 0 15,47-19 2 1,0 0-4-16,0 0 5 16,-45-6-1-16,45 6 0 15,-28-32-4-15,28 32-4 16,6-47 1-1,13 6 0-15,0 3 2 16,10 3 2-16,-13 6 1 16,-16 29 1-1,19-28-2-15,-19 28 1 16,0 0-2 0,0 0-2-16,-7-54 1 15,7 54-1 1,-22-35 1-16,22 35-1 15,-41-19 1 1,41 19-1-16,-60 6-10 16,6 7-8-1,54-13 20-15</inkml:trace>
  <inkml:trace contextRef="#ctx0" brushRef="#br0" timeOffset="7554.68">16981 13603 81 0,'0'0'14'0,"-16"-26"-7"32,16 26-4-32,0 0 0 15,-48 13-2 1,7 9-1-16,13 7 1 16,15 9-1-1,13-38 1-15,-9 57 3 0,9-6-1 16,0-51-1-1,9 53 0-15,1-5-2 16,-1-13 1 0,-9-35-1-16,19 31 1 15,0-8 0-15,-19-23 2 16,45 22 0 15,-4-19 1-31,-41-3 0 16,50-6-2-1,-50 6 1-15,42-26-2 16,-42 26 0 0,25-31 0-16,-25 31-2 15,0 0 0-15,-10-48-3 16,-18 23-2-16,-13 6 1 16,-16 19-6-1,-19 16-9-15,-10 3-19 16</inkml:trace>
  <inkml:trace contextRef="#ctx0" brushRef="#br0" timeOffset="9297.84">12039 16692 50 0,'28'-19'8'0,"-28"19"-1"16,0 0 2-16,22-25 1 16,-22 25 0-16,0 0-4 15,0 0-1 1,23-32-5-16,-23 32-1 15,19-38 2 1,3 10-4-16,-22 28 2 16,28-35 0 15,1 6 0-31,-29 29-1 16,38-22 0-1,-38 22-1-15,47-9 1 16,-47 9-3-1,41 9 1-15,-41-9 2 16,0 0 2-16,10 54-1 16,-23 0 3-16,-18 12 0 0,-4-9-1 15,6-6 0 1,4-13 0-16,25-38 1 16,0 0 2-1,0 0 3-15,0 0 4 31,3-3 0-31,-3 6-1 0,3-3-4 16,57 0-2 0,-6-9-4-1,-13-4 0-15,-41 13-1 16,42-22-6 0,-42 22-5-16,0 0-8 15,0 0-16 1</inkml:trace>
  <inkml:trace contextRef="#ctx0" brushRef="#br0" timeOffset="9799.4">12530 16515 79 0,'3'0'20'0,"-3"0"-20"16,0-3 17-16,3 3-4 16,-3-4-3-16,3 4-4 15,-3 0 0 1,3-6-2-16,-3 6 1 16,0 0-1-1,0-3 2-15,0 3 1 16,0 0 1-1,4-3 0 1,-4 3-2-16,0 0-2 16,3 0-2-1,-3-3 1-15,0 3-1 16,3 0-2 0,-3 0 0-16,0 0-2 15,0-4-14 1,0 4-26-16</inkml:trace>
  <inkml:trace contextRef="#ctx0" brushRef="#br0" timeOffset="11165.93">12618 16372 78 0,'-3'0'17'15,"3"0"-6"1,0 0-4-16,0-3-3 16,3 3-1-1,1-3-2-15,40-13 1 16,-44 16-2-16,44-16 2 15,1 3 0-15,2 7-1 16,-2 0 0-16,-45 6-1 16,47-10 0-1,-47 10 0-15,0 0 0 16,0 0-1 15,0 0 0-31,6 0-1 16,-2 0 2-1,-1 0-2-15,0 0 2 16,0 0-1 0,0 0 1-16,0 0 1 15,-3 7-1 1,4-4 0-16,8 35 1 0,-12-38 0 16,10 50 2-1,-7-5 3-15,-3-45-6 16,0 51 5-16,0-4 0 15,0 4-3 1,0-51-1-16,0 54-1 16,0-54 1-1,0 0 1-15,0 0-1 16,0 41 1 0,0-41-2-16,0 0-11 15,0 0-25 1</inkml:trace>
  <inkml:trace contextRef="#ctx0" brushRef="#br0" timeOffset="12793">16962 15184 58 0,'-3'0'2'15,"-4"0"5"-15,4 0 6 16,0 0 2 0,0 0 3-16,0 0-4 15,0 0-5 1,-1 0 0-16,4 0 0 15,-3 0-1 1,0 0-1-16,0 0-6 16,3-3-1-1,0 3-5-15,3 0 4 16,35-16-1 0,-38 16 0-16,0 0 2 15,51 6 1-15,-10 7-2 16,-6 15 1-16,-16 7 0 15,-7 6-2-15,-12-41 2 16,-12 67-1 0,-1-10 2-16,-3-13 0 15,16-44 0 1,-22 29 4-16,22-29-1 16,0 0-1 15,0 0-2-31,0 0-6 15,-3-44-3 1,9-1 0-16,4 4 0 16,6 6 4-1,-16 35 0-15,9-38 3 16,-9 38-2-16,0 0 2 16,0 0 1-16,6-41-1 15,-6 41-2-15,0 0 6 16,-3-57-3-16,-3 16 6 15,6 41 2 1,-19-45 2-16,19 45-1 31,0 0-2-31,-19-31-2 16,19 31-6 0,0 0-3-1,0 0 0-15,0 0 1 16,0-4 3-1,0 8 4-15,0 46-1 16,3 4 2-16,3-3-1 16,4 0-2-1,6-4 1-15,0-2-2 16,12-7 2 0,-28-38-3-16,35 31 2 15,9-5-2-15,13-17-17 16,19-6-63-1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0F834-4567-4374-A5C3-8B34771CD05F}" type="datetimeFigureOut">
              <a:rPr lang="en-IN" smtClean="0"/>
              <a:t>19-03-2021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66A15-10C2-4E47-8581-465E89D1F4B4}" type="slidenum">
              <a:rPr lang="en-IN" smtClean="0"/>
              <a:t>‹#›</a:t>
            </a:fld>
            <a:endParaRPr lang="en-IN"/>
          </a:p>
        </p:txBody>
      </p:sp>
    </p:spTree>
    <p:extLst>
      <p:ext uri="{BB962C8B-B14F-4D97-AF65-F5344CB8AC3E}">
        <p14:creationId xmlns:p14="http://schemas.microsoft.com/office/powerpoint/2010/main" val="1318101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1</a:t>
            </a:fld>
            <a:endParaRPr lang="en-IN"/>
          </a:p>
        </p:txBody>
      </p:sp>
    </p:spTree>
    <p:extLst>
      <p:ext uri="{BB962C8B-B14F-4D97-AF65-F5344CB8AC3E}">
        <p14:creationId xmlns:p14="http://schemas.microsoft.com/office/powerpoint/2010/main" val="3159256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27</a:t>
            </a:fld>
            <a:endParaRPr lang="en-IN"/>
          </a:p>
        </p:txBody>
      </p:sp>
    </p:spTree>
    <p:extLst>
      <p:ext uri="{BB962C8B-B14F-4D97-AF65-F5344CB8AC3E}">
        <p14:creationId xmlns:p14="http://schemas.microsoft.com/office/powerpoint/2010/main" val="428977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27BF3F1-DF05-4AB3-8433-ACB088E79C4B}" type="slidenum">
              <a:rPr lang="en-IN" smtClean="0"/>
              <a:t>48</a:t>
            </a:fld>
            <a:endParaRPr lang="en-IN"/>
          </a:p>
        </p:txBody>
      </p:sp>
    </p:spTree>
    <p:extLst>
      <p:ext uri="{BB962C8B-B14F-4D97-AF65-F5344CB8AC3E}">
        <p14:creationId xmlns:p14="http://schemas.microsoft.com/office/powerpoint/2010/main" val="2564329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66A15-10C2-4E47-8581-465E89D1F4B4}" type="slidenum">
              <a:rPr lang="en-IN" smtClean="0"/>
              <a:t>56</a:t>
            </a:fld>
            <a:endParaRPr lang="en-IN"/>
          </a:p>
        </p:txBody>
      </p:sp>
    </p:spTree>
    <p:extLst>
      <p:ext uri="{BB962C8B-B14F-4D97-AF65-F5344CB8AC3E}">
        <p14:creationId xmlns:p14="http://schemas.microsoft.com/office/powerpoint/2010/main" val="863278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60</a:t>
            </a:fld>
            <a:endParaRPr lang="en-IN"/>
          </a:p>
        </p:txBody>
      </p:sp>
    </p:spTree>
    <p:extLst>
      <p:ext uri="{BB962C8B-B14F-4D97-AF65-F5344CB8AC3E}">
        <p14:creationId xmlns:p14="http://schemas.microsoft.com/office/powerpoint/2010/main" val="372636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61</a:t>
            </a:fld>
            <a:endParaRPr lang="en-IN"/>
          </a:p>
        </p:txBody>
      </p:sp>
    </p:spTree>
    <p:extLst>
      <p:ext uri="{BB962C8B-B14F-4D97-AF65-F5344CB8AC3E}">
        <p14:creationId xmlns:p14="http://schemas.microsoft.com/office/powerpoint/2010/main" val="2710867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71</a:t>
            </a:fld>
            <a:endParaRPr lang="en-IN"/>
          </a:p>
        </p:txBody>
      </p:sp>
    </p:spTree>
    <p:extLst>
      <p:ext uri="{BB962C8B-B14F-4D97-AF65-F5344CB8AC3E}">
        <p14:creationId xmlns:p14="http://schemas.microsoft.com/office/powerpoint/2010/main" val="3069853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85</a:t>
            </a:fld>
            <a:endParaRPr lang="en-IN"/>
          </a:p>
        </p:txBody>
      </p:sp>
    </p:spTree>
    <p:extLst>
      <p:ext uri="{BB962C8B-B14F-4D97-AF65-F5344CB8AC3E}">
        <p14:creationId xmlns:p14="http://schemas.microsoft.com/office/powerpoint/2010/main" val="355715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86</a:t>
            </a:fld>
            <a:endParaRPr lang="en-IN"/>
          </a:p>
        </p:txBody>
      </p:sp>
    </p:spTree>
    <p:extLst>
      <p:ext uri="{BB962C8B-B14F-4D97-AF65-F5344CB8AC3E}">
        <p14:creationId xmlns:p14="http://schemas.microsoft.com/office/powerpoint/2010/main" val="3688721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90</a:t>
            </a:fld>
            <a:endParaRPr lang="en-IN"/>
          </a:p>
        </p:txBody>
      </p:sp>
    </p:spTree>
    <p:extLst>
      <p:ext uri="{BB962C8B-B14F-4D97-AF65-F5344CB8AC3E}">
        <p14:creationId xmlns:p14="http://schemas.microsoft.com/office/powerpoint/2010/main" val="140057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101</a:t>
            </a:fld>
            <a:endParaRPr lang="en-IN"/>
          </a:p>
        </p:txBody>
      </p:sp>
    </p:spTree>
    <p:extLst>
      <p:ext uri="{BB962C8B-B14F-4D97-AF65-F5344CB8AC3E}">
        <p14:creationId xmlns:p14="http://schemas.microsoft.com/office/powerpoint/2010/main" val="80942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66A15-10C2-4E47-8581-465E89D1F4B4}" type="slidenum">
              <a:rPr lang="en-IN" smtClean="0"/>
              <a:t>2</a:t>
            </a:fld>
            <a:endParaRPr lang="en-IN"/>
          </a:p>
        </p:txBody>
      </p:sp>
    </p:spTree>
    <p:extLst>
      <p:ext uri="{BB962C8B-B14F-4D97-AF65-F5344CB8AC3E}">
        <p14:creationId xmlns:p14="http://schemas.microsoft.com/office/powerpoint/2010/main" val="429127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103</a:t>
            </a:fld>
            <a:endParaRPr lang="en-IN"/>
          </a:p>
        </p:txBody>
      </p:sp>
    </p:spTree>
    <p:extLst>
      <p:ext uri="{BB962C8B-B14F-4D97-AF65-F5344CB8AC3E}">
        <p14:creationId xmlns:p14="http://schemas.microsoft.com/office/powerpoint/2010/main" val="3607393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104</a:t>
            </a:fld>
            <a:endParaRPr lang="en-IN"/>
          </a:p>
        </p:txBody>
      </p:sp>
    </p:spTree>
    <p:extLst>
      <p:ext uri="{BB962C8B-B14F-4D97-AF65-F5344CB8AC3E}">
        <p14:creationId xmlns:p14="http://schemas.microsoft.com/office/powerpoint/2010/main" val="3588796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66A15-10C2-4E47-8581-465E89D1F4B4}" type="slidenum">
              <a:rPr lang="en-IN" smtClean="0"/>
              <a:t>111</a:t>
            </a:fld>
            <a:endParaRPr lang="en-IN"/>
          </a:p>
        </p:txBody>
      </p:sp>
    </p:spTree>
    <p:extLst>
      <p:ext uri="{BB962C8B-B14F-4D97-AF65-F5344CB8AC3E}">
        <p14:creationId xmlns:p14="http://schemas.microsoft.com/office/powerpoint/2010/main" val="1096810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113</a:t>
            </a:fld>
            <a:endParaRPr lang="en-IN"/>
          </a:p>
        </p:txBody>
      </p:sp>
    </p:spTree>
    <p:extLst>
      <p:ext uri="{BB962C8B-B14F-4D97-AF65-F5344CB8AC3E}">
        <p14:creationId xmlns:p14="http://schemas.microsoft.com/office/powerpoint/2010/main" val="973454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118</a:t>
            </a:fld>
            <a:endParaRPr lang="en-IN"/>
          </a:p>
        </p:txBody>
      </p:sp>
    </p:spTree>
    <p:extLst>
      <p:ext uri="{BB962C8B-B14F-4D97-AF65-F5344CB8AC3E}">
        <p14:creationId xmlns:p14="http://schemas.microsoft.com/office/powerpoint/2010/main" val="1747561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124</a:t>
            </a:fld>
            <a:endParaRPr lang="en-IN"/>
          </a:p>
        </p:txBody>
      </p:sp>
    </p:spTree>
    <p:extLst>
      <p:ext uri="{BB962C8B-B14F-4D97-AF65-F5344CB8AC3E}">
        <p14:creationId xmlns:p14="http://schemas.microsoft.com/office/powerpoint/2010/main" val="2563185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6</a:t>
            </a:fld>
            <a:endParaRPr lang="en-IN"/>
          </a:p>
        </p:txBody>
      </p:sp>
    </p:spTree>
    <p:extLst>
      <p:ext uri="{BB962C8B-B14F-4D97-AF65-F5344CB8AC3E}">
        <p14:creationId xmlns:p14="http://schemas.microsoft.com/office/powerpoint/2010/main" val="4242897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66A15-10C2-4E47-8581-465E89D1F4B4}" type="slidenum">
              <a:rPr lang="en-IN" smtClean="0"/>
              <a:t>8</a:t>
            </a:fld>
            <a:endParaRPr lang="en-IN"/>
          </a:p>
        </p:txBody>
      </p:sp>
    </p:spTree>
    <p:extLst>
      <p:ext uri="{BB962C8B-B14F-4D97-AF65-F5344CB8AC3E}">
        <p14:creationId xmlns:p14="http://schemas.microsoft.com/office/powerpoint/2010/main" val="4051250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9</a:t>
            </a:fld>
            <a:endParaRPr lang="en-IN"/>
          </a:p>
        </p:txBody>
      </p:sp>
    </p:spTree>
    <p:extLst>
      <p:ext uri="{BB962C8B-B14F-4D97-AF65-F5344CB8AC3E}">
        <p14:creationId xmlns:p14="http://schemas.microsoft.com/office/powerpoint/2010/main" val="3045364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15</a:t>
            </a:fld>
            <a:endParaRPr lang="en-IN"/>
          </a:p>
        </p:txBody>
      </p:sp>
    </p:spTree>
    <p:extLst>
      <p:ext uri="{BB962C8B-B14F-4D97-AF65-F5344CB8AC3E}">
        <p14:creationId xmlns:p14="http://schemas.microsoft.com/office/powerpoint/2010/main" val="2169002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21</a:t>
            </a:fld>
            <a:endParaRPr lang="en-IN"/>
          </a:p>
        </p:txBody>
      </p:sp>
    </p:spTree>
    <p:extLst>
      <p:ext uri="{BB962C8B-B14F-4D97-AF65-F5344CB8AC3E}">
        <p14:creationId xmlns:p14="http://schemas.microsoft.com/office/powerpoint/2010/main" val="3187897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23</a:t>
            </a:fld>
            <a:endParaRPr lang="en-IN"/>
          </a:p>
        </p:txBody>
      </p:sp>
    </p:spTree>
    <p:extLst>
      <p:ext uri="{BB962C8B-B14F-4D97-AF65-F5344CB8AC3E}">
        <p14:creationId xmlns:p14="http://schemas.microsoft.com/office/powerpoint/2010/main" val="1113462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24</a:t>
            </a:fld>
            <a:endParaRPr lang="en-IN"/>
          </a:p>
        </p:txBody>
      </p:sp>
    </p:spTree>
    <p:extLst>
      <p:ext uri="{BB962C8B-B14F-4D97-AF65-F5344CB8AC3E}">
        <p14:creationId xmlns:p14="http://schemas.microsoft.com/office/powerpoint/2010/main" val="3981933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EDD183-A63B-4B48-A00A-6D2FABE01F48}"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21871-5F40-4B59-B5D8-B03910D544CA}" type="slidenum">
              <a:rPr lang="en-IN" smtClean="0"/>
              <a:t>‹#›</a:t>
            </a:fld>
            <a:endParaRPr lang="en-IN"/>
          </a:p>
        </p:txBody>
      </p:sp>
    </p:spTree>
    <p:extLst>
      <p:ext uri="{BB962C8B-B14F-4D97-AF65-F5344CB8AC3E}">
        <p14:creationId xmlns:p14="http://schemas.microsoft.com/office/powerpoint/2010/main" val="35903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DD183-A63B-4B48-A00A-6D2FABE01F48}"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21871-5F40-4B59-B5D8-B03910D544CA}" type="slidenum">
              <a:rPr lang="en-IN" smtClean="0"/>
              <a:t>‹#›</a:t>
            </a:fld>
            <a:endParaRPr lang="en-IN"/>
          </a:p>
        </p:txBody>
      </p:sp>
    </p:spTree>
    <p:extLst>
      <p:ext uri="{BB962C8B-B14F-4D97-AF65-F5344CB8AC3E}">
        <p14:creationId xmlns:p14="http://schemas.microsoft.com/office/powerpoint/2010/main" val="110472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DD183-A63B-4B48-A00A-6D2FABE01F48}"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21871-5F40-4B59-B5D8-B03910D544C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2422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DD183-A63B-4B48-A00A-6D2FABE01F48}"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21871-5F40-4B59-B5D8-B03910D544CA}" type="slidenum">
              <a:rPr lang="en-IN" smtClean="0"/>
              <a:t>‹#›</a:t>
            </a:fld>
            <a:endParaRPr lang="en-IN"/>
          </a:p>
        </p:txBody>
      </p:sp>
    </p:spTree>
    <p:extLst>
      <p:ext uri="{BB962C8B-B14F-4D97-AF65-F5344CB8AC3E}">
        <p14:creationId xmlns:p14="http://schemas.microsoft.com/office/powerpoint/2010/main" val="672233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DD183-A63B-4B48-A00A-6D2FABE01F48}"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21871-5F40-4B59-B5D8-B03910D544C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274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DD183-A63B-4B48-A00A-6D2FABE01F48}"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21871-5F40-4B59-B5D8-B03910D544CA}" type="slidenum">
              <a:rPr lang="en-IN" smtClean="0"/>
              <a:t>‹#›</a:t>
            </a:fld>
            <a:endParaRPr lang="en-IN"/>
          </a:p>
        </p:txBody>
      </p:sp>
    </p:spTree>
    <p:extLst>
      <p:ext uri="{BB962C8B-B14F-4D97-AF65-F5344CB8AC3E}">
        <p14:creationId xmlns:p14="http://schemas.microsoft.com/office/powerpoint/2010/main" val="1033855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EDD183-A63B-4B48-A00A-6D2FABE01F48}"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21871-5F40-4B59-B5D8-B03910D544CA}" type="slidenum">
              <a:rPr lang="en-IN" smtClean="0"/>
              <a:t>‹#›</a:t>
            </a:fld>
            <a:endParaRPr lang="en-IN"/>
          </a:p>
        </p:txBody>
      </p:sp>
    </p:spTree>
    <p:extLst>
      <p:ext uri="{BB962C8B-B14F-4D97-AF65-F5344CB8AC3E}">
        <p14:creationId xmlns:p14="http://schemas.microsoft.com/office/powerpoint/2010/main" val="1503007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EDD183-A63B-4B48-A00A-6D2FABE01F48}"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21871-5F40-4B59-B5D8-B03910D544CA}" type="slidenum">
              <a:rPr lang="en-IN" smtClean="0"/>
              <a:t>‹#›</a:t>
            </a:fld>
            <a:endParaRPr lang="en-IN"/>
          </a:p>
        </p:txBody>
      </p:sp>
    </p:spTree>
    <p:extLst>
      <p:ext uri="{BB962C8B-B14F-4D97-AF65-F5344CB8AC3E}">
        <p14:creationId xmlns:p14="http://schemas.microsoft.com/office/powerpoint/2010/main" val="3063164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EDD183-A63B-4B48-A00A-6D2FABE01F48}"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21871-5F40-4B59-B5D8-B03910D544CA}" type="slidenum">
              <a:rPr lang="en-IN" smtClean="0"/>
              <a:t>‹#›</a:t>
            </a:fld>
            <a:endParaRPr lang="en-IN"/>
          </a:p>
        </p:txBody>
      </p:sp>
    </p:spTree>
    <p:extLst>
      <p:ext uri="{BB962C8B-B14F-4D97-AF65-F5344CB8AC3E}">
        <p14:creationId xmlns:p14="http://schemas.microsoft.com/office/powerpoint/2010/main" val="1292551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DD183-A63B-4B48-A00A-6D2FABE01F48}"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21871-5F40-4B59-B5D8-B03910D544CA}" type="slidenum">
              <a:rPr lang="en-IN" smtClean="0"/>
              <a:t>‹#›</a:t>
            </a:fld>
            <a:endParaRPr lang="en-IN"/>
          </a:p>
        </p:txBody>
      </p:sp>
    </p:spTree>
    <p:extLst>
      <p:ext uri="{BB962C8B-B14F-4D97-AF65-F5344CB8AC3E}">
        <p14:creationId xmlns:p14="http://schemas.microsoft.com/office/powerpoint/2010/main" val="1460048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EDD183-A63B-4B48-A00A-6D2FABE01F48}" type="datetimeFigureOut">
              <a:rPr lang="en-IN" smtClean="0"/>
              <a:t>19-03-2021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221871-5F40-4B59-B5D8-B03910D544CA}" type="slidenum">
              <a:rPr lang="en-IN" smtClean="0"/>
              <a:t>‹#›</a:t>
            </a:fld>
            <a:endParaRPr lang="en-IN"/>
          </a:p>
        </p:txBody>
      </p:sp>
    </p:spTree>
    <p:extLst>
      <p:ext uri="{BB962C8B-B14F-4D97-AF65-F5344CB8AC3E}">
        <p14:creationId xmlns:p14="http://schemas.microsoft.com/office/powerpoint/2010/main" val="134817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EDD183-A63B-4B48-A00A-6D2FABE01F48}" type="datetimeFigureOut">
              <a:rPr lang="en-IN" smtClean="0"/>
              <a:t>19-03-2021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221871-5F40-4B59-B5D8-B03910D544CA}" type="slidenum">
              <a:rPr lang="en-IN" smtClean="0"/>
              <a:t>‹#›</a:t>
            </a:fld>
            <a:endParaRPr lang="en-IN"/>
          </a:p>
        </p:txBody>
      </p:sp>
    </p:spTree>
    <p:extLst>
      <p:ext uri="{BB962C8B-B14F-4D97-AF65-F5344CB8AC3E}">
        <p14:creationId xmlns:p14="http://schemas.microsoft.com/office/powerpoint/2010/main" val="8810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EDD183-A63B-4B48-A00A-6D2FABE01F48}" type="datetimeFigureOut">
              <a:rPr lang="en-IN" smtClean="0"/>
              <a:t>19-03-2021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221871-5F40-4B59-B5D8-B03910D544CA}" type="slidenum">
              <a:rPr lang="en-IN" smtClean="0"/>
              <a:t>‹#›</a:t>
            </a:fld>
            <a:endParaRPr lang="en-IN"/>
          </a:p>
        </p:txBody>
      </p:sp>
    </p:spTree>
    <p:extLst>
      <p:ext uri="{BB962C8B-B14F-4D97-AF65-F5344CB8AC3E}">
        <p14:creationId xmlns:p14="http://schemas.microsoft.com/office/powerpoint/2010/main" val="225347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EDD183-A63B-4B48-A00A-6D2FABE01F48}" type="datetimeFigureOut">
              <a:rPr lang="en-IN" smtClean="0"/>
              <a:t>19-03-2021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221871-5F40-4B59-B5D8-B03910D544CA}" type="slidenum">
              <a:rPr lang="en-IN" smtClean="0"/>
              <a:t>‹#›</a:t>
            </a:fld>
            <a:endParaRPr lang="en-IN"/>
          </a:p>
        </p:txBody>
      </p:sp>
    </p:spTree>
    <p:extLst>
      <p:ext uri="{BB962C8B-B14F-4D97-AF65-F5344CB8AC3E}">
        <p14:creationId xmlns:p14="http://schemas.microsoft.com/office/powerpoint/2010/main" val="303028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EDD183-A63B-4B48-A00A-6D2FABE01F48}" type="datetimeFigureOut">
              <a:rPr lang="en-IN" smtClean="0"/>
              <a:t>19-03-2021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221871-5F40-4B59-B5D8-B03910D544CA}" type="slidenum">
              <a:rPr lang="en-IN" smtClean="0"/>
              <a:t>‹#›</a:t>
            </a:fld>
            <a:endParaRPr lang="en-IN"/>
          </a:p>
        </p:txBody>
      </p:sp>
    </p:spTree>
    <p:extLst>
      <p:ext uri="{BB962C8B-B14F-4D97-AF65-F5344CB8AC3E}">
        <p14:creationId xmlns:p14="http://schemas.microsoft.com/office/powerpoint/2010/main" val="400739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EDD183-A63B-4B48-A00A-6D2FABE01F48}" type="datetimeFigureOut">
              <a:rPr lang="en-IN" smtClean="0"/>
              <a:t>19-03-2021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221871-5F40-4B59-B5D8-B03910D544CA}" type="slidenum">
              <a:rPr lang="en-IN" smtClean="0"/>
              <a:t>‹#›</a:t>
            </a:fld>
            <a:endParaRPr lang="en-IN"/>
          </a:p>
        </p:txBody>
      </p:sp>
    </p:spTree>
    <p:extLst>
      <p:ext uri="{BB962C8B-B14F-4D97-AF65-F5344CB8AC3E}">
        <p14:creationId xmlns:p14="http://schemas.microsoft.com/office/powerpoint/2010/main" val="1625363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EDD183-A63B-4B48-A00A-6D2FABE01F48}" type="datetimeFigureOut">
              <a:rPr lang="en-IN" smtClean="0"/>
              <a:t>19-03-2021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221871-5F40-4B59-B5D8-B03910D544CA}" type="slidenum">
              <a:rPr lang="en-IN" smtClean="0"/>
              <a:t>‹#›</a:t>
            </a:fld>
            <a:endParaRPr lang="en-IN"/>
          </a:p>
        </p:txBody>
      </p:sp>
    </p:spTree>
    <p:extLst>
      <p:ext uri="{BB962C8B-B14F-4D97-AF65-F5344CB8AC3E}">
        <p14:creationId xmlns:p14="http://schemas.microsoft.com/office/powerpoint/2010/main" val="551514721"/>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6.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18" Type="http://schemas.openxmlformats.org/officeDocument/2006/relationships/image" Target="../media/image194.png"/><Relationship Id="rId3" Type="http://schemas.openxmlformats.org/officeDocument/2006/relationships/image" Target="../media/image179.png"/><Relationship Id="rId7" Type="http://schemas.openxmlformats.org/officeDocument/2006/relationships/image" Target="../media/image183.png"/><Relationship Id="rId12" Type="http://schemas.openxmlformats.org/officeDocument/2006/relationships/image" Target="../media/image188.png"/><Relationship Id="rId17" Type="http://schemas.openxmlformats.org/officeDocument/2006/relationships/image" Target="../media/image193.png"/><Relationship Id="rId2" Type="http://schemas.openxmlformats.org/officeDocument/2006/relationships/image" Target="../media/image178.png"/><Relationship Id="rId16" Type="http://schemas.openxmlformats.org/officeDocument/2006/relationships/image" Target="../media/image192.png"/><Relationship Id="rId1" Type="http://schemas.openxmlformats.org/officeDocument/2006/relationships/slideLayout" Target="../slideLayouts/slideLayout2.xml"/><Relationship Id="rId6" Type="http://schemas.openxmlformats.org/officeDocument/2006/relationships/image" Target="../media/image182.png"/><Relationship Id="rId11" Type="http://schemas.openxmlformats.org/officeDocument/2006/relationships/image" Target="../media/image187.png"/><Relationship Id="rId5" Type="http://schemas.openxmlformats.org/officeDocument/2006/relationships/image" Target="../media/image181.png"/><Relationship Id="rId15" Type="http://schemas.openxmlformats.org/officeDocument/2006/relationships/image" Target="../media/image191.png"/><Relationship Id="rId10" Type="http://schemas.openxmlformats.org/officeDocument/2006/relationships/image" Target="../media/image186.png"/><Relationship Id="rId19" Type="http://schemas.openxmlformats.org/officeDocument/2006/relationships/image" Target="../media/image195.png"/><Relationship Id="rId4" Type="http://schemas.openxmlformats.org/officeDocument/2006/relationships/image" Target="../media/image180.png"/><Relationship Id="rId9" Type="http://schemas.openxmlformats.org/officeDocument/2006/relationships/image" Target="../media/image185.png"/><Relationship Id="rId14" Type="http://schemas.openxmlformats.org/officeDocument/2006/relationships/image" Target="../media/image190.png"/></Relationships>
</file>

<file path=ppt/slides/_rels/slide106.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7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8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7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image" Target="../media/image204.png"/><Relationship Id="rId13" Type="http://schemas.openxmlformats.org/officeDocument/2006/relationships/image" Target="../media/image207.png"/><Relationship Id="rId3" Type="http://schemas.openxmlformats.org/officeDocument/2006/relationships/image" Target="../media/image197.png"/><Relationship Id="rId7" Type="http://schemas.openxmlformats.org/officeDocument/2006/relationships/image" Target="../media/image202.png"/><Relationship Id="rId12" Type="http://schemas.openxmlformats.org/officeDocument/2006/relationships/customXml" Target="../ink/ink1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01.png"/><Relationship Id="rId11" Type="http://schemas.openxmlformats.org/officeDocument/2006/relationships/image" Target="../media/image206.png"/><Relationship Id="rId5" Type="http://schemas.openxmlformats.org/officeDocument/2006/relationships/image" Target="../media/image200.png"/><Relationship Id="rId15" Type="http://schemas.openxmlformats.org/officeDocument/2006/relationships/image" Target="../media/image208.png"/><Relationship Id="rId10" Type="http://schemas.openxmlformats.org/officeDocument/2006/relationships/customXml" Target="../ink/ink13.xml"/><Relationship Id="rId4" Type="http://schemas.openxmlformats.org/officeDocument/2006/relationships/image" Target="../media/image198.png"/><Relationship Id="rId9" Type="http://schemas.openxmlformats.org/officeDocument/2006/relationships/image" Target="../media/image205.png"/><Relationship Id="rId14" Type="http://schemas.openxmlformats.org/officeDocument/2006/relationships/customXml" Target="../ink/ink15.xml"/></Relationships>
</file>

<file path=ppt/slides/_rels/slide112.xml.rels><?xml version="1.0" encoding="UTF-8" standalone="yes"?>
<Relationships xmlns="http://schemas.openxmlformats.org/package/2006/relationships"><Relationship Id="rId2" Type="http://schemas.openxmlformats.org/officeDocument/2006/relationships/image" Target="../media/image20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1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16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203.png"/><Relationship Id="rId7" Type="http://schemas.openxmlformats.org/officeDocument/2006/relationships/image" Target="../media/image21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18.png"/><Relationship Id="rId5" Type="http://schemas.openxmlformats.org/officeDocument/2006/relationships/image" Target="../media/image217.png"/><Relationship Id="rId10" Type="http://schemas.openxmlformats.org/officeDocument/2006/relationships/image" Target="../media/image214.png"/><Relationship Id="rId4" Type="http://schemas.openxmlformats.org/officeDocument/2006/relationships/image" Target="../media/image216.png"/><Relationship Id="rId9" Type="http://schemas.openxmlformats.org/officeDocument/2006/relationships/image" Target="../media/image221.png"/></Relationships>
</file>

<file path=ppt/slides/_rels/slide119.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2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18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20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2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hyperlink" Target="https://www.varsitytutors.com/hotmath/hotmath_help/topics/parabolas.html" TargetMode="Externa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690.png"/><Relationship Id="rId2" Type="http://schemas.openxmlformats.org/officeDocument/2006/relationships/image" Target="../media/image168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27.png"/><Relationship Id="rId2" Type="http://schemas.openxmlformats.org/officeDocument/2006/relationships/image" Target="../media/image22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29.png"/><Relationship Id="rId2" Type="http://schemas.openxmlformats.org/officeDocument/2006/relationships/image" Target="../media/image228.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32.png"/><Relationship Id="rId2" Type="http://schemas.openxmlformats.org/officeDocument/2006/relationships/image" Target="../media/image23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0.png"/></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gif"/><Relationship Id="rId1" Type="http://schemas.openxmlformats.org/officeDocument/2006/relationships/slideLayout" Target="../slideLayouts/slideLayout2.xml"/><Relationship Id="rId4" Type="http://schemas.openxmlformats.org/officeDocument/2006/relationships/image" Target="../media/image40.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1.png"/><Relationship Id="rId7"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0.png"/></Relationships>
</file>

<file path=ppt/slides/_rels/slide3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3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360.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41.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370.png"/><Relationship Id="rId7" Type="http://schemas.openxmlformats.org/officeDocument/2006/relationships/customXml" Target="../ink/ink7.xml"/><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customXml" Target="../ink/ink6.xml"/><Relationship Id="rId4" Type="http://schemas.openxmlformats.org/officeDocument/2006/relationships/image" Target="../media/image73.png"/></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customXml" Target="../ink/ink9.xml"/><Relationship Id="rId4" Type="http://schemas.openxmlformats.org/officeDocument/2006/relationships/image" Target="../media/image430.png"/></Relationships>
</file>

<file path=ppt/slides/_rels/slide4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911.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customXml" Target="../ink/ink11.xml"/><Relationship Id="rId4" Type="http://schemas.openxmlformats.org/officeDocument/2006/relationships/image" Target="../media/image92.png"/></Relationships>
</file>

<file path=ppt/slides/_rels/slide4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57.xml.rels><?xml version="1.0" encoding="UTF-8" standalone="yes"?>
<Relationships xmlns="http://schemas.openxmlformats.org/package/2006/relationships"><Relationship Id="rId2" Type="http://schemas.openxmlformats.org/officeDocument/2006/relationships/image" Target="../media/image56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0.xml.rels><?xml version="1.0" encoding="UTF-8" standalone="yes"?>
<Relationships xmlns="http://schemas.openxmlformats.org/package/2006/relationships"><Relationship Id="rId8" Type="http://schemas.openxmlformats.org/officeDocument/2006/relationships/image" Target="../media/image960.png"/><Relationship Id="rId3" Type="http://schemas.openxmlformats.org/officeDocument/2006/relationships/image" Target="../media/image96.png"/><Relationship Id="rId7" Type="http://schemas.openxmlformats.org/officeDocument/2006/relationships/image" Target="../media/image100.gi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9.gif"/><Relationship Id="rId5" Type="http://schemas.openxmlformats.org/officeDocument/2006/relationships/image" Target="../media/image98.png"/><Relationship Id="rId4" Type="http://schemas.openxmlformats.org/officeDocument/2006/relationships/image" Target="../media/image97.png"/></Relationships>
</file>

<file path=ppt/slides/_rels/slide61.xml.rels><?xml version="1.0" encoding="UTF-8" standalone="yes"?>
<Relationships xmlns="http://schemas.openxmlformats.org/package/2006/relationships"><Relationship Id="rId3" Type="http://schemas.openxmlformats.org/officeDocument/2006/relationships/image" Target="../media/image97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0.png"/><Relationship Id="rId4" Type="http://schemas.openxmlformats.org/officeDocument/2006/relationships/image" Target="../media/image101.png"/></Relationships>
</file>

<file path=ppt/slides/_rels/slide62.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40.png"/><Relationship Id="rId7" Type="http://schemas.openxmlformats.org/officeDocument/2006/relationships/image" Target="../media/image108.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png"/><Relationship Id="rId10" Type="http://schemas.openxmlformats.org/officeDocument/2006/relationships/image" Target="../media/image111.png"/><Relationship Id="rId4" Type="http://schemas.openxmlformats.org/officeDocument/2006/relationships/image" Target="../media/image105.png"/><Relationship Id="rId9" Type="http://schemas.openxmlformats.org/officeDocument/2006/relationships/image" Target="../media/image110.png"/></Relationships>
</file>

<file path=ppt/slides/_rels/slide6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s>
</file>

<file path=ppt/slides/_rels/slide67.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23.png"/><Relationship Id="rId4" Type="http://schemas.openxmlformats.org/officeDocument/2006/relationships/image" Target="../media/image122.png"/></Relationships>
</file>

<file path=ppt/slides/_rels/slide69.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 Id="rId5" Type="http://schemas.openxmlformats.org/officeDocument/2006/relationships/image" Target="../media/image126.png"/><Relationship Id="rId4" Type="http://schemas.openxmlformats.org/officeDocument/2006/relationships/customXml" Target="../ink/ink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27.png"/><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71.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1.jpe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 Id="rId4" Type="http://schemas.openxmlformats.org/officeDocument/2006/relationships/image" Target="../media/image135.png"/></Relationships>
</file>

<file path=ppt/slides/_rels/slide75.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111.png"/><Relationship Id="rId1" Type="http://schemas.openxmlformats.org/officeDocument/2006/relationships/slideLayout" Target="../slideLayouts/slideLayout2.xml"/><Relationship Id="rId5" Type="http://schemas.openxmlformats.org/officeDocument/2006/relationships/image" Target="../media/image1150.png"/><Relationship Id="rId4" Type="http://schemas.openxmlformats.org/officeDocument/2006/relationships/image" Target="../media/image140.png"/></Relationships>
</file>

<file path=ppt/slides/_rels/slide79.xml.rels><?xml version="1.0" encoding="UTF-8" standalone="yes"?>
<Relationships xmlns="http://schemas.openxmlformats.org/package/2006/relationships"><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730.png"/><Relationship Id="rId1" Type="http://schemas.openxmlformats.org/officeDocument/2006/relationships/slideLayout" Target="../slideLayouts/slideLayout2.xml"/><Relationship Id="rId5" Type="http://schemas.openxmlformats.org/officeDocument/2006/relationships/image" Target="../media/image142.png"/><Relationship Id="rId4" Type="http://schemas.openxmlformats.org/officeDocument/2006/relationships/image" Target="../media/image1190.png"/></Relationships>
</file>

<file path=ppt/slides/_rels/slide82.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 Id="rId5" Type="http://schemas.openxmlformats.org/officeDocument/2006/relationships/image" Target="../media/image146.png"/><Relationship Id="rId4" Type="http://schemas.openxmlformats.org/officeDocument/2006/relationships/image" Target="../media/image145.png"/></Relationships>
</file>

<file path=ppt/slides/_rels/slide83.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800.png"/><Relationship Id="rId1" Type="http://schemas.openxmlformats.org/officeDocument/2006/relationships/slideLayout" Target="../slideLayouts/slideLayout2.xml"/><Relationship Id="rId6" Type="http://schemas.openxmlformats.org/officeDocument/2006/relationships/image" Target="../media/image1290.png"/><Relationship Id="rId5" Type="http://schemas.openxmlformats.org/officeDocument/2006/relationships/image" Target="../media/image150.png"/><Relationship Id="rId4" Type="http://schemas.openxmlformats.org/officeDocument/2006/relationships/image" Target="../media/image148.png"/></Relationships>
</file>

<file path=ppt/slides/_rels/slide84.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300.png"/><Relationship Id="rId1" Type="http://schemas.openxmlformats.org/officeDocument/2006/relationships/slideLayout" Target="../slideLayouts/slideLayout2.xml"/><Relationship Id="rId4" Type="http://schemas.openxmlformats.org/officeDocument/2006/relationships/image" Target="../media/image152.png"/></Relationships>
</file>

<file path=ppt/slides/_rels/slide85.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5.png"/><Relationship Id="rId4" Type="http://schemas.openxmlformats.org/officeDocument/2006/relationships/image" Target="../media/image154.png"/></Relationships>
</file>

<file path=ppt/slides/_rels/slide86.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8.png"/><Relationship Id="rId4" Type="http://schemas.openxmlformats.org/officeDocument/2006/relationships/image" Target="../media/image157.png"/></Relationships>
</file>

<file path=ppt/slides/_rels/slide8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2.xml"/><Relationship Id="rId5" Type="http://schemas.openxmlformats.org/officeDocument/2006/relationships/image" Target="../media/image1600.png"/><Relationship Id="rId4" Type="http://schemas.openxmlformats.org/officeDocument/2006/relationships/image" Target="../media/image1590.png"/></Relationships>
</file>

<file path=ppt/slides/_rels/slide88.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660.png"/><Relationship Id="rId2" Type="http://schemas.openxmlformats.org/officeDocument/2006/relationships/image" Target="../media/image166.png"/><Relationship Id="rId1" Type="http://schemas.openxmlformats.org/officeDocument/2006/relationships/slideLayout" Target="../slideLayouts/slideLayout2.xml"/><Relationship Id="rId5" Type="http://schemas.openxmlformats.org/officeDocument/2006/relationships/image" Target="../media/image168.png"/><Relationship Id="rId4" Type="http://schemas.openxmlformats.org/officeDocument/2006/relationships/image" Target="../media/image16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570.png"/><Relationship Id="rId2" Type="http://schemas.openxmlformats.org/officeDocument/2006/relationships/image" Target="../media/image171.jpg"/><Relationship Id="rId1" Type="http://schemas.openxmlformats.org/officeDocument/2006/relationships/slideLayout" Target="../slideLayouts/slideLayout2.xml"/><Relationship Id="rId4" Type="http://schemas.openxmlformats.org/officeDocument/2006/relationships/image" Target="../media/image1580.png"/></Relationships>
</file>

<file path=ppt/slides/_rels/slide98.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EE7A-BFA0-482F-A103-D4619BCA5421}"/>
              </a:ext>
            </a:extLst>
          </p:cNvPr>
          <p:cNvSpPr>
            <a:spLocks noGrp="1"/>
          </p:cNvSpPr>
          <p:nvPr>
            <p:ph type="title"/>
          </p:nvPr>
        </p:nvSpPr>
        <p:spPr>
          <a:xfrm>
            <a:off x="959223" y="484094"/>
            <a:ext cx="10515600" cy="1011131"/>
          </a:xfrm>
        </p:spPr>
        <p:txBody>
          <a:bodyPr>
            <a:normAutofit/>
          </a:bodyPr>
          <a:lstStyle/>
          <a:p>
            <a:pPr algn="ctr"/>
            <a:r>
              <a:rPr lang="en-GB" dirty="0"/>
              <a:t>Geometry</a:t>
            </a:r>
            <a:endParaRPr lang="en-IN" dirty="0"/>
          </a:p>
        </p:txBody>
      </p:sp>
      <p:pic>
        <p:nvPicPr>
          <p:cNvPr id="4" name="Content Placeholder 3">
            <a:extLst>
              <a:ext uri="{FF2B5EF4-FFF2-40B4-BE49-F238E27FC236}">
                <a16:creationId xmlns:a16="http://schemas.microsoft.com/office/drawing/2014/main" id="{B2CD9D22-AFC4-4C7F-9708-B545000B80A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94262" y="1332578"/>
            <a:ext cx="4827181" cy="1840928"/>
          </a:xfrm>
          <a:prstGeom prst="rect">
            <a:avLst/>
          </a:prstGeom>
          <a:noFill/>
          <a:ln>
            <a:noFill/>
          </a:ln>
        </p:spPr>
      </p:pic>
      <p:sp>
        <p:nvSpPr>
          <p:cNvPr id="5" name="Rectangle 4">
            <a:extLst>
              <a:ext uri="{FF2B5EF4-FFF2-40B4-BE49-F238E27FC236}">
                <a16:creationId xmlns:a16="http://schemas.microsoft.com/office/drawing/2014/main" id="{A342BD5B-A6A4-44D2-844B-C8298B628D00}"/>
              </a:ext>
            </a:extLst>
          </p:cNvPr>
          <p:cNvSpPr/>
          <p:nvPr/>
        </p:nvSpPr>
        <p:spPr>
          <a:xfrm rot="10800000" flipV="1">
            <a:off x="600518" y="3429000"/>
            <a:ext cx="7400260" cy="1260345"/>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Times New Roman" panose="02020603050405020304" pitchFamily="18" charset="0"/>
              </a:rPr>
              <a:t>A point can be located in the co-ordinate axes system but a point does not have any dimension </a:t>
            </a:r>
          </a:p>
          <a:p>
            <a:pPr marL="342900" lvl="0" indent="-342900">
              <a:lnSpc>
                <a:spcPct val="107000"/>
              </a:lnSpc>
              <a:spcAft>
                <a:spcPts val="0"/>
              </a:spcAft>
              <a:buFont typeface="Symbol" panose="05050102010706020507" pitchFamily="18" charset="2"/>
              <a:buChar char=""/>
            </a:pP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63E7B29A-8607-40CE-A330-F1B68B3BD71C}"/>
              </a:ext>
            </a:extLst>
          </p:cNvPr>
          <p:cNvSpPr txBox="1"/>
          <p:nvPr/>
        </p:nvSpPr>
        <p:spPr>
          <a:xfrm>
            <a:off x="1524000" y="5107281"/>
            <a:ext cx="6096000" cy="968278"/>
          </a:xfrm>
          <a:prstGeom prst="rect">
            <a:avLst/>
          </a:prstGeom>
          <a:noFill/>
        </p:spPr>
        <p:txBody>
          <a:bodyPr wrap="square">
            <a:spAutoFit/>
          </a:bodyPr>
          <a:lstStyle/>
          <a:p>
            <a:pPr marL="342900" lvl="0" indent="-342900">
              <a:lnSpc>
                <a:spcPct val="107000"/>
              </a:lnSpc>
              <a:spcAft>
                <a:spcPts val="0"/>
              </a:spcAft>
              <a:buFont typeface="Symbol" panose="05050102010706020507" pitchFamily="18" charset="2"/>
              <a:buChar char=""/>
            </a:pPr>
            <a:r>
              <a:rPr lang="en-IN" sz="1800" dirty="0">
                <a:latin typeface="Calibri" panose="020F0502020204030204" pitchFamily="34" charset="0"/>
                <a:ea typeface="Times New Roman" panose="02020603050405020304" pitchFamily="18" charset="0"/>
                <a:cs typeface="Times New Roman" panose="02020603050405020304" pitchFamily="18" charset="0"/>
              </a:rPr>
              <a:t>It has – no length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sz="1800" dirty="0">
                <a:latin typeface="Calibri" panose="020F0502020204030204" pitchFamily="34" charset="0"/>
                <a:ea typeface="Times New Roman" panose="02020603050405020304" pitchFamily="18" charset="0"/>
                <a:cs typeface="Times New Roman" panose="02020603050405020304" pitchFamily="18" charset="0"/>
              </a:rPr>
              <a:t>           -- no width</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latin typeface="Calibri" panose="020F0502020204030204" pitchFamily="34" charset="0"/>
                <a:ea typeface="Times New Roman" panose="02020603050405020304" pitchFamily="18" charset="0"/>
                <a:cs typeface="Times New Roman" panose="02020603050405020304" pitchFamily="18" charset="0"/>
              </a:rPr>
              <a:t>            -- no thickness</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714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DD03-0EE2-49A4-B510-CD27B70341C2}"/>
              </a:ext>
            </a:extLst>
          </p:cNvPr>
          <p:cNvSpPr>
            <a:spLocks noGrp="1"/>
          </p:cNvSpPr>
          <p:nvPr>
            <p:ph type="title"/>
          </p:nvPr>
        </p:nvSpPr>
        <p:spPr/>
        <p:txBody>
          <a:bodyPr/>
          <a:lstStyle/>
          <a:p>
            <a:pPr algn="ctr"/>
            <a:r>
              <a:rPr lang="en-GB" dirty="0"/>
              <a:t>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2C000B-29AC-47FF-A364-A148500A52F5}"/>
                  </a:ext>
                </a:extLst>
              </p:cNvPr>
              <p:cNvSpPr>
                <a:spLocks noGrp="1"/>
              </p:cNvSpPr>
              <p:nvPr>
                <p:ph idx="1"/>
              </p:nvPr>
            </p:nvSpPr>
            <p:spPr/>
            <p:txBody>
              <a:bodyPr>
                <a:normAutofit/>
              </a:bodyPr>
              <a:lstStyle/>
              <a:p>
                <a:r>
                  <a:rPr lang="en-IN" dirty="0"/>
                  <a:t>Find the angle, which is </a:t>
                </a:r>
              </a:p>
              <a:p>
                <a:r>
                  <a:rPr lang="en-IN" dirty="0"/>
                  <a:t>1.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8</m:t>
                        </m:r>
                      </m:den>
                    </m:f>
                    <m:r>
                      <a:rPr lang="en-IN" i="1">
                        <a:latin typeface="Cambria Math" panose="02040503050406030204" pitchFamily="18" charset="0"/>
                      </a:rPr>
                      <m:t>𝑡h</m:t>
                    </m:r>
                  </m:oMath>
                </a14:m>
                <a:r>
                  <a:rPr lang="en-IN" dirty="0"/>
                  <a:t> of its complement        Let the angle be ‘x’ then</a:t>
                </a:r>
              </a:p>
              <a:p>
                <a:r>
                  <a:rPr lang="en-IN" dirty="0"/>
                  <a:t>                                              x = 1/8 ( 90 – x)  =</a:t>
                </a:r>
                <a:r>
                  <a:rPr lang="en-IN" dirty="0">
                    <a:sym typeface="Wingdings" panose="05000000000000000000" pitchFamily="2" charset="2"/>
                  </a:rPr>
                  <a:t> 9x  = 90  ,   x= 10</a:t>
                </a:r>
                <a:endParaRPr lang="en-IN" dirty="0"/>
              </a:p>
              <a:p>
                <a:r>
                  <a:rPr lang="en-IN" dirty="0"/>
                  <a:t> 2.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9</m:t>
                        </m:r>
                      </m:den>
                    </m:f>
                    <m:r>
                      <a:rPr lang="en-IN" i="1">
                        <a:latin typeface="Cambria Math" panose="02040503050406030204" pitchFamily="18" charset="0"/>
                      </a:rPr>
                      <m:t>𝑡h</m:t>
                    </m:r>
                  </m:oMath>
                </a14:m>
                <a:r>
                  <a:rPr lang="en-IN" dirty="0"/>
                  <a:t> of its Supplement</a:t>
                </a:r>
              </a:p>
              <a:p>
                <a:r>
                  <a:rPr lang="en-IN" dirty="0"/>
                  <a:t>3.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2</m:t>
                        </m:r>
                      </m:num>
                      <m:den>
                        <m:r>
                          <a:rPr lang="en-IN" i="1">
                            <a:latin typeface="Cambria Math" panose="02040503050406030204" pitchFamily="18" charset="0"/>
                          </a:rPr>
                          <m:t>3</m:t>
                        </m:r>
                      </m:den>
                    </m:f>
                    <m:r>
                      <a:rPr lang="en-IN" i="1">
                        <a:latin typeface="Cambria Math" panose="02040503050406030204" pitchFamily="18" charset="0"/>
                      </a:rPr>
                      <m:t>𝑟𝑑</m:t>
                    </m:r>
                    <m:r>
                      <a:rPr lang="en-IN" i="1">
                        <a:latin typeface="Cambria Math" panose="02040503050406030204" pitchFamily="18" charset="0"/>
                      </a:rPr>
                      <m:t> </m:t>
                    </m:r>
                  </m:oMath>
                </a14:m>
                <a:r>
                  <a:rPr lang="en-IN" dirty="0"/>
                  <a:t> of its Complement     </a:t>
                </a:r>
              </a:p>
              <a:p>
                <a:r>
                  <a:rPr lang="en-IN" dirty="0"/>
                  <a:t>  4.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4</m:t>
                        </m:r>
                      </m:num>
                      <m:den>
                        <m:r>
                          <a:rPr lang="en-IN" i="1">
                            <a:latin typeface="Cambria Math" panose="02040503050406030204" pitchFamily="18" charset="0"/>
                          </a:rPr>
                          <m:t>5</m:t>
                        </m:r>
                      </m:den>
                    </m:f>
                    <m:r>
                      <a:rPr lang="en-IN" i="1">
                        <a:latin typeface="Cambria Math" panose="02040503050406030204" pitchFamily="18" charset="0"/>
                      </a:rPr>
                      <m:t>𝑡h</m:t>
                    </m:r>
                    <m:r>
                      <a:rPr lang="en-IN" i="1">
                        <a:latin typeface="Cambria Math" panose="02040503050406030204" pitchFamily="18" charset="0"/>
                      </a:rPr>
                      <m:t> </m:t>
                    </m:r>
                  </m:oMath>
                </a14:m>
                <a:r>
                  <a:rPr lang="en-IN" dirty="0"/>
                  <a:t>of its Supplement </a:t>
                </a:r>
              </a:p>
              <a:p>
                <a:r>
                  <a:rPr lang="en-IN" dirty="0"/>
                  <a:t>5.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7</m:t>
                        </m:r>
                      </m:num>
                      <m:den>
                        <m:r>
                          <a:rPr lang="en-IN" i="1">
                            <a:latin typeface="Cambria Math" panose="02040503050406030204" pitchFamily="18" charset="0"/>
                          </a:rPr>
                          <m:t>13</m:t>
                        </m:r>
                      </m:den>
                    </m:f>
                    <m:r>
                      <a:rPr lang="en-IN" i="1">
                        <a:latin typeface="Cambria Math" panose="02040503050406030204" pitchFamily="18" charset="0"/>
                      </a:rPr>
                      <m:t>𝑡h</m:t>
                    </m:r>
                  </m:oMath>
                </a14:m>
                <a:r>
                  <a:rPr lang="en-IN" dirty="0"/>
                  <a:t> of its Complement </a:t>
                </a:r>
              </a:p>
              <a:p>
                <a:endParaRPr lang="en-IN" dirty="0"/>
              </a:p>
            </p:txBody>
          </p:sp>
        </mc:Choice>
        <mc:Fallback xmlns="">
          <p:sp>
            <p:nvSpPr>
              <p:cNvPr id="3" name="Content Placeholder 2">
                <a:extLst>
                  <a:ext uri="{FF2B5EF4-FFF2-40B4-BE49-F238E27FC236}">
                    <a16:creationId xmlns:a16="http://schemas.microsoft.com/office/drawing/2014/main" id="{0B2C000B-29AC-47FF-A364-A148500A52F5}"/>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en-IN">
                    <a:noFill/>
                  </a:rPr>
                  <a:t> </a:t>
                </a:r>
              </a:p>
            </p:txBody>
          </p:sp>
        </mc:Fallback>
      </mc:AlternateContent>
    </p:spTree>
    <p:extLst>
      <p:ext uri="{BB962C8B-B14F-4D97-AF65-F5344CB8AC3E}">
        <p14:creationId xmlns:p14="http://schemas.microsoft.com/office/powerpoint/2010/main" val="169821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B37D-52B3-4F99-981D-674DE0DC9CFF}"/>
              </a:ext>
            </a:extLst>
          </p:cNvPr>
          <p:cNvSpPr>
            <a:spLocks noGrp="1"/>
          </p:cNvSpPr>
          <p:nvPr>
            <p:ph type="title"/>
          </p:nvPr>
        </p:nvSpPr>
        <p:spPr/>
        <p:txBody>
          <a:bodyPr/>
          <a:lstStyle/>
          <a:p>
            <a:pPr algn="ctr"/>
            <a:r>
              <a:rPr lang="en-GB" dirty="0"/>
              <a:t>Example</a:t>
            </a:r>
            <a:endParaRPr lang="en-IN" dirty="0"/>
          </a:p>
        </p:txBody>
      </p:sp>
      <p:sp>
        <p:nvSpPr>
          <p:cNvPr id="3" name="Content Placeholder 2">
            <a:extLst>
              <a:ext uri="{FF2B5EF4-FFF2-40B4-BE49-F238E27FC236}">
                <a16:creationId xmlns:a16="http://schemas.microsoft.com/office/drawing/2014/main" id="{1E6F5BB9-C52E-40EA-BB52-A1EC88A6B115}"/>
              </a:ext>
            </a:extLst>
          </p:cNvPr>
          <p:cNvSpPr>
            <a:spLocks noGrp="1"/>
          </p:cNvSpPr>
          <p:nvPr>
            <p:ph idx="1"/>
          </p:nvPr>
        </p:nvSpPr>
        <p:spPr>
          <a:xfrm>
            <a:off x="677334" y="1733550"/>
            <a:ext cx="8596668" cy="3880773"/>
          </a:xfrm>
        </p:spPr>
        <p:txBody>
          <a:bodyPr/>
          <a:lstStyle/>
          <a:p>
            <a:r>
              <a:rPr kumimoji="0" lang="en-US" altLang="en-US" sz="1800" b="0" i="0" u="none" strike="noStrike" cap="none" normalizeH="0" baseline="0" dirty="0">
                <a:ln>
                  <a:noFill/>
                </a:ln>
                <a:solidFill>
                  <a:schemeClr val="tx1"/>
                </a:solidFill>
                <a:effectLst/>
                <a:latin typeface="Arial" panose="020B0604020202020204" pitchFamily="34" charset="0"/>
              </a:rPr>
              <a:t>Rectangle </a:t>
            </a:r>
            <a:r>
              <a:rPr kumimoji="0" lang="en-US" altLang="en-US" sz="1800" b="0" i="1" u="none" strike="noStrike" cap="none" normalizeH="0" baseline="0" dirty="0">
                <a:ln>
                  <a:noFill/>
                </a:ln>
                <a:solidFill>
                  <a:schemeClr val="tx1"/>
                </a:solidFill>
                <a:effectLst/>
                <a:latin typeface="Arial" panose="020B0604020202020204" pitchFamily="34" charset="0"/>
              </a:rPr>
              <a:t>PQRS</a:t>
            </a:r>
            <a:r>
              <a:rPr kumimoji="0" lang="en-US" altLang="en-US" sz="1800" b="0" i="0" u="none" strike="noStrike" cap="none" normalizeH="0" baseline="0" dirty="0">
                <a:ln>
                  <a:noFill/>
                </a:ln>
                <a:solidFill>
                  <a:schemeClr val="tx1"/>
                </a:solidFill>
                <a:effectLst/>
                <a:latin typeface="Arial" panose="020B0604020202020204" pitchFamily="34" charset="0"/>
              </a:rPr>
              <a:t> has a perimeter equal to 34 units. What is </a:t>
            </a:r>
            <a:r>
              <a:rPr kumimoji="0" lang="en-US" altLang="en-US" sz="1800" b="0" i="1"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chemeClr val="tx1"/>
                </a:solidFill>
                <a:effectLst/>
                <a:latin typeface="Arial" panose="020B0604020202020204" pitchFamily="34" charset="0"/>
              </a:rPr>
              <a:t>, the length of the diagonal PR?</a:t>
            </a:r>
          </a:p>
          <a:p>
            <a:r>
              <a:rPr lang="en-IN" dirty="0"/>
              <a:t> </a:t>
            </a:r>
          </a:p>
        </p:txBody>
      </p:sp>
      <p:pic>
        <p:nvPicPr>
          <p:cNvPr id="3076" name="Picture 4">
            <a:extLst>
              <a:ext uri="{FF2B5EF4-FFF2-40B4-BE49-F238E27FC236}">
                <a16:creationId xmlns:a16="http://schemas.microsoft.com/office/drawing/2014/main" id="{CC073AEF-7838-4A45-BD1F-1493BD10B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390900"/>
            <a:ext cx="3559175" cy="222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47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anim calcmode="lin" valueType="num">
                                      <p:cBhvr additive="base">
                                        <p:cTn id="19" dur="500" fill="hold"/>
                                        <p:tgtEl>
                                          <p:spTgt spid="3076"/>
                                        </p:tgtEl>
                                        <p:attrNameLst>
                                          <p:attrName>ppt_x</p:attrName>
                                        </p:attrNameLst>
                                      </p:cBhvr>
                                      <p:tavLst>
                                        <p:tav tm="0">
                                          <p:val>
                                            <p:strVal val="#ppt_x"/>
                                          </p:val>
                                        </p:tav>
                                        <p:tav tm="100000">
                                          <p:val>
                                            <p:strVal val="#ppt_x"/>
                                          </p:val>
                                        </p:tav>
                                      </p:tavLst>
                                    </p:anim>
                                    <p:anim calcmode="lin" valueType="num">
                                      <p:cBhvr additive="base">
                                        <p:cTn id="20"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8101-8A4E-4818-A490-0D0CC7BEF247}"/>
              </a:ext>
            </a:extLst>
          </p:cNvPr>
          <p:cNvSpPr>
            <a:spLocks noGrp="1"/>
          </p:cNvSpPr>
          <p:nvPr>
            <p:ph type="title"/>
          </p:nvPr>
        </p:nvSpPr>
        <p:spPr>
          <a:xfrm>
            <a:off x="838200" y="365125"/>
            <a:ext cx="10515600" cy="727695"/>
          </a:xfrm>
        </p:spPr>
        <p:txBody>
          <a:bodyPr>
            <a:normAutofit/>
          </a:bodyPr>
          <a:lstStyle/>
          <a:p>
            <a:pPr algn="ctr"/>
            <a:r>
              <a:rPr lang="en-GB" dirty="0"/>
              <a:t>Exercise 2 D</a:t>
            </a:r>
            <a:endParaRPr lang="en-IN" dirty="0"/>
          </a:p>
        </p:txBody>
      </p:sp>
      <p:sp>
        <p:nvSpPr>
          <p:cNvPr id="3" name="Content Placeholder 2">
            <a:extLst>
              <a:ext uri="{FF2B5EF4-FFF2-40B4-BE49-F238E27FC236}">
                <a16:creationId xmlns:a16="http://schemas.microsoft.com/office/drawing/2014/main" id="{0678ED10-BBFA-4467-85EB-3103361C7245}"/>
              </a:ext>
            </a:extLst>
          </p:cNvPr>
          <p:cNvSpPr>
            <a:spLocks noGrp="1"/>
          </p:cNvSpPr>
          <p:nvPr>
            <p:ph idx="1"/>
          </p:nvPr>
        </p:nvSpPr>
        <p:spPr>
          <a:xfrm>
            <a:off x="838200" y="1092820"/>
            <a:ext cx="10515600" cy="5084143"/>
          </a:xfrm>
        </p:spPr>
        <p:txBody>
          <a:bodyPr>
            <a:normAutofit/>
          </a:bodyPr>
          <a:lstStyle/>
          <a:p>
            <a:r>
              <a:rPr lang="en-IN" dirty="0"/>
              <a:t>In the figure below, point O is the centre of the circle. If the radius of the circle is 8, what is the area of the shaded sector?</a:t>
            </a:r>
          </a:p>
          <a:p>
            <a:endParaRPr lang="en-IN" dirty="0"/>
          </a:p>
          <a:p>
            <a:endParaRPr lang="en-IN" dirty="0"/>
          </a:p>
          <a:p>
            <a:r>
              <a:rPr lang="en-IN" dirty="0"/>
              <a:t>If the diameter of the circle is 36, what is the length </a:t>
            </a:r>
          </a:p>
          <a:p>
            <a:r>
              <a:rPr lang="en-IN" dirty="0"/>
              <a:t>of arc ABC?</a:t>
            </a:r>
          </a:p>
          <a:p>
            <a:endParaRPr lang="en-IN" dirty="0"/>
          </a:p>
          <a:p>
            <a:r>
              <a:rPr lang="en-IN" dirty="0"/>
              <a:t> </a:t>
            </a:r>
          </a:p>
          <a:p>
            <a:endParaRPr lang="en-IN" dirty="0"/>
          </a:p>
          <a:p>
            <a:pPr lvl="6"/>
            <a:endParaRPr lang="en-GB" dirty="0"/>
          </a:p>
          <a:p>
            <a:r>
              <a:rPr lang="en-GB" dirty="0"/>
              <a:t>The circumference of the front wheel of a cart is 30 ft long and that of the back wheel is 36 ft long. What is the distance travelled by the cart, when the front wheel has done five more revolutions than the rear wheel? </a:t>
            </a:r>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BB1FDB7A-83B6-4578-A300-7D10500E7B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94122" y="1566108"/>
            <a:ext cx="1310733" cy="1054429"/>
          </a:xfrm>
          <a:prstGeom prst="rect">
            <a:avLst/>
          </a:prstGeom>
          <a:noFill/>
          <a:ln>
            <a:noFill/>
          </a:ln>
        </p:spPr>
      </p:pic>
      <p:pic>
        <p:nvPicPr>
          <p:cNvPr id="5" name="Picture 4">
            <a:extLst>
              <a:ext uri="{FF2B5EF4-FFF2-40B4-BE49-F238E27FC236}">
                <a16:creationId xmlns:a16="http://schemas.microsoft.com/office/drawing/2014/main" id="{3D1643A5-C8D2-49DC-B0D6-6EE726A5427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68429" y="3323063"/>
            <a:ext cx="1419921" cy="1201247"/>
          </a:xfrm>
          <a:prstGeom prst="rect">
            <a:avLst/>
          </a:prstGeom>
          <a:noFill/>
          <a:ln>
            <a:noFill/>
          </a:ln>
        </p:spPr>
      </p:pic>
    </p:spTree>
    <p:extLst>
      <p:ext uri="{BB962C8B-B14F-4D97-AF65-F5344CB8AC3E}">
        <p14:creationId xmlns:p14="http://schemas.microsoft.com/office/powerpoint/2010/main" val="420672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B469-283A-45E4-B242-B6B011D8AE78}"/>
              </a:ext>
            </a:extLst>
          </p:cNvPr>
          <p:cNvSpPr>
            <a:spLocks noGrp="1"/>
          </p:cNvSpPr>
          <p:nvPr>
            <p:ph type="title"/>
          </p:nvPr>
        </p:nvSpPr>
        <p:spPr>
          <a:xfrm>
            <a:off x="838200" y="365125"/>
            <a:ext cx="10515600" cy="772299"/>
          </a:xfrm>
        </p:spPr>
        <p:txBody>
          <a:bodyPr/>
          <a:lstStyle/>
          <a:p>
            <a:pPr algn="ctr"/>
            <a:r>
              <a:rPr lang="en-GB" dirty="0"/>
              <a:t>Exercise 3 D</a:t>
            </a:r>
            <a:endParaRPr lang="en-IN" dirty="0"/>
          </a:p>
        </p:txBody>
      </p:sp>
      <p:sp>
        <p:nvSpPr>
          <p:cNvPr id="3" name="Content Placeholder 2">
            <a:extLst>
              <a:ext uri="{FF2B5EF4-FFF2-40B4-BE49-F238E27FC236}">
                <a16:creationId xmlns:a16="http://schemas.microsoft.com/office/drawing/2014/main" id="{D5515926-9CBB-4CAF-B249-AC916BBFC220}"/>
              </a:ext>
            </a:extLst>
          </p:cNvPr>
          <p:cNvSpPr>
            <a:spLocks noGrp="1"/>
          </p:cNvSpPr>
          <p:nvPr>
            <p:ph idx="1"/>
          </p:nvPr>
        </p:nvSpPr>
        <p:spPr>
          <a:xfrm>
            <a:off x="1254889" y="1233410"/>
            <a:ext cx="10515600" cy="5128748"/>
          </a:xfrm>
        </p:spPr>
        <p:txBody>
          <a:bodyPr>
            <a:normAutofit/>
          </a:bodyPr>
          <a:lstStyle/>
          <a:p>
            <a:endParaRPr lang="en-IN" dirty="0"/>
          </a:p>
          <a:p>
            <a:r>
              <a:rPr lang="en-IN" dirty="0"/>
              <a:t>If a right circular cylinder’s radius is halved and its height doubled, by what percent will the volume increase or decrease?</a:t>
            </a:r>
          </a:p>
          <a:p>
            <a:endParaRPr lang="en-IN" dirty="0"/>
          </a:p>
          <a:p>
            <a:endParaRPr lang="en-IN" dirty="0"/>
          </a:p>
          <a:p>
            <a:endParaRPr lang="en-IN" dirty="0"/>
          </a:p>
          <a:p>
            <a:r>
              <a:rPr lang="en-IN" dirty="0"/>
              <a:t>A cube and a rectangular solid are equal in volume. If the length of the edges of the rectangular solid are 4, 8 and 16, what is the surface area of the cube?</a:t>
            </a:r>
          </a:p>
          <a:p>
            <a:pPr marL="0" indent="0">
              <a:buNone/>
            </a:pPr>
            <a:r>
              <a:rPr lang="en-IN" dirty="0"/>
              <a:t>             </a:t>
            </a:r>
          </a:p>
          <a:p>
            <a:endParaRPr lang="en-IN" dirty="0"/>
          </a:p>
        </p:txBody>
      </p:sp>
    </p:spTree>
    <p:extLst>
      <p:ext uri="{BB962C8B-B14F-4D97-AF65-F5344CB8AC3E}">
        <p14:creationId xmlns:p14="http://schemas.microsoft.com/office/powerpoint/2010/main" val="305864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C3E7-87ED-40E1-ADB3-6D10DEB8C1ED}"/>
              </a:ext>
            </a:extLst>
          </p:cNvPr>
          <p:cNvSpPr>
            <a:spLocks noGrp="1"/>
          </p:cNvSpPr>
          <p:nvPr>
            <p:ph type="title"/>
          </p:nvPr>
        </p:nvSpPr>
        <p:spPr>
          <a:xfrm>
            <a:off x="838200" y="365126"/>
            <a:ext cx="10515600" cy="705392"/>
          </a:xfrm>
        </p:spPr>
        <p:txBody>
          <a:bodyPr>
            <a:normAutofit/>
          </a:bodyPr>
          <a:lstStyle/>
          <a:p>
            <a:pPr algn="ctr"/>
            <a:r>
              <a:rPr lang="en-GB" dirty="0"/>
              <a:t>Exercise 3 D</a:t>
            </a:r>
            <a:endParaRPr lang="en-IN" dirty="0"/>
          </a:p>
        </p:txBody>
      </p:sp>
      <p:sp>
        <p:nvSpPr>
          <p:cNvPr id="3" name="Content Placeholder 2">
            <a:extLst>
              <a:ext uri="{FF2B5EF4-FFF2-40B4-BE49-F238E27FC236}">
                <a16:creationId xmlns:a16="http://schemas.microsoft.com/office/drawing/2014/main" id="{7438D0DC-2C90-4249-9DB0-077BE855D865}"/>
              </a:ext>
            </a:extLst>
          </p:cNvPr>
          <p:cNvSpPr>
            <a:spLocks noGrp="1"/>
          </p:cNvSpPr>
          <p:nvPr>
            <p:ph idx="1"/>
          </p:nvPr>
        </p:nvSpPr>
        <p:spPr>
          <a:xfrm>
            <a:off x="838200" y="1070518"/>
            <a:ext cx="10515600" cy="5106445"/>
          </a:xfrm>
        </p:spPr>
        <p:txBody>
          <a:bodyPr>
            <a:normAutofit/>
          </a:bodyPr>
          <a:lstStyle/>
          <a:p>
            <a:endParaRPr lang="en-IN" dirty="0"/>
          </a:p>
          <a:p>
            <a:r>
              <a:rPr lang="en-IN" sz="2400" dirty="0"/>
              <a:t>The radius of a right circular </a:t>
            </a:r>
            <a:r>
              <a:rPr lang="en-IN" sz="2400"/>
              <a:t>cylinder is </a:t>
            </a:r>
            <a:r>
              <a:rPr lang="en-IN" sz="2400" dirty="0"/>
              <a:t>8cm and its height is 20cm. If a new cylinder is formed by increasing either the radius or the height by 25%, then find the new volume of the cylinder. Select all that apply.</a:t>
            </a:r>
          </a:p>
          <a:p>
            <a:endParaRPr lang="en-IN" sz="2400" dirty="0"/>
          </a:p>
          <a:p>
            <a:endParaRPr lang="en-IN" sz="2400" dirty="0"/>
          </a:p>
          <a:p>
            <a:r>
              <a:rPr lang="en-GB" sz="2400" dirty="0">
                <a:effectLst/>
                <a:latin typeface="Arial" panose="020B0604020202020204" pitchFamily="34" charset="0"/>
              </a:rPr>
              <a:t>A square prism of height 11 inches has a volume of 539 cubic inches.</a:t>
            </a:r>
          </a:p>
          <a:p>
            <a:pPr marL="0" indent="0">
              <a:buNone/>
            </a:pPr>
            <a:r>
              <a:rPr lang="en-GB" sz="2400" dirty="0">
                <a:effectLst/>
                <a:latin typeface="Arial" panose="020B0604020202020204" pitchFamily="34" charset="0"/>
              </a:rPr>
              <a:t>Find the length of each side of the square base</a:t>
            </a:r>
          </a:p>
          <a:p>
            <a:pPr marL="0" indent="0">
              <a:buNone/>
            </a:pPr>
            <a:r>
              <a:rPr lang="en-GB" sz="2400" dirty="0">
                <a:effectLst/>
                <a:latin typeface="Arial" panose="020B0604020202020204" pitchFamily="34" charset="0"/>
              </a:rPr>
              <a:t>( Note : Volume of a square prism = Area of the base x height)</a:t>
            </a:r>
          </a:p>
          <a:p>
            <a:endParaRPr lang="en-GB" dirty="0">
              <a:effectLst/>
              <a:latin typeface="Arial" panose="020B0604020202020204" pitchFamily="34" charset="0"/>
            </a:endParaRPr>
          </a:p>
          <a:p>
            <a:endParaRPr lang="en-IN" dirty="0"/>
          </a:p>
          <a:p>
            <a:endParaRPr lang="en-IN" dirty="0"/>
          </a:p>
          <a:p>
            <a:pPr marL="0" indent="0">
              <a:buNone/>
            </a:pPr>
            <a:endParaRPr lang="en-GB" dirty="0"/>
          </a:p>
        </p:txBody>
      </p:sp>
    </p:spTree>
    <p:extLst>
      <p:ext uri="{BB962C8B-B14F-4D97-AF65-F5344CB8AC3E}">
        <p14:creationId xmlns:p14="http://schemas.microsoft.com/office/powerpoint/2010/main" val="407878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5078-0BDF-4CC2-8EB8-A5134526ABDC}"/>
              </a:ext>
            </a:extLst>
          </p:cNvPr>
          <p:cNvSpPr>
            <a:spLocks noGrp="1"/>
          </p:cNvSpPr>
          <p:nvPr>
            <p:ph type="title"/>
          </p:nvPr>
        </p:nvSpPr>
        <p:spPr>
          <a:xfrm>
            <a:off x="1352550" y="762000"/>
            <a:ext cx="10001250" cy="311888"/>
          </a:xfrm>
        </p:spPr>
        <p:txBody>
          <a:bodyPr>
            <a:normAutofit fontScale="90000"/>
          </a:bodyPr>
          <a:lstStyle/>
          <a:p>
            <a:pPr algn="ctr"/>
            <a:r>
              <a:rPr lang="en-IN" b="1" dirty="0"/>
              <a:t> Co-ordinate Geometry</a:t>
            </a:r>
            <a:endParaRPr lang="en-IN" dirty="0"/>
          </a:p>
        </p:txBody>
      </p:sp>
      <p:sp>
        <p:nvSpPr>
          <p:cNvPr id="3" name="Content Placeholder 2">
            <a:extLst>
              <a:ext uri="{FF2B5EF4-FFF2-40B4-BE49-F238E27FC236}">
                <a16:creationId xmlns:a16="http://schemas.microsoft.com/office/drawing/2014/main" id="{45F377E9-1436-475E-A00B-5E75009FC472}"/>
              </a:ext>
            </a:extLst>
          </p:cNvPr>
          <p:cNvSpPr>
            <a:spLocks noGrp="1"/>
          </p:cNvSpPr>
          <p:nvPr>
            <p:ph idx="1"/>
          </p:nvPr>
        </p:nvSpPr>
        <p:spPr>
          <a:xfrm>
            <a:off x="300942" y="1342663"/>
            <a:ext cx="10099468" cy="5515337"/>
          </a:xfrm>
        </p:spPr>
        <p:txBody>
          <a:bodyPr>
            <a:normAutofit/>
          </a:bodyPr>
          <a:lstStyle/>
          <a:p>
            <a:endParaRPr lang="en-GB" b="1" dirty="0"/>
          </a:p>
          <a:p>
            <a:r>
              <a:rPr lang="en-IN" sz="2800" dirty="0"/>
              <a:t>(2, -3) is in -- Q</a:t>
            </a:r>
          </a:p>
          <a:p>
            <a:r>
              <a:rPr lang="en-IN" sz="2800" dirty="0"/>
              <a:t>(-5,4) is in </a:t>
            </a:r>
            <a:r>
              <a:rPr lang="en-IN" dirty="0"/>
              <a:t>---</a:t>
            </a:r>
            <a:r>
              <a:rPr lang="en-IN" sz="2800" dirty="0"/>
              <a:t> Q</a:t>
            </a:r>
          </a:p>
          <a:p>
            <a:r>
              <a:rPr lang="en-IN" sz="2800" dirty="0"/>
              <a:t>(-3, -5) is in --- Q</a:t>
            </a:r>
          </a:p>
          <a:p>
            <a:r>
              <a:rPr lang="en-IN" sz="2800" dirty="0"/>
              <a:t>(4, 5) is in -- Q</a:t>
            </a:r>
          </a:p>
          <a:p>
            <a:endParaRPr lang="en-IN" b="1" dirty="0"/>
          </a:p>
        </p:txBody>
      </p:sp>
      <p:cxnSp>
        <p:nvCxnSpPr>
          <p:cNvPr id="5" name="Straight Connector 4">
            <a:extLst>
              <a:ext uri="{FF2B5EF4-FFF2-40B4-BE49-F238E27FC236}">
                <a16:creationId xmlns:a16="http://schemas.microsoft.com/office/drawing/2014/main" id="{8CBC0DF7-0187-4B27-903C-FBAE77C49FD4}"/>
              </a:ext>
            </a:extLst>
          </p:cNvPr>
          <p:cNvCxnSpPr/>
          <p:nvPr/>
        </p:nvCxnSpPr>
        <p:spPr>
          <a:xfrm>
            <a:off x="5007935" y="2275367"/>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7B379C4-F3A9-489C-8141-F1BE478C6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163" y="1931624"/>
            <a:ext cx="2314575" cy="1981200"/>
          </a:xfrm>
          <a:prstGeom prst="rect">
            <a:avLst/>
          </a:prstGeom>
        </p:spPr>
      </p:pic>
      <p:sp>
        <p:nvSpPr>
          <p:cNvPr id="14" name="TextBox 13">
            <a:extLst>
              <a:ext uri="{FF2B5EF4-FFF2-40B4-BE49-F238E27FC236}">
                <a16:creationId xmlns:a16="http://schemas.microsoft.com/office/drawing/2014/main" id="{F19A2B5A-B49A-4D42-90E6-0043737D0D77}"/>
              </a:ext>
            </a:extLst>
          </p:cNvPr>
          <p:cNvSpPr txBox="1"/>
          <p:nvPr/>
        </p:nvSpPr>
        <p:spPr>
          <a:xfrm>
            <a:off x="4367356" y="2158498"/>
            <a:ext cx="6103344" cy="1754326"/>
          </a:xfrm>
          <a:prstGeom prst="rect">
            <a:avLst/>
          </a:prstGeom>
          <a:noFill/>
        </p:spPr>
        <p:txBody>
          <a:bodyPr wrap="square">
            <a:spAutoFit/>
          </a:bodyPr>
          <a:lstStyle/>
          <a:p>
            <a:r>
              <a:rPr lang="en-IN" sz="1800" b="1" dirty="0"/>
              <a:t>                        II Q              I Q                        </a:t>
            </a:r>
          </a:p>
          <a:p>
            <a:r>
              <a:rPr lang="en-IN" sz="1800" b="1" dirty="0"/>
              <a:t>                   x &lt; 0, y &gt; 0      x&gt;0 , y&gt;0</a:t>
            </a:r>
          </a:p>
          <a:p>
            <a:r>
              <a:rPr lang="en-IN" sz="1800" b="1" dirty="0"/>
              <a:t>                                                                                </a:t>
            </a:r>
          </a:p>
          <a:p>
            <a:r>
              <a:rPr lang="en-IN" sz="1800" b="1" dirty="0"/>
              <a:t>                           III Q          IV Q </a:t>
            </a:r>
          </a:p>
          <a:p>
            <a:r>
              <a:rPr lang="en-IN" sz="1800" b="1" dirty="0"/>
              <a:t>                   x &lt; 0,y &lt; 0      x &gt; 0 , y &lt; 0 </a:t>
            </a:r>
          </a:p>
          <a:p>
            <a:r>
              <a:rPr lang="en-IN" sz="1800" b="1" dirty="0"/>
              <a:t> </a:t>
            </a:r>
            <a:r>
              <a:rPr lang="en-IN" b="1" dirty="0"/>
              <a:t>          </a:t>
            </a:r>
            <a:endParaRPr lang="en-IN" dirty="0"/>
          </a:p>
        </p:txBody>
      </p:sp>
      <p:sp>
        <p:nvSpPr>
          <p:cNvPr id="4" name="TextBox 3">
            <a:extLst>
              <a:ext uri="{FF2B5EF4-FFF2-40B4-BE49-F238E27FC236}">
                <a16:creationId xmlns:a16="http://schemas.microsoft.com/office/drawing/2014/main" id="{3E9FEC56-2D9A-4D0E-A023-2080B29584ED}"/>
              </a:ext>
            </a:extLst>
          </p:cNvPr>
          <p:cNvSpPr txBox="1"/>
          <p:nvPr/>
        </p:nvSpPr>
        <p:spPr>
          <a:xfrm flipH="1" flipV="1">
            <a:off x="4683159" y="2894202"/>
            <a:ext cx="45719" cy="79695"/>
          </a:xfrm>
          <a:prstGeom prst="rect">
            <a:avLst/>
          </a:prstGeom>
          <a:noFill/>
        </p:spPr>
        <p:txBody>
          <a:bodyPr wrap="square" lIns="0" tIns="0" rIns="0" bIns="0" rtlCol="0">
            <a:spAutoFit/>
          </a:bodyPr>
          <a:lstStyle/>
          <a:p>
            <a:endParaRPr lang="en-IN" dirty="0"/>
          </a:p>
        </p:txBody>
      </p:sp>
      <p:cxnSp>
        <p:nvCxnSpPr>
          <p:cNvPr id="7" name="Straight Arrow Connector 6">
            <a:extLst>
              <a:ext uri="{FF2B5EF4-FFF2-40B4-BE49-F238E27FC236}">
                <a16:creationId xmlns:a16="http://schemas.microsoft.com/office/drawing/2014/main" id="{FF1DE2A5-9D97-42B0-A88A-869443CBBCFE}"/>
              </a:ext>
            </a:extLst>
          </p:cNvPr>
          <p:cNvCxnSpPr>
            <a:cxnSpLocks/>
          </p:cNvCxnSpPr>
          <p:nvPr/>
        </p:nvCxnSpPr>
        <p:spPr>
          <a:xfrm>
            <a:off x="7043451" y="1845578"/>
            <a:ext cx="0" cy="2650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2281AB0-A4E8-4B5F-AE02-F086C4B0BFA9}"/>
              </a:ext>
            </a:extLst>
          </p:cNvPr>
          <p:cNvCxnSpPr>
            <a:cxnSpLocks/>
          </p:cNvCxnSpPr>
          <p:nvPr/>
        </p:nvCxnSpPr>
        <p:spPr>
          <a:xfrm flipV="1">
            <a:off x="6096000" y="2894202"/>
            <a:ext cx="0" cy="79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CAA0EF-D3AD-4491-A74B-0FC020819411}"/>
              </a:ext>
            </a:extLst>
          </p:cNvPr>
          <p:cNvCxnSpPr>
            <a:cxnSpLocks/>
          </p:cNvCxnSpPr>
          <p:nvPr/>
        </p:nvCxnSpPr>
        <p:spPr>
          <a:xfrm>
            <a:off x="6096000" y="2894202"/>
            <a:ext cx="2104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50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 calcmode="lin" valueType="num">
                                      <p:cBhvr additive="base">
                                        <p:cTn id="13"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 calcmode="lin" valueType="num">
                                      <p:cBhvr additive="base">
                                        <p:cTn id="17"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additive="base">
                                        <p:cTn id="2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
                                            <p:txEl>
                                              <p:pRg st="4" end="4"/>
                                            </p:txEl>
                                          </p:spTgt>
                                        </p:tgtEl>
                                        <p:attrNameLst>
                                          <p:attrName>style.visibility</p:attrName>
                                        </p:attrNameLst>
                                      </p:cBhvr>
                                      <p:to>
                                        <p:strVal val="visible"/>
                                      </p:to>
                                    </p:set>
                                    <p:anim calcmode="lin" valueType="num">
                                      <p:cBhvr additive="base">
                                        <p:cTn id="29"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
                                            <p:txEl>
                                              <p:pRg st="5" end="5"/>
                                            </p:txEl>
                                          </p:spTgt>
                                        </p:tgtEl>
                                        <p:attrNameLst>
                                          <p:attrName>style.visibility</p:attrName>
                                        </p:attrNameLst>
                                      </p:cBhvr>
                                      <p:to>
                                        <p:strVal val="visible"/>
                                      </p:to>
                                    </p:set>
                                    <p:anim calcmode="lin" valueType="num">
                                      <p:cBhvr additive="base">
                                        <p:cTn id="33"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 calcmode="lin" valueType="num">
                                      <p:cBhvr additive="base">
                                        <p:cTn id="3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 calcmode="lin" valueType="num">
                                      <p:cBhvr additive="base">
                                        <p:cTn id="4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 calcmode="lin" valueType="num">
                                      <p:cBhvr additive="base">
                                        <p:cTn id="5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 calcmode="lin" valueType="num">
                                      <p:cBhvr additive="base">
                                        <p:cTn id="5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8D27-C169-4D40-82B7-4FDF48DE3F10}"/>
              </a:ext>
            </a:extLst>
          </p:cNvPr>
          <p:cNvSpPr>
            <a:spLocks noGrp="1"/>
          </p:cNvSpPr>
          <p:nvPr>
            <p:ph type="title"/>
          </p:nvPr>
        </p:nvSpPr>
        <p:spPr>
          <a:xfrm>
            <a:off x="838200" y="365126"/>
            <a:ext cx="10515600" cy="496112"/>
          </a:xfrm>
        </p:spPr>
        <p:txBody>
          <a:bodyPr>
            <a:normAutofit fontScale="90000"/>
          </a:bodyPr>
          <a:lstStyle/>
          <a:p>
            <a:pPr algn="ctr"/>
            <a:r>
              <a:rPr lang="en-IN" b="1" dirty="0"/>
              <a:t>Co-ordinate 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4E127D-25B2-4221-9A0E-FFD4A63AECF0}"/>
                  </a:ext>
                </a:extLst>
              </p:cNvPr>
              <p:cNvSpPr>
                <a:spLocks noGrp="1"/>
              </p:cNvSpPr>
              <p:nvPr>
                <p:ph idx="1"/>
              </p:nvPr>
            </p:nvSpPr>
            <p:spPr>
              <a:xfrm>
                <a:off x="838200" y="1031358"/>
                <a:ext cx="10515600" cy="5826641"/>
              </a:xfrm>
            </p:spPr>
            <p:txBody>
              <a:bodyPr/>
              <a:lstStyle/>
              <a:p>
                <a:r>
                  <a:rPr lang="en-IN" dirty="0"/>
                  <a:t> Draw the graph of  x + y = 5</a:t>
                </a:r>
              </a:p>
              <a:p>
                <a:endParaRPr lang="en-IN" dirty="0"/>
              </a:p>
              <a:p>
                <a14:m>
                  <m:oMath xmlns:m="http://schemas.openxmlformats.org/officeDocument/2006/math">
                    <a:fld id="{825F15A7-03F4-43D7-82C5-3E23DA2F108C}" type="mathplaceholder">
                      <a:rPr lang="en-IN" i="1" dirty="0" smtClean="0">
                        <a:latin typeface="Cambria Math" panose="02040503050406030204" pitchFamily="18" charset="0"/>
                        <a:cs typeface="Times New Roman" panose="02020603050405020304" pitchFamily="18" charset="0"/>
                      </a:rPr>
                      <a:t>.</a:t>
                    </a:fld>
                  </m:oMath>
                </a14:m>
                <a:endParaRPr lang="en-IN" dirty="0"/>
              </a:p>
            </p:txBody>
          </p:sp>
        </mc:Choice>
        <mc:Fallback xmlns="">
          <p:sp>
            <p:nvSpPr>
              <p:cNvPr id="3" name="Content Placeholder 2">
                <a:extLst>
                  <a:ext uri="{FF2B5EF4-FFF2-40B4-BE49-F238E27FC236}">
                    <a16:creationId xmlns:a16="http://schemas.microsoft.com/office/drawing/2014/main" id="{554E127D-25B2-4221-9A0E-FFD4A63AECF0}"/>
                  </a:ext>
                </a:extLst>
              </p:cNvPr>
              <p:cNvSpPr>
                <a:spLocks noGrp="1" noRot="1" noChangeAspect="1" noMove="1" noResize="1" noEditPoints="1" noAdjustHandles="1" noChangeArrowheads="1" noChangeShapeType="1" noTextEdit="1"/>
              </p:cNvSpPr>
              <p:nvPr>
                <p:ph idx="1"/>
              </p:nvPr>
            </p:nvSpPr>
            <p:spPr>
              <a:xfrm>
                <a:off x="838200" y="1031358"/>
                <a:ext cx="10515600" cy="5826641"/>
              </a:xfrm>
              <a:blipFill>
                <a:blip r:embed="rId2"/>
                <a:stretch>
                  <a:fillRect l="-174" t="-628"/>
                </a:stretch>
              </a:blipFill>
            </p:spPr>
            <p:txBody>
              <a:bodyPr/>
              <a:lstStyle/>
              <a:p>
                <a:r>
                  <a:rPr lang="en-IN">
                    <a:noFill/>
                  </a:rPr>
                  <a:t> </a:t>
                </a:r>
              </a:p>
            </p:txBody>
          </p:sp>
        </mc:Fallback>
      </mc:AlternateContent>
      <p:graphicFrame>
        <p:nvGraphicFramePr>
          <p:cNvPr id="6" name="Table 5">
            <a:extLst>
              <a:ext uri="{FF2B5EF4-FFF2-40B4-BE49-F238E27FC236}">
                <a16:creationId xmlns:a16="http://schemas.microsoft.com/office/drawing/2014/main" id="{4F9C49E6-72EE-4FA0-91AF-680681E5B0AE}"/>
              </a:ext>
            </a:extLst>
          </p:cNvPr>
          <p:cNvGraphicFramePr>
            <a:graphicFrameLocks noGrp="1"/>
          </p:cNvGraphicFramePr>
          <p:nvPr>
            <p:extLst>
              <p:ext uri="{D42A27DB-BD31-4B8C-83A1-F6EECF244321}">
                <p14:modId xmlns:p14="http://schemas.microsoft.com/office/powerpoint/2010/main" val="2913833434"/>
              </p:ext>
            </p:extLst>
          </p:nvPr>
        </p:nvGraphicFramePr>
        <p:xfrm>
          <a:off x="1238829" y="1470691"/>
          <a:ext cx="7598934" cy="1515140"/>
        </p:xfrm>
        <a:graphic>
          <a:graphicData uri="http://schemas.openxmlformats.org/drawingml/2006/table">
            <a:tbl>
              <a:tblPr firstRow="1" firstCol="1" bandRow="1">
                <a:tableStyleId>{5C22544A-7EE6-4342-B048-85BDC9FD1C3A}</a:tableStyleId>
              </a:tblPr>
              <a:tblGrid>
                <a:gridCol w="1085562">
                  <a:extLst>
                    <a:ext uri="{9D8B030D-6E8A-4147-A177-3AD203B41FA5}">
                      <a16:colId xmlns:a16="http://schemas.microsoft.com/office/drawing/2014/main" val="804047952"/>
                    </a:ext>
                  </a:extLst>
                </a:gridCol>
                <a:gridCol w="1085562">
                  <a:extLst>
                    <a:ext uri="{9D8B030D-6E8A-4147-A177-3AD203B41FA5}">
                      <a16:colId xmlns:a16="http://schemas.microsoft.com/office/drawing/2014/main" val="805109663"/>
                    </a:ext>
                  </a:extLst>
                </a:gridCol>
                <a:gridCol w="1085562">
                  <a:extLst>
                    <a:ext uri="{9D8B030D-6E8A-4147-A177-3AD203B41FA5}">
                      <a16:colId xmlns:a16="http://schemas.microsoft.com/office/drawing/2014/main" val="3826560569"/>
                    </a:ext>
                  </a:extLst>
                </a:gridCol>
                <a:gridCol w="1085562">
                  <a:extLst>
                    <a:ext uri="{9D8B030D-6E8A-4147-A177-3AD203B41FA5}">
                      <a16:colId xmlns:a16="http://schemas.microsoft.com/office/drawing/2014/main" val="2872927898"/>
                    </a:ext>
                  </a:extLst>
                </a:gridCol>
                <a:gridCol w="1085562">
                  <a:extLst>
                    <a:ext uri="{9D8B030D-6E8A-4147-A177-3AD203B41FA5}">
                      <a16:colId xmlns:a16="http://schemas.microsoft.com/office/drawing/2014/main" val="2572244305"/>
                    </a:ext>
                  </a:extLst>
                </a:gridCol>
                <a:gridCol w="1085562">
                  <a:extLst>
                    <a:ext uri="{9D8B030D-6E8A-4147-A177-3AD203B41FA5}">
                      <a16:colId xmlns:a16="http://schemas.microsoft.com/office/drawing/2014/main" val="3111772663"/>
                    </a:ext>
                  </a:extLst>
                </a:gridCol>
                <a:gridCol w="1085562">
                  <a:extLst>
                    <a:ext uri="{9D8B030D-6E8A-4147-A177-3AD203B41FA5}">
                      <a16:colId xmlns:a16="http://schemas.microsoft.com/office/drawing/2014/main" val="1183786508"/>
                    </a:ext>
                  </a:extLst>
                </a:gridCol>
              </a:tblGrid>
              <a:tr h="757570">
                <a:tc>
                  <a:txBody>
                    <a:bodyPr/>
                    <a:lstStyle/>
                    <a:p>
                      <a:pPr>
                        <a:lnSpc>
                          <a:spcPct val="107000"/>
                        </a:lnSpc>
                        <a:spcAft>
                          <a:spcPts val="0"/>
                        </a:spcAft>
                      </a:pPr>
                      <a:r>
                        <a:rPr lang="en-IN" sz="1100" dirty="0">
                          <a:effectLst/>
                        </a:rPr>
                        <a:t>X</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2356853"/>
                  </a:ext>
                </a:extLst>
              </a:tr>
              <a:tr h="757570">
                <a:tc>
                  <a:txBody>
                    <a:bodyPr/>
                    <a:lstStyle/>
                    <a:p>
                      <a:pPr>
                        <a:lnSpc>
                          <a:spcPct val="107000"/>
                        </a:lnSpc>
                        <a:spcAft>
                          <a:spcPts val="0"/>
                        </a:spcAft>
                      </a:pPr>
                      <a:r>
                        <a:rPr lang="en-IN" sz="1100" dirty="0">
                          <a:effectLst/>
                        </a:rPr>
                        <a: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2496365"/>
                  </a:ext>
                </a:extLst>
              </a:tr>
            </a:tbl>
          </a:graphicData>
        </a:graphic>
      </p:graphicFrame>
      <p:sp>
        <p:nvSpPr>
          <p:cNvPr id="7" name="Rectangle 6">
            <a:extLst>
              <a:ext uri="{FF2B5EF4-FFF2-40B4-BE49-F238E27FC236}">
                <a16:creationId xmlns:a16="http://schemas.microsoft.com/office/drawing/2014/main" id="{FD1F9D6D-A5E5-405A-B5D5-2EFEDDEA3092}"/>
              </a:ext>
            </a:extLst>
          </p:cNvPr>
          <p:cNvSpPr/>
          <p:nvPr/>
        </p:nvSpPr>
        <p:spPr>
          <a:xfrm>
            <a:off x="1212112" y="3089592"/>
            <a:ext cx="7510778" cy="369332"/>
          </a:xfrm>
          <a:prstGeom prst="rect">
            <a:avLst/>
          </a:prstGeom>
        </p:spPr>
        <p:txBody>
          <a:bodyPr wrap="square">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                          A                     B                  C                  D                 E                 F  </a:t>
            </a:r>
            <a:endParaRPr lang="en-IN" dirty="0"/>
          </a:p>
        </p:txBody>
      </p:sp>
      <p:cxnSp>
        <p:nvCxnSpPr>
          <p:cNvPr id="9" name="Straight Connector 8">
            <a:extLst>
              <a:ext uri="{FF2B5EF4-FFF2-40B4-BE49-F238E27FC236}">
                <a16:creationId xmlns:a16="http://schemas.microsoft.com/office/drawing/2014/main" id="{DC3BE31B-7DE2-4B3E-A338-18E3C9F42D71}"/>
              </a:ext>
            </a:extLst>
          </p:cNvPr>
          <p:cNvCxnSpPr>
            <a:cxnSpLocks/>
          </p:cNvCxnSpPr>
          <p:nvPr/>
        </p:nvCxnSpPr>
        <p:spPr>
          <a:xfrm>
            <a:off x="4129625" y="3536829"/>
            <a:ext cx="58479" cy="254819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9108E247-113A-47BB-9E7F-A64D17CDFC04}"/>
              </a:ext>
            </a:extLst>
          </p:cNvPr>
          <p:cNvCxnSpPr>
            <a:cxnSpLocks/>
          </p:cNvCxnSpPr>
          <p:nvPr/>
        </p:nvCxnSpPr>
        <p:spPr>
          <a:xfrm>
            <a:off x="4161922" y="6083836"/>
            <a:ext cx="386815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D47344-BA58-4536-8ED0-306FDDA531B6}"/>
              </a:ext>
            </a:extLst>
          </p:cNvPr>
          <p:cNvCxnSpPr>
            <a:cxnSpLocks/>
          </p:cNvCxnSpPr>
          <p:nvPr/>
        </p:nvCxnSpPr>
        <p:spPr>
          <a:xfrm>
            <a:off x="3645930" y="3607568"/>
            <a:ext cx="2758222" cy="3080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9DFDD2CD-403C-49D7-A93F-F9D06C0820B4}"/>
              </a:ext>
            </a:extLst>
          </p:cNvPr>
          <p:cNvCxnSpPr/>
          <p:nvPr/>
        </p:nvCxnSpPr>
        <p:spPr>
          <a:xfrm>
            <a:off x="5696125" y="5826642"/>
            <a:ext cx="0" cy="37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089E61E-E283-4FF5-B031-8D3B8C3EF782}"/>
                  </a:ext>
                </a:extLst>
              </p:cNvPr>
              <p:cNvSpPr txBox="1"/>
              <p:nvPr/>
            </p:nvSpPr>
            <p:spPr>
              <a:xfrm>
                <a:off x="3972840" y="4151733"/>
                <a:ext cx="58479"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5</m:t>
                      </m:r>
                    </m:oMath>
                  </m:oMathPara>
                </a14:m>
                <a:endParaRPr lang="en-IN" sz="1200" dirty="0"/>
              </a:p>
            </p:txBody>
          </p:sp>
        </mc:Choice>
        <mc:Fallback xmlns="">
          <p:sp>
            <p:nvSpPr>
              <p:cNvPr id="10" name="TextBox 9">
                <a:extLst>
                  <a:ext uri="{FF2B5EF4-FFF2-40B4-BE49-F238E27FC236}">
                    <a16:creationId xmlns:a16="http://schemas.microsoft.com/office/drawing/2014/main" id="{0089E61E-E283-4FF5-B031-8D3B8C3EF782}"/>
                  </a:ext>
                </a:extLst>
              </p:cNvPr>
              <p:cNvSpPr txBox="1">
                <a:spLocks noRot="1" noChangeAspect="1" noMove="1" noResize="1" noEditPoints="1" noAdjustHandles="1" noChangeArrowheads="1" noChangeShapeType="1" noTextEdit="1"/>
              </p:cNvSpPr>
              <p:nvPr/>
            </p:nvSpPr>
            <p:spPr>
              <a:xfrm>
                <a:off x="3972840" y="4151733"/>
                <a:ext cx="58479" cy="184666"/>
              </a:xfrm>
              <a:prstGeom prst="rect">
                <a:avLst/>
              </a:prstGeom>
              <a:blipFill>
                <a:blip r:embed="rId3"/>
                <a:stretch>
                  <a:fillRect l="-111111" r="-155556"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021E1E9-C76E-4F7C-A7B8-D67C7C2C2E4C}"/>
                  </a:ext>
                </a:extLst>
              </p:cNvPr>
              <p:cNvSpPr txBox="1"/>
              <p:nvPr/>
            </p:nvSpPr>
            <p:spPr>
              <a:xfrm>
                <a:off x="3874533" y="4505678"/>
                <a:ext cx="303044"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4</m:t>
                      </m:r>
                    </m:oMath>
                  </m:oMathPara>
                </a14:m>
                <a:endParaRPr lang="en-IN" sz="1200" dirty="0"/>
              </a:p>
            </p:txBody>
          </p:sp>
        </mc:Choice>
        <mc:Fallback xmlns="">
          <p:sp>
            <p:nvSpPr>
              <p:cNvPr id="11" name="TextBox 10">
                <a:extLst>
                  <a:ext uri="{FF2B5EF4-FFF2-40B4-BE49-F238E27FC236}">
                    <a16:creationId xmlns:a16="http://schemas.microsoft.com/office/drawing/2014/main" id="{5021E1E9-C76E-4F7C-A7B8-D67C7C2C2E4C}"/>
                  </a:ext>
                </a:extLst>
              </p:cNvPr>
              <p:cNvSpPr txBox="1">
                <a:spLocks noRot="1" noChangeAspect="1" noMove="1" noResize="1" noEditPoints="1" noAdjustHandles="1" noChangeArrowheads="1" noChangeShapeType="1" noTextEdit="1"/>
              </p:cNvSpPr>
              <p:nvPr/>
            </p:nvSpPr>
            <p:spPr>
              <a:xfrm>
                <a:off x="3874533" y="4505678"/>
                <a:ext cx="303044" cy="184666"/>
              </a:xfrm>
              <a:prstGeom prst="rect">
                <a:avLst/>
              </a:prstGeom>
              <a:blipFill>
                <a:blip r:embed="rId4"/>
                <a:stretch>
                  <a:fillRect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07958C-6B45-4193-9E62-8F82511DF859}"/>
                  </a:ext>
                </a:extLst>
              </p:cNvPr>
              <p:cNvSpPr txBox="1"/>
              <p:nvPr/>
            </p:nvSpPr>
            <p:spPr>
              <a:xfrm>
                <a:off x="3960332" y="4845385"/>
                <a:ext cx="13144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3</m:t>
                      </m:r>
                    </m:oMath>
                  </m:oMathPara>
                </a14:m>
                <a:endParaRPr lang="en-IN" sz="1200" dirty="0"/>
              </a:p>
            </p:txBody>
          </p:sp>
        </mc:Choice>
        <mc:Fallback xmlns="">
          <p:sp>
            <p:nvSpPr>
              <p:cNvPr id="12" name="TextBox 11">
                <a:extLst>
                  <a:ext uri="{FF2B5EF4-FFF2-40B4-BE49-F238E27FC236}">
                    <a16:creationId xmlns:a16="http://schemas.microsoft.com/office/drawing/2014/main" id="{BB07958C-6B45-4193-9E62-8F82511DF859}"/>
                  </a:ext>
                </a:extLst>
              </p:cNvPr>
              <p:cNvSpPr txBox="1">
                <a:spLocks noRot="1" noChangeAspect="1" noMove="1" noResize="1" noEditPoints="1" noAdjustHandles="1" noChangeArrowheads="1" noChangeShapeType="1" noTextEdit="1"/>
              </p:cNvSpPr>
              <p:nvPr/>
            </p:nvSpPr>
            <p:spPr>
              <a:xfrm>
                <a:off x="3960332" y="4845385"/>
                <a:ext cx="131446" cy="184666"/>
              </a:xfrm>
              <a:prstGeom prst="rect">
                <a:avLst/>
              </a:prstGeom>
              <a:blipFill>
                <a:blip r:embed="rId5"/>
                <a:stretch>
                  <a:fillRect l="-23810" r="-28571"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DFEDB8B-0FBB-4485-99E9-999BDB45C94C}"/>
                  </a:ext>
                </a:extLst>
              </p:cNvPr>
              <p:cNvSpPr txBox="1"/>
              <p:nvPr/>
            </p:nvSpPr>
            <p:spPr>
              <a:xfrm>
                <a:off x="3972840" y="5204648"/>
                <a:ext cx="13144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2</m:t>
                      </m:r>
                    </m:oMath>
                  </m:oMathPara>
                </a14:m>
                <a:endParaRPr lang="en-IN" sz="1200" dirty="0"/>
              </a:p>
            </p:txBody>
          </p:sp>
        </mc:Choice>
        <mc:Fallback xmlns="">
          <p:sp>
            <p:nvSpPr>
              <p:cNvPr id="13" name="TextBox 12">
                <a:extLst>
                  <a:ext uri="{FF2B5EF4-FFF2-40B4-BE49-F238E27FC236}">
                    <a16:creationId xmlns:a16="http://schemas.microsoft.com/office/drawing/2014/main" id="{0DFEDB8B-0FBB-4485-99E9-999BDB45C94C}"/>
                  </a:ext>
                </a:extLst>
              </p:cNvPr>
              <p:cNvSpPr txBox="1">
                <a:spLocks noRot="1" noChangeAspect="1" noMove="1" noResize="1" noEditPoints="1" noAdjustHandles="1" noChangeArrowheads="1" noChangeShapeType="1" noTextEdit="1"/>
              </p:cNvSpPr>
              <p:nvPr/>
            </p:nvSpPr>
            <p:spPr>
              <a:xfrm>
                <a:off x="3972840" y="5204648"/>
                <a:ext cx="131446" cy="184666"/>
              </a:xfrm>
              <a:prstGeom prst="rect">
                <a:avLst/>
              </a:prstGeom>
              <a:blipFill>
                <a:blip r:embed="rId6"/>
                <a:stretch>
                  <a:fillRect l="-23810" r="-28571"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E8CF5B-7CD6-4CAD-8ED2-E1390A899CF4}"/>
                  </a:ext>
                </a:extLst>
              </p:cNvPr>
              <p:cNvSpPr txBox="1"/>
              <p:nvPr/>
            </p:nvSpPr>
            <p:spPr>
              <a:xfrm>
                <a:off x="3972840" y="5520827"/>
                <a:ext cx="13144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1</m:t>
                      </m:r>
                    </m:oMath>
                  </m:oMathPara>
                </a14:m>
                <a:endParaRPr lang="en-IN" sz="1200" dirty="0"/>
              </a:p>
            </p:txBody>
          </p:sp>
        </mc:Choice>
        <mc:Fallback xmlns="">
          <p:sp>
            <p:nvSpPr>
              <p:cNvPr id="15" name="TextBox 14">
                <a:extLst>
                  <a:ext uri="{FF2B5EF4-FFF2-40B4-BE49-F238E27FC236}">
                    <a16:creationId xmlns:a16="http://schemas.microsoft.com/office/drawing/2014/main" id="{7BE8CF5B-7CD6-4CAD-8ED2-E1390A899CF4}"/>
                  </a:ext>
                </a:extLst>
              </p:cNvPr>
              <p:cNvSpPr txBox="1">
                <a:spLocks noRot="1" noChangeAspect="1" noMove="1" noResize="1" noEditPoints="1" noAdjustHandles="1" noChangeArrowheads="1" noChangeShapeType="1" noTextEdit="1"/>
              </p:cNvSpPr>
              <p:nvPr/>
            </p:nvSpPr>
            <p:spPr>
              <a:xfrm>
                <a:off x="3972840" y="5520827"/>
                <a:ext cx="131446" cy="184666"/>
              </a:xfrm>
              <a:prstGeom prst="rect">
                <a:avLst/>
              </a:prstGeom>
              <a:blipFill>
                <a:blip r:embed="rId7"/>
                <a:stretch>
                  <a:fillRect l="-23810" r="-28571"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471D7A6-9CB9-461E-9EE6-4DA7FAF77978}"/>
                  </a:ext>
                </a:extLst>
              </p:cNvPr>
              <p:cNvSpPr txBox="1"/>
              <p:nvPr/>
            </p:nvSpPr>
            <p:spPr>
              <a:xfrm>
                <a:off x="3979256" y="5977879"/>
                <a:ext cx="13144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0</m:t>
                      </m:r>
                    </m:oMath>
                  </m:oMathPara>
                </a14:m>
                <a:endParaRPr lang="en-IN" sz="1200" dirty="0"/>
              </a:p>
            </p:txBody>
          </p:sp>
        </mc:Choice>
        <mc:Fallback xmlns="">
          <p:sp>
            <p:nvSpPr>
              <p:cNvPr id="16" name="TextBox 15">
                <a:extLst>
                  <a:ext uri="{FF2B5EF4-FFF2-40B4-BE49-F238E27FC236}">
                    <a16:creationId xmlns:a16="http://schemas.microsoft.com/office/drawing/2014/main" id="{3471D7A6-9CB9-461E-9EE6-4DA7FAF77978}"/>
                  </a:ext>
                </a:extLst>
              </p:cNvPr>
              <p:cNvSpPr txBox="1">
                <a:spLocks noRot="1" noChangeAspect="1" noMove="1" noResize="1" noEditPoints="1" noAdjustHandles="1" noChangeArrowheads="1" noChangeShapeType="1" noTextEdit="1"/>
              </p:cNvSpPr>
              <p:nvPr/>
            </p:nvSpPr>
            <p:spPr>
              <a:xfrm>
                <a:off x="3979256" y="5977879"/>
                <a:ext cx="131446" cy="184666"/>
              </a:xfrm>
              <a:prstGeom prst="rect">
                <a:avLst/>
              </a:prstGeom>
              <a:blipFill>
                <a:blip r:embed="rId8"/>
                <a:stretch>
                  <a:fillRect l="-23810" r="-28571"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2244A34-6FA5-449E-88C6-7103173900B9}"/>
                  </a:ext>
                </a:extLst>
              </p:cNvPr>
              <p:cNvSpPr txBox="1"/>
              <p:nvPr/>
            </p:nvSpPr>
            <p:spPr>
              <a:xfrm flipH="1">
                <a:off x="5687303" y="6076140"/>
                <a:ext cx="366751"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5</m:t>
                      </m:r>
                    </m:oMath>
                  </m:oMathPara>
                </a14:m>
                <a:endParaRPr lang="en-IN" sz="1200" dirty="0"/>
              </a:p>
            </p:txBody>
          </p:sp>
        </mc:Choice>
        <mc:Fallback xmlns="">
          <p:sp>
            <p:nvSpPr>
              <p:cNvPr id="18" name="TextBox 17">
                <a:extLst>
                  <a:ext uri="{FF2B5EF4-FFF2-40B4-BE49-F238E27FC236}">
                    <a16:creationId xmlns:a16="http://schemas.microsoft.com/office/drawing/2014/main" id="{D2244A34-6FA5-449E-88C6-7103173900B9}"/>
                  </a:ext>
                </a:extLst>
              </p:cNvPr>
              <p:cNvSpPr txBox="1">
                <a:spLocks noRot="1" noChangeAspect="1" noMove="1" noResize="1" noEditPoints="1" noAdjustHandles="1" noChangeArrowheads="1" noChangeShapeType="1" noTextEdit="1"/>
              </p:cNvSpPr>
              <p:nvPr/>
            </p:nvSpPr>
            <p:spPr>
              <a:xfrm flipH="1">
                <a:off x="5687303" y="6076140"/>
                <a:ext cx="366751" cy="184666"/>
              </a:xfrm>
              <a:prstGeom prst="rect">
                <a:avLst/>
              </a:prstGeom>
              <a:blipFill>
                <a:blip r:embed="rId9"/>
                <a:stretch>
                  <a:fillRect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9D29BE6-CC73-4DB8-96BB-CF2AC6CAC2D8}"/>
                  </a:ext>
                </a:extLst>
              </p:cNvPr>
              <p:cNvSpPr txBox="1"/>
              <p:nvPr/>
            </p:nvSpPr>
            <p:spPr>
              <a:xfrm>
                <a:off x="5402425" y="6070212"/>
                <a:ext cx="13144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4</m:t>
                      </m:r>
                    </m:oMath>
                  </m:oMathPara>
                </a14:m>
                <a:endParaRPr lang="en-IN" sz="1200" dirty="0"/>
              </a:p>
            </p:txBody>
          </p:sp>
        </mc:Choice>
        <mc:Fallback xmlns="">
          <p:sp>
            <p:nvSpPr>
              <p:cNvPr id="19" name="TextBox 18">
                <a:extLst>
                  <a:ext uri="{FF2B5EF4-FFF2-40B4-BE49-F238E27FC236}">
                    <a16:creationId xmlns:a16="http://schemas.microsoft.com/office/drawing/2014/main" id="{F9D29BE6-CC73-4DB8-96BB-CF2AC6CAC2D8}"/>
                  </a:ext>
                </a:extLst>
              </p:cNvPr>
              <p:cNvSpPr txBox="1">
                <a:spLocks noRot="1" noChangeAspect="1" noMove="1" noResize="1" noEditPoints="1" noAdjustHandles="1" noChangeArrowheads="1" noChangeShapeType="1" noTextEdit="1"/>
              </p:cNvSpPr>
              <p:nvPr/>
            </p:nvSpPr>
            <p:spPr>
              <a:xfrm>
                <a:off x="5402425" y="6070212"/>
                <a:ext cx="131446" cy="184666"/>
              </a:xfrm>
              <a:prstGeom prst="rect">
                <a:avLst/>
              </a:prstGeom>
              <a:blipFill>
                <a:blip r:embed="rId10"/>
                <a:stretch>
                  <a:fillRect l="-22727" r="-22727"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898394-59DD-4C6C-BE2D-BB4E2EF3DB80}"/>
                  </a:ext>
                </a:extLst>
              </p:cNvPr>
              <p:cNvSpPr txBox="1"/>
              <p:nvPr/>
            </p:nvSpPr>
            <p:spPr>
              <a:xfrm>
                <a:off x="5025041" y="6070212"/>
                <a:ext cx="13144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3</m:t>
                      </m:r>
                    </m:oMath>
                  </m:oMathPara>
                </a14:m>
                <a:endParaRPr lang="en-IN" sz="1200" dirty="0"/>
              </a:p>
            </p:txBody>
          </p:sp>
        </mc:Choice>
        <mc:Fallback xmlns="">
          <p:sp>
            <p:nvSpPr>
              <p:cNvPr id="20" name="TextBox 19">
                <a:extLst>
                  <a:ext uri="{FF2B5EF4-FFF2-40B4-BE49-F238E27FC236}">
                    <a16:creationId xmlns:a16="http://schemas.microsoft.com/office/drawing/2014/main" id="{52898394-59DD-4C6C-BE2D-BB4E2EF3DB80}"/>
                  </a:ext>
                </a:extLst>
              </p:cNvPr>
              <p:cNvSpPr txBox="1">
                <a:spLocks noRot="1" noChangeAspect="1" noMove="1" noResize="1" noEditPoints="1" noAdjustHandles="1" noChangeArrowheads="1" noChangeShapeType="1" noTextEdit="1"/>
              </p:cNvSpPr>
              <p:nvPr/>
            </p:nvSpPr>
            <p:spPr>
              <a:xfrm>
                <a:off x="5025041" y="6070212"/>
                <a:ext cx="131446" cy="184666"/>
              </a:xfrm>
              <a:prstGeom prst="rect">
                <a:avLst/>
              </a:prstGeom>
              <a:blipFill>
                <a:blip r:embed="rId5"/>
                <a:stretch>
                  <a:fillRect l="-22727" r="-22727"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BFC64F3-19FB-411D-8668-EE1B052A6FB6}"/>
                  </a:ext>
                </a:extLst>
              </p:cNvPr>
              <p:cNvSpPr txBox="1"/>
              <p:nvPr/>
            </p:nvSpPr>
            <p:spPr>
              <a:xfrm>
                <a:off x="4577103" y="6070212"/>
                <a:ext cx="296474"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2</m:t>
                      </m:r>
                    </m:oMath>
                  </m:oMathPara>
                </a14:m>
                <a:endParaRPr lang="en-IN" sz="1200" dirty="0"/>
              </a:p>
            </p:txBody>
          </p:sp>
        </mc:Choice>
        <mc:Fallback xmlns="">
          <p:sp>
            <p:nvSpPr>
              <p:cNvPr id="21" name="TextBox 20">
                <a:extLst>
                  <a:ext uri="{FF2B5EF4-FFF2-40B4-BE49-F238E27FC236}">
                    <a16:creationId xmlns:a16="http://schemas.microsoft.com/office/drawing/2014/main" id="{3BFC64F3-19FB-411D-8668-EE1B052A6FB6}"/>
                  </a:ext>
                </a:extLst>
              </p:cNvPr>
              <p:cNvSpPr txBox="1">
                <a:spLocks noRot="1" noChangeAspect="1" noMove="1" noResize="1" noEditPoints="1" noAdjustHandles="1" noChangeArrowheads="1" noChangeShapeType="1" noTextEdit="1"/>
              </p:cNvSpPr>
              <p:nvPr/>
            </p:nvSpPr>
            <p:spPr>
              <a:xfrm>
                <a:off x="4577103" y="6070212"/>
                <a:ext cx="296474" cy="184666"/>
              </a:xfrm>
              <a:prstGeom prst="rect">
                <a:avLst/>
              </a:prstGeom>
              <a:blipFill>
                <a:blip r:embed="rId11"/>
                <a:stretch>
                  <a:fillRect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EB04F51-8818-425F-A8D2-48EF39E34816}"/>
                  </a:ext>
                </a:extLst>
              </p:cNvPr>
              <p:cNvSpPr txBox="1"/>
              <p:nvPr/>
            </p:nvSpPr>
            <p:spPr>
              <a:xfrm>
                <a:off x="4400024" y="6070212"/>
                <a:ext cx="6803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1</m:t>
                      </m:r>
                    </m:oMath>
                  </m:oMathPara>
                </a14:m>
                <a:endParaRPr lang="en-IN" sz="1200" dirty="0"/>
              </a:p>
            </p:txBody>
          </p:sp>
        </mc:Choice>
        <mc:Fallback xmlns="">
          <p:sp>
            <p:nvSpPr>
              <p:cNvPr id="22" name="TextBox 21">
                <a:extLst>
                  <a:ext uri="{FF2B5EF4-FFF2-40B4-BE49-F238E27FC236}">
                    <a16:creationId xmlns:a16="http://schemas.microsoft.com/office/drawing/2014/main" id="{1EB04F51-8818-425F-A8D2-48EF39E34816}"/>
                  </a:ext>
                </a:extLst>
              </p:cNvPr>
              <p:cNvSpPr txBox="1">
                <a:spLocks noRot="1" noChangeAspect="1" noMove="1" noResize="1" noEditPoints="1" noAdjustHandles="1" noChangeArrowheads="1" noChangeShapeType="1" noTextEdit="1"/>
              </p:cNvSpPr>
              <p:nvPr/>
            </p:nvSpPr>
            <p:spPr>
              <a:xfrm>
                <a:off x="4400024" y="6070212"/>
                <a:ext cx="68035" cy="184666"/>
              </a:xfrm>
              <a:prstGeom prst="rect">
                <a:avLst/>
              </a:prstGeom>
              <a:blipFill>
                <a:blip r:embed="rId7"/>
                <a:stretch>
                  <a:fillRect l="-81818" r="-109091" b="-10000"/>
                </a:stretch>
              </a:blipFill>
            </p:spPr>
            <p:txBody>
              <a:bodyPr/>
              <a:lstStyle/>
              <a:p>
                <a:r>
                  <a:rPr lang="en-IN">
                    <a:noFill/>
                  </a:rPr>
                  <a:t> </a:t>
                </a:r>
              </a:p>
            </p:txBody>
          </p:sp>
        </mc:Fallback>
      </mc:AlternateContent>
      <p:sp>
        <p:nvSpPr>
          <p:cNvPr id="23" name="TextBox 22">
            <a:extLst>
              <a:ext uri="{FF2B5EF4-FFF2-40B4-BE49-F238E27FC236}">
                <a16:creationId xmlns:a16="http://schemas.microsoft.com/office/drawing/2014/main" id="{04E7445F-418F-494E-97FD-5E790B5CF801}"/>
              </a:ext>
            </a:extLst>
          </p:cNvPr>
          <p:cNvSpPr txBox="1"/>
          <p:nvPr/>
        </p:nvSpPr>
        <p:spPr>
          <a:xfrm>
            <a:off x="4213443" y="3944678"/>
            <a:ext cx="366750" cy="276999"/>
          </a:xfrm>
          <a:prstGeom prst="rect">
            <a:avLst/>
          </a:prstGeom>
          <a:noFill/>
        </p:spPr>
        <p:txBody>
          <a:bodyPr wrap="square" lIns="0" tIns="0" rIns="0" bIns="0" rtlCol="0">
            <a:spAutoFit/>
          </a:bodyPr>
          <a:lstStyle/>
          <a:p>
            <a:r>
              <a:rPr lang="en-IN" dirty="0"/>
              <a:t>A</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BA3E914-65E8-4FAD-8C4F-A6F378B799F3}"/>
                  </a:ext>
                </a:extLst>
              </p:cNvPr>
              <p:cNvSpPr txBox="1"/>
              <p:nvPr/>
            </p:nvSpPr>
            <p:spPr>
              <a:xfrm>
                <a:off x="5779809" y="6166764"/>
                <a:ext cx="2274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𝐵</m:t>
                      </m:r>
                    </m:oMath>
                  </m:oMathPara>
                </a14:m>
                <a:endParaRPr lang="en-IN" dirty="0"/>
              </a:p>
            </p:txBody>
          </p:sp>
        </mc:Choice>
        <mc:Fallback xmlns="">
          <p:sp>
            <p:nvSpPr>
              <p:cNvPr id="25" name="TextBox 24">
                <a:extLst>
                  <a:ext uri="{FF2B5EF4-FFF2-40B4-BE49-F238E27FC236}">
                    <a16:creationId xmlns:a16="http://schemas.microsoft.com/office/drawing/2014/main" id="{2BA3E914-65E8-4FAD-8C4F-A6F378B799F3}"/>
                  </a:ext>
                </a:extLst>
              </p:cNvPr>
              <p:cNvSpPr txBox="1">
                <a:spLocks noRot="1" noChangeAspect="1" noMove="1" noResize="1" noEditPoints="1" noAdjustHandles="1" noChangeArrowheads="1" noChangeShapeType="1" noTextEdit="1"/>
              </p:cNvSpPr>
              <p:nvPr/>
            </p:nvSpPr>
            <p:spPr>
              <a:xfrm>
                <a:off x="5779809" y="6166764"/>
                <a:ext cx="227434" cy="276999"/>
              </a:xfrm>
              <a:prstGeom prst="rect">
                <a:avLst/>
              </a:prstGeom>
              <a:blipFill>
                <a:blip r:embed="rId12"/>
                <a:stretch>
                  <a:fillRect l="-18919" r="-21622"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D2EE071-3E07-4F1B-8631-A48B3F7E796A}"/>
                  </a:ext>
                </a:extLst>
              </p:cNvPr>
              <p:cNvSpPr txBox="1"/>
              <p:nvPr/>
            </p:nvSpPr>
            <p:spPr>
              <a:xfrm>
                <a:off x="4247879" y="4355433"/>
                <a:ext cx="536858" cy="2772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𝐶</m:t>
                      </m:r>
                    </m:oMath>
                  </m:oMathPara>
                </a14:m>
                <a:endParaRPr lang="en-IN" dirty="0"/>
              </a:p>
            </p:txBody>
          </p:sp>
        </mc:Choice>
        <mc:Fallback xmlns="">
          <p:sp>
            <p:nvSpPr>
              <p:cNvPr id="26" name="TextBox 25">
                <a:extLst>
                  <a:ext uri="{FF2B5EF4-FFF2-40B4-BE49-F238E27FC236}">
                    <a16:creationId xmlns:a16="http://schemas.microsoft.com/office/drawing/2014/main" id="{9D2EE071-3E07-4F1B-8631-A48B3F7E796A}"/>
                  </a:ext>
                </a:extLst>
              </p:cNvPr>
              <p:cNvSpPr txBox="1">
                <a:spLocks noRot="1" noChangeAspect="1" noMove="1" noResize="1" noEditPoints="1" noAdjustHandles="1" noChangeArrowheads="1" noChangeShapeType="1" noTextEdit="1"/>
              </p:cNvSpPr>
              <p:nvPr/>
            </p:nvSpPr>
            <p:spPr>
              <a:xfrm>
                <a:off x="4247879" y="4355433"/>
                <a:ext cx="536858" cy="277298"/>
              </a:xfrm>
              <a:prstGeom prst="rect">
                <a:avLst/>
              </a:prstGeom>
              <a:blipFill>
                <a:blip r:embed="rId13"/>
                <a:stretch>
                  <a:fillRect b="-869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ED2DDD6-787B-43D5-9A3F-816CF13B7FEB}"/>
                  </a:ext>
                </a:extLst>
              </p:cNvPr>
              <p:cNvSpPr txBox="1"/>
              <p:nvPr/>
            </p:nvSpPr>
            <p:spPr>
              <a:xfrm>
                <a:off x="4713845" y="4699056"/>
                <a:ext cx="278638" cy="2796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𝐷</m:t>
                      </m:r>
                    </m:oMath>
                  </m:oMathPara>
                </a14:m>
                <a:endParaRPr lang="en-IN" dirty="0"/>
              </a:p>
            </p:txBody>
          </p:sp>
        </mc:Choice>
        <mc:Fallback xmlns="">
          <p:sp>
            <p:nvSpPr>
              <p:cNvPr id="27" name="TextBox 26">
                <a:extLst>
                  <a:ext uri="{FF2B5EF4-FFF2-40B4-BE49-F238E27FC236}">
                    <a16:creationId xmlns:a16="http://schemas.microsoft.com/office/drawing/2014/main" id="{0ED2DDD6-787B-43D5-9A3F-816CF13B7FEB}"/>
                  </a:ext>
                </a:extLst>
              </p:cNvPr>
              <p:cNvSpPr txBox="1">
                <a:spLocks noRot="1" noChangeAspect="1" noMove="1" noResize="1" noEditPoints="1" noAdjustHandles="1" noChangeArrowheads="1" noChangeShapeType="1" noTextEdit="1"/>
              </p:cNvSpPr>
              <p:nvPr/>
            </p:nvSpPr>
            <p:spPr>
              <a:xfrm>
                <a:off x="4713845" y="4699056"/>
                <a:ext cx="278638" cy="279669"/>
              </a:xfrm>
              <a:prstGeom prst="rect">
                <a:avLst/>
              </a:prstGeom>
              <a:blipFill>
                <a:blip r:embed="rId14"/>
                <a:stretch>
                  <a:fillRect l="-8696" r="-6522" b="-65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DF74DF7-B56E-44B5-A609-566611B1F306}"/>
                  </a:ext>
                </a:extLst>
              </p:cNvPr>
              <p:cNvSpPr txBox="1"/>
              <p:nvPr/>
            </p:nvSpPr>
            <p:spPr>
              <a:xfrm>
                <a:off x="5180185" y="5153098"/>
                <a:ext cx="2222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𝐸</m:t>
                      </m:r>
                    </m:oMath>
                  </m:oMathPara>
                </a14:m>
                <a:endParaRPr lang="en-IN" dirty="0"/>
              </a:p>
            </p:txBody>
          </p:sp>
        </mc:Choice>
        <mc:Fallback xmlns="">
          <p:sp>
            <p:nvSpPr>
              <p:cNvPr id="28" name="TextBox 27">
                <a:extLst>
                  <a:ext uri="{FF2B5EF4-FFF2-40B4-BE49-F238E27FC236}">
                    <a16:creationId xmlns:a16="http://schemas.microsoft.com/office/drawing/2014/main" id="{CDF74DF7-B56E-44B5-A609-566611B1F306}"/>
                  </a:ext>
                </a:extLst>
              </p:cNvPr>
              <p:cNvSpPr txBox="1">
                <a:spLocks noRot="1" noChangeAspect="1" noMove="1" noResize="1" noEditPoints="1" noAdjustHandles="1" noChangeArrowheads="1" noChangeShapeType="1" noTextEdit="1"/>
              </p:cNvSpPr>
              <p:nvPr/>
            </p:nvSpPr>
            <p:spPr>
              <a:xfrm>
                <a:off x="5180185" y="5153098"/>
                <a:ext cx="222240" cy="276999"/>
              </a:xfrm>
              <a:prstGeom prst="rect">
                <a:avLst/>
              </a:prstGeom>
              <a:blipFill>
                <a:blip r:embed="rId15"/>
                <a:stretch>
                  <a:fillRect l="-22222" r="-19444" b="-869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66FEA21-166A-411F-9E0C-FB038CC8CA88}"/>
                  </a:ext>
                </a:extLst>
              </p:cNvPr>
              <p:cNvSpPr txBox="1"/>
              <p:nvPr/>
            </p:nvSpPr>
            <p:spPr>
              <a:xfrm>
                <a:off x="5383056" y="5489870"/>
                <a:ext cx="43038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𝐹</m:t>
                      </m:r>
                    </m:oMath>
                  </m:oMathPara>
                </a14:m>
                <a:endParaRPr lang="en-IN" dirty="0"/>
              </a:p>
            </p:txBody>
          </p:sp>
        </mc:Choice>
        <mc:Fallback xmlns="">
          <p:sp>
            <p:nvSpPr>
              <p:cNvPr id="29" name="TextBox 28">
                <a:extLst>
                  <a:ext uri="{FF2B5EF4-FFF2-40B4-BE49-F238E27FC236}">
                    <a16:creationId xmlns:a16="http://schemas.microsoft.com/office/drawing/2014/main" id="{D66FEA21-166A-411F-9E0C-FB038CC8CA88}"/>
                  </a:ext>
                </a:extLst>
              </p:cNvPr>
              <p:cNvSpPr txBox="1">
                <a:spLocks noRot="1" noChangeAspect="1" noMove="1" noResize="1" noEditPoints="1" noAdjustHandles="1" noChangeArrowheads="1" noChangeShapeType="1" noTextEdit="1"/>
              </p:cNvSpPr>
              <p:nvPr/>
            </p:nvSpPr>
            <p:spPr>
              <a:xfrm>
                <a:off x="5383056" y="5489870"/>
                <a:ext cx="430381" cy="276999"/>
              </a:xfrm>
              <a:prstGeom prst="rect">
                <a:avLst/>
              </a:prstGeom>
              <a:blipFill>
                <a:blip r:embed="rId16"/>
                <a:stretch>
                  <a:fillRect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5BD63D7-7483-4A01-AD66-C1D719D8DB03}"/>
                  </a:ext>
                </a:extLst>
              </p:cNvPr>
              <p:cNvSpPr txBox="1"/>
              <p:nvPr/>
            </p:nvSpPr>
            <p:spPr>
              <a:xfrm>
                <a:off x="4123718" y="4314200"/>
                <a:ext cx="21640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45</m:t>
                      </m:r>
                    </m:oMath>
                  </m:oMathPara>
                </a14:m>
                <a:endParaRPr lang="en-IN" sz="1200" dirty="0"/>
              </a:p>
            </p:txBody>
          </p:sp>
        </mc:Choice>
        <mc:Fallback xmlns="">
          <p:sp>
            <p:nvSpPr>
              <p:cNvPr id="30" name="TextBox 29">
                <a:extLst>
                  <a:ext uri="{FF2B5EF4-FFF2-40B4-BE49-F238E27FC236}">
                    <a16:creationId xmlns:a16="http://schemas.microsoft.com/office/drawing/2014/main" id="{95BD63D7-7483-4A01-AD66-C1D719D8DB03}"/>
                  </a:ext>
                </a:extLst>
              </p:cNvPr>
              <p:cNvSpPr txBox="1">
                <a:spLocks noRot="1" noChangeAspect="1" noMove="1" noResize="1" noEditPoints="1" noAdjustHandles="1" noChangeArrowheads="1" noChangeShapeType="1" noTextEdit="1"/>
              </p:cNvSpPr>
              <p:nvPr/>
            </p:nvSpPr>
            <p:spPr>
              <a:xfrm>
                <a:off x="4123718" y="4314200"/>
                <a:ext cx="216405" cy="184666"/>
              </a:xfrm>
              <a:prstGeom prst="rect">
                <a:avLst/>
              </a:prstGeom>
              <a:blipFill>
                <a:blip r:embed="rId17"/>
                <a:stretch>
                  <a:fillRect l="-13889" r="-16667"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30968D3-7F27-47AE-A2E3-3A930DD96393}"/>
                  </a:ext>
                </a:extLst>
              </p:cNvPr>
              <p:cNvSpPr txBox="1"/>
              <p:nvPr/>
            </p:nvSpPr>
            <p:spPr>
              <a:xfrm>
                <a:off x="5518224" y="5892358"/>
                <a:ext cx="336630"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45</m:t>
                      </m:r>
                    </m:oMath>
                  </m:oMathPara>
                </a14:m>
                <a:endParaRPr lang="en-IN" sz="1200" dirty="0"/>
              </a:p>
            </p:txBody>
          </p:sp>
        </mc:Choice>
        <mc:Fallback xmlns="">
          <p:sp>
            <p:nvSpPr>
              <p:cNvPr id="31" name="TextBox 30">
                <a:extLst>
                  <a:ext uri="{FF2B5EF4-FFF2-40B4-BE49-F238E27FC236}">
                    <a16:creationId xmlns:a16="http://schemas.microsoft.com/office/drawing/2014/main" id="{830968D3-7F27-47AE-A2E3-3A930DD96393}"/>
                  </a:ext>
                </a:extLst>
              </p:cNvPr>
              <p:cNvSpPr txBox="1">
                <a:spLocks noRot="1" noChangeAspect="1" noMove="1" noResize="1" noEditPoints="1" noAdjustHandles="1" noChangeArrowheads="1" noChangeShapeType="1" noTextEdit="1"/>
              </p:cNvSpPr>
              <p:nvPr/>
            </p:nvSpPr>
            <p:spPr>
              <a:xfrm>
                <a:off x="5518224" y="5892358"/>
                <a:ext cx="336630" cy="184666"/>
              </a:xfrm>
              <a:prstGeom prst="rect">
                <a:avLst/>
              </a:prstGeom>
              <a:blipFill>
                <a:blip r:embed="rId18"/>
                <a:stretch>
                  <a:fillRect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35EA824-9F42-4E48-936E-FCE1F0936F16}"/>
                  </a:ext>
                </a:extLst>
              </p:cNvPr>
              <p:cNvSpPr txBox="1"/>
              <p:nvPr/>
            </p:nvSpPr>
            <p:spPr>
              <a:xfrm>
                <a:off x="5835279" y="5830110"/>
                <a:ext cx="30136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135</m:t>
                      </m:r>
                    </m:oMath>
                  </m:oMathPara>
                </a14:m>
                <a:endParaRPr lang="en-IN" sz="1200" dirty="0"/>
              </a:p>
            </p:txBody>
          </p:sp>
        </mc:Choice>
        <mc:Fallback xmlns="">
          <p:sp>
            <p:nvSpPr>
              <p:cNvPr id="32" name="TextBox 31">
                <a:extLst>
                  <a:ext uri="{FF2B5EF4-FFF2-40B4-BE49-F238E27FC236}">
                    <a16:creationId xmlns:a16="http://schemas.microsoft.com/office/drawing/2014/main" id="{835EA824-9F42-4E48-936E-FCE1F0936F16}"/>
                  </a:ext>
                </a:extLst>
              </p:cNvPr>
              <p:cNvSpPr txBox="1">
                <a:spLocks noRot="1" noChangeAspect="1" noMove="1" noResize="1" noEditPoints="1" noAdjustHandles="1" noChangeArrowheads="1" noChangeShapeType="1" noTextEdit="1"/>
              </p:cNvSpPr>
              <p:nvPr/>
            </p:nvSpPr>
            <p:spPr>
              <a:xfrm>
                <a:off x="5835279" y="5830110"/>
                <a:ext cx="301365" cy="184666"/>
              </a:xfrm>
              <a:prstGeom prst="rect">
                <a:avLst/>
              </a:prstGeom>
              <a:blipFill>
                <a:blip r:embed="rId19"/>
                <a:stretch>
                  <a:fillRect l="-10000" r="-12000" b="-9677"/>
                </a:stretch>
              </a:blipFill>
            </p:spPr>
            <p:txBody>
              <a:bodyPr/>
              <a:lstStyle/>
              <a:p>
                <a:r>
                  <a:rPr lang="en-IN">
                    <a:noFill/>
                  </a:rPr>
                  <a:t> </a:t>
                </a:r>
              </a:p>
            </p:txBody>
          </p:sp>
        </mc:Fallback>
      </mc:AlternateContent>
    </p:spTree>
    <p:extLst>
      <p:ext uri="{BB962C8B-B14F-4D97-AF65-F5344CB8AC3E}">
        <p14:creationId xmlns:p14="http://schemas.microsoft.com/office/powerpoint/2010/main" val="100791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2CD3-9285-4C33-BEC5-1FF05467F6A5}"/>
              </a:ext>
            </a:extLst>
          </p:cNvPr>
          <p:cNvSpPr>
            <a:spLocks noGrp="1"/>
          </p:cNvSpPr>
          <p:nvPr>
            <p:ph type="title"/>
          </p:nvPr>
        </p:nvSpPr>
        <p:spPr>
          <a:xfrm>
            <a:off x="838200" y="365125"/>
            <a:ext cx="10515600" cy="549275"/>
          </a:xfrm>
        </p:spPr>
        <p:txBody>
          <a:bodyPr>
            <a:normAutofit fontScale="90000"/>
          </a:bodyPr>
          <a:lstStyle/>
          <a:p>
            <a:pPr algn="ctr"/>
            <a:r>
              <a:rPr lang="en-IN" b="1" dirty="0"/>
              <a:t>Co-ordinate 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6E1831-DB6A-4CB1-BFE7-697818C54680}"/>
                  </a:ext>
                </a:extLst>
              </p:cNvPr>
              <p:cNvSpPr>
                <a:spLocks noGrp="1"/>
              </p:cNvSpPr>
              <p:nvPr>
                <p:ph idx="1"/>
              </p:nvPr>
            </p:nvSpPr>
            <p:spPr>
              <a:xfrm>
                <a:off x="838200" y="1073888"/>
                <a:ext cx="10515600" cy="5103075"/>
              </a:xfrm>
            </p:spPr>
            <p:txBody>
              <a:bodyPr>
                <a:normAutofit/>
              </a:bodyPr>
              <a:lstStyle/>
              <a:p>
                <a:r>
                  <a:rPr lang="en-IN" dirty="0"/>
                  <a:t> m = tan</a:t>
                </a:r>
                <a14:m>
                  <m:oMath xmlns:m="http://schemas.openxmlformats.org/officeDocument/2006/math">
                    <m:r>
                      <a:rPr lang="en-IN" i="1">
                        <a:latin typeface="Cambria Math" panose="02040503050406030204" pitchFamily="18" charset="0"/>
                      </a:rPr>
                      <m:t>𝜃</m:t>
                    </m:r>
                  </m:oMath>
                </a14:m>
                <a:endParaRPr lang="en-IN" dirty="0"/>
              </a:p>
              <a:p>
                <a:r>
                  <a:rPr lang="en-IN" dirty="0"/>
                  <a:t>Tan135 = tan(190 + 45)= -cot 45 = -1</a:t>
                </a:r>
              </a:p>
              <a:p>
                <a:r>
                  <a:rPr lang="en-IN" dirty="0"/>
                  <a:t>X + y = 5 is a linear equation and</a:t>
                </a:r>
              </a:p>
              <a:p>
                <a:r>
                  <a:rPr lang="en-IN" dirty="0"/>
                  <a:t> a linear equation always represents a straight line</a:t>
                </a:r>
              </a:p>
              <a:p>
                <a:r>
                  <a:rPr lang="en-IN" dirty="0"/>
                  <a:t>Consider the ratio of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𝑑𝑖𝑓𝑓𝑒𝑟𝑒𝑛𝑐𝑒</m:t>
                        </m:r>
                        <m:r>
                          <a:rPr lang="en-IN" i="1">
                            <a:latin typeface="Cambria Math" panose="02040503050406030204" pitchFamily="18" charset="0"/>
                          </a:rPr>
                          <m:t> </m:t>
                        </m:r>
                        <m:r>
                          <a:rPr lang="en-IN" i="1">
                            <a:latin typeface="Cambria Math" panose="02040503050406030204" pitchFamily="18" charset="0"/>
                          </a:rPr>
                          <m:t>𝑖𝑛</m:t>
                        </m:r>
                        <m:r>
                          <a:rPr lang="en-IN" i="1">
                            <a:latin typeface="Cambria Math" panose="02040503050406030204" pitchFamily="18" charset="0"/>
                          </a:rPr>
                          <m:t> </m:t>
                        </m:r>
                        <m:r>
                          <a:rPr lang="en-IN" i="1">
                            <a:latin typeface="Cambria Math" panose="02040503050406030204" pitchFamily="18" charset="0"/>
                          </a:rPr>
                          <m:t>𝑦</m:t>
                        </m:r>
                        <m:r>
                          <a:rPr lang="en-IN" i="1">
                            <a:latin typeface="Cambria Math" panose="02040503050406030204" pitchFamily="18" charset="0"/>
                          </a:rPr>
                          <m:t> </m:t>
                        </m:r>
                        <m:r>
                          <a:rPr lang="en-IN" i="1">
                            <a:latin typeface="Cambria Math" panose="02040503050406030204" pitchFamily="18" charset="0"/>
                          </a:rPr>
                          <m:t>𝑐𝑜𝑜𝑟𝑑𝑖𝑛𝑎𝑡𝑒</m:t>
                        </m:r>
                      </m:num>
                      <m:den>
                        <m:r>
                          <a:rPr lang="en-IN" i="1">
                            <a:latin typeface="Cambria Math" panose="02040503050406030204" pitchFamily="18" charset="0"/>
                          </a:rPr>
                          <m:t>𝑑𝑖𝑓𝑓𝑒𝑟𝑒𝑛𝑐𝑒</m:t>
                        </m:r>
                        <m:r>
                          <a:rPr lang="en-IN" i="1">
                            <a:latin typeface="Cambria Math" panose="02040503050406030204" pitchFamily="18" charset="0"/>
                          </a:rPr>
                          <m:t> </m:t>
                        </m:r>
                        <m:r>
                          <a:rPr lang="en-IN" i="1">
                            <a:latin typeface="Cambria Math" panose="02040503050406030204" pitchFamily="18" charset="0"/>
                          </a:rPr>
                          <m:t>𝑖𝑛</m:t>
                        </m:r>
                        <m:r>
                          <a:rPr lang="en-IN" i="1">
                            <a:latin typeface="Cambria Math" panose="02040503050406030204" pitchFamily="18" charset="0"/>
                          </a:rPr>
                          <m:t> </m:t>
                        </m:r>
                        <m:r>
                          <a:rPr lang="en-IN" i="1">
                            <a:latin typeface="Cambria Math" panose="02040503050406030204" pitchFamily="18" charset="0"/>
                          </a:rPr>
                          <m:t>𝑥</m:t>
                        </m:r>
                        <m:r>
                          <a:rPr lang="en-IN" i="1">
                            <a:latin typeface="Cambria Math" panose="02040503050406030204" pitchFamily="18" charset="0"/>
                          </a:rPr>
                          <m:t> </m:t>
                        </m:r>
                        <m:r>
                          <a:rPr lang="en-IN" i="1">
                            <a:latin typeface="Cambria Math" panose="02040503050406030204" pitchFamily="18" charset="0"/>
                          </a:rPr>
                          <m:t>𝑐𝑜</m:t>
                        </m:r>
                        <m:r>
                          <a:rPr lang="en-IN" i="1">
                            <a:latin typeface="Cambria Math" panose="02040503050406030204" pitchFamily="18" charset="0"/>
                          </a:rPr>
                          <m:t>−</m:t>
                        </m:r>
                        <m:r>
                          <a:rPr lang="en-IN" i="1">
                            <a:latin typeface="Cambria Math" panose="02040503050406030204" pitchFamily="18" charset="0"/>
                          </a:rPr>
                          <m:t>𝑜𝑟𝑑𝑖𝑛𝑎𝑡𝑒𝑠</m:t>
                        </m:r>
                      </m:den>
                    </m:f>
                  </m:oMath>
                </a14:m>
                <a:endParaRPr lang="en-IN" dirty="0"/>
              </a:p>
              <a:p>
                <a14:m>
                  <m:oMath xmlns:m="http://schemas.openxmlformats.org/officeDocument/2006/math">
                    <m:r>
                      <a:rPr lang="en-IN" i="1" smtClean="0">
                        <a:latin typeface="Cambria Math" panose="02040503050406030204" pitchFamily="18" charset="0"/>
                      </a:rPr>
                      <m:t>𝐴𝐵</m:t>
                    </m:r>
                    <m:r>
                      <a:rPr lang="en-IN" i="1" smtClean="0">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5−0</m:t>
                        </m:r>
                      </m:num>
                      <m:den>
                        <m:r>
                          <a:rPr lang="en-IN" i="1">
                            <a:latin typeface="Cambria Math" panose="02040503050406030204" pitchFamily="18" charset="0"/>
                          </a:rPr>
                          <m:t>0−5</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5</m:t>
                        </m:r>
                      </m:num>
                      <m:den>
                        <m:r>
                          <a:rPr lang="en-IN" i="1">
                            <a:latin typeface="Cambria Math" panose="02040503050406030204" pitchFamily="18" charset="0"/>
                          </a:rPr>
                          <m:t>−5</m:t>
                        </m:r>
                      </m:den>
                    </m:f>
                    <m:r>
                      <a:rPr lang="en-IN" i="1">
                        <a:latin typeface="Cambria Math" panose="02040503050406030204" pitchFamily="18" charset="0"/>
                      </a:rPr>
                      <m:t>= −1</m:t>
                    </m:r>
                  </m:oMath>
                </a14:m>
                <a:r>
                  <a:rPr lang="en-IN" dirty="0"/>
                  <a:t>                     A( 0,5)  B(5,0)</a:t>
                </a:r>
              </a:p>
              <a:p>
                <a14:m>
                  <m:oMath xmlns:m="http://schemas.openxmlformats.org/officeDocument/2006/math">
                    <m:r>
                      <a:rPr lang="en-IN" i="1">
                        <a:latin typeface="Cambria Math" panose="02040503050406030204" pitchFamily="18" charset="0"/>
                      </a:rPr>
                      <m:t>𝐵𝐷</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0−3</m:t>
                        </m:r>
                      </m:num>
                      <m:den>
                        <m:r>
                          <a:rPr lang="en-IN" i="1">
                            <a:latin typeface="Cambria Math" panose="02040503050406030204" pitchFamily="18" charset="0"/>
                          </a:rPr>
                          <m:t>5−2</m:t>
                        </m:r>
                      </m:den>
                    </m:f>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3</m:t>
                        </m:r>
                      </m:den>
                    </m:f>
                    <m:r>
                      <a:rPr lang="en-IN" i="1">
                        <a:latin typeface="Cambria Math" panose="02040503050406030204" pitchFamily="18" charset="0"/>
                      </a:rPr>
                      <m:t>= −1</m:t>
                    </m:r>
                  </m:oMath>
                </a14:m>
                <a:r>
                  <a:rPr lang="en-IN" dirty="0"/>
                  <a:t>                  B (5,0)   D(2,3)  </a:t>
                </a:r>
              </a:p>
              <a:p>
                <a14:m>
                  <m:oMath xmlns:m="http://schemas.openxmlformats.org/officeDocument/2006/math">
                    <m:r>
                      <a:rPr lang="en-IN" i="1">
                        <a:latin typeface="Cambria Math" panose="02040503050406030204" pitchFamily="18" charset="0"/>
                      </a:rPr>
                      <m:t>𝐷𝐸</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3−2</m:t>
                        </m:r>
                      </m:num>
                      <m:den>
                        <m:r>
                          <a:rPr lang="en-IN" i="1">
                            <a:latin typeface="Cambria Math" panose="02040503050406030204" pitchFamily="18" charset="0"/>
                          </a:rPr>
                          <m:t>2−3</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−1</m:t>
                        </m:r>
                      </m:den>
                    </m:f>
                    <m:r>
                      <a:rPr lang="en-IN" i="1">
                        <a:latin typeface="Cambria Math" panose="02040503050406030204" pitchFamily="18" charset="0"/>
                      </a:rPr>
                      <m:t>=−1</m:t>
                    </m:r>
                  </m:oMath>
                </a14:m>
                <a:r>
                  <a:rPr lang="en-IN" dirty="0"/>
                  <a:t>                      D(2,3)   E(3,2)</a:t>
                </a:r>
              </a:p>
              <a:p>
                <a14:m>
                  <m:oMath xmlns:m="http://schemas.openxmlformats.org/officeDocument/2006/math">
                    <m:r>
                      <a:rPr lang="en-IN" i="1">
                        <a:latin typeface="Cambria Math" panose="02040503050406030204" pitchFamily="18" charset="0"/>
                      </a:rPr>
                      <m:t>𝐶𝐹</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4−1</m:t>
                        </m:r>
                      </m:num>
                      <m:den>
                        <m:r>
                          <a:rPr lang="en-IN" i="1">
                            <a:latin typeface="Cambria Math" panose="02040503050406030204" pitchFamily="18" charset="0"/>
                          </a:rPr>
                          <m:t>1−4</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−3</m:t>
                        </m:r>
                      </m:den>
                    </m:f>
                    <m:r>
                      <a:rPr lang="en-IN" i="1">
                        <a:latin typeface="Cambria Math" panose="02040503050406030204" pitchFamily="18" charset="0"/>
                      </a:rPr>
                      <m:t>= −1</m:t>
                    </m:r>
                  </m:oMath>
                </a14:m>
                <a:r>
                  <a:rPr lang="en-IN" dirty="0"/>
                  <a:t>                     C(1,4)    F(4,1)</a:t>
                </a:r>
              </a:p>
              <a:p>
                <a:r>
                  <a:rPr lang="en-IN" dirty="0"/>
                  <a:t>This constant (-1) is called the slope of the line x + y = 5      ----&gt;     Slope =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num>
                      <m:den>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US" i="1">
                            <a:latin typeface="Cambria Math" panose="02040503050406030204" pitchFamily="18" charset="0"/>
                          </a:rPr>
                          <m:t> </m:t>
                        </m:r>
                      </m:den>
                    </m:f>
                    <m:r>
                      <a:rPr lang="en-US" i="1">
                        <a:latin typeface="Cambria Math" panose="02040503050406030204" pitchFamily="18" charset="0"/>
                      </a:rPr>
                      <m:t> </m:t>
                    </m:r>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206E1831-DB6A-4CB1-BFE7-697818C54680}"/>
                  </a:ext>
                </a:extLst>
              </p:cNvPr>
              <p:cNvSpPr>
                <a:spLocks noGrp="1" noRot="1" noChangeAspect="1" noMove="1" noResize="1" noEditPoints="1" noAdjustHandles="1" noChangeArrowheads="1" noChangeShapeType="1" noTextEdit="1"/>
              </p:cNvSpPr>
              <p:nvPr>
                <p:ph idx="1"/>
              </p:nvPr>
            </p:nvSpPr>
            <p:spPr>
              <a:xfrm>
                <a:off x="838200" y="1073888"/>
                <a:ext cx="10515600" cy="5103075"/>
              </a:xfrm>
              <a:blipFill>
                <a:blip r:embed="rId2"/>
                <a:stretch>
                  <a:fillRect l="-174" t="-717"/>
                </a:stretch>
              </a:blipFill>
            </p:spPr>
            <p:txBody>
              <a:bodyPr/>
              <a:lstStyle/>
              <a:p>
                <a:r>
                  <a:rPr lang="en-IN">
                    <a:noFill/>
                  </a:rPr>
                  <a:t> </a:t>
                </a:r>
              </a:p>
            </p:txBody>
          </p:sp>
        </mc:Fallback>
      </mc:AlternateContent>
    </p:spTree>
    <p:extLst>
      <p:ext uri="{BB962C8B-B14F-4D97-AF65-F5344CB8AC3E}">
        <p14:creationId xmlns:p14="http://schemas.microsoft.com/office/powerpoint/2010/main" val="244459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0646-DDFD-4E19-9AAD-8034065FE38B}"/>
              </a:ext>
            </a:extLst>
          </p:cNvPr>
          <p:cNvSpPr>
            <a:spLocks noGrp="1"/>
          </p:cNvSpPr>
          <p:nvPr>
            <p:ph type="title"/>
          </p:nvPr>
        </p:nvSpPr>
        <p:spPr>
          <a:xfrm>
            <a:off x="838200" y="365125"/>
            <a:ext cx="10515600" cy="581173"/>
          </a:xfrm>
        </p:spPr>
        <p:txBody>
          <a:bodyPr>
            <a:normAutofit fontScale="90000"/>
          </a:bodyPr>
          <a:lstStyle/>
          <a:p>
            <a:pPr algn="ctr"/>
            <a:r>
              <a:rPr lang="en-IN" b="1" dirty="0"/>
              <a:t>Co-ordinate 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009911-55EF-4DFC-AA79-AE746A77D129}"/>
                  </a:ext>
                </a:extLst>
              </p:cNvPr>
              <p:cNvSpPr>
                <a:spLocks noGrp="1"/>
              </p:cNvSpPr>
              <p:nvPr>
                <p:ph idx="1"/>
              </p:nvPr>
            </p:nvSpPr>
            <p:spPr>
              <a:xfrm>
                <a:off x="838200" y="946298"/>
                <a:ext cx="10515600" cy="5230665"/>
              </a:xfrm>
            </p:spPr>
            <p:txBody>
              <a:bodyPr>
                <a:normAutofit/>
              </a:bodyPr>
              <a:lstStyle/>
              <a:p>
                <a:r>
                  <a:rPr lang="en-IN" sz="2800" dirty="0"/>
                  <a:t>Definition of slope:</a:t>
                </a:r>
              </a:p>
              <a:p>
                <a:r>
                  <a:rPr lang="en-IN" dirty="0"/>
                  <a:t>Slope is the tangent of the angle which the line makes with the positive direction of the x – axis and it is denoted by ’ m’    &amp;  m = tan</a:t>
                </a:r>
                <a14:m>
                  <m:oMath xmlns:m="http://schemas.openxmlformats.org/officeDocument/2006/math">
                    <m:r>
                      <a:rPr lang="en-IN" i="1">
                        <a:latin typeface="Cambria Math" panose="02040503050406030204" pitchFamily="18" charset="0"/>
                      </a:rPr>
                      <m:t>𝜃</m:t>
                    </m:r>
                  </m:oMath>
                </a14:m>
                <a:endParaRPr lang="en-IN" dirty="0"/>
              </a:p>
              <a:p>
                <a:r>
                  <a:rPr lang="en-IN" sz="2800" dirty="0"/>
                  <a:t>Slope of x – axis</a:t>
                </a:r>
                <a:r>
                  <a:rPr lang="en-IN" dirty="0"/>
                  <a:t>:</a:t>
                </a:r>
              </a:p>
              <a:p>
                <a:r>
                  <a:rPr lang="en-IN" dirty="0"/>
                  <a:t>Any two points on the x – axis are of the form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m:t>
                        </m:r>
                      </m:sub>
                    </m:sSub>
                  </m:oMath>
                </a14:m>
                <a:r>
                  <a:rPr lang="en-IN" dirty="0"/>
                  <a:t>,0)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2</m:t>
                        </m:r>
                      </m:sub>
                    </m:sSub>
                    <m:r>
                      <a:rPr lang="en-IN" i="1">
                        <a:latin typeface="Cambria Math" panose="02040503050406030204" pitchFamily="18" charset="0"/>
                      </a:rPr>
                      <m:t>,0)</m:t>
                    </m:r>
                  </m:oMath>
                </a14:m>
                <a:r>
                  <a:rPr lang="en-IN" dirty="0"/>
                  <a:t> </a:t>
                </a:r>
              </a:p>
              <a:p>
                <a:r>
                  <a:rPr lang="en-IN" dirty="0"/>
                  <a:t>Slope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0−0</m:t>
                        </m:r>
                      </m:num>
                      <m:den>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2</m:t>
                            </m:r>
                          </m:sub>
                        </m:sSub>
                      </m:den>
                    </m:f>
                    <m:r>
                      <a:rPr lang="en-IN" i="1">
                        <a:latin typeface="Cambria Math" panose="02040503050406030204" pitchFamily="18" charset="0"/>
                      </a:rPr>
                      <m:t>=0</m:t>
                    </m:r>
                  </m:oMath>
                </a14:m>
                <a:endParaRPr lang="en-IN" dirty="0"/>
              </a:p>
              <a:p>
                <a:r>
                  <a:rPr lang="en-IN" dirty="0"/>
                  <a:t>Slope of x – axis is zero</a:t>
                </a:r>
              </a:p>
              <a:p>
                <a:endParaRPr lang="en-IN" dirty="0"/>
              </a:p>
            </p:txBody>
          </p:sp>
        </mc:Choice>
        <mc:Fallback xmlns="">
          <p:sp>
            <p:nvSpPr>
              <p:cNvPr id="3" name="Content Placeholder 2">
                <a:extLst>
                  <a:ext uri="{FF2B5EF4-FFF2-40B4-BE49-F238E27FC236}">
                    <a16:creationId xmlns:a16="http://schemas.microsoft.com/office/drawing/2014/main" id="{39009911-55EF-4DFC-AA79-AE746A77D129}"/>
                  </a:ext>
                </a:extLst>
              </p:cNvPr>
              <p:cNvSpPr>
                <a:spLocks noGrp="1" noRot="1" noChangeAspect="1" noMove="1" noResize="1" noEditPoints="1" noAdjustHandles="1" noChangeArrowheads="1" noChangeShapeType="1" noTextEdit="1"/>
              </p:cNvSpPr>
              <p:nvPr>
                <p:ph idx="1"/>
              </p:nvPr>
            </p:nvSpPr>
            <p:spPr>
              <a:xfrm>
                <a:off x="838200" y="946298"/>
                <a:ext cx="10515600" cy="5230665"/>
              </a:xfrm>
              <a:blipFill>
                <a:blip r:embed="rId2"/>
                <a:stretch>
                  <a:fillRect l="-754" t="-1049"/>
                </a:stretch>
              </a:blipFill>
            </p:spPr>
            <p:txBody>
              <a:bodyPr/>
              <a:lstStyle/>
              <a:p>
                <a:r>
                  <a:rPr lang="en-IN">
                    <a:noFill/>
                  </a:rPr>
                  <a:t> </a:t>
                </a:r>
              </a:p>
            </p:txBody>
          </p:sp>
        </mc:Fallback>
      </mc:AlternateContent>
    </p:spTree>
    <p:extLst>
      <p:ext uri="{BB962C8B-B14F-4D97-AF65-F5344CB8AC3E}">
        <p14:creationId xmlns:p14="http://schemas.microsoft.com/office/powerpoint/2010/main" val="107294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2A6A-C29E-4E84-8C75-F37CC1F6099E}"/>
              </a:ext>
            </a:extLst>
          </p:cNvPr>
          <p:cNvSpPr>
            <a:spLocks noGrp="1"/>
          </p:cNvSpPr>
          <p:nvPr>
            <p:ph type="title"/>
          </p:nvPr>
        </p:nvSpPr>
        <p:spPr/>
        <p:txBody>
          <a:bodyPr/>
          <a:lstStyle/>
          <a:p>
            <a:pPr algn="ctr"/>
            <a:r>
              <a:rPr lang="en-IN" b="1" dirty="0"/>
              <a:t>Co-ordinate 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01D3BE-4F26-4403-999C-D2457C074A29}"/>
                  </a:ext>
                </a:extLst>
              </p:cNvPr>
              <p:cNvSpPr>
                <a:spLocks noGrp="1"/>
              </p:cNvSpPr>
              <p:nvPr>
                <p:ph idx="1"/>
              </p:nvPr>
            </p:nvSpPr>
            <p:spPr/>
            <p:txBody>
              <a:bodyPr/>
              <a:lstStyle/>
              <a:p>
                <a:r>
                  <a:rPr lang="en-IN" sz="2800" dirty="0"/>
                  <a:t>Slope of y –axis</a:t>
                </a:r>
                <a:r>
                  <a:rPr lang="en-IN" dirty="0"/>
                  <a:t>:</a:t>
                </a:r>
              </a:p>
              <a:p>
                <a:r>
                  <a:rPr lang="en-IN" dirty="0"/>
                  <a:t>Any two points on the y-axis are of the form (0,</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𝑏</m:t>
                        </m:r>
                      </m:e>
                      <m:sub>
                        <m:r>
                          <a:rPr lang="en-IN" i="1">
                            <a:latin typeface="Cambria Math" panose="02040503050406030204" pitchFamily="18" charset="0"/>
                          </a:rPr>
                          <m:t>1</m:t>
                        </m:r>
                      </m:sub>
                    </m:sSub>
                    <m:r>
                      <a:rPr lang="en-IN" i="1">
                        <a:latin typeface="Cambria Math" panose="02040503050406030204" pitchFamily="18" charset="0"/>
                      </a:rPr>
                      <m:t>) </m:t>
                    </m:r>
                  </m:oMath>
                </a14:m>
                <a:r>
                  <a:rPr lang="en-IN" dirty="0"/>
                  <a:t>(0,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𝑏</m:t>
                        </m:r>
                      </m:e>
                      <m:sub>
                        <m:r>
                          <a:rPr lang="en-IN" i="1">
                            <a:latin typeface="Cambria Math" panose="02040503050406030204" pitchFamily="18" charset="0"/>
                          </a:rPr>
                          <m:t>2</m:t>
                        </m:r>
                      </m:sub>
                    </m:sSub>
                    <m:r>
                      <a:rPr lang="en-IN" i="1">
                        <a:latin typeface="Cambria Math" panose="02040503050406030204" pitchFamily="18" charset="0"/>
                      </a:rPr>
                      <m:t>)</m:t>
                    </m:r>
                  </m:oMath>
                </a14:m>
                <a:endParaRPr lang="en-IN" dirty="0"/>
              </a:p>
              <a:p>
                <a:r>
                  <a:rPr lang="en-IN" dirty="0"/>
                  <a:t>Slope =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𝑏</m:t>
                            </m:r>
                          </m:e>
                          <m:sub>
                            <m:r>
                              <a:rPr lang="en-IN" i="1">
                                <a:latin typeface="Cambria Math" panose="02040503050406030204" pitchFamily="18" charset="0"/>
                              </a:rPr>
                              <m:t>1</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𝑏</m:t>
                            </m:r>
                          </m:e>
                          <m:sub>
                            <m:r>
                              <a:rPr lang="en-IN" i="1">
                                <a:latin typeface="Cambria Math" panose="02040503050406030204" pitchFamily="18" charset="0"/>
                              </a:rPr>
                              <m:t>2</m:t>
                            </m:r>
                          </m:sub>
                        </m:sSub>
                        <m:r>
                          <a:rPr lang="en-US" i="1">
                            <a:latin typeface="Cambria Math" panose="02040503050406030204" pitchFamily="18" charset="0"/>
                          </a:rPr>
                          <m:t> </m:t>
                        </m:r>
                      </m:num>
                      <m:den>
                        <m:r>
                          <a:rPr lang="en-IN" i="1">
                            <a:latin typeface="Cambria Math" panose="02040503050406030204" pitchFamily="18" charset="0"/>
                          </a:rPr>
                          <m:t>0</m:t>
                        </m:r>
                      </m:den>
                    </m:f>
                  </m:oMath>
                </a14:m>
                <a:r>
                  <a:rPr lang="en-IN" dirty="0"/>
                  <a:t> is indeterminant</a:t>
                </a:r>
              </a:p>
              <a:p>
                <a:r>
                  <a:rPr lang="en-IN" dirty="0"/>
                  <a:t>Slope of y – axis does not exist</a:t>
                </a:r>
              </a:p>
              <a:p>
                <a:r>
                  <a:rPr lang="en-IN" dirty="0"/>
                  <a:t> </a:t>
                </a:r>
              </a:p>
            </p:txBody>
          </p:sp>
        </mc:Choice>
        <mc:Fallback xmlns="">
          <p:sp>
            <p:nvSpPr>
              <p:cNvPr id="3" name="Content Placeholder 2">
                <a:extLst>
                  <a:ext uri="{FF2B5EF4-FFF2-40B4-BE49-F238E27FC236}">
                    <a16:creationId xmlns:a16="http://schemas.microsoft.com/office/drawing/2014/main" id="{8401D3BE-4F26-4403-999C-D2457C074A29}"/>
                  </a:ext>
                </a:extLst>
              </p:cNvPr>
              <p:cNvSpPr>
                <a:spLocks noGrp="1" noRot="1" noChangeAspect="1" noMove="1" noResize="1" noEditPoints="1" noAdjustHandles="1" noChangeArrowheads="1" noChangeShapeType="1" noTextEdit="1"/>
              </p:cNvSpPr>
              <p:nvPr>
                <p:ph idx="1"/>
              </p:nvPr>
            </p:nvSpPr>
            <p:spPr>
              <a:blipFill>
                <a:blip r:embed="rId2"/>
                <a:stretch>
                  <a:fillRect l="-851" t="-1413"/>
                </a:stretch>
              </a:blipFill>
            </p:spPr>
            <p:txBody>
              <a:bodyPr/>
              <a:lstStyle/>
              <a:p>
                <a:r>
                  <a:rPr lang="en-IN">
                    <a:noFill/>
                  </a:rPr>
                  <a:t> </a:t>
                </a:r>
              </a:p>
            </p:txBody>
          </p:sp>
        </mc:Fallback>
      </mc:AlternateContent>
    </p:spTree>
    <p:extLst>
      <p:ext uri="{BB962C8B-B14F-4D97-AF65-F5344CB8AC3E}">
        <p14:creationId xmlns:p14="http://schemas.microsoft.com/office/powerpoint/2010/main" val="336821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6043A-44D8-46D1-B3C9-E2BDD0C0AD28}"/>
              </a:ext>
            </a:extLst>
          </p:cNvPr>
          <p:cNvSpPr>
            <a:spLocks noGrp="1"/>
          </p:cNvSpPr>
          <p:nvPr>
            <p:ph type="title"/>
          </p:nvPr>
        </p:nvSpPr>
        <p:spPr>
          <a:xfrm>
            <a:off x="838200" y="365125"/>
            <a:ext cx="10515600" cy="698131"/>
          </a:xfrm>
        </p:spPr>
        <p:txBody>
          <a:bodyPr>
            <a:normAutofit/>
          </a:bodyPr>
          <a:lstStyle/>
          <a:p>
            <a:pPr algn="ctr"/>
            <a:r>
              <a:rPr lang="en-IN" b="1" dirty="0"/>
              <a:t>Co-ordinate Geometry</a:t>
            </a:r>
            <a:endParaRPr lang="en-IN" dirty="0"/>
          </a:p>
        </p:txBody>
      </p:sp>
      <p:sp>
        <p:nvSpPr>
          <p:cNvPr id="3" name="Content Placeholder 2">
            <a:extLst>
              <a:ext uri="{FF2B5EF4-FFF2-40B4-BE49-F238E27FC236}">
                <a16:creationId xmlns:a16="http://schemas.microsoft.com/office/drawing/2014/main" id="{A36E35C2-37A7-4886-8AB4-3066FB783C4E}"/>
              </a:ext>
            </a:extLst>
          </p:cNvPr>
          <p:cNvSpPr>
            <a:spLocks noGrp="1"/>
          </p:cNvSpPr>
          <p:nvPr>
            <p:ph idx="1"/>
          </p:nvPr>
        </p:nvSpPr>
        <p:spPr>
          <a:xfrm>
            <a:off x="838200" y="1063256"/>
            <a:ext cx="10515600" cy="5113707"/>
          </a:xfrm>
        </p:spPr>
        <p:txBody>
          <a:bodyPr>
            <a:normAutofit/>
          </a:bodyPr>
          <a:lstStyle/>
          <a:p>
            <a:r>
              <a:rPr lang="en-IN" sz="2800" dirty="0"/>
              <a:t>Slope of parallel lines</a:t>
            </a:r>
            <a:r>
              <a:rPr lang="en-IN" dirty="0"/>
              <a:t>:</a:t>
            </a:r>
          </a:p>
          <a:p>
            <a:r>
              <a:rPr lang="en-IN" dirty="0"/>
              <a:t>Parallel lines have equal slopes</a:t>
            </a:r>
          </a:p>
          <a:p>
            <a:endParaRPr lang="en-IN" dirty="0"/>
          </a:p>
        </p:txBody>
      </p:sp>
      <p:pic>
        <p:nvPicPr>
          <p:cNvPr id="5" name="Picture 4" descr="A picture containing photo, skiing, table, snow&#10;&#10;Description automatically generated">
            <a:extLst>
              <a:ext uri="{FF2B5EF4-FFF2-40B4-BE49-F238E27FC236}">
                <a16:creationId xmlns:a16="http://schemas.microsoft.com/office/drawing/2014/main" id="{6E93C7FB-DFC5-4A44-B91D-876D66B75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52" y="2825350"/>
            <a:ext cx="3959192" cy="2969394"/>
          </a:xfrm>
          <a:prstGeom prst="rect">
            <a:avLst/>
          </a:prstGeom>
        </p:spPr>
      </p:pic>
    </p:spTree>
    <p:extLst>
      <p:ext uri="{BB962C8B-B14F-4D97-AF65-F5344CB8AC3E}">
        <p14:creationId xmlns:p14="http://schemas.microsoft.com/office/powerpoint/2010/main" val="86604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0B6E-04C5-4A1C-B3BD-D1C2709354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3A926A-A358-4B9B-8DA3-5DDF7B62AE1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131858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CB15-4A48-4007-9B74-B5A969163A4F}"/>
              </a:ext>
            </a:extLst>
          </p:cNvPr>
          <p:cNvSpPr>
            <a:spLocks noGrp="1"/>
          </p:cNvSpPr>
          <p:nvPr>
            <p:ph type="title"/>
          </p:nvPr>
        </p:nvSpPr>
        <p:spPr/>
        <p:txBody>
          <a:bodyPr/>
          <a:lstStyle/>
          <a:p>
            <a:pPr algn="ctr"/>
            <a:r>
              <a:rPr lang="en-IN" dirty="0"/>
              <a:t>exercise</a:t>
            </a:r>
          </a:p>
        </p:txBody>
      </p:sp>
      <p:sp>
        <p:nvSpPr>
          <p:cNvPr id="4" name="Rectangle 1">
            <a:extLst>
              <a:ext uri="{FF2B5EF4-FFF2-40B4-BE49-F238E27FC236}">
                <a16:creationId xmlns:a16="http://schemas.microsoft.com/office/drawing/2014/main" id="{6AF37F78-EAE2-45F2-B64A-29488F6B77D3}"/>
              </a:ext>
            </a:extLst>
          </p:cNvPr>
          <p:cNvSpPr>
            <a:spLocks noGrp="1" noChangeArrowheads="1"/>
          </p:cNvSpPr>
          <p:nvPr>
            <p:ph idx="1"/>
          </p:nvPr>
        </p:nvSpPr>
        <p:spPr bwMode="auto">
          <a:xfrm>
            <a:off x="644193" y="2241237"/>
            <a:ext cx="8662949"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Suppose the equation of the first line is   </a:t>
            </a:r>
            <a:r>
              <a:rPr kumimoji="0" lang="en-US" altLang="en-US" sz="1600" b="0" i="0" u="none" strike="noStrike" cap="none" normalizeH="0" baseline="0" dirty="0">
                <a:ln>
                  <a:noFill/>
                </a:ln>
                <a:solidFill>
                  <a:schemeClr val="tx1"/>
                </a:solidFill>
                <a:effectLst/>
                <a:latin typeface="MathJax_Main"/>
              </a:rPr>
              <a:t>−3</a:t>
            </a:r>
            <a:r>
              <a:rPr kumimoji="0" lang="en-US" altLang="en-US" sz="1600" b="0" i="1" u="none" strike="noStrike" cap="none" normalizeH="0" baseline="0" dirty="0">
                <a:ln>
                  <a:noFill/>
                </a:ln>
                <a:solidFill>
                  <a:schemeClr val="tx1"/>
                </a:solidFill>
                <a:effectLst/>
                <a:latin typeface="MathJax_Math"/>
              </a:rPr>
              <a:t>x</a:t>
            </a:r>
            <a:r>
              <a:rPr kumimoji="0" lang="en-US" altLang="en-US" sz="1600" b="0" i="0" u="none" strike="noStrike" cap="none" normalizeH="0" baseline="0" dirty="0">
                <a:ln>
                  <a:noFill/>
                </a:ln>
                <a:solidFill>
                  <a:schemeClr val="tx1"/>
                </a:solidFill>
                <a:effectLst/>
                <a:latin typeface="MathJax_Main"/>
              </a:rPr>
              <a:t>+</a:t>
            </a:r>
            <a:r>
              <a:rPr kumimoji="0" lang="en-US" altLang="en-US" sz="1600" b="0" i="1" u="none" strike="noStrike" cap="none" normalizeH="0" baseline="0" dirty="0">
                <a:ln>
                  <a:noFill/>
                </a:ln>
                <a:solidFill>
                  <a:schemeClr val="tx1"/>
                </a:solidFill>
                <a:effectLst/>
                <a:latin typeface="MathJax_Math"/>
              </a:rPr>
              <a:t>y</a:t>
            </a:r>
            <a:r>
              <a:rPr kumimoji="0" lang="en-US" altLang="en-US" sz="1600" b="0" i="0" u="none" strike="noStrike" cap="none" normalizeH="0" baseline="0" dirty="0">
                <a:ln>
                  <a:noFill/>
                </a:ln>
                <a:solidFill>
                  <a:schemeClr val="tx1"/>
                </a:solidFill>
                <a:effectLst/>
                <a:latin typeface="MathJax_Main"/>
              </a:rPr>
              <a:t>=4</a:t>
            </a:r>
            <a:r>
              <a:rPr kumimoji="0" lang="en-US" altLang="en-US" sz="1600" b="0" i="0" u="none" strike="noStrike" cap="none" normalizeH="0" baseline="0" dirty="0">
                <a:ln>
                  <a:noFill/>
                </a:ln>
                <a:solidFill>
                  <a:schemeClr val="tx1"/>
                </a:solidFill>
                <a:effectLst/>
              </a:rPr>
              <a:t>.  What must be the value of </a:t>
            </a:r>
            <a:r>
              <a:rPr kumimoji="0" lang="en-US" altLang="en-US" sz="1600" b="0" i="1" u="none" strike="noStrike" cap="none" normalizeH="0" baseline="0" dirty="0">
                <a:ln>
                  <a:noFill/>
                </a:ln>
                <a:solidFill>
                  <a:schemeClr val="tx1"/>
                </a:solidFill>
                <a:effectLst/>
                <a:latin typeface="MathJax_Math"/>
              </a:rPr>
              <a:t>k</a:t>
            </a:r>
            <a:r>
              <a:rPr kumimoji="0" lang="en-US" altLang="en-US" sz="1600" b="0" i="0" u="none" strike="noStrike" cap="none" normalizeH="0" baseline="0" dirty="0">
                <a:ln>
                  <a:noFill/>
                </a:ln>
                <a:solidFill>
                  <a:schemeClr val="tx1"/>
                </a:solidFill>
                <a:effectLst/>
              </a:rPr>
              <a:t> to make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the   second equation </a:t>
            </a:r>
            <a:r>
              <a:rPr kumimoji="0" lang="en-US" altLang="en-US" sz="1600" b="0" i="0" u="none" strike="noStrike" cap="none" normalizeH="0" baseline="0" dirty="0">
                <a:ln>
                  <a:noFill/>
                </a:ln>
                <a:solidFill>
                  <a:schemeClr val="tx1"/>
                </a:solidFill>
                <a:effectLst/>
                <a:latin typeface="MathJax_Main"/>
              </a:rPr>
              <a:t>−</a:t>
            </a:r>
            <a:r>
              <a:rPr kumimoji="0" lang="en-US" altLang="en-US" sz="1600" b="0" i="1" u="none" strike="noStrike" cap="none" normalizeH="0" baseline="0" dirty="0" err="1">
                <a:ln>
                  <a:noFill/>
                </a:ln>
                <a:solidFill>
                  <a:schemeClr val="tx1"/>
                </a:solidFill>
                <a:effectLst/>
                <a:latin typeface="MathJax_Math"/>
              </a:rPr>
              <a:t>kx</a:t>
            </a:r>
            <a:r>
              <a:rPr kumimoji="0" lang="en-US" altLang="en-US" sz="1600" b="0" i="0" u="none" strike="noStrike" cap="none" normalizeH="0" baseline="0" dirty="0">
                <a:ln>
                  <a:noFill/>
                </a:ln>
                <a:solidFill>
                  <a:schemeClr val="tx1"/>
                </a:solidFill>
                <a:effectLst/>
                <a:latin typeface="MathJax_Main"/>
              </a:rPr>
              <a:t>=4+</a:t>
            </a:r>
            <a:r>
              <a:rPr kumimoji="0" lang="en-US" altLang="en-US" sz="1600" b="0" i="1" u="none" strike="noStrike" cap="none" normalizeH="0" baseline="0" dirty="0">
                <a:ln>
                  <a:noFill/>
                </a:ln>
                <a:solidFill>
                  <a:schemeClr val="tx1"/>
                </a:solidFill>
                <a:effectLst/>
                <a:latin typeface="MathJax_Math"/>
              </a:rPr>
              <a:t>y</a:t>
            </a:r>
            <a:r>
              <a:rPr kumimoji="0" lang="en-US" altLang="en-US" sz="1600" b="0" i="0" u="none" strike="noStrike" cap="none" normalizeH="0" baseline="0" dirty="0">
                <a:ln>
                  <a:noFill/>
                </a:ln>
                <a:solidFill>
                  <a:schemeClr val="tx1"/>
                </a:solidFill>
                <a:effectLst/>
              </a:rPr>
              <a:t> parallel to the first line?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481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C410-EB36-46A9-84FF-239039220BEE}"/>
              </a:ext>
            </a:extLst>
          </p:cNvPr>
          <p:cNvSpPr>
            <a:spLocks noGrp="1"/>
          </p:cNvSpPr>
          <p:nvPr>
            <p:ph type="title"/>
          </p:nvPr>
        </p:nvSpPr>
        <p:spPr>
          <a:xfrm>
            <a:off x="2930013" y="335938"/>
            <a:ext cx="4493342" cy="539930"/>
          </a:xfrm>
        </p:spPr>
        <p:txBody>
          <a:bodyPr>
            <a:normAutofit fontScale="90000"/>
          </a:bodyPr>
          <a:lstStyle/>
          <a:p>
            <a:pPr algn="ctr"/>
            <a:r>
              <a:rPr lang="en-GB" dirty="0"/>
              <a:t>Co-ordinate geometry</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8E41C65-313A-42CC-B489-A1E7AFE62DE3}"/>
                  </a:ext>
                </a:extLst>
              </p:cNvPr>
              <p:cNvSpPr>
                <a:spLocks noGrp="1"/>
              </p:cNvSpPr>
              <p:nvPr>
                <p:ph idx="1"/>
              </p:nvPr>
            </p:nvSpPr>
            <p:spPr>
              <a:xfrm>
                <a:off x="677334" y="2074607"/>
                <a:ext cx="8791131" cy="5979794"/>
              </a:xfrm>
            </p:spPr>
            <p:txBody>
              <a:bodyPr/>
              <a:lstStyle/>
              <a:p>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𝑙</m:t>
                        </m:r>
                      </m:e>
                      <m:sub>
                        <m:r>
                          <a:rPr lang="en-IN" i="1">
                            <a:latin typeface="Cambria Math" panose="02040503050406030204" pitchFamily="18" charset="0"/>
                          </a:rPr>
                          <m:t>1</m:t>
                        </m:r>
                      </m:sub>
                    </m:sSub>
                  </m:oMath>
                </a14:m>
                <a:r>
                  <a:rPr lang="en-IN" dirty="0"/>
                  <a:t> is perpendicular to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𝑙</m:t>
                        </m:r>
                      </m:e>
                      <m:sub>
                        <m:r>
                          <a:rPr lang="en-IN" i="1">
                            <a:latin typeface="Cambria Math" panose="02040503050406030204" pitchFamily="18" charset="0"/>
                          </a:rPr>
                          <m:t>2</m:t>
                        </m:r>
                      </m:sub>
                    </m:sSub>
                  </m:oMath>
                </a14:m>
                <a:r>
                  <a:rPr lang="en-IN" dirty="0"/>
                  <a:t> </a:t>
                </a:r>
              </a:p>
              <a:p>
                <a14:m>
                  <m:oMath xmlns:m="http://schemas.openxmlformats.org/officeDocument/2006/math">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𝜃</m:t>
                        </m:r>
                      </m:e>
                      <m:sub>
                        <m:r>
                          <a:rPr lang="en-GB" i="1">
                            <a:latin typeface="Cambria Math" panose="02040503050406030204" pitchFamily="18" charset="0"/>
                          </a:rPr>
                          <m:t>1</m:t>
                        </m:r>
                      </m:sub>
                    </m:sSub>
                  </m:oMath>
                </a14:m>
                <a:r>
                  <a:rPr lang="en-IN" dirty="0"/>
                  <a:t> is the exterior angle of triangle</a:t>
                </a:r>
              </a:p>
              <a:p>
                <a14:m>
                  <m:oMath xmlns:m="http://schemas.openxmlformats.org/officeDocument/2006/math">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𝜃</m:t>
                        </m:r>
                      </m:e>
                      <m:sub>
                        <m:r>
                          <a:rPr lang="en-GB" i="1">
                            <a:latin typeface="Cambria Math" panose="02040503050406030204" pitchFamily="18" charset="0"/>
                          </a:rPr>
                          <m:t>1</m:t>
                        </m:r>
                      </m:sub>
                    </m:sSub>
                  </m:oMath>
                </a14:m>
                <a:r>
                  <a:rPr lang="en-IN" dirty="0"/>
                  <a:t> = 90 + </a:t>
                </a:r>
                <a14:m>
                  <m:oMath xmlns:m="http://schemas.openxmlformats.org/officeDocument/2006/math">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𝜃</m:t>
                        </m:r>
                      </m:e>
                      <m:sub>
                        <m:r>
                          <a:rPr lang="en-IN" b="0" i="1" smtClean="0">
                            <a:latin typeface="Cambria Math" panose="02040503050406030204" pitchFamily="18" charset="0"/>
                          </a:rPr>
                          <m:t>2</m:t>
                        </m:r>
                      </m:sub>
                    </m:sSub>
                  </m:oMath>
                </a14:m>
                <a:r>
                  <a:rPr lang="en-IN" dirty="0"/>
                  <a:t> </a:t>
                </a:r>
              </a:p>
              <a:p>
                <a:endParaRPr lang="en-IN" dirty="0"/>
              </a:p>
              <a:p>
                <a:r>
                  <a:rPr lang="en-IN" dirty="0"/>
                  <a:t>Therefore tan </a:t>
                </a:r>
                <a14:m>
                  <m:oMath xmlns:m="http://schemas.openxmlformats.org/officeDocument/2006/math">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𝜃</m:t>
                        </m:r>
                      </m:e>
                      <m:sub>
                        <m:r>
                          <a:rPr lang="en-GB" i="1">
                            <a:latin typeface="Cambria Math" panose="02040503050406030204" pitchFamily="18" charset="0"/>
                          </a:rPr>
                          <m:t>1</m:t>
                        </m:r>
                      </m:sub>
                    </m:sSub>
                  </m:oMath>
                </a14:m>
                <a:r>
                  <a:rPr lang="en-IN" dirty="0"/>
                  <a:t> = tan (90 + </a:t>
                </a:r>
                <a14:m>
                  <m:oMath xmlns:m="http://schemas.openxmlformats.org/officeDocument/2006/math">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𝜃</m:t>
                        </m:r>
                      </m:e>
                      <m:sub>
                        <m:r>
                          <a:rPr lang="en-IN" i="1">
                            <a:latin typeface="Cambria Math" panose="02040503050406030204" pitchFamily="18" charset="0"/>
                          </a:rPr>
                          <m:t>2</m:t>
                        </m:r>
                      </m:sub>
                    </m:sSub>
                    <m:r>
                      <a:rPr lang="en-IN" b="0" i="0" smtClean="0">
                        <a:latin typeface="Cambria Math" panose="02040503050406030204" pitchFamily="18" charset="0"/>
                      </a:rPr>
                      <m:t>) </m:t>
                    </m:r>
                  </m:oMath>
                </a14:m>
                <a:endParaRPr lang="en-IN" b="0" dirty="0"/>
              </a:p>
              <a:p>
                <a:r>
                  <a:rPr lang="en-IN" dirty="0"/>
                  <a:t>                           = - cot </a:t>
                </a:r>
                <a14:m>
                  <m:oMath xmlns:m="http://schemas.openxmlformats.org/officeDocument/2006/math">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𝜃</m:t>
                        </m:r>
                      </m:e>
                      <m:sub>
                        <m:r>
                          <a:rPr lang="en-IN" i="1">
                            <a:latin typeface="Cambria Math" panose="02040503050406030204" pitchFamily="18" charset="0"/>
                          </a:rPr>
                          <m:t>2</m:t>
                        </m:r>
                      </m:sub>
                    </m:sSub>
                  </m:oMath>
                </a14:m>
                <a:endParaRPr lang="en-IN" dirty="0"/>
              </a:p>
              <a:p>
                <a:r>
                  <a:rPr lang="en-IN" dirty="0"/>
                  <a:t>                           = -1/tan </a:t>
                </a:r>
                <a14:m>
                  <m:oMath xmlns:m="http://schemas.openxmlformats.org/officeDocument/2006/math">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𝜃</m:t>
                        </m:r>
                      </m:e>
                      <m:sub>
                        <m:r>
                          <a:rPr lang="en-IN" i="1">
                            <a:latin typeface="Cambria Math" panose="02040503050406030204" pitchFamily="18" charset="0"/>
                          </a:rPr>
                          <m:t>2</m:t>
                        </m:r>
                      </m:sub>
                    </m:sSub>
                  </m:oMath>
                </a14:m>
                <a:endParaRPr lang="en-IN" dirty="0"/>
              </a:p>
              <a:p>
                <a:r>
                  <a:rPr lang="en-IN" dirty="0">
                    <a:sym typeface="Wingdings" panose="05000000000000000000" pitchFamily="2" charset="2"/>
                  </a:rPr>
                  <a:t> </a:t>
                </a:r>
                <a:r>
                  <a:rPr lang="en-IN" dirty="0"/>
                  <a:t>tan </a:t>
                </a:r>
                <a14:m>
                  <m:oMath xmlns:m="http://schemas.openxmlformats.org/officeDocument/2006/math">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𝜃</m:t>
                        </m:r>
                      </m:e>
                      <m:sub>
                        <m:r>
                          <a:rPr lang="en-GB" i="1">
                            <a:latin typeface="Cambria Math" panose="02040503050406030204" pitchFamily="18" charset="0"/>
                          </a:rPr>
                          <m:t>1</m:t>
                        </m:r>
                      </m:sub>
                    </m:sSub>
                  </m:oMath>
                </a14:m>
                <a:r>
                  <a:rPr lang="en-IN" dirty="0"/>
                  <a:t>  x  tan </a:t>
                </a:r>
                <a14:m>
                  <m:oMath xmlns:m="http://schemas.openxmlformats.org/officeDocument/2006/math">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𝜃</m:t>
                        </m:r>
                      </m:e>
                      <m:sub>
                        <m:r>
                          <a:rPr lang="en-IN" i="1">
                            <a:latin typeface="Cambria Math" panose="02040503050406030204" pitchFamily="18" charset="0"/>
                          </a:rPr>
                          <m:t>2</m:t>
                        </m:r>
                      </m:sub>
                    </m:sSub>
                  </m:oMath>
                </a14:m>
                <a:r>
                  <a:rPr lang="en-IN" dirty="0"/>
                  <a:t> = -1</a:t>
                </a:r>
              </a:p>
              <a:p>
                <a:r>
                  <a:rPr lang="en-IN" dirty="0"/>
                  <a:t>Or </a:t>
                </a:r>
                <a14:m>
                  <m:oMath xmlns:m="http://schemas.openxmlformats.org/officeDocument/2006/math">
                    <m:sSub>
                      <m:sSubPr>
                        <m:ctrlPr>
                          <a:rPr lang="en-GB" i="1">
                            <a:solidFill>
                              <a:srgbClr val="836967"/>
                            </a:solidFill>
                            <a:latin typeface="Cambria Math" panose="02040503050406030204" pitchFamily="18" charset="0"/>
                          </a:rPr>
                        </m:ctrlPr>
                      </m:sSubPr>
                      <m:e>
                        <m:r>
                          <a:rPr lang="en-IN" b="0" i="1" smtClean="0">
                            <a:solidFill>
                              <a:srgbClr val="836967"/>
                            </a:solidFill>
                            <a:latin typeface="Cambria Math" panose="02040503050406030204" pitchFamily="18" charset="0"/>
                          </a:rPr>
                          <m:t>𝑚</m:t>
                        </m:r>
                      </m:e>
                      <m:sub>
                        <m:r>
                          <a:rPr lang="en-GB" i="1">
                            <a:latin typeface="Cambria Math" panose="02040503050406030204" pitchFamily="18" charset="0"/>
                          </a:rPr>
                          <m:t>1</m:t>
                        </m:r>
                      </m:sub>
                    </m:sSub>
                  </m:oMath>
                </a14:m>
                <a:r>
                  <a:rPr lang="en-IN" dirty="0"/>
                  <a:t> x </a:t>
                </a:r>
                <a14:m>
                  <m:oMath xmlns:m="http://schemas.openxmlformats.org/officeDocument/2006/math">
                    <m:sSub>
                      <m:sSubPr>
                        <m:ctrlPr>
                          <a:rPr lang="en-GB" i="1">
                            <a:solidFill>
                              <a:srgbClr val="836967"/>
                            </a:solidFill>
                            <a:latin typeface="Cambria Math" panose="02040503050406030204" pitchFamily="18" charset="0"/>
                          </a:rPr>
                        </m:ctrlPr>
                      </m:sSubPr>
                      <m:e>
                        <m:r>
                          <a:rPr lang="en-IN" b="0" i="1" smtClean="0">
                            <a:latin typeface="Cambria Math" panose="02040503050406030204" pitchFamily="18" charset="0"/>
                          </a:rPr>
                          <m:t>𝑚</m:t>
                        </m:r>
                      </m:e>
                      <m:sub>
                        <m:r>
                          <a:rPr lang="en-IN" i="1">
                            <a:latin typeface="Cambria Math" panose="02040503050406030204" pitchFamily="18" charset="0"/>
                          </a:rPr>
                          <m:t>2</m:t>
                        </m:r>
                      </m:sub>
                    </m:sSub>
                  </m:oMath>
                </a14:m>
                <a:r>
                  <a:rPr lang="en-IN" dirty="0"/>
                  <a:t> = -1</a:t>
                </a:r>
              </a:p>
              <a:p>
                <a:r>
                  <a:rPr lang="en-IN" dirty="0"/>
                  <a:t>The product of the slopes = -1</a:t>
                </a:r>
              </a:p>
            </p:txBody>
          </p:sp>
        </mc:Choice>
        <mc:Fallback>
          <p:sp>
            <p:nvSpPr>
              <p:cNvPr id="3" name="Content Placeholder 2">
                <a:extLst>
                  <a:ext uri="{FF2B5EF4-FFF2-40B4-BE49-F238E27FC236}">
                    <a16:creationId xmlns:a16="http://schemas.microsoft.com/office/drawing/2014/main" id="{58E41C65-313A-42CC-B489-A1E7AFE62DE3}"/>
                  </a:ext>
                </a:extLst>
              </p:cNvPr>
              <p:cNvSpPr>
                <a:spLocks noGrp="1" noRot="1" noChangeAspect="1" noMove="1" noResize="1" noEditPoints="1" noAdjustHandles="1" noChangeArrowheads="1" noChangeShapeType="1" noTextEdit="1"/>
              </p:cNvSpPr>
              <p:nvPr>
                <p:ph idx="1"/>
              </p:nvPr>
            </p:nvSpPr>
            <p:spPr>
              <a:xfrm>
                <a:off x="677334" y="2074607"/>
                <a:ext cx="8791131" cy="5979794"/>
              </a:xfrm>
              <a:blipFill>
                <a:blip r:embed="rId3"/>
                <a:stretch>
                  <a:fillRect l="-139" t="-612"/>
                </a:stretch>
              </a:blipFill>
            </p:spPr>
            <p:txBody>
              <a:bodyPr/>
              <a:lstStyle/>
              <a:p>
                <a:r>
                  <a:rPr lang="en-IN">
                    <a:noFill/>
                  </a:rPr>
                  <a:t> </a:t>
                </a:r>
              </a:p>
            </p:txBody>
          </p:sp>
        </mc:Fallback>
      </mc:AlternateContent>
      <p:pic>
        <p:nvPicPr>
          <p:cNvPr id="1026" name="Picture 2" descr="Day 9: Perpendicular lines">
            <a:extLst>
              <a:ext uri="{FF2B5EF4-FFF2-40B4-BE49-F238E27FC236}">
                <a16:creationId xmlns:a16="http://schemas.microsoft.com/office/drawing/2014/main" id="{690C951F-D86D-42D7-9883-5E1E2C6DAC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2385" y="2723988"/>
            <a:ext cx="3924185" cy="282083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A1F0B70-868D-4B7A-81E8-3F1023152C66}"/>
                  </a:ext>
                </a:extLst>
              </p:cNvPr>
              <p:cNvSpPr txBox="1"/>
              <p:nvPr/>
            </p:nvSpPr>
            <p:spPr>
              <a:xfrm>
                <a:off x="5140294" y="2223314"/>
                <a:ext cx="32046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𝑙</m:t>
                          </m:r>
                        </m:e>
                        <m:sub>
                          <m:r>
                            <a:rPr lang="en-IN" i="1" smtClean="0">
                              <a:latin typeface="Cambria Math" panose="02040503050406030204" pitchFamily="18" charset="0"/>
                            </a:rPr>
                            <m:t>1</m:t>
                          </m:r>
                        </m:sub>
                      </m:sSub>
                    </m:oMath>
                  </m:oMathPara>
                </a14:m>
                <a:endParaRPr lang="en-IN" dirty="0"/>
              </a:p>
            </p:txBody>
          </p:sp>
        </mc:Choice>
        <mc:Fallback xmlns="">
          <p:sp>
            <p:nvSpPr>
              <p:cNvPr id="5" name="TextBox 4">
                <a:extLst>
                  <a:ext uri="{FF2B5EF4-FFF2-40B4-BE49-F238E27FC236}">
                    <a16:creationId xmlns:a16="http://schemas.microsoft.com/office/drawing/2014/main" id="{0A1F0B70-868D-4B7A-81E8-3F1023152C66}"/>
                  </a:ext>
                </a:extLst>
              </p:cNvPr>
              <p:cNvSpPr txBox="1">
                <a:spLocks noRot="1" noChangeAspect="1" noMove="1" noResize="1" noEditPoints="1" noAdjustHandles="1" noChangeArrowheads="1" noChangeShapeType="1" noTextEdit="1"/>
              </p:cNvSpPr>
              <p:nvPr/>
            </p:nvSpPr>
            <p:spPr>
              <a:xfrm>
                <a:off x="5140294" y="2223314"/>
                <a:ext cx="320468" cy="276999"/>
              </a:xfrm>
              <a:prstGeom prst="rect">
                <a:avLst/>
              </a:prstGeom>
              <a:blipFill>
                <a:blip r:embed="rId5"/>
                <a:stretch>
                  <a:fillRect l="-3774" b="-177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B074ED-F0E9-484C-86C0-204434AFAAEB}"/>
                  </a:ext>
                </a:extLst>
              </p:cNvPr>
              <p:cNvSpPr txBox="1"/>
              <p:nvPr/>
            </p:nvSpPr>
            <p:spPr>
              <a:xfrm>
                <a:off x="7894903" y="2223314"/>
                <a:ext cx="1202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solidFill>
                            <a:srgbClr val="836967"/>
                          </a:solidFill>
                          <a:latin typeface="Cambria Math" panose="02040503050406030204" pitchFamily="18" charset="0"/>
                        </a:rPr>
                        <m:t> </m:t>
                      </m:r>
                    </m:oMath>
                  </m:oMathPara>
                </a14:m>
                <a:endParaRPr lang="en-IN" dirty="0"/>
              </a:p>
            </p:txBody>
          </p:sp>
        </mc:Choice>
        <mc:Fallback xmlns="">
          <p:sp>
            <p:nvSpPr>
              <p:cNvPr id="6" name="TextBox 5">
                <a:extLst>
                  <a:ext uri="{FF2B5EF4-FFF2-40B4-BE49-F238E27FC236}">
                    <a16:creationId xmlns:a16="http://schemas.microsoft.com/office/drawing/2014/main" id="{CCB074ED-F0E9-484C-86C0-204434AFAAEB}"/>
                  </a:ext>
                </a:extLst>
              </p:cNvPr>
              <p:cNvSpPr txBox="1">
                <a:spLocks noRot="1" noChangeAspect="1" noMove="1" noResize="1" noEditPoints="1" noAdjustHandles="1" noChangeArrowheads="1" noChangeShapeType="1" noTextEdit="1"/>
              </p:cNvSpPr>
              <p:nvPr/>
            </p:nvSpPr>
            <p:spPr>
              <a:xfrm>
                <a:off x="7894903" y="2223314"/>
                <a:ext cx="120226" cy="276999"/>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D670141-9A34-497B-9DBE-70C0F8D6F3A6}"/>
                  </a:ext>
                </a:extLst>
              </p:cNvPr>
              <p:cNvSpPr txBox="1"/>
              <p:nvPr/>
            </p:nvSpPr>
            <p:spPr>
              <a:xfrm>
                <a:off x="7830815" y="2191951"/>
                <a:ext cx="2484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𝑙</m:t>
                          </m:r>
                        </m:e>
                        <m:sub>
                          <m:r>
                            <a:rPr lang="en-IN" i="1" smtClean="0">
                              <a:latin typeface="Cambria Math" panose="02040503050406030204" pitchFamily="18" charset="0"/>
                            </a:rPr>
                            <m:t>2</m:t>
                          </m:r>
                        </m:sub>
                      </m:sSub>
                    </m:oMath>
                  </m:oMathPara>
                </a14:m>
                <a:endParaRPr lang="en-IN" dirty="0"/>
              </a:p>
            </p:txBody>
          </p:sp>
        </mc:Choice>
        <mc:Fallback xmlns="">
          <p:sp>
            <p:nvSpPr>
              <p:cNvPr id="7" name="TextBox 6">
                <a:extLst>
                  <a:ext uri="{FF2B5EF4-FFF2-40B4-BE49-F238E27FC236}">
                    <a16:creationId xmlns:a16="http://schemas.microsoft.com/office/drawing/2014/main" id="{AD670141-9A34-497B-9DBE-70C0F8D6F3A6}"/>
                  </a:ext>
                </a:extLst>
              </p:cNvPr>
              <p:cNvSpPr txBox="1">
                <a:spLocks noRot="1" noChangeAspect="1" noMove="1" noResize="1" noEditPoints="1" noAdjustHandles="1" noChangeArrowheads="1" noChangeShapeType="1" noTextEdit="1"/>
              </p:cNvSpPr>
              <p:nvPr/>
            </p:nvSpPr>
            <p:spPr>
              <a:xfrm>
                <a:off x="7830815" y="2191951"/>
                <a:ext cx="248401" cy="276999"/>
              </a:xfrm>
              <a:prstGeom prst="rect">
                <a:avLst/>
              </a:prstGeom>
              <a:blipFill>
                <a:blip r:embed="rId7"/>
                <a:stretch>
                  <a:fillRect l="-20000" r="-7500" b="-17778"/>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0A723719-204B-4C1A-B627-AF2A4577520F}"/>
              </a:ext>
            </a:extLst>
          </p:cNvPr>
          <p:cNvSpPr txBox="1"/>
          <p:nvPr/>
        </p:nvSpPr>
        <p:spPr>
          <a:xfrm>
            <a:off x="3377031" y="2592179"/>
            <a:ext cx="65" cy="276999"/>
          </a:xfrm>
          <a:prstGeom prst="rect">
            <a:avLst/>
          </a:prstGeom>
          <a:noFill/>
        </p:spPr>
        <p:txBody>
          <a:bodyPr wrap="none" lIns="0" tIns="0" rIns="0" bIns="0" rtlCol="0">
            <a:spAutoFit/>
          </a:bodyPr>
          <a:lstStyle/>
          <a:p>
            <a:pPr/>
            <a:endParaRPr lang="en-IN"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C959853-6D63-46BB-9C2D-CE24DE69F1F9}"/>
                  </a:ext>
                </a:extLst>
              </p:cNvPr>
              <p:cNvSpPr txBox="1"/>
              <p:nvPr/>
            </p:nvSpPr>
            <p:spPr>
              <a:xfrm>
                <a:off x="2602194" y="3754635"/>
                <a:ext cx="720410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𝜃</m:t>
                          </m:r>
                        </m:e>
                        <m:sub>
                          <m:r>
                            <a:rPr lang="en-GB" i="1">
                              <a:latin typeface="Cambria Math" panose="02040503050406030204" pitchFamily="18" charset="0"/>
                            </a:rPr>
                            <m:t>1</m:t>
                          </m:r>
                        </m:sub>
                      </m:sSub>
                    </m:oMath>
                  </m:oMathPara>
                </a14:m>
                <a:endParaRPr lang="en-IN" dirty="0"/>
              </a:p>
            </p:txBody>
          </p:sp>
        </mc:Choice>
        <mc:Fallback xmlns="">
          <p:sp>
            <p:nvSpPr>
              <p:cNvPr id="12" name="TextBox 11">
                <a:extLst>
                  <a:ext uri="{FF2B5EF4-FFF2-40B4-BE49-F238E27FC236}">
                    <a16:creationId xmlns:a16="http://schemas.microsoft.com/office/drawing/2014/main" id="{DC959853-6D63-46BB-9C2D-CE24DE69F1F9}"/>
                  </a:ext>
                </a:extLst>
              </p:cNvPr>
              <p:cNvSpPr txBox="1">
                <a:spLocks noRot="1" noChangeAspect="1" noMove="1" noResize="1" noEditPoints="1" noAdjustHandles="1" noChangeArrowheads="1" noChangeShapeType="1" noTextEdit="1"/>
              </p:cNvSpPr>
              <p:nvPr/>
            </p:nvSpPr>
            <p:spPr>
              <a:xfrm>
                <a:off x="2602194" y="3754635"/>
                <a:ext cx="7204104" cy="36933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30CA54B-F1BE-4EA6-BDEE-1AA2520D500D}"/>
                  </a:ext>
                </a:extLst>
              </p:cNvPr>
              <p:cNvSpPr txBox="1"/>
              <p:nvPr/>
            </p:nvSpPr>
            <p:spPr>
              <a:xfrm>
                <a:off x="5584676" y="3938991"/>
                <a:ext cx="19979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200" i="1" smtClean="0">
                              <a:solidFill>
                                <a:srgbClr val="836967"/>
                              </a:solidFill>
                              <a:latin typeface="Cambria Math" panose="02040503050406030204" pitchFamily="18" charset="0"/>
                            </a:rPr>
                          </m:ctrlPr>
                        </m:sSubPr>
                        <m:e>
                          <m:r>
                            <a:rPr lang="en-IN" sz="1200" i="1" smtClean="0">
                              <a:latin typeface="Cambria Math" panose="02040503050406030204" pitchFamily="18" charset="0"/>
                            </a:rPr>
                            <m:t>𝜃</m:t>
                          </m:r>
                        </m:e>
                        <m:sub>
                          <m:r>
                            <a:rPr lang="en-IN" sz="1200" i="1" smtClean="0">
                              <a:latin typeface="Cambria Math" panose="02040503050406030204" pitchFamily="18" charset="0"/>
                            </a:rPr>
                            <m:t>2</m:t>
                          </m:r>
                        </m:sub>
                      </m:sSub>
                    </m:oMath>
                  </m:oMathPara>
                </a14:m>
                <a:endParaRPr lang="en-IN" sz="1200" dirty="0"/>
              </a:p>
            </p:txBody>
          </p:sp>
        </mc:Choice>
        <mc:Fallback xmlns="">
          <p:sp>
            <p:nvSpPr>
              <p:cNvPr id="11" name="TextBox 10">
                <a:extLst>
                  <a:ext uri="{FF2B5EF4-FFF2-40B4-BE49-F238E27FC236}">
                    <a16:creationId xmlns:a16="http://schemas.microsoft.com/office/drawing/2014/main" id="{230CA54B-F1BE-4EA6-BDEE-1AA2520D500D}"/>
                  </a:ext>
                </a:extLst>
              </p:cNvPr>
              <p:cNvSpPr txBox="1">
                <a:spLocks noRot="1" noChangeAspect="1" noMove="1" noResize="1" noEditPoints="1" noAdjustHandles="1" noChangeArrowheads="1" noChangeShapeType="1" noTextEdit="1"/>
              </p:cNvSpPr>
              <p:nvPr/>
            </p:nvSpPr>
            <p:spPr>
              <a:xfrm>
                <a:off x="5584676" y="3938991"/>
                <a:ext cx="199798" cy="184666"/>
              </a:xfrm>
              <a:prstGeom prst="rect">
                <a:avLst/>
              </a:prstGeom>
              <a:blipFill>
                <a:blip r:embed="rId9"/>
                <a:stretch>
                  <a:fillRect l="-15152" b="-16667"/>
                </a:stretch>
              </a:blipFill>
            </p:spPr>
            <p:txBody>
              <a:bodyPr/>
              <a:lstStyle/>
              <a:p>
                <a:r>
                  <a:rPr lang="en-IN">
                    <a:noFill/>
                  </a:rPr>
                  <a:t> </a:t>
                </a:r>
              </a:p>
            </p:txBody>
          </p:sp>
        </mc:Fallback>
      </mc:AlternateContent>
      <p:grpSp>
        <p:nvGrpSpPr>
          <p:cNvPr id="17" name="Group 16">
            <a:extLst>
              <a:ext uri="{FF2B5EF4-FFF2-40B4-BE49-F238E27FC236}">
                <a16:creationId xmlns:a16="http://schemas.microsoft.com/office/drawing/2014/main" id="{C71E800F-CE06-4999-86F9-A35240BACEC7}"/>
              </a:ext>
            </a:extLst>
          </p:cNvPr>
          <p:cNvGrpSpPr/>
          <p:nvPr/>
        </p:nvGrpSpPr>
        <p:grpSpPr>
          <a:xfrm>
            <a:off x="5813065" y="3882119"/>
            <a:ext cx="133200" cy="119520"/>
            <a:chOff x="5813065" y="3882119"/>
            <a:chExt cx="133200" cy="119520"/>
          </a:xfrm>
        </p:grpSpPr>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E561474C-2698-4EAD-9F6B-89738F100E49}"/>
                    </a:ext>
                  </a:extLst>
                </p14:cNvPr>
                <p14:cNvContentPartPr/>
                <p14:nvPr/>
              </p14:nvContentPartPr>
              <p14:xfrm>
                <a:off x="5813065" y="3933599"/>
                <a:ext cx="1800" cy="7920"/>
              </p14:xfrm>
            </p:contentPart>
          </mc:Choice>
          <mc:Fallback xmlns="">
            <p:pic>
              <p:nvPicPr>
                <p:cNvPr id="14" name="Ink 13">
                  <a:extLst>
                    <a:ext uri="{FF2B5EF4-FFF2-40B4-BE49-F238E27FC236}">
                      <a16:creationId xmlns:a16="http://schemas.microsoft.com/office/drawing/2014/main" id="{E561474C-2698-4EAD-9F6B-89738F100E49}"/>
                    </a:ext>
                  </a:extLst>
                </p:cNvPr>
                <p:cNvPicPr/>
                <p:nvPr/>
              </p:nvPicPr>
              <p:blipFill>
                <a:blip r:embed="rId11"/>
                <a:stretch>
                  <a:fillRect/>
                </a:stretch>
              </p:blipFill>
              <p:spPr>
                <a:xfrm>
                  <a:off x="5804425" y="3924599"/>
                  <a:ext cx="1944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D922440F-7823-4843-ADAA-2BF5450CE794}"/>
                    </a:ext>
                  </a:extLst>
                </p14:cNvPr>
                <p14:cNvContentPartPr/>
                <p14:nvPr/>
              </p14:nvContentPartPr>
              <p14:xfrm>
                <a:off x="5822425" y="3882119"/>
                <a:ext cx="16920" cy="119520"/>
              </p14:xfrm>
            </p:contentPart>
          </mc:Choice>
          <mc:Fallback xmlns="">
            <p:pic>
              <p:nvPicPr>
                <p:cNvPr id="15" name="Ink 14">
                  <a:extLst>
                    <a:ext uri="{FF2B5EF4-FFF2-40B4-BE49-F238E27FC236}">
                      <a16:creationId xmlns:a16="http://schemas.microsoft.com/office/drawing/2014/main" id="{D922440F-7823-4843-ADAA-2BF5450CE794}"/>
                    </a:ext>
                  </a:extLst>
                </p:cNvPr>
                <p:cNvPicPr/>
                <p:nvPr/>
              </p:nvPicPr>
              <p:blipFill>
                <a:blip r:embed="rId13"/>
                <a:stretch>
                  <a:fillRect/>
                </a:stretch>
              </p:blipFill>
              <p:spPr>
                <a:xfrm>
                  <a:off x="5813785" y="3873479"/>
                  <a:ext cx="345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8D82ED04-0E11-43A2-8EFD-E9CFFB7D5E7C}"/>
                    </a:ext>
                  </a:extLst>
                </p14:cNvPr>
                <p14:cNvContentPartPr/>
                <p14:nvPr/>
              </p14:nvContentPartPr>
              <p14:xfrm>
                <a:off x="5821705" y="3934679"/>
                <a:ext cx="124560" cy="42480"/>
              </p14:xfrm>
            </p:contentPart>
          </mc:Choice>
          <mc:Fallback xmlns="">
            <p:pic>
              <p:nvPicPr>
                <p:cNvPr id="16" name="Ink 15">
                  <a:extLst>
                    <a:ext uri="{FF2B5EF4-FFF2-40B4-BE49-F238E27FC236}">
                      <a16:creationId xmlns:a16="http://schemas.microsoft.com/office/drawing/2014/main" id="{8D82ED04-0E11-43A2-8EFD-E9CFFB7D5E7C}"/>
                    </a:ext>
                  </a:extLst>
                </p:cNvPr>
                <p:cNvPicPr/>
                <p:nvPr/>
              </p:nvPicPr>
              <p:blipFill>
                <a:blip r:embed="rId15"/>
                <a:stretch>
                  <a:fillRect/>
                </a:stretch>
              </p:blipFill>
              <p:spPr>
                <a:xfrm>
                  <a:off x="5812705" y="3926039"/>
                  <a:ext cx="142200" cy="60120"/>
                </a:xfrm>
                <a:prstGeom prst="rect">
                  <a:avLst/>
                </a:prstGeom>
              </p:spPr>
            </p:pic>
          </mc:Fallback>
        </mc:AlternateContent>
      </p:grpSp>
      <p:sp>
        <p:nvSpPr>
          <p:cNvPr id="18" name="TextBox 17">
            <a:extLst>
              <a:ext uri="{FF2B5EF4-FFF2-40B4-BE49-F238E27FC236}">
                <a16:creationId xmlns:a16="http://schemas.microsoft.com/office/drawing/2014/main" id="{DC560210-F935-42AF-BB18-C4584FA92A74}"/>
              </a:ext>
            </a:extLst>
          </p:cNvPr>
          <p:cNvSpPr txBox="1"/>
          <p:nvPr/>
        </p:nvSpPr>
        <p:spPr>
          <a:xfrm>
            <a:off x="1041321" y="1022675"/>
            <a:ext cx="7202128" cy="1200329"/>
          </a:xfrm>
          <a:prstGeom prst="rect">
            <a:avLst/>
          </a:prstGeom>
          <a:noFill/>
        </p:spPr>
        <p:txBody>
          <a:bodyPr wrap="square">
            <a:spAutoFit/>
          </a:bodyPr>
          <a:lstStyle/>
          <a:p>
            <a:r>
              <a:rPr lang="en-IN" dirty="0"/>
              <a:t>Slopes of Perpendicular lines:</a:t>
            </a:r>
          </a:p>
          <a:p>
            <a:r>
              <a:rPr lang="en-IN" dirty="0"/>
              <a:t>The condition for two lines  with slopes m₁  and m₂ to be perpendicular   = m₁ x m₂ = -1</a:t>
            </a:r>
          </a:p>
          <a:p>
            <a:endParaRPr lang="en-IN" dirty="0"/>
          </a:p>
        </p:txBody>
      </p:sp>
    </p:spTree>
    <p:extLst>
      <p:ext uri="{BB962C8B-B14F-4D97-AF65-F5344CB8AC3E}">
        <p14:creationId xmlns:p14="http://schemas.microsoft.com/office/powerpoint/2010/main" val="210060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 calcmode="lin" valueType="num">
                                      <p:cBhvr additive="base">
                                        <p:cTn id="6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 calcmode="lin" valueType="num">
                                      <p:cBhvr additive="base">
                                        <p:cTn id="7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F0F9-57C1-4807-A20F-36C3A38D6311}"/>
              </a:ext>
            </a:extLst>
          </p:cNvPr>
          <p:cNvSpPr>
            <a:spLocks noGrp="1"/>
          </p:cNvSpPr>
          <p:nvPr>
            <p:ph type="title"/>
          </p:nvPr>
        </p:nvSpPr>
        <p:spPr/>
        <p:txBody>
          <a:bodyPr/>
          <a:lstStyle/>
          <a:p>
            <a:r>
              <a:rPr lang="en-GB" dirty="0"/>
              <a:t>Co-ordinate geometry</a:t>
            </a:r>
            <a:endParaRPr lang="en-IN" dirty="0"/>
          </a:p>
        </p:txBody>
      </p:sp>
      <p:sp>
        <p:nvSpPr>
          <p:cNvPr id="3" name="Content Placeholder 2">
            <a:extLst>
              <a:ext uri="{FF2B5EF4-FFF2-40B4-BE49-F238E27FC236}">
                <a16:creationId xmlns:a16="http://schemas.microsoft.com/office/drawing/2014/main" id="{30264C72-5415-4A6D-8409-28CC3D284088}"/>
              </a:ext>
            </a:extLst>
          </p:cNvPr>
          <p:cNvSpPr>
            <a:spLocks noGrp="1"/>
          </p:cNvSpPr>
          <p:nvPr>
            <p:ph idx="1"/>
          </p:nvPr>
        </p:nvSpPr>
        <p:spPr/>
        <p:txBody>
          <a:bodyPr/>
          <a:lstStyle/>
          <a:p>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498C39-CF48-451D-A3C6-1917D7B0058A}"/>
                  </a:ext>
                </a:extLst>
              </p:cNvPr>
              <p:cNvSpPr txBox="1"/>
              <p:nvPr/>
            </p:nvSpPr>
            <p:spPr>
              <a:xfrm>
                <a:off x="929004" y="2772680"/>
                <a:ext cx="8477682" cy="2920608"/>
              </a:xfrm>
              <a:prstGeom prst="rect">
                <a:avLst/>
              </a:prstGeom>
              <a:noFill/>
            </p:spPr>
            <p:txBody>
              <a:bodyPr wrap="square">
                <a:spAutoFit/>
              </a:bodyPr>
              <a:lstStyle/>
              <a:p>
                <a:r>
                  <a:rPr lang="en-IN" sz="2800" dirty="0"/>
                  <a:t>slope of any line   </a:t>
                </a:r>
                <a:r>
                  <a:rPr lang="en-IN" dirty="0"/>
                  <a:t>:</a:t>
                </a:r>
              </a:p>
              <a:p>
                <a:r>
                  <a:rPr lang="en-IN" dirty="0"/>
                  <a:t>                                            </a:t>
                </a:r>
                <a:r>
                  <a:rPr lang="en-IN" dirty="0" err="1"/>
                  <a:t>ax</a:t>
                </a:r>
                <a:r>
                  <a:rPr lang="en-IN" dirty="0"/>
                  <a:t> + by + c = 0</a:t>
                </a:r>
              </a:p>
              <a:p>
                <a:r>
                  <a:rPr lang="en-IN" dirty="0"/>
                  <a:t>                                            by = -</a:t>
                </a:r>
                <a:r>
                  <a:rPr lang="en-IN" dirty="0" err="1"/>
                  <a:t>ax</a:t>
                </a:r>
                <a:r>
                  <a:rPr lang="en-IN" dirty="0"/>
                  <a:t> – c</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𝑎</m:t>
                          </m:r>
                        </m:num>
                        <m:den>
                          <m:r>
                            <a:rPr lang="en-IN" i="1">
                              <a:latin typeface="Cambria Math" panose="02040503050406030204" pitchFamily="18" charset="0"/>
                            </a:rPr>
                            <m:t>𝑏</m:t>
                          </m:r>
                        </m:den>
                      </m:f>
                      <m:r>
                        <a:rPr lang="en-IN" i="1">
                          <a:latin typeface="Cambria Math" panose="02040503050406030204" pitchFamily="18" charset="0"/>
                        </a:rPr>
                        <m:t>𝑥</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𝑐</m:t>
                          </m:r>
                        </m:num>
                        <m:den>
                          <m:r>
                            <a:rPr lang="en-IN" i="1">
                              <a:latin typeface="Cambria Math" panose="02040503050406030204" pitchFamily="18" charset="0"/>
                            </a:rPr>
                            <m:t>𝑏</m:t>
                          </m:r>
                        </m:den>
                      </m:f>
                    </m:oMath>
                  </m:oMathPara>
                </a14:m>
                <a:endParaRPr lang="en-IN" dirty="0"/>
              </a:p>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𝑚</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𝑎</m:t>
                          </m:r>
                        </m:num>
                        <m:den>
                          <m:r>
                            <a:rPr lang="en-IN" i="1">
                              <a:latin typeface="Cambria Math" panose="02040503050406030204" pitchFamily="18" charset="0"/>
                            </a:rPr>
                            <m:t>𝑏</m:t>
                          </m:r>
                        </m:den>
                      </m:f>
                    </m:oMath>
                  </m:oMathPara>
                </a14:m>
                <a:endParaRPr lang="en-IN" dirty="0"/>
              </a:p>
              <a:p>
                <a:pPr/>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rPr>
                        <m:t>𝑠𝑙𝑜𝑝𝑒</m:t>
                      </m:r>
                      <m:r>
                        <a:rPr lang="en-IN" sz="2800" i="1">
                          <a:latin typeface="Cambria Math" panose="02040503050406030204" pitchFamily="18" charset="0"/>
                        </a:rPr>
                        <m:t>=− </m:t>
                      </m:r>
                      <m:f>
                        <m:fPr>
                          <m:ctrlPr>
                            <a:rPr lang="en-IN" sz="2800" i="1">
                              <a:latin typeface="Cambria Math" panose="02040503050406030204" pitchFamily="18" charset="0"/>
                            </a:rPr>
                          </m:ctrlPr>
                        </m:fPr>
                        <m:num>
                          <m:r>
                            <a:rPr lang="en-IN" sz="2800" i="1">
                              <a:latin typeface="Cambria Math" panose="02040503050406030204" pitchFamily="18" charset="0"/>
                            </a:rPr>
                            <m:t>𝑐𝑜𝑒𝑓𝑓𝑖𝑒𝑐𝑖𝑒𝑛𝑡</m:t>
                          </m:r>
                          <m:r>
                            <a:rPr lang="en-IN" sz="2800" i="1">
                              <a:latin typeface="Cambria Math" panose="02040503050406030204" pitchFamily="18" charset="0"/>
                            </a:rPr>
                            <m:t> </m:t>
                          </m:r>
                          <m:r>
                            <a:rPr lang="en-IN" sz="2800" i="1">
                              <a:latin typeface="Cambria Math" panose="02040503050406030204" pitchFamily="18" charset="0"/>
                            </a:rPr>
                            <m:t>𝑜𝑓</m:t>
                          </m:r>
                          <m:r>
                            <a:rPr lang="en-IN" sz="2800" i="1">
                              <a:latin typeface="Cambria Math" panose="02040503050406030204" pitchFamily="18" charset="0"/>
                            </a:rPr>
                            <m:t> </m:t>
                          </m:r>
                          <m:r>
                            <a:rPr lang="en-IN" sz="2800" i="1">
                              <a:latin typeface="Cambria Math" panose="02040503050406030204" pitchFamily="18" charset="0"/>
                            </a:rPr>
                            <m:t>𝑥</m:t>
                          </m:r>
                        </m:num>
                        <m:den>
                          <m:r>
                            <a:rPr lang="en-IN" sz="2800" i="1">
                              <a:latin typeface="Cambria Math" panose="02040503050406030204" pitchFamily="18" charset="0"/>
                            </a:rPr>
                            <m:t>𝑐𝑜𝑒</m:t>
                          </m:r>
                          <m:r>
                            <a:rPr lang="en-IN" sz="2800" b="0" i="1" smtClean="0">
                              <a:latin typeface="Cambria Math" panose="02040503050406030204" pitchFamily="18" charset="0"/>
                            </a:rPr>
                            <m:t>𝑓</m:t>
                          </m:r>
                          <m:r>
                            <a:rPr lang="en-IN" sz="2800" i="1">
                              <a:latin typeface="Cambria Math" panose="02040503050406030204" pitchFamily="18" charset="0"/>
                            </a:rPr>
                            <m:t>𝑓</m:t>
                          </m:r>
                          <m:r>
                            <a:rPr lang="en-IN" sz="2800" b="0" i="1" smtClean="0">
                              <a:latin typeface="Cambria Math" panose="02040503050406030204" pitchFamily="18" charset="0"/>
                            </a:rPr>
                            <m:t>𝑒</m:t>
                          </m:r>
                          <m:r>
                            <a:rPr lang="en-IN" sz="2800" i="1">
                              <a:latin typeface="Cambria Math" panose="02040503050406030204" pitchFamily="18" charset="0"/>
                            </a:rPr>
                            <m:t>𝑐𝑖𝑒𝑛𝑡</m:t>
                          </m:r>
                          <m:r>
                            <a:rPr lang="en-IN" sz="2800" i="1">
                              <a:latin typeface="Cambria Math" panose="02040503050406030204" pitchFamily="18" charset="0"/>
                            </a:rPr>
                            <m:t> </m:t>
                          </m:r>
                          <m:r>
                            <a:rPr lang="en-IN" sz="2800" i="1">
                              <a:latin typeface="Cambria Math" panose="02040503050406030204" pitchFamily="18" charset="0"/>
                            </a:rPr>
                            <m:t>𝑜𝑓</m:t>
                          </m:r>
                          <m:r>
                            <a:rPr lang="en-IN" sz="2800" i="1">
                              <a:latin typeface="Cambria Math" panose="02040503050406030204" pitchFamily="18" charset="0"/>
                            </a:rPr>
                            <m:t> </m:t>
                          </m:r>
                          <m:r>
                            <a:rPr lang="en-IN" sz="2800" i="1">
                              <a:latin typeface="Cambria Math" panose="02040503050406030204" pitchFamily="18" charset="0"/>
                            </a:rPr>
                            <m:t>𝑦</m:t>
                          </m:r>
                        </m:den>
                      </m:f>
                    </m:oMath>
                  </m:oMathPara>
                </a14:m>
                <a:endParaRPr lang="en-IN" sz="2800" dirty="0"/>
              </a:p>
            </p:txBody>
          </p:sp>
        </mc:Choice>
        <mc:Fallback xmlns="">
          <p:sp>
            <p:nvSpPr>
              <p:cNvPr id="5" name="TextBox 4">
                <a:extLst>
                  <a:ext uri="{FF2B5EF4-FFF2-40B4-BE49-F238E27FC236}">
                    <a16:creationId xmlns:a16="http://schemas.microsoft.com/office/drawing/2014/main" id="{0C498C39-CF48-451D-A3C6-1917D7B0058A}"/>
                  </a:ext>
                </a:extLst>
              </p:cNvPr>
              <p:cNvSpPr txBox="1">
                <a:spLocks noRot="1" noChangeAspect="1" noMove="1" noResize="1" noEditPoints="1" noAdjustHandles="1" noChangeArrowheads="1" noChangeShapeType="1" noTextEdit="1"/>
              </p:cNvSpPr>
              <p:nvPr/>
            </p:nvSpPr>
            <p:spPr>
              <a:xfrm>
                <a:off x="929004" y="2772680"/>
                <a:ext cx="8477682" cy="2920608"/>
              </a:xfrm>
              <a:prstGeom prst="rect">
                <a:avLst/>
              </a:prstGeom>
              <a:blipFill>
                <a:blip r:embed="rId2"/>
                <a:stretch>
                  <a:fillRect l="-1438" t="-2088"/>
                </a:stretch>
              </a:blipFill>
            </p:spPr>
            <p:txBody>
              <a:bodyPr/>
              <a:lstStyle/>
              <a:p>
                <a:r>
                  <a:rPr lang="en-IN">
                    <a:noFill/>
                  </a:rPr>
                  <a:t> </a:t>
                </a:r>
              </a:p>
            </p:txBody>
          </p:sp>
        </mc:Fallback>
      </mc:AlternateContent>
    </p:spTree>
    <p:extLst>
      <p:ext uri="{BB962C8B-B14F-4D97-AF65-F5344CB8AC3E}">
        <p14:creationId xmlns:p14="http://schemas.microsoft.com/office/powerpoint/2010/main" val="173780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519C-D803-4CFC-8558-FF834F31090B}"/>
              </a:ext>
            </a:extLst>
          </p:cNvPr>
          <p:cNvSpPr>
            <a:spLocks noGrp="1"/>
          </p:cNvSpPr>
          <p:nvPr>
            <p:ph type="title"/>
          </p:nvPr>
        </p:nvSpPr>
        <p:spPr>
          <a:xfrm>
            <a:off x="838200" y="365126"/>
            <a:ext cx="10515600" cy="613070"/>
          </a:xfrm>
        </p:spPr>
        <p:txBody>
          <a:bodyPr>
            <a:normAutofit fontScale="90000"/>
          </a:bodyPr>
          <a:lstStyle/>
          <a:p>
            <a:pPr algn="ctr"/>
            <a:r>
              <a:rPr lang="en-IN" b="1" dirty="0"/>
              <a:t>Co-ordinate 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CCDB64-88D3-4374-944D-143C99B19A31}"/>
                  </a:ext>
                </a:extLst>
              </p:cNvPr>
              <p:cNvSpPr>
                <a:spLocks noGrp="1"/>
              </p:cNvSpPr>
              <p:nvPr>
                <p:ph idx="1"/>
              </p:nvPr>
            </p:nvSpPr>
            <p:spPr>
              <a:xfrm>
                <a:off x="838200" y="978196"/>
                <a:ext cx="10515600" cy="5379521"/>
              </a:xfrm>
            </p:spPr>
            <p:txBody>
              <a:bodyPr>
                <a:normAutofit/>
              </a:bodyPr>
              <a:lstStyle/>
              <a:p>
                <a:r>
                  <a:rPr lang="en-IN" sz="2800" dirty="0"/>
                  <a:t>Miscellaneous</a:t>
                </a:r>
                <a:r>
                  <a:rPr lang="en-IN" dirty="0"/>
                  <a:t>:</a:t>
                </a:r>
              </a:p>
              <a:p>
                <a:pPr lvl="0"/>
                <a:r>
                  <a:rPr lang="en-IN" dirty="0"/>
                  <a:t>The </a:t>
                </a:r>
                <a:r>
                  <a:rPr lang="en-IN" sz="2800" dirty="0"/>
                  <a:t>distance</a:t>
                </a:r>
                <a:r>
                  <a:rPr lang="en-IN" dirty="0"/>
                  <a:t> between any two points (x</a:t>
                </a:r>
                <a:r>
                  <a:rPr lang="en-IN" baseline="-25000" dirty="0"/>
                  <a:t>1</a:t>
                </a:r>
                <a:r>
                  <a:rPr lang="en-IN" dirty="0"/>
                  <a:t>, y</a:t>
                </a:r>
                <a:r>
                  <a:rPr lang="en-IN" baseline="-25000" dirty="0"/>
                  <a:t>1</a:t>
                </a:r>
                <a:r>
                  <a:rPr lang="en-IN" dirty="0"/>
                  <a:t>) and (x</a:t>
                </a:r>
                <a:r>
                  <a:rPr lang="en-IN" baseline="-25000" dirty="0"/>
                  <a:t>2</a:t>
                </a:r>
                <a:r>
                  <a:rPr lang="en-IN" dirty="0"/>
                  <a:t>, y</a:t>
                </a:r>
                <a:r>
                  <a:rPr lang="en-IN" baseline="-25000" dirty="0"/>
                  <a:t>2</a:t>
                </a:r>
                <a:r>
                  <a:rPr lang="en-IN" dirty="0"/>
                  <a:t>) is</a:t>
                </a:r>
              </a:p>
              <a:p>
                <a:r>
                  <a:rPr lang="en-IN" dirty="0"/>
                  <a:t> d = </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i="1">
                                <a:latin typeface="Cambria Math" panose="02040503050406030204" pitchFamily="18" charset="0"/>
                              </a:rPr>
                              <m:t>)</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m:t>
                            </m:r>
                          </m:e>
                          <m:sup>
                            <m:r>
                              <a:rPr lang="en-IN" i="1">
                                <a:latin typeface="Cambria Math" panose="02040503050406030204" pitchFamily="18" charset="0"/>
                              </a:rPr>
                              <m:t>2</m:t>
                            </m:r>
                          </m:sup>
                        </m:sSup>
                        <m:r>
                          <a:rPr lang="en-US" i="1">
                            <a:latin typeface="Cambria Math" panose="02040503050406030204" pitchFamily="18" charset="0"/>
                          </a:rPr>
                          <m:t> </m:t>
                        </m:r>
                      </m:e>
                    </m:rad>
                  </m:oMath>
                </a14:m>
                <a:endParaRPr lang="en-IN" dirty="0"/>
              </a:p>
              <a:p>
                <a:endParaRPr lang="en-IN" dirty="0"/>
              </a:p>
              <a:p>
                <a:endParaRPr lang="en-IN" dirty="0"/>
              </a:p>
              <a:p>
                <a:r>
                  <a:rPr lang="en-IN" dirty="0"/>
                  <a:t>Find the distance b/w  the two points  (-3,2) and (2,4)</a:t>
                </a:r>
              </a:p>
              <a:p>
                <a:endParaRPr lang="en-IN" dirty="0"/>
              </a:p>
              <a:p>
                <a:endParaRPr lang="en-IN" dirty="0"/>
              </a:p>
              <a:p>
                <a:pPr lvl="0"/>
                <a:endParaRPr lang="en-IN" dirty="0"/>
              </a:p>
              <a:p>
                <a:endParaRPr lang="en-IN" dirty="0"/>
              </a:p>
            </p:txBody>
          </p:sp>
        </mc:Choice>
        <mc:Fallback xmlns="">
          <p:sp>
            <p:nvSpPr>
              <p:cNvPr id="3" name="Content Placeholder 2">
                <a:extLst>
                  <a:ext uri="{FF2B5EF4-FFF2-40B4-BE49-F238E27FC236}">
                    <a16:creationId xmlns:a16="http://schemas.microsoft.com/office/drawing/2014/main" id="{A7CCDB64-88D3-4374-944D-143C99B19A31}"/>
                  </a:ext>
                </a:extLst>
              </p:cNvPr>
              <p:cNvSpPr>
                <a:spLocks noGrp="1" noRot="1" noChangeAspect="1" noMove="1" noResize="1" noEditPoints="1" noAdjustHandles="1" noChangeArrowheads="1" noChangeShapeType="1" noTextEdit="1"/>
              </p:cNvSpPr>
              <p:nvPr>
                <p:ph idx="1"/>
              </p:nvPr>
            </p:nvSpPr>
            <p:spPr>
              <a:xfrm>
                <a:off x="838200" y="978196"/>
                <a:ext cx="10515600" cy="5379521"/>
              </a:xfrm>
              <a:blipFill>
                <a:blip r:embed="rId3"/>
                <a:stretch>
                  <a:fillRect l="-754" t="-1019"/>
                </a:stretch>
              </a:blipFill>
            </p:spPr>
            <p:txBody>
              <a:bodyPr/>
              <a:lstStyle/>
              <a:p>
                <a:r>
                  <a:rPr lang="en-IN">
                    <a:noFill/>
                  </a:rPr>
                  <a:t> </a:t>
                </a:r>
              </a:p>
            </p:txBody>
          </p:sp>
        </mc:Fallback>
      </mc:AlternateContent>
    </p:spTree>
    <p:extLst>
      <p:ext uri="{BB962C8B-B14F-4D97-AF65-F5344CB8AC3E}">
        <p14:creationId xmlns:p14="http://schemas.microsoft.com/office/powerpoint/2010/main" val="187437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76B7-5AB1-4B3A-950A-96A3668C8ABA}"/>
              </a:ext>
            </a:extLst>
          </p:cNvPr>
          <p:cNvSpPr>
            <a:spLocks noGrp="1"/>
          </p:cNvSpPr>
          <p:nvPr>
            <p:ph type="title"/>
          </p:nvPr>
        </p:nvSpPr>
        <p:spPr/>
        <p:txBody>
          <a:bodyPr/>
          <a:lstStyle/>
          <a:p>
            <a:pPr algn="ctr"/>
            <a:r>
              <a:rPr lang="en-GB" dirty="0"/>
              <a:t>Co-ordinate 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C58E00-4268-48E3-91E4-D04E9AA77038}"/>
                  </a:ext>
                </a:extLst>
              </p:cNvPr>
              <p:cNvSpPr>
                <a:spLocks noGrp="1"/>
              </p:cNvSpPr>
              <p:nvPr>
                <p:ph idx="1"/>
              </p:nvPr>
            </p:nvSpPr>
            <p:spPr/>
            <p:txBody>
              <a:bodyPr/>
              <a:lstStyle/>
              <a:p>
                <a:pPr lvl="0"/>
                <a:r>
                  <a:rPr lang="en-IN" dirty="0"/>
                  <a:t>The co-ordinate of the </a:t>
                </a:r>
                <a:r>
                  <a:rPr lang="en-IN" sz="2800" dirty="0"/>
                  <a:t>mid point </a:t>
                </a:r>
                <a:r>
                  <a:rPr lang="en-IN" dirty="0"/>
                  <a:t>joining (x</a:t>
                </a:r>
                <a:r>
                  <a:rPr lang="en-IN" baseline="-25000" dirty="0"/>
                  <a:t>1</a:t>
                </a:r>
                <a:r>
                  <a:rPr lang="en-IN" dirty="0"/>
                  <a:t>, y</a:t>
                </a:r>
                <a:r>
                  <a:rPr lang="en-IN" baseline="-25000" dirty="0"/>
                  <a:t>1</a:t>
                </a:r>
                <a:r>
                  <a:rPr lang="en-IN" dirty="0"/>
                  <a:t>) and (x</a:t>
                </a:r>
                <a:r>
                  <a:rPr lang="en-IN" baseline="-25000" dirty="0"/>
                  <a:t>2</a:t>
                </a:r>
                <a:r>
                  <a:rPr lang="en-IN" dirty="0"/>
                  <a:t>, y</a:t>
                </a:r>
                <a:r>
                  <a:rPr lang="en-IN" baseline="-25000" dirty="0"/>
                  <a:t>2</a:t>
                </a:r>
                <a:r>
                  <a:rPr lang="en-IN" dirty="0"/>
                  <a:t>) is</a:t>
                </a:r>
              </a:p>
              <a:p>
                <a:r>
                  <a:rPr lang="en-IN" dirty="0"/>
                  <a:t>= </a:t>
                </a:r>
                <a14:m>
                  <m:oMath xmlns:m="http://schemas.openxmlformats.org/officeDocument/2006/math">
                    <m:d>
                      <m:dPr>
                        <m:begChr m:val="{"/>
                        <m:endChr m:val="}"/>
                        <m:ctrlPr>
                          <a:rPr lang="en-IN" i="1">
                            <a:latin typeface="Cambria Math" panose="02040503050406030204" pitchFamily="18" charset="0"/>
                          </a:rPr>
                        </m:ctrlPr>
                      </m:dPr>
                      <m:e>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num>
                          <m:den>
                            <m:r>
                              <a:rPr lang="en-IN" i="1">
                                <a:latin typeface="Cambria Math" panose="02040503050406030204" pitchFamily="18" charset="0"/>
                              </a:rPr>
                              <m:t>2</m:t>
                            </m:r>
                          </m:den>
                        </m:f>
                        <m:r>
                          <a:rPr lang="en-IN" i="1">
                            <a:latin typeface="Cambria Math" panose="02040503050406030204" pitchFamily="18" charset="0"/>
                          </a:rPr>
                          <m:t>, </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num>
                          <m:den>
                            <m:r>
                              <a:rPr lang="en-IN" i="1">
                                <a:latin typeface="Cambria Math" panose="02040503050406030204" pitchFamily="18" charset="0"/>
                              </a:rPr>
                              <m:t>2</m:t>
                            </m:r>
                          </m:den>
                        </m:f>
                      </m:e>
                    </m:d>
                    <m:r>
                      <a:rPr lang="en-IN" b="0" i="1" smtClean="0">
                        <a:latin typeface="Cambria Math" panose="02040503050406030204" pitchFamily="18" charset="0"/>
                      </a:rPr>
                      <m:t>  </m:t>
                    </m:r>
                  </m:oMath>
                </a14:m>
                <a:endParaRPr lang="en-IN" dirty="0"/>
              </a:p>
              <a:p>
                <a:endParaRPr lang="en-IN" dirty="0"/>
              </a:p>
              <a:p>
                <a:r>
                  <a:rPr lang="en-IN" dirty="0"/>
                  <a:t>                           A(</a:t>
                </a:r>
                <a:r>
                  <a:rPr lang="en-IN" dirty="0" err="1"/>
                  <a:t>x,y</a:t>
                </a:r>
                <a:r>
                  <a:rPr lang="en-IN" dirty="0"/>
                  <a:t>)        O       B(2,-3)    </a:t>
                </a:r>
              </a:p>
              <a:p>
                <a:r>
                  <a:rPr lang="en-IN" dirty="0"/>
                  <a:t>If ‘O’ is the centre (0,0)</a:t>
                </a:r>
              </a:p>
              <a:p>
                <a:r>
                  <a:rPr lang="en-IN" dirty="0"/>
                  <a:t>Find (</a:t>
                </a:r>
                <a:r>
                  <a:rPr lang="en-IN" dirty="0" err="1"/>
                  <a:t>x,y</a:t>
                </a:r>
                <a:r>
                  <a:rPr lang="en-IN" dirty="0"/>
                  <a:t>)</a:t>
                </a:r>
              </a:p>
              <a:p>
                <a:endParaRPr lang="en-IN" dirty="0"/>
              </a:p>
            </p:txBody>
          </p:sp>
        </mc:Choice>
        <mc:Fallback xmlns="">
          <p:sp>
            <p:nvSpPr>
              <p:cNvPr id="3" name="Content Placeholder 2">
                <a:extLst>
                  <a:ext uri="{FF2B5EF4-FFF2-40B4-BE49-F238E27FC236}">
                    <a16:creationId xmlns:a16="http://schemas.microsoft.com/office/drawing/2014/main" id="{5BC58E00-4268-48E3-91E4-D04E9AA77038}"/>
                  </a:ext>
                </a:extLst>
              </p:cNvPr>
              <p:cNvSpPr>
                <a:spLocks noGrp="1" noRot="1" noChangeAspect="1" noMove="1" noResize="1" noEditPoints="1" noAdjustHandles="1" noChangeArrowheads="1" noChangeShapeType="1" noTextEdit="1"/>
              </p:cNvSpPr>
              <p:nvPr>
                <p:ph idx="1"/>
              </p:nvPr>
            </p:nvSpPr>
            <p:spPr>
              <a:blipFill>
                <a:blip r:embed="rId2"/>
                <a:stretch>
                  <a:fillRect l="-142" t="-1413"/>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01223F72-8158-4599-9B8A-808E343E1D59}"/>
              </a:ext>
            </a:extLst>
          </p:cNvPr>
          <p:cNvSpPr/>
          <p:nvPr/>
        </p:nvSpPr>
        <p:spPr>
          <a:xfrm flipH="1">
            <a:off x="3590487" y="3229762"/>
            <a:ext cx="1053238" cy="1107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656FE1ED-3711-4E2C-A563-022CCEC0A835}"/>
              </a:ext>
            </a:extLst>
          </p:cNvPr>
          <p:cNvCxnSpPr>
            <a:cxnSpLocks/>
          </p:cNvCxnSpPr>
          <p:nvPr/>
        </p:nvCxnSpPr>
        <p:spPr>
          <a:xfrm flipH="1">
            <a:off x="4513277" y="3800213"/>
            <a:ext cx="1304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E9A19E8-5F39-4E37-81E9-0F46149AC299}"/>
              </a:ext>
            </a:extLst>
          </p:cNvPr>
          <p:cNvCxnSpPr>
            <a:cxnSpLocks/>
            <a:stCxn id="4" idx="6"/>
          </p:cNvCxnSpPr>
          <p:nvPr/>
        </p:nvCxnSpPr>
        <p:spPr>
          <a:xfrm>
            <a:off x="3590487" y="3783435"/>
            <a:ext cx="526619"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9BC8408-ADB8-4017-9EA8-431FC2719409}"/>
              </a:ext>
            </a:extLst>
          </p:cNvPr>
          <p:cNvCxnSpPr>
            <a:cxnSpLocks/>
          </p:cNvCxnSpPr>
          <p:nvPr/>
        </p:nvCxnSpPr>
        <p:spPr>
          <a:xfrm flipV="1">
            <a:off x="3596988" y="3816991"/>
            <a:ext cx="52011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87DDC84-0B05-480A-844B-46FBDA19AD57}"/>
              </a:ext>
            </a:extLst>
          </p:cNvPr>
          <p:cNvCxnSpPr>
            <a:cxnSpLocks/>
          </p:cNvCxnSpPr>
          <p:nvPr/>
        </p:nvCxnSpPr>
        <p:spPr>
          <a:xfrm flipH="1">
            <a:off x="4123607" y="3816991"/>
            <a:ext cx="3896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B9D9C33-6BF0-4A9C-BCB0-3F7A62BE2D9E}"/>
              </a:ext>
            </a:extLst>
          </p:cNvPr>
          <p:cNvCxnSpPr>
            <a:cxnSpLocks/>
          </p:cNvCxnSpPr>
          <p:nvPr/>
        </p:nvCxnSpPr>
        <p:spPr>
          <a:xfrm flipH="1">
            <a:off x="4117108" y="3791824"/>
            <a:ext cx="533118" cy="25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DEFA147-B802-4419-A8A3-184B252A9B19}"/>
                  </a:ext>
                </a:extLst>
              </p:cNvPr>
              <p:cNvSpPr txBox="1"/>
              <p:nvPr/>
            </p:nvSpPr>
            <p:spPr>
              <a:xfrm>
                <a:off x="4027451" y="3523214"/>
                <a:ext cx="19231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𝑂</m:t>
                      </m:r>
                    </m:oMath>
                  </m:oMathPara>
                </a14:m>
                <a:endParaRPr lang="en-IN" dirty="0"/>
              </a:p>
            </p:txBody>
          </p:sp>
        </mc:Choice>
        <mc:Fallback xmlns="">
          <p:sp>
            <p:nvSpPr>
              <p:cNvPr id="24" name="TextBox 23">
                <a:extLst>
                  <a:ext uri="{FF2B5EF4-FFF2-40B4-BE49-F238E27FC236}">
                    <a16:creationId xmlns:a16="http://schemas.microsoft.com/office/drawing/2014/main" id="{EDEFA147-B802-4419-A8A3-184B252A9B19}"/>
                  </a:ext>
                </a:extLst>
              </p:cNvPr>
              <p:cNvSpPr txBox="1">
                <a:spLocks noRot="1" noChangeAspect="1" noMove="1" noResize="1" noEditPoints="1" noAdjustHandles="1" noChangeArrowheads="1" noChangeShapeType="1" noTextEdit="1"/>
              </p:cNvSpPr>
              <p:nvPr/>
            </p:nvSpPr>
            <p:spPr>
              <a:xfrm>
                <a:off x="4027451" y="3523214"/>
                <a:ext cx="192312" cy="276999"/>
              </a:xfrm>
              <a:prstGeom prst="rect">
                <a:avLst/>
              </a:prstGeom>
              <a:blipFill>
                <a:blip r:embed="rId3"/>
                <a:stretch>
                  <a:fillRect l="-35484" r="-35484" b="-8889"/>
                </a:stretch>
              </a:blipFill>
            </p:spPr>
            <p:txBody>
              <a:bodyPr/>
              <a:lstStyle/>
              <a:p>
                <a:r>
                  <a:rPr lang="en-IN">
                    <a:noFill/>
                  </a:rPr>
                  <a:t> </a:t>
                </a:r>
              </a:p>
            </p:txBody>
          </p:sp>
        </mc:Fallback>
      </mc:AlternateContent>
    </p:spTree>
    <p:extLst>
      <p:ext uri="{BB962C8B-B14F-4D97-AF65-F5344CB8AC3E}">
        <p14:creationId xmlns:p14="http://schemas.microsoft.com/office/powerpoint/2010/main" val="381467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023-E4A2-4166-8DDD-4699122B70BC}"/>
              </a:ext>
            </a:extLst>
          </p:cNvPr>
          <p:cNvSpPr>
            <a:spLocks noGrp="1"/>
          </p:cNvSpPr>
          <p:nvPr>
            <p:ph type="title"/>
          </p:nvPr>
        </p:nvSpPr>
        <p:spPr/>
        <p:txBody>
          <a:bodyPr/>
          <a:lstStyle/>
          <a:p>
            <a:pPr algn="ctr"/>
            <a:r>
              <a:rPr lang="en-GB" dirty="0"/>
              <a:t>Co-ordinate 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3272BF-60BD-4392-A285-A63CA59FFC1E}"/>
                  </a:ext>
                </a:extLst>
              </p:cNvPr>
              <p:cNvSpPr>
                <a:spLocks noGrp="1"/>
              </p:cNvSpPr>
              <p:nvPr>
                <p:ph idx="1"/>
              </p:nvPr>
            </p:nvSpPr>
            <p:spPr/>
            <p:txBody>
              <a:bodyPr/>
              <a:lstStyle/>
              <a:p>
                <a:pPr lvl="0"/>
                <a:r>
                  <a:rPr lang="en-IN" dirty="0"/>
                  <a:t>The co-ordinates of the point p(x ,y)  </a:t>
                </a:r>
                <a:r>
                  <a:rPr lang="en-IN" sz="2800" dirty="0"/>
                  <a:t>dividing</a:t>
                </a:r>
                <a:r>
                  <a:rPr lang="en-IN" dirty="0"/>
                  <a:t> the line joining (x</a:t>
                </a:r>
                <a:r>
                  <a:rPr lang="en-IN" baseline="-25000" dirty="0"/>
                  <a:t>1</a:t>
                </a:r>
                <a:r>
                  <a:rPr lang="en-IN" dirty="0"/>
                  <a:t>, y</a:t>
                </a:r>
                <a:r>
                  <a:rPr lang="en-IN" baseline="-25000" dirty="0"/>
                  <a:t>1</a:t>
                </a:r>
                <a:r>
                  <a:rPr lang="en-IN" dirty="0"/>
                  <a:t>) and (x</a:t>
                </a:r>
                <a:r>
                  <a:rPr lang="en-IN" baseline="-25000" dirty="0"/>
                  <a:t>2</a:t>
                </a:r>
                <a:r>
                  <a:rPr lang="en-IN" dirty="0"/>
                  <a:t>, y</a:t>
                </a:r>
                <a:r>
                  <a:rPr lang="en-IN" baseline="-25000" dirty="0"/>
                  <a:t>2</a:t>
                </a:r>
                <a:r>
                  <a:rPr lang="en-IN" dirty="0"/>
                  <a:t>) </a:t>
                </a:r>
                <a:r>
                  <a:rPr lang="en-IN" sz="2800" dirty="0"/>
                  <a:t>internally</a:t>
                </a:r>
                <a:r>
                  <a:rPr lang="en-IN" dirty="0"/>
                  <a:t> in the ratio of m : n</a:t>
                </a:r>
              </a:p>
              <a:p>
                <a:r>
                  <a:rPr lang="en-IN" dirty="0"/>
                  <a:t>=</a:t>
                </a:r>
                <a14:m>
                  <m:oMath xmlns:m="http://schemas.openxmlformats.org/officeDocument/2006/math">
                    <m:d>
                      <m:dPr>
                        <m:begChr m:val="{"/>
                        <m:endChr m:val="}"/>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𝑚</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i="1">
                                <a:latin typeface="Cambria Math" panose="02040503050406030204" pitchFamily="18" charset="0"/>
                              </a:rPr>
                              <m:t> +</m:t>
                            </m:r>
                            <m:r>
                              <a:rPr lang="en-IN" i="1">
                                <a:latin typeface="Cambria Math" panose="02040503050406030204" pitchFamily="18" charset="0"/>
                              </a:rPr>
                              <m:t>𝑛</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num>
                          <m:den>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𝑛</m:t>
                            </m:r>
                          </m:den>
                        </m:f>
                        <m:r>
                          <a:rPr lang="en-IN" i="1">
                            <a:latin typeface="Cambria Math" panose="02040503050406030204" pitchFamily="18" charset="0"/>
                          </a:rPr>
                          <m:t> , </m:t>
                        </m:r>
                        <m:f>
                          <m:fPr>
                            <m:ctrlPr>
                              <a:rPr lang="en-IN" i="1">
                                <a:latin typeface="Cambria Math" panose="02040503050406030204" pitchFamily="18" charset="0"/>
                              </a:rPr>
                            </m:ctrlPr>
                          </m:fPr>
                          <m:num>
                            <m:r>
                              <a:rPr lang="en-IN" i="1">
                                <a:latin typeface="Cambria Math" panose="02040503050406030204" pitchFamily="18" charset="0"/>
                              </a:rPr>
                              <m:t>𝑚</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r>
                              <a:rPr lang="en-IN" i="1">
                                <a:latin typeface="Cambria Math" panose="02040503050406030204" pitchFamily="18" charset="0"/>
                              </a:rPr>
                              <m:t> +</m:t>
                            </m:r>
                            <m:r>
                              <a:rPr lang="en-IN" i="1">
                                <a:latin typeface="Cambria Math" panose="02040503050406030204" pitchFamily="18" charset="0"/>
                              </a:rPr>
                              <m:t>𝑛𝑦</m:t>
                            </m:r>
                            <m:r>
                              <m:rPr>
                                <m:nor/>
                              </m:rPr>
                              <a:rPr lang="en-IN" baseline="-25000" dirty="0"/>
                              <m:t>1</m:t>
                            </m:r>
                          </m:num>
                          <m:den>
                            <m:r>
                              <a:rPr lang="en-IN" i="1">
                                <a:latin typeface="Cambria Math" panose="02040503050406030204" pitchFamily="18" charset="0"/>
                              </a:rPr>
                              <m:t>𝑚</m:t>
                            </m:r>
                            <m:r>
                              <a:rPr lang="en-GB" b="0" i="1" smtClean="0">
                                <a:latin typeface="Cambria Math" panose="02040503050406030204" pitchFamily="18" charset="0"/>
                              </a:rPr>
                              <m:t> </m:t>
                            </m:r>
                            <m:r>
                              <a:rPr lang="en-IN" i="1">
                                <a:latin typeface="Cambria Math" panose="02040503050406030204" pitchFamily="18" charset="0"/>
                              </a:rPr>
                              <m:t>+</m:t>
                            </m:r>
                            <m:r>
                              <a:rPr lang="en-IN" i="1">
                                <a:latin typeface="Cambria Math" panose="02040503050406030204" pitchFamily="18" charset="0"/>
                              </a:rPr>
                              <m:t>𝑛</m:t>
                            </m:r>
                          </m:den>
                        </m:f>
                      </m:e>
                    </m:d>
                  </m:oMath>
                </a14:m>
                <a:r>
                  <a:rPr lang="en-IN" dirty="0"/>
                  <a:t> </a:t>
                </a:r>
              </a:p>
              <a:p>
                <a:endParaRPr lang="en-IN" dirty="0"/>
              </a:p>
            </p:txBody>
          </p:sp>
        </mc:Choice>
        <mc:Fallback xmlns="">
          <p:sp>
            <p:nvSpPr>
              <p:cNvPr id="3" name="Content Placeholder 2">
                <a:extLst>
                  <a:ext uri="{FF2B5EF4-FFF2-40B4-BE49-F238E27FC236}">
                    <a16:creationId xmlns:a16="http://schemas.microsoft.com/office/drawing/2014/main" id="{4D3272BF-60BD-4392-A285-A63CA59FFC1E}"/>
                  </a:ext>
                </a:extLst>
              </p:cNvPr>
              <p:cNvSpPr>
                <a:spLocks noGrp="1" noRot="1" noChangeAspect="1" noMove="1" noResize="1" noEditPoints="1" noAdjustHandles="1" noChangeArrowheads="1" noChangeShapeType="1" noTextEdit="1"/>
              </p:cNvSpPr>
              <p:nvPr>
                <p:ph idx="1"/>
              </p:nvPr>
            </p:nvSpPr>
            <p:spPr>
              <a:blipFill>
                <a:blip r:embed="rId2"/>
                <a:stretch>
                  <a:fillRect l="-142" t="-1413" r="-426"/>
                </a:stretch>
              </a:blipFill>
            </p:spPr>
            <p:txBody>
              <a:bodyPr/>
              <a:lstStyle/>
              <a:p>
                <a:r>
                  <a:rPr lang="en-IN">
                    <a:noFill/>
                  </a:rPr>
                  <a:t> </a:t>
                </a:r>
              </a:p>
            </p:txBody>
          </p:sp>
        </mc:Fallback>
      </mc:AlternateContent>
    </p:spTree>
    <p:extLst>
      <p:ext uri="{BB962C8B-B14F-4D97-AF65-F5344CB8AC3E}">
        <p14:creationId xmlns:p14="http://schemas.microsoft.com/office/powerpoint/2010/main" val="227655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99B8-FE96-48DE-9EE5-04BE12111374}"/>
              </a:ext>
            </a:extLst>
          </p:cNvPr>
          <p:cNvSpPr>
            <a:spLocks noGrp="1"/>
          </p:cNvSpPr>
          <p:nvPr>
            <p:ph type="title"/>
          </p:nvPr>
        </p:nvSpPr>
        <p:spPr>
          <a:xfrm>
            <a:off x="585055" y="441820"/>
            <a:ext cx="8596668" cy="1320800"/>
          </a:xfrm>
        </p:spPr>
        <p:txBody>
          <a:bodyPr/>
          <a:lstStyle/>
          <a:p>
            <a:pPr algn="ctr"/>
            <a:r>
              <a:rPr lang="en-IN" dirty="0"/>
              <a:t>exercise</a:t>
            </a:r>
          </a:p>
        </p:txBody>
      </p:sp>
      <p:sp>
        <p:nvSpPr>
          <p:cNvPr id="3" name="Content Placeholder 2">
            <a:extLst>
              <a:ext uri="{FF2B5EF4-FFF2-40B4-BE49-F238E27FC236}">
                <a16:creationId xmlns:a16="http://schemas.microsoft.com/office/drawing/2014/main" id="{F4B8D87B-84A0-43E3-922E-0A37D97B0133}"/>
              </a:ext>
            </a:extLst>
          </p:cNvPr>
          <p:cNvSpPr>
            <a:spLocks noGrp="1"/>
          </p:cNvSpPr>
          <p:nvPr>
            <p:ph idx="1"/>
          </p:nvPr>
        </p:nvSpPr>
        <p:spPr/>
        <p:txBody>
          <a:bodyPr>
            <a:normAutofit fontScale="85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Find the coordinates of the points of trisection (i.e., points dividing into three equal parts) of the line segment joining the points A(2, – 2) and B(– 7, 4).</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Solution: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Let P and Q be the points of trisection of AB, i.e., AP = PQ = QB.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6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Therefore, P divides AB internally in the ratio 1: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Let (x</a:t>
            </a:r>
            <a:r>
              <a:rPr kumimoji="0" lang="en-US" altLang="en-US" sz="1800" b="0" i="0" u="none" strike="noStrike" cap="none" normalizeH="0" baseline="-30000" dirty="0">
                <a:ln>
                  <a:noFill/>
                </a:ln>
                <a:solidFill>
                  <a:schemeClr val="tx1"/>
                </a:solidFill>
                <a:effectLst/>
                <a:latin typeface="Arial" panose="020B0604020202020204" pitchFamily="34" charset="0"/>
              </a:rPr>
              <a:t>1</a:t>
            </a:r>
            <a:r>
              <a:rPr kumimoji="0" lang="en-US" altLang="en-US" sz="1800" b="0" i="0" u="none" strike="noStrike" cap="none" normalizeH="0" baseline="0" dirty="0">
                <a:ln>
                  <a:noFill/>
                </a:ln>
                <a:solidFill>
                  <a:schemeClr val="tx1"/>
                </a:solidFill>
                <a:effectLst/>
                <a:latin typeface="Arial" panose="020B0604020202020204" pitchFamily="34" charset="0"/>
              </a:rPr>
              <a:t>, y</a:t>
            </a:r>
            <a:r>
              <a:rPr kumimoji="0" lang="en-US" altLang="en-US" sz="1800" b="0" i="0" u="none" strike="noStrike" cap="none" normalizeH="0" baseline="-30000" dirty="0">
                <a:ln>
                  <a:noFill/>
                </a:ln>
                <a:solidFill>
                  <a:schemeClr val="tx1"/>
                </a:solidFill>
                <a:effectLst/>
                <a:latin typeface="Arial" panose="020B0604020202020204" pitchFamily="34" charset="0"/>
              </a:rPr>
              <a:t>1</a:t>
            </a:r>
            <a:r>
              <a:rPr kumimoji="0" lang="en-US" altLang="en-US" sz="1800" b="0" i="0" u="none" strike="noStrike" cap="none" normalizeH="0" baseline="0" dirty="0">
                <a:ln>
                  <a:noFill/>
                </a:ln>
                <a:solidFill>
                  <a:schemeClr val="tx1"/>
                </a:solidFill>
                <a:effectLst/>
                <a:latin typeface="Arial" panose="020B0604020202020204" pitchFamily="34" charset="0"/>
              </a:rPr>
              <a:t>) = (2,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30000" dirty="0">
                <a:ln>
                  <a:noFill/>
                </a:ln>
                <a:solidFill>
                  <a:schemeClr val="tx1"/>
                </a:solidFill>
                <a:effectLst/>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 y</a:t>
            </a:r>
            <a:r>
              <a:rPr kumimoji="0" lang="en-US" altLang="en-US" sz="1800" b="0" i="0" u="none" strike="noStrike" cap="none" normalizeH="0" baseline="-30000" dirty="0">
                <a:ln>
                  <a:noFill/>
                </a:ln>
                <a:solidFill>
                  <a:schemeClr val="tx1"/>
                </a:solidFill>
                <a:effectLst/>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 = (-7,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t>
            </a:r>
            <a:r>
              <a:rPr kumimoji="0" lang="en-US" altLang="en-US" sz="1800" b="0" i="0" u="none" strike="noStrike" cap="none" normalizeH="0" baseline="-30000" dirty="0">
                <a:ln>
                  <a:noFill/>
                </a:ln>
                <a:solidFill>
                  <a:schemeClr val="tx1"/>
                </a:solidFill>
                <a:effectLst/>
                <a:latin typeface="Arial" panose="020B0604020202020204" pitchFamily="34" charset="0"/>
              </a:rPr>
              <a:t>1</a:t>
            </a:r>
            <a:r>
              <a:rPr kumimoji="0" lang="en-US" altLang="en-US" sz="1800" b="0" i="0" u="none" strike="noStrike" cap="none" normalizeH="0" baseline="0" dirty="0">
                <a:ln>
                  <a:noFill/>
                </a:ln>
                <a:solidFill>
                  <a:schemeClr val="tx1"/>
                </a:solidFill>
                <a:effectLst/>
                <a:latin typeface="Arial" panose="020B0604020202020204" pitchFamily="34" charset="0"/>
              </a:rPr>
              <a:t> : m</a:t>
            </a:r>
            <a:r>
              <a:rPr kumimoji="0" lang="en-US" altLang="en-US" sz="1800" b="0" i="0" u="none" strike="noStrike" cap="none" normalizeH="0" baseline="-30000" dirty="0">
                <a:ln>
                  <a:noFill/>
                </a:ln>
                <a:solidFill>
                  <a:schemeClr val="tx1"/>
                </a:solidFill>
                <a:effectLst/>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 = 1 :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Therefore, the coordinates of P, by applying the section formula,</a:t>
            </a:r>
            <a:endParaRPr kumimoji="0" lang="en-US" altLang="en-US" sz="1000" b="0" i="0" u="none" strike="noStrike" cap="none" normalizeH="0" baseline="0" dirty="0">
              <a:ln>
                <a:noFill/>
              </a:ln>
              <a:solidFill>
                <a:schemeClr val="tx1"/>
              </a:solidFill>
              <a:effectLst/>
              <a:latin typeface="MathJax_Size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athJax_Size2"/>
              </a:rPr>
              <a:t>(</a:t>
            </a:r>
            <a:r>
              <a:rPr kumimoji="0" lang="en-US" altLang="en-US" sz="1400" b="0" i="1" u="none" strike="noStrike" cap="none" normalizeH="0" baseline="0" dirty="0">
                <a:ln>
                  <a:noFill/>
                </a:ln>
                <a:solidFill>
                  <a:schemeClr val="tx1"/>
                </a:solidFill>
                <a:effectLst/>
                <a:latin typeface="MathJax_Math"/>
              </a:rPr>
              <a:t>m</a:t>
            </a:r>
            <a:r>
              <a:rPr kumimoji="0" lang="en-US" altLang="en-US" sz="1400" b="0" i="0" u="none" strike="noStrike" cap="none" normalizeH="0" baseline="0" dirty="0">
                <a:ln>
                  <a:noFill/>
                </a:ln>
                <a:solidFill>
                  <a:schemeClr val="tx1"/>
                </a:solidFill>
                <a:effectLst/>
                <a:latin typeface="MathJax_Main"/>
              </a:rPr>
              <a:t>1</a:t>
            </a:r>
            <a:r>
              <a:rPr kumimoji="0" lang="en-US" altLang="en-US" sz="1400" b="0" i="1" u="none" strike="noStrike" cap="none" normalizeH="0" baseline="0" dirty="0">
                <a:ln>
                  <a:noFill/>
                </a:ln>
                <a:solidFill>
                  <a:schemeClr val="tx1"/>
                </a:solidFill>
                <a:effectLst/>
                <a:latin typeface="MathJax_Math"/>
              </a:rPr>
              <a:t>x</a:t>
            </a:r>
            <a:r>
              <a:rPr kumimoji="0" lang="en-US" altLang="en-US" sz="1400" b="0" i="0" u="none" strike="noStrike" cap="none" normalizeH="0" baseline="0" dirty="0">
                <a:ln>
                  <a:noFill/>
                </a:ln>
                <a:solidFill>
                  <a:schemeClr val="tx1"/>
                </a:solidFill>
                <a:effectLst/>
                <a:latin typeface="MathJax_Main"/>
              </a:rPr>
              <a:t>2+</a:t>
            </a:r>
            <a:r>
              <a:rPr kumimoji="0" lang="en-US" altLang="en-US" sz="1400" b="0" i="1" u="none" strike="noStrike" cap="none" normalizeH="0" baseline="0" dirty="0">
                <a:ln>
                  <a:noFill/>
                </a:ln>
                <a:solidFill>
                  <a:schemeClr val="tx1"/>
                </a:solidFill>
                <a:effectLst/>
                <a:latin typeface="MathJax_Math"/>
              </a:rPr>
              <a:t>m</a:t>
            </a:r>
            <a:r>
              <a:rPr kumimoji="0" lang="en-US" altLang="en-US" sz="1400" b="0" i="0" u="none" strike="noStrike" cap="none" normalizeH="0" baseline="0" dirty="0">
                <a:ln>
                  <a:noFill/>
                </a:ln>
                <a:solidFill>
                  <a:schemeClr val="tx1"/>
                </a:solidFill>
                <a:effectLst/>
                <a:latin typeface="MathJax_Main"/>
              </a:rPr>
              <a:t>2</a:t>
            </a:r>
            <a:r>
              <a:rPr kumimoji="0" lang="en-US" altLang="en-US" sz="1400" b="0" i="1" u="none" strike="noStrike" cap="none" normalizeH="0" baseline="0" dirty="0">
                <a:ln>
                  <a:noFill/>
                </a:ln>
                <a:solidFill>
                  <a:schemeClr val="tx1"/>
                </a:solidFill>
                <a:effectLst/>
                <a:latin typeface="MathJax_Math"/>
              </a:rPr>
              <a:t>x</a:t>
            </a:r>
            <a:r>
              <a:rPr kumimoji="0" lang="en-US" altLang="en-US" sz="1400" b="0" i="0" u="none" strike="noStrike" cap="none" normalizeH="0" baseline="0" dirty="0">
                <a:ln>
                  <a:noFill/>
                </a:ln>
                <a:solidFill>
                  <a:schemeClr val="tx1"/>
                </a:solidFill>
                <a:effectLst/>
                <a:latin typeface="MathJax_Main"/>
              </a:rPr>
              <a:t>1</a:t>
            </a:r>
            <a:r>
              <a:rPr kumimoji="0" lang="en-US" altLang="en-US" sz="1400" b="0" i="1" u="none" strike="noStrike" cap="none" normalizeH="0" baseline="0" dirty="0">
                <a:ln>
                  <a:noFill/>
                </a:ln>
                <a:solidFill>
                  <a:schemeClr val="tx1"/>
                </a:solidFill>
                <a:effectLst/>
                <a:latin typeface="MathJax_Math"/>
              </a:rPr>
              <a:t>m</a:t>
            </a:r>
            <a:r>
              <a:rPr kumimoji="0" lang="en-US" altLang="en-US" sz="1400" b="0" i="0" u="none" strike="noStrike" cap="none" normalizeH="0" baseline="0" dirty="0">
                <a:ln>
                  <a:noFill/>
                </a:ln>
                <a:solidFill>
                  <a:schemeClr val="tx1"/>
                </a:solidFill>
                <a:effectLst/>
                <a:latin typeface="MathJax_Main"/>
              </a:rPr>
              <a:t>1+</a:t>
            </a:r>
            <a:r>
              <a:rPr kumimoji="0" lang="en-US" altLang="en-US" sz="1400" b="0" i="1" u="none" strike="noStrike" cap="none" normalizeH="0" baseline="0" dirty="0">
                <a:ln>
                  <a:noFill/>
                </a:ln>
                <a:solidFill>
                  <a:schemeClr val="tx1"/>
                </a:solidFill>
                <a:effectLst/>
                <a:latin typeface="MathJax_Math"/>
              </a:rPr>
              <a:t>m</a:t>
            </a:r>
            <a:r>
              <a:rPr kumimoji="0" lang="en-US" altLang="en-US" sz="1400" b="0" i="0" u="none" strike="noStrike" cap="none" normalizeH="0" baseline="0" dirty="0">
                <a:ln>
                  <a:noFill/>
                </a:ln>
                <a:solidFill>
                  <a:schemeClr val="tx1"/>
                </a:solidFill>
                <a:effectLst/>
                <a:latin typeface="MathJax_Main"/>
              </a:rPr>
              <a:t>2,</a:t>
            </a:r>
            <a:r>
              <a:rPr kumimoji="0" lang="en-US" altLang="en-US" sz="1400" b="0" i="1" u="none" strike="noStrike" cap="none" normalizeH="0" baseline="0" dirty="0">
                <a:ln>
                  <a:noFill/>
                </a:ln>
                <a:solidFill>
                  <a:schemeClr val="tx1"/>
                </a:solidFill>
                <a:effectLst/>
                <a:latin typeface="MathJax_Math"/>
              </a:rPr>
              <a:t>m</a:t>
            </a:r>
            <a:r>
              <a:rPr kumimoji="0" lang="en-US" altLang="en-US" sz="1400" b="0" i="0" u="none" strike="noStrike" cap="none" normalizeH="0" baseline="0" dirty="0">
                <a:ln>
                  <a:noFill/>
                </a:ln>
                <a:solidFill>
                  <a:schemeClr val="tx1"/>
                </a:solidFill>
                <a:effectLst/>
                <a:latin typeface="MathJax_Main"/>
              </a:rPr>
              <a:t>1</a:t>
            </a:r>
            <a:r>
              <a:rPr kumimoji="0" lang="en-US" altLang="en-US" sz="1400" b="0" i="1" u="none" strike="noStrike" cap="none" normalizeH="0" baseline="0" dirty="0">
                <a:ln>
                  <a:noFill/>
                </a:ln>
                <a:solidFill>
                  <a:schemeClr val="tx1"/>
                </a:solidFill>
                <a:effectLst/>
                <a:latin typeface="MathJax_Math"/>
              </a:rPr>
              <a:t>y</a:t>
            </a:r>
            <a:r>
              <a:rPr kumimoji="0" lang="en-US" altLang="en-US" sz="1400" b="0" i="0" u="none" strike="noStrike" cap="none" normalizeH="0" baseline="0" dirty="0">
                <a:ln>
                  <a:noFill/>
                </a:ln>
                <a:solidFill>
                  <a:schemeClr val="tx1"/>
                </a:solidFill>
                <a:effectLst/>
                <a:latin typeface="MathJax_Main"/>
              </a:rPr>
              <a:t>2+</a:t>
            </a:r>
            <a:r>
              <a:rPr kumimoji="0" lang="en-US" altLang="en-US" sz="1400" b="0" i="1" u="none" strike="noStrike" cap="none" normalizeH="0" baseline="0" dirty="0">
                <a:ln>
                  <a:noFill/>
                </a:ln>
                <a:solidFill>
                  <a:schemeClr val="tx1"/>
                </a:solidFill>
                <a:effectLst/>
                <a:latin typeface="MathJax_Math"/>
              </a:rPr>
              <a:t>m</a:t>
            </a:r>
            <a:r>
              <a:rPr kumimoji="0" lang="en-US" altLang="en-US" sz="1400" b="0" i="0" u="none" strike="noStrike" cap="none" normalizeH="0" baseline="0" dirty="0">
                <a:ln>
                  <a:noFill/>
                </a:ln>
                <a:solidFill>
                  <a:schemeClr val="tx1"/>
                </a:solidFill>
                <a:effectLst/>
                <a:latin typeface="MathJax_Main"/>
              </a:rPr>
              <a:t>2</a:t>
            </a:r>
            <a:r>
              <a:rPr kumimoji="0" lang="en-US" altLang="en-US" sz="1400" b="0" i="1" u="none" strike="noStrike" cap="none" normalizeH="0" baseline="0" dirty="0">
                <a:ln>
                  <a:noFill/>
                </a:ln>
                <a:solidFill>
                  <a:schemeClr val="tx1"/>
                </a:solidFill>
                <a:effectLst/>
                <a:latin typeface="MathJax_Math"/>
              </a:rPr>
              <a:t>y</a:t>
            </a:r>
            <a:r>
              <a:rPr kumimoji="0" lang="en-US" altLang="en-US" sz="1400" b="0" i="0" u="none" strike="noStrike" cap="none" normalizeH="0" baseline="0" dirty="0">
                <a:ln>
                  <a:noFill/>
                </a:ln>
                <a:solidFill>
                  <a:schemeClr val="tx1"/>
                </a:solidFill>
                <a:effectLst/>
                <a:latin typeface="MathJax_Main"/>
              </a:rPr>
              <a:t>1</a:t>
            </a:r>
            <a:r>
              <a:rPr kumimoji="0" lang="en-US" altLang="en-US" sz="1400" b="0" i="1" u="none" strike="noStrike" cap="none" normalizeH="0" baseline="0" dirty="0">
                <a:ln>
                  <a:noFill/>
                </a:ln>
                <a:solidFill>
                  <a:schemeClr val="tx1"/>
                </a:solidFill>
                <a:effectLst/>
                <a:latin typeface="MathJax_Math"/>
              </a:rPr>
              <a:t>m</a:t>
            </a:r>
            <a:r>
              <a:rPr kumimoji="0" lang="en-US" altLang="en-US" sz="1400" b="0" i="0" u="none" strike="noStrike" cap="none" normalizeH="0" baseline="0" dirty="0">
                <a:ln>
                  <a:noFill/>
                </a:ln>
                <a:solidFill>
                  <a:schemeClr val="tx1"/>
                </a:solidFill>
                <a:effectLst/>
                <a:latin typeface="MathJax_Main"/>
              </a:rPr>
              <a:t>1+</a:t>
            </a:r>
            <a:r>
              <a:rPr kumimoji="0" lang="en-US" altLang="en-US" sz="1400" b="0" i="1" u="none" strike="noStrike" cap="none" normalizeH="0" baseline="0" dirty="0">
                <a:ln>
                  <a:noFill/>
                </a:ln>
                <a:solidFill>
                  <a:schemeClr val="tx1"/>
                </a:solidFill>
                <a:effectLst/>
                <a:latin typeface="MathJax_Math"/>
              </a:rPr>
              <a:t>m</a:t>
            </a:r>
            <a:r>
              <a:rPr kumimoji="0" lang="en-US" altLang="en-US" sz="1400" b="0" i="0" u="none" strike="noStrike" cap="none" normalizeH="0" baseline="0" dirty="0">
                <a:ln>
                  <a:noFill/>
                </a:ln>
                <a:solidFill>
                  <a:schemeClr val="tx1"/>
                </a:solidFill>
                <a:effectLst/>
                <a:latin typeface="MathJax_Main"/>
              </a:rPr>
              <a:t>2</a:t>
            </a:r>
            <a:r>
              <a:rPr kumimoji="0" lang="en-US" altLang="en-US" sz="1400" b="0" i="0" u="none" strike="noStrike" cap="none" normalizeH="0" baseline="0" dirty="0">
                <a:ln>
                  <a:noFill/>
                </a:ln>
                <a:solidFill>
                  <a:schemeClr val="tx1"/>
                </a:solidFill>
                <a:effectLst/>
                <a:latin typeface="MathJax_Size2"/>
              </a:rPr>
              <a:t>)</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MathJax_Main"/>
              </a:rPr>
              <a:t>=</a:t>
            </a:r>
            <a:r>
              <a:rPr kumimoji="0" lang="en-US" altLang="en-US" sz="1400" b="0" i="0" u="none" strike="noStrike" cap="none" normalizeH="0" baseline="0" dirty="0">
                <a:ln>
                  <a:noFill/>
                </a:ln>
                <a:solidFill>
                  <a:schemeClr val="tx1"/>
                </a:solidFill>
                <a:effectLst/>
                <a:latin typeface="MathJax_Size2"/>
              </a:rPr>
              <a:t>⌊</a:t>
            </a:r>
            <a:r>
              <a:rPr kumimoji="0" lang="en-US" altLang="en-US" sz="1400" b="0" i="0" u="none" strike="noStrike" cap="none" normalizeH="0" baseline="0" dirty="0">
                <a:ln>
                  <a:noFill/>
                </a:ln>
                <a:solidFill>
                  <a:schemeClr val="tx1"/>
                </a:solidFill>
                <a:effectLst/>
                <a:latin typeface="MathJax_Main"/>
              </a:rPr>
              <a:t>1(−7)+2(2)1+2,1(4)+2(−2)1+2</a:t>
            </a:r>
            <a:r>
              <a:rPr kumimoji="0" lang="en-US" altLang="en-US" sz="1400" b="0" i="0" u="none" strike="noStrike" cap="none" normalizeH="0" baseline="0" dirty="0">
                <a:ln>
                  <a:noFill/>
                </a:ln>
                <a:solidFill>
                  <a:schemeClr val="tx1"/>
                </a:solidFill>
                <a:effectLst/>
                <a:latin typeface="MathJax_Size2"/>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(-3/3, 0/3)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(-1,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Similarly, Q also divides AB internally in the ratio 2 : 1. and the coordinates of Q by applying the section formula,</a:t>
            </a:r>
            <a:endParaRPr kumimoji="0" lang="en-US" altLang="en-US" sz="1000" b="0" i="0" u="none" strike="noStrike" cap="none" normalizeH="0" baseline="0" dirty="0">
              <a:ln>
                <a:noFill/>
              </a:ln>
              <a:solidFill>
                <a:schemeClr val="tx1"/>
              </a:solidFill>
              <a:effectLst/>
              <a:latin typeface="MathJax_Ma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athJax_Main"/>
              </a:rPr>
              <a:t>=</a:t>
            </a:r>
            <a:r>
              <a:rPr kumimoji="0" lang="en-US" altLang="en-US" sz="1400" b="0" i="0" u="none" strike="noStrike" cap="none" normalizeH="0" baseline="0" dirty="0">
                <a:ln>
                  <a:noFill/>
                </a:ln>
                <a:solidFill>
                  <a:schemeClr val="tx1"/>
                </a:solidFill>
                <a:effectLst/>
                <a:latin typeface="MathJax_Size2"/>
              </a:rPr>
              <a:t>⌊</a:t>
            </a:r>
            <a:r>
              <a:rPr kumimoji="0" lang="en-US" altLang="en-US" sz="1400" b="0" i="0" u="none" strike="noStrike" cap="none" normalizeH="0" baseline="0" dirty="0">
                <a:ln>
                  <a:noFill/>
                </a:ln>
                <a:solidFill>
                  <a:schemeClr val="tx1"/>
                </a:solidFill>
                <a:effectLst/>
                <a:latin typeface="MathJax_Main"/>
              </a:rPr>
              <a:t>2(−7)+1(2)2+1,2(4)+1(−2)2+1</a:t>
            </a:r>
            <a:r>
              <a:rPr kumimoji="0" lang="en-US" altLang="en-US" sz="1400" b="0" i="0" u="none" strike="noStrike" cap="none" normalizeH="0" baseline="0" dirty="0">
                <a:ln>
                  <a:noFill/>
                </a:ln>
                <a:solidFill>
                  <a:schemeClr val="tx1"/>
                </a:solidFill>
                <a:effectLst/>
                <a:latin typeface="MathJax_Size2"/>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(-12/3, 6/3)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(-4,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Hence, the coordinates of the points of trisection of the line segment joining A and B are (–1, 0) and (– 4, 2).</a:t>
            </a:r>
          </a:p>
          <a:p>
            <a:endParaRPr lang="en-IN" b="1" dirty="0"/>
          </a:p>
        </p:txBody>
      </p:sp>
      <p:pic>
        <p:nvPicPr>
          <p:cNvPr id="2050" name="Picture 2" descr="Class 10 Chapter 7 Imp ques.3">
            <a:extLst>
              <a:ext uri="{FF2B5EF4-FFF2-40B4-BE49-F238E27FC236}">
                <a16:creationId xmlns:a16="http://schemas.microsoft.com/office/drawing/2014/main" id="{45352861-654E-4691-AC31-B4E4E6D50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1447800"/>
            <a:ext cx="1943100"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1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 calcmode="lin" valueType="num">
                                      <p:cBhvr additive="base">
                                        <p:cTn id="9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4" end="14"/>
                                            </p:txEl>
                                          </p:spTgt>
                                        </p:tgtEl>
                                        <p:attrNameLst>
                                          <p:attrName>style.visibility</p:attrName>
                                        </p:attrNameLst>
                                      </p:cBhvr>
                                      <p:to>
                                        <p:strVal val="visible"/>
                                      </p:to>
                                    </p:set>
                                    <p:anim calcmode="lin" valueType="num">
                                      <p:cBhvr additive="base">
                                        <p:cTn id="9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5" end="15"/>
                                            </p:txEl>
                                          </p:spTgt>
                                        </p:tgtEl>
                                        <p:attrNameLst>
                                          <p:attrName>style.visibility</p:attrName>
                                        </p:attrNameLst>
                                      </p:cBhvr>
                                      <p:to>
                                        <p:strVal val="visible"/>
                                      </p:to>
                                    </p:set>
                                    <p:anim calcmode="lin" valueType="num">
                                      <p:cBhvr additive="base">
                                        <p:cTn id="10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6" end="16"/>
                                            </p:txEl>
                                          </p:spTgt>
                                        </p:tgtEl>
                                        <p:attrNameLst>
                                          <p:attrName>style.visibility</p:attrName>
                                        </p:attrNameLst>
                                      </p:cBhvr>
                                      <p:to>
                                        <p:strVal val="visible"/>
                                      </p:to>
                                    </p:set>
                                    <p:anim calcmode="lin" valueType="num">
                                      <p:cBhvr additive="base">
                                        <p:cTn id="10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2A3DC-7D2A-4259-97E3-E5FDCA868D13}"/>
              </a:ext>
            </a:extLst>
          </p:cNvPr>
          <p:cNvSpPr>
            <a:spLocks noGrp="1"/>
          </p:cNvSpPr>
          <p:nvPr>
            <p:ph type="title"/>
          </p:nvPr>
        </p:nvSpPr>
        <p:spPr/>
        <p:txBody>
          <a:bodyPr/>
          <a:lstStyle/>
          <a:p>
            <a:pPr algn="ctr"/>
            <a:r>
              <a:rPr lang="en-GB" dirty="0"/>
              <a:t>Co-ordinate 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9B4E04-5D7B-4BA5-8B21-4CD4F8202036}"/>
                  </a:ext>
                </a:extLst>
              </p:cNvPr>
              <p:cNvSpPr>
                <a:spLocks noGrp="1"/>
              </p:cNvSpPr>
              <p:nvPr>
                <p:ph idx="1"/>
              </p:nvPr>
            </p:nvSpPr>
            <p:spPr/>
            <p:txBody>
              <a:bodyPr/>
              <a:lstStyle/>
              <a:p>
                <a:pPr lvl="0"/>
                <a:r>
                  <a:rPr lang="en-IN" dirty="0"/>
                  <a:t>The co-ordinates of the </a:t>
                </a:r>
                <a:r>
                  <a:rPr lang="en-IN" sz="2800" dirty="0"/>
                  <a:t>centroid</a:t>
                </a:r>
                <a:r>
                  <a:rPr lang="en-IN" dirty="0"/>
                  <a:t> of triangle ABC   A(x</a:t>
                </a:r>
                <a:r>
                  <a:rPr lang="en-IN" baseline="-25000" dirty="0"/>
                  <a:t>1</a:t>
                </a:r>
                <a:r>
                  <a:rPr lang="en-IN" dirty="0"/>
                  <a:t>, y</a:t>
                </a:r>
                <a:r>
                  <a:rPr lang="en-IN" baseline="-25000" dirty="0"/>
                  <a:t>1</a:t>
                </a:r>
                <a:r>
                  <a:rPr lang="en-IN" dirty="0"/>
                  <a:t>)  B (x</a:t>
                </a:r>
                <a:r>
                  <a:rPr lang="en-IN" baseline="-25000" dirty="0"/>
                  <a:t>2</a:t>
                </a:r>
                <a:r>
                  <a:rPr lang="en-IN" dirty="0"/>
                  <a:t>, y</a:t>
                </a:r>
                <a:r>
                  <a:rPr lang="en-IN" baseline="-25000" dirty="0"/>
                  <a:t>2</a:t>
                </a:r>
                <a:r>
                  <a:rPr lang="en-IN" dirty="0"/>
                  <a:t>)  C(</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3</m:t>
                        </m:r>
                      </m:sub>
                    </m:sSub>
                    <m:r>
                      <a:rPr lang="en-IN" i="1">
                        <a:latin typeface="Cambria Math" panose="02040503050406030204" pitchFamily="18" charset="0"/>
                      </a:rPr>
                      <m:t>)</m:t>
                    </m:r>
                  </m:oMath>
                </a14:m>
                <a:endParaRPr lang="en-IN" dirty="0"/>
              </a:p>
              <a:p>
                <a:r>
                  <a:rPr lang="en-IN" dirty="0"/>
                  <a:t>G(x, y) </a:t>
                </a:r>
                <a:r>
                  <a:rPr lang="en-IN" sz="2800" dirty="0"/>
                  <a:t>=  </a:t>
                </a:r>
                <a14:m>
                  <m:oMath xmlns:m="http://schemas.openxmlformats.org/officeDocument/2006/math">
                    <m:f>
                      <m:fPr>
                        <m:ctrlPr>
                          <a:rPr lang="en-IN" sz="2800" i="1">
                            <a:latin typeface="Cambria Math" panose="02040503050406030204" pitchFamily="18" charset="0"/>
                          </a:rPr>
                        </m:ctrlPr>
                      </m:fPr>
                      <m:num>
                        <m:r>
                          <a:rPr lang="en-US" sz="2800" i="1">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𝑥</m:t>
                            </m:r>
                          </m:e>
                          <m:sub>
                            <m:r>
                              <a:rPr lang="en-IN" sz="2800" i="1">
                                <a:latin typeface="Cambria Math" panose="02040503050406030204" pitchFamily="18" charset="0"/>
                              </a:rPr>
                              <m:t>1</m:t>
                            </m:r>
                          </m:sub>
                        </m:sSub>
                        <m:r>
                          <a:rPr lang="en-IN" sz="2800" i="1">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𝑥</m:t>
                            </m:r>
                          </m:e>
                          <m:sub>
                            <m:r>
                              <a:rPr lang="en-IN" sz="2800" i="1">
                                <a:latin typeface="Cambria Math" panose="02040503050406030204" pitchFamily="18" charset="0"/>
                              </a:rPr>
                              <m:t>2</m:t>
                            </m:r>
                          </m:sub>
                        </m:sSub>
                        <m:r>
                          <a:rPr lang="en-IN" sz="2800" i="1">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𝑥</m:t>
                            </m:r>
                          </m:e>
                          <m:sub>
                            <m:r>
                              <a:rPr lang="en-IN" sz="2800" i="1">
                                <a:latin typeface="Cambria Math" panose="02040503050406030204" pitchFamily="18" charset="0"/>
                              </a:rPr>
                              <m:t>3</m:t>
                            </m:r>
                          </m:sub>
                        </m:sSub>
                      </m:num>
                      <m:den>
                        <m:r>
                          <a:rPr lang="en-IN" sz="2800" i="1">
                            <a:latin typeface="Cambria Math" panose="02040503050406030204" pitchFamily="18" charset="0"/>
                          </a:rPr>
                          <m:t>3</m:t>
                        </m:r>
                      </m:den>
                    </m:f>
                    <m:r>
                      <a:rPr lang="en-IN" sz="2800" i="1">
                        <a:latin typeface="Cambria Math" panose="02040503050406030204" pitchFamily="18" charset="0"/>
                      </a:rPr>
                      <m:t> ,</m:t>
                    </m:r>
                    <m:f>
                      <m:fPr>
                        <m:ctrlPr>
                          <a:rPr lang="en-IN" sz="2800" i="1">
                            <a:latin typeface="Cambria Math" panose="02040503050406030204" pitchFamily="18" charset="0"/>
                          </a:rPr>
                        </m:ctrlPr>
                      </m:fPr>
                      <m:num>
                        <m:r>
                          <a:rPr lang="en-US" sz="2800" i="1">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1</m:t>
                            </m:r>
                          </m:sub>
                        </m:sSub>
                        <m:r>
                          <a:rPr lang="en-IN" sz="2800" i="1">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2</m:t>
                            </m:r>
                          </m:sub>
                        </m:sSub>
                        <m:r>
                          <a:rPr lang="en-IN" sz="2800" i="1">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3</m:t>
                            </m:r>
                          </m:sub>
                        </m:sSub>
                      </m:num>
                      <m:den>
                        <m:r>
                          <a:rPr lang="en-IN" sz="2800" i="1">
                            <a:latin typeface="Cambria Math" panose="02040503050406030204" pitchFamily="18" charset="0"/>
                          </a:rPr>
                          <m:t>3</m:t>
                        </m:r>
                      </m:den>
                    </m:f>
                    <m:r>
                      <a:rPr lang="en-US" sz="2800" i="1">
                        <a:latin typeface="Cambria Math" panose="02040503050406030204" pitchFamily="18" charset="0"/>
                      </a:rPr>
                      <m:t> </m:t>
                    </m:r>
                  </m:oMath>
                </a14:m>
                <a:endParaRPr lang="en-IN" sz="2800" dirty="0"/>
              </a:p>
              <a:p>
                <a:endParaRPr lang="en-IN" dirty="0"/>
              </a:p>
            </p:txBody>
          </p:sp>
        </mc:Choice>
        <mc:Fallback xmlns="">
          <p:sp>
            <p:nvSpPr>
              <p:cNvPr id="3" name="Content Placeholder 2">
                <a:extLst>
                  <a:ext uri="{FF2B5EF4-FFF2-40B4-BE49-F238E27FC236}">
                    <a16:creationId xmlns:a16="http://schemas.microsoft.com/office/drawing/2014/main" id="{D69B4E04-5D7B-4BA5-8B21-4CD4F8202036}"/>
                  </a:ext>
                </a:extLst>
              </p:cNvPr>
              <p:cNvSpPr>
                <a:spLocks noGrp="1" noRot="1" noChangeAspect="1" noMove="1" noResize="1" noEditPoints="1" noAdjustHandles="1" noChangeArrowheads="1" noChangeShapeType="1" noTextEdit="1"/>
              </p:cNvSpPr>
              <p:nvPr>
                <p:ph idx="1"/>
              </p:nvPr>
            </p:nvSpPr>
            <p:spPr>
              <a:blipFill>
                <a:blip r:embed="rId2"/>
                <a:stretch>
                  <a:fillRect l="-142" t="-1413"/>
                </a:stretch>
              </a:blipFill>
            </p:spPr>
            <p:txBody>
              <a:bodyPr/>
              <a:lstStyle/>
              <a:p>
                <a:r>
                  <a:rPr lang="en-IN">
                    <a:noFill/>
                  </a:rPr>
                  <a:t> </a:t>
                </a:r>
              </a:p>
            </p:txBody>
          </p:sp>
        </mc:Fallback>
      </mc:AlternateContent>
    </p:spTree>
    <p:extLst>
      <p:ext uri="{BB962C8B-B14F-4D97-AF65-F5344CB8AC3E}">
        <p14:creationId xmlns:p14="http://schemas.microsoft.com/office/powerpoint/2010/main" val="72783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53AF-6B6C-49C5-8D15-CF69F28CF37D}"/>
              </a:ext>
            </a:extLst>
          </p:cNvPr>
          <p:cNvSpPr>
            <a:spLocks noGrp="1"/>
          </p:cNvSpPr>
          <p:nvPr>
            <p:ph type="title"/>
          </p:nvPr>
        </p:nvSpPr>
        <p:spPr>
          <a:xfrm>
            <a:off x="838200" y="365125"/>
            <a:ext cx="10515600" cy="698131"/>
          </a:xfrm>
        </p:spPr>
        <p:txBody>
          <a:bodyPr>
            <a:normAutofit/>
          </a:bodyPr>
          <a:lstStyle/>
          <a:p>
            <a:pPr algn="ctr"/>
            <a:r>
              <a:rPr lang="en-IN" b="1" dirty="0"/>
              <a:t>Co-ordinate Geometry</a:t>
            </a:r>
            <a:endParaRPr lang="en-IN" dirty="0"/>
          </a:p>
        </p:txBody>
      </p:sp>
      <p:sp>
        <p:nvSpPr>
          <p:cNvPr id="3" name="Content Placeholder 2">
            <a:extLst>
              <a:ext uri="{FF2B5EF4-FFF2-40B4-BE49-F238E27FC236}">
                <a16:creationId xmlns:a16="http://schemas.microsoft.com/office/drawing/2014/main" id="{6E88283C-3F65-4898-91FB-B1D357308FEC}"/>
              </a:ext>
            </a:extLst>
          </p:cNvPr>
          <p:cNvSpPr>
            <a:spLocks noGrp="1"/>
          </p:cNvSpPr>
          <p:nvPr>
            <p:ph idx="1"/>
          </p:nvPr>
        </p:nvSpPr>
        <p:spPr>
          <a:xfrm>
            <a:off x="645988" y="1364263"/>
            <a:ext cx="5905458" cy="4105359"/>
          </a:xfrm>
        </p:spPr>
        <p:txBody>
          <a:bodyPr>
            <a:normAutofit lnSpcReduction="10000"/>
          </a:bodyPr>
          <a:lstStyle/>
          <a:p>
            <a:r>
              <a:rPr lang="en-IN" sz="2900" dirty="0"/>
              <a:t>Equations of lines:</a:t>
            </a:r>
          </a:p>
          <a:p>
            <a:r>
              <a:rPr lang="en-IN" sz="2900" dirty="0"/>
              <a:t>Equation of the line through the origin is y = mx </a:t>
            </a:r>
          </a:p>
          <a:p>
            <a:pPr lvl="0"/>
            <a:endParaRPr lang="en-IN" dirty="0"/>
          </a:p>
          <a:p>
            <a:endParaRPr lang="en-IN" dirty="0"/>
          </a:p>
          <a:p>
            <a:endParaRPr lang="en-IN" dirty="0"/>
          </a:p>
          <a:p>
            <a:pPr lvl="0"/>
            <a:r>
              <a:rPr lang="en-IN" sz="2500" dirty="0"/>
              <a:t>Slope = tan </a:t>
            </a:r>
          </a:p>
          <a:p>
            <a:pPr lvl="0"/>
            <a:r>
              <a:rPr lang="en-IN" sz="2500" dirty="0"/>
              <a:t>    m =  </a:t>
            </a:r>
            <a:r>
              <a:rPr lang="en-IN" sz="2500" dirty="0" err="1"/>
              <a:t>opp</a:t>
            </a:r>
            <a:r>
              <a:rPr lang="en-IN" sz="2500" dirty="0"/>
              <a:t>/</a:t>
            </a:r>
            <a:r>
              <a:rPr lang="en-IN" sz="2500" dirty="0" err="1"/>
              <a:t>adj</a:t>
            </a:r>
            <a:r>
              <a:rPr lang="en-IN" sz="2500" dirty="0"/>
              <a:t>  = y/x</a:t>
            </a:r>
          </a:p>
          <a:p>
            <a:pPr lvl="0"/>
            <a:r>
              <a:rPr lang="en-IN" sz="2500" dirty="0"/>
              <a:t>  =&gt;  y = mx</a:t>
            </a:r>
          </a:p>
          <a:p>
            <a:pPr lvl="0"/>
            <a:endParaRPr lang="en-IN" dirty="0"/>
          </a:p>
          <a:p>
            <a:endParaRPr lang="en-IN" dirty="0"/>
          </a:p>
        </p:txBody>
      </p:sp>
      <p:pic>
        <p:nvPicPr>
          <p:cNvPr id="7" name="Picture 6" descr="A picture containing drawing&#10;&#10;Description automatically generated">
            <a:extLst>
              <a:ext uri="{FF2B5EF4-FFF2-40B4-BE49-F238E27FC236}">
                <a16:creationId xmlns:a16="http://schemas.microsoft.com/office/drawing/2014/main" id="{6AC1FA50-155F-4AEE-BBE0-3CDF5E633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4952" y="2658377"/>
            <a:ext cx="4589428" cy="2107532"/>
          </a:xfrm>
          <a:prstGeom prst="rect">
            <a:avLst/>
          </a:prstGeom>
        </p:spPr>
      </p:pic>
      <p:cxnSp>
        <p:nvCxnSpPr>
          <p:cNvPr id="9" name="Straight Arrow Connector 8">
            <a:extLst>
              <a:ext uri="{FF2B5EF4-FFF2-40B4-BE49-F238E27FC236}">
                <a16:creationId xmlns:a16="http://schemas.microsoft.com/office/drawing/2014/main" id="{555373F8-104E-44B7-8218-CBCEE5420EC0}"/>
              </a:ext>
            </a:extLst>
          </p:cNvPr>
          <p:cNvCxnSpPr>
            <a:cxnSpLocks/>
          </p:cNvCxnSpPr>
          <p:nvPr/>
        </p:nvCxnSpPr>
        <p:spPr>
          <a:xfrm>
            <a:off x="5534526" y="3305262"/>
            <a:ext cx="0" cy="2691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7CB5346-5E52-453D-A1C8-54679668795D}"/>
              </a:ext>
            </a:extLst>
          </p:cNvPr>
          <p:cNvCxnSpPr/>
          <p:nvPr/>
        </p:nvCxnSpPr>
        <p:spPr>
          <a:xfrm flipH="1">
            <a:off x="4334900" y="4540175"/>
            <a:ext cx="1239363" cy="620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6B0C083-C2EA-4760-A9F8-397329FAAF15}"/>
              </a:ext>
            </a:extLst>
          </p:cNvPr>
          <p:cNvCxnSpPr>
            <a:cxnSpLocks/>
          </p:cNvCxnSpPr>
          <p:nvPr/>
        </p:nvCxnSpPr>
        <p:spPr>
          <a:xfrm flipV="1">
            <a:off x="8204433" y="2332139"/>
            <a:ext cx="970483" cy="604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E20B22F-9915-45B3-BFA7-9C64486DDA43}"/>
                  </a:ext>
                </a:extLst>
              </p:cNvPr>
              <p:cNvSpPr txBox="1"/>
              <p:nvPr/>
            </p:nvSpPr>
            <p:spPr>
              <a:xfrm>
                <a:off x="8312169" y="2797648"/>
                <a:ext cx="755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dirty="0"/>
              </a:p>
            </p:txBody>
          </p:sp>
        </mc:Choice>
        <mc:Fallback xmlns="">
          <p:sp>
            <p:nvSpPr>
              <p:cNvPr id="19" name="TextBox 18">
                <a:extLst>
                  <a:ext uri="{FF2B5EF4-FFF2-40B4-BE49-F238E27FC236}">
                    <a16:creationId xmlns:a16="http://schemas.microsoft.com/office/drawing/2014/main" id="{5E20B22F-9915-45B3-BFA7-9C64486DDA43}"/>
                  </a:ext>
                </a:extLst>
              </p:cNvPr>
              <p:cNvSpPr txBox="1">
                <a:spLocks noRot="1" noChangeAspect="1" noMove="1" noResize="1" noEditPoints="1" noAdjustHandles="1" noChangeArrowheads="1" noChangeShapeType="1" noTextEdit="1"/>
              </p:cNvSpPr>
              <p:nvPr/>
            </p:nvSpPr>
            <p:spPr>
              <a:xfrm>
                <a:off x="8312169" y="2797648"/>
                <a:ext cx="755010" cy="276999"/>
              </a:xfrm>
              <a:prstGeom prst="rect">
                <a:avLst/>
              </a:prstGeom>
              <a:blipFill>
                <a:blip r:embed="rId4"/>
                <a:stretch>
                  <a:fillRect l="-6504" r="-10569" b="-377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C738935-1D22-47EF-A860-7A4AA8B4F265}"/>
                  </a:ext>
                </a:extLst>
              </p:cNvPr>
              <p:cNvSpPr txBox="1"/>
              <p:nvPr/>
            </p:nvSpPr>
            <p:spPr>
              <a:xfrm>
                <a:off x="5258990" y="4573568"/>
                <a:ext cx="5658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(0,0)</m:t>
                      </m:r>
                    </m:oMath>
                  </m:oMathPara>
                </a14:m>
                <a:endParaRPr lang="en-IN" dirty="0"/>
              </a:p>
            </p:txBody>
          </p:sp>
        </mc:Choice>
        <mc:Fallback xmlns="">
          <p:sp>
            <p:nvSpPr>
              <p:cNvPr id="20" name="TextBox 19">
                <a:extLst>
                  <a:ext uri="{FF2B5EF4-FFF2-40B4-BE49-F238E27FC236}">
                    <a16:creationId xmlns:a16="http://schemas.microsoft.com/office/drawing/2014/main" id="{3C738935-1D22-47EF-A860-7A4AA8B4F265}"/>
                  </a:ext>
                </a:extLst>
              </p:cNvPr>
              <p:cNvSpPr txBox="1">
                <a:spLocks noRot="1" noChangeAspect="1" noMove="1" noResize="1" noEditPoints="1" noAdjustHandles="1" noChangeArrowheads="1" noChangeShapeType="1" noTextEdit="1"/>
              </p:cNvSpPr>
              <p:nvPr/>
            </p:nvSpPr>
            <p:spPr>
              <a:xfrm>
                <a:off x="5258990" y="4573568"/>
                <a:ext cx="565861" cy="276999"/>
              </a:xfrm>
              <a:prstGeom prst="rect">
                <a:avLst/>
              </a:prstGeom>
              <a:blipFill>
                <a:blip r:embed="rId5"/>
                <a:stretch>
                  <a:fillRect l="-12903" r="-13978" b="-347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02D4EB9-F445-4EFA-BF9B-B7D79F84FC93}"/>
                  </a:ext>
                </a:extLst>
              </p:cNvPr>
              <p:cNvSpPr txBox="1"/>
              <p:nvPr/>
            </p:nvSpPr>
            <p:spPr>
              <a:xfrm>
                <a:off x="8097432" y="4505521"/>
                <a:ext cx="231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𝑄</m:t>
                      </m:r>
                    </m:oMath>
                  </m:oMathPara>
                </a14:m>
                <a:endParaRPr lang="en-IN" dirty="0"/>
              </a:p>
            </p:txBody>
          </p:sp>
        </mc:Choice>
        <mc:Fallback xmlns="">
          <p:sp>
            <p:nvSpPr>
              <p:cNvPr id="21" name="TextBox 20">
                <a:extLst>
                  <a:ext uri="{FF2B5EF4-FFF2-40B4-BE49-F238E27FC236}">
                    <a16:creationId xmlns:a16="http://schemas.microsoft.com/office/drawing/2014/main" id="{302D4EB9-F445-4EFA-BF9B-B7D79F84FC93}"/>
                  </a:ext>
                </a:extLst>
              </p:cNvPr>
              <p:cNvSpPr txBox="1">
                <a:spLocks noRot="1" noChangeAspect="1" noMove="1" noResize="1" noEditPoints="1" noAdjustHandles="1" noChangeArrowheads="1" noChangeShapeType="1" noTextEdit="1"/>
              </p:cNvSpPr>
              <p:nvPr/>
            </p:nvSpPr>
            <p:spPr>
              <a:xfrm>
                <a:off x="8097432" y="4505521"/>
                <a:ext cx="231154" cy="276999"/>
              </a:xfrm>
              <a:prstGeom prst="rect">
                <a:avLst/>
              </a:prstGeom>
              <a:blipFill>
                <a:blip r:embed="rId6"/>
                <a:stretch>
                  <a:fillRect l="-28947" r="-28947" b="-304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5B4CFA4-40B1-4C38-925A-67CCBA1CAA88}"/>
                  </a:ext>
                </a:extLst>
              </p:cNvPr>
              <p:cNvSpPr txBox="1"/>
              <p:nvPr/>
            </p:nvSpPr>
            <p:spPr>
              <a:xfrm>
                <a:off x="5344200" y="4279872"/>
                <a:ext cx="2300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𝑂</m:t>
                      </m:r>
                    </m:oMath>
                  </m:oMathPara>
                </a14:m>
                <a:endParaRPr lang="en-IN" dirty="0"/>
              </a:p>
            </p:txBody>
          </p:sp>
        </mc:Choice>
        <mc:Fallback xmlns="">
          <p:sp>
            <p:nvSpPr>
              <p:cNvPr id="22" name="TextBox 21">
                <a:extLst>
                  <a:ext uri="{FF2B5EF4-FFF2-40B4-BE49-F238E27FC236}">
                    <a16:creationId xmlns:a16="http://schemas.microsoft.com/office/drawing/2014/main" id="{65B4CFA4-40B1-4C38-925A-67CCBA1CAA88}"/>
                  </a:ext>
                </a:extLst>
              </p:cNvPr>
              <p:cNvSpPr txBox="1">
                <a:spLocks noRot="1" noChangeAspect="1" noMove="1" noResize="1" noEditPoints="1" noAdjustHandles="1" noChangeArrowheads="1" noChangeShapeType="1" noTextEdit="1"/>
              </p:cNvSpPr>
              <p:nvPr/>
            </p:nvSpPr>
            <p:spPr>
              <a:xfrm>
                <a:off x="5344200" y="4279872"/>
                <a:ext cx="230063" cy="276999"/>
              </a:xfrm>
              <a:prstGeom prst="rect">
                <a:avLst/>
              </a:prstGeom>
              <a:blipFill>
                <a:blip r:embed="rId7"/>
                <a:stretch>
                  <a:fillRect l="-21622" r="-21622" b="-869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9D6B614-17FE-4A57-9CF3-9F5C2BA6CD00}"/>
                  </a:ext>
                </a:extLst>
              </p:cNvPr>
              <p:cNvSpPr txBox="1"/>
              <p:nvPr/>
            </p:nvSpPr>
            <p:spPr>
              <a:xfrm>
                <a:off x="6789991" y="4550212"/>
                <a:ext cx="1993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𝑥</m:t>
                      </m:r>
                    </m:oMath>
                  </m:oMathPara>
                </a14:m>
                <a:endParaRPr lang="en-IN" dirty="0"/>
              </a:p>
            </p:txBody>
          </p:sp>
        </mc:Choice>
        <mc:Fallback xmlns="">
          <p:sp>
            <p:nvSpPr>
              <p:cNvPr id="23" name="TextBox 22">
                <a:extLst>
                  <a:ext uri="{FF2B5EF4-FFF2-40B4-BE49-F238E27FC236}">
                    <a16:creationId xmlns:a16="http://schemas.microsoft.com/office/drawing/2014/main" id="{E9D6B614-17FE-4A57-9CF3-9F5C2BA6CD00}"/>
                  </a:ext>
                </a:extLst>
              </p:cNvPr>
              <p:cNvSpPr txBox="1">
                <a:spLocks noRot="1" noChangeAspect="1" noMove="1" noResize="1" noEditPoints="1" noAdjustHandles="1" noChangeArrowheads="1" noChangeShapeType="1" noTextEdit="1"/>
              </p:cNvSpPr>
              <p:nvPr/>
            </p:nvSpPr>
            <p:spPr>
              <a:xfrm>
                <a:off x="6789991" y="4550212"/>
                <a:ext cx="199350" cy="276999"/>
              </a:xfrm>
              <a:prstGeom prst="rect">
                <a:avLst/>
              </a:prstGeom>
              <a:blipFill>
                <a:blip r:embed="rId8"/>
                <a:stretch>
                  <a:fillRect l="-12121" r="-909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7D79987-6931-49AF-9F54-E46FF344CA0C}"/>
                  </a:ext>
                </a:extLst>
              </p:cNvPr>
              <p:cNvSpPr txBox="1"/>
              <p:nvPr/>
            </p:nvSpPr>
            <p:spPr>
              <a:xfrm>
                <a:off x="8328586" y="3582335"/>
                <a:ext cx="2027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𝑦</m:t>
                      </m:r>
                    </m:oMath>
                  </m:oMathPara>
                </a14:m>
                <a:endParaRPr lang="en-IN" dirty="0"/>
              </a:p>
            </p:txBody>
          </p:sp>
        </mc:Choice>
        <mc:Fallback xmlns="">
          <p:sp>
            <p:nvSpPr>
              <p:cNvPr id="24" name="TextBox 23">
                <a:extLst>
                  <a:ext uri="{FF2B5EF4-FFF2-40B4-BE49-F238E27FC236}">
                    <a16:creationId xmlns:a16="http://schemas.microsoft.com/office/drawing/2014/main" id="{07D79987-6931-49AF-9F54-E46FF344CA0C}"/>
                  </a:ext>
                </a:extLst>
              </p:cNvPr>
              <p:cNvSpPr txBox="1">
                <a:spLocks noRot="1" noChangeAspect="1" noMove="1" noResize="1" noEditPoints="1" noAdjustHandles="1" noChangeArrowheads="1" noChangeShapeType="1" noTextEdit="1"/>
              </p:cNvSpPr>
              <p:nvPr/>
            </p:nvSpPr>
            <p:spPr>
              <a:xfrm>
                <a:off x="8328586" y="3582335"/>
                <a:ext cx="202748" cy="276999"/>
              </a:xfrm>
              <a:prstGeom prst="rect">
                <a:avLst/>
              </a:prstGeom>
              <a:blipFill>
                <a:blip r:embed="rId9"/>
                <a:stretch>
                  <a:fillRect l="-24242" r="-24242" b="-28889"/>
                </a:stretch>
              </a:blipFill>
            </p:spPr>
            <p:txBody>
              <a:bodyPr/>
              <a:lstStyle/>
              <a:p>
                <a:r>
                  <a:rPr lang="en-IN">
                    <a:noFill/>
                  </a:rPr>
                  <a:t> </a:t>
                </a:r>
              </a:p>
            </p:txBody>
          </p:sp>
        </mc:Fallback>
      </mc:AlternateContent>
      <p:pic>
        <p:nvPicPr>
          <p:cNvPr id="3074" name="Picture 2" descr="θ - Wiktionary">
            <a:extLst>
              <a:ext uri="{FF2B5EF4-FFF2-40B4-BE49-F238E27FC236}">
                <a16:creationId xmlns:a16="http://schemas.microsoft.com/office/drawing/2014/main" id="{19F17A1E-F55D-4C39-A2AB-CF031DBE34C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7614" y="4375287"/>
            <a:ext cx="164888" cy="16488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θ - Wiktionary">
            <a:extLst>
              <a:ext uri="{FF2B5EF4-FFF2-40B4-BE49-F238E27FC236}">
                <a16:creationId xmlns:a16="http://schemas.microsoft.com/office/drawing/2014/main" id="{5BA4862D-ED2C-46FA-A52B-38D24C67785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0794" y="3978276"/>
            <a:ext cx="301596" cy="301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93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E0AB-F763-462E-B466-70E97DDD3631}"/>
              </a:ext>
            </a:extLst>
          </p:cNvPr>
          <p:cNvSpPr>
            <a:spLocks noGrp="1"/>
          </p:cNvSpPr>
          <p:nvPr>
            <p:ph type="title"/>
          </p:nvPr>
        </p:nvSpPr>
        <p:spPr/>
        <p:txBody>
          <a:bodyPr/>
          <a:lstStyle/>
          <a:p>
            <a:pPr algn="ctr"/>
            <a:r>
              <a:rPr lang="en-GB" dirty="0"/>
              <a:t>Co-ordinate geometry</a:t>
            </a:r>
            <a:endParaRPr lang="en-IN" dirty="0"/>
          </a:p>
        </p:txBody>
      </p:sp>
      <p:sp>
        <p:nvSpPr>
          <p:cNvPr id="3" name="Content Placeholder 2">
            <a:extLst>
              <a:ext uri="{FF2B5EF4-FFF2-40B4-BE49-F238E27FC236}">
                <a16:creationId xmlns:a16="http://schemas.microsoft.com/office/drawing/2014/main" id="{A95A5F35-1B8F-4419-A480-68ACAA25CCD0}"/>
              </a:ext>
            </a:extLst>
          </p:cNvPr>
          <p:cNvSpPr>
            <a:spLocks noGrp="1"/>
          </p:cNvSpPr>
          <p:nvPr>
            <p:ph idx="1"/>
          </p:nvPr>
        </p:nvSpPr>
        <p:spPr/>
        <p:txBody>
          <a:bodyPr/>
          <a:lstStyle/>
          <a:p>
            <a:r>
              <a:rPr lang="en-IN" sz="2800" dirty="0"/>
              <a:t>Equation </a:t>
            </a:r>
            <a:r>
              <a:rPr lang="en-IN" dirty="0"/>
              <a:t>of the line whose </a:t>
            </a:r>
            <a:r>
              <a:rPr lang="en-IN" sz="2800" dirty="0"/>
              <a:t>slope </a:t>
            </a:r>
            <a:r>
              <a:rPr lang="en-IN" dirty="0"/>
              <a:t>is ‘m’ and y</a:t>
            </a:r>
            <a:r>
              <a:rPr lang="en-IN" sz="2800" dirty="0"/>
              <a:t> intercept </a:t>
            </a:r>
            <a:r>
              <a:rPr lang="en-IN" dirty="0"/>
              <a:t>‘c’ is</a:t>
            </a:r>
          </a:p>
          <a:p>
            <a:r>
              <a:rPr lang="en-IN" dirty="0"/>
              <a:t> y = mx + c</a:t>
            </a:r>
          </a:p>
          <a:p>
            <a:endParaRPr lang="en-IN" dirty="0"/>
          </a:p>
        </p:txBody>
      </p:sp>
      <p:pic>
        <p:nvPicPr>
          <p:cNvPr id="5" name="Picture 4" descr="A picture containing object, clock, meter&#10;&#10;Description automatically generated">
            <a:extLst>
              <a:ext uri="{FF2B5EF4-FFF2-40B4-BE49-F238E27FC236}">
                <a16:creationId xmlns:a16="http://schemas.microsoft.com/office/drawing/2014/main" id="{0AA9DF6C-E5E8-450E-BE67-A7EE2D62C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3145055"/>
            <a:ext cx="4876800" cy="2743200"/>
          </a:xfrm>
          <a:prstGeom prst="rect">
            <a:avLst/>
          </a:prstGeom>
        </p:spPr>
      </p:pic>
    </p:spTree>
    <p:extLst>
      <p:ext uri="{BB962C8B-B14F-4D97-AF65-F5344CB8AC3E}">
        <p14:creationId xmlns:p14="http://schemas.microsoft.com/office/powerpoint/2010/main" val="358809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56B3-74D4-4A5C-AEDD-7F71FA973573}"/>
              </a:ext>
            </a:extLst>
          </p:cNvPr>
          <p:cNvSpPr>
            <a:spLocks noGrp="1"/>
          </p:cNvSpPr>
          <p:nvPr>
            <p:ph type="title"/>
          </p:nvPr>
        </p:nvSpPr>
        <p:spPr>
          <a:xfrm>
            <a:off x="677334" y="609600"/>
            <a:ext cx="8596668" cy="1320800"/>
          </a:xfrm>
        </p:spPr>
        <p:txBody>
          <a:bodyPr>
            <a:normAutofit/>
          </a:bodyPr>
          <a:lstStyle/>
          <a:p>
            <a:r>
              <a:rPr lang="en-GB" dirty="0"/>
              <a:t>Geometry : Lines and Angles</a:t>
            </a:r>
            <a:endParaRPr lang="en-IN"/>
          </a:p>
        </p:txBody>
      </p:sp>
      <p:sp>
        <p:nvSpPr>
          <p:cNvPr id="3" name="Content Placeholder 2">
            <a:extLst>
              <a:ext uri="{FF2B5EF4-FFF2-40B4-BE49-F238E27FC236}">
                <a16:creationId xmlns:a16="http://schemas.microsoft.com/office/drawing/2014/main" id="{C0DE385F-3AA3-4833-8232-02B1F73CE2A0}"/>
              </a:ext>
            </a:extLst>
          </p:cNvPr>
          <p:cNvSpPr>
            <a:spLocks noGrp="1"/>
          </p:cNvSpPr>
          <p:nvPr>
            <p:ph idx="1"/>
          </p:nvPr>
        </p:nvSpPr>
        <p:spPr>
          <a:xfrm>
            <a:off x="677332" y="2160589"/>
            <a:ext cx="4410718" cy="3880773"/>
          </a:xfrm>
        </p:spPr>
        <p:txBody>
          <a:bodyPr>
            <a:normAutofit/>
          </a:bodyPr>
          <a:lstStyle/>
          <a:p>
            <a:endParaRPr lang="en-IN" dirty="0"/>
          </a:p>
          <a:p>
            <a:r>
              <a:rPr lang="en-IN" dirty="0"/>
              <a:t>Given two lines , either they intersect at one point </a:t>
            </a:r>
          </a:p>
          <a:p>
            <a:pPr marL="0" indent="0">
              <a:buNone/>
            </a:pPr>
            <a:r>
              <a:rPr lang="en-IN" dirty="0"/>
              <a:t>                                                                                                                </a:t>
            </a:r>
          </a:p>
          <a:p>
            <a:pPr marL="0" indent="0">
              <a:buNone/>
            </a:pPr>
            <a:r>
              <a:rPr lang="en-IN" dirty="0"/>
              <a:t>                                                                                                          				</a:t>
            </a:r>
          </a:p>
          <a:p>
            <a:endParaRPr lang="en-IN"/>
          </a:p>
          <a:p>
            <a:endParaRPr lang="en-IN"/>
          </a:p>
          <a:p>
            <a:r>
              <a:rPr lang="en-IN"/>
              <a:t>or they do not intersect</a:t>
            </a:r>
          </a:p>
          <a:p>
            <a:pPr marL="0" indent="0">
              <a:buNone/>
            </a:pPr>
            <a:r>
              <a:rPr lang="en-IN"/>
              <a:t>    at any point</a:t>
            </a:r>
            <a:endParaRPr lang="en-IN" dirty="0"/>
          </a:p>
        </p:txBody>
      </p:sp>
      <p:pic>
        <p:nvPicPr>
          <p:cNvPr id="12" name="Picture 11" descr="A picture containing object, clock, person, skiing&#10;&#10;Description automatically generated">
            <a:extLst>
              <a:ext uri="{FF2B5EF4-FFF2-40B4-BE49-F238E27FC236}">
                <a16:creationId xmlns:a16="http://schemas.microsoft.com/office/drawing/2014/main" id="{C8A1A7E8-E960-45AC-8CD7-DDA352EBE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3071" y="2159663"/>
            <a:ext cx="1826549" cy="1826549"/>
          </a:xfrm>
          <a:prstGeom prst="rect">
            <a:avLst/>
          </a:prstGeom>
        </p:spPr>
      </p:pic>
      <p:pic>
        <p:nvPicPr>
          <p:cNvPr id="8" name="Picture 7">
            <a:extLst>
              <a:ext uri="{FF2B5EF4-FFF2-40B4-BE49-F238E27FC236}">
                <a16:creationId xmlns:a16="http://schemas.microsoft.com/office/drawing/2014/main" id="{CBC8E05F-3CB6-4BE9-B4B7-FB5A8845E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022" y="4214812"/>
            <a:ext cx="3854648" cy="1826549"/>
          </a:xfrm>
          <a:prstGeom prst="rect">
            <a:avLst/>
          </a:prstGeom>
        </p:spPr>
      </p:pic>
    </p:spTree>
    <p:extLst>
      <p:ext uri="{BB962C8B-B14F-4D97-AF65-F5344CB8AC3E}">
        <p14:creationId xmlns:p14="http://schemas.microsoft.com/office/powerpoint/2010/main" val="355308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5AE2-C2D8-4261-B287-DA1E3027BB98}"/>
              </a:ext>
            </a:extLst>
          </p:cNvPr>
          <p:cNvSpPr>
            <a:spLocks noGrp="1"/>
          </p:cNvSpPr>
          <p:nvPr>
            <p:ph type="title"/>
          </p:nvPr>
        </p:nvSpPr>
        <p:spPr/>
        <p:txBody>
          <a:bodyPr/>
          <a:lstStyle/>
          <a:p>
            <a:pPr algn="ctr"/>
            <a:r>
              <a:rPr lang="en-GB" dirty="0"/>
              <a:t>Co-ordinate 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48610A-D278-4A80-AB5A-69EB5F4DB47E}"/>
                  </a:ext>
                </a:extLst>
              </p:cNvPr>
              <p:cNvSpPr>
                <a:spLocks noGrp="1"/>
              </p:cNvSpPr>
              <p:nvPr>
                <p:ph idx="1"/>
              </p:nvPr>
            </p:nvSpPr>
            <p:spPr/>
            <p:txBody>
              <a:bodyPr/>
              <a:lstStyle/>
              <a:p>
                <a:r>
                  <a:rPr lang="en-IN" sz="2800" dirty="0"/>
                  <a:t>Equation</a:t>
                </a:r>
                <a:r>
                  <a:rPr lang="en-IN" dirty="0"/>
                  <a:t> of the line whose </a:t>
                </a:r>
                <a:r>
                  <a:rPr lang="en-IN" sz="2800" dirty="0"/>
                  <a:t>slope</a:t>
                </a:r>
                <a:r>
                  <a:rPr lang="en-IN" dirty="0"/>
                  <a:t> is ‘m’ and through</a:t>
                </a:r>
              </a:p>
              <a:p>
                <a:r>
                  <a:rPr lang="en-IN" dirty="0"/>
                  <a:t> </a:t>
                </a:r>
                <a:r>
                  <a:rPr lang="en-IN" sz="2800" dirty="0"/>
                  <a:t>any point </a:t>
                </a:r>
                <a:r>
                  <a:rPr lang="en-IN" dirty="0"/>
                  <a:t>(x</a:t>
                </a:r>
                <a:r>
                  <a:rPr lang="en-IN" baseline="-25000" dirty="0"/>
                  <a:t>1</a:t>
                </a:r>
                <a:r>
                  <a:rPr lang="en-IN" dirty="0"/>
                  <a:t> , y</a:t>
                </a:r>
                <a:r>
                  <a:rPr lang="en-IN" baseline="-25000" dirty="0"/>
                  <a:t>1</a:t>
                </a:r>
                <a:r>
                  <a:rPr lang="en-IN" dirty="0"/>
                  <a:t>) is   : ( </a:t>
                </a:r>
                <a14:m>
                  <m:oMath xmlns:m="http://schemas.openxmlformats.org/officeDocument/2006/math">
                    <m:r>
                      <a:rPr lang="en-IN" i="1">
                        <a:latin typeface="Cambria Math" panose="02040503050406030204" pitchFamily="18" charset="0"/>
                      </a:rPr>
                      <m:t>𝑦</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oMath>
                </a14:m>
                <a:r>
                  <a:rPr lang="en-IN" dirty="0"/>
                  <a:t>) = m (x- x</a:t>
                </a:r>
                <a:r>
                  <a:rPr lang="en-IN" baseline="-25000" dirty="0"/>
                  <a:t>1</a:t>
                </a:r>
                <a:r>
                  <a:rPr lang="en-IN" dirty="0"/>
                  <a:t> )</a:t>
                </a:r>
                <a:r>
                  <a:rPr lang="en-IN" baseline="-25000" dirty="0"/>
                  <a:t> </a:t>
                </a:r>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3748610A-D278-4A80-AB5A-69EB5F4DB47E}"/>
                  </a:ext>
                </a:extLst>
              </p:cNvPr>
              <p:cNvSpPr>
                <a:spLocks noGrp="1" noRot="1" noChangeAspect="1" noMove="1" noResize="1" noEditPoints="1" noAdjustHandles="1" noChangeArrowheads="1" noChangeShapeType="1" noTextEdit="1"/>
              </p:cNvSpPr>
              <p:nvPr>
                <p:ph idx="1"/>
              </p:nvPr>
            </p:nvSpPr>
            <p:spPr>
              <a:blipFill>
                <a:blip r:embed="rId2"/>
                <a:stretch>
                  <a:fillRect l="-851" t="-1413"/>
                </a:stretch>
              </a:blipFill>
            </p:spPr>
            <p:txBody>
              <a:bodyPr/>
              <a:lstStyle/>
              <a:p>
                <a:r>
                  <a:rPr lang="en-IN">
                    <a:noFill/>
                  </a:rPr>
                  <a:t> </a:t>
                </a:r>
              </a:p>
            </p:txBody>
          </p:sp>
        </mc:Fallback>
      </mc:AlternateContent>
    </p:spTree>
    <p:extLst>
      <p:ext uri="{BB962C8B-B14F-4D97-AF65-F5344CB8AC3E}">
        <p14:creationId xmlns:p14="http://schemas.microsoft.com/office/powerpoint/2010/main" val="355033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4D97-7BF7-4627-A672-8C9BEF61431C}"/>
              </a:ext>
            </a:extLst>
          </p:cNvPr>
          <p:cNvSpPr>
            <a:spLocks noGrp="1"/>
          </p:cNvSpPr>
          <p:nvPr>
            <p:ph type="title"/>
          </p:nvPr>
        </p:nvSpPr>
        <p:spPr/>
        <p:txBody>
          <a:bodyPr/>
          <a:lstStyle/>
          <a:p>
            <a:pPr algn="ctr"/>
            <a:r>
              <a:rPr lang="en-GB" dirty="0"/>
              <a:t>Co-ordinate 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E533D9-51C6-4A5E-8DB7-D4C3209B8FE7}"/>
                  </a:ext>
                </a:extLst>
              </p:cNvPr>
              <p:cNvSpPr>
                <a:spLocks noGrp="1"/>
              </p:cNvSpPr>
              <p:nvPr>
                <p:ph idx="1"/>
              </p:nvPr>
            </p:nvSpPr>
            <p:spPr/>
            <p:txBody>
              <a:bodyPr/>
              <a:lstStyle/>
              <a:p>
                <a:pPr lvl="0"/>
                <a:r>
                  <a:rPr lang="en-IN" sz="2800" dirty="0"/>
                  <a:t>Equation</a:t>
                </a:r>
                <a:r>
                  <a:rPr lang="en-IN" dirty="0"/>
                  <a:t> of the line through </a:t>
                </a:r>
                <a:r>
                  <a:rPr lang="en-IN" sz="2800" dirty="0"/>
                  <a:t>any two points </a:t>
                </a:r>
                <a:r>
                  <a:rPr lang="en-IN" dirty="0"/>
                  <a:t>( x</a:t>
                </a:r>
                <a:r>
                  <a:rPr lang="en-IN" baseline="-25000" dirty="0"/>
                  <a:t>1</a:t>
                </a:r>
                <a:r>
                  <a:rPr lang="en-IN" dirty="0"/>
                  <a:t>, y</a:t>
                </a:r>
                <a:r>
                  <a:rPr lang="en-IN" baseline="-25000" dirty="0"/>
                  <a:t>1</a:t>
                </a:r>
                <a:r>
                  <a:rPr lang="en-IN" dirty="0"/>
                  <a:t>) and (x</a:t>
                </a:r>
                <a:r>
                  <a:rPr lang="en-IN" baseline="-25000" dirty="0"/>
                  <a:t>2</a:t>
                </a:r>
                <a:r>
                  <a:rPr lang="en-IN" dirty="0"/>
                  <a:t>, y</a:t>
                </a:r>
                <a:r>
                  <a:rPr lang="en-IN" baseline="-25000" dirty="0"/>
                  <a:t>2</a:t>
                </a:r>
                <a:r>
                  <a:rPr lang="en-IN" dirty="0"/>
                  <a:t>) is </a:t>
                </a:r>
              </a:p>
              <a:p>
                <a14:m>
                  <m:oMath xmlns:m="http://schemas.openxmlformats.org/officeDocument/2006/math">
                    <m:r>
                      <a:rPr lang="en-IN" i="1">
                        <a:latin typeface="Cambria Math" panose="02040503050406030204" pitchFamily="18" charset="0"/>
                      </a:rPr>
                      <m:t>𝑦</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i="1">
                        <a:latin typeface="Cambria Math" panose="02040503050406030204" pitchFamily="18" charset="0"/>
                      </a:rPr>
                      <m:t>= </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num>
                      <m:den>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den>
                    </m:f>
                  </m:oMath>
                </a14:m>
                <a:r>
                  <a:rPr lang="en-IN" dirty="0"/>
                  <a:t>( x – x</a:t>
                </a:r>
                <a:r>
                  <a:rPr lang="en-IN" baseline="-25000" dirty="0"/>
                  <a:t>1</a:t>
                </a:r>
                <a:r>
                  <a:rPr lang="en-IN" dirty="0"/>
                  <a:t>)</a:t>
                </a:r>
              </a:p>
              <a:p>
                <a:r>
                  <a:rPr lang="en-IN" dirty="0"/>
                  <a:t> </a:t>
                </a:r>
              </a:p>
            </p:txBody>
          </p:sp>
        </mc:Choice>
        <mc:Fallback xmlns="">
          <p:sp>
            <p:nvSpPr>
              <p:cNvPr id="3" name="Content Placeholder 2">
                <a:extLst>
                  <a:ext uri="{FF2B5EF4-FFF2-40B4-BE49-F238E27FC236}">
                    <a16:creationId xmlns:a16="http://schemas.microsoft.com/office/drawing/2014/main" id="{8BE533D9-51C6-4A5E-8DB7-D4C3209B8FE7}"/>
                  </a:ext>
                </a:extLst>
              </p:cNvPr>
              <p:cNvSpPr>
                <a:spLocks noGrp="1" noRot="1" noChangeAspect="1" noMove="1" noResize="1" noEditPoints="1" noAdjustHandles="1" noChangeArrowheads="1" noChangeShapeType="1" noTextEdit="1"/>
              </p:cNvSpPr>
              <p:nvPr>
                <p:ph idx="1"/>
              </p:nvPr>
            </p:nvSpPr>
            <p:spPr>
              <a:blipFill>
                <a:blip r:embed="rId2"/>
                <a:stretch>
                  <a:fillRect l="-851" t="-1413"/>
                </a:stretch>
              </a:blipFill>
            </p:spPr>
            <p:txBody>
              <a:bodyPr/>
              <a:lstStyle/>
              <a:p>
                <a:r>
                  <a:rPr lang="en-IN">
                    <a:noFill/>
                  </a:rPr>
                  <a:t> </a:t>
                </a:r>
              </a:p>
            </p:txBody>
          </p:sp>
        </mc:Fallback>
      </mc:AlternateContent>
    </p:spTree>
    <p:extLst>
      <p:ext uri="{BB962C8B-B14F-4D97-AF65-F5344CB8AC3E}">
        <p14:creationId xmlns:p14="http://schemas.microsoft.com/office/powerpoint/2010/main" val="29542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DE66-7308-469E-96BC-C07CAA3EF73E}"/>
              </a:ext>
            </a:extLst>
          </p:cNvPr>
          <p:cNvSpPr>
            <a:spLocks noGrp="1"/>
          </p:cNvSpPr>
          <p:nvPr>
            <p:ph type="title"/>
          </p:nvPr>
        </p:nvSpPr>
        <p:spPr/>
        <p:txBody>
          <a:bodyPr/>
          <a:lstStyle/>
          <a:p>
            <a:pPr algn="ctr"/>
            <a:r>
              <a:rPr lang="en-GB" dirty="0"/>
              <a:t>Co-ordinate 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1EF0D0-05A7-49F5-AF28-13435E0DDC08}"/>
                  </a:ext>
                </a:extLst>
              </p:cNvPr>
              <p:cNvSpPr>
                <a:spLocks noGrp="1"/>
              </p:cNvSpPr>
              <p:nvPr>
                <p:ph idx="1"/>
              </p:nvPr>
            </p:nvSpPr>
            <p:spPr/>
            <p:txBody>
              <a:bodyPr/>
              <a:lstStyle/>
              <a:p>
                <a:r>
                  <a:rPr lang="en-IN" sz="2800" dirty="0"/>
                  <a:t>Equation</a:t>
                </a:r>
                <a:r>
                  <a:rPr lang="en-IN" dirty="0"/>
                  <a:t> of the line </a:t>
                </a:r>
                <a:r>
                  <a:rPr lang="en-IN" sz="2800" dirty="0"/>
                  <a:t>in the intercepts </a:t>
                </a:r>
                <a:r>
                  <a:rPr lang="en-IN" dirty="0"/>
                  <a:t>form is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𝑥</m:t>
                        </m:r>
                      </m:num>
                      <m:den>
                        <m:r>
                          <a:rPr lang="en-IN" i="1">
                            <a:latin typeface="Cambria Math" panose="02040503050406030204" pitchFamily="18" charset="0"/>
                          </a:rPr>
                          <m:t>𝑎</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𝑦</m:t>
                        </m:r>
                      </m:num>
                      <m:den>
                        <m:r>
                          <a:rPr lang="en-IN" i="1">
                            <a:latin typeface="Cambria Math" panose="02040503050406030204" pitchFamily="18" charset="0"/>
                          </a:rPr>
                          <m:t>𝑏</m:t>
                        </m:r>
                      </m:den>
                    </m:f>
                    <m:r>
                      <a:rPr lang="en-IN" i="1">
                        <a:latin typeface="Cambria Math" panose="02040503050406030204" pitchFamily="18" charset="0"/>
                      </a:rPr>
                      <m:t>=1</m:t>
                    </m:r>
                  </m:oMath>
                </a14:m>
                <a:endParaRPr lang="en-IN" dirty="0"/>
              </a:p>
              <a:p>
                <a:r>
                  <a:rPr lang="en-IN" dirty="0"/>
                  <a:t> </a:t>
                </a:r>
              </a:p>
            </p:txBody>
          </p:sp>
        </mc:Choice>
        <mc:Fallback xmlns="">
          <p:sp>
            <p:nvSpPr>
              <p:cNvPr id="3" name="Content Placeholder 2">
                <a:extLst>
                  <a:ext uri="{FF2B5EF4-FFF2-40B4-BE49-F238E27FC236}">
                    <a16:creationId xmlns:a16="http://schemas.microsoft.com/office/drawing/2014/main" id="{DC1EF0D0-05A7-49F5-AF28-13435E0DDC08}"/>
                  </a:ext>
                </a:extLst>
              </p:cNvPr>
              <p:cNvSpPr>
                <a:spLocks noGrp="1" noRot="1" noChangeAspect="1" noMove="1" noResize="1" noEditPoints="1" noAdjustHandles="1" noChangeArrowheads="1" noChangeShapeType="1" noTextEdit="1"/>
              </p:cNvSpPr>
              <p:nvPr>
                <p:ph idx="1"/>
              </p:nvPr>
            </p:nvSpPr>
            <p:spPr>
              <a:blipFill>
                <a:blip r:embed="rId2"/>
                <a:stretch>
                  <a:fillRect l="-851" t="-2198"/>
                </a:stretch>
              </a:blipFill>
            </p:spPr>
            <p:txBody>
              <a:bodyPr/>
              <a:lstStyle/>
              <a:p>
                <a:r>
                  <a:rPr lang="en-IN">
                    <a:noFill/>
                  </a:rPr>
                  <a:t> </a:t>
                </a:r>
              </a:p>
            </p:txBody>
          </p:sp>
        </mc:Fallback>
      </mc:AlternateContent>
    </p:spTree>
    <p:extLst>
      <p:ext uri="{BB962C8B-B14F-4D97-AF65-F5344CB8AC3E}">
        <p14:creationId xmlns:p14="http://schemas.microsoft.com/office/powerpoint/2010/main" val="419555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CBF9-DFDB-4361-B45D-F90B2FF9A92E}"/>
              </a:ext>
            </a:extLst>
          </p:cNvPr>
          <p:cNvSpPr>
            <a:spLocks noGrp="1"/>
          </p:cNvSpPr>
          <p:nvPr>
            <p:ph type="title"/>
          </p:nvPr>
        </p:nvSpPr>
        <p:spPr/>
        <p:txBody>
          <a:bodyPr/>
          <a:lstStyle/>
          <a:p>
            <a:pPr algn="ctr"/>
            <a:r>
              <a:rPr lang="en-GB" dirty="0"/>
              <a:t>Co-ordinate 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83203B-FABB-4400-9BA8-37E904B2E924}"/>
                  </a:ext>
                </a:extLst>
              </p:cNvPr>
              <p:cNvSpPr>
                <a:spLocks noGrp="1"/>
              </p:cNvSpPr>
              <p:nvPr>
                <p:ph idx="1"/>
              </p:nvPr>
            </p:nvSpPr>
            <p:spPr>
              <a:xfrm>
                <a:off x="809537" y="1682416"/>
                <a:ext cx="8596668" cy="3880773"/>
              </a:xfrm>
            </p:spPr>
            <p:txBody>
              <a:bodyPr/>
              <a:lstStyle/>
              <a:p>
                <a:pPr lvl="0"/>
                <a:r>
                  <a:rPr lang="en-IN" dirty="0"/>
                  <a:t>The </a:t>
                </a:r>
                <a:r>
                  <a:rPr lang="en-IN" sz="2800" dirty="0"/>
                  <a:t>area of triangle </a:t>
                </a:r>
                <a:r>
                  <a:rPr lang="en-IN" dirty="0"/>
                  <a:t>ABC A(x</a:t>
                </a:r>
                <a:r>
                  <a:rPr lang="en-IN" baseline="-25000" dirty="0"/>
                  <a:t>1</a:t>
                </a:r>
                <a:r>
                  <a:rPr lang="en-IN" dirty="0"/>
                  <a:t>, y</a:t>
                </a:r>
                <a:r>
                  <a:rPr lang="en-IN" baseline="-25000" dirty="0"/>
                  <a:t>1</a:t>
                </a:r>
                <a:r>
                  <a:rPr lang="en-IN" dirty="0"/>
                  <a:t>)  B (x</a:t>
                </a:r>
                <a:r>
                  <a:rPr lang="en-IN" baseline="-25000" dirty="0"/>
                  <a:t>2</a:t>
                </a:r>
                <a:r>
                  <a:rPr lang="en-IN" dirty="0"/>
                  <a:t>, y</a:t>
                </a:r>
                <a:r>
                  <a:rPr lang="en-IN" baseline="-25000" dirty="0"/>
                  <a:t>2</a:t>
                </a:r>
                <a:r>
                  <a:rPr lang="en-IN" dirty="0"/>
                  <a:t>)  C(</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3</m:t>
                        </m:r>
                      </m:sub>
                    </m:sSub>
                    <m:r>
                      <a:rPr lang="en-IN" i="1">
                        <a:latin typeface="Cambria Math" panose="02040503050406030204" pitchFamily="18" charset="0"/>
                      </a:rPr>
                      <m:t>)</m:t>
                    </m:r>
                  </m:oMath>
                </a14:m>
                <a:r>
                  <a:rPr lang="en-IN" dirty="0"/>
                  <a:t> is</a:t>
                </a:r>
              </a:p>
              <a:p>
                <a:r>
                  <a:rPr lang="en-IN" dirty="0"/>
                  <a:t>A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d>
                          <m:dPr>
                            <m:ctrlPr>
                              <a:rPr lang="en-IN" i="1">
                                <a:latin typeface="Cambria Math" panose="02040503050406030204" pitchFamily="18" charset="0"/>
                              </a:rPr>
                            </m:ctrlPr>
                          </m:dPr>
                          <m:e>
                            <m:r>
                              <a:rPr lang="en-US"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3</m:t>
                                </m:r>
                              </m:sub>
                            </m:sSub>
                          </m:e>
                        </m:d>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d>
                          <m:dPr>
                            <m:ctrlPr>
                              <a:rPr lang="en-IN" i="1">
                                <a:latin typeface="Cambria Math" panose="02040503050406030204" pitchFamily="18" charset="0"/>
                              </a:rPr>
                            </m:ctrlPr>
                          </m:dPr>
                          <m:e>
                            <m:r>
                              <a:rPr lang="en-US"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3</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e>
                        </m:d>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oMath>
                </a14:m>
                <a:r>
                  <a:rPr lang="en-IN" dirty="0"/>
                  <a:t> </a:t>
                </a:r>
              </a:p>
            </p:txBody>
          </p:sp>
        </mc:Choice>
        <mc:Fallback xmlns="">
          <p:sp>
            <p:nvSpPr>
              <p:cNvPr id="3" name="Content Placeholder 2">
                <a:extLst>
                  <a:ext uri="{FF2B5EF4-FFF2-40B4-BE49-F238E27FC236}">
                    <a16:creationId xmlns:a16="http://schemas.microsoft.com/office/drawing/2014/main" id="{6B83203B-FABB-4400-9BA8-37E904B2E924}"/>
                  </a:ext>
                </a:extLst>
              </p:cNvPr>
              <p:cNvSpPr>
                <a:spLocks noGrp="1" noRot="1" noChangeAspect="1" noMove="1" noResize="1" noEditPoints="1" noAdjustHandles="1" noChangeArrowheads="1" noChangeShapeType="1" noTextEdit="1"/>
              </p:cNvSpPr>
              <p:nvPr>
                <p:ph idx="1"/>
              </p:nvPr>
            </p:nvSpPr>
            <p:spPr>
              <a:xfrm>
                <a:off x="809537" y="1682416"/>
                <a:ext cx="8596668" cy="3880773"/>
              </a:xfrm>
              <a:blipFill>
                <a:blip r:embed="rId2"/>
                <a:stretch>
                  <a:fillRect l="-213" t="-1570"/>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B5F7213E-FF29-49F7-99F4-44FAFC6E2F0C}"/>
              </a:ext>
            </a:extLst>
          </p:cNvPr>
          <p:cNvSpPr txBox="1"/>
          <p:nvPr/>
        </p:nvSpPr>
        <p:spPr>
          <a:xfrm>
            <a:off x="885038" y="2700867"/>
            <a:ext cx="6098796" cy="584775"/>
          </a:xfrm>
          <a:prstGeom prst="rect">
            <a:avLst/>
          </a:prstGeom>
          <a:noFill/>
        </p:spPr>
        <p:txBody>
          <a:bodyPr wrap="square">
            <a:spAutoFit/>
          </a:bodyPr>
          <a:lstStyle/>
          <a:p>
            <a:r>
              <a:rPr lang="en-US" sz="1600" b="1" dirty="0"/>
              <a:t>Find the value of k if the points A(2, 3), B(4, k) and C(6, –3) are collinear</a:t>
            </a:r>
            <a:endParaRPr lang="en-IN" sz="1600" dirty="0"/>
          </a:p>
        </p:txBody>
      </p:sp>
      <p:sp>
        <p:nvSpPr>
          <p:cNvPr id="7" name="TextBox 6">
            <a:extLst>
              <a:ext uri="{FF2B5EF4-FFF2-40B4-BE49-F238E27FC236}">
                <a16:creationId xmlns:a16="http://schemas.microsoft.com/office/drawing/2014/main" id="{63820FC5-0E9C-43E3-B812-D54EBA33C12C}"/>
              </a:ext>
            </a:extLst>
          </p:cNvPr>
          <p:cNvSpPr txBox="1"/>
          <p:nvPr/>
        </p:nvSpPr>
        <p:spPr>
          <a:xfrm>
            <a:off x="1346432" y="3386078"/>
            <a:ext cx="5431873" cy="2862322"/>
          </a:xfrm>
          <a:prstGeom prst="rect">
            <a:avLst/>
          </a:prstGeom>
          <a:noFill/>
        </p:spPr>
        <p:txBody>
          <a:bodyPr wrap="square">
            <a:spAutoFit/>
          </a:bodyPr>
          <a:lstStyle/>
          <a:p>
            <a:r>
              <a:rPr lang="en-US" dirty="0"/>
              <a:t>Given,</a:t>
            </a:r>
          </a:p>
          <a:p>
            <a:r>
              <a:rPr lang="en-US" dirty="0"/>
              <a:t>A(2, 3)= (x</a:t>
            </a:r>
            <a:r>
              <a:rPr lang="en-US" baseline="-25000" dirty="0"/>
              <a:t>1</a:t>
            </a:r>
            <a:r>
              <a:rPr lang="en-US" dirty="0"/>
              <a:t>, y</a:t>
            </a:r>
            <a:r>
              <a:rPr lang="en-US" baseline="-25000" dirty="0"/>
              <a:t>1</a:t>
            </a:r>
            <a:r>
              <a:rPr lang="en-US" dirty="0"/>
              <a:t>)  B(4, k) = (x</a:t>
            </a:r>
            <a:r>
              <a:rPr lang="en-US" baseline="-25000" dirty="0"/>
              <a:t>2</a:t>
            </a:r>
            <a:r>
              <a:rPr lang="en-US" dirty="0"/>
              <a:t>, y</a:t>
            </a:r>
            <a:r>
              <a:rPr lang="en-US" baseline="-25000" dirty="0"/>
              <a:t>2</a:t>
            </a:r>
            <a:r>
              <a:rPr lang="en-US" dirty="0"/>
              <a:t>  C(6, -3) = (x</a:t>
            </a:r>
            <a:r>
              <a:rPr lang="en-US" baseline="-25000" dirty="0"/>
              <a:t>3</a:t>
            </a:r>
            <a:r>
              <a:rPr lang="en-US" dirty="0"/>
              <a:t>, y</a:t>
            </a:r>
            <a:r>
              <a:rPr lang="en-US" baseline="-25000" dirty="0"/>
              <a:t>3</a:t>
            </a:r>
            <a:r>
              <a:rPr lang="en-US" dirty="0"/>
              <a:t>)</a:t>
            </a:r>
          </a:p>
          <a:p>
            <a:r>
              <a:rPr lang="en-US" dirty="0"/>
              <a:t>If the given points are collinear, the area of the triangle will be 0.</a:t>
            </a:r>
          </a:p>
          <a:p>
            <a:r>
              <a:rPr lang="en-US" dirty="0"/>
              <a:t>½ [x</a:t>
            </a:r>
            <a:r>
              <a:rPr lang="en-US" baseline="-25000" dirty="0"/>
              <a:t>1</a:t>
            </a:r>
            <a:r>
              <a:rPr lang="en-US" dirty="0"/>
              <a:t>(y</a:t>
            </a:r>
            <a:r>
              <a:rPr lang="en-US" baseline="-25000" dirty="0"/>
              <a:t>2</a:t>
            </a:r>
            <a:r>
              <a:rPr lang="en-US" dirty="0"/>
              <a:t> – y</a:t>
            </a:r>
            <a:r>
              <a:rPr lang="en-US" baseline="-25000" dirty="0"/>
              <a:t>3</a:t>
            </a:r>
            <a:r>
              <a:rPr lang="en-US" dirty="0"/>
              <a:t>) + x</a:t>
            </a:r>
            <a:r>
              <a:rPr lang="en-US" baseline="-25000" dirty="0"/>
              <a:t>2</a:t>
            </a:r>
            <a:r>
              <a:rPr lang="en-US" dirty="0"/>
              <a:t>(y</a:t>
            </a:r>
            <a:r>
              <a:rPr lang="en-US" baseline="-25000" dirty="0"/>
              <a:t>3</a:t>
            </a:r>
            <a:r>
              <a:rPr lang="en-US" dirty="0"/>
              <a:t> – y</a:t>
            </a:r>
            <a:r>
              <a:rPr lang="en-US" baseline="-25000" dirty="0"/>
              <a:t>1</a:t>
            </a:r>
            <a:r>
              <a:rPr lang="en-US" dirty="0"/>
              <a:t>) + x</a:t>
            </a:r>
            <a:r>
              <a:rPr lang="en-US" baseline="-25000" dirty="0"/>
              <a:t>3</a:t>
            </a:r>
            <a:r>
              <a:rPr lang="en-US" dirty="0"/>
              <a:t>(y</a:t>
            </a:r>
            <a:r>
              <a:rPr lang="en-US" baseline="-25000" dirty="0"/>
              <a:t>1</a:t>
            </a:r>
            <a:r>
              <a:rPr lang="en-US" dirty="0"/>
              <a:t> – y</a:t>
            </a:r>
            <a:r>
              <a:rPr lang="en-US" baseline="-25000" dirty="0"/>
              <a:t>2</a:t>
            </a:r>
            <a:r>
              <a:rPr lang="en-US" dirty="0"/>
              <a:t>)] = 0</a:t>
            </a:r>
          </a:p>
          <a:p>
            <a:r>
              <a:rPr lang="en-US" dirty="0"/>
              <a:t>½ [2(k + 3) + 4(-3 -3) + 6(3 – k)] = 0</a:t>
            </a:r>
          </a:p>
          <a:p>
            <a:r>
              <a:rPr lang="en-US" dirty="0"/>
              <a:t>½ [2k + 6 – 24 + 18 – 6k] = 0</a:t>
            </a:r>
          </a:p>
          <a:p>
            <a:r>
              <a:rPr lang="en-US" dirty="0"/>
              <a:t>½ (-4k) = 0</a:t>
            </a:r>
          </a:p>
          <a:p>
            <a:r>
              <a:rPr lang="en-US" dirty="0"/>
              <a:t>4k = 0</a:t>
            </a:r>
          </a:p>
          <a:p>
            <a:r>
              <a:rPr lang="en-US" dirty="0"/>
              <a:t>k = 0</a:t>
            </a:r>
          </a:p>
        </p:txBody>
      </p:sp>
    </p:spTree>
    <p:extLst>
      <p:ext uri="{BB962C8B-B14F-4D97-AF65-F5344CB8AC3E}">
        <p14:creationId xmlns:p14="http://schemas.microsoft.com/office/powerpoint/2010/main" val="275370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 calcmode="lin" valueType="num">
                                      <p:cBhvr additive="base">
                                        <p:cTn id="3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anim calcmode="lin" valueType="num">
                                      <p:cBhvr additive="base">
                                        <p:cTn id="4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anim calcmode="lin" valueType="num">
                                      <p:cBhvr additive="base">
                                        <p:cTn id="4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anim calcmode="lin" valueType="num">
                                      <p:cBhvr additive="base">
                                        <p:cTn id="5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5" end="5"/>
                                            </p:txEl>
                                          </p:spTgt>
                                        </p:tgtEl>
                                        <p:attrNameLst>
                                          <p:attrName>style.visibility</p:attrName>
                                        </p:attrNameLst>
                                      </p:cBhvr>
                                      <p:to>
                                        <p:strVal val="visible"/>
                                      </p:to>
                                    </p:set>
                                    <p:anim calcmode="lin" valueType="num">
                                      <p:cBhvr additive="base">
                                        <p:cTn id="6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anim calcmode="lin" valueType="num">
                                      <p:cBhvr additive="base">
                                        <p:cTn id="6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7" end="7"/>
                                            </p:txEl>
                                          </p:spTgt>
                                        </p:tgtEl>
                                        <p:attrNameLst>
                                          <p:attrName>style.visibility</p:attrName>
                                        </p:attrNameLst>
                                      </p:cBhvr>
                                      <p:to>
                                        <p:strVal val="visible"/>
                                      </p:to>
                                    </p:set>
                                    <p:anim calcmode="lin" valueType="num">
                                      <p:cBhvr additive="base">
                                        <p:cTn id="7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8" end="8"/>
                                            </p:txEl>
                                          </p:spTgt>
                                        </p:tgtEl>
                                        <p:attrNameLst>
                                          <p:attrName>style.visibility</p:attrName>
                                        </p:attrNameLst>
                                      </p:cBhvr>
                                      <p:to>
                                        <p:strVal val="visible"/>
                                      </p:to>
                                    </p:set>
                                    <p:anim calcmode="lin" valueType="num">
                                      <p:cBhvr additive="base">
                                        <p:cTn id="7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B804-910D-4255-B55B-4FEAE66AD9BE}"/>
              </a:ext>
            </a:extLst>
          </p:cNvPr>
          <p:cNvSpPr>
            <a:spLocks noGrp="1"/>
          </p:cNvSpPr>
          <p:nvPr>
            <p:ph type="title"/>
          </p:nvPr>
        </p:nvSpPr>
        <p:spPr>
          <a:xfrm>
            <a:off x="838200" y="365126"/>
            <a:ext cx="10515600" cy="671938"/>
          </a:xfrm>
        </p:spPr>
        <p:txBody>
          <a:bodyPr>
            <a:normAutofit/>
          </a:bodyPr>
          <a:lstStyle/>
          <a:p>
            <a:pPr algn="ctr"/>
            <a:r>
              <a:rPr lang="en-GB" dirty="0"/>
              <a:t>Co-ordinate geometry: Exercise</a:t>
            </a:r>
            <a:endParaRPr lang="en-IN" dirty="0"/>
          </a:p>
        </p:txBody>
      </p:sp>
      <p:sp>
        <p:nvSpPr>
          <p:cNvPr id="3" name="Content Placeholder 2">
            <a:extLst>
              <a:ext uri="{FF2B5EF4-FFF2-40B4-BE49-F238E27FC236}">
                <a16:creationId xmlns:a16="http://schemas.microsoft.com/office/drawing/2014/main" id="{F90447A8-D72D-4478-A6A3-D0B949FD0F40}"/>
              </a:ext>
            </a:extLst>
          </p:cNvPr>
          <p:cNvSpPr>
            <a:spLocks noGrp="1"/>
          </p:cNvSpPr>
          <p:nvPr>
            <p:ph idx="1"/>
          </p:nvPr>
        </p:nvSpPr>
        <p:spPr>
          <a:xfrm>
            <a:off x="838200" y="1037064"/>
            <a:ext cx="10515600" cy="5139899"/>
          </a:xfrm>
        </p:spPr>
        <p:txBody>
          <a:bodyPr>
            <a:normAutofit/>
          </a:bodyPr>
          <a:lstStyle/>
          <a:p>
            <a:r>
              <a:rPr lang="en-GB" dirty="0"/>
              <a:t>Find the area of the triangle formed by the vertices (4, 5), (10, 12) and (-3, 2) </a:t>
            </a:r>
          </a:p>
          <a:p>
            <a:endParaRPr lang="en-GB" dirty="0"/>
          </a:p>
          <a:p>
            <a:endParaRPr lang="en-GB" dirty="0"/>
          </a:p>
          <a:p>
            <a:endParaRPr lang="en-GB" dirty="0"/>
          </a:p>
        </p:txBody>
      </p:sp>
    </p:spTree>
    <p:extLst>
      <p:ext uri="{BB962C8B-B14F-4D97-AF65-F5344CB8AC3E}">
        <p14:creationId xmlns:p14="http://schemas.microsoft.com/office/powerpoint/2010/main" val="37485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DE06-B484-4938-BE2C-81CBFC7ABB8B}"/>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41418790-9575-4454-A3E8-134B5363DCC2}"/>
              </a:ext>
            </a:extLst>
          </p:cNvPr>
          <p:cNvSpPr>
            <a:spLocks noGrp="1"/>
          </p:cNvSpPr>
          <p:nvPr>
            <p:ph idx="1"/>
          </p:nvPr>
        </p:nvSpPr>
        <p:spPr/>
        <p:txBody>
          <a:bodyPr>
            <a:normAutofit lnSpcReduction="10000"/>
          </a:bodyPr>
          <a:lstStyle/>
          <a:p>
            <a:r>
              <a:rPr lang="en-US" dirty="0"/>
              <a:t>Find a relation between x and y such that the point P(x, y) is equidistant from the points A (2, 5) and B (-3, 7)</a:t>
            </a:r>
          </a:p>
          <a:p>
            <a:endParaRPr lang="en-US" dirty="0"/>
          </a:p>
          <a:p>
            <a:r>
              <a:rPr lang="en-US" dirty="0"/>
              <a:t>Let P (x, y) be equidistant from the points A (2, 5) and B (-3, 7).</a:t>
            </a:r>
          </a:p>
          <a:p>
            <a:br>
              <a:rPr lang="en-US" dirty="0"/>
            </a:br>
            <a:r>
              <a:rPr lang="en-US" dirty="0"/>
              <a:t>∴ AP = BP …[Given     AP</a:t>
            </a:r>
            <a:r>
              <a:rPr lang="en-US" baseline="30000" dirty="0"/>
              <a:t>2</a:t>
            </a:r>
            <a:r>
              <a:rPr lang="en-US" dirty="0"/>
              <a:t> = BP</a:t>
            </a:r>
            <a:r>
              <a:rPr lang="en-US" baseline="30000" dirty="0"/>
              <a:t>2</a:t>
            </a:r>
            <a:r>
              <a:rPr lang="en-US" dirty="0"/>
              <a:t> …[Squaring both sides</a:t>
            </a:r>
          </a:p>
          <a:p>
            <a:r>
              <a:rPr lang="en-US" dirty="0"/>
              <a:t>(x – 2)</a:t>
            </a:r>
            <a:r>
              <a:rPr lang="en-US" baseline="30000" dirty="0"/>
              <a:t>2</a:t>
            </a:r>
            <a:r>
              <a:rPr lang="en-US" dirty="0"/>
              <a:t> + (y – 5)</a:t>
            </a:r>
            <a:r>
              <a:rPr lang="en-US" baseline="30000" dirty="0"/>
              <a:t>2</a:t>
            </a:r>
            <a:r>
              <a:rPr lang="en-US" dirty="0"/>
              <a:t> = (x + 3)</a:t>
            </a:r>
            <a:r>
              <a:rPr lang="en-US" baseline="30000" dirty="0"/>
              <a:t>2</a:t>
            </a:r>
            <a:r>
              <a:rPr lang="en-US" dirty="0"/>
              <a:t> + (y – 7)</a:t>
            </a:r>
            <a:r>
              <a:rPr lang="en-US" baseline="30000" dirty="0"/>
              <a:t>2</a:t>
            </a:r>
            <a:br>
              <a:rPr lang="en-US" dirty="0"/>
            </a:br>
            <a:r>
              <a:rPr lang="en-US" dirty="0"/>
              <a:t>⇒ x</a:t>
            </a:r>
            <a:r>
              <a:rPr lang="en-US" baseline="30000" dirty="0"/>
              <a:t>2</a:t>
            </a:r>
            <a:r>
              <a:rPr lang="en-US" dirty="0"/>
              <a:t> – 4x + 4 + y</a:t>
            </a:r>
            <a:r>
              <a:rPr lang="en-US" baseline="30000" dirty="0"/>
              <a:t>2</a:t>
            </a:r>
            <a:r>
              <a:rPr lang="en-US" dirty="0"/>
              <a:t> – 10y + 25</a:t>
            </a:r>
            <a:br>
              <a:rPr lang="en-US" dirty="0"/>
            </a:br>
            <a:r>
              <a:rPr lang="en-US" dirty="0"/>
              <a:t>⇒ x</a:t>
            </a:r>
            <a:r>
              <a:rPr lang="en-US" baseline="30000" dirty="0"/>
              <a:t>2</a:t>
            </a:r>
            <a:r>
              <a:rPr lang="en-US" dirty="0"/>
              <a:t> + 6x + 9 + y</a:t>
            </a:r>
            <a:r>
              <a:rPr lang="en-US" baseline="30000" dirty="0"/>
              <a:t>2</a:t>
            </a:r>
            <a:r>
              <a:rPr lang="en-US" dirty="0"/>
              <a:t> – 14y + 49</a:t>
            </a:r>
            <a:br>
              <a:rPr lang="en-US" dirty="0"/>
            </a:br>
            <a:r>
              <a:rPr lang="en-US" dirty="0"/>
              <a:t>⇒ -4x – 10y – 6x + 14y = 9 +49 – 4 – 25</a:t>
            </a:r>
            <a:br>
              <a:rPr lang="en-US" dirty="0"/>
            </a:br>
            <a:r>
              <a:rPr lang="en-US" dirty="0"/>
              <a:t>⇒ -10x + 4y = 29</a:t>
            </a:r>
            <a:br>
              <a:rPr lang="en-US" dirty="0"/>
            </a:br>
            <a:r>
              <a:rPr lang="en-US" dirty="0"/>
              <a:t>∴ 10x + 29 = 4y is the required relation</a:t>
            </a:r>
            <a:endParaRPr lang="en-IN" dirty="0"/>
          </a:p>
        </p:txBody>
      </p:sp>
    </p:spTree>
    <p:extLst>
      <p:ext uri="{BB962C8B-B14F-4D97-AF65-F5344CB8AC3E}">
        <p14:creationId xmlns:p14="http://schemas.microsoft.com/office/powerpoint/2010/main" val="132581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BDC5-8459-4068-B219-3CC30CA8A728}"/>
              </a:ext>
            </a:extLst>
          </p:cNvPr>
          <p:cNvSpPr>
            <a:spLocks noGrp="1"/>
          </p:cNvSpPr>
          <p:nvPr>
            <p:ph type="title"/>
          </p:nvPr>
        </p:nvSpPr>
        <p:spPr/>
        <p:txBody>
          <a:bodyPr/>
          <a:lstStyle/>
          <a:p>
            <a:pPr algn="ctr"/>
            <a:r>
              <a:rPr lang="en-GB" dirty="0"/>
              <a:t>Vertex of a parabola</a:t>
            </a:r>
            <a:endParaRPr lang="en-IN" dirty="0"/>
          </a:p>
        </p:txBody>
      </p:sp>
      <p:sp>
        <p:nvSpPr>
          <p:cNvPr id="3" name="Content Placeholder 2">
            <a:extLst>
              <a:ext uri="{FF2B5EF4-FFF2-40B4-BE49-F238E27FC236}">
                <a16:creationId xmlns:a16="http://schemas.microsoft.com/office/drawing/2014/main" id="{D563BC9D-D9A9-4306-8F22-7E9699FE65BB}"/>
              </a:ext>
            </a:extLst>
          </p:cNvPr>
          <p:cNvSpPr>
            <a:spLocks noGrp="1"/>
          </p:cNvSpPr>
          <p:nvPr>
            <p:ph idx="1"/>
          </p:nvPr>
        </p:nvSpPr>
        <p:spPr/>
        <p:txBody>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vertex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of a </a:t>
            </a:r>
            <a:r>
              <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parabola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 the point where the parabola crosses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its axis of symmetry.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If the coefficient of the </a:t>
            </a:r>
            <a:r>
              <a:rPr lang="en-IN" sz="1800" i="1" dirty="0">
                <a:effectLst/>
                <a:latin typeface="MathJax_Math"/>
                <a:ea typeface="Times New Roman" panose="02020603050405020304" pitchFamily="18" charset="0"/>
                <a:cs typeface="Times New Roman" panose="02020603050405020304" pitchFamily="18" charset="0"/>
              </a:rPr>
              <a:t>x</a:t>
            </a:r>
            <a:r>
              <a:rPr lang="en-IN" sz="1800" dirty="0">
                <a:effectLst/>
                <a:latin typeface="MathJax_Main"/>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term is positive, the vertex will be the lowest point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on the graph, the point at the bottom of the “ </a:t>
            </a:r>
            <a:r>
              <a:rPr lang="en-IN" sz="1800" i="1" dirty="0">
                <a:effectLst/>
                <a:latin typeface="MathJax_Math"/>
                <a:ea typeface="Times New Roman" panose="02020603050405020304" pitchFamily="18" charset="0"/>
                <a:cs typeface="Times New Roman" panose="02020603050405020304" pitchFamily="18" charset="0"/>
              </a:rPr>
              <a:t>U</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”-shape.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If the coefficient of the </a:t>
            </a:r>
            <a:r>
              <a:rPr lang="en-IN" sz="1800" i="1" dirty="0">
                <a:effectLst/>
                <a:latin typeface="MathJax_Math"/>
                <a:ea typeface="Times New Roman" panose="02020603050405020304" pitchFamily="18" charset="0"/>
                <a:cs typeface="Times New Roman" panose="02020603050405020304" pitchFamily="18" charset="0"/>
              </a:rPr>
              <a:t>x</a:t>
            </a:r>
            <a:r>
              <a:rPr lang="en-IN" sz="1800" dirty="0">
                <a:effectLst/>
                <a:latin typeface="MathJax_Main"/>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term is negative, the vertex will be the highest point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on the graph, the point at the top of the “ </a:t>
            </a:r>
            <a:r>
              <a:rPr lang="en-IN" dirty="0"/>
              <a:t>∩ ‘sh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ape.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descr="A picture containing object, clock&#10;&#10;Description automatically generated">
            <a:extLst>
              <a:ext uri="{FF2B5EF4-FFF2-40B4-BE49-F238E27FC236}">
                <a16:creationId xmlns:a16="http://schemas.microsoft.com/office/drawing/2014/main" id="{2B739885-C5F1-4DBE-8401-EAE02B2EA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654" y="1238183"/>
            <a:ext cx="3074687" cy="922406"/>
          </a:xfrm>
          <a:prstGeom prst="rect">
            <a:avLst/>
          </a:prstGeom>
        </p:spPr>
      </p:pic>
    </p:spTree>
    <p:extLst>
      <p:ext uri="{BB962C8B-B14F-4D97-AF65-F5344CB8AC3E}">
        <p14:creationId xmlns:p14="http://schemas.microsoft.com/office/powerpoint/2010/main" val="116305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7379-A3B3-49FB-B4D0-87DC399DB89E}"/>
              </a:ext>
            </a:extLst>
          </p:cNvPr>
          <p:cNvSpPr>
            <a:spLocks noGrp="1"/>
          </p:cNvSpPr>
          <p:nvPr>
            <p:ph type="title"/>
          </p:nvPr>
        </p:nvSpPr>
        <p:spPr/>
        <p:txBody>
          <a:bodyPr/>
          <a:lstStyle/>
          <a:p>
            <a:pPr algn="ctr"/>
            <a:r>
              <a:rPr lang="en-GB" dirty="0"/>
              <a:t>Vertex of the parabola</a:t>
            </a:r>
            <a:endParaRPr lang="en-IN" dirty="0"/>
          </a:p>
        </p:txBody>
      </p:sp>
      <p:sp>
        <p:nvSpPr>
          <p:cNvPr id="3" name="Content Placeholder 2">
            <a:extLst>
              <a:ext uri="{FF2B5EF4-FFF2-40B4-BE49-F238E27FC236}">
                <a16:creationId xmlns:a16="http://schemas.microsoft.com/office/drawing/2014/main" id="{F80A1196-85D1-44C0-B261-F12BC53523C6}"/>
              </a:ext>
            </a:extLst>
          </p:cNvPr>
          <p:cNvSpPr>
            <a:spLocks noGrp="1"/>
          </p:cNvSpPr>
          <p:nvPr>
            <p:ph idx="1"/>
          </p:nvPr>
        </p:nvSpPr>
        <p:spPr>
          <a:xfrm>
            <a:off x="677334" y="1346200"/>
            <a:ext cx="8596668" cy="4902199"/>
          </a:xfrm>
        </p:spPr>
        <p:txBody>
          <a:bodyPr>
            <a:normAutofit lnSpcReduction="10000"/>
          </a:bodyPr>
          <a:lstStyle/>
          <a:p>
            <a:pPr>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standard equation of a parabola is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i="1" dirty="0">
                <a:effectLst/>
                <a:latin typeface="MathJax_Math"/>
                <a:ea typeface="Times New Roman" panose="02020603050405020304" pitchFamily="18" charset="0"/>
                <a:cs typeface="Times New Roman" panose="02020603050405020304" pitchFamily="18" charset="0"/>
              </a:rPr>
              <a:t>y</a:t>
            </a:r>
            <a:r>
              <a:rPr lang="en-IN" sz="2000" dirty="0">
                <a:effectLst/>
                <a:latin typeface="MathJax_Main"/>
                <a:ea typeface="Times New Roman" panose="02020603050405020304" pitchFamily="18" charset="0"/>
                <a:cs typeface="Times New Roman" panose="02020603050405020304" pitchFamily="18" charset="0"/>
              </a:rPr>
              <a:t>=</a:t>
            </a:r>
            <a:r>
              <a:rPr lang="en-IN" sz="2000" i="1" dirty="0">
                <a:effectLst/>
                <a:latin typeface="MathJax_Math"/>
                <a:ea typeface="Times New Roman" panose="02020603050405020304" pitchFamily="18" charset="0"/>
                <a:cs typeface="Times New Roman" panose="02020603050405020304" pitchFamily="18" charset="0"/>
              </a:rPr>
              <a:t>ax</a:t>
            </a:r>
            <a:r>
              <a:rPr lang="en-IN" sz="2000" dirty="0">
                <a:effectLst/>
                <a:latin typeface="MathJax_Main"/>
                <a:ea typeface="Times New Roman" panose="02020603050405020304" pitchFamily="18" charset="0"/>
                <a:cs typeface="Times New Roman" panose="02020603050405020304" pitchFamily="18" charset="0"/>
              </a:rPr>
              <a:t>2+</a:t>
            </a:r>
            <a:r>
              <a:rPr lang="en-IN" sz="2000" i="1" dirty="0">
                <a:effectLst/>
                <a:latin typeface="MathJax_Math"/>
                <a:ea typeface="Times New Roman" panose="02020603050405020304" pitchFamily="18" charset="0"/>
                <a:cs typeface="Times New Roman" panose="02020603050405020304" pitchFamily="18" charset="0"/>
              </a:rPr>
              <a:t>bx</a:t>
            </a:r>
            <a:r>
              <a:rPr lang="en-IN" sz="2000" dirty="0">
                <a:effectLst/>
                <a:latin typeface="MathJax_Main"/>
                <a:ea typeface="Times New Roman" panose="02020603050405020304" pitchFamily="18" charset="0"/>
                <a:cs typeface="Times New Roman" panose="02020603050405020304" pitchFamily="18" charset="0"/>
              </a:rPr>
              <a:t>+</a:t>
            </a:r>
            <a:r>
              <a:rPr lang="en-IN" sz="2000" i="1" dirty="0">
                <a:effectLst/>
                <a:latin typeface="MathJax_Math"/>
                <a:ea typeface="Times New Roman" panose="02020603050405020304" pitchFamily="18" charset="0"/>
                <a:cs typeface="Times New Roman" panose="02020603050405020304" pitchFamily="18" charset="0"/>
              </a:rPr>
              <a:t>c</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.But the equation for a parabola can also be written in "vertex form":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i="1" dirty="0">
                <a:effectLst/>
                <a:latin typeface="MathJax_Math"/>
                <a:ea typeface="Times New Roman" panose="02020603050405020304" pitchFamily="18" charset="0"/>
                <a:cs typeface="Times New Roman" panose="02020603050405020304" pitchFamily="18" charset="0"/>
              </a:rPr>
              <a:t>y</a:t>
            </a:r>
            <a:r>
              <a:rPr lang="en-IN" sz="2000" dirty="0">
                <a:effectLst/>
                <a:latin typeface="MathJax_Main"/>
                <a:ea typeface="Times New Roman" panose="02020603050405020304" pitchFamily="18" charset="0"/>
                <a:cs typeface="Times New Roman" panose="02020603050405020304" pitchFamily="18" charset="0"/>
              </a:rPr>
              <a:t>=</a:t>
            </a:r>
            <a:r>
              <a:rPr lang="en-IN" sz="2000" i="1" dirty="0">
                <a:effectLst/>
                <a:latin typeface="MathJax_Math"/>
                <a:ea typeface="Times New Roman" panose="02020603050405020304" pitchFamily="18" charset="0"/>
                <a:cs typeface="Times New Roman" panose="02020603050405020304" pitchFamily="18" charset="0"/>
              </a:rPr>
              <a:t>a</a:t>
            </a:r>
            <a:r>
              <a:rPr lang="en-IN" sz="2000" dirty="0">
                <a:effectLst/>
                <a:latin typeface="MathJax_Main"/>
                <a:ea typeface="Times New Roman" panose="02020603050405020304" pitchFamily="18" charset="0"/>
                <a:cs typeface="Times New Roman" panose="02020603050405020304" pitchFamily="18" charset="0"/>
              </a:rPr>
              <a:t>(</a:t>
            </a:r>
            <a:r>
              <a:rPr lang="en-IN" sz="2000" i="1" dirty="0">
                <a:effectLst/>
                <a:latin typeface="MathJax_Math"/>
                <a:ea typeface="Times New Roman" panose="02020603050405020304" pitchFamily="18" charset="0"/>
                <a:cs typeface="Times New Roman" panose="02020603050405020304" pitchFamily="18" charset="0"/>
              </a:rPr>
              <a:t>x</a:t>
            </a:r>
            <a:r>
              <a:rPr lang="en-IN" sz="2000" dirty="0">
                <a:effectLst/>
                <a:latin typeface="MathJax_Main"/>
                <a:ea typeface="Times New Roman" panose="02020603050405020304" pitchFamily="18" charset="0"/>
                <a:cs typeface="Times New Roman" panose="02020603050405020304" pitchFamily="18" charset="0"/>
              </a:rPr>
              <a:t>−</a:t>
            </a:r>
            <a:r>
              <a:rPr lang="en-IN" sz="2000" i="1" dirty="0">
                <a:effectLst/>
                <a:latin typeface="MathJax_Math"/>
                <a:ea typeface="Times New Roman" panose="02020603050405020304" pitchFamily="18" charset="0"/>
                <a:cs typeface="Times New Roman" panose="02020603050405020304" pitchFamily="18" charset="0"/>
              </a:rPr>
              <a:t>h</a:t>
            </a:r>
            <a:r>
              <a:rPr lang="en-IN" sz="2000" dirty="0">
                <a:effectLst/>
                <a:latin typeface="MathJax_Main"/>
                <a:ea typeface="Times New Roman" panose="02020603050405020304" pitchFamily="18" charset="0"/>
                <a:cs typeface="Times New Roman" panose="02020603050405020304" pitchFamily="18" charset="0"/>
              </a:rPr>
              <a:t>)2+</a:t>
            </a:r>
            <a:r>
              <a:rPr lang="en-IN" sz="2000" i="1" dirty="0">
                <a:effectLst/>
                <a:latin typeface="MathJax_Math"/>
                <a:ea typeface="Times New Roman" panose="02020603050405020304" pitchFamily="18" charset="0"/>
                <a:cs typeface="Times New Roman" panose="02020603050405020304" pitchFamily="18" charset="0"/>
              </a:rPr>
              <a:t>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In this equation, the vertex of the parabola is the point </a:t>
            </a:r>
            <a:r>
              <a:rPr lang="en-IN" sz="2000" dirty="0">
                <a:effectLst/>
                <a:latin typeface="MathJax_Main"/>
                <a:ea typeface="Times New Roman" panose="02020603050405020304" pitchFamily="18" charset="0"/>
                <a:cs typeface="Times New Roman" panose="02020603050405020304" pitchFamily="18" charset="0"/>
              </a:rPr>
              <a:t>(</a:t>
            </a:r>
            <a:r>
              <a:rPr lang="en-IN" sz="2000" i="1" dirty="0" err="1">
                <a:effectLst/>
                <a:latin typeface="MathJax_Math"/>
                <a:ea typeface="Times New Roman" panose="02020603050405020304" pitchFamily="18" charset="0"/>
                <a:cs typeface="Times New Roman" panose="02020603050405020304" pitchFamily="18" charset="0"/>
              </a:rPr>
              <a:t>h</a:t>
            </a:r>
            <a:r>
              <a:rPr lang="en-IN" sz="2000" dirty="0" err="1">
                <a:effectLst/>
                <a:latin typeface="MathJax_Main"/>
                <a:ea typeface="Times New Roman" panose="02020603050405020304" pitchFamily="18" charset="0"/>
                <a:cs typeface="Times New Roman" panose="02020603050405020304" pitchFamily="18" charset="0"/>
              </a:rPr>
              <a:t>,</a:t>
            </a:r>
            <a:r>
              <a:rPr lang="en-IN" sz="2000" i="1" dirty="0" err="1">
                <a:effectLst/>
                <a:latin typeface="MathJax_Math"/>
                <a:ea typeface="Times New Roman" panose="02020603050405020304" pitchFamily="18" charset="0"/>
                <a:cs typeface="Times New Roman" panose="02020603050405020304" pitchFamily="18" charset="0"/>
              </a:rPr>
              <a:t>k</a:t>
            </a:r>
            <a:r>
              <a:rPr lang="en-IN" sz="2000" dirty="0">
                <a:effectLst/>
                <a:latin typeface="MathJax_Main"/>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i="1" dirty="0">
                <a:effectLst/>
                <a:latin typeface="MathJax_Math"/>
                <a:ea typeface="Times New Roman" panose="02020603050405020304" pitchFamily="18" charset="0"/>
                <a:cs typeface="Times New Roman" panose="02020603050405020304" pitchFamily="18" charset="0"/>
              </a:rPr>
              <a:t>y</a:t>
            </a:r>
            <a:r>
              <a:rPr lang="en-IN" sz="2000" dirty="0">
                <a:effectLst/>
                <a:latin typeface="MathJax_Main"/>
                <a:ea typeface="Times New Roman" panose="02020603050405020304" pitchFamily="18" charset="0"/>
                <a:cs typeface="Times New Roman" panose="02020603050405020304" pitchFamily="18" charset="0"/>
              </a:rPr>
              <a:t>=</a:t>
            </a:r>
            <a:r>
              <a:rPr lang="en-IN" sz="2000" i="1" dirty="0">
                <a:effectLst/>
                <a:latin typeface="MathJax_Math"/>
                <a:ea typeface="Times New Roman" panose="02020603050405020304" pitchFamily="18" charset="0"/>
                <a:cs typeface="Times New Roman" panose="02020603050405020304" pitchFamily="18" charset="0"/>
              </a:rPr>
              <a:t>ax</a:t>
            </a:r>
            <a:r>
              <a:rPr lang="en-IN" sz="2000" dirty="0">
                <a:effectLst/>
                <a:latin typeface="MathJax_Main"/>
                <a:ea typeface="Times New Roman" panose="02020603050405020304" pitchFamily="18" charset="0"/>
                <a:cs typeface="Times New Roman" panose="02020603050405020304" pitchFamily="18" charset="0"/>
              </a:rPr>
              <a:t>2−2</a:t>
            </a:r>
            <a:r>
              <a:rPr lang="en-IN" sz="2000" i="1" dirty="0">
                <a:effectLst/>
                <a:latin typeface="MathJax_Math"/>
                <a:ea typeface="Times New Roman" panose="02020603050405020304" pitchFamily="18" charset="0"/>
                <a:cs typeface="Times New Roman" panose="02020603050405020304" pitchFamily="18" charset="0"/>
              </a:rPr>
              <a:t>ahx</a:t>
            </a:r>
            <a:r>
              <a:rPr lang="en-IN" sz="2000" dirty="0">
                <a:effectLst/>
                <a:latin typeface="MathJax_Main"/>
                <a:ea typeface="Times New Roman" panose="02020603050405020304" pitchFamily="18" charset="0"/>
                <a:cs typeface="Times New Roman" panose="02020603050405020304" pitchFamily="18" charset="0"/>
              </a:rPr>
              <a:t>+</a:t>
            </a:r>
            <a:r>
              <a:rPr lang="en-IN" sz="2000" i="1" dirty="0">
                <a:effectLst/>
                <a:latin typeface="MathJax_Math"/>
                <a:ea typeface="Times New Roman" panose="02020603050405020304" pitchFamily="18" charset="0"/>
                <a:cs typeface="Times New Roman" panose="02020603050405020304" pitchFamily="18" charset="0"/>
              </a:rPr>
              <a:t>ah</a:t>
            </a:r>
            <a:r>
              <a:rPr lang="en-IN" sz="2000" dirty="0">
                <a:effectLst/>
                <a:latin typeface="MathJax_Main"/>
                <a:ea typeface="Times New Roman" panose="02020603050405020304" pitchFamily="18" charset="0"/>
                <a:cs typeface="Times New Roman" panose="02020603050405020304" pitchFamily="18" charset="0"/>
              </a:rPr>
              <a:t>2+</a:t>
            </a:r>
            <a:r>
              <a:rPr lang="en-IN" sz="2000" i="1" dirty="0">
                <a:effectLst/>
                <a:latin typeface="MathJax_Math"/>
                <a:ea typeface="Times New Roman" panose="02020603050405020304" pitchFamily="18" charset="0"/>
                <a:cs typeface="Times New Roman" panose="02020603050405020304" pitchFamily="18" charset="0"/>
              </a:rPr>
              <a:t>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This means that in the standard form, </a:t>
            </a:r>
            <a:r>
              <a:rPr lang="en-IN" sz="2000" i="1" dirty="0">
                <a:effectLst/>
                <a:latin typeface="MathJax_Math"/>
                <a:ea typeface="Times New Roman" panose="02020603050405020304" pitchFamily="18" charset="0"/>
                <a:cs typeface="Times New Roman" panose="02020603050405020304" pitchFamily="18" charset="0"/>
              </a:rPr>
              <a:t>y</a:t>
            </a:r>
            <a:r>
              <a:rPr lang="en-IN" sz="2000" dirty="0">
                <a:effectLst/>
                <a:latin typeface="MathJax_Main"/>
                <a:ea typeface="Times New Roman" panose="02020603050405020304" pitchFamily="18" charset="0"/>
                <a:cs typeface="Times New Roman" panose="02020603050405020304" pitchFamily="18" charset="0"/>
              </a:rPr>
              <a:t>=</a:t>
            </a:r>
            <a:r>
              <a:rPr lang="en-IN" sz="2000" i="1" dirty="0">
                <a:effectLst/>
                <a:latin typeface="MathJax_Math"/>
                <a:ea typeface="Times New Roman" panose="02020603050405020304" pitchFamily="18" charset="0"/>
                <a:cs typeface="Times New Roman" panose="02020603050405020304" pitchFamily="18" charset="0"/>
              </a:rPr>
              <a:t>ax</a:t>
            </a:r>
            <a:r>
              <a:rPr lang="en-IN" sz="2000" dirty="0">
                <a:effectLst/>
                <a:latin typeface="MathJax_Main"/>
                <a:ea typeface="Times New Roman" panose="02020603050405020304" pitchFamily="18" charset="0"/>
                <a:cs typeface="Times New Roman" panose="02020603050405020304" pitchFamily="18" charset="0"/>
              </a:rPr>
              <a:t>2+</a:t>
            </a:r>
            <a:r>
              <a:rPr lang="en-IN" sz="2000" i="1" dirty="0">
                <a:effectLst/>
                <a:latin typeface="MathJax_Math"/>
                <a:ea typeface="Times New Roman" panose="02020603050405020304" pitchFamily="18" charset="0"/>
                <a:cs typeface="Times New Roman" panose="02020603050405020304" pitchFamily="18" charset="0"/>
              </a:rPr>
              <a:t>bx</a:t>
            </a:r>
            <a:r>
              <a:rPr lang="en-IN" sz="2000" dirty="0">
                <a:effectLst/>
                <a:latin typeface="MathJax_Main"/>
                <a:ea typeface="Times New Roman" panose="02020603050405020304" pitchFamily="18" charset="0"/>
                <a:cs typeface="Times New Roman" panose="02020603050405020304" pitchFamily="18" charset="0"/>
              </a:rPr>
              <a:t>+</a:t>
            </a:r>
            <a:r>
              <a:rPr lang="en-IN" sz="2000" i="1" dirty="0">
                <a:effectLst/>
                <a:latin typeface="MathJax_Math"/>
                <a:ea typeface="Times New Roman" panose="02020603050405020304" pitchFamily="18" charset="0"/>
                <a:cs typeface="Times New Roman" panose="02020603050405020304" pitchFamily="18" charset="0"/>
              </a:rPr>
              <a:t>c</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the expression </a:t>
            </a:r>
            <a:r>
              <a:rPr lang="en-IN" sz="2000" dirty="0">
                <a:effectLst/>
                <a:latin typeface="MathJax_Main"/>
                <a:ea typeface="Times New Roman" panose="02020603050405020304" pitchFamily="18" charset="0"/>
                <a:cs typeface="Times New Roman" panose="02020603050405020304" pitchFamily="18" charset="0"/>
              </a:rPr>
              <a:t>−</a:t>
            </a:r>
            <a:r>
              <a:rPr lang="en-IN" sz="2000" i="1" dirty="0">
                <a:effectLst/>
                <a:latin typeface="MathJax_Math"/>
                <a:ea typeface="Times New Roman" panose="02020603050405020304" pitchFamily="18" charset="0"/>
                <a:cs typeface="Times New Roman" panose="02020603050405020304" pitchFamily="18" charset="0"/>
              </a:rPr>
              <a:t>b/</a:t>
            </a:r>
            <a:r>
              <a:rPr lang="en-IN" sz="2000" dirty="0">
                <a:effectLst/>
                <a:latin typeface="MathJax_Main"/>
                <a:ea typeface="Times New Roman" panose="02020603050405020304" pitchFamily="18" charset="0"/>
                <a:cs typeface="Times New Roman" panose="02020603050405020304" pitchFamily="18" charset="0"/>
              </a:rPr>
              <a:t>2</a:t>
            </a:r>
            <a:r>
              <a:rPr lang="en-IN" sz="2000" i="1" dirty="0">
                <a:effectLst/>
                <a:latin typeface="MathJax_Math"/>
                <a:ea typeface="Times New Roman" panose="02020603050405020304" pitchFamily="18" charset="0"/>
                <a:cs typeface="Times New Roman" panose="02020603050405020304" pitchFamily="18" charset="0"/>
              </a:rPr>
              <a:t>a</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gives the </a:t>
            </a:r>
            <a:r>
              <a:rPr lang="en-IN" sz="2000" i="1" dirty="0">
                <a:effectLst/>
                <a:latin typeface="MathJax_Math"/>
                <a:ea typeface="Times New Roman" panose="02020603050405020304" pitchFamily="18" charset="0"/>
                <a:cs typeface="Times New Roman" panose="02020603050405020304" pitchFamily="18" charset="0"/>
              </a:rPr>
              <a:t>x</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-coordinate of the vertex.</a:t>
            </a:r>
          </a:p>
          <a:p>
            <a:pPr>
              <a:lnSpc>
                <a:spcPct val="107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Substituting  ‘x’ value in the equation we can get the value of ‘y’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93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91EA-805C-4618-ACA1-65B310D23F2E}"/>
              </a:ext>
            </a:extLst>
          </p:cNvPr>
          <p:cNvSpPr>
            <a:spLocks noGrp="1"/>
          </p:cNvSpPr>
          <p:nvPr>
            <p:ph type="title"/>
          </p:nvPr>
        </p:nvSpPr>
        <p:spPr/>
        <p:txBody>
          <a:bodyPr/>
          <a:lstStyle/>
          <a:p>
            <a:pPr algn="ctr"/>
            <a:r>
              <a:rPr lang="en-IN" dirty="0"/>
              <a:t>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9EB593-3745-417C-BEBF-9740FC05DB1E}"/>
                  </a:ext>
                </a:extLst>
              </p:cNvPr>
              <p:cNvSpPr>
                <a:spLocks noGrp="1"/>
              </p:cNvSpPr>
              <p:nvPr>
                <p:ph idx="1"/>
              </p:nvPr>
            </p:nvSpPr>
            <p:spPr/>
            <p:txBody>
              <a:bodyPr/>
              <a:lstStyle/>
              <a:p>
                <a:r>
                  <a:rPr lang="en-IN" dirty="0"/>
                  <a:t> Find the vertex of the parabola :</a:t>
                </a:r>
              </a:p>
              <a:p>
                <a:r>
                  <a:rPr lang="en-IN" dirty="0"/>
                  <a:t>                 Y =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oMath>
                </a14:m>
                <a:r>
                  <a:rPr lang="en-IN" dirty="0"/>
                  <a:t> -2x + 3</a:t>
                </a:r>
              </a:p>
              <a:p>
                <a:r>
                  <a:rPr lang="en-IN" dirty="0"/>
                  <a:t>Here a = 1  b = -2</a:t>
                </a:r>
              </a:p>
              <a:p>
                <a:r>
                  <a:rPr lang="en-IN" dirty="0"/>
                  <a:t>       x = -b/2a    = -(-2)/2(1)  2/2 = 1</a:t>
                </a:r>
              </a:p>
              <a:p>
                <a:r>
                  <a:rPr lang="en-IN" dirty="0"/>
                  <a:t>   -</a:t>
                </a:r>
                <a:r>
                  <a:rPr lang="en-IN" dirty="0">
                    <a:sym typeface="Wingdings" panose="05000000000000000000" pitchFamily="2" charset="2"/>
                  </a:rPr>
                  <a:t>   y =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m:t>
                        </m:r>
                      </m:e>
                      <m:sup>
                        <m:r>
                          <a:rPr lang="en-IN" b="0" i="1" smtClean="0">
                            <a:latin typeface="Cambria Math" panose="02040503050406030204" pitchFamily="18" charset="0"/>
                          </a:rPr>
                          <m:t>2</m:t>
                        </m:r>
                      </m:sup>
                    </m:sSup>
                  </m:oMath>
                </a14:m>
                <a:r>
                  <a:rPr lang="en-IN" dirty="0">
                    <a:sym typeface="Wingdings" panose="05000000000000000000" pitchFamily="2" charset="2"/>
                  </a:rPr>
                  <a:t>) – 2(1) + 3  = 1-2 + 3 = 2</a:t>
                </a:r>
              </a:p>
              <a:p>
                <a:endParaRPr lang="en-IN" dirty="0">
                  <a:sym typeface="Wingdings" panose="05000000000000000000" pitchFamily="2" charset="2"/>
                </a:endParaRPr>
              </a:p>
              <a:p>
                <a:r>
                  <a:rPr lang="en-IN" dirty="0">
                    <a:sym typeface="Wingdings" panose="05000000000000000000" pitchFamily="2" charset="2"/>
                  </a:rPr>
                  <a:t>The vertex is ( 1,2)</a:t>
                </a:r>
              </a:p>
              <a:p>
                <a:r>
                  <a:rPr lang="en-IN" dirty="0">
                    <a:sym typeface="Wingdings" panose="05000000000000000000" pitchFamily="2" charset="2"/>
                  </a:rPr>
                  <a:t>Or  ,  writing in the perfect square form and remainder</a:t>
                </a:r>
              </a:p>
              <a:p>
                <a:r>
                  <a:rPr lang="en-IN" dirty="0">
                    <a:sym typeface="Wingdings" panose="05000000000000000000" pitchFamily="2" charset="2"/>
                  </a:rPr>
                  <a:t>   y =( x-1)  + 2           h = 1 and k= 2</a:t>
                </a:r>
                <a:endParaRPr lang="en-IN" dirty="0"/>
              </a:p>
            </p:txBody>
          </p:sp>
        </mc:Choice>
        <mc:Fallback xmlns="">
          <p:sp>
            <p:nvSpPr>
              <p:cNvPr id="3" name="Content Placeholder 2">
                <a:extLst>
                  <a:ext uri="{FF2B5EF4-FFF2-40B4-BE49-F238E27FC236}">
                    <a16:creationId xmlns:a16="http://schemas.microsoft.com/office/drawing/2014/main" id="{A09EB593-3745-417C-BEBF-9740FC05DB1E}"/>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8C6EB7-E8D0-49B2-8160-5DD4BA6A6AFF}"/>
                  </a:ext>
                </a:extLst>
              </p:cNvPr>
              <p:cNvSpPr txBox="1"/>
              <p:nvPr/>
            </p:nvSpPr>
            <p:spPr>
              <a:xfrm flipH="1">
                <a:off x="2100105" y="5285433"/>
                <a:ext cx="18087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m:t>
                      </m:r>
                    </m:oMath>
                  </m:oMathPara>
                </a14:m>
                <a:endParaRPr lang="en-IN" dirty="0"/>
              </a:p>
            </p:txBody>
          </p:sp>
        </mc:Choice>
        <mc:Fallback xmlns="">
          <p:sp>
            <p:nvSpPr>
              <p:cNvPr id="5" name="TextBox 4">
                <a:extLst>
                  <a:ext uri="{FF2B5EF4-FFF2-40B4-BE49-F238E27FC236}">
                    <a16:creationId xmlns:a16="http://schemas.microsoft.com/office/drawing/2014/main" id="{598C6EB7-E8D0-49B2-8160-5DD4BA6A6AFF}"/>
                  </a:ext>
                </a:extLst>
              </p:cNvPr>
              <p:cNvSpPr txBox="1">
                <a:spLocks noRot="1" noChangeAspect="1" noMove="1" noResize="1" noEditPoints="1" noAdjustHandles="1" noChangeArrowheads="1" noChangeShapeType="1" noTextEdit="1"/>
              </p:cNvSpPr>
              <p:nvPr/>
            </p:nvSpPr>
            <p:spPr>
              <a:xfrm flipH="1">
                <a:off x="2100105" y="5285433"/>
                <a:ext cx="180871" cy="276999"/>
              </a:xfrm>
              <a:prstGeom prst="rect">
                <a:avLst/>
              </a:prstGeom>
              <a:blipFill>
                <a:blip r:embed="rId3"/>
                <a:stretch>
                  <a:fillRect l="-34483" r="-31034" b="-11111"/>
                </a:stretch>
              </a:blipFill>
            </p:spPr>
            <p:txBody>
              <a:bodyPr/>
              <a:lstStyle/>
              <a:p>
                <a:r>
                  <a:rPr lang="en-IN">
                    <a:noFill/>
                  </a:rPr>
                  <a:t> </a:t>
                </a:r>
              </a:p>
            </p:txBody>
          </p:sp>
        </mc:Fallback>
      </mc:AlternateContent>
    </p:spTree>
    <p:extLst>
      <p:ext uri="{BB962C8B-B14F-4D97-AF65-F5344CB8AC3E}">
        <p14:creationId xmlns:p14="http://schemas.microsoft.com/office/powerpoint/2010/main" val="15880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6378-29BF-48E3-A26E-7BB2C3D40DD9}"/>
              </a:ext>
            </a:extLst>
          </p:cNvPr>
          <p:cNvSpPr>
            <a:spLocks noGrp="1"/>
          </p:cNvSpPr>
          <p:nvPr>
            <p:ph type="title"/>
          </p:nvPr>
        </p:nvSpPr>
        <p:spPr/>
        <p:txBody>
          <a:bodyPr/>
          <a:lstStyle/>
          <a:p>
            <a:pPr algn="ctr"/>
            <a:r>
              <a:rPr lang="en-GB" dirty="0"/>
              <a:t>Exercise</a:t>
            </a:r>
            <a:endParaRPr lang="en-IN" dirty="0"/>
          </a:p>
        </p:txBody>
      </p:sp>
      <p:sp>
        <p:nvSpPr>
          <p:cNvPr id="4" name="Rectangle 1">
            <a:extLst>
              <a:ext uri="{FF2B5EF4-FFF2-40B4-BE49-F238E27FC236}">
                <a16:creationId xmlns:a16="http://schemas.microsoft.com/office/drawing/2014/main" id="{EA9A7FC3-AB95-45AA-B0EF-7CF713E0AA20}"/>
              </a:ext>
            </a:extLst>
          </p:cNvPr>
          <p:cNvSpPr>
            <a:spLocks noGrp="1" noChangeArrowheads="1"/>
          </p:cNvSpPr>
          <p:nvPr>
            <p:ph idx="1"/>
          </p:nvPr>
        </p:nvSpPr>
        <p:spPr bwMode="auto">
          <a:xfrm>
            <a:off x="585281" y="2253697"/>
            <a:ext cx="10575888"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Find the vertex of the parabola.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MathJax_Math"/>
              </a:rPr>
              <a:t>y</a:t>
            </a:r>
            <a:r>
              <a:rPr kumimoji="0" lang="en-US" altLang="en-US" sz="2000" b="0" i="0" u="none" strike="noStrike" cap="none" normalizeH="0" baseline="0" dirty="0">
                <a:ln>
                  <a:noFill/>
                </a:ln>
                <a:solidFill>
                  <a:schemeClr val="tx1"/>
                </a:solidFill>
                <a:effectLst/>
                <a:latin typeface="MathJax_Main"/>
              </a:rPr>
              <a:t>=3</a:t>
            </a:r>
            <a:r>
              <a:rPr kumimoji="0" lang="en-US" altLang="en-US" sz="2000" b="0" i="1" u="none" strike="noStrike" cap="none" normalizeH="0" baseline="0" dirty="0">
                <a:ln>
                  <a:noFill/>
                </a:ln>
                <a:solidFill>
                  <a:schemeClr val="tx1"/>
                </a:solidFill>
                <a:effectLst/>
                <a:latin typeface="MathJax_Math"/>
              </a:rPr>
              <a:t>x</a:t>
            </a:r>
            <a:r>
              <a:rPr kumimoji="0" lang="en-US" altLang="en-US" sz="2000" b="0" i="0" u="none" strike="noStrike" cap="none" normalizeH="0" baseline="0" dirty="0">
                <a:ln>
                  <a:noFill/>
                </a:ln>
                <a:solidFill>
                  <a:schemeClr val="tx1"/>
                </a:solidFill>
                <a:effectLst/>
                <a:latin typeface="MathJax_Main"/>
              </a:rPr>
              <a:t>2+12</a:t>
            </a:r>
            <a:r>
              <a:rPr kumimoji="0" lang="en-US" altLang="en-US" sz="2000" b="0" i="1" u="none" strike="noStrike" cap="none" normalizeH="0" baseline="0" dirty="0">
                <a:ln>
                  <a:noFill/>
                </a:ln>
                <a:solidFill>
                  <a:schemeClr val="tx1"/>
                </a:solidFill>
                <a:effectLst/>
                <a:latin typeface="MathJax_Math"/>
              </a:rPr>
              <a:t>x</a:t>
            </a:r>
            <a:r>
              <a:rPr kumimoji="0" lang="en-US" altLang="en-US" sz="2000" b="0" i="0" u="none" strike="noStrike" cap="none" normalizeH="0" baseline="0" dirty="0">
                <a:ln>
                  <a:noFill/>
                </a:ln>
                <a:solidFill>
                  <a:schemeClr val="tx1"/>
                </a:solidFill>
                <a:effectLst/>
                <a:latin typeface="MathJax_Main"/>
              </a:rPr>
              <a:t>−12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athJax_Main"/>
            </a:endParaRPr>
          </a:p>
          <a:p>
            <a:pPr marL="0" lvl="0" indent="0" defTabSz="914400" eaLnBrk="0" fontAlgn="base" hangingPunct="0">
              <a:spcBef>
                <a:spcPct val="0"/>
              </a:spcBef>
              <a:spcAft>
                <a:spcPct val="0"/>
              </a:spcAft>
              <a:buClrTx/>
              <a:buSzTx/>
              <a:buNone/>
            </a:pPr>
            <a:r>
              <a:rPr lang="en-US" altLang="en-US" sz="2000" dirty="0">
                <a:solidFill>
                  <a:schemeClr val="tx1"/>
                </a:solidFill>
                <a:latin typeface="Arial" panose="020B0604020202020204" pitchFamily="34" charset="0"/>
              </a:rPr>
              <a:t>Here, </a:t>
            </a:r>
            <a:r>
              <a:rPr lang="en-US" altLang="en-US" sz="1400" i="1" dirty="0">
                <a:solidFill>
                  <a:schemeClr val="tx1"/>
                </a:solidFill>
                <a:latin typeface="MathJax_Math"/>
              </a:rPr>
              <a:t>a</a:t>
            </a:r>
            <a:r>
              <a:rPr lang="en-US" altLang="en-US" sz="1400" dirty="0">
                <a:solidFill>
                  <a:schemeClr val="tx1"/>
                </a:solidFill>
                <a:latin typeface="MathJax_Main"/>
              </a:rPr>
              <a:t>=3</a:t>
            </a:r>
            <a:r>
              <a:rPr lang="en-US" altLang="en-US" sz="1050" dirty="0">
                <a:solidFill>
                  <a:schemeClr val="tx1"/>
                </a:solidFill>
              </a:rPr>
              <a:t> and </a:t>
            </a:r>
            <a:r>
              <a:rPr lang="en-US" altLang="en-US" sz="1400" i="1" dirty="0">
                <a:solidFill>
                  <a:schemeClr val="tx1"/>
                </a:solidFill>
                <a:latin typeface="MathJax_Math"/>
              </a:rPr>
              <a:t>b</a:t>
            </a:r>
            <a:r>
              <a:rPr lang="en-US" altLang="en-US" sz="1400" dirty="0">
                <a:solidFill>
                  <a:schemeClr val="tx1"/>
                </a:solidFill>
                <a:latin typeface="MathJax_Main"/>
              </a:rPr>
              <a:t>=12</a:t>
            </a:r>
            <a:r>
              <a:rPr lang="en-US" altLang="en-US" sz="1050" dirty="0">
                <a:solidFill>
                  <a:schemeClr val="tx1"/>
                </a:solidFill>
              </a:rPr>
              <a:t> . So, the </a:t>
            </a:r>
            <a:r>
              <a:rPr lang="en-US" altLang="en-US" sz="1400" i="1" dirty="0">
                <a:solidFill>
                  <a:schemeClr val="tx1"/>
                </a:solidFill>
                <a:latin typeface="MathJax_Math"/>
              </a:rPr>
              <a:t>x</a:t>
            </a:r>
            <a:endParaRPr lang="en-US" altLang="en-US" sz="1050" dirty="0">
              <a:solidFill>
                <a:schemeClr val="tx1"/>
              </a:solidFill>
            </a:endParaRPr>
          </a:p>
          <a:p>
            <a:pPr marL="0" lvl="0" indent="0" defTabSz="914400" eaLnBrk="0" fontAlgn="base" hangingPunct="0">
              <a:spcBef>
                <a:spcPct val="0"/>
              </a:spcBef>
              <a:spcAft>
                <a:spcPct val="0"/>
              </a:spcAft>
              <a:buClrTx/>
              <a:buSzTx/>
              <a:buNone/>
            </a:pPr>
            <a:r>
              <a:rPr lang="en-US" altLang="en-US" sz="2000" dirty="0">
                <a:solidFill>
                  <a:schemeClr val="tx1"/>
                </a:solidFill>
                <a:latin typeface="Arial" panose="020B0604020202020204" pitchFamily="34" charset="0"/>
              </a:rPr>
              <a:t>-coordinate of the vertex is: </a:t>
            </a:r>
          </a:p>
          <a:p>
            <a:pPr marL="0" lvl="0" indent="0" defTabSz="914400" eaLnBrk="0" fontAlgn="base" hangingPunct="0">
              <a:spcBef>
                <a:spcPct val="0"/>
              </a:spcBef>
              <a:spcAft>
                <a:spcPct val="0"/>
              </a:spcAft>
              <a:buClrTx/>
              <a:buSzTx/>
              <a:buNone/>
            </a:pPr>
            <a:r>
              <a:rPr lang="en-US" altLang="en-US" sz="1600" dirty="0">
                <a:solidFill>
                  <a:schemeClr val="tx1"/>
                </a:solidFill>
                <a:latin typeface="MathJax_Main"/>
              </a:rPr>
              <a:t>−12/2(3)=−2</a:t>
            </a:r>
            <a:endParaRPr lang="en-US" altLang="en-US" sz="1600" dirty="0">
              <a:solidFill>
                <a:schemeClr val="tx1"/>
              </a:solidFill>
            </a:endParaRPr>
          </a:p>
          <a:p>
            <a:pPr marL="0" lvl="0" indent="0" defTabSz="914400" eaLnBrk="0" fontAlgn="base" hangingPunct="0">
              <a:spcBef>
                <a:spcPct val="0"/>
              </a:spcBef>
              <a:spcAft>
                <a:spcPct val="0"/>
              </a:spcAft>
              <a:buClrTx/>
              <a:buSzTx/>
              <a:buNone/>
            </a:pPr>
            <a:r>
              <a:rPr lang="en-US" altLang="en-US" sz="2000" dirty="0">
                <a:solidFill>
                  <a:schemeClr val="tx1"/>
                </a:solidFill>
                <a:latin typeface="Arial" panose="020B0604020202020204" pitchFamily="34" charset="0"/>
              </a:rPr>
              <a:t>Substituting in the original equation to get the </a:t>
            </a:r>
            <a:r>
              <a:rPr lang="en-US" altLang="en-US" sz="1400" i="1" dirty="0">
                <a:solidFill>
                  <a:schemeClr val="tx1"/>
                </a:solidFill>
                <a:latin typeface="MathJax_Math"/>
              </a:rPr>
              <a:t>y</a:t>
            </a:r>
            <a:endParaRPr lang="en-US" altLang="en-US" sz="1050" dirty="0">
              <a:solidFill>
                <a:schemeClr val="tx1"/>
              </a:solidFill>
            </a:endParaRPr>
          </a:p>
          <a:p>
            <a:pPr marL="0" lvl="0" indent="0" defTabSz="914400" eaLnBrk="0" fontAlgn="base" hangingPunct="0">
              <a:spcBef>
                <a:spcPct val="0"/>
              </a:spcBef>
              <a:spcAft>
                <a:spcPct val="0"/>
              </a:spcAft>
              <a:buClrTx/>
              <a:buSzTx/>
              <a:buNone/>
            </a:pPr>
            <a:r>
              <a:rPr lang="en-US" altLang="en-US" sz="2000" dirty="0">
                <a:solidFill>
                  <a:schemeClr val="tx1"/>
                </a:solidFill>
                <a:latin typeface="Arial" panose="020B0604020202020204" pitchFamily="34" charset="0"/>
              </a:rPr>
              <a:t>-coordinate, we get: </a:t>
            </a:r>
          </a:p>
          <a:p>
            <a:pPr marL="0" lvl="0" indent="0" defTabSz="914400" eaLnBrk="0" fontAlgn="base" hangingPunct="0">
              <a:spcBef>
                <a:spcPct val="0"/>
              </a:spcBef>
              <a:spcAft>
                <a:spcPct val="0"/>
              </a:spcAft>
              <a:buClrTx/>
              <a:buSzTx/>
              <a:buNone/>
            </a:pPr>
            <a:r>
              <a:rPr lang="en-US" altLang="en-US" sz="1400" i="1" dirty="0">
                <a:solidFill>
                  <a:schemeClr val="tx1"/>
                </a:solidFill>
                <a:latin typeface="MathJax_Math"/>
              </a:rPr>
              <a:t>y</a:t>
            </a:r>
            <a:r>
              <a:rPr lang="en-US" altLang="en-US" sz="1400" dirty="0">
                <a:solidFill>
                  <a:schemeClr val="tx1"/>
                </a:solidFill>
                <a:latin typeface="MathJax_Main"/>
              </a:rPr>
              <a:t>=3(−2)</a:t>
            </a:r>
            <a:r>
              <a:rPr lang="en-US" altLang="en-US" sz="900" dirty="0">
                <a:solidFill>
                  <a:schemeClr val="tx1"/>
                </a:solidFill>
                <a:latin typeface="MathJax_Main"/>
              </a:rPr>
              <a:t>2</a:t>
            </a:r>
            <a:r>
              <a:rPr lang="en-US" altLang="en-US" sz="1400" dirty="0">
                <a:solidFill>
                  <a:schemeClr val="tx1"/>
                </a:solidFill>
                <a:latin typeface="MathJax_Main"/>
              </a:rPr>
              <a:t>+12(−2)−12    =−24</a:t>
            </a:r>
            <a:endParaRPr lang="en-US" altLang="en-US" sz="1050" dirty="0">
              <a:solidFill>
                <a:schemeClr val="tx1"/>
              </a:solidFill>
            </a:endParaRPr>
          </a:p>
          <a:p>
            <a:pPr marL="0" lvl="0" indent="0" defTabSz="914400" eaLnBrk="0" fontAlgn="base" hangingPunct="0">
              <a:spcBef>
                <a:spcPct val="0"/>
              </a:spcBef>
              <a:spcAft>
                <a:spcPct val="0"/>
              </a:spcAft>
              <a:buClrTx/>
              <a:buSzTx/>
              <a:buNone/>
            </a:pPr>
            <a:r>
              <a:rPr lang="en-US" altLang="en-US" sz="2000" dirty="0">
                <a:solidFill>
                  <a:schemeClr val="tx1"/>
                </a:solidFill>
                <a:latin typeface="Arial" panose="020B0604020202020204" pitchFamily="34" charset="0"/>
              </a:rPr>
              <a:t>So, the vertex of the parabola is at </a:t>
            </a:r>
            <a:r>
              <a:rPr lang="en-US" altLang="en-US" sz="1400" dirty="0">
                <a:solidFill>
                  <a:schemeClr val="tx1"/>
                </a:solidFill>
                <a:latin typeface="MathJax_Main"/>
              </a:rPr>
              <a:t>(−2,−24)</a:t>
            </a:r>
            <a:endParaRPr lang="en-US" altLang="en-US" sz="105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529D90F-B7DB-4579-8F3C-805C00BA61D1}"/>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8356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 calcmode="lin" valueType="num">
                                      <p:cBhvr additive="base">
                                        <p:cTn id="3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 calcmode="lin" valueType="num">
                                      <p:cBhvr additive="base">
                                        <p:cTn id="4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 calcmode="lin" valueType="num">
                                      <p:cBhvr additive="base">
                                        <p:cTn id="4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 calcmode="lin" valueType="num">
                                      <p:cBhvr additive="base">
                                        <p:cTn id="5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 calcmode="lin" valueType="num">
                                      <p:cBhvr additive="base">
                                        <p:cTn id="5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2007B-C53A-4B84-A196-8CD23C4178C3}"/>
              </a:ext>
            </a:extLst>
          </p:cNvPr>
          <p:cNvSpPr>
            <a:spLocks noGrp="1"/>
          </p:cNvSpPr>
          <p:nvPr>
            <p:ph type="title"/>
          </p:nvPr>
        </p:nvSpPr>
        <p:spPr>
          <a:xfrm>
            <a:off x="838200" y="322595"/>
            <a:ext cx="10515600" cy="464215"/>
          </a:xfrm>
        </p:spPr>
        <p:txBody>
          <a:bodyPr>
            <a:normAutofit fontScale="90000"/>
          </a:bodyPr>
          <a:lstStyle/>
          <a:p>
            <a:pPr algn="ctr"/>
            <a:r>
              <a:rPr lang="en-GB" dirty="0"/>
              <a:t>Geometry : Lines and Angles</a:t>
            </a:r>
            <a:endParaRPr lang="en-IN" dirty="0"/>
          </a:p>
        </p:txBody>
      </p:sp>
      <p:pic>
        <p:nvPicPr>
          <p:cNvPr id="4" name="Content Placeholder 3">
            <a:extLst>
              <a:ext uri="{FF2B5EF4-FFF2-40B4-BE49-F238E27FC236}">
                <a16:creationId xmlns:a16="http://schemas.microsoft.com/office/drawing/2014/main" id="{1BEB8E7F-36C3-4427-96BD-50DC21E890C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3381" y="1004598"/>
            <a:ext cx="6018029" cy="3051545"/>
          </a:xfrm>
          <a:prstGeom prst="rect">
            <a:avLst/>
          </a:prstGeom>
          <a:noFill/>
          <a:ln>
            <a:noFill/>
          </a:ln>
        </p:spPr>
      </p:pic>
      <p:sp>
        <p:nvSpPr>
          <p:cNvPr id="5" name="Rectangle 4">
            <a:extLst>
              <a:ext uri="{FF2B5EF4-FFF2-40B4-BE49-F238E27FC236}">
                <a16:creationId xmlns:a16="http://schemas.microsoft.com/office/drawing/2014/main" id="{DD6B4C8E-6AC5-42C4-BE79-A41EC4F46302}"/>
              </a:ext>
            </a:extLst>
          </p:cNvPr>
          <p:cNvSpPr/>
          <p:nvPr/>
        </p:nvSpPr>
        <p:spPr>
          <a:xfrm>
            <a:off x="914399" y="4273931"/>
            <a:ext cx="5762847" cy="1853071"/>
          </a:xfrm>
          <a:prstGeom prst="rect">
            <a:avLst/>
          </a:prstGeom>
        </p:spPr>
        <p:txBody>
          <a:bodyPr wrap="square">
            <a:spAutoFit/>
          </a:bodyPr>
          <a:lstStyle/>
          <a:p>
            <a:pPr marL="457200">
              <a:lnSpc>
                <a:spcPct val="107000"/>
              </a:lnSpc>
              <a:spcAft>
                <a:spcPts val="0"/>
              </a:spcAft>
              <a:tabLst>
                <a:tab pos="4467225" algn="l"/>
              </a:tabLst>
            </a:pP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0"/>
              </a:spcAft>
              <a:tabLst>
                <a:tab pos="4467225" algn="l"/>
              </a:tabLst>
            </a:pP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0"/>
              </a:spcAft>
              <a:tabLst>
                <a:tab pos="4467225" algn="l"/>
              </a:tabLst>
            </a:pPr>
            <a:r>
              <a:rPr lang="en-IN" sz="2400" dirty="0">
                <a:latin typeface="Calibri" panose="020F0502020204030204" pitchFamily="34" charset="0"/>
                <a:ea typeface="Times New Roman" panose="02020603050405020304" pitchFamily="18" charset="0"/>
                <a:cs typeface="Times New Roman" panose="02020603050405020304" pitchFamily="18" charset="0"/>
              </a:rPr>
              <a:t>Interior Angles : 3, 4, 5, 6</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tabLst>
                <a:tab pos="4467225" algn="l"/>
              </a:tabLst>
            </a:pPr>
            <a:r>
              <a:rPr lang="en-IN" sz="2400" dirty="0">
                <a:latin typeface="Calibri" panose="020F0502020204030204" pitchFamily="34" charset="0"/>
                <a:ea typeface="Times New Roman" panose="02020603050405020304" pitchFamily="18" charset="0"/>
                <a:cs typeface="Times New Roman" panose="02020603050405020304" pitchFamily="18" charset="0"/>
              </a:rPr>
              <a:t>Exterior Angles : 1, 2, 7, 8</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4467225" algn="l"/>
              </a:tabLst>
            </a:pPr>
            <a:r>
              <a:rPr lang="en-IN" sz="2400" dirty="0">
                <a:latin typeface="Calibri" panose="020F0502020204030204" pitchFamily="34" charset="0"/>
                <a:ea typeface="Times New Roman" panose="02020603050405020304" pitchFamily="18" charset="0"/>
                <a:cs typeface="Times New Roman" panose="02020603050405020304" pitchFamily="18" charset="0"/>
              </a:rPr>
              <a:t> </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8EE8D79B-53E4-4893-8C7F-7F8F24A3C315}"/>
              </a:ext>
            </a:extLst>
          </p:cNvPr>
          <p:cNvSpPr/>
          <p:nvPr/>
        </p:nvSpPr>
        <p:spPr>
          <a:xfrm>
            <a:off x="1318054" y="3241224"/>
            <a:ext cx="6018029" cy="1173463"/>
          </a:xfrm>
          <a:prstGeom prst="rect">
            <a:avLst/>
          </a:prstGeom>
        </p:spPr>
        <p:txBody>
          <a:bodyPr wrap="square">
            <a:spAutoFit/>
          </a:bodyPr>
          <a:lstStyle/>
          <a:p>
            <a:pPr marL="457200">
              <a:lnSpc>
                <a:spcPct val="107000"/>
              </a:lnSpc>
              <a:spcAft>
                <a:spcPts val="800"/>
              </a:spcAft>
              <a:tabLst>
                <a:tab pos="4467225" algn="l"/>
              </a:tabLst>
            </a:pP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tabLst>
                <a:tab pos="4467225" algn="l"/>
              </a:tabLst>
            </a:pP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tabLst>
                <a:tab pos="4467225"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‘t’ is the transversal</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429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F152-FA4B-4EA0-8AAA-33BE021D2B75}"/>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0F23B3D1-963E-4659-92CC-3D4076387BAF}"/>
              </a:ext>
            </a:extLst>
          </p:cNvPr>
          <p:cNvSpPr>
            <a:spLocks noGrp="1"/>
          </p:cNvSpPr>
          <p:nvPr>
            <p:ph idx="1"/>
          </p:nvPr>
        </p:nvSpPr>
        <p:spPr/>
        <p:txBody>
          <a:bodyPr/>
          <a:lstStyle/>
          <a:p>
            <a:r>
              <a:rPr lang="en-US" dirty="0"/>
              <a:t>Find the vertex of  the parabola     </a:t>
            </a:r>
            <a:r>
              <a:rPr lang="en-US" dirty="0">
                <a:effectLst/>
              </a:rPr>
              <a:t>y=x2+4x−9  </a:t>
            </a:r>
            <a:endParaRPr lang="en-IN" dirty="0"/>
          </a:p>
        </p:txBody>
      </p:sp>
    </p:spTree>
    <p:extLst>
      <p:ext uri="{BB962C8B-B14F-4D97-AF65-F5344CB8AC3E}">
        <p14:creationId xmlns:p14="http://schemas.microsoft.com/office/powerpoint/2010/main" val="41999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8B0F-2BA6-48C6-88A9-43F63D31FBD1}"/>
              </a:ext>
            </a:extLst>
          </p:cNvPr>
          <p:cNvSpPr>
            <a:spLocks noGrp="1"/>
          </p:cNvSpPr>
          <p:nvPr>
            <p:ph type="title"/>
          </p:nvPr>
        </p:nvSpPr>
        <p:spPr/>
        <p:txBody>
          <a:bodyPr/>
          <a:lstStyle/>
          <a:p>
            <a:pPr algn="ctr"/>
            <a:r>
              <a:rPr lang="en-GB" dirty="0"/>
              <a:t>Co-ordinate geometry</a:t>
            </a:r>
            <a:endParaRPr lang="en-IN" dirty="0"/>
          </a:p>
        </p:txBody>
      </p:sp>
      <p:sp>
        <p:nvSpPr>
          <p:cNvPr id="3" name="Content Placeholder 2">
            <a:extLst>
              <a:ext uri="{FF2B5EF4-FFF2-40B4-BE49-F238E27FC236}">
                <a16:creationId xmlns:a16="http://schemas.microsoft.com/office/drawing/2014/main" id="{899F6A97-6A2F-4A5F-87C0-224B25FE5A7D}"/>
              </a:ext>
            </a:extLst>
          </p:cNvPr>
          <p:cNvSpPr>
            <a:spLocks noGrp="1"/>
          </p:cNvSpPr>
          <p:nvPr>
            <p:ph idx="1"/>
          </p:nvPr>
        </p:nvSpPr>
        <p:spPr/>
        <p:txBody>
          <a:bodyPr/>
          <a:lstStyle/>
          <a:p>
            <a:r>
              <a:rPr lang="en-GB" dirty="0"/>
              <a:t>Find the equation of straight line passing through (2, 3) and perpendicular to the line 3x + 2y + 4 = 0 </a:t>
            </a:r>
          </a:p>
          <a:p>
            <a:endParaRPr lang="en-IN" dirty="0"/>
          </a:p>
        </p:txBody>
      </p:sp>
    </p:spTree>
    <p:extLst>
      <p:ext uri="{BB962C8B-B14F-4D97-AF65-F5344CB8AC3E}">
        <p14:creationId xmlns:p14="http://schemas.microsoft.com/office/powerpoint/2010/main" val="272847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7624-B1AC-48FF-A7AF-61AEF91EC816}"/>
              </a:ext>
            </a:extLst>
          </p:cNvPr>
          <p:cNvSpPr>
            <a:spLocks noGrp="1"/>
          </p:cNvSpPr>
          <p:nvPr>
            <p:ph type="title"/>
          </p:nvPr>
        </p:nvSpPr>
        <p:spPr/>
        <p:txBody>
          <a:bodyPr/>
          <a:lstStyle/>
          <a:p>
            <a:pPr algn="ctr"/>
            <a:r>
              <a:rPr lang="en-GB" dirty="0"/>
              <a:t>Co-ordinate geometry</a:t>
            </a:r>
            <a:endParaRPr lang="en-IN" dirty="0"/>
          </a:p>
        </p:txBody>
      </p:sp>
      <p:sp>
        <p:nvSpPr>
          <p:cNvPr id="3" name="Content Placeholder 2">
            <a:extLst>
              <a:ext uri="{FF2B5EF4-FFF2-40B4-BE49-F238E27FC236}">
                <a16:creationId xmlns:a16="http://schemas.microsoft.com/office/drawing/2014/main" id="{0F3CE9AC-60E8-4A4C-826C-285678828C54}"/>
              </a:ext>
            </a:extLst>
          </p:cNvPr>
          <p:cNvSpPr>
            <a:spLocks noGrp="1"/>
          </p:cNvSpPr>
          <p:nvPr>
            <p:ph idx="1"/>
          </p:nvPr>
        </p:nvSpPr>
        <p:spPr/>
        <p:txBody>
          <a:bodyPr/>
          <a:lstStyle/>
          <a:p>
            <a:r>
              <a:rPr lang="en-GB" dirty="0"/>
              <a:t>What is one possible equation for a line parallel to the one passing through the points (4,2) and (15,-4)?</a:t>
            </a:r>
            <a:endParaRPr lang="en-IN" dirty="0"/>
          </a:p>
          <a:p>
            <a:endParaRPr lang="en-IN" dirty="0"/>
          </a:p>
        </p:txBody>
      </p:sp>
    </p:spTree>
    <p:extLst>
      <p:ext uri="{BB962C8B-B14F-4D97-AF65-F5344CB8AC3E}">
        <p14:creationId xmlns:p14="http://schemas.microsoft.com/office/powerpoint/2010/main" val="298262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4430-D9C9-4572-8C3C-B2FB0D8E81A4}"/>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018EB1F2-FD3A-4DC8-AB90-1BD2F09E1BF5}"/>
              </a:ext>
            </a:extLst>
          </p:cNvPr>
          <p:cNvSpPr>
            <a:spLocks noGrp="1"/>
          </p:cNvSpPr>
          <p:nvPr>
            <p:ph idx="1"/>
          </p:nvPr>
        </p:nvSpPr>
        <p:spPr/>
        <p:txBody>
          <a:bodyPr/>
          <a:lstStyle/>
          <a:p>
            <a:r>
              <a:rPr lang="en-IN" dirty="0"/>
              <a:t>Find the equation of the line passing through (2, -1) and parallel to the line</a:t>
            </a:r>
          </a:p>
          <a:p>
            <a:r>
              <a:rPr lang="en-IN" dirty="0"/>
              <a:t>                 2x – y = 4. </a:t>
            </a:r>
          </a:p>
          <a:p>
            <a:r>
              <a:rPr lang="en-IN" dirty="0"/>
              <a:t>A. y = 2x – 5</a:t>
            </a:r>
          </a:p>
          <a:p>
            <a:r>
              <a:rPr lang="en-IN" dirty="0"/>
              <a:t>B. Y=2x+6</a:t>
            </a:r>
          </a:p>
          <a:p>
            <a:r>
              <a:rPr lang="en-IN" dirty="0"/>
              <a:t>C. Y=√2x +7</a:t>
            </a:r>
          </a:p>
          <a:p>
            <a:r>
              <a:rPr lang="en-IN" dirty="0"/>
              <a:t>D. 4.y=2x+5</a:t>
            </a:r>
          </a:p>
          <a:p>
            <a:r>
              <a:rPr lang="en-IN" dirty="0"/>
              <a:t> </a:t>
            </a:r>
          </a:p>
          <a:p>
            <a:endParaRPr lang="en-IN" dirty="0"/>
          </a:p>
        </p:txBody>
      </p:sp>
    </p:spTree>
    <p:extLst>
      <p:ext uri="{BB962C8B-B14F-4D97-AF65-F5344CB8AC3E}">
        <p14:creationId xmlns:p14="http://schemas.microsoft.com/office/powerpoint/2010/main" val="250266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4905-8A80-4FAF-BA9E-FFB71E4D59BB}"/>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C9A265E6-2D3B-46EC-9EEB-6791D9581267}"/>
              </a:ext>
            </a:extLst>
          </p:cNvPr>
          <p:cNvSpPr>
            <a:spLocks noGrp="1"/>
          </p:cNvSpPr>
          <p:nvPr>
            <p:ph idx="1"/>
          </p:nvPr>
        </p:nvSpPr>
        <p:spPr/>
        <p:txBody>
          <a:bodyPr/>
          <a:lstStyle/>
          <a:p>
            <a:r>
              <a:rPr lang="en-IN" dirty="0"/>
              <a:t> If the coordinates of one end of a diameter of a circle are (2, 3) and the coordinates of its centre are (-2, 5), then  what are the coordinates of the other end of the diameter?</a:t>
            </a:r>
          </a:p>
          <a:p>
            <a:endParaRPr lang="en-IN" dirty="0"/>
          </a:p>
          <a:p>
            <a:endParaRPr lang="en-IN" dirty="0"/>
          </a:p>
        </p:txBody>
      </p:sp>
    </p:spTree>
    <p:extLst>
      <p:ext uri="{BB962C8B-B14F-4D97-AF65-F5344CB8AC3E}">
        <p14:creationId xmlns:p14="http://schemas.microsoft.com/office/powerpoint/2010/main" val="115812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AF0AE-0D8B-4432-A6F3-A70477CD313A}"/>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F6DF19B1-7506-4008-820E-4342155F0CE3}"/>
              </a:ext>
            </a:extLst>
          </p:cNvPr>
          <p:cNvSpPr>
            <a:spLocks noGrp="1"/>
          </p:cNvSpPr>
          <p:nvPr>
            <p:ph idx="1"/>
          </p:nvPr>
        </p:nvSpPr>
        <p:spPr/>
        <p:txBody>
          <a:bodyPr/>
          <a:lstStyle/>
          <a:p>
            <a:r>
              <a:rPr lang="en-IN" dirty="0"/>
              <a:t> If the points A(x, 2), B (-3,-4) and C (7, -5) are collinear, then what is the value of x?</a:t>
            </a:r>
          </a:p>
          <a:p>
            <a:r>
              <a:rPr lang="en-IN" dirty="0"/>
              <a:t> </a:t>
            </a:r>
          </a:p>
        </p:txBody>
      </p:sp>
    </p:spTree>
    <p:extLst>
      <p:ext uri="{BB962C8B-B14F-4D97-AF65-F5344CB8AC3E}">
        <p14:creationId xmlns:p14="http://schemas.microsoft.com/office/powerpoint/2010/main" val="244293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D5C9-36C1-475A-9A80-7570111AB619}"/>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9807095E-5657-4199-A74B-261E2574D053}"/>
              </a:ext>
            </a:extLst>
          </p:cNvPr>
          <p:cNvSpPr>
            <a:spLocks noGrp="1"/>
          </p:cNvSpPr>
          <p:nvPr>
            <p:ph idx="1"/>
          </p:nvPr>
        </p:nvSpPr>
        <p:spPr/>
        <p:txBody>
          <a:bodyPr/>
          <a:lstStyle/>
          <a:p>
            <a:r>
              <a:rPr lang="en-IN" dirty="0"/>
              <a:t> If the point A (0, 2) is equidistant from the points B(3, p) and C(p, 5), find P. Also find the length of AB.</a:t>
            </a:r>
          </a:p>
          <a:p>
            <a:endParaRPr lang="en-IN" dirty="0"/>
          </a:p>
          <a:p>
            <a:endParaRPr lang="en-IN" dirty="0"/>
          </a:p>
        </p:txBody>
      </p:sp>
    </p:spTree>
    <p:extLst>
      <p:ext uri="{BB962C8B-B14F-4D97-AF65-F5344CB8AC3E}">
        <p14:creationId xmlns:p14="http://schemas.microsoft.com/office/powerpoint/2010/main" val="224358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D8D1-0932-474E-B949-E8C94632B025}"/>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3DBABD7B-C548-4B5D-983C-DEB5E7D417EA}"/>
              </a:ext>
            </a:extLst>
          </p:cNvPr>
          <p:cNvSpPr>
            <a:spLocks noGrp="1"/>
          </p:cNvSpPr>
          <p:nvPr>
            <p:ph idx="1"/>
          </p:nvPr>
        </p:nvSpPr>
        <p:spPr/>
        <p:txBody>
          <a:bodyPr/>
          <a:lstStyle/>
          <a:p>
            <a:r>
              <a:rPr lang="en-IN" dirty="0"/>
              <a:t>The mid-point of segment AB is the point P (0, 4). If the Coordinates of B are (-2, 3) then find the coordinates of A</a:t>
            </a:r>
          </a:p>
          <a:p>
            <a:endParaRPr lang="en-IN" dirty="0"/>
          </a:p>
        </p:txBody>
      </p:sp>
    </p:spTree>
    <p:extLst>
      <p:ext uri="{BB962C8B-B14F-4D97-AF65-F5344CB8AC3E}">
        <p14:creationId xmlns:p14="http://schemas.microsoft.com/office/powerpoint/2010/main" val="35023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1F9C-D86A-41BF-BF23-A82D59074DCA}"/>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885A1CEA-0C24-4738-9323-FDA87B709693}"/>
              </a:ext>
            </a:extLst>
          </p:cNvPr>
          <p:cNvSpPr>
            <a:spLocks noGrp="1"/>
          </p:cNvSpPr>
          <p:nvPr>
            <p:ph idx="1"/>
          </p:nvPr>
        </p:nvSpPr>
        <p:spPr/>
        <p:txBody>
          <a:bodyPr/>
          <a:lstStyle/>
          <a:p>
            <a:r>
              <a:rPr lang="en-IN" dirty="0"/>
              <a:t> If two vertices of an equilateral triangle are (3, 0) and (6, 0), find the third vertex</a:t>
            </a:r>
          </a:p>
          <a:p>
            <a:r>
              <a:rPr lang="en-IN" dirty="0"/>
              <a:t> </a:t>
            </a:r>
          </a:p>
        </p:txBody>
      </p:sp>
    </p:spTree>
    <p:extLst>
      <p:ext uri="{BB962C8B-B14F-4D97-AF65-F5344CB8AC3E}">
        <p14:creationId xmlns:p14="http://schemas.microsoft.com/office/powerpoint/2010/main" val="348841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2F9E-75B5-431A-9409-05C94725E3FC}"/>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960FF56D-AEF1-4388-8DBD-275A8EE60347}"/>
              </a:ext>
            </a:extLst>
          </p:cNvPr>
          <p:cNvSpPr>
            <a:spLocks noGrp="1"/>
          </p:cNvSpPr>
          <p:nvPr>
            <p:ph idx="1"/>
          </p:nvPr>
        </p:nvSpPr>
        <p:spPr/>
        <p:txBody>
          <a:bodyPr/>
          <a:lstStyle/>
          <a:p>
            <a:r>
              <a:rPr lang="en-US" dirty="0"/>
              <a:t>In which quadrant the point P that divides the line segment joining the points A(2, -5) and B(5,2) in the ratio 2 : 3 lies?</a:t>
            </a:r>
            <a:endParaRPr lang="en-IN" dirty="0"/>
          </a:p>
        </p:txBody>
      </p:sp>
      <p:pic>
        <p:nvPicPr>
          <p:cNvPr id="5" name="Picture 4" descr="A picture containing clock&#10;&#10;Description automatically generated">
            <a:extLst>
              <a:ext uri="{FF2B5EF4-FFF2-40B4-BE49-F238E27FC236}">
                <a16:creationId xmlns:a16="http://schemas.microsoft.com/office/drawing/2014/main" id="{6DF76158-F6C2-4BD4-81C1-640DE6983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994" y="3711086"/>
            <a:ext cx="4868346" cy="2330276"/>
          </a:xfrm>
          <a:prstGeom prst="rect">
            <a:avLst/>
          </a:prstGeom>
        </p:spPr>
      </p:pic>
    </p:spTree>
    <p:extLst>
      <p:ext uri="{BB962C8B-B14F-4D97-AF65-F5344CB8AC3E}">
        <p14:creationId xmlns:p14="http://schemas.microsoft.com/office/powerpoint/2010/main" val="226732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2084-FEA8-4B39-A511-071D7CABA8CF}"/>
              </a:ext>
            </a:extLst>
          </p:cNvPr>
          <p:cNvSpPr>
            <a:spLocks noGrp="1"/>
          </p:cNvSpPr>
          <p:nvPr>
            <p:ph type="title"/>
          </p:nvPr>
        </p:nvSpPr>
        <p:spPr>
          <a:xfrm>
            <a:off x="838200" y="365126"/>
            <a:ext cx="10515600" cy="570540"/>
          </a:xfrm>
        </p:spPr>
        <p:txBody>
          <a:bodyPr>
            <a:normAutofit fontScale="90000"/>
          </a:bodyPr>
          <a:lstStyle/>
          <a:p>
            <a:pPr algn="ctr"/>
            <a:r>
              <a:rPr lang="en-GB" dirty="0"/>
              <a:t>Geometry : Lines and Angles</a:t>
            </a:r>
            <a:endParaRPr lang="en-IN" dirty="0"/>
          </a:p>
        </p:txBody>
      </p:sp>
      <p:sp>
        <p:nvSpPr>
          <p:cNvPr id="3" name="Content Placeholder 2">
            <a:extLst>
              <a:ext uri="{FF2B5EF4-FFF2-40B4-BE49-F238E27FC236}">
                <a16:creationId xmlns:a16="http://schemas.microsoft.com/office/drawing/2014/main" id="{AC5CBD93-20DE-4C3C-BD0C-EC3412D0D4C8}"/>
              </a:ext>
            </a:extLst>
          </p:cNvPr>
          <p:cNvSpPr>
            <a:spLocks noGrp="1"/>
          </p:cNvSpPr>
          <p:nvPr>
            <p:ph idx="1"/>
          </p:nvPr>
        </p:nvSpPr>
        <p:spPr>
          <a:xfrm>
            <a:off x="838200" y="1031358"/>
            <a:ext cx="11080898" cy="5826642"/>
          </a:xfrm>
        </p:spPr>
        <p:txBody>
          <a:bodyPr/>
          <a:lstStyle/>
          <a:p>
            <a:r>
              <a:rPr lang="en-IN" dirty="0"/>
              <a:t>Corresponding Angles :</a:t>
            </a:r>
          </a:p>
          <a:p>
            <a:r>
              <a:rPr lang="en-IN" dirty="0"/>
              <a:t>One interior angle, one exterior angle but on the same side of the transversal</a:t>
            </a:r>
          </a:p>
          <a:p>
            <a:endParaRPr lang="en-IN" dirty="0"/>
          </a:p>
        </p:txBody>
      </p:sp>
      <p:pic>
        <p:nvPicPr>
          <p:cNvPr id="4" name="Picture 3">
            <a:extLst>
              <a:ext uri="{FF2B5EF4-FFF2-40B4-BE49-F238E27FC236}">
                <a16:creationId xmlns:a16="http://schemas.microsoft.com/office/drawing/2014/main" id="{EC307155-9DA7-48D0-86AF-B11F11F5BDD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49232" y="2059601"/>
            <a:ext cx="4658833" cy="1733107"/>
          </a:xfrm>
          <a:prstGeom prst="rect">
            <a:avLst/>
          </a:prstGeom>
          <a:noFill/>
          <a:ln>
            <a:noFill/>
          </a:ln>
        </p:spPr>
      </p:pic>
      <p:sp>
        <p:nvSpPr>
          <p:cNvPr id="5" name="Rectangle 4">
            <a:extLst>
              <a:ext uri="{FF2B5EF4-FFF2-40B4-BE49-F238E27FC236}">
                <a16:creationId xmlns:a16="http://schemas.microsoft.com/office/drawing/2014/main" id="{DFBABFF6-8205-41B9-BFB6-286EF581F8AA}"/>
              </a:ext>
            </a:extLst>
          </p:cNvPr>
          <p:cNvSpPr/>
          <p:nvPr/>
        </p:nvSpPr>
        <p:spPr>
          <a:xfrm>
            <a:off x="838200" y="3569058"/>
            <a:ext cx="7953153" cy="1915974"/>
          </a:xfrm>
          <a:prstGeom prst="rect">
            <a:avLst/>
          </a:prstGeom>
        </p:spPr>
        <p:txBody>
          <a:bodyPr wrap="square">
            <a:spAutoFit/>
          </a:bodyPr>
          <a:lstStyle/>
          <a:p>
            <a:pPr marL="457200">
              <a:lnSpc>
                <a:spcPct val="107000"/>
              </a:lnSpc>
              <a:spcAft>
                <a:spcPts val="0"/>
              </a:spcAft>
              <a:tabLst>
                <a:tab pos="4467225" algn="l"/>
              </a:tabLst>
            </a:pPr>
            <a:r>
              <a:rPr lang="en-IN" sz="2800" dirty="0">
                <a:latin typeface="Calibri" panose="020F0502020204030204" pitchFamily="34" charset="0"/>
                <a:ea typeface="Times New Roman" panose="02020603050405020304" pitchFamily="18" charset="0"/>
                <a:cs typeface="Times New Roman" panose="02020603050405020304" pitchFamily="18" charset="0"/>
              </a:rPr>
              <a:t>Alternate Angles:</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tabLst>
                <a:tab pos="4467225" algn="l"/>
              </a:tabLst>
            </a:pPr>
            <a:r>
              <a:rPr lang="en-IN" sz="2800" dirty="0">
                <a:latin typeface="Calibri" panose="020F0502020204030204" pitchFamily="34" charset="0"/>
                <a:ea typeface="Times New Roman" panose="02020603050405020304" pitchFamily="18" charset="0"/>
                <a:cs typeface="Times New Roman" panose="02020603050405020304" pitchFamily="18" charset="0"/>
              </a:rPr>
              <a:t>Both interior angles, but on either side of the transversal.</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4467225" algn="l"/>
              </a:tabLst>
            </a:pPr>
            <a:r>
              <a:rPr lang="en-IN" sz="2800" dirty="0">
                <a:latin typeface="Calibri" panose="020F0502020204030204" pitchFamily="34" charset="0"/>
                <a:ea typeface="Times New Roman" panose="02020603050405020304" pitchFamily="18" charset="0"/>
                <a:cs typeface="Times New Roman" panose="02020603050405020304" pitchFamily="18" charset="0"/>
              </a:rPr>
              <a:t>Look for                   </a:t>
            </a: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A0D11B8-8146-45E9-A64B-48031F5193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14914" y="5325177"/>
            <a:ext cx="4488815" cy="847725"/>
          </a:xfrm>
          <a:prstGeom prst="rect">
            <a:avLst/>
          </a:prstGeom>
          <a:noFill/>
          <a:ln>
            <a:noFill/>
          </a:ln>
        </p:spPr>
      </p:pic>
      <p:sp>
        <p:nvSpPr>
          <p:cNvPr id="7" name="Rectangle 6">
            <a:extLst>
              <a:ext uri="{FF2B5EF4-FFF2-40B4-BE49-F238E27FC236}">
                <a16:creationId xmlns:a16="http://schemas.microsoft.com/office/drawing/2014/main" id="{262DD84D-5764-46C2-ADB9-A8311E0C349D}"/>
              </a:ext>
            </a:extLst>
          </p:cNvPr>
          <p:cNvSpPr/>
          <p:nvPr/>
        </p:nvSpPr>
        <p:spPr>
          <a:xfrm>
            <a:off x="3472535" y="6220748"/>
            <a:ext cx="4927952" cy="375552"/>
          </a:xfrm>
          <a:prstGeom prst="rect">
            <a:avLst/>
          </a:prstGeom>
        </p:spPr>
        <p:txBody>
          <a:bodyPr wrap="none">
            <a:spAutoFit/>
          </a:bodyPr>
          <a:lstStyle/>
          <a:p>
            <a:pPr marL="457200">
              <a:lnSpc>
                <a:spcPct val="107000"/>
              </a:lnSpc>
              <a:spcAft>
                <a:spcPts val="800"/>
              </a:spcAft>
              <a:tabLst>
                <a:tab pos="4467225"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&lt;6 = &lt;4                                                       &lt;5 = &lt;3</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16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77DC-479A-4492-923F-F8B379C6FE1A}"/>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1BBA9878-D099-4872-A98F-41C29EA4D8BC}"/>
              </a:ext>
            </a:extLst>
          </p:cNvPr>
          <p:cNvSpPr>
            <a:spLocks noGrp="1"/>
          </p:cNvSpPr>
          <p:nvPr>
            <p:ph idx="1"/>
          </p:nvPr>
        </p:nvSpPr>
        <p:spPr/>
        <p:txBody>
          <a:bodyPr/>
          <a:lstStyle/>
          <a:p>
            <a:r>
              <a:rPr lang="en-US" dirty="0"/>
              <a:t>Find the ratio in which y-axis divides the line segment joining the points A(5, -6), and B(-1, -4). Also find the coordinates of the point of division</a:t>
            </a:r>
          </a:p>
          <a:p>
            <a:endParaRPr lang="en-IN" dirty="0"/>
          </a:p>
        </p:txBody>
      </p:sp>
      <p:pic>
        <p:nvPicPr>
          <p:cNvPr id="5" name="Picture 4">
            <a:extLst>
              <a:ext uri="{FF2B5EF4-FFF2-40B4-BE49-F238E27FC236}">
                <a16:creationId xmlns:a16="http://schemas.microsoft.com/office/drawing/2014/main" id="{0D023418-2CE1-4B99-8611-8D4338D49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818" y="2831341"/>
            <a:ext cx="2943636" cy="419158"/>
          </a:xfrm>
          <a:prstGeom prst="rect">
            <a:avLst/>
          </a:prstGeom>
        </p:spPr>
      </p:pic>
      <p:sp>
        <p:nvSpPr>
          <p:cNvPr id="8" name="TextBox 7">
            <a:extLst>
              <a:ext uri="{FF2B5EF4-FFF2-40B4-BE49-F238E27FC236}">
                <a16:creationId xmlns:a16="http://schemas.microsoft.com/office/drawing/2014/main" id="{8C77728D-43E3-4FEE-A668-8BD14AB80934}"/>
              </a:ext>
            </a:extLst>
          </p:cNvPr>
          <p:cNvSpPr txBox="1"/>
          <p:nvPr/>
        </p:nvSpPr>
        <p:spPr>
          <a:xfrm>
            <a:off x="996115" y="3454644"/>
            <a:ext cx="6098796" cy="646331"/>
          </a:xfrm>
          <a:prstGeom prst="rect">
            <a:avLst/>
          </a:prstGeom>
          <a:noFill/>
        </p:spPr>
        <p:txBody>
          <a:bodyPr wrap="square">
            <a:spAutoFit/>
          </a:bodyPr>
          <a:lstStyle/>
          <a:p>
            <a:r>
              <a:rPr lang="en-US" dirty="0"/>
              <a:t>Let AC: CB = m : n = k : 1.</a:t>
            </a:r>
            <a:br>
              <a:rPr lang="en-US" dirty="0"/>
            </a:br>
            <a:endParaRPr lang="en-IN" dirty="0"/>
          </a:p>
        </p:txBody>
      </p:sp>
      <p:pic>
        <p:nvPicPr>
          <p:cNvPr id="10" name="Picture 9" descr="A screenshot of a cell phone&#10;&#10;Description automatically generated">
            <a:extLst>
              <a:ext uri="{FF2B5EF4-FFF2-40B4-BE49-F238E27FC236}">
                <a16:creationId xmlns:a16="http://schemas.microsoft.com/office/drawing/2014/main" id="{0B739822-94AD-473B-A170-F2B4FC6AA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158" y="3873802"/>
            <a:ext cx="3743847" cy="2600688"/>
          </a:xfrm>
          <a:prstGeom prst="rect">
            <a:avLst/>
          </a:prstGeom>
        </p:spPr>
      </p:pic>
    </p:spTree>
    <p:extLst>
      <p:ext uri="{BB962C8B-B14F-4D97-AF65-F5344CB8AC3E}">
        <p14:creationId xmlns:p14="http://schemas.microsoft.com/office/powerpoint/2010/main" val="114209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0508-6ABF-46A9-96B0-BBFC56CE5EB4}"/>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3850B64B-E4CD-4E34-B689-309BF44DDBF2}"/>
              </a:ext>
            </a:extLst>
          </p:cNvPr>
          <p:cNvSpPr>
            <a:spLocks noGrp="1"/>
          </p:cNvSpPr>
          <p:nvPr>
            <p:ph idx="1"/>
          </p:nvPr>
        </p:nvSpPr>
        <p:spPr>
          <a:xfrm>
            <a:off x="677334" y="2075540"/>
            <a:ext cx="8596668" cy="3880773"/>
          </a:xfrm>
        </p:spPr>
        <p:txBody>
          <a:bodyPr/>
          <a:lstStyle/>
          <a:p>
            <a:r>
              <a:rPr lang="en-US" dirty="0"/>
              <a:t>Let P and Q be the points of trisection of the line segment joining the points A (2, -2) and B (-7, 4) such that P is nearer to A. Find the coordinates of P.</a:t>
            </a:r>
          </a:p>
          <a:p>
            <a:endParaRPr lang="en-IN" dirty="0"/>
          </a:p>
        </p:txBody>
      </p:sp>
      <p:pic>
        <p:nvPicPr>
          <p:cNvPr id="5" name="Picture 4">
            <a:extLst>
              <a:ext uri="{FF2B5EF4-FFF2-40B4-BE49-F238E27FC236}">
                <a16:creationId xmlns:a16="http://schemas.microsoft.com/office/drawing/2014/main" id="{3A5C765E-8481-4751-94CA-3D54296E3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533" y="3129631"/>
            <a:ext cx="2514951" cy="447737"/>
          </a:xfrm>
          <a:prstGeom prst="rect">
            <a:avLst/>
          </a:prstGeom>
        </p:spPr>
      </p:pic>
      <p:sp>
        <p:nvSpPr>
          <p:cNvPr id="7" name="TextBox 6">
            <a:extLst>
              <a:ext uri="{FF2B5EF4-FFF2-40B4-BE49-F238E27FC236}">
                <a16:creationId xmlns:a16="http://schemas.microsoft.com/office/drawing/2014/main" id="{6DE62AB2-B5ED-4A9D-B24B-D4017F5B56D7}"/>
              </a:ext>
            </a:extLst>
          </p:cNvPr>
          <p:cNvSpPr txBox="1"/>
          <p:nvPr/>
        </p:nvSpPr>
        <p:spPr>
          <a:xfrm>
            <a:off x="4542638" y="2782669"/>
            <a:ext cx="6098796" cy="646331"/>
          </a:xfrm>
          <a:prstGeom prst="rect">
            <a:avLst/>
          </a:prstGeom>
          <a:noFill/>
        </p:spPr>
        <p:txBody>
          <a:bodyPr wrap="square">
            <a:spAutoFit/>
          </a:bodyPr>
          <a:lstStyle/>
          <a:p>
            <a:r>
              <a:rPr lang="en-US" dirty="0"/>
              <a:t>AP : PB = 1 : 2</a:t>
            </a:r>
            <a:br>
              <a:rPr lang="en-US" dirty="0"/>
            </a:br>
            <a:r>
              <a:rPr lang="en-US" dirty="0"/>
              <a:t>Coordinates of P are:</a:t>
            </a:r>
            <a:endParaRPr lang="en-IN" dirty="0"/>
          </a:p>
        </p:txBody>
      </p:sp>
      <p:pic>
        <p:nvPicPr>
          <p:cNvPr id="9" name="Picture 8" descr="A screenshot of a cell phone&#10;&#10;Description automatically generated">
            <a:extLst>
              <a:ext uri="{FF2B5EF4-FFF2-40B4-BE49-F238E27FC236}">
                <a16:creationId xmlns:a16="http://schemas.microsoft.com/office/drawing/2014/main" id="{CAEB3763-596B-489C-A169-BA07DD28B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098" y="4015927"/>
            <a:ext cx="3194544" cy="2156317"/>
          </a:xfrm>
          <a:prstGeom prst="rect">
            <a:avLst/>
          </a:prstGeom>
        </p:spPr>
      </p:pic>
    </p:spTree>
    <p:extLst>
      <p:ext uri="{BB962C8B-B14F-4D97-AF65-F5344CB8AC3E}">
        <p14:creationId xmlns:p14="http://schemas.microsoft.com/office/powerpoint/2010/main" val="367637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CD4D-2839-4879-86D8-12CAD5EFDB45}"/>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E9D0D8E2-19BB-464F-9873-BD6AA292B52D}"/>
              </a:ext>
            </a:extLst>
          </p:cNvPr>
          <p:cNvSpPr>
            <a:spLocks noGrp="1"/>
          </p:cNvSpPr>
          <p:nvPr>
            <p:ph idx="1"/>
          </p:nvPr>
        </p:nvSpPr>
        <p:spPr>
          <a:xfrm>
            <a:off x="408886" y="1380412"/>
            <a:ext cx="8596668" cy="3880773"/>
          </a:xfrm>
        </p:spPr>
        <p:txBody>
          <a:bodyPr/>
          <a:lstStyle/>
          <a:p>
            <a:r>
              <a:rPr lang="en-US" dirty="0"/>
              <a:t>A line intersects the y-axis and x-axis at the points P and Q respectively.</a:t>
            </a:r>
          </a:p>
          <a:p>
            <a:r>
              <a:rPr lang="en-US" dirty="0"/>
              <a:t> If (2, -5) is the mid point of PQ, then find the coordinates of P and Q</a:t>
            </a:r>
            <a:endParaRPr lang="en-IN" dirty="0"/>
          </a:p>
        </p:txBody>
      </p:sp>
      <p:pic>
        <p:nvPicPr>
          <p:cNvPr id="5" name="Picture 4">
            <a:extLst>
              <a:ext uri="{FF2B5EF4-FFF2-40B4-BE49-F238E27FC236}">
                <a16:creationId xmlns:a16="http://schemas.microsoft.com/office/drawing/2014/main" id="{D3BD47C2-DC26-4708-856D-A7F709EFB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877" y="2495258"/>
            <a:ext cx="2267266" cy="428685"/>
          </a:xfrm>
          <a:prstGeom prst="rect">
            <a:avLst/>
          </a:prstGeom>
        </p:spPr>
      </p:pic>
      <p:sp>
        <p:nvSpPr>
          <p:cNvPr id="7" name="TextBox 6">
            <a:extLst>
              <a:ext uri="{FF2B5EF4-FFF2-40B4-BE49-F238E27FC236}">
                <a16:creationId xmlns:a16="http://schemas.microsoft.com/office/drawing/2014/main" id="{DC4D2846-847E-4882-8F92-93226EE00C68}"/>
              </a:ext>
            </a:extLst>
          </p:cNvPr>
          <p:cNvSpPr txBox="1"/>
          <p:nvPr/>
        </p:nvSpPr>
        <p:spPr>
          <a:xfrm>
            <a:off x="935572" y="3146201"/>
            <a:ext cx="6098796" cy="1077218"/>
          </a:xfrm>
          <a:prstGeom prst="rect">
            <a:avLst/>
          </a:prstGeom>
          <a:noFill/>
        </p:spPr>
        <p:txBody>
          <a:bodyPr wrap="square">
            <a:spAutoFit/>
          </a:bodyPr>
          <a:lstStyle/>
          <a:p>
            <a:r>
              <a:rPr lang="en-US" sz="1600" dirty="0"/>
              <a:t>We know that at y-axis coordinates of points are (0, y) and at x-axis (x, 0).</a:t>
            </a:r>
            <a:br>
              <a:rPr lang="en-US" sz="1600" dirty="0"/>
            </a:br>
            <a:r>
              <a:rPr lang="en-US" sz="1600" dirty="0"/>
              <a:t>Let P(0, b) and Q(a,0)</a:t>
            </a:r>
            <a:br>
              <a:rPr lang="en-US" sz="1600" dirty="0"/>
            </a:br>
            <a:r>
              <a:rPr lang="en-US" sz="1600" dirty="0"/>
              <a:t>Mid point of PQ = (2, -5) …[Given</a:t>
            </a:r>
            <a:endParaRPr lang="en-IN" sz="1600" dirty="0"/>
          </a:p>
        </p:txBody>
      </p:sp>
      <p:pic>
        <p:nvPicPr>
          <p:cNvPr id="9" name="Picture 8" descr="A picture containing meter, clock&#10;&#10;Description automatically generated">
            <a:extLst>
              <a:ext uri="{FF2B5EF4-FFF2-40B4-BE49-F238E27FC236}">
                <a16:creationId xmlns:a16="http://schemas.microsoft.com/office/drawing/2014/main" id="{ED027582-F0FD-47E3-A400-8C9190C22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11" y="4515174"/>
            <a:ext cx="3363685" cy="962414"/>
          </a:xfrm>
          <a:prstGeom prst="rect">
            <a:avLst/>
          </a:prstGeom>
        </p:spPr>
      </p:pic>
    </p:spTree>
    <p:extLst>
      <p:ext uri="{BB962C8B-B14F-4D97-AF65-F5344CB8AC3E}">
        <p14:creationId xmlns:p14="http://schemas.microsoft.com/office/powerpoint/2010/main" val="410738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603C-4D79-44A3-8DB3-7889086B8127}"/>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342BEB7F-5E40-4197-B7F9-787B07F19BAD}"/>
              </a:ext>
            </a:extLst>
          </p:cNvPr>
          <p:cNvSpPr>
            <a:spLocks noGrp="1"/>
          </p:cNvSpPr>
          <p:nvPr>
            <p:ph idx="1"/>
          </p:nvPr>
        </p:nvSpPr>
        <p:spPr/>
        <p:txBody>
          <a:bodyPr/>
          <a:lstStyle/>
          <a:p>
            <a:r>
              <a:rPr lang="en-US" dirty="0"/>
              <a:t>Find the value of k, if the point P(2, 4) is equidistant from the points A(5, k) and B(k, 7). </a:t>
            </a:r>
            <a:br>
              <a:rPr lang="en-US" dirty="0"/>
            </a:br>
            <a:br>
              <a:rPr lang="en-US" dirty="0"/>
            </a:br>
            <a:r>
              <a:rPr lang="en-US" dirty="0"/>
              <a:t>Solution:</a:t>
            </a:r>
            <a:br>
              <a:rPr lang="en-US" dirty="0"/>
            </a:br>
            <a:r>
              <a:rPr lang="en-US" dirty="0"/>
              <a:t>Let P(2, 4), A(5, k) and B(k, 7).</a:t>
            </a:r>
          </a:p>
          <a:p>
            <a:endParaRPr lang="en-IN" dirty="0"/>
          </a:p>
        </p:txBody>
      </p:sp>
      <p:pic>
        <p:nvPicPr>
          <p:cNvPr id="5" name="Picture 4">
            <a:extLst>
              <a:ext uri="{FF2B5EF4-FFF2-40B4-BE49-F238E27FC236}">
                <a16:creationId xmlns:a16="http://schemas.microsoft.com/office/drawing/2014/main" id="{F27F1121-15C0-4AEF-93AF-FED0F506B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03" y="3905685"/>
            <a:ext cx="2181529" cy="390580"/>
          </a:xfrm>
          <a:prstGeom prst="rect">
            <a:avLst/>
          </a:prstGeom>
        </p:spPr>
      </p:pic>
      <p:sp>
        <p:nvSpPr>
          <p:cNvPr id="6" name="Rectangle 1">
            <a:extLst>
              <a:ext uri="{FF2B5EF4-FFF2-40B4-BE49-F238E27FC236}">
                <a16:creationId xmlns:a16="http://schemas.microsoft.com/office/drawing/2014/main" id="{520BDAE5-AB89-4ADE-BDB7-B6BDCAE53F6B}"/>
              </a:ext>
            </a:extLst>
          </p:cNvPr>
          <p:cNvSpPr>
            <a:spLocks noChangeArrowheads="1"/>
          </p:cNvSpPr>
          <p:nvPr/>
        </p:nvSpPr>
        <p:spPr bwMode="auto">
          <a:xfrm>
            <a:off x="1397586" y="4511708"/>
            <a:ext cx="3110147"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PA = PB …[Given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PA</a:t>
            </a:r>
            <a:r>
              <a:rPr kumimoji="0" lang="en-US" altLang="en-US" sz="1400" b="0" i="0" u="none" strike="noStrike" cap="none" normalizeH="0" baseline="30000" dirty="0">
                <a:ln>
                  <a:noFill/>
                </a:ln>
                <a:solidFill>
                  <a:schemeClr val="tx1"/>
                </a:solidFill>
                <a:effectLst/>
                <a:latin typeface="Arial" panose="020B0604020202020204" pitchFamily="34" charset="0"/>
              </a:rPr>
              <a:t>2</a:t>
            </a:r>
            <a:r>
              <a:rPr kumimoji="0" lang="en-US" altLang="en-US" sz="1400" b="0" i="0" u="none" strike="noStrike" cap="none" normalizeH="0" baseline="0" dirty="0">
                <a:ln>
                  <a:noFill/>
                </a:ln>
                <a:solidFill>
                  <a:schemeClr val="tx1"/>
                </a:solidFill>
                <a:effectLst/>
                <a:latin typeface="Arial" panose="020B0604020202020204" pitchFamily="34" charset="0"/>
              </a:rPr>
              <a:t> = PB</a:t>
            </a:r>
            <a:r>
              <a:rPr kumimoji="0" lang="en-US" altLang="en-US" sz="1400" b="0" i="0" u="none" strike="noStrike" cap="none" normalizeH="0" baseline="30000" dirty="0">
                <a:ln>
                  <a:noFill/>
                </a:ln>
                <a:solidFill>
                  <a:schemeClr val="tx1"/>
                </a:solidFill>
                <a:effectLst/>
                <a:latin typeface="Arial" panose="020B0604020202020204" pitchFamily="34" charset="0"/>
              </a:rPr>
              <a:t>2</a:t>
            </a:r>
            <a:r>
              <a:rPr kumimoji="0" lang="en-US" altLang="en-US" sz="1400" b="0" i="0" u="none" strike="noStrike" cap="none" normalizeH="0" baseline="0" dirty="0">
                <a:ln>
                  <a:noFill/>
                </a:ln>
                <a:solidFill>
                  <a:schemeClr val="tx1"/>
                </a:solidFill>
                <a:effectLst/>
                <a:latin typeface="Arial" panose="020B0604020202020204" pitchFamily="34" charset="0"/>
              </a:rPr>
              <a:t> … [Squaring both sides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(5 – 2)</a:t>
            </a:r>
            <a:r>
              <a:rPr kumimoji="0" lang="en-US" altLang="en-US" sz="1400" b="0" i="0" u="none" strike="noStrike" cap="none" normalizeH="0" baseline="30000" dirty="0">
                <a:ln>
                  <a:noFill/>
                </a:ln>
                <a:solidFill>
                  <a:schemeClr val="tx1"/>
                </a:solidFill>
                <a:effectLst/>
                <a:latin typeface="Arial" panose="020B0604020202020204" pitchFamily="34" charset="0"/>
              </a:rPr>
              <a:t>2</a:t>
            </a:r>
            <a:r>
              <a:rPr kumimoji="0" lang="en-US" altLang="en-US" sz="1400" b="0" i="0" u="none" strike="noStrike" cap="none" normalizeH="0" baseline="0" dirty="0">
                <a:ln>
                  <a:noFill/>
                </a:ln>
                <a:solidFill>
                  <a:schemeClr val="tx1"/>
                </a:solidFill>
                <a:effectLst/>
                <a:latin typeface="Arial" panose="020B0604020202020204" pitchFamily="34" charset="0"/>
              </a:rPr>
              <a:t> + (k – 4)</a:t>
            </a:r>
            <a:r>
              <a:rPr kumimoji="0" lang="en-US" altLang="en-US" sz="1400" b="0" i="0" u="none" strike="noStrike" cap="none" normalizeH="0" baseline="30000" dirty="0">
                <a:ln>
                  <a:noFill/>
                </a:ln>
                <a:solidFill>
                  <a:schemeClr val="tx1"/>
                </a:solidFill>
                <a:effectLst/>
                <a:latin typeface="Arial" panose="020B0604020202020204" pitchFamily="34" charset="0"/>
              </a:rPr>
              <a:t>2</a:t>
            </a:r>
            <a:r>
              <a:rPr kumimoji="0" lang="en-US" altLang="en-US" sz="1400" b="0" i="0" u="none" strike="noStrike" cap="none" normalizeH="0" baseline="0" dirty="0">
                <a:ln>
                  <a:noFill/>
                </a:ln>
                <a:solidFill>
                  <a:schemeClr val="tx1"/>
                </a:solidFill>
                <a:effectLst/>
                <a:latin typeface="Arial" panose="020B0604020202020204" pitchFamily="34" charset="0"/>
              </a:rPr>
              <a:t> = (k – 2)</a:t>
            </a:r>
            <a:r>
              <a:rPr kumimoji="0" lang="en-US" altLang="en-US" sz="1400" b="0" i="0" u="none" strike="noStrike" cap="none" normalizeH="0" baseline="30000" dirty="0">
                <a:ln>
                  <a:noFill/>
                </a:ln>
                <a:solidFill>
                  <a:schemeClr val="tx1"/>
                </a:solidFill>
                <a:effectLst/>
                <a:latin typeface="Arial" panose="020B0604020202020204" pitchFamily="34" charset="0"/>
              </a:rPr>
              <a:t>2</a:t>
            </a:r>
            <a:r>
              <a:rPr kumimoji="0" lang="en-US" altLang="en-US" sz="1400" b="0" i="0" u="none" strike="noStrike" cap="none" normalizeH="0" baseline="0" dirty="0">
                <a:ln>
                  <a:noFill/>
                </a:ln>
                <a:solidFill>
                  <a:schemeClr val="tx1"/>
                </a:solidFill>
                <a:effectLst/>
                <a:latin typeface="Arial" panose="020B0604020202020204" pitchFamily="34" charset="0"/>
              </a:rPr>
              <a:t> + (7 – 4)</a:t>
            </a:r>
            <a:r>
              <a:rPr kumimoji="0" lang="en-US" altLang="en-US" sz="1400" b="0" i="0" u="none" strike="noStrike" cap="none" normalizeH="0" baseline="30000" dirty="0">
                <a:ln>
                  <a:noFill/>
                </a:ln>
                <a:solidFill>
                  <a:schemeClr val="tx1"/>
                </a:solidFill>
                <a:effectLst/>
                <a:latin typeface="Arial" panose="020B0604020202020204" pitchFamily="34" charset="0"/>
              </a:rPr>
              <a:t>2</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9 + (k – 4)</a:t>
            </a:r>
            <a:r>
              <a:rPr kumimoji="0" lang="en-US" altLang="en-US" sz="1400" b="0" i="0" u="none" strike="noStrike" cap="none" normalizeH="0" baseline="30000" dirty="0">
                <a:ln>
                  <a:noFill/>
                </a:ln>
                <a:solidFill>
                  <a:schemeClr val="tx1"/>
                </a:solidFill>
                <a:effectLst/>
                <a:latin typeface="Arial" panose="020B0604020202020204" pitchFamily="34" charset="0"/>
              </a:rPr>
              <a:t>2</a:t>
            </a:r>
            <a:r>
              <a:rPr kumimoji="0" lang="en-US" altLang="en-US" sz="1400" b="0" i="0" u="none" strike="noStrike" cap="none" normalizeH="0" baseline="0" dirty="0">
                <a:ln>
                  <a:noFill/>
                </a:ln>
                <a:solidFill>
                  <a:schemeClr val="tx1"/>
                </a:solidFill>
                <a:effectLst/>
                <a:latin typeface="Arial" panose="020B0604020202020204" pitchFamily="34" charset="0"/>
              </a:rPr>
              <a:t> – (k – 2)</a:t>
            </a:r>
            <a:r>
              <a:rPr kumimoji="0" lang="en-US" altLang="en-US" sz="1400" b="0" i="0" u="none" strike="noStrike" cap="none" normalizeH="0" baseline="30000" dirty="0">
                <a:ln>
                  <a:noFill/>
                </a:ln>
                <a:solidFill>
                  <a:schemeClr val="tx1"/>
                </a:solidFill>
                <a:effectLst/>
                <a:latin typeface="Arial" panose="020B0604020202020204" pitchFamily="34" charset="0"/>
              </a:rPr>
              <a:t>2</a:t>
            </a:r>
            <a:r>
              <a:rPr kumimoji="0" lang="en-US" altLang="en-US" sz="1400" b="0" i="0" u="none" strike="noStrike" cap="none" normalizeH="0" baseline="0" dirty="0">
                <a:ln>
                  <a:noFill/>
                </a:ln>
                <a:solidFill>
                  <a:schemeClr val="tx1"/>
                </a:solidFill>
                <a:effectLst/>
                <a:latin typeface="Arial" panose="020B0604020202020204" pitchFamily="34" charset="0"/>
              </a:rPr>
              <a:t> = 9</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(k – 4 + k – 2) (k – 4 – k + 2) = 0</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(2k – 60</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2k = 6 ∴ k = </a:t>
            </a:r>
            <a:r>
              <a:rPr kumimoji="0" lang="en-US" altLang="en-US" sz="1400" b="0" i="0" u="none" strike="noStrike" cap="none" normalizeH="0" baseline="0" dirty="0">
                <a:ln>
                  <a:noFill/>
                </a:ln>
                <a:solidFill>
                  <a:schemeClr val="tx1"/>
                </a:solidFill>
                <a:effectLst/>
                <a:latin typeface="MathJax_Main"/>
              </a:rPr>
              <a:t>6/2</a:t>
            </a:r>
            <a:r>
              <a:rPr kumimoji="0" lang="en-US" altLang="en-US" sz="1400" b="0" i="0" u="none" strike="noStrike" cap="none" normalizeH="0" baseline="0" dirty="0">
                <a:ln>
                  <a:noFill/>
                </a:ln>
                <a:solidFill>
                  <a:schemeClr val="tx1"/>
                </a:solidFill>
                <a:effectLst/>
              </a:rPr>
              <a:t> = 3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056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CFB7-63E4-476C-A326-A73C91695802}"/>
              </a:ext>
            </a:extLst>
          </p:cNvPr>
          <p:cNvSpPr>
            <a:spLocks noGrp="1"/>
          </p:cNvSpPr>
          <p:nvPr>
            <p:ph type="title"/>
          </p:nvPr>
        </p:nvSpPr>
        <p:spPr>
          <a:xfrm>
            <a:off x="838200" y="365125"/>
            <a:ext cx="10515600" cy="591805"/>
          </a:xfrm>
        </p:spPr>
        <p:txBody>
          <a:bodyPr>
            <a:normAutofit fontScale="90000"/>
          </a:bodyPr>
          <a:lstStyle/>
          <a:p>
            <a:pPr algn="ctr"/>
            <a:r>
              <a:rPr lang="en-GB" dirty="0"/>
              <a:t>Geometry : Lines and angles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987ACC-3A94-4E2A-8B7F-94F5F187F977}"/>
                  </a:ext>
                </a:extLst>
              </p:cNvPr>
              <p:cNvSpPr>
                <a:spLocks noGrp="1"/>
              </p:cNvSpPr>
              <p:nvPr>
                <p:ph idx="1"/>
              </p:nvPr>
            </p:nvSpPr>
            <p:spPr>
              <a:xfrm>
                <a:off x="838200" y="956930"/>
                <a:ext cx="10515600" cy="5220033"/>
              </a:xfrm>
            </p:spPr>
            <p:txBody>
              <a:bodyPr/>
              <a:lstStyle/>
              <a:p>
                <a:endParaRPr lang="en-IN" dirty="0"/>
              </a:p>
              <a:p>
                <a:r>
                  <a:rPr lang="en-IN" dirty="0"/>
                  <a:t>&lt;5 + &lt;6 = 180                   (straight line)</a:t>
                </a:r>
              </a:p>
              <a:p>
                <a:r>
                  <a:rPr lang="en-IN" dirty="0"/>
                  <a:t>But &lt;6 = &lt;4                       (alternate angles)    </a:t>
                </a:r>
              </a:p>
              <a:p>
                <a:r>
                  <a:rPr lang="en-IN" dirty="0"/>
                  <a:t>∴ &lt;5 + &lt;4 = 180</a:t>
                </a:r>
              </a:p>
              <a:p>
                <a:r>
                  <a:rPr lang="en-IN" u="sng" dirty="0"/>
                  <a:t>The interior opposite angles are Supplementary</a:t>
                </a:r>
              </a:p>
              <a:p>
                <a:r>
                  <a:rPr lang="en-IN" dirty="0"/>
                  <a:t>Find x</a:t>
                </a:r>
              </a:p>
              <a:p>
                <a14:m>
                  <m:oMath xmlns:m="http://schemas.openxmlformats.org/officeDocument/2006/math">
                    <m:func>
                      <m:funcPr>
                        <m:ctrlPr>
                          <a:rPr lang="en-IN" i="1">
                            <a:latin typeface="Cambria Math" panose="02040503050406030204" pitchFamily="18" charset="0"/>
                          </a:rPr>
                        </m:ctrlPr>
                      </m:funcPr>
                      <m:fName/>
                      <m:e/>
                    </m:func>
                  </m:oMath>
                </a14:m>
                <a:endParaRPr lang="en-IN" dirty="0"/>
              </a:p>
              <a:p>
                <a:endParaRPr lang="en-GB" dirty="0"/>
              </a:p>
              <a:p>
                <a:r>
                  <a:rPr lang="en-GB" dirty="0"/>
                  <a:t>Find ‘x’   </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67987ACC-3A94-4E2A-8B7F-94F5F187F977}"/>
                  </a:ext>
                </a:extLst>
              </p:cNvPr>
              <p:cNvSpPr>
                <a:spLocks noGrp="1" noRot="1" noChangeAspect="1" noMove="1" noResize="1" noEditPoints="1" noAdjustHandles="1" noChangeArrowheads="1" noChangeShapeType="1" noTextEdit="1"/>
              </p:cNvSpPr>
              <p:nvPr>
                <p:ph idx="1"/>
              </p:nvPr>
            </p:nvSpPr>
            <p:spPr>
              <a:xfrm>
                <a:off x="838200" y="956930"/>
                <a:ext cx="10515600" cy="5220033"/>
              </a:xfrm>
              <a:blipFill>
                <a:blip r:embed="rId3"/>
                <a:stretch>
                  <a:fillRect l="-174"/>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C74E91EC-F6E4-466D-984B-5CDEBD1DB38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41292" y="3566946"/>
            <a:ext cx="5153025" cy="1419225"/>
          </a:xfrm>
          <a:prstGeom prst="rect">
            <a:avLst/>
          </a:prstGeom>
          <a:noFill/>
          <a:ln>
            <a:noFill/>
          </a:ln>
        </p:spPr>
      </p:pic>
      <p:pic>
        <p:nvPicPr>
          <p:cNvPr id="7" name="Picture 6">
            <a:extLst>
              <a:ext uri="{FF2B5EF4-FFF2-40B4-BE49-F238E27FC236}">
                <a16:creationId xmlns:a16="http://schemas.microsoft.com/office/drawing/2014/main" id="{7CD2D951-96A1-4B17-83D1-4A275B1C137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349474" y="5120020"/>
            <a:ext cx="4095750" cy="1562100"/>
          </a:xfrm>
          <a:prstGeom prst="rect">
            <a:avLst/>
          </a:prstGeom>
          <a:noFill/>
          <a:ln>
            <a:noFill/>
          </a:ln>
        </p:spPr>
      </p:pic>
      <p:sp>
        <p:nvSpPr>
          <p:cNvPr id="5" name="TextBox 4">
            <a:extLst>
              <a:ext uri="{FF2B5EF4-FFF2-40B4-BE49-F238E27FC236}">
                <a16:creationId xmlns:a16="http://schemas.microsoft.com/office/drawing/2014/main" id="{8DB60762-2744-4CD4-9045-659F7366E5CC}"/>
              </a:ext>
            </a:extLst>
          </p:cNvPr>
          <p:cNvSpPr txBox="1"/>
          <p:nvPr/>
        </p:nvSpPr>
        <p:spPr>
          <a:xfrm>
            <a:off x="5640818" y="2971800"/>
            <a:ext cx="65" cy="276999"/>
          </a:xfrm>
          <a:prstGeom prst="rect">
            <a:avLst/>
          </a:prstGeom>
          <a:noFill/>
        </p:spPr>
        <p:txBody>
          <a:bodyPr wrap="none" lIns="0" tIns="0" rIns="0" bIns="0" rtlCol="0">
            <a:spAutoFit/>
          </a:bodyPr>
          <a:lstStyle/>
          <a:p>
            <a:endParaRPr lang="en-IN" dirty="0"/>
          </a:p>
        </p:txBody>
      </p:sp>
      <p:sp>
        <p:nvSpPr>
          <p:cNvPr id="6" name="TextBox 5">
            <a:extLst>
              <a:ext uri="{FF2B5EF4-FFF2-40B4-BE49-F238E27FC236}">
                <a16:creationId xmlns:a16="http://schemas.microsoft.com/office/drawing/2014/main" id="{2BCC2C05-9906-48AE-A17C-365A939B2900}"/>
              </a:ext>
            </a:extLst>
          </p:cNvPr>
          <p:cNvSpPr txBox="1"/>
          <p:nvPr/>
        </p:nvSpPr>
        <p:spPr>
          <a:xfrm>
            <a:off x="5641571" y="2970414"/>
            <a:ext cx="154846" cy="276999"/>
          </a:xfrm>
          <a:prstGeom prst="rect">
            <a:avLst/>
          </a:prstGeom>
          <a:noFill/>
        </p:spPr>
        <p:txBody>
          <a:bodyPr wrap="square" lIns="0" tIns="0" rIns="0" bIns="0" rtlCol="0">
            <a:spAutoFit/>
          </a:bodyPr>
          <a:lstStyle/>
          <a:p>
            <a:endParaRPr lang="en-IN" dirty="0"/>
          </a:p>
        </p:txBody>
      </p:sp>
      <p:grpSp>
        <p:nvGrpSpPr>
          <p:cNvPr id="10" name="Group 9">
            <a:extLst>
              <a:ext uri="{FF2B5EF4-FFF2-40B4-BE49-F238E27FC236}">
                <a16:creationId xmlns:a16="http://schemas.microsoft.com/office/drawing/2014/main" id="{C8AC2F56-B130-4C06-B796-1337C0F6EA0A}"/>
              </a:ext>
            </a:extLst>
          </p:cNvPr>
          <p:cNvGrpSpPr/>
          <p:nvPr/>
        </p:nvGrpSpPr>
        <p:grpSpPr>
          <a:xfrm>
            <a:off x="4563270" y="5592369"/>
            <a:ext cx="8640" cy="49320"/>
            <a:chOff x="4563270" y="5592369"/>
            <a:chExt cx="8640" cy="49320"/>
          </a:xfrm>
        </p:grpSpPr>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40DFAE94-7F8A-42E2-B862-F0F292866E6E}"/>
                    </a:ext>
                  </a:extLst>
                </p14:cNvPr>
                <p14:cNvContentPartPr/>
                <p14:nvPr/>
              </p14:nvContentPartPr>
              <p14:xfrm>
                <a:off x="4571550" y="5592369"/>
                <a:ext cx="360" cy="360"/>
              </p14:xfrm>
            </p:contentPart>
          </mc:Choice>
          <mc:Fallback xmlns="">
            <p:pic>
              <p:nvPicPr>
                <p:cNvPr id="8" name="Ink 7">
                  <a:extLst>
                    <a:ext uri="{FF2B5EF4-FFF2-40B4-BE49-F238E27FC236}">
                      <a16:creationId xmlns:a16="http://schemas.microsoft.com/office/drawing/2014/main" id="{40DFAE94-7F8A-42E2-B862-F0F292866E6E}"/>
                    </a:ext>
                  </a:extLst>
                </p:cNvPr>
                <p:cNvPicPr/>
                <p:nvPr/>
              </p:nvPicPr>
              <p:blipFill>
                <a:blip r:embed="rId7"/>
                <a:stretch>
                  <a:fillRect/>
                </a:stretch>
              </p:blipFill>
              <p:spPr>
                <a:xfrm>
                  <a:off x="4508910" y="552936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A0960E12-DBB0-487F-B7C9-A16AEE7200E2}"/>
                    </a:ext>
                  </a:extLst>
                </p14:cNvPr>
                <p14:cNvContentPartPr/>
                <p14:nvPr/>
              </p14:nvContentPartPr>
              <p14:xfrm>
                <a:off x="4563270" y="5641329"/>
                <a:ext cx="360" cy="360"/>
              </p14:xfrm>
            </p:contentPart>
          </mc:Choice>
          <mc:Fallback xmlns="">
            <p:pic>
              <p:nvPicPr>
                <p:cNvPr id="9" name="Ink 8">
                  <a:extLst>
                    <a:ext uri="{FF2B5EF4-FFF2-40B4-BE49-F238E27FC236}">
                      <a16:creationId xmlns:a16="http://schemas.microsoft.com/office/drawing/2014/main" id="{A0960E12-DBB0-487F-B7C9-A16AEE7200E2}"/>
                    </a:ext>
                  </a:extLst>
                </p:cNvPr>
                <p:cNvPicPr/>
                <p:nvPr/>
              </p:nvPicPr>
              <p:blipFill>
                <a:blip r:embed="rId7"/>
                <a:stretch>
                  <a:fillRect/>
                </a:stretch>
              </p:blipFill>
              <p:spPr>
                <a:xfrm>
                  <a:off x="4500630" y="5578329"/>
                  <a:ext cx="126000" cy="126000"/>
                </a:xfrm>
                <a:prstGeom prst="rect">
                  <a:avLst/>
                </a:prstGeom>
              </p:spPr>
            </p:pic>
          </mc:Fallback>
        </mc:AlternateContent>
      </p:grpSp>
    </p:spTree>
    <p:extLst>
      <p:ext uri="{BB962C8B-B14F-4D97-AF65-F5344CB8AC3E}">
        <p14:creationId xmlns:p14="http://schemas.microsoft.com/office/powerpoint/2010/main" val="53826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ppt_x"/>
                                          </p:val>
                                        </p:tav>
                                        <p:tav tm="100000">
                                          <p:val>
                                            <p:strVal val="#ppt_x"/>
                                          </p:val>
                                        </p:tav>
                                      </p:tavLst>
                                    </p:anim>
                                    <p:anim calcmode="lin" valueType="num">
                                      <p:cBhvr additive="base">
                                        <p:cTn id="6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3194F-697E-45BB-B7F9-2F3AF8D309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0BC3A4-F7BE-4898-B323-C5DD955BF4A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8593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AD7E-6249-4862-96DA-B00587FCA376}"/>
              </a:ext>
            </a:extLst>
          </p:cNvPr>
          <p:cNvSpPr>
            <a:spLocks noGrp="1"/>
          </p:cNvSpPr>
          <p:nvPr>
            <p:ph type="title"/>
          </p:nvPr>
        </p:nvSpPr>
        <p:spPr>
          <a:xfrm>
            <a:off x="838200" y="92203"/>
            <a:ext cx="10515600" cy="726505"/>
          </a:xfrm>
        </p:spPr>
        <p:txBody>
          <a:bodyPr>
            <a:normAutofit/>
          </a:bodyPr>
          <a:lstStyle/>
          <a:p>
            <a:pPr algn="ctr"/>
            <a:r>
              <a:rPr lang="en-GB" dirty="0"/>
              <a:t>Geometry: Triangles</a:t>
            </a:r>
            <a:endParaRPr lang="en-IN" dirty="0"/>
          </a:p>
        </p:txBody>
      </p:sp>
      <p:sp>
        <p:nvSpPr>
          <p:cNvPr id="3" name="Content Placeholder 2">
            <a:extLst>
              <a:ext uri="{FF2B5EF4-FFF2-40B4-BE49-F238E27FC236}">
                <a16:creationId xmlns:a16="http://schemas.microsoft.com/office/drawing/2014/main" id="{982B9285-C32E-42FD-8CE3-6365809DDA3C}"/>
              </a:ext>
            </a:extLst>
          </p:cNvPr>
          <p:cNvSpPr>
            <a:spLocks noGrp="1"/>
          </p:cNvSpPr>
          <p:nvPr>
            <p:ph idx="1"/>
          </p:nvPr>
        </p:nvSpPr>
        <p:spPr>
          <a:xfrm>
            <a:off x="806303" y="549403"/>
            <a:ext cx="10515600" cy="5404515"/>
          </a:xfrm>
        </p:spPr>
        <p:txBody>
          <a:bodyPr>
            <a:normAutofit/>
          </a:bodyPr>
          <a:lstStyle/>
          <a:p>
            <a:pPr marL="0" indent="0">
              <a:buNone/>
            </a:pPr>
            <a:r>
              <a:rPr lang="en-GB" dirty="0"/>
              <a:t>                 </a:t>
            </a:r>
            <a:endParaRPr lang="en-IN" sz="2400" dirty="0"/>
          </a:p>
          <a:p>
            <a:r>
              <a:rPr lang="en-IN" sz="2400" dirty="0"/>
              <a:t>                                     A</a:t>
            </a:r>
          </a:p>
          <a:p>
            <a:endParaRPr lang="en-IN" sz="2400" dirty="0"/>
          </a:p>
          <a:p>
            <a:endParaRPr lang="en-IN" sz="2400" dirty="0"/>
          </a:p>
          <a:p>
            <a:r>
              <a:rPr lang="en-IN" sz="2400" dirty="0"/>
              <a:t>Definition:               B          C</a:t>
            </a:r>
          </a:p>
          <a:p>
            <a:r>
              <a:rPr lang="en-IN" sz="2400" dirty="0"/>
              <a:t> An ‘area’ enclosed by three line segments is a triangle</a:t>
            </a:r>
          </a:p>
          <a:p>
            <a:pPr marL="0" indent="0">
              <a:buNone/>
            </a:pPr>
            <a:endParaRPr lang="en-IN" dirty="0"/>
          </a:p>
        </p:txBody>
      </p:sp>
      <p:sp>
        <p:nvSpPr>
          <p:cNvPr id="6" name="Rectangle 2">
            <a:extLst>
              <a:ext uri="{FF2B5EF4-FFF2-40B4-BE49-F238E27FC236}">
                <a16:creationId xmlns:a16="http://schemas.microsoft.com/office/drawing/2014/main" id="{32307072-B712-427A-8347-58449476C947}"/>
              </a:ext>
            </a:extLst>
          </p:cNvPr>
          <p:cNvSpPr>
            <a:spLocks noChangeArrowheads="1"/>
          </p:cNvSpPr>
          <p:nvPr/>
        </p:nvSpPr>
        <p:spPr bwMode="auto">
          <a:xfrm>
            <a:off x="74428" y="-956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Isosceles Triangle 6">
            <a:extLst>
              <a:ext uri="{FF2B5EF4-FFF2-40B4-BE49-F238E27FC236}">
                <a16:creationId xmlns:a16="http://schemas.microsoft.com/office/drawing/2014/main" id="{5C1F640C-07D4-4164-8FAD-A6834F135817}"/>
              </a:ext>
            </a:extLst>
          </p:cNvPr>
          <p:cNvSpPr/>
          <p:nvPr/>
        </p:nvSpPr>
        <p:spPr>
          <a:xfrm>
            <a:off x="1405332" y="1178804"/>
            <a:ext cx="798041" cy="45719"/>
          </a:xfrm>
          <a:prstGeom prst="triangle">
            <a:avLst>
              <a:gd name="adj" fmla="val 46380"/>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Rectangle 3">
            <a:extLst>
              <a:ext uri="{FF2B5EF4-FFF2-40B4-BE49-F238E27FC236}">
                <a16:creationId xmlns:a16="http://schemas.microsoft.com/office/drawing/2014/main" id="{56D81483-D7F2-4D98-8D32-D58A8A2FD3DA}"/>
              </a:ext>
            </a:extLst>
          </p:cNvPr>
          <p:cNvSpPr>
            <a:spLocks noChangeArrowheads="1"/>
          </p:cNvSpPr>
          <p:nvPr/>
        </p:nvSpPr>
        <p:spPr bwMode="auto">
          <a:xfrm>
            <a:off x="74428" y="92203"/>
            <a:ext cx="1595309"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467225" algn="l"/>
              </a:tabLst>
              <a:defRPr>
                <a:solidFill>
                  <a:schemeClr val="tx1"/>
                </a:solidFill>
                <a:latin typeface="Arial" panose="020B0604020202020204" pitchFamily="34" charset="0"/>
              </a:defRPr>
            </a:lvl1pPr>
            <a:lvl2pPr eaLnBrk="0" fontAlgn="base" hangingPunct="0">
              <a:spcBef>
                <a:spcPct val="0"/>
              </a:spcBef>
              <a:spcAft>
                <a:spcPct val="0"/>
              </a:spcAft>
              <a:tabLst>
                <a:tab pos="4467225" algn="l"/>
              </a:tabLst>
              <a:defRPr>
                <a:solidFill>
                  <a:schemeClr val="tx1"/>
                </a:solidFill>
                <a:latin typeface="Arial" panose="020B0604020202020204" pitchFamily="34" charset="0"/>
              </a:defRPr>
            </a:lvl2pPr>
            <a:lvl3pPr eaLnBrk="0" fontAlgn="base" hangingPunct="0">
              <a:spcBef>
                <a:spcPct val="0"/>
              </a:spcBef>
              <a:spcAft>
                <a:spcPct val="0"/>
              </a:spcAft>
              <a:tabLst>
                <a:tab pos="4467225" algn="l"/>
              </a:tabLst>
              <a:defRPr>
                <a:solidFill>
                  <a:schemeClr val="tx1"/>
                </a:solidFill>
                <a:latin typeface="Arial" panose="020B0604020202020204" pitchFamily="34" charset="0"/>
              </a:defRPr>
            </a:lvl3pPr>
            <a:lvl4pPr eaLnBrk="0" fontAlgn="base" hangingPunct="0">
              <a:spcBef>
                <a:spcPct val="0"/>
              </a:spcBef>
              <a:spcAft>
                <a:spcPct val="0"/>
              </a:spcAft>
              <a:tabLst>
                <a:tab pos="4467225" algn="l"/>
              </a:tabLst>
              <a:defRPr>
                <a:solidFill>
                  <a:schemeClr val="tx1"/>
                </a:solidFill>
                <a:latin typeface="Arial" panose="020B0604020202020204" pitchFamily="34" charset="0"/>
              </a:defRPr>
            </a:lvl4pPr>
            <a:lvl5pPr eaLnBrk="0" fontAlgn="base" hangingPunct="0">
              <a:spcBef>
                <a:spcPct val="0"/>
              </a:spcBef>
              <a:spcAft>
                <a:spcPct val="0"/>
              </a:spcAft>
              <a:tabLst>
                <a:tab pos="4467225" algn="l"/>
              </a:tabLst>
              <a:defRPr>
                <a:solidFill>
                  <a:schemeClr val="tx1"/>
                </a:solidFill>
                <a:latin typeface="Arial" panose="020B0604020202020204" pitchFamily="34" charset="0"/>
              </a:defRPr>
            </a:lvl5pPr>
            <a:lvl6pPr eaLnBrk="0" fontAlgn="base" hangingPunct="0">
              <a:spcBef>
                <a:spcPct val="0"/>
              </a:spcBef>
              <a:spcAft>
                <a:spcPct val="0"/>
              </a:spcAft>
              <a:tabLst>
                <a:tab pos="4467225" algn="l"/>
              </a:tabLst>
              <a:defRPr>
                <a:solidFill>
                  <a:schemeClr val="tx1"/>
                </a:solidFill>
                <a:latin typeface="Arial" panose="020B0604020202020204" pitchFamily="34" charset="0"/>
              </a:defRPr>
            </a:lvl6pPr>
            <a:lvl7pPr eaLnBrk="0" fontAlgn="base" hangingPunct="0">
              <a:spcBef>
                <a:spcPct val="0"/>
              </a:spcBef>
              <a:spcAft>
                <a:spcPct val="0"/>
              </a:spcAft>
              <a:tabLst>
                <a:tab pos="4467225" algn="l"/>
              </a:tabLst>
              <a:defRPr>
                <a:solidFill>
                  <a:schemeClr val="tx1"/>
                </a:solidFill>
                <a:latin typeface="Arial" panose="020B0604020202020204" pitchFamily="34" charset="0"/>
              </a:defRPr>
            </a:lvl7pPr>
            <a:lvl8pPr eaLnBrk="0" fontAlgn="base" hangingPunct="0">
              <a:spcBef>
                <a:spcPct val="0"/>
              </a:spcBef>
              <a:spcAft>
                <a:spcPct val="0"/>
              </a:spcAft>
              <a:tabLst>
                <a:tab pos="4467225" algn="l"/>
              </a:tabLst>
              <a:defRPr>
                <a:solidFill>
                  <a:schemeClr val="tx1"/>
                </a:solidFill>
                <a:latin typeface="Arial" panose="020B0604020202020204" pitchFamily="34" charset="0"/>
              </a:defRPr>
            </a:lvl8pPr>
            <a:lvl9pPr eaLnBrk="0" fontAlgn="base" hangingPunct="0">
              <a:spcBef>
                <a:spcPct val="0"/>
              </a:spcBef>
              <a:spcAft>
                <a:spcPct val="0"/>
              </a:spcAft>
              <a:tabLst>
                <a:tab pos="44672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467225"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4672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Image result for triangle images clip art">
            <a:extLst>
              <a:ext uri="{FF2B5EF4-FFF2-40B4-BE49-F238E27FC236}">
                <a16:creationId xmlns:a16="http://schemas.microsoft.com/office/drawing/2014/main" id="{995FB341-E754-46CE-8DF5-72EE18E8E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334" y="1400369"/>
            <a:ext cx="1104900"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07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5002-FDBD-4B14-963A-CA7C0B65C859}"/>
              </a:ext>
            </a:extLst>
          </p:cNvPr>
          <p:cNvSpPr>
            <a:spLocks noGrp="1"/>
          </p:cNvSpPr>
          <p:nvPr>
            <p:ph type="title"/>
          </p:nvPr>
        </p:nvSpPr>
        <p:spPr/>
        <p:txBody>
          <a:bodyPr/>
          <a:lstStyle/>
          <a:p>
            <a:pPr algn="ctr"/>
            <a:r>
              <a:rPr lang="en-GB" dirty="0"/>
              <a:t>Triangles</a:t>
            </a:r>
            <a:endParaRPr lang="en-IN" dirty="0"/>
          </a:p>
        </p:txBody>
      </p:sp>
      <p:sp>
        <p:nvSpPr>
          <p:cNvPr id="3" name="Content Placeholder 2">
            <a:extLst>
              <a:ext uri="{FF2B5EF4-FFF2-40B4-BE49-F238E27FC236}">
                <a16:creationId xmlns:a16="http://schemas.microsoft.com/office/drawing/2014/main" id="{597BE32E-EC52-4185-8C08-9EB1176B3513}"/>
              </a:ext>
            </a:extLst>
          </p:cNvPr>
          <p:cNvSpPr>
            <a:spLocks noGrp="1"/>
          </p:cNvSpPr>
          <p:nvPr>
            <p:ph idx="1"/>
          </p:nvPr>
        </p:nvSpPr>
        <p:spPr/>
        <p:txBody>
          <a:bodyPr/>
          <a:lstStyle/>
          <a:p>
            <a:r>
              <a:rPr lang="en-IN" sz="3200" dirty="0"/>
              <a:t>Properties:</a:t>
            </a:r>
          </a:p>
          <a:p>
            <a:r>
              <a:rPr lang="en-IN" sz="3200" dirty="0"/>
              <a:t>1. Sum of three angles of a triangle is 180</a:t>
            </a:r>
          </a:p>
          <a:p>
            <a:r>
              <a:rPr lang="en-IN" dirty="0"/>
              <a:t> </a:t>
            </a:r>
          </a:p>
        </p:txBody>
      </p:sp>
      <p:pic>
        <p:nvPicPr>
          <p:cNvPr id="2050" name="Picture 2" descr="Image result for triangle images clip art">
            <a:extLst>
              <a:ext uri="{FF2B5EF4-FFF2-40B4-BE49-F238E27FC236}">
                <a16:creationId xmlns:a16="http://schemas.microsoft.com/office/drawing/2014/main" id="{28322197-6365-4997-9F55-2542F19E1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918" y="3949278"/>
            <a:ext cx="1333500"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8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 calcmode="lin" valueType="num">
                                      <p:cBhvr additive="base">
                                        <p:cTn id="25" dur="500" fill="hold"/>
                                        <p:tgtEl>
                                          <p:spTgt spid="2050"/>
                                        </p:tgtEl>
                                        <p:attrNameLst>
                                          <p:attrName>ppt_x</p:attrName>
                                        </p:attrNameLst>
                                      </p:cBhvr>
                                      <p:tavLst>
                                        <p:tav tm="0">
                                          <p:val>
                                            <p:strVal val="#ppt_x"/>
                                          </p:val>
                                        </p:tav>
                                        <p:tav tm="100000">
                                          <p:val>
                                            <p:strVal val="#ppt_x"/>
                                          </p:val>
                                        </p:tav>
                                      </p:tavLst>
                                    </p:anim>
                                    <p:anim calcmode="lin" valueType="num">
                                      <p:cBhvr additive="base">
                                        <p:cTn id="2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BA24-B4DF-4358-BCD3-7FD65AF8152B}"/>
              </a:ext>
            </a:extLst>
          </p:cNvPr>
          <p:cNvSpPr>
            <a:spLocks noGrp="1"/>
          </p:cNvSpPr>
          <p:nvPr>
            <p:ph type="title"/>
          </p:nvPr>
        </p:nvSpPr>
        <p:spPr/>
        <p:txBody>
          <a:bodyPr/>
          <a:lstStyle/>
          <a:p>
            <a:pPr algn="ctr"/>
            <a:r>
              <a:rPr lang="en-GB" dirty="0"/>
              <a:t>Triangles</a:t>
            </a:r>
            <a:endParaRPr lang="en-IN" dirty="0"/>
          </a:p>
        </p:txBody>
      </p:sp>
      <p:sp>
        <p:nvSpPr>
          <p:cNvPr id="3" name="Content Placeholder 2">
            <a:extLst>
              <a:ext uri="{FF2B5EF4-FFF2-40B4-BE49-F238E27FC236}">
                <a16:creationId xmlns:a16="http://schemas.microsoft.com/office/drawing/2014/main" id="{E7A3EB0E-A112-4AA4-9E3A-99F387F49855}"/>
              </a:ext>
            </a:extLst>
          </p:cNvPr>
          <p:cNvSpPr>
            <a:spLocks noGrp="1"/>
          </p:cNvSpPr>
          <p:nvPr>
            <p:ph idx="1"/>
          </p:nvPr>
        </p:nvSpPr>
        <p:spPr/>
        <p:txBody>
          <a:bodyPr/>
          <a:lstStyle/>
          <a:p>
            <a:r>
              <a:rPr lang="en-IN" sz="2000" dirty="0"/>
              <a:t>2. The sum of any two sides of a triangle must be greater than the third sides</a:t>
            </a:r>
          </a:p>
          <a:p>
            <a:r>
              <a:rPr lang="en-IN" sz="2000" dirty="0"/>
              <a:t>If AB + BC = AC then points A, B, and C are collinear points.</a:t>
            </a:r>
          </a:p>
          <a:p>
            <a:r>
              <a:rPr lang="en-IN" sz="2000" dirty="0"/>
              <a:t>And for a triangle to happen point B should get up or down.</a:t>
            </a:r>
          </a:p>
          <a:p>
            <a:pPr marL="0" indent="0">
              <a:buNone/>
            </a:pPr>
            <a:r>
              <a:rPr lang="en-IN" sz="2000" dirty="0"/>
              <a:t>                            </a:t>
            </a:r>
          </a:p>
          <a:p>
            <a:pPr marL="0" indent="0">
              <a:buNone/>
            </a:pPr>
            <a:r>
              <a:rPr lang="en-IN" sz="2000" dirty="0"/>
              <a:t> Then AB + BC &gt; AC</a:t>
            </a:r>
          </a:p>
          <a:p>
            <a:endParaRPr lang="en-IN" sz="2000" dirty="0"/>
          </a:p>
          <a:p>
            <a:endParaRPr lang="en-IN" sz="2000" dirty="0"/>
          </a:p>
          <a:p>
            <a:endParaRPr lang="en-IN" sz="2000" dirty="0"/>
          </a:p>
          <a:p>
            <a:endParaRPr lang="en-IN" sz="2000" dirty="0"/>
          </a:p>
          <a:p>
            <a:endParaRPr lang="en-IN" sz="2000" dirty="0"/>
          </a:p>
          <a:p>
            <a:endParaRPr lang="en-IN" sz="2000" dirty="0"/>
          </a:p>
          <a:p>
            <a:endParaRPr lang="en-IN" dirty="0"/>
          </a:p>
        </p:txBody>
      </p:sp>
      <p:pic>
        <p:nvPicPr>
          <p:cNvPr id="4" name="Picture 2" descr="Image result for triangle images clip art">
            <a:extLst>
              <a:ext uri="{FF2B5EF4-FFF2-40B4-BE49-F238E27FC236}">
                <a16:creationId xmlns:a16="http://schemas.microsoft.com/office/drawing/2014/main" id="{C57643A7-D38B-4E7F-ABDD-C094C536C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0616" y="4312421"/>
            <a:ext cx="1333500"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82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EE6F-D657-48A3-BA6B-E12FA1AC5BA1}"/>
              </a:ext>
            </a:extLst>
          </p:cNvPr>
          <p:cNvSpPr>
            <a:spLocks noGrp="1"/>
          </p:cNvSpPr>
          <p:nvPr>
            <p:ph type="title"/>
          </p:nvPr>
        </p:nvSpPr>
        <p:spPr>
          <a:xfrm>
            <a:off x="838200" y="467846"/>
            <a:ext cx="10515600" cy="443366"/>
          </a:xfrm>
        </p:spPr>
        <p:txBody>
          <a:bodyPr>
            <a:normAutofit fontScale="90000"/>
          </a:bodyPr>
          <a:lstStyle/>
          <a:p>
            <a:pPr algn="ctr"/>
            <a:r>
              <a:rPr lang="en-GB" dirty="0"/>
              <a:t>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D49BBC-2834-426D-88BA-93973AAEAEC3}"/>
                  </a:ext>
                </a:extLst>
              </p:cNvPr>
              <p:cNvSpPr>
                <a:spLocks noGrp="1"/>
              </p:cNvSpPr>
              <p:nvPr>
                <p:ph idx="1"/>
              </p:nvPr>
            </p:nvSpPr>
            <p:spPr>
              <a:xfrm>
                <a:off x="976423" y="1196788"/>
                <a:ext cx="10515600" cy="5012626"/>
              </a:xfrm>
            </p:spPr>
            <p:txBody>
              <a:bodyPr>
                <a:normAutofit/>
              </a:bodyPr>
              <a:lstStyle/>
              <a:p>
                <a:pPr>
                  <a:lnSpc>
                    <a:spcPct val="107000"/>
                  </a:lnSpc>
                  <a:spcAft>
                    <a:spcPts val="800"/>
                  </a:spcAft>
                </a:pPr>
                <a:r>
                  <a:rPr lang="en-IN" sz="2600" dirty="0">
                    <a:latin typeface="Calibri" panose="020F0502020204030204" pitchFamily="34" charset="0"/>
                    <a:ea typeface="Times New Roman" panose="02020603050405020304" pitchFamily="18" charset="0"/>
                    <a:cs typeface="Times New Roman" panose="02020603050405020304" pitchFamily="18" charset="0"/>
                  </a:rPr>
                  <a:t>Line : A line is a set of infinite points </a:t>
                </a:r>
                <a:endParaRPr lang="en-IN" sz="26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Symbol" panose="05050102010706020507" pitchFamily="18" charset="2"/>
                  <a:buChar char=""/>
                </a:pPr>
                <a:r>
                  <a:rPr lang="en-IN" sz="2600" dirty="0">
                    <a:latin typeface="Calibri" panose="020F0502020204030204" pitchFamily="34" charset="0"/>
                    <a:ea typeface="Times New Roman" panose="02020603050405020304" pitchFamily="18" charset="0"/>
                    <a:cs typeface="Times New Roman" panose="02020603050405020304" pitchFamily="18" charset="0"/>
                  </a:rPr>
                  <a:t>A line has no end points</a:t>
                </a:r>
                <a:endParaRPr lang="en-IN" sz="26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Symbol" panose="05050102010706020507" pitchFamily="18" charset="2"/>
                  <a:buChar char=""/>
                </a:pPr>
                <a:r>
                  <a:rPr lang="en-IN" sz="2600" dirty="0">
                    <a:latin typeface="Calibri" panose="020F0502020204030204" pitchFamily="34" charset="0"/>
                    <a:ea typeface="Times New Roman" panose="02020603050405020304" pitchFamily="18" charset="0"/>
                    <a:cs typeface="Times New Roman" panose="02020603050405020304" pitchFamily="18" charset="0"/>
                  </a:rPr>
                  <a:t>It cannot be ‘measured’</a:t>
                </a:r>
                <a:endParaRPr lang="en-IN" sz="26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a:p>
                <a:r>
                  <a:rPr lang="en-IN" dirty="0"/>
                  <a:t>It is represented by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𝐴𝐵</m:t>
                        </m:r>
                      </m:e>
                    </m:acc>
                  </m:oMath>
                </a14:m>
                <a:endParaRPr lang="en-GB" dirty="0"/>
              </a:p>
              <a:p>
                <a:endParaRPr lang="en-GB" dirty="0"/>
              </a:p>
              <a:p>
                <a:pPr marL="0" indent="0">
                  <a:buNone/>
                </a:pPr>
                <a:r>
                  <a:rPr lang="en-IN" dirty="0"/>
                  <a:t>                  </a:t>
                </a:r>
                <a:endParaRPr lang="en-IN" sz="2400" dirty="0"/>
              </a:p>
              <a:p>
                <a:pPr marL="0" indent="0">
                  <a:buNone/>
                </a:pPr>
                <a:endParaRPr lang="en-IN" sz="2000" dirty="0"/>
              </a:p>
            </p:txBody>
          </p:sp>
        </mc:Choice>
        <mc:Fallback xmlns="">
          <p:sp>
            <p:nvSpPr>
              <p:cNvPr id="3" name="Content Placeholder 2">
                <a:extLst>
                  <a:ext uri="{FF2B5EF4-FFF2-40B4-BE49-F238E27FC236}">
                    <a16:creationId xmlns:a16="http://schemas.microsoft.com/office/drawing/2014/main" id="{89D49BBC-2834-426D-88BA-93973AAEAEC3}"/>
                  </a:ext>
                </a:extLst>
              </p:cNvPr>
              <p:cNvSpPr>
                <a:spLocks noGrp="1" noRot="1" noChangeAspect="1" noMove="1" noResize="1" noEditPoints="1" noAdjustHandles="1" noChangeArrowheads="1" noChangeShapeType="1" noTextEdit="1"/>
              </p:cNvSpPr>
              <p:nvPr>
                <p:ph idx="1"/>
              </p:nvPr>
            </p:nvSpPr>
            <p:spPr>
              <a:xfrm>
                <a:off x="976423" y="1196788"/>
                <a:ext cx="10515600" cy="5012626"/>
              </a:xfrm>
              <a:blipFill>
                <a:blip r:embed="rId3"/>
                <a:stretch>
                  <a:fillRect l="-638" t="-851"/>
                </a:stretch>
              </a:blipFill>
            </p:spPr>
            <p:txBody>
              <a:bodyPr/>
              <a:lstStyle/>
              <a:p>
                <a:r>
                  <a:rPr lang="en-IN">
                    <a:noFill/>
                  </a:rPr>
                  <a:t> </a:t>
                </a:r>
              </a:p>
            </p:txBody>
          </p:sp>
        </mc:Fallback>
      </mc:AlternateContent>
      <p:sp>
        <p:nvSpPr>
          <p:cNvPr id="12" name="Rectangle 9">
            <a:extLst>
              <a:ext uri="{FF2B5EF4-FFF2-40B4-BE49-F238E27FC236}">
                <a16:creationId xmlns:a16="http://schemas.microsoft.com/office/drawing/2014/main" id="{EC09C12C-CC2D-4CDB-ADA1-C1B0E1B33A1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7EEF83F-84CE-4E80-9302-39809E6AC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1685" y="3429000"/>
            <a:ext cx="2505075" cy="1000125"/>
          </a:xfrm>
          <a:prstGeom prst="rect">
            <a:avLst/>
          </a:prstGeom>
        </p:spPr>
      </p:pic>
    </p:spTree>
    <p:extLst>
      <p:ext uri="{BB962C8B-B14F-4D97-AF65-F5344CB8AC3E}">
        <p14:creationId xmlns:p14="http://schemas.microsoft.com/office/powerpoint/2010/main" val="7726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61C1-8030-498B-AF90-95B3D0E9A707}"/>
              </a:ext>
            </a:extLst>
          </p:cNvPr>
          <p:cNvSpPr>
            <a:spLocks noGrp="1"/>
          </p:cNvSpPr>
          <p:nvPr>
            <p:ph type="title"/>
          </p:nvPr>
        </p:nvSpPr>
        <p:spPr/>
        <p:txBody>
          <a:bodyPr/>
          <a:lstStyle/>
          <a:p>
            <a:pPr algn="ctr"/>
            <a:r>
              <a:rPr lang="en-GB" dirty="0"/>
              <a:t>triangles</a:t>
            </a:r>
            <a:endParaRPr lang="en-IN" dirty="0"/>
          </a:p>
        </p:txBody>
      </p:sp>
      <p:sp>
        <p:nvSpPr>
          <p:cNvPr id="3" name="Content Placeholder 2">
            <a:extLst>
              <a:ext uri="{FF2B5EF4-FFF2-40B4-BE49-F238E27FC236}">
                <a16:creationId xmlns:a16="http://schemas.microsoft.com/office/drawing/2014/main" id="{4DE479CB-546E-48FF-AEAE-558C03F1E7F8}"/>
              </a:ext>
            </a:extLst>
          </p:cNvPr>
          <p:cNvSpPr>
            <a:spLocks noGrp="1"/>
          </p:cNvSpPr>
          <p:nvPr>
            <p:ph idx="1"/>
          </p:nvPr>
        </p:nvSpPr>
        <p:spPr/>
        <p:txBody>
          <a:bodyPr/>
          <a:lstStyle/>
          <a:p>
            <a:r>
              <a:rPr lang="en-IN" sz="2000" dirty="0"/>
              <a:t>3. The difference between any two sides of a triangle must be lesser than the third side</a:t>
            </a:r>
          </a:p>
          <a:p>
            <a:pPr marL="0" indent="0">
              <a:buNone/>
            </a:pPr>
            <a:r>
              <a:rPr lang="en-IN" dirty="0"/>
              <a:t> </a:t>
            </a:r>
          </a:p>
        </p:txBody>
      </p:sp>
      <p:pic>
        <p:nvPicPr>
          <p:cNvPr id="4" name="Picture 2" descr="Image result for triangle images clip art">
            <a:extLst>
              <a:ext uri="{FF2B5EF4-FFF2-40B4-BE49-F238E27FC236}">
                <a16:creationId xmlns:a16="http://schemas.microsoft.com/office/drawing/2014/main" id="{9A4C9D6A-D682-4490-B0E1-4B71F2C9F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5629" y="2852737"/>
            <a:ext cx="1333500"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64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598F6-B47D-4EA9-A4EB-0C2154B00CD2}"/>
              </a:ext>
            </a:extLst>
          </p:cNvPr>
          <p:cNvSpPr>
            <a:spLocks noGrp="1"/>
          </p:cNvSpPr>
          <p:nvPr>
            <p:ph type="title"/>
          </p:nvPr>
        </p:nvSpPr>
        <p:spPr>
          <a:xfrm>
            <a:off x="838200" y="365126"/>
            <a:ext cx="10515600" cy="570540"/>
          </a:xfrm>
        </p:spPr>
        <p:txBody>
          <a:bodyPr>
            <a:normAutofit fontScale="90000"/>
          </a:bodyPr>
          <a:lstStyle/>
          <a:p>
            <a:pPr algn="ctr"/>
            <a:r>
              <a:rPr lang="en-GB" dirty="0"/>
              <a:t>Triangles</a:t>
            </a:r>
            <a:br>
              <a:rPr lang="en-GB" dirty="0"/>
            </a:br>
            <a:r>
              <a:rPr lang="en-GB" dirty="0"/>
              <a:t>	Scalene triangle</a:t>
            </a:r>
            <a:endParaRPr lang="en-IN" dirty="0"/>
          </a:p>
        </p:txBody>
      </p:sp>
      <p:sp>
        <p:nvSpPr>
          <p:cNvPr id="3" name="Content Placeholder 2">
            <a:extLst>
              <a:ext uri="{FF2B5EF4-FFF2-40B4-BE49-F238E27FC236}">
                <a16:creationId xmlns:a16="http://schemas.microsoft.com/office/drawing/2014/main" id="{01747EEA-F7C4-47E8-9976-D6DE35775172}"/>
              </a:ext>
            </a:extLst>
          </p:cNvPr>
          <p:cNvSpPr>
            <a:spLocks noGrp="1"/>
          </p:cNvSpPr>
          <p:nvPr>
            <p:ph idx="1"/>
          </p:nvPr>
        </p:nvSpPr>
        <p:spPr>
          <a:xfrm>
            <a:off x="838200" y="935666"/>
            <a:ext cx="10515600" cy="5241297"/>
          </a:xfrm>
        </p:spPr>
        <p:txBody>
          <a:bodyPr/>
          <a:lstStyle/>
          <a:p>
            <a:r>
              <a:rPr lang="en-GB" dirty="0"/>
              <a:t>Acute angled triangle</a:t>
            </a:r>
          </a:p>
          <a:p>
            <a:pPr marL="0" indent="0">
              <a:buNone/>
            </a:pPr>
            <a:endParaRPr lang="en-IN" dirty="0"/>
          </a:p>
          <a:p>
            <a:pPr marL="0" indent="0">
              <a:buNone/>
            </a:pPr>
            <a:endParaRPr lang="en-IN" dirty="0"/>
          </a:p>
          <a:p>
            <a:pPr marL="0" indent="0">
              <a:buNone/>
            </a:pPr>
            <a:r>
              <a:rPr lang="en-IN" dirty="0"/>
              <a:t>             </a:t>
            </a:r>
          </a:p>
          <a:p>
            <a:pPr marL="0" indent="0">
              <a:buNone/>
            </a:pPr>
            <a:r>
              <a:rPr lang="en-IN" dirty="0"/>
              <a:t>     Right angled triangle                              isosceles triangle</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r>
              <a:rPr lang="en-IN" dirty="0"/>
              <a:t>     Obtuse angled triangle                     equilateral triangle</a:t>
            </a:r>
          </a:p>
          <a:p>
            <a:pPr marL="0" indent="0">
              <a:buNone/>
            </a:pPr>
            <a:endParaRPr lang="en-IN" dirty="0"/>
          </a:p>
        </p:txBody>
      </p:sp>
      <p:sp>
        <p:nvSpPr>
          <p:cNvPr id="17" name="Isosceles Triangle 16">
            <a:extLst>
              <a:ext uri="{FF2B5EF4-FFF2-40B4-BE49-F238E27FC236}">
                <a16:creationId xmlns:a16="http://schemas.microsoft.com/office/drawing/2014/main" id="{7F9E58AA-ED67-441F-8176-ACB043AC191D}"/>
              </a:ext>
            </a:extLst>
          </p:cNvPr>
          <p:cNvSpPr/>
          <p:nvPr/>
        </p:nvSpPr>
        <p:spPr>
          <a:xfrm flipV="1">
            <a:off x="2203373" y="365125"/>
            <a:ext cx="88135" cy="45719"/>
          </a:xfrm>
          <a:prstGeom prst="triangle">
            <a:avLst>
              <a:gd name="adj" fmla="val 59554"/>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6" name="Picture 5" descr="A picture containing drawing&#10;&#10;Description automatically generated">
            <a:extLst>
              <a:ext uri="{FF2B5EF4-FFF2-40B4-BE49-F238E27FC236}">
                <a16:creationId xmlns:a16="http://schemas.microsoft.com/office/drawing/2014/main" id="{16E2E568-A60C-4F09-9292-CD397519E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008" y="1460488"/>
            <a:ext cx="1190625" cy="809625"/>
          </a:xfrm>
          <a:prstGeom prst="rect">
            <a:avLst/>
          </a:prstGeom>
        </p:spPr>
      </p:pic>
      <p:pic>
        <p:nvPicPr>
          <p:cNvPr id="8" name="Picture 7" descr="A close up of a logo&#10;&#10;Description automatically generated">
            <a:extLst>
              <a:ext uri="{FF2B5EF4-FFF2-40B4-BE49-F238E27FC236}">
                <a16:creationId xmlns:a16="http://schemas.microsoft.com/office/drawing/2014/main" id="{3CD000C6-6948-4760-B5B4-854CC81672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1009" y="4931303"/>
            <a:ext cx="999828" cy="999828"/>
          </a:xfrm>
          <a:prstGeom prst="rect">
            <a:avLst/>
          </a:prstGeom>
        </p:spPr>
      </p:pic>
      <p:pic>
        <p:nvPicPr>
          <p:cNvPr id="10" name="Picture 9" descr="A close up of a mans face&#10;&#10;Description automatically generated">
            <a:extLst>
              <a:ext uri="{FF2B5EF4-FFF2-40B4-BE49-F238E27FC236}">
                <a16:creationId xmlns:a16="http://schemas.microsoft.com/office/drawing/2014/main" id="{E7DEDE9C-4340-41A1-B858-3F76A56F89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8789" y="3159002"/>
            <a:ext cx="1318243" cy="999827"/>
          </a:xfrm>
          <a:prstGeom prst="rect">
            <a:avLst/>
          </a:prstGeom>
        </p:spPr>
      </p:pic>
      <p:pic>
        <p:nvPicPr>
          <p:cNvPr id="12" name="Picture 11" descr="A close up of a antenna&#10;&#10;Description automatically generated">
            <a:extLst>
              <a:ext uri="{FF2B5EF4-FFF2-40B4-BE49-F238E27FC236}">
                <a16:creationId xmlns:a16="http://schemas.microsoft.com/office/drawing/2014/main" id="{6679506E-D37B-4F29-9E64-7A6C29D489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72593" y="1627175"/>
            <a:ext cx="1892941" cy="851823"/>
          </a:xfrm>
          <a:prstGeom prst="rect">
            <a:avLst/>
          </a:prstGeom>
        </p:spPr>
      </p:pic>
      <p:pic>
        <p:nvPicPr>
          <p:cNvPr id="14" name="Picture 13" descr="A close up of a tool&#10;&#10;Description automatically generated">
            <a:extLst>
              <a:ext uri="{FF2B5EF4-FFF2-40B4-BE49-F238E27FC236}">
                <a16:creationId xmlns:a16="http://schemas.microsoft.com/office/drawing/2014/main" id="{C8E8D89F-E3D0-4AED-BC1A-C12BE9C8EB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47170" y="3049538"/>
            <a:ext cx="866775" cy="133350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98DFBBC0-C46B-4A80-8820-6E77134C65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04513" y="5098203"/>
            <a:ext cx="1258349" cy="1140194"/>
          </a:xfrm>
          <a:prstGeom prst="rect">
            <a:avLst/>
          </a:prstGeom>
        </p:spPr>
      </p:pic>
    </p:spTree>
    <p:extLst>
      <p:ext uri="{BB962C8B-B14F-4D97-AF65-F5344CB8AC3E}">
        <p14:creationId xmlns:p14="http://schemas.microsoft.com/office/powerpoint/2010/main" val="377061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0E62-A36A-4960-920C-5CC2BCEBE2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105952-BD76-4956-9855-57F1987D408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10286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FEDD3-9C5C-488B-8DB0-D4B73319029E}"/>
              </a:ext>
            </a:extLst>
          </p:cNvPr>
          <p:cNvSpPr>
            <a:spLocks noGrp="1"/>
          </p:cNvSpPr>
          <p:nvPr>
            <p:ph type="title"/>
          </p:nvPr>
        </p:nvSpPr>
        <p:spPr>
          <a:xfrm>
            <a:off x="838200" y="365125"/>
            <a:ext cx="10515600" cy="581173"/>
          </a:xfrm>
        </p:spPr>
        <p:txBody>
          <a:bodyPr>
            <a:normAutofit fontScale="90000"/>
          </a:bodyPr>
          <a:lstStyle/>
          <a:p>
            <a:pPr algn="ctr"/>
            <a:r>
              <a:rPr lang="en-GB" dirty="0"/>
              <a:t>Triangles</a:t>
            </a:r>
            <a:endParaRPr lang="en-IN" dirty="0"/>
          </a:p>
        </p:txBody>
      </p:sp>
      <p:sp>
        <p:nvSpPr>
          <p:cNvPr id="3" name="Content Placeholder 2">
            <a:extLst>
              <a:ext uri="{FF2B5EF4-FFF2-40B4-BE49-F238E27FC236}">
                <a16:creationId xmlns:a16="http://schemas.microsoft.com/office/drawing/2014/main" id="{3DDD739E-BA20-4F9E-BC7D-15E97727F78B}"/>
              </a:ext>
            </a:extLst>
          </p:cNvPr>
          <p:cNvSpPr>
            <a:spLocks noGrp="1"/>
          </p:cNvSpPr>
          <p:nvPr>
            <p:ph idx="1"/>
          </p:nvPr>
        </p:nvSpPr>
        <p:spPr>
          <a:xfrm>
            <a:off x="593650" y="1151936"/>
            <a:ext cx="10515600" cy="5230665"/>
          </a:xfrm>
        </p:spPr>
        <p:txBody>
          <a:bodyPr>
            <a:normAutofit lnSpcReduction="10000"/>
          </a:bodyPr>
          <a:lstStyle/>
          <a:p>
            <a:endParaRPr lang="en-IN" dirty="0"/>
          </a:p>
          <a:p>
            <a:r>
              <a:rPr lang="en-IN" dirty="0"/>
              <a:t>4</a:t>
            </a:r>
            <a:r>
              <a:rPr lang="en-IN" sz="2600" dirty="0"/>
              <a:t>. The sides opposite to equal angles are equal in a triangle</a:t>
            </a:r>
          </a:p>
          <a:p>
            <a:r>
              <a:rPr lang="en-IN" sz="2600" dirty="0"/>
              <a:t>                              </a:t>
            </a:r>
          </a:p>
          <a:p>
            <a:r>
              <a:rPr lang="en-IN" sz="2600" dirty="0"/>
              <a:t>                                                       If &lt;A = &lt;C     then AB = BC</a:t>
            </a:r>
          </a:p>
          <a:p>
            <a:endParaRPr lang="en-IN" sz="2600" dirty="0"/>
          </a:p>
          <a:p>
            <a:r>
              <a:rPr lang="en-IN" sz="2600" dirty="0"/>
              <a:t>                                        </a:t>
            </a:r>
          </a:p>
          <a:p>
            <a:r>
              <a:rPr lang="en-IN" sz="2600" dirty="0"/>
              <a:t>             </a:t>
            </a:r>
          </a:p>
          <a:p>
            <a:endParaRPr lang="en-IN" sz="2600" dirty="0"/>
          </a:p>
          <a:p>
            <a:r>
              <a:rPr lang="en-IN" sz="2600" dirty="0"/>
              <a:t>5. The angles opposite to equal sides are equal in a triangle </a:t>
            </a:r>
          </a:p>
          <a:p>
            <a:r>
              <a:rPr lang="en-IN" sz="2600" dirty="0"/>
              <a:t>If  AB = BC  ,              </a:t>
            </a:r>
            <a:r>
              <a:rPr lang="en-IN" sz="2600"/>
              <a:t>then &lt;A </a:t>
            </a:r>
            <a:r>
              <a:rPr lang="en-IN" sz="2600" dirty="0"/>
              <a:t>= &lt;C</a:t>
            </a:r>
          </a:p>
          <a:p>
            <a:pPr marL="0" indent="0">
              <a:buNone/>
            </a:pPr>
            <a:r>
              <a:rPr lang="en-IN" dirty="0"/>
              <a:t>                          </a:t>
            </a:r>
          </a:p>
        </p:txBody>
      </p:sp>
      <p:sp>
        <p:nvSpPr>
          <p:cNvPr id="4" name="Rectangle 2">
            <a:extLst>
              <a:ext uri="{FF2B5EF4-FFF2-40B4-BE49-F238E27FC236}">
                <a16:creationId xmlns:a16="http://schemas.microsoft.com/office/drawing/2014/main" id="{247C7221-6B34-429C-B8E1-A004E3FCEBE6}"/>
              </a:ext>
            </a:extLst>
          </p:cNvPr>
          <p:cNvSpPr>
            <a:spLocks noChangeArrowheads="1"/>
          </p:cNvSpPr>
          <p:nvPr/>
        </p:nvSpPr>
        <p:spPr bwMode="auto">
          <a:xfrm>
            <a:off x="-244550" y="1594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Isosceles Triangle 4">
            <a:extLst>
              <a:ext uri="{FF2B5EF4-FFF2-40B4-BE49-F238E27FC236}">
                <a16:creationId xmlns:a16="http://schemas.microsoft.com/office/drawing/2014/main" id="{B547374F-7F4F-42F1-AA54-DEE0ED27D02B}"/>
              </a:ext>
            </a:extLst>
          </p:cNvPr>
          <p:cNvSpPr/>
          <p:nvPr/>
        </p:nvSpPr>
        <p:spPr>
          <a:xfrm flipV="1">
            <a:off x="1931401" y="2251877"/>
            <a:ext cx="172821" cy="45719"/>
          </a:xfrm>
          <a:prstGeom prst="triangle">
            <a:avLst>
              <a:gd name="adj" fmla="val 46428"/>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6" name="Rectangle 3">
            <a:extLst>
              <a:ext uri="{FF2B5EF4-FFF2-40B4-BE49-F238E27FC236}">
                <a16:creationId xmlns:a16="http://schemas.microsoft.com/office/drawing/2014/main" id="{CDBA76CC-B7A8-4328-8A0E-140DDCEF49FC}"/>
              </a:ext>
            </a:extLst>
          </p:cNvPr>
          <p:cNvSpPr>
            <a:spLocks noChangeArrowheads="1"/>
          </p:cNvSpPr>
          <p:nvPr/>
        </p:nvSpPr>
        <p:spPr bwMode="auto">
          <a:xfrm>
            <a:off x="-244550" y="347383"/>
            <a:ext cx="246093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467225" algn="l"/>
              </a:tabLst>
              <a:defRPr>
                <a:solidFill>
                  <a:schemeClr val="tx1"/>
                </a:solidFill>
                <a:latin typeface="Arial" panose="020B0604020202020204" pitchFamily="34" charset="0"/>
              </a:defRPr>
            </a:lvl1pPr>
            <a:lvl2pPr eaLnBrk="0" fontAlgn="base" hangingPunct="0">
              <a:spcBef>
                <a:spcPct val="0"/>
              </a:spcBef>
              <a:spcAft>
                <a:spcPct val="0"/>
              </a:spcAft>
              <a:tabLst>
                <a:tab pos="4467225" algn="l"/>
              </a:tabLst>
              <a:defRPr>
                <a:solidFill>
                  <a:schemeClr val="tx1"/>
                </a:solidFill>
                <a:latin typeface="Arial" panose="020B0604020202020204" pitchFamily="34" charset="0"/>
              </a:defRPr>
            </a:lvl2pPr>
            <a:lvl3pPr eaLnBrk="0" fontAlgn="base" hangingPunct="0">
              <a:spcBef>
                <a:spcPct val="0"/>
              </a:spcBef>
              <a:spcAft>
                <a:spcPct val="0"/>
              </a:spcAft>
              <a:tabLst>
                <a:tab pos="4467225" algn="l"/>
              </a:tabLst>
              <a:defRPr>
                <a:solidFill>
                  <a:schemeClr val="tx1"/>
                </a:solidFill>
                <a:latin typeface="Arial" panose="020B0604020202020204" pitchFamily="34" charset="0"/>
              </a:defRPr>
            </a:lvl3pPr>
            <a:lvl4pPr eaLnBrk="0" fontAlgn="base" hangingPunct="0">
              <a:spcBef>
                <a:spcPct val="0"/>
              </a:spcBef>
              <a:spcAft>
                <a:spcPct val="0"/>
              </a:spcAft>
              <a:tabLst>
                <a:tab pos="4467225" algn="l"/>
              </a:tabLst>
              <a:defRPr>
                <a:solidFill>
                  <a:schemeClr val="tx1"/>
                </a:solidFill>
                <a:latin typeface="Arial" panose="020B0604020202020204" pitchFamily="34" charset="0"/>
              </a:defRPr>
            </a:lvl4pPr>
            <a:lvl5pPr eaLnBrk="0" fontAlgn="base" hangingPunct="0">
              <a:spcBef>
                <a:spcPct val="0"/>
              </a:spcBef>
              <a:spcAft>
                <a:spcPct val="0"/>
              </a:spcAft>
              <a:tabLst>
                <a:tab pos="4467225" algn="l"/>
              </a:tabLst>
              <a:defRPr>
                <a:solidFill>
                  <a:schemeClr val="tx1"/>
                </a:solidFill>
                <a:latin typeface="Arial" panose="020B0604020202020204" pitchFamily="34" charset="0"/>
              </a:defRPr>
            </a:lvl5pPr>
            <a:lvl6pPr eaLnBrk="0" fontAlgn="base" hangingPunct="0">
              <a:spcBef>
                <a:spcPct val="0"/>
              </a:spcBef>
              <a:spcAft>
                <a:spcPct val="0"/>
              </a:spcAft>
              <a:tabLst>
                <a:tab pos="4467225" algn="l"/>
              </a:tabLst>
              <a:defRPr>
                <a:solidFill>
                  <a:schemeClr val="tx1"/>
                </a:solidFill>
                <a:latin typeface="Arial" panose="020B0604020202020204" pitchFamily="34" charset="0"/>
              </a:defRPr>
            </a:lvl6pPr>
            <a:lvl7pPr eaLnBrk="0" fontAlgn="base" hangingPunct="0">
              <a:spcBef>
                <a:spcPct val="0"/>
              </a:spcBef>
              <a:spcAft>
                <a:spcPct val="0"/>
              </a:spcAft>
              <a:tabLst>
                <a:tab pos="4467225" algn="l"/>
              </a:tabLst>
              <a:defRPr>
                <a:solidFill>
                  <a:schemeClr val="tx1"/>
                </a:solidFill>
                <a:latin typeface="Arial" panose="020B0604020202020204" pitchFamily="34" charset="0"/>
              </a:defRPr>
            </a:lvl7pPr>
            <a:lvl8pPr eaLnBrk="0" fontAlgn="base" hangingPunct="0">
              <a:spcBef>
                <a:spcPct val="0"/>
              </a:spcBef>
              <a:spcAft>
                <a:spcPct val="0"/>
              </a:spcAft>
              <a:tabLst>
                <a:tab pos="4467225" algn="l"/>
              </a:tabLst>
              <a:defRPr>
                <a:solidFill>
                  <a:schemeClr val="tx1"/>
                </a:solidFill>
                <a:latin typeface="Arial" panose="020B0604020202020204" pitchFamily="34" charset="0"/>
              </a:defRPr>
            </a:lvl8pPr>
            <a:lvl9pPr eaLnBrk="0" fontAlgn="base" hangingPunct="0">
              <a:spcBef>
                <a:spcPct val="0"/>
              </a:spcBef>
              <a:spcAft>
                <a:spcPct val="0"/>
              </a:spcAft>
              <a:tabLst>
                <a:tab pos="44672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467225"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4672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41EDFADA-9D48-4897-851C-A800F62BC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277" y="2108290"/>
            <a:ext cx="3081976" cy="1505853"/>
          </a:xfrm>
          <a:prstGeom prst="rect">
            <a:avLst/>
          </a:prstGeom>
        </p:spPr>
      </p:pic>
    </p:spTree>
    <p:extLst>
      <p:ext uri="{BB962C8B-B14F-4D97-AF65-F5344CB8AC3E}">
        <p14:creationId xmlns:p14="http://schemas.microsoft.com/office/powerpoint/2010/main" val="261772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E6A7-3325-41C5-94DE-0EF93546D826}"/>
              </a:ext>
            </a:extLst>
          </p:cNvPr>
          <p:cNvSpPr>
            <a:spLocks noGrp="1"/>
          </p:cNvSpPr>
          <p:nvPr>
            <p:ph type="title"/>
          </p:nvPr>
        </p:nvSpPr>
        <p:spPr>
          <a:xfrm>
            <a:off x="838200" y="365125"/>
            <a:ext cx="10515600" cy="740661"/>
          </a:xfrm>
        </p:spPr>
        <p:txBody>
          <a:bodyPr>
            <a:normAutofit/>
          </a:bodyPr>
          <a:lstStyle/>
          <a:p>
            <a:pPr algn="ctr"/>
            <a:r>
              <a:rPr lang="en-GB" dirty="0"/>
              <a:t>Triangles</a:t>
            </a:r>
            <a:endParaRPr lang="en-IN" dirty="0"/>
          </a:p>
        </p:txBody>
      </p:sp>
      <p:sp>
        <p:nvSpPr>
          <p:cNvPr id="3" name="Content Placeholder 2">
            <a:extLst>
              <a:ext uri="{FF2B5EF4-FFF2-40B4-BE49-F238E27FC236}">
                <a16:creationId xmlns:a16="http://schemas.microsoft.com/office/drawing/2014/main" id="{080F11C6-0658-4F2B-993C-69F1FCA9576E}"/>
              </a:ext>
            </a:extLst>
          </p:cNvPr>
          <p:cNvSpPr>
            <a:spLocks noGrp="1"/>
          </p:cNvSpPr>
          <p:nvPr>
            <p:ph idx="1"/>
          </p:nvPr>
        </p:nvSpPr>
        <p:spPr>
          <a:xfrm>
            <a:off x="763771" y="1105785"/>
            <a:ext cx="10748855" cy="5411417"/>
          </a:xfrm>
        </p:spPr>
        <p:txBody>
          <a:bodyPr>
            <a:normAutofit/>
          </a:bodyPr>
          <a:lstStyle/>
          <a:p>
            <a:r>
              <a:rPr lang="en-IN" dirty="0"/>
              <a:t>6. In a triangle , the side opposite to the greater angle is greater in measure             </a:t>
            </a:r>
          </a:p>
          <a:p>
            <a:endParaRPr lang="en-IN" dirty="0"/>
          </a:p>
          <a:p>
            <a:endParaRPr lang="en-IN" dirty="0"/>
          </a:p>
          <a:p>
            <a:endParaRPr lang="en-IN" dirty="0"/>
          </a:p>
        </p:txBody>
      </p:sp>
    </p:spTree>
    <p:extLst>
      <p:ext uri="{BB962C8B-B14F-4D97-AF65-F5344CB8AC3E}">
        <p14:creationId xmlns:p14="http://schemas.microsoft.com/office/powerpoint/2010/main" val="167886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F941-5400-4008-A0D5-366CFB37C2F7}"/>
              </a:ext>
            </a:extLst>
          </p:cNvPr>
          <p:cNvSpPr>
            <a:spLocks noGrp="1"/>
          </p:cNvSpPr>
          <p:nvPr>
            <p:ph type="title"/>
          </p:nvPr>
        </p:nvSpPr>
        <p:spPr/>
        <p:txBody>
          <a:bodyPr/>
          <a:lstStyle/>
          <a:p>
            <a:pPr algn="ctr"/>
            <a:r>
              <a:rPr lang="en-GB" dirty="0"/>
              <a:t>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3EC7D9-7990-42F9-A766-373C9233CD92}"/>
                  </a:ext>
                </a:extLst>
              </p:cNvPr>
              <p:cNvSpPr>
                <a:spLocks noGrp="1"/>
              </p:cNvSpPr>
              <p:nvPr>
                <p:ph idx="1"/>
              </p:nvPr>
            </p:nvSpPr>
            <p:spPr/>
            <p:txBody>
              <a:bodyPr>
                <a:normAutofit fontScale="47500" lnSpcReduction="20000"/>
              </a:bodyPr>
              <a:lstStyle/>
              <a:p>
                <a:pPr>
                  <a:lnSpc>
                    <a:spcPct val="107000"/>
                  </a:lnSpc>
                  <a:spcAft>
                    <a:spcPts val="800"/>
                  </a:spcAft>
                  <a:tabLst>
                    <a:tab pos="4467225" algn="l"/>
                  </a:tabLst>
                </a:pP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tabLst>
                    <a:tab pos="4467225" algn="l"/>
                  </a:tabLst>
                </a:pP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tabLst>
                    <a:tab pos="4467225" algn="l"/>
                  </a:tabLst>
                </a:pPr>
                <a:r>
                  <a:rPr lang="en-IN" sz="3600" dirty="0"/>
                  <a:t>7. In a triangle the exterior angle is equal to the sum of interior opposite angles</a:t>
                </a:r>
              </a:p>
              <a:p>
                <a:pPr>
                  <a:lnSpc>
                    <a:spcPct val="107000"/>
                  </a:lnSpc>
                  <a:spcAft>
                    <a:spcPts val="800"/>
                  </a:spcAft>
                  <a:tabLst>
                    <a:tab pos="4467225" algn="l"/>
                  </a:tabLst>
                </a:pP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tabLst>
                    <a:tab pos="4467225" algn="l"/>
                  </a:tabLst>
                </a:pPr>
                <a:r>
                  <a:rPr lang="en-IN" sz="1800"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07000"/>
                  </a:lnSpc>
                  <a:spcAft>
                    <a:spcPts val="800"/>
                  </a:spcAft>
                  <a:tabLst>
                    <a:tab pos="4467225" algn="l"/>
                  </a:tabLst>
                </a:pPr>
                <a:r>
                  <a:rPr lang="en-IN" sz="3200" dirty="0">
                    <a:latin typeface="Calibri" panose="020F0502020204030204" pitchFamily="34" charset="0"/>
                    <a:ea typeface="Times New Roman" panose="02020603050405020304" pitchFamily="18" charset="0"/>
                    <a:cs typeface="Times New Roman" panose="02020603050405020304" pitchFamily="18" charset="0"/>
                  </a:rPr>
                  <a:t>&lt;ACD is the exterior angle of </a:t>
                </a:r>
                <a14:m>
                  <m:oMath xmlns:m="http://schemas.openxmlformats.org/officeDocument/2006/math">
                    <m:r>
                      <a:rPr lang="en-IN" sz="3200" i="1">
                        <a:latin typeface="Cambria Math" panose="02040503050406030204" pitchFamily="18" charset="0"/>
                        <a:ea typeface="Times New Roman" panose="02020603050405020304" pitchFamily="18" charset="0"/>
                        <a:cs typeface="Times New Roman" panose="02020603050405020304" pitchFamily="18" charset="0"/>
                      </a:rPr>
                      <m:t>∆</m:t>
                    </m:r>
                    <m:r>
                      <a:rPr lang="en-IN" sz="3200" i="1">
                        <a:latin typeface="Cambria Math" panose="02040503050406030204" pitchFamily="18" charset="0"/>
                        <a:ea typeface="Times New Roman" panose="02020603050405020304" pitchFamily="18" charset="0"/>
                        <a:cs typeface="Times New Roman" panose="02020603050405020304" pitchFamily="18" charset="0"/>
                      </a:rPr>
                      <m:t>𝐴𝐵𝐶</m:t>
                    </m:r>
                  </m:oMath>
                </a14:m>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467225" algn="l"/>
                  </a:tabLst>
                </a:pPr>
                <a:r>
                  <a:rPr lang="en-IN" sz="3200" dirty="0">
                    <a:latin typeface="Calibri" panose="020F0502020204030204" pitchFamily="34" charset="0"/>
                    <a:ea typeface="Times New Roman" panose="02020603050405020304" pitchFamily="18" charset="0"/>
                    <a:cs typeface="Times New Roman" panose="02020603050405020304" pitchFamily="18" charset="0"/>
                  </a:rPr>
                  <a:t>&lt;ACD = &lt;BAC + &lt;ABC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r>
                  <a:rPr lang="en-IN" sz="3200" dirty="0"/>
                  <a:t>110 = 50 + 60</a:t>
                </a:r>
              </a:p>
              <a:p>
                <a:pPr>
                  <a:lnSpc>
                    <a:spcPct val="107000"/>
                  </a:lnSpc>
                  <a:spcAft>
                    <a:spcPts val="800"/>
                  </a:spcAft>
                  <a:tabLst>
                    <a:tab pos="4467225" algn="l"/>
                  </a:tabLst>
                </a:pPr>
                <a:r>
                  <a:rPr lang="en-IN" sz="3200" dirty="0">
                    <a:latin typeface="Calibri" panose="020F0502020204030204" pitchFamily="34" charset="0"/>
                    <a:ea typeface="Calibri" panose="020F0502020204030204" pitchFamily="34" charset="0"/>
                    <a:cs typeface="Times New Roman" panose="02020603050405020304" pitchFamily="18" charset="0"/>
                  </a:rPr>
                  <a:t>The exterior angle of a triangle is equal to the sum of interior </a:t>
                </a:r>
              </a:p>
              <a:p>
                <a:pPr>
                  <a:lnSpc>
                    <a:spcPct val="107000"/>
                  </a:lnSpc>
                  <a:spcAft>
                    <a:spcPts val="800"/>
                  </a:spcAft>
                  <a:tabLst>
                    <a:tab pos="4467225" algn="l"/>
                  </a:tabLst>
                </a:pPr>
                <a:r>
                  <a:rPr lang="en-IN" sz="3200" dirty="0">
                    <a:latin typeface="Calibri" panose="020F0502020204030204" pitchFamily="34" charset="0"/>
                    <a:ea typeface="Calibri" panose="020F0502020204030204" pitchFamily="34" charset="0"/>
                    <a:cs typeface="Times New Roman" panose="02020603050405020304" pitchFamily="18" charset="0"/>
                  </a:rPr>
                  <a:t>Opposite angles</a:t>
                </a:r>
              </a:p>
              <a:p>
                <a:endParaRPr lang="en-IN" dirty="0"/>
              </a:p>
            </p:txBody>
          </p:sp>
        </mc:Choice>
        <mc:Fallback xmlns="">
          <p:sp>
            <p:nvSpPr>
              <p:cNvPr id="3" name="Content Placeholder 2">
                <a:extLst>
                  <a:ext uri="{FF2B5EF4-FFF2-40B4-BE49-F238E27FC236}">
                    <a16:creationId xmlns:a16="http://schemas.microsoft.com/office/drawing/2014/main" id="{E03EC7D9-7990-42F9-A766-373C9233CD92}"/>
                  </a:ext>
                </a:extLst>
              </p:cNvPr>
              <p:cNvSpPr>
                <a:spLocks noGrp="1" noRot="1" noChangeAspect="1" noMove="1" noResize="1" noEditPoints="1" noAdjustHandles="1" noChangeArrowheads="1" noChangeShapeType="1" noTextEdit="1"/>
              </p:cNvSpPr>
              <p:nvPr>
                <p:ph idx="1"/>
              </p:nvPr>
            </p:nvSpPr>
            <p:spPr>
              <a:blipFill>
                <a:blip r:embed="rId2"/>
                <a:stretch>
                  <a:fillRect l="-7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F1B3FD22-5731-4C67-906F-A101B246B3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73922" y="3338111"/>
            <a:ext cx="4599726" cy="1601153"/>
          </a:xfrm>
          <a:prstGeom prst="rect">
            <a:avLst/>
          </a:prstGeom>
          <a:noFill/>
          <a:ln>
            <a:noFill/>
          </a:ln>
        </p:spPr>
      </p:pic>
    </p:spTree>
    <p:extLst>
      <p:ext uri="{BB962C8B-B14F-4D97-AF65-F5344CB8AC3E}">
        <p14:creationId xmlns:p14="http://schemas.microsoft.com/office/powerpoint/2010/main" val="139294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2D49-28A2-4BBD-B2E9-6DD72F30F1E4}"/>
              </a:ext>
            </a:extLst>
          </p:cNvPr>
          <p:cNvSpPr>
            <a:spLocks noGrp="1"/>
          </p:cNvSpPr>
          <p:nvPr>
            <p:ph type="title"/>
          </p:nvPr>
        </p:nvSpPr>
        <p:spPr/>
        <p:txBody>
          <a:bodyPr/>
          <a:lstStyle/>
          <a:p>
            <a:pPr algn="ctr"/>
            <a:r>
              <a:rPr lang="en-GB" dirty="0"/>
              <a:t>Geometry</a:t>
            </a:r>
            <a:endParaRPr lang="en-IN" dirty="0"/>
          </a:p>
        </p:txBody>
      </p:sp>
      <p:sp>
        <p:nvSpPr>
          <p:cNvPr id="4" name="Content Placeholder 3">
            <a:extLst>
              <a:ext uri="{FF2B5EF4-FFF2-40B4-BE49-F238E27FC236}">
                <a16:creationId xmlns:a16="http://schemas.microsoft.com/office/drawing/2014/main" id="{1250C7DC-5D93-4D8C-A1C2-3AC99AFD11EF}"/>
              </a:ext>
            </a:extLst>
          </p:cNvPr>
          <p:cNvSpPr>
            <a:spLocks noGrp="1"/>
          </p:cNvSpPr>
          <p:nvPr>
            <p:ph idx="1"/>
          </p:nvPr>
        </p:nvSpPr>
        <p:spPr>
          <a:xfrm>
            <a:off x="838200" y="1825625"/>
            <a:ext cx="5433347" cy="902748"/>
          </a:xfrm>
          <a:prstGeom prst="rect">
            <a:avLst/>
          </a:prstGeom>
        </p:spPr>
        <p:txBody>
          <a:bodyPr wrap="none">
            <a:spAutoFit/>
          </a:bodyPr>
          <a:lstStyle/>
          <a:p>
            <a:pPr>
              <a:lnSpc>
                <a:spcPct val="107000"/>
              </a:lnSpc>
              <a:spcAft>
                <a:spcPts val="800"/>
              </a:spcAft>
              <a:tabLst>
                <a:tab pos="4467225"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8. BI, CI are the interior angle </a:t>
            </a:r>
            <a:r>
              <a:rPr lang="en-IN" dirty="0" err="1">
                <a:latin typeface="Calibri" panose="020F0502020204030204" pitchFamily="34" charset="0"/>
                <a:ea typeface="Times New Roman" panose="02020603050405020304" pitchFamily="18" charset="0"/>
                <a:cs typeface="Times New Roman" panose="02020603050405020304" pitchFamily="18" charset="0"/>
              </a:rPr>
              <a:t>bisectios</a:t>
            </a:r>
            <a:r>
              <a:rPr lang="en-IN" dirty="0">
                <a:latin typeface="Calibri" panose="020F0502020204030204" pitchFamily="34" charset="0"/>
                <a:ea typeface="Times New Roman" panose="02020603050405020304" pitchFamily="18" charset="0"/>
                <a:cs typeface="Times New Roman" panose="02020603050405020304" pitchFamily="18" charset="0"/>
              </a:rPr>
              <a:t> of &lt;B, and &lt;C</a:t>
            </a:r>
          </a:p>
          <a:p>
            <a:pPr>
              <a:lnSpc>
                <a:spcPct val="107000"/>
              </a:lnSpc>
              <a:spcAft>
                <a:spcPts val="800"/>
              </a:spcAft>
              <a:tabLst>
                <a:tab pos="4467225" algn="l"/>
              </a:tabLst>
            </a:pPr>
            <a:r>
              <a:rPr lang="en-IN" dirty="0">
                <a:latin typeface="Calibri" panose="020F0502020204030204" pitchFamily="34" charset="0"/>
                <a:ea typeface="Calibri" panose="020F0502020204030204" pitchFamily="34" charset="0"/>
                <a:cs typeface="Times New Roman" panose="02020603050405020304" pitchFamily="18" charset="0"/>
              </a:rPr>
              <a:t>Express &lt;BIC in terms of &lt;A</a:t>
            </a:r>
          </a:p>
        </p:txBody>
      </p:sp>
      <p:pic>
        <p:nvPicPr>
          <p:cNvPr id="5" name="Picture 4">
            <a:extLst>
              <a:ext uri="{FF2B5EF4-FFF2-40B4-BE49-F238E27FC236}">
                <a16:creationId xmlns:a16="http://schemas.microsoft.com/office/drawing/2014/main" id="{ADD7E6E8-2330-460C-91DD-3E57BE8DEB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63497" y="2438004"/>
            <a:ext cx="2115239" cy="1369613"/>
          </a:xfrm>
          <a:prstGeom prst="rect">
            <a:avLst/>
          </a:prstGeom>
          <a:noFill/>
          <a:ln>
            <a:no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424ED74-FBCA-4CB7-8048-A9383F730DAF}"/>
                  </a:ext>
                </a:extLst>
              </p:cNvPr>
              <p:cNvSpPr txBox="1"/>
              <p:nvPr/>
            </p:nvSpPr>
            <p:spPr>
              <a:xfrm>
                <a:off x="1681305" y="3673779"/>
                <a:ext cx="6097836" cy="1059264"/>
              </a:xfrm>
              <a:prstGeom prst="rect">
                <a:avLst/>
              </a:prstGeom>
              <a:noFill/>
            </p:spPr>
            <p:txBody>
              <a:bodyPr wrap="square">
                <a:spAutoFit/>
              </a:bodyPr>
              <a:lstStyle/>
              <a:p>
                <a:pPr>
                  <a:lnSpc>
                    <a:spcPct val="107000"/>
                  </a:lnSpc>
                  <a:spcAft>
                    <a:spcPts val="800"/>
                  </a:spcAft>
                  <a:tabLst>
                    <a:tab pos="4467225"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BIC = 180 – </a:t>
                </a:r>
                <a14:m>
                  <m:oMath xmlns:m="http://schemas.openxmlformats.org/officeDocument/2006/math">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𝐵</m:t>
                            </m:r>
                          </m:num>
                          <m:den>
                            <m:r>
                              <a:rPr lang="en-IN" i="1">
                                <a:latin typeface="Cambria Math" panose="02040503050406030204" pitchFamily="18" charset="0"/>
                                <a:ea typeface="Times New Roman" panose="02020603050405020304" pitchFamily="18" charset="0"/>
                                <a:cs typeface="Times New Roman" panose="02020603050405020304" pitchFamily="18" charset="0"/>
                              </a:rPr>
                              <m:t>2</m:t>
                            </m:r>
                          </m:den>
                        </m:f>
                        <m:r>
                          <a:rPr lang="en-IN" i="1">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𝐶</m:t>
                            </m:r>
                          </m:num>
                          <m:den>
                            <m:r>
                              <a:rPr lang="en-IN" i="1">
                                <a:latin typeface="Cambria Math" panose="02040503050406030204" pitchFamily="18" charset="0"/>
                                <a:ea typeface="Times New Roman" panose="02020603050405020304" pitchFamily="18" charset="0"/>
                                <a:cs typeface="Times New Roman" panose="02020603050405020304" pitchFamily="18" charset="0"/>
                              </a:rPr>
                              <m:t>2</m:t>
                            </m:r>
                          </m:den>
                        </m:f>
                      </m:e>
                    </m:d>
                  </m:oMath>
                </a14:m>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467225"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          = 180 –(</a:t>
                </a:r>
                <a14:m>
                  <m:oMath xmlns:m="http://schemas.openxmlformats.org/officeDocument/2006/math">
                    <m:r>
                      <a:rPr lang="en-IN" i="1">
                        <a:latin typeface="Cambria Math" panose="02040503050406030204" pitchFamily="18" charset="0"/>
                        <a:ea typeface="Times New Roman" panose="02020603050405020304" pitchFamily="18" charset="0"/>
                        <a:cs typeface="Times New Roman" panose="02020603050405020304" pitchFamily="18" charset="0"/>
                      </a:rPr>
                      <m:t>90−</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𝐴</m:t>
                        </m:r>
                      </m:num>
                      <m:den>
                        <m:r>
                          <a:rPr lang="en-IN" i="1">
                            <a:latin typeface="Cambria Math" panose="02040503050406030204" pitchFamily="18" charset="0"/>
                            <a:ea typeface="Times New Roman" panose="02020603050405020304" pitchFamily="18" charset="0"/>
                            <a:cs typeface="Times New Roman" panose="02020603050405020304" pitchFamily="18" charset="0"/>
                          </a:rPr>
                          <m:t>2</m:t>
                        </m:r>
                      </m:den>
                    </m:f>
                    <m:r>
                      <a:rPr lang="en-GB" b="0" i="1" smtClean="0">
                        <a:latin typeface="Cambria Math" panose="02040503050406030204" pitchFamily="18" charset="0"/>
                        <a:ea typeface="Times New Roman" panose="02020603050405020304" pitchFamily="18" charset="0"/>
                        <a:cs typeface="Times New Roman" panose="02020603050405020304" pitchFamily="18" charset="0"/>
                      </a:rPr>
                      <m:t>)</m:t>
                    </m:r>
                    <m:r>
                      <a:rPr lang="en-IN" i="1">
                        <a:latin typeface="Cambria Math" panose="02040503050406030204" pitchFamily="18" charset="0"/>
                        <a:ea typeface="Times New Roman" panose="02020603050405020304" pitchFamily="18" charset="0"/>
                        <a:cs typeface="Times New Roman" panose="02020603050405020304" pitchFamily="18" charset="0"/>
                      </a:rPr>
                      <m:t>= 90+</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𝐴</m:t>
                        </m:r>
                      </m:num>
                      <m:den>
                        <m:r>
                          <a:rPr lang="en-IN" i="1">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IN" dirty="0">
                    <a:latin typeface="Calibri" panose="020F0502020204030204" pitchFamily="34" charset="0"/>
                    <a:ea typeface="Times New Roman" panose="02020603050405020304" pitchFamily="18"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1424ED74-FBCA-4CB7-8048-A9383F730DAF}"/>
                  </a:ext>
                </a:extLst>
              </p:cNvPr>
              <p:cNvSpPr txBox="1">
                <a:spLocks noRot="1" noChangeAspect="1" noMove="1" noResize="1" noEditPoints="1" noAdjustHandles="1" noChangeArrowheads="1" noChangeShapeType="1" noTextEdit="1"/>
              </p:cNvSpPr>
              <p:nvPr/>
            </p:nvSpPr>
            <p:spPr>
              <a:xfrm>
                <a:off x="1681305" y="3673779"/>
                <a:ext cx="6097836" cy="1059264"/>
              </a:xfrm>
              <a:prstGeom prst="rect">
                <a:avLst/>
              </a:prstGeom>
              <a:blipFill>
                <a:blip r:embed="rId3"/>
                <a:stretch>
                  <a:fillRect l="-900" b="-3468"/>
                </a:stretch>
              </a:blipFill>
            </p:spPr>
            <p:txBody>
              <a:bodyPr/>
              <a:lstStyle/>
              <a:p>
                <a:r>
                  <a:rPr lang="en-IN">
                    <a:noFill/>
                  </a:rPr>
                  <a:t> </a:t>
                </a:r>
              </a:p>
            </p:txBody>
          </p:sp>
        </mc:Fallback>
      </mc:AlternateContent>
    </p:spTree>
    <p:extLst>
      <p:ext uri="{BB962C8B-B14F-4D97-AF65-F5344CB8AC3E}">
        <p14:creationId xmlns:p14="http://schemas.microsoft.com/office/powerpoint/2010/main" val="236854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1622-1E43-4FB7-8553-2653B8C6878A}"/>
              </a:ext>
            </a:extLst>
          </p:cNvPr>
          <p:cNvSpPr>
            <a:spLocks noGrp="1"/>
          </p:cNvSpPr>
          <p:nvPr>
            <p:ph type="title"/>
          </p:nvPr>
        </p:nvSpPr>
        <p:spPr>
          <a:xfrm>
            <a:off x="838200" y="365125"/>
            <a:ext cx="10515600" cy="591805"/>
          </a:xfrm>
        </p:spPr>
        <p:txBody>
          <a:bodyPr>
            <a:normAutofit fontScale="90000"/>
          </a:bodyPr>
          <a:lstStyle/>
          <a:p>
            <a:pPr algn="ctr"/>
            <a:r>
              <a:rPr lang="en-GB" dirty="0"/>
              <a:t>Triangles</a:t>
            </a:r>
            <a:endParaRPr lang="en-IN" dirty="0"/>
          </a:p>
        </p:txBody>
      </p:sp>
      <p:sp>
        <p:nvSpPr>
          <p:cNvPr id="3" name="Content Placeholder 2">
            <a:extLst>
              <a:ext uri="{FF2B5EF4-FFF2-40B4-BE49-F238E27FC236}">
                <a16:creationId xmlns:a16="http://schemas.microsoft.com/office/drawing/2014/main" id="{BBE1672B-ED70-4E26-AE30-3E24FD809D81}"/>
              </a:ext>
            </a:extLst>
          </p:cNvPr>
          <p:cNvSpPr>
            <a:spLocks noGrp="1"/>
          </p:cNvSpPr>
          <p:nvPr>
            <p:ph idx="1"/>
          </p:nvPr>
        </p:nvSpPr>
        <p:spPr>
          <a:xfrm>
            <a:off x="838200" y="956930"/>
            <a:ext cx="10515600" cy="5220033"/>
          </a:xfrm>
        </p:spPr>
        <p:txBody>
          <a:bodyPr/>
          <a:lstStyle/>
          <a:p>
            <a:endParaRPr lang="en-GB" dirty="0"/>
          </a:p>
          <a:p>
            <a:r>
              <a:rPr lang="en-GB" dirty="0"/>
              <a:t>9.                                   )))</a:t>
            </a:r>
            <a:endParaRPr lang="en-IN" dirty="0"/>
          </a:p>
        </p:txBody>
      </p:sp>
      <p:pic>
        <p:nvPicPr>
          <p:cNvPr id="4" name="Picture 3">
            <a:extLst>
              <a:ext uri="{FF2B5EF4-FFF2-40B4-BE49-F238E27FC236}">
                <a16:creationId xmlns:a16="http://schemas.microsoft.com/office/drawing/2014/main" id="{6B610AAA-B1D4-4221-B3F8-694C4AB3DA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94731" y="1202144"/>
            <a:ext cx="2659188" cy="3263530"/>
          </a:xfrm>
          <a:prstGeom prst="rect">
            <a:avLst/>
          </a:prstGeom>
          <a:noFill/>
          <a:ln>
            <a:noFill/>
          </a:ln>
        </p:spPr>
      </p:pic>
      <p:sp>
        <p:nvSpPr>
          <p:cNvPr id="5" name="Rectangle 4">
            <a:extLst>
              <a:ext uri="{FF2B5EF4-FFF2-40B4-BE49-F238E27FC236}">
                <a16:creationId xmlns:a16="http://schemas.microsoft.com/office/drawing/2014/main" id="{26CE786F-A690-404A-837E-470A349C1F86}"/>
              </a:ext>
            </a:extLst>
          </p:cNvPr>
          <p:cNvSpPr/>
          <p:nvPr/>
        </p:nvSpPr>
        <p:spPr>
          <a:xfrm>
            <a:off x="5301205" y="1017478"/>
            <a:ext cx="5188689" cy="646331"/>
          </a:xfrm>
          <a:prstGeom prst="rect">
            <a:avLst/>
          </a:prstGeom>
        </p:spPr>
        <p:txBody>
          <a:bodyPr wrap="square">
            <a:spAutoFit/>
          </a:bodyPr>
          <a:lstStyle/>
          <a:p>
            <a:r>
              <a:rPr lang="en-IN" dirty="0">
                <a:latin typeface="Calibri" panose="020F0502020204030204" pitchFamily="34" charset="0"/>
                <a:ea typeface="Times New Roman" panose="02020603050405020304" pitchFamily="18" charset="0"/>
                <a:cs typeface="Times New Roman" panose="02020603050405020304" pitchFamily="18" charset="0"/>
              </a:rPr>
              <a:t>      BI, CI are the exterior angle bisector of &lt;B and &lt;C</a:t>
            </a:r>
          </a:p>
          <a:p>
            <a:r>
              <a:rPr lang="en-IN" dirty="0">
                <a:latin typeface="Calibri" panose="020F0502020204030204" pitchFamily="34" charset="0"/>
                <a:ea typeface="Times New Roman" panose="02020603050405020304" pitchFamily="18" charset="0"/>
                <a:cs typeface="Times New Roman" panose="02020603050405020304" pitchFamily="18" charset="0"/>
              </a:rPr>
              <a:t>Express &lt;BIC in terms of &lt;A </a:t>
            </a:r>
            <a:endParaRPr lang="en-IN"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15CD0B4-23C6-42F5-A7EC-9FD6FE49E25A}"/>
                  </a:ext>
                </a:extLst>
              </p:cNvPr>
              <p:cNvSpPr/>
              <p:nvPr/>
            </p:nvSpPr>
            <p:spPr>
              <a:xfrm>
                <a:off x="4924540" y="1989056"/>
                <a:ext cx="4847421" cy="1036951"/>
              </a:xfrm>
              <a:prstGeom prst="rect">
                <a:avLst/>
              </a:prstGeom>
            </p:spPr>
            <p:txBody>
              <a:bodyPr wrap="square">
                <a:spAutoFit/>
              </a:bodyPr>
              <a:lstStyle/>
              <a:p>
                <a:pPr>
                  <a:lnSpc>
                    <a:spcPct val="107000"/>
                  </a:lnSpc>
                  <a:spcAft>
                    <a:spcPts val="800"/>
                  </a:spcAft>
                  <a:tabLst>
                    <a:tab pos="4467225"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From </a:t>
                </a:r>
                <a14:m>
                  <m:oMath xmlns:m="http://schemas.openxmlformats.org/officeDocument/2006/math">
                    <m:r>
                      <a:rPr lang="en-IN" i="1">
                        <a:latin typeface="Cambria Math" panose="02040503050406030204" pitchFamily="18" charset="0"/>
                        <a:ea typeface="Times New Roman" panose="02020603050405020304" pitchFamily="18" charset="0"/>
                        <a:cs typeface="Times New Roman" panose="02020603050405020304" pitchFamily="18" charset="0"/>
                      </a:rPr>
                      <m:t>∆</m:t>
                    </m:r>
                    <m:r>
                      <a:rPr lang="en-IN" i="1">
                        <a:latin typeface="Cambria Math" panose="02040503050406030204" pitchFamily="18" charset="0"/>
                        <a:ea typeface="Times New Roman" panose="02020603050405020304" pitchFamily="18" charset="0"/>
                        <a:cs typeface="Times New Roman" panose="02020603050405020304" pitchFamily="18" charset="0"/>
                      </a:rPr>
                      <m:t>𝐵𝐼𝐶</m:t>
                    </m:r>
                  </m:oMath>
                </a14:m>
                <a:r>
                  <a:rPr lang="en-IN" dirty="0">
                    <a:latin typeface="Calibri" panose="020F0502020204030204" pitchFamily="34" charset="0"/>
                    <a:ea typeface="Times New Roman" panose="02020603050405020304" pitchFamily="18" charset="0"/>
                    <a:cs typeface="Times New Roman" panose="02020603050405020304" pitchFamily="18" charset="0"/>
                  </a:rPr>
                  <a:t>&lt;BIC = 180 – (</a:t>
                </a:r>
                <a14:m>
                  <m:oMath xmlns:m="http://schemas.openxmlformats.org/officeDocument/2006/math">
                    <m:r>
                      <a:rPr lang="en-IN" i="1">
                        <a:latin typeface="Cambria Math" panose="02040503050406030204" pitchFamily="18" charset="0"/>
                        <a:ea typeface="Times New Roman" panose="02020603050405020304" pitchFamily="18" charset="0"/>
                        <a:cs typeface="Times New Roman" panose="02020603050405020304" pitchFamily="18" charset="0"/>
                      </a:rPr>
                      <m:t>90</m:t>
                    </m:r>
                    <m:r>
                      <a:rPr lang="en-GB" b="0"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𝐵</m:t>
                        </m:r>
                      </m:num>
                      <m:den>
                        <m:r>
                          <a:rPr lang="en-IN" i="1">
                            <a:latin typeface="Cambria Math" panose="02040503050406030204" pitchFamily="18" charset="0"/>
                            <a:ea typeface="Times New Roman" panose="02020603050405020304" pitchFamily="18" charset="0"/>
                            <a:cs typeface="Times New Roman" panose="02020603050405020304" pitchFamily="18" charset="0"/>
                          </a:rPr>
                          <m:t>2</m:t>
                        </m:r>
                      </m:den>
                    </m:f>
                    <m:r>
                      <a:rPr lang="en-GB" b="0" i="1" smtClean="0">
                        <a:latin typeface="Cambria Math" panose="02040503050406030204" pitchFamily="18" charset="0"/>
                        <a:ea typeface="Times New Roman" panose="02020603050405020304" pitchFamily="18" charset="0"/>
                        <a:cs typeface="Times New Roman" panose="02020603050405020304" pitchFamily="18" charset="0"/>
                      </a:rPr>
                      <m:t>)−(90−</m:t>
                    </m:r>
                    <m:r>
                      <a:rPr lang="en-GB" b="0" i="1" smtClean="0">
                        <a:latin typeface="Cambria Math" panose="02040503050406030204" pitchFamily="18" charset="0"/>
                        <a:ea typeface="Times New Roman" panose="02020603050405020304" pitchFamily="18" charset="0"/>
                        <a:cs typeface="Times New Roman" panose="02020603050405020304" pitchFamily="18" charset="0"/>
                      </a:rPr>
                      <m:t>𝑐</m:t>
                    </m:r>
                    <m:r>
                      <a:rPr lang="en-GB" b="0" i="1" smtClean="0">
                        <a:latin typeface="Cambria Math" panose="02040503050406030204" pitchFamily="18" charset="0"/>
                        <a:ea typeface="Times New Roman" panose="02020603050405020304" pitchFamily="18" charset="0"/>
                        <a:cs typeface="Times New Roman" panose="02020603050405020304" pitchFamily="18" charset="0"/>
                      </a:rPr>
                      <m:t>/2)</m:t>
                    </m:r>
                  </m:oMath>
                </a14:m>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467225"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&lt;BIC = </a:t>
                </a:r>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𝐵</m:t>
                        </m:r>
                      </m:num>
                      <m:den>
                        <m:r>
                          <a:rPr lang="en-IN" i="1">
                            <a:latin typeface="Cambria Math" panose="02040503050406030204" pitchFamily="18" charset="0"/>
                            <a:ea typeface="Times New Roman" panose="02020603050405020304" pitchFamily="18" charset="0"/>
                            <a:cs typeface="Times New Roman" panose="02020603050405020304" pitchFamily="18" charset="0"/>
                          </a:rPr>
                          <m:t>2</m:t>
                        </m:r>
                      </m:den>
                    </m:f>
                    <m:r>
                      <a:rPr lang="en-IN" i="1">
                        <a:latin typeface="Cambria Math" panose="02040503050406030204" pitchFamily="18" charset="0"/>
                        <a:ea typeface="Times New Roman" panose="02020603050405020304" pitchFamily="18" charset="0"/>
                        <a:cs typeface="Times New Roman" panose="02020603050405020304" pitchFamily="18" charset="0"/>
                      </a:rPr>
                      <m:t>+ </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𝐶</m:t>
                        </m:r>
                      </m:num>
                      <m:den>
                        <m:r>
                          <a:rPr lang="en-IN" i="1">
                            <a:latin typeface="Cambria Math" panose="02040503050406030204" pitchFamily="18" charset="0"/>
                            <a:ea typeface="Times New Roman" panose="02020603050405020304" pitchFamily="18" charset="0"/>
                            <a:cs typeface="Times New Roman" panose="02020603050405020304" pitchFamily="18" charset="0"/>
                          </a:rPr>
                          <m:t>2</m:t>
                        </m:r>
                      </m:den>
                    </m:f>
                    <m:r>
                      <a:rPr lang="en-IN" i="1">
                        <a:latin typeface="Cambria Math" panose="02040503050406030204" pitchFamily="18" charset="0"/>
                        <a:ea typeface="Times New Roman" panose="02020603050405020304" pitchFamily="18" charset="0"/>
                        <a:cs typeface="Times New Roman" panose="02020603050405020304" pitchFamily="18" charset="0"/>
                      </a:rPr>
                      <m:t>=90− </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𝐴</m:t>
                        </m:r>
                      </m:num>
                      <m:den>
                        <m:r>
                          <a:rPr lang="en-IN" i="1">
                            <a:latin typeface="Cambria Math" panose="02040503050406030204" pitchFamily="18" charset="0"/>
                            <a:ea typeface="Times New Roman" panose="02020603050405020304" pitchFamily="18" charset="0"/>
                            <a:cs typeface="Times New Roman" panose="02020603050405020304" pitchFamily="18" charset="0"/>
                          </a:rPr>
                          <m:t>2</m:t>
                        </m:r>
                      </m:den>
                    </m:f>
                  </m:oMath>
                </a14:m>
                <a:endParaRPr lang="en-IN"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A15CD0B4-23C6-42F5-A7EC-9FD6FE49E25A}"/>
                  </a:ext>
                </a:extLst>
              </p:cNvPr>
              <p:cNvSpPr>
                <a:spLocks noRot="1" noChangeAspect="1" noMove="1" noResize="1" noEditPoints="1" noAdjustHandles="1" noChangeArrowheads="1" noChangeShapeType="1" noTextEdit="1"/>
              </p:cNvSpPr>
              <p:nvPr/>
            </p:nvSpPr>
            <p:spPr>
              <a:xfrm>
                <a:off x="4924540" y="1989056"/>
                <a:ext cx="4847421" cy="1036951"/>
              </a:xfrm>
              <a:prstGeom prst="rect">
                <a:avLst/>
              </a:prstGeom>
              <a:blipFill>
                <a:blip r:embed="rId4"/>
                <a:stretch>
                  <a:fillRect l="-1132" b="-2941"/>
                </a:stretch>
              </a:blipFill>
            </p:spPr>
            <p:txBody>
              <a:bodyPr/>
              <a:lstStyle/>
              <a:p>
                <a:r>
                  <a:rPr lang="en-IN">
                    <a:noFill/>
                  </a:rPr>
                  <a:t> </a:t>
                </a:r>
              </a:p>
            </p:txBody>
          </p:sp>
        </mc:Fallback>
      </mc:AlternateContent>
      <p:sp>
        <p:nvSpPr>
          <p:cNvPr id="7" name="Rectangle 6">
            <a:extLst>
              <a:ext uri="{FF2B5EF4-FFF2-40B4-BE49-F238E27FC236}">
                <a16:creationId xmlns:a16="http://schemas.microsoft.com/office/drawing/2014/main" id="{4CED37D0-C5FB-45F1-AE16-266A1CE82F7A}"/>
              </a:ext>
            </a:extLst>
          </p:cNvPr>
          <p:cNvSpPr/>
          <p:nvPr/>
        </p:nvSpPr>
        <p:spPr>
          <a:xfrm>
            <a:off x="1127050" y="4465674"/>
            <a:ext cx="5188689" cy="774507"/>
          </a:xfrm>
          <a:prstGeom prst="rect">
            <a:avLst/>
          </a:prstGeom>
        </p:spPr>
        <p:txBody>
          <a:bodyPr wrap="square">
            <a:spAutoFit/>
          </a:bodyPr>
          <a:lstStyle/>
          <a:p>
            <a:pPr lvl="0">
              <a:lnSpc>
                <a:spcPct val="107000"/>
              </a:lnSpc>
              <a:spcAft>
                <a:spcPts val="800"/>
              </a:spcAft>
              <a:tabLst>
                <a:tab pos="4467225" algn="l"/>
              </a:tabLst>
            </a:pP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467225" algn="l"/>
              </a:tabLst>
            </a:pPr>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89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additive="base">
                                        <p:cTn id="3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C2DE0-FDBC-42BC-A95A-EBB7FB909C1D}"/>
              </a:ext>
            </a:extLst>
          </p:cNvPr>
          <p:cNvSpPr>
            <a:spLocks noGrp="1"/>
          </p:cNvSpPr>
          <p:nvPr>
            <p:ph type="title"/>
          </p:nvPr>
        </p:nvSpPr>
        <p:spPr>
          <a:xfrm>
            <a:off x="646111" y="452719"/>
            <a:ext cx="9404723" cy="704750"/>
          </a:xfrm>
        </p:spPr>
        <p:txBody>
          <a:bodyPr/>
          <a:lstStyle/>
          <a:p>
            <a:pPr algn="ctr"/>
            <a:r>
              <a:rPr lang="en-IN" sz="3600" dirty="0">
                <a:solidFill>
                  <a:schemeClr val="bg2">
                    <a:lumMod val="60000"/>
                    <a:lumOff val="40000"/>
                  </a:schemeClr>
                </a:solidFill>
              </a:rPr>
              <a:t>SIMILAR TRIANGLES</a:t>
            </a:r>
          </a:p>
        </p:txBody>
      </p:sp>
      <p:sp>
        <p:nvSpPr>
          <p:cNvPr id="3" name="Content Placeholder 2">
            <a:extLst>
              <a:ext uri="{FF2B5EF4-FFF2-40B4-BE49-F238E27FC236}">
                <a16:creationId xmlns:a16="http://schemas.microsoft.com/office/drawing/2014/main" id="{54FB8877-2BAF-4284-A5EF-942FAC371691}"/>
              </a:ext>
            </a:extLst>
          </p:cNvPr>
          <p:cNvSpPr>
            <a:spLocks noGrp="1"/>
          </p:cNvSpPr>
          <p:nvPr>
            <p:ph idx="1"/>
          </p:nvPr>
        </p:nvSpPr>
        <p:spPr>
          <a:xfrm>
            <a:off x="1324212" y="1365814"/>
            <a:ext cx="8946541" cy="5889584"/>
          </a:xfrm>
        </p:spPr>
        <p:txBody>
          <a:bodyPr/>
          <a:lstStyle/>
          <a:p>
            <a:r>
              <a:rPr lang="en-IN" sz="2400" dirty="0"/>
              <a:t>Similar Triangles :</a:t>
            </a:r>
          </a:p>
          <a:p>
            <a:endParaRPr lang="en-IN" sz="2400" dirty="0"/>
          </a:p>
          <a:p>
            <a:endParaRPr lang="en-IN" sz="2400" dirty="0"/>
          </a:p>
          <a:p>
            <a:endParaRPr lang="en-GB" sz="2400" dirty="0"/>
          </a:p>
          <a:p>
            <a:endParaRPr lang="en-GB" sz="2400" dirty="0"/>
          </a:p>
          <a:p>
            <a:r>
              <a:rPr lang="en-GB" sz="2400" dirty="0"/>
              <a:t>Two triangles are said to be similar if</a:t>
            </a:r>
          </a:p>
          <a:p>
            <a:r>
              <a:rPr lang="en-GB" sz="2400" dirty="0"/>
              <a:t>       (</a:t>
            </a:r>
            <a:r>
              <a:rPr lang="en-GB" sz="2400" dirty="0" err="1"/>
              <a:t>i</a:t>
            </a:r>
            <a:r>
              <a:rPr lang="en-GB" sz="2400" dirty="0"/>
              <a:t>)   their corresponding angles are equal and</a:t>
            </a:r>
          </a:p>
          <a:p>
            <a:r>
              <a:rPr lang="en-GB" sz="2400" dirty="0"/>
              <a:t>       (ii)  their corresponding sides are proportional.</a:t>
            </a:r>
          </a:p>
          <a:p>
            <a:r>
              <a:rPr lang="en-GB" sz="2400" dirty="0"/>
              <a:t>Equiangular Triangles are similar.</a:t>
            </a:r>
          </a:p>
          <a:p>
            <a:endParaRPr lang="en-IN" dirty="0"/>
          </a:p>
          <a:p>
            <a:endParaRPr lang="en-IN" dirty="0"/>
          </a:p>
          <a:p>
            <a:endParaRPr lang="en-IN" dirty="0"/>
          </a:p>
        </p:txBody>
      </p:sp>
      <p:pic>
        <p:nvPicPr>
          <p:cNvPr id="1026" name="Picture 2" descr="Triangles (Geometry, Similarity) – Mathplanet">
            <a:extLst>
              <a:ext uri="{FF2B5EF4-FFF2-40B4-BE49-F238E27FC236}">
                <a16:creationId xmlns:a16="http://schemas.microsoft.com/office/drawing/2014/main" id="{9E1EAC55-4705-433F-A202-1933A3272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8561" y="1984456"/>
            <a:ext cx="3209925" cy="1652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8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D78B-E62B-4C6E-A5EF-A12F5721C183}"/>
              </a:ext>
            </a:extLst>
          </p:cNvPr>
          <p:cNvSpPr>
            <a:spLocks noGrp="1"/>
          </p:cNvSpPr>
          <p:nvPr>
            <p:ph type="title"/>
          </p:nvPr>
        </p:nvSpPr>
        <p:spPr>
          <a:xfrm>
            <a:off x="646111" y="452718"/>
            <a:ext cx="9404723" cy="589003"/>
          </a:xfrm>
        </p:spPr>
        <p:txBody>
          <a:bodyPr>
            <a:normAutofit fontScale="90000"/>
          </a:bodyPr>
          <a:lstStyle/>
          <a:p>
            <a:pPr algn="ctr"/>
            <a:r>
              <a:rPr lang="en-IN" dirty="0"/>
              <a:t>SIMILAR </a:t>
            </a:r>
            <a:r>
              <a:rPr lang="en-IN" sz="3600" dirty="0"/>
              <a:t>TRIANGLES</a:t>
            </a:r>
          </a:p>
        </p:txBody>
      </p:sp>
      <p:sp>
        <p:nvSpPr>
          <p:cNvPr id="3" name="Content Placeholder 2">
            <a:extLst>
              <a:ext uri="{FF2B5EF4-FFF2-40B4-BE49-F238E27FC236}">
                <a16:creationId xmlns:a16="http://schemas.microsoft.com/office/drawing/2014/main" id="{A101B49F-6C51-499D-BCE9-C35C1E0195CC}"/>
              </a:ext>
            </a:extLst>
          </p:cNvPr>
          <p:cNvSpPr>
            <a:spLocks noGrp="1"/>
          </p:cNvSpPr>
          <p:nvPr>
            <p:ph idx="1"/>
          </p:nvPr>
        </p:nvSpPr>
        <p:spPr>
          <a:xfrm>
            <a:off x="1104293" y="1412112"/>
            <a:ext cx="8946541" cy="4813138"/>
          </a:xfrm>
        </p:spPr>
        <p:txBody>
          <a:bodyPr/>
          <a:lstStyle/>
          <a:p>
            <a:r>
              <a:rPr lang="en-IN" dirty="0"/>
              <a:t>If two triangles ABC and DEF are similar then the ratio of their corresponding sides will be in proportion. </a:t>
            </a:r>
          </a:p>
          <a:p>
            <a:endParaRPr lang="en-IN" dirty="0"/>
          </a:p>
          <a:p>
            <a:endParaRPr lang="en-IN" dirty="0"/>
          </a:p>
          <a:p>
            <a:endParaRPr lang="en-IN" dirty="0"/>
          </a:p>
          <a:p>
            <a:endParaRPr lang="en-IN" dirty="0"/>
          </a:p>
          <a:p>
            <a:endParaRPr lang="en-IN" dirty="0"/>
          </a:p>
          <a:p>
            <a:endParaRPr lang="en-IN" dirty="0"/>
          </a:p>
          <a:p>
            <a:pPr marL="0" indent="0">
              <a:buNone/>
            </a:pPr>
            <a:r>
              <a:rPr lang="en-IN" sz="2800" dirty="0"/>
              <a:t>    AB/DE = BC/EF = AC/DF</a:t>
            </a:r>
          </a:p>
        </p:txBody>
      </p:sp>
      <p:pic>
        <p:nvPicPr>
          <p:cNvPr id="5" name="Picture 4">
            <a:extLst>
              <a:ext uri="{FF2B5EF4-FFF2-40B4-BE49-F238E27FC236}">
                <a16:creationId xmlns:a16="http://schemas.microsoft.com/office/drawing/2014/main" id="{4C18F231-D9DB-48B2-A9D0-9C26FE289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687" y="2586037"/>
            <a:ext cx="2714625" cy="1685925"/>
          </a:xfrm>
          <a:prstGeom prst="rect">
            <a:avLst/>
          </a:prstGeom>
        </p:spPr>
      </p:pic>
    </p:spTree>
    <p:extLst>
      <p:ext uri="{BB962C8B-B14F-4D97-AF65-F5344CB8AC3E}">
        <p14:creationId xmlns:p14="http://schemas.microsoft.com/office/powerpoint/2010/main" val="256460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FA86-9928-4861-9F3C-530995F204AA}"/>
              </a:ext>
            </a:extLst>
          </p:cNvPr>
          <p:cNvSpPr>
            <a:spLocks noGrp="1"/>
          </p:cNvSpPr>
          <p:nvPr>
            <p:ph type="title"/>
          </p:nvPr>
        </p:nvSpPr>
        <p:spPr/>
        <p:txBody>
          <a:bodyPr/>
          <a:lstStyle/>
          <a:p>
            <a:pPr algn="ctr"/>
            <a:r>
              <a:rPr lang="en-GB" dirty="0"/>
              <a:t>Geometry</a:t>
            </a:r>
            <a:endParaRPr lang="en-IN" dirty="0"/>
          </a:p>
        </p:txBody>
      </p:sp>
      <p:sp>
        <p:nvSpPr>
          <p:cNvPr id="3" name="Content Placeholder 2">
            <a:extLst>
              <a:ext uri="{FF2B5EF4-FFF2-40B4-BE49-F238E27FC236}">
                <a16:creationId xmlns:a16="http://schemas.microsoft.com/office/drawing/2014/main" id="{78E48540-7DF4-490D-B825-B5A2CF32D13B}"/>
              </a:ext>
            </a:extLst>
          </p:cNvPr>
          <p:cNvSpPr>
            <a:spLocks noGrp="1"/>
          </p:cNvSpPr>
          <p:nvPr>
            <p:ph idx="1"/>
          </p:nvPr>
        </p:nvSpPr>
        <p:spPr>
          <a:xfrm>
            <a:off x="248338" y="1828800"/>
            <a:ext cx="10114862" cy="4284242"/>
          </a:xfrm>
        </p:spPr>
        <p:txBody>
          <a:bodyPr/>
          <a:lstStyle/>
          <a:p>
            <a:pPr marL="0" indent="0">
              <a:buNone/>
            </a:pPr>
            <a:r>
              <a:rPr lang="en-IN" sz="2800" dirty="0"/>
              <a:t>Line Segment:</a:t>
            </a:r>
          </a:p>
          <a:p>
            <a:pPr marL="0" indent="0">
              <a:buNone/>
            </a:pPr>
            <a:endParaRPr lang="en-IN" sz="2800" dirty="0"/>
          </a:p>
          <a:p>
            <a:pPr marL="0" indent="0">
              <a:buNone/>
            </a:pPr>
            <a:r>
              <a:rPr lang="en-IN" sz="2800" dirty="0"/>
              <a:t>A line segment has 2 end points </a:t>
            </a:r>
          </a:p>
          <a:p>
            <a:pPr marL="0" indent="0">
              <a:buNone/>
            </a:pPr>
            <a:r>
              <a:rPr lang="en-IN" sz="2800" dirty="0"/>
              <a:t>It can be ‘measured’</a:t>
            </a:r>
          </a:p>
          <a:p>
            <a:pPr marL="0" indent="0">
              <a:buNone/>
            </a:pPr>
            <a:r>
              <a:rPr lang="en-IN" sz="2800" dirty="0"/>
              <a:t>It is denoted by   AB               ________________________</a:t>
            </a:r>
          </a:p>
          <a:p>
            <a:pPr marL="0" indent="0">
              <a:buNone/>
            </a:pPr>
            <a:r>
              <a:rPr lang="en-IN" sz="2800" dirty="0"/>
              <a:t>                                            A              28.7 cm               </a:t>
            </a:r>
            <a:r>
              <a:rPr lang="en-IN" sz="2400" dirty="0"/>
              <a:t>B</a:t>
            </a:r>
            <a:r>
              <a:rPr lang="en-IN" dirty="0"/>
              <a:t>                  </a:t>
            </a:r>
          </a:p>
        </p:txBody>
      </p:sp>
    </p:spTree>
    <p:extLst>
      <p:ext uri="{BB962C8B-B14F-4D97-AF65-F5344CB8AC3E}">
        <p14:creationId xmlns:p14="http://schemas.microsoft.com/office/powerpoint/2010/main" val="32908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BA4A-4DB2-41D2-BACA-23FB8AA712BF}"/>
              </a:ext>
            </a:extLst>
          </p:cNvPr>
          <p:cNvSpPr>
            <a:spLocks noGrp="1"/>
          </p:cNvSpPr>
          <p:nvPr>
            <p:ph type="title"/>
          </p:nvPr>
        </p:nvSpPr>
        <p:spPr>
          <a:xfrm>
            <a:off x="646111" y="452718"/>
            <a:ext cx="9404723" cy="507981"/>
          </a:xfrm>
        </p:spPr>
        <p:txBody>
          <a:bodyPr>
            <a:normAutofit fontScale="90000"/>
          </a:bodyPr>
          <a:lstStyle/>
          <a:p>
            <a:pPr algn="ctr"/>
            <a:r>
              <a:rPr lang="en-IN" sz="3200" dirty="0"/>
              <a:t>SIMILAR TRIANGLES</a:t>
            </a:r>
          </a:p>
        </p:txBody>
      </p:sp>
      <p:sp>
        <p:nvSpPr>
          <p:cNvPr id="3" name="Content Placeholder 2">
            <a:extLst>
              <a:ext uri="{FF2B5EF4-FFF2-40B4-BE49-F238E27FC236}">
                <a16:creationId xmlns:a16="http://schemas.microsoft.com/office/drawing/2014/main" id="{C2C6E025-B869-4F4B-920F-AF19180131C2}"/>
              </a:ext>
            </a:extLst>
          </p:cNvPr>
          <p:cNvSpPr>
            <a:spLocks noGrp="1"/>
          </p:cNvSpPr>
          <p:nvPr>
            <p:ph idx="1"/>
          </p:nvPr>
        </p:nvSpPr>
        <p:spPr>
          <a:xfrm>
            <a:off x="1003253" y="960699"/>
            <a:ext cx="8946541" cy="5263831"/>
          </a:xfrm>
        </p:spPr>
        <p:txBody>
          <a:bodyPr>
            <a:normAutofit/>
          </a:bodyPr>
          <a:lstStyle/>
          <a:p>
            <a:endParaRPr lang="en-GB" dirty="0"/>
          </a:p>
          <a:p>
            <a:r>
              <a:rPr lang="en-GB" dirty="0"/>
              <a:t>Given the following triangles are similar, find the length of </a:t>
            </a:r>
            <a:r>
              <a:rPr lang="en-GB" i="1" dirty="0"/>
              <a:t>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Find  ‘a’ and ‘b’</a:t>
            </a:r>
          </a:p>
          <a:p>
            <a:r>
              <a:rPr lang="en-IN" dirty="0"/>
              <a:t>There are four types of similar triangle sums</a:t>
            </a:r>
          </a:p>
          <a:p>
            <a:endParaRPr lang="en-IN" dirty="0"/>
          </a:p>
          <a:p>
            <a:endParaRPr lang="en-IN" dirty="0"/>
          </a:p>
        </p:txBody>
      </p:sp>
      <p:pic>
        <p:nvPicPr>
          <p:cNvPr id="5" name="Picture 4">
            <a:extLst>
              <a:ext uri="{FF2B5EF4-FFF2-40B4-BE49-F238E27FC236}">
                <a16:creationId xmlns:a16="http://schemas.microsoft.com/office/drawing/2014/main" id="{23A8A44B-DD45-4DBA-BB4C-283CF8B40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147" y="2228246"/>
            <a:ext cx="2266950" cy="781050"/>
          </a:xfrm>
          <a:prstGeom prst="rect">
            <a:avLst/>
          </a:prstGeom>
        </p:spPr>
      </p:pic>
      <p:pic>
        <p:nvPicPr>
          <p:cNvPr id="7" name="Picture 6">
            <a:extLst>
              <a:ext uri="{FF2B5EF4-FFF2-40B4-BE49-F238E27FC236}">
                <a16:creationId xmlns:a16="http://schemas.microsoft.com/office/drawing/2014/main" id="{B630F829-22CD-48B7-A6C5-EC513DDB5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595" y="2265864"/>
            <a:ext cx="1552575" cy="656863"/>
          </a:xfrm>
          <a:prstGeom prst="rect">
            <a:avLst/>
          </a:prstGeom>
        </p:spPr>
      </p:pic>
      <p:pic>
        <p:nvPicPr>
          <p:cNvPr id="9" name="Picture 8">
            <a:extLst>
              <a:ext uri="{FF2B5EF4-FFF2-40B4-BE49-F238E27FC236}">
                <a16:creationId xmlns:a16="http://schemas.microsoft.com/office/drawing/2014/main" id="{ED555141-782C-4BEC-80CE-4D250A8735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621" y="3429000"/>
            <a:ext cx="3429000" cy="1776413"/>
          </a:xfrm>
          <a:prstGeom prst="rect">
            <a:avLst/>
          </a:prstGeom>
        </p:spPr>
      </p:pic>
    </p:spTree>
    <p:extLst>
      <p:ext uri="{BB962C8B-B14F-4D97-AF65-F5344CB8AC3E}">
        <p14:creationId xmlns:p14="http://schemas.microsoft.com/office/powerpoint/2010/main" val="174757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A2AD-B095-48FD-AE76-6C2048CCF064}"/>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5EB5BEFE-7AC2-412A-B410-9FDDDFF54E26}"/>
              </a:ext>
            </a:extLst>
          </p:cNvPr>
          <p:cNvSpPr>
            <a:spLocks noGrp="1"/>
          </p:cNvSpPr>
          <p:nvPr>
            <p:ph idx="1"/>
          </p:nvPr>
        </p:nvSpPr>
        <p:spPr>
          <a:xfrm>
            <a:off x="677334" y="2151343"/>
            <a:ext cx="8596668" cy="3880773"/>
          </a:xfrm>
        </p:spPr>
        <p:txBody>
          <a:bodyPr/>
          <a:lstStyle/>
          <a:p>
            <a:r>
              <a:rPr lang="en-IN" dirty="0"/>
              <a:t>Type I :      </a:t>
            </a:r>
          </a:p>
          <a:p>
            <a:r>
              <a:rPr lang="en-IN" dirty="0"/>
              <a:t>        A</a:t>
            </a:r>
          </a:p>
          <a:p>
            <a:r>
              <a:rPr lang="en-IN" dirty="0"/>
              <a:t>                   6  D</a:t>
            </a:r>
          </a:p>
          <a:p>
            <a:r>
              <a:rPr lang="en-IN" dirty="0"/>
              <a:t>      x          c     8                                             </a:t>
            </a:r>
          </a:p>
          <a:p>
            <a:r>
              <a:rPr lang="en-IN" dirty="0"/>
              <a:t>              9        E</a:t>
            </a:r>
          </a:p>
          <a:p>
            <a:r>
              <a:rPr lang="en-IN" dirty="0"/>
              <a:t>         B</a:t>
            </a:r>
          </a:p>
        </p:txBody>
      </p:sp>
      <p:cxnSp>
        <p:nvCxnSpPr>
          <p:cNvPr id="5" name="Straight Connector 4">
            <a:extLst>
              <a:ext uri="{FF2B5EF4-FFF2-40B4-BE49-F238E27FC236}">
                <a16:creationId xmlns:a16="http://schemas.microsoft.com/office/drawing/2014/main" id="{ED26AF54-4DC2-4EFA-BC21-F275501114C0}"/>
              </a:ext>
            </a:extLst>
          </p:cNvPr>
          <p:cNvCxnSpPr/>
          <p:nvPr/>
        </p:nvCxnSpPr>
        <p:spPr>
          <a:xfrm>
            <a:off x="1711354" y="2766270"/>
            <a:ext cx="0" cy="132546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38D6028-2777-45F4-B233-BF0A359FB700}"/>
              </a:ext>
            </a:extLst>
          </p:cNvPr>
          <p:cNvCxnSpPr/>
          <p:nvPr/>
        </p:nvCxnSpPr>
        <p:spPr>
          <a:xfrm>
            <a:off x="2709644" y="3187817"/>
            <a:ext cx="0" cy="61239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D1A496E-253A-4AD2-BB19-076157C27658}"/>
              </a:ext>
            </a:extLst>
          </p:cNvPr>
          <p:cNvCxnSpPr/>
          <p:nvPr/>
        </p:nvCxnSpPr>
        <p:spPr>
          <a:xfrm>
            <a:off x="1711354" y="2766270"/>
            <a:ext cx="998290" cy="1033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2DEE4CF-2608-4A52-8668-2679F136ABBE}"/>
              </a:ext>
            </a:extLst>
          </p:cNvPr>
          <p:cNvCxnSpPr/>
          <p:nvPr/>
        </p:nvCxnSpPr>
        <p:spPr>
          <a:xfrm flipH="1">
            <a:off x="1711354" y="3187817"/>
            <a:ext cx="998290" cy="903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row: Down 12">
            <a:extLst>
              <a:ext uri="{FF2B5EF4-FFF2-40B4-BE49-F238E27FC236}">
                <a16:creationId xmlns:a16="http://schemas.microsoft.com/office/drawing/2014/main" id="{2D09C791-1A4E-44B1-BA32-B87DE2DF73D4}"/>
              </a:ext>
            </a:extLst>
          </p:cNvPr>
          <p:cNvSpPr/>
          <p:nvPr/>
        </p:nvSpPr>
        <p:spPr>
          <a:xfrm flipH="1">
            <a:off x="1665634" y="3187817"/>
            <a:ext cx="79274" cy="2411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2DEA1D2B-4D7C-46CF-910C-840D00C58298}"/>
              </a:ext>
            </a:extLst>
          </p:cNvPr>
          <p:cNvSpPr/>
          <p:nvPr/>
        </p:nvSpPr>
        <p:spPr>
          <a:xfrm>
            <a:off x="2654697" y="3345634"/>
            <a:ext cx="90675" cy="152575"/>
          </a:xfrm>
          <a:prstGeom prst="downArrow">
            <a:avLst>
              <a:gd name="adj1" fmla="val 50000"/>
              <a:gd name="adj2" fmla="val 43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67B2CA3E-8E25-41E1-90B4-922691869E7E}"/>
              </a:ext>
            </a:extLst>
          </p:cNvPr>
          <p:cNvCxnSpPr>
            <a:cxnSpLocks/>
          </p:cNvCxnSpPr>
          <p:nvPr/>
        </p:nvCxnSpPr>
        <p:spPr>
          <a:xfrm>
            <a:off x="1744908" y="2766270"/>
            <a:ext cx="955126" cy="1033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2DE10CB-367F-41F4-B733-8BED30784E96}"/>
              </a:ext>
            </a:extLst>
          </p:cNvPr>
          <p:cNvCxnSpPr>
            <a:cxnSpLocks/>
          </p:cNvCxnSpPr>
          <p:nvPr/>
        </p:nvCxnSpPr>
        <p:spPr>
          <a:xfrm flipH="1">
            <a:off x="1720965" y="3161339"/>
            <a:ext cx="979069" cy="930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431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1DA7-87CD-48DC-9372-3494034BF6DE}"/>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8B6559FA-B322-470A-B146-0C296037D66F}"/>
              </a:ext>
            </a:extLst>
          </p:cNvPr>
          <p:cNvSpPr>
            <a:spLocks noGrp="1"/>
          </p:cNvSpPr>
          <p:nvPr>
            <p:ph idx="1"/>
          </p:nvPr>
        </p:nvSpPr>
        <p:spPr/>
        <p:txBody>
          <a:bodyPr/>
          <a:lstStyle/>
          <a:p>
            <a:r>
              <a:rPr lang="en-IN" dirty="0"/>
              <a:t>                                 </a:t>
            </a:r>
          </a:p>
          <a:p>
            <a:r>
              <a:rPr lang="en-IN" dirty="0"/>
              <a:t>          P                        S</a:t>
            </a:r>
          </a:p>
          <a:p>
            <a:r>
              <a:rPr lang="en-IN" dirty="0"/>
              <a:t>                     12      </a:t>
            </a:r>
          </a:p>
          <a:p>
            <a:r>
              <a:rPr lang="en-IN" dirty="0"/>
              <a:t>       10          R             x</a:t>
            </a:r>
          </a:p>
          <a:p>
            <a:r>
              <a:rPr lang="en-IN" dirty="0"/>
              <a:t>               8</a:t>
            </a:r>
          </a:p>
          <a:p>
            <a:r>
              <a:rPr lang="en-IN" dirty="0"/>
              <a:t>           Q         </a:t>
            </a:r>
          </a:p>
          <a:p>
            <a:r>
              <a:rPr lang="en-IN" dirty="0"/>
              <a:t>                                    T</a:t>
            </a:r>
          </a:p>
        </p:txBody>
      </p:sp>
      <p:cxnSp>
        <p:nvCxnSpPr>
          <p:cNvPr id="5" name="Straight Arrow Connector 4">
            <a:extLst>
              <a:ext uri="{FF2B5EF4-FFF2-40B4-BE49-F238E27FC236}">
                <a16:creationId xmlns:a16="http://schemas.microsoft.com/office/drawing/2014/main" id="{863A67D1-F479-4FD6-8633-3973ABCDAAB9}"/>
              </a:ext>
            </a:extLst>
          </p:cNvPr>
          <p:cNvCxnSpPr/>
          <p:nvPr/>
        </p:nvCxnSpPr>
        <p:spPr>
          <a:xfrm>
            <a:off x="1862356" y="3036815"/>
            <a:ext cx="0" cy="106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551CDE0B-F596-48DB-ADD6-E40CC613B275}"/>
              </a:ext>
            </a:extLst>
          </p:cNvPr>
          <p:cNvCxnSpPr>
            <a:cxnSpLocks/>
          </p:cNvCxnSpPr>
          <p:nvPr/>
        </p:nvCxnSpPr>
        <p:spPr>
          <a:xfrm>
            <a:off x="3456264" y="2684477"/>
            <a:ext cx="0" cy="2038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0ABD3AD-5B27-4E64-8CD4-6D8FD45CB098}"/>
              </a:ext>
            </a:extLst>
          </p:cNvPr>
          <p:cNvCxnSpPr>
            <a:cxnSpLocks/>
          </p:cNvCxnSpPr>
          <p:nvPr/>
        </p:nvCxnSpPr>
        <p:spPr>
          <a:xfrm>
            <a:off x="1862356" y="3036815"/>
            <a:ext cx="1593908" cy="1686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831841B-F691-46AA-A8E3-CB9080AA9ED3}"/>
              </a:ext>
            </a:extLst>
          </p:cNvPr>
          <p:cNvCxnSpPr/>
          <p:nvPr/>
        </p:nvCxnSpPr>
        <p:spPr>
          <a:xfrm flipH="1">
            <a:off x="1862356" y="2634787"/>
            <a:ext cx="1593908" cy="1417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Arrow: Down 13">
            <a:extLst>
              <a:ext uri="{FF2B5EF4-FFF2-40B4-BE49-F238E27FC236}">
                <a16:creationId xmlns:a16="http://schemas.microsoft.com/office/drawing/2014/main" id="{A9C0C7E9-846C-4F4B-8951-2313A62C0295}"/>
              </a:ext>
            </a:extLst>
          </p:cNvPr>
          <p:cNvSpPr/>
          <p:nvPr/>
        </p:nvSpPr>
        <p:spPr>
          <a:xfrm>
            <a:off x="1839495" y="3327284"/>
            <a:ext cx="45719" cy="484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30790D0E-AD89-44FE-9BBD-06C2C3199BD3}"/>
              </a:ext>
            </a:extLst>
          </p:cNvPr>
          <p:cNvSpPr/>
          <p:nvPr/>
        </p:nvSpPr>
        <p:spPr>
          <a:xfrm>
            <a:off x="3431932" y="3477236"/>
            <a:ext cx="45719" cy="4844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5965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030AD-6413-4F44-BEB1-F166DB5BF2F7}"/>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25E23201-EDC9-4660-98A5-D3931CF96FC8}"/>
              </a:ext>
            </a:extLst>
          </p:cNvPr>
          <p:cNvSpPr>
            <a:spLocks noGrp="1"/>
          </p:cNvSpPr>
          <p:nvPr>
            <p:ph idx="1"/>
          </p:nvPr>
        </p:nvSpPr>
        <p:spPr/>
        <p:txBody>
          <a:bodyPr/>
          <a:lstStyle/>
          <a:p>
            <a:r>
              <a:rPr lang="en-IN" dirty="0"/>
              <a:t>Type : II</a:t>
            </a:r>
          </a:p>
        </p:txBody>
      </p:sp>
      <p:pic>
        <p:nvPicPr>
          <p:cNvPr id="1026" name="Picture 2" descr="Image result for triangles">
            <a:extLst>
              <a:ext uri="{FF2B5EF4-FFF2-40B4-BE49-F238E27FC236}">
                <a16:creationId xmlns:a16="http://schemas.microsoft.com/office/drawing/2014/main" id="{76E40293-0E5A-4361-AAC5-DFA182B28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299" y="2444817"/>
            <a:ext cx="3532472" cy="314746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2232344-1F1E-4D11-AB44-2751FC040A30}"/>
              </a:ext>
            </a:extLst>
          </p:cNvPr>
          <p:cNvCxnSpPr/>
          <p:nvPr/>
        </p:nvCxnSpPr>
        <p:spPr>
          <a:xfrm>
            <a:off x="2945331" y="4018547"/>
            <a:ext cx="1251284"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44872D2A-3358-46AF-88D8-481969926EC2}"/>
              </a:ext>
            </a:extLst>
          </p:cNvPr>
          <p:cNvSpPr txBox="1"/>
          <p:nvPr/>
        </p:nvSpPr>
        <p:spPr>
          <a:xfrm>
            <a:off x="5641596" y="2973897"/>
            <a:ext cx="65" cy="276999"/>
          </a:xfrm>
          <a:prstGeom prst="rect">
            <a:avLst/>
          </a:prstGeom>
          <a:noFill/>
        </p:spPr>
        <p:txBody>
          <a:bodyPr wrap="none" lIns="0" tIns="0" rIns="0" bIns="0" rtlCol="0">
            <a:spAutoFit/>
          </a:bodyPr>
          <a:lstStyle/>
          <a:p>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84DA836-5C6A-45D8-8687-3634A4753FE5}"/>
                  </a:ext>
                </a:extLst>
              </p:cNvPr>
              <p:cNvSpPr txBox="1"/>
              <p:nvPr/>
            </p:nvSpPr>
            <p:spPr>
              <a:xfrm>
                <a:off x="3227881" y="3880047"/>
                <a:ext cx="65730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&gt;</m:t>
                      </m:r>
                    </m:oMath>
                  </m:oMathPara>
                </a14:m>
                <a:endParaRPr lang="en-IN" dirty="0"/>
              </a:p>
            </p:txBody>
          </p:sp>
        </mc:Choice>
        <mc:Fallback xmlns="">
          <p:sp>
            <p:nvSpPr>
              <p:cNvPr id="7" name="TextBox 6">
                <a:extLst>
                  <a:ext uri="{FF2B5EF4-FFF2-40B4-BE49-F238E27FC236}">
                    <a16:creationId xmlns:a16="http://schemas.microsoft.com/office/drawing/2014/main" id="{084DA836-5C6A-45D8-8687-3634A4753FE5}"/>
                  </a:ext>
                </a:extLst>
              </p:cNvPr>
              <p:cNvSpPr txBox="1">
                <a:spLocks noRot="1" noChangeAspect="1" noMove="1" noResize="1" noEditPoints="1" noAdjustHandles="1" noChangeArrowheads="1" noChangeShapeType="1" noTextEdit="1"/>
              </p:cNvSpPr>
              <p:nvPr/>
            </p:nvSpPr>
            <p:spPr>
              <a:xfrm>
                <a:off x="3227881" y="3880047"/>
                <a:ext cx="657308" cy="276999"/>
              </a:xfrm>
              <a:prstGeom prst="rect">
                <a:avLst/>
              </a:prstGeom>
              <a:blipFill>
                <a:blip r:embed="rId3"/>
                <a:stretch>
                  <a:fillRect b="-65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0FA15BF-3F2C-4079-A830-951C9283A6F0}"/>
                  </a:ext>
                </a:extLst>
              </p:cNvPr>
              <p:cNvSpPr txBox="1"/>
              <p:nvPr/>
            </p:nvSpPr>
            <p:spPr>
              <a:xfrm>
                <a:off x="3449946" y="4936920"/>
                <a:ext cx="24205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&gt;</m:t>
                      </m:r>
                    </m:oMath>
                  </m:oMathPara>
                </a14:m>
                <a:endParaRPr lang="en-IN" dirty="0"/>
              </a:p>
            </p:txBody>
          </p:sp>
        </mc:Choice>
        <mc:Fallback xmlns="">
          <p:sp>
            <p:nvSpPr>
              <p:cNvPr id="8" name="TextBox 7">
                <a:extLst>
                  <a:ext uri="{FF2B5EF4-FFF2-40B4-BE49-F238E27FC236}">
                    <a16:creationId xmlns:a16="http://schemas.microsoft.com/office/drawing/2014/main" id="{90FA15BF-3F2C-4079-A830-951C9283A6F0}"/>
                  </a:ext>
                </a:extLst>
              </p:cNvPr>
              <p:cNvSpPr txBox="1">
                <a:spLocks noRot="1" noChangeAspect="1" noMove="1" noResize="1" noEditPoints="1" noAdjustHandles="1" noChangeArrowheads="1" noChangeShapeType="1" noTextEdit="1"/>
              </p:cNvSpPr>
              <p:nvPr/>
            </p:nvSpPr>
            <p:spPr>
              <a:xfrm>
                <a:off x="3449946" y="4936920"/>
                <a:ext cx="242053" cy="276999"/>
              </a:xfrm>
              <a:prstGeom prst="rect">
                <a:avLst/>
              </a:prstGeom>
              <a:blipFill>
                <a:blip r:embed="rId4"/>
                <a:stretch>
                  <a:fillRect l="-15000" r="-15000"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56EF4E5-1531-41E9-BE5B-14410546ED66}"/>
                  </a:ext>
                </a:extLst>
              </p:cNvPr>
              <p:cNvSpPr txBox="1"/>
              <p:nvPr/>
            </p:nvSpPr>
            <p:spPr>
              <a:xfrm>
                <a:off x="2917998" y="3365630"/>
                <a:ext cx="1971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7</m:t>
                      </m:r>
                    </m:oMath>
                  </m:oMathPara>
                </a14:m>
                <a:endParaRPr lang="en-IN" dirty="0"/>
              </a:p>
            </p:txBody>
          </p:sp>
        </mc:Choice>
        <mc:Fallback xmlns="">
          <p:sp>
            <p:nvSpPr>
              <p:cNvPr id="11" name="TextBox 10">
                <a:extLst>
                  <a:ext uri="{FF2B5EF4-FFF2-40B4-BE49-F238E27FC236}">
                    <a16:creationId xmlns:a16="http://schemas.microsoft.com/office/drawing/2014/main" id="{B56EF4E5-1531-41E9-BE5B-14410546ED66}"/>
                  </a:ext>
                </a:extLst>
              </p:cNvPr>
              <p:cNvSpPr txBox="1">
                <a:spLocks noRot="1" noChangeAspect="1" noMove="1" noResize="1" noEditPoints="1" noAdjustHandles="1" noChangeArrowheads="1" noChangeShapeType="1" noTextEdit="1"/>
              </p:cNvSpPr>
              <p:nvPr/>
            </p:nvSpPr>
            <p:spPr>
              <a:xfrm>
                <a:off x="2917998" y="3365630"/>
                <a:ext cx="197169" cy="276999"/>
              </a:xfrm>
              <a:prstGeom prst="rect">
                <a:avLst/>
              </a:prstGeom>
              <a:blipFill>
                <a:blip r:embed="rId5"/>
                <a:stretch>
                  <a:fillRect l="-25000" r="-25000" b="-869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9B37B1A-3C5D-4292-AB22-590AF4F74DC5}"/>
                  </a:ext>
                </a:extLst>
              </p:cNvPr>
              <p:cNvSpPr txBox="1"/>
              <p:nvPr/>
            </p:nvSpPr>
            <p:spPr>
              <a:xfrm>
                <a:off x="3996003" y="3429000"/>
                <a:ext cx="4937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8⋅4</m:t>
                      </m:r>
                    </m:oMath>
                  </m:oMathPara>
                </a14:m>
                <a:endParaRPr lang="en-IN" dirty="0"/>
              </a:p>
            </p:txBody>
          </p:sp>
        </mc:Choice>
        <mc:Fallback xmlns="">
          <p:sp>
            <p:nvSpPr>
              <p:cNvPr id="12" name="TextBox 11">
                <a:extLst>
                  <a:ext uri="{FF2B5EF4-FFF2-40B4-BE49-F238E27FC236}">
                    <a16:creationId xmlns:a16="http://schemas.microsoft.com/office/drawing/2014/main" id="{99B37B1A-3C5D-4292-AB22-590AF4F74DC5}"/>
                  </a:ext>
                </a:extLst>
              </p:cNvPr>
              <p:cNvSpPr txBox="1">
                <a:spLocks noRot="1" noChangeAspect="1" noMove="1" noResize="1" noEditPoints="1" noAdjustHandles="1" noChangeArrowheads="1" noChangeShapeType="1" noTextEdit="1"/>
              </p:cNvSpPr>
              <p:nvPr/>
            </p:nvSpPr>
            <p:spPr>
              <a:xfrm>
                <a:off x="3996003" y="3429000"/>
                <a:ext cx="493725" cy="276999"/>
              </a:xfrm>
              <a:prstGeom prst="rect">
                <a:avLst/>
              </a:prstGeom>
              <a:blipFill>
                <a:blip r:embed="rId6"/>
                <a:stretch>
                  <a:fillRect l="-9877" r="-8642" b="-8889"/>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E3C9F0BF-E7F5-4489-A30E-09D019AC44B5}"/>
              </a:ext>
            </a:extLst>
          </p:cNvPr>
          <p:cNvSpPr txBox="1"/>
          <p:nvPr/>
        </p:nvSpPr>
        <p:spPr>
          <a:xfrm>
            <a:off x="2344365" y="4304489"/>
            <a:ext cx="318314" cy="276999"/>
          </a:xfrm>
          <a:prstGeom prst="rect">
            <a:avLst/>
          </a:prstGeom>
          <a:noFill/>
        </p:spPr>
        <p:txBody>
          <a:bodyPr wrap="square" lIns="0" tIns="0" rIns="0" bIns="0" rtlCol="0">
            <a:spAutoFit/>
          </a:bodyPr>
          <a:lstStyle/>
          <a:p>
            <a:r>
              <a:rPr lang="en-IN" dirty="0"/>
              <a:t>11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7B06491-DEA4-48DE-8EC4-A0BD4769C61C}"/>
                  </a:ext>
                </a:extLst>
              </p:cNvPr>
              <p:cNvSpPr txBox="1"/>
              <p:nvPr/>
            </p:nvSpPr>
            <p:spPr>
              <a:xfrm>
                <a:off x="4489728" y="4254953"/>
                <a:ext cx="1993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𝑥</m:t>
                      </m:r>
                    </m:oMath>
                  </m:oMathPara>
                </a14:m>
                <a:endParaRPr lang="en-IN" dirty="0"/>
              </a:p>
            </p:txBody>
          </p:sp>
        </mc:Choice>
        <mc:Fallback xmlns="">
          <p:sp>
            <p:nvSpPr>
              <p:cNvPr id="14" name="TextBox 13">
                <a:extLst>
                  <a:ext uri="{FF2B5EF4-FFF2-40B4-BE49-F238E27FC236}">
                    <a16:creationId xmlns:a16="http://schemas.microsoft.com/office/drawing/2014/main" id="{D7B06491-DEA4-48DE-8EC4-A0BD4769C61C}"/>
                  </a:ext>
                </a:extLst>
              </p:cNvPr>
              <p:cNvSpPr txBox="1">
                <a:spLocks noRot="1" noChangeAspect="1" noMove="1" noResize="1" noEditPoints="1" noAdjustHandles="1" noChangeArrowheads="1" noChangeShapeType="1" noTextEdit="1"/>
              </p:cNvSpPr>
              <p:nvPr/>
            </p:nvSpPr>
            <p:spPr>
              <a:xfrm>
                <a:off x="4489728" y="4254953"/>
                <a:ext cx="199350" cy="276999"/>
              </a:xfrm>
              <a:prstGeom prst="rect">
                <a:avLst/>
              </a:prstGeom>
              <a:blipFill>
                <a:blip r:embed="rId7"/>
                <a:stretch>
                  <a:fillRect l="-12500" r="-12500" b="-2222"/>
                </a:stretch>
              </a:blipFill>
            </p:spPr>
            <p:txBody>
              <a:bodyPr/>
              <a:lstStyle/>
              <a:p>
                <a:r>
                  <a:rPr lang="en-IN">
                    <a:noFill/>
                  </a:rPr>
                  <a:t> </a:t>
                </a:r>
              </a:p>
            </p:txBody>
          </p:sp>
        </mc:Fallback>
      </mc:AlternateContent>
    </p:spTree>
    <p:extLst>
      <p:ext uri="{BB962C8B-B14F-4D97-AF65-F5344CB8AC3E}">
        <p14:creationId xmlns:p14="http://schemas.microsoft.com/office/powerpoint/2010/main" val="49437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009B-31E7-415D-B713-24B19BC7EA56}"/>
              </a:ext>
            </a:extLst>
          </p:cNvPr>
          <p:cNvSpPr>
            <a:spLocks noGrp="1"/>
          </p:cNvSpPr>
          <p:nvPr>
            <p:ph type="title"/>
          </p:nvPr>
        </p:nvSpPr>
        <p:spPr/>
        <p:txBody>
          <a:bodyPr/>
          <a:lstStyle/>
          <a:p>
            <a:pPr algn="ctr"/>
            <a:r>
              <a:rPr lang="en-IN" dirty="0"/>
              <a:t>exercise</a:t>
            </a:r>
          </a:p>
        </p:txBody>
      </p:sp>
      <p:pic>
        <p:nvPicPr>
          <p:cNvPr id="2050" name="Picture 2" descr="Image result for triangles">
            <a:extLst>
              <a:ext uri="{FF2B5EF4-FFF2-40B4-BE49-F238E27FC236}">
                <a16:creationId xmlns:a16="http://schemas.microsoft.com/office/drawing/2014/main" id="{49B8844F-E0F2-4D2F-8FD8-B27E3CFAA2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6682" y="1815071"/>
            <a:ext cx="3112530" cy="311253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5FB2960B-D998-4EF5-BE6A-5B13713E42E9}"/>
              </a:ext>
            </a:extLst>
          </p:cNvPr>
          <p:cNvCxnSpPr/>
          <p:nvPr/>
        </p:nvCxnSpPr>
        <p:spPr>
          <a:xfrm>
            <a:off x="3900791" y="3073940"/>
            <a:ext cx="758758"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C683468-6C51-4424-9E02-5B55F00CF0D0}"/>
                  </a:ext>
                </a:extLst>
              </p:cNvPr>
              <p:cNvSpPr txBox="1"/>
              <p:nvPr/>
            </p:nvSpPr>
            <p:spPr>
              <a:xfrm>
                <a:off x="3681918" y="2580230"/>
                <a:ext cx="43774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3</m:t>
                      </m:r>
                    </m:oMath>
                  </m:oMathPara>
                </a14:m>
                <a:endParaRPr lang="en-IN" dirty="0"/>
              </a:p>
            </p:txBody>
          </p:sp>
        </mc:Choice>
        <mc:Fallback xmlns="">
          <p:sp>
            <p:nvSpPr>
              <p:cNvPr id="6" name="TextBox 5">
                <a:extLst>
                  <a:ext uri="{FF2B5EF4-FFF2-40B4-BE49-F238E27FC236}">
                    <a16:creationId xmlns:a16="http://schemas.microsoft.com/office/drawing/2014/main" id="{7C683468-6C51-4424-9E02-5B55F00CF0D0}"/>
                  </a:ext>
                </a:extLst>
              </p:cNvPr>
              <p:cNvSpPr txBox="1">
                <a:spLocks noRot="1" noChangeAspect="1" noMove="1" noResize="1" noEditPoints="1" noAdjustHandles="1" noChangeArrowheads="1" noChangeShapeType="1" noTextEdit="1"/>
              </p:cNvSpPr>
              <p:nvPr/>
            </p:nvSpPr>
            <p:spPr>
              <a:xfrm>
                <a:off x="3681918" y="2580230"/>
                <a:ext cx="437745" cy="276999"/>
              </a:xfrm>
              <a:prstGeom prst="rect">
                <a:avLst/>
              </a:prstGeom>
              <a:blipFill>
                <a:blip r:embed="rId3"/>
                <a:stretch>
                  <a:fillRect b="-869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B59E92D-A49E-4B48-A646-496B156A0692}"/>
                  </a:ext>
                </a:extLst>
              </p:cNvPr>
              <p:cNvSpPr txBox="1"/>
              <p:nvPr/>
            </p:nvSpPr>
            <p:spPr>
              <a:xfrm>
                <a:off x="3336587" y="3441280"/>
                <a:ext cx="1971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9</m:t>
                      </m:r>
                    </m:oMath>
                  </m:oMathPara>
                </a14:m>
                <a:endParaRPr lang="en-IN" dirty="0"/>
              </a:p>
            </p:txBody>
          </p:sp>
        </mc:Choice>
        <mc:Fallback xmlns="">
          <p:sp>
            <p:nvSpPr>
              <p:cNvPr id="7" name="TextBox 6">
                <a:extLst>
                  <a:ext uri="{FF2B5EF4-FFF2-40B4-BE49-F238E27FC236}">
                    <a16:creationId xmlns:a16="http://schemas.microsoft.com/office/drawing/2014/main" id="{3B59E92D-A49E-4B48-A646-496B156A0692}"/>
                  </a:ext>
                </a:extLst>
              </p:cNvPr>
              <p:cNvSpPr txBox="1">
                <a:spLocks noRot="1" noChangeAspect="1" noMove="1" noResize="1" noEditPoints="1" noAdjustHandles="1" noChangeArrowheads="1" noChangeShapeType="1" noTextEdit="1"/>
              </p:cNvSpPr>
              <p:nvPr/>
            </p:nvSpPr>
            <p:spPr>
              <a:xfrm>
                <a:off x="3336587" y="3441280"/>
                <a:ext cx="197169" cy="276999"/>
              </a:xfrm>
              <a:prstGeom prst="rect">
                <a:avLst/>
              </a:prstGeom>
              <a:blipFill>
                <a:blip r:embed="rId4"/>
                <a:stretch>
                  <a:fillRect l="-21212" r="-24242"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F7B624B-3F5A-4775-8CA4-CA83CADC5F2F}"/>
                  </a:ext>
                </a:extLst>
              </p:cNvPr>
              <p:cNvSpPr txBox="1"/>
              <p:nvPr/>
            </p:nvSpPr>
            <p:spPr>
              <a:xfrm rot="10800000" flipH="1" flipV="1">
                <a:off x="4537923" y="2580230"/>
                <a:ext cx="43774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m:t>
                      </m:r>
                    </m:oMath>
                  </m:oMathPara>
                </a14:m>
                <a:endParaRPr lang="en-IN" dirty="0"/>
              </a:p>
            </p:txBody>
          </p:sp>
        </mc:Choice>
        <mc:Fallback xmlns="">
          <p:sp>
            <p:nvSpPr>
              <p:cNvPr id="8" name="TextBox 7">
                <a:extLst>
                  <a:ext uri="{FF2B5EF4-FFF2-40B4-BE49-F238E27FC236}">
                    <a16:creationId xmlns:a16="http://schemas.microsoft.com/office/drawing/2014/main" id="{1F7B624B-3F5A-4775-8CA4-CA83CADC5F2F}"/>
                  </a:ext>
                </a:extLst>
              </p:cNvPr>
              <p:cNvSpPr txBox="1">
                <a:spLocks noRot="1" noChangeAspect="1" noMove="1" noResize="1" noEditPoints="1" noAdjustHandles="1" noChangeArrowheads="1" noChangeShapeType="1" noTextEdit="1"/>
              </p:cNvSpPr>
              <p:nvPr/>
            </p:nvSpPr>
            <p:spPr>
              <a:xfrm rot="10800000" flipH="1" flipV="1">
                <a:off x="4537923" y="2580230"/>
                <a:ext cx="437745" cy="276999"/>
              </a:xfrm>
              <a:prstGeom prst="rect">
                <a:avLst/>
              </a:prstGeom>
              <a:blipFill>
                <a:blip r:embed="rId5"/>
                <a:stretch>
                  <a:fillRect b="-869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32060F6-1A48-45A2-B712-F49EBE9EE9B2}"/>
                  </a:ext>
                </a:extLst>
              </p:cNvPr>
              <p:cNvSpPr txBox="1"/>
              <p:nvPr/>
            </p:nvSpPr>
            <p:spPr>
              <a:xfrm>
                <a:off x="4187727" y="2935440"/>
                <a:ext cx="35019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&gt;</m:t>
                      </m:r>
                    </m:oMath>
                  </m:oMathPara>
                </a14:m>
                <a:endParaRPr lang="en-IN" dirty="0"/>
              </a:p>
            </p:txBody>
          </p:sp>
        </mc:Choice>
        <mc:Fallback xmlns="">
          <p:sp>
            <p:nvSpPr>
              <p:cNvPr id="9" name="TextBox 8">
                <a:extLst>
                  <a:ext uri="{FF2B5EF4-FFF2-40B4-BE49-F238E27FC236}">
                    <a16:creationId xmlns:a16="http://schemas.microsoft.com/office/drawing/2014/main" id="{F32060F6-1A48-45A2-B712-F49EBE9EE9B2}"/>
                  </a:ext>
                </a:extLst>
              </p:cNvPr>
              <p:cNvSpPr txBox="1">
                <a:spLocks noRot="1" noChangeAspect="1" noMove="1" noResize="1" noEditPoints="1" noAdjustHandles="1" noChangeArrowheads="1" noChangeShapeType="1" noTextEdit="1"/>
              </p:cNvSpPr>
              <p:nvPr/>
            </p:nvSpPr>
            <p:spPr>
              <a:xfrm>
                <a:off x="4187727" y="2935440"/>
                <a:ext cx="350196" cy="276999"/>
              </a:xfrm>
              <a:prstGeom prst="rect">
                <a:avLst/>
              </a:prstGeom>
              <a:blipFill>
                <a:blip r:embed="rId6"/>
                <a:stretch>
                  <a:fillRect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812C28E-FF28-4A57-BF81-AA4DAB737BA1}"/>
                  </a:ext>
                </a:extLst>
              </p:cNvPr>
              <p:cNvSpPr txBox="1"/>
              <p:nvPr/>
            </p:nvSpPr>
            <p:spPr>
              <a:xfrm>
                <a:off x="4136181" y="4279412"/>
                <a:ext cx="35019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&gt;</m:t>
                      </m:r>
                    </m:oMath>
                  </m:oMathPara>
                </a14:m>
                <a:endParaRPr lang="en-IN" dirty="0"/>
              </a:p>
            </p:txBody>
          </p:sp>
        </mc:Choice>
        <mc:Fallback xmlns="">
          <p:sp>
            <p:nvSpPr>
              <p:cNvPr id="10" name="TextBox 9">
                <a:extLst>
                  <a:ext uri="{FF2B5EF4-FFF2-40B4-BE49-F238E27FC236}">
                    <a16:creationId xmlns:a16="http://schemas.microsoft.com/office/drawing/2014/main" id="{3812C28E-FF28-4A57-BF81-AA4DAB737BA1}"/>
                  </a:ext>
                </a:extLst>
              </p:cNvPr>
              <p:cNvSpPr txBox="1">
                <a:spLocks noRot="1" noChangeAspect="1" noMove="1" noResize="1" noEditPoints="1" noAdjustHandles="1" noChangeArrowheads="1" noChangeShapeType="1" noTextEdit="1"/>
              </p:cNvSpPr>
              <p:nvPr/>
            </p:nvSpPr>
            <p:spPr>
              <a:xfrm>
                <a:off x="4136181" y="4279412"/>
                <a:ext cx="350195" cy="276999"/>
              </a:xfrm>
              <a:prstGeom prst="rect">
                <a:avLst/>
              </a:prstGeom>
              <a:blipFill>
                <a:blip r:embed="rId7"/>
                <a:stretch>
                  <a:fillRect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257C88E-CD5A-448E-8298-F0A3B81D16A6}"/>
                  </a:ext>
                </a:extLst>
              </p:cNvPr>
              <p:cNvSpPr txBox="1"/>
              <p:nvPr/>
            </p:nvSpPr>
            <p:spPr>
              <a:xfrm>
                <a:off x="4993124" y="3453560"/>
                <a:ext cx="3254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12</m:t>
                      </m:r>
                    </m:oMath>
                  </m:oMathPara>
                </a14:m>
                <a:endParaRPr lang="en-IN" dirty="0"/>
              </a:p>
            </p:txBody>
          </p:sp>
        </mc:Choice>
        <mc:Fallback xmlns="">
          <p:sp>
            <p:nvSpPr>
              <p:cNvPr id="11" name="TextBox 10">
                <a:extLst>
                  <a:ext uri="{FF2B5EF4-FFF2-40B4-BE49-F238E27FC236}">
                    <a16:creationId xmlns:a16="http://schemas.microsoft.com/office/drawing/2014/main" id="{8257C88E-CD5A-448E-8298-F0A3B81D16A6}"/>
                  </a:ext>
                </a:extLst>
              </p:cNvPr>
              <p:cNvSpPr txBox="1">
                <a:spLocks noRot="1" noChangeAspect="1" noMove="1" noResize="1" noEditPoints="1" noAdjustHandles="1" noChangeArrowheads="1" noChangeShapeType="1" noTextEdit="1"/>
              </p:cNvSpPr>
              <p:nvPr/>
            </p:nvSpPr>
            <p:spPr>
              <a:xfrm>
                <a:off x="4993124" y="3453560"/>
                <a:ext cx="325410" cy="276999"/>
              </a:xfrm>
              <a:prstGeom prst="rect">
                <a:avLst/>
              </a:prstGeom>
              <a:blipFill>
                <a:blip r:embed="rId8"/>
                <a:stretch>
                  <a:fillRect l="-13208" r="-16981"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BCBA1B-A6D4-47D2-9E68-778D8F6220D4}"/>
                  </a:ext>
                </a:extLst>
              </p:cNvPr>
              <p:cNvSpPr txBox="1"/>
              <p:nvPr/>
            </p:nvSpPr>
            <p:spPr>
              <a:xfrm>
                <a:off x="4163475" y="4465006"/>
                <a:ext cx="1993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𝑥</m:t>
                      </m:r>
                    </m:oMath>
                  </m:oMathPara>
                </a14:m>
                <a:endParaRPr lang="en-IN" dirty="0"/>
              </a:p>
            </p:txBody>
          </p:sp>
        </mc:Choice>
        <mc:Fallback xmlns="">
          <p:sp>
            <p:nvSpPr>
              <p:cNvPr id="12" name="TextBox 11">
                <a:extLst>
                  <a:ext uri="{FF2B5EF4-FFF2-40B4-BE49-F238E27FC236}">
                    <a16:creationId xmlns:a16="http://schemas.microsoft.com/office/drawing/2014/main" id="{60BCBA1B-A6D4-47D2-9E68-778D8F6220D4}"/>
                  </a:ext>
                </a:extLst>
              </p:cNvPr>
              <p:cNvSpPr txBox="1">
                <a:spLocks noRot="1" noChangeAspect="1" noMove="1" noResize="1" noEditPoints="1" noAdjustHandles="1" noChangeArrowheads="1" noChangeShapeType="1" noTextEdit="1"/>
              </p:cNvSpPr>
              <p:nvPr/>
            </p:nvSpPr>
            <p:spPr>
              <a:xfrm>
                <a:off x="4163475" y="4465006"/>
                <a:ext cx="199350" cy="276999"/>
              </a:xfrm>
              <a:prstGeom prst="rect">
                <a:avLst/>
              </a:prstGeom>
              <a:blipFill>
                <a:blip r:embed="rId9"/>
                <a:stretch>
                  <a:fillRect l="-12121" r="-9091"/>
                </a:stretch>
              </a:blipFill>
            </p:spPr>
            <p:txBody>
              <a:bodyPr/>
              <a:lstStyle/>
              <a:p>
                <a:r>
                  <a:rPr lang="en-IN">
                    <a:noFill/>
                  </a:rPr>
                  <a:t> </a:t>
                </a:r>
              </a:p>
            </p:txBody>
          </p:sp>
        </mc:Fallback>
      </mc:AlternateContent>
    </p:spTree>
    <p:extLst>
      <p:ext uri="{BB962C8B-B14F-4D97-AF65-F5344CB8AC3E}">
        <p14:creationId xmlns:p14="http://schemas.microsoft.com/office/powerpoint/2010/main" val="99030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3E5E-9A1D-4109-BAEC-AF6B46AC926D}"/>
              </a:ext>
            </a:extLst>
          </p:cNvPr>
          <p:cNvSpPr>
            <a:spLocks noGrp="1"/>
          </p:cNvSpPr>
          <p:nvPr>
            <p:ph type="title"/>
          </p:nvPr>
        </p:nvSpPr>
        <p:spPr/>
        <p:txBody>
          <a:bodyPr/>
          <a:lstStyle/>
          <a:p>
            <a:r>
              <a:rPr lang="en-IN" dirty="0"/>
              <a:t> </a:t>
            </a:r>
          </a:p>
        </p:txBody>
      </p:sp>
      <p:pic>
        <p:nvPicPr>
          <p:cNvPr id="3076" name="Picture 4" descr="Properties of Right Triangles: Theorems &amp; Proofs - Video &amp; Lesson  Transcript | Study.com">
            <a:extLst>
              <a:ext uri="{FF2B5EF4-FFF2-40B4-BE49-F238E27FC236}">
                <a16:creationId xmlns:a16="http://schemas.microsoft.com/office/drawing/2014/main" id="{5A26502A-9FE0-4755-A028-592CA81C15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8358" y="2638182"/>
            <a:ext cx="4215404" cy="228941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E46B1075-B1AA-4ABB-8F12-1AD422594BBA}"/>
              </a:ext>
            </a:extLst>
          </p:cNvPr>
          <p:cNvCxnSpPr>
            <a:cxnSpLocks/>
          </p:cNvCxnSpPr>
          <p:nvPr/>
        </p:nvCxnSpPr>
        <p:spPr>
          <a:xfrm>
            <a:off x="5856051" y="3968885"/>
            <a:ext cx="0" cy="729575"/>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1D1391E-724F-40C2-8D5C-D16CE9E393C5}"/>
                  </a:ext>
                </a:extLst>
              </p:cNvPr>
              <p:cNvSpPr txBox="1"/>
              <p:nvPr/>
            </p:nvSpPr>
            <p:spPr>
              <a:xfrm>
                <a:off x="5658882" y="4195172"/>
                <a:ext cx="1971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6</m:t>
                      </m:r>
                    </m:oMath>
                  </m:oMathPara>
                </a14:m>
                <a:endParaRPr lang="en-IN" dirty="0"/>
              </a:p>
            </p:txBody>
          </p:sp>
        </mc:Choice>
        <mc:Fallback xmlns="">
          <p:sp>
            <p:nvSpPr>
              <p:cNvPr id="7" name="TextBox 6">
                <a:extLst>
                  <a:ext uri="{FF2B5EF4-FFF2-40B4-BE49-F238E27FC236}">
                    <a16:creationId xmlns:a16="http://schemas.microsoft.com/office/drawing/2014/main" id="{91D1391E-724F-40C2-8D5C-D16CE9E393C5}"/>
                  </a:ext>
                </a:extLst>
              </p:cNvPr>
              <p:cNvSpPr txBox="1">
                <a:spLocks noRot="1" noChangeAspect="1" noMove="1" noResize="1" noEditPoints="1" noAdjustHandles="1" noChangeArrowheads="1" noChangeShapeType="1" noTextEdit="1"/>
              </p:cNvSpPr>
              <p:nvPr/>
            </p:nvSpPr>
            <p:spPr>
              <a:xfrm>
                <a:off x="5658882" y="4195172"/>
                <a:ext cx="197169" cy="276999"/>
              </a:xfrm>
              <a:prstGeom prst="rect">
                <a:avLst/>
              </a:prstGeom>
              <a:blipFill>
                <a:blip r:embed="rId3"/>
                <a:stretch>
                  <a:fillRect l="-21212" r="-24242" b="-869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7CC43B-A32A-4E9A-B98D-548A39D944CD}"/>
                  </a:ext>
                </a:extLst>
              </p:cNvPr>
              <p:cNvSpPr txBox="1"/>
              <p:nvPr/>
            </p:nvSpPr>
            <p:spPr>
              <a:xfrm>
                <a:off x="6138781" y="4650602"/>
                <a:ext cx="1971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8" name="TextBox 7">
                <a:extLst>
                  <a:ext uri="{FF2B5EF4-FFF2-40B4-BE49-F238E27FC236}">
                    <a16:creationId xmlns:a16="http://schemas.microsoft.com/office/drawing/2014/main" id="{437CC43B-A32A-4E9A-B98D-548A39D944CD}"/>
                  </a:ext>
                </a:extLst>
              </p:cNvPr>
              <p:cNvSpPr txBox="1">
                <a:spLocks noRot="1" noChangeAspect="1" noMove="1" noResize="1" noEditPoints="1" noAdjustHandles="1" noChangeArrowheads="1" noChangeShapeType="1" noTextEdit="1"/>
              </p:cNvSpPr>
              <p:nvPr/>
            </p:nvSpPr>
            <p:spPr>
              <a:xfrm>
                <a:off x="6138781" y="4650602"/>
                <a:ext cx="197169" cy="276999"/>
              </a:xfrm>
              <a:prstGeom prst="rect">
                <a:avLst/>
              </a:prstGeom>
              <a:blipFill>
                <a:blip r:embed="rId4"/>
                <a:stretch>
                  <a:fillRect l="-21875" r="-28125"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AF0B6E3-E681-45EE-B235-A2264420C612}"/>
                  </a:ext>
                </a:extLst>
              </p:cNvPr>
              <p:cNvSpPr txBox="1"/>
              <p:nvPr/>
            </p:nvSpPr>
            <p:spPr>
              <a:xfrm>
                <a:off x="4812963" y="4698460"/>
                <a:ext cx="3254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16</m:t>
                      </m:r>
                    </m:oMath>
                  </m:oMathPara>
                </a14:m>
                <a:endParaRPr lang="en-IN" dirty="0"/>
              </a:p>
            </p:txBody>
          </p:sp>
        </mc:Choice>
        <mc:Fallback xmlns="">
          <p:sp>
            <p:nvSpPr>
              <p:cNvPr id="9" name="TextBox 8">
                <a:extLst>
                  <a:ext uri="{FF2B5EF4-FFF2-40B4-BE49-F238E27FC236}">
                    <a16:creationId xmlns:a16="http://schemas.microsoft.com/office/drawing/2014/main" id="{0AF0B6E3-E681-45EE-B235-A2264420C612}"/>
                  </a:ext>
                </a:extLst>
              </p:cNvPr>
              <p:cNvSpPr txBox="1">
                <a:spLocks noRot="1" noChangeAspect="1" noMove="1" noResize="1" noEditPoints="1" noAdjustHandles="1" noChangeArrowheads="1" noChangeShapeType="1" noTextEdit="1"/>
              </p:cNvSpPr>
              <p:nvPr/>
            </p:nvSpPr>
            <p:spPr>
              <a:xfrm>
                <a:off x="4812963" y="4698460"/>
                <a:ext cx="325410" cy="276999"/>
              </a:xfrm>
              <a:prstGeom prst="rect">
                <a:avLst/>
              </a:prstGeom>
              <a:blipFill>
                <a:blip r:embed="rId5"/>
                <a:stretch>
                  <a:fillRect l="-15094" r="-15094"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732AEEF-5529-4174-B076-381E7E098144}"/>
                  </a:ext>
                </a:extLst>
              </p:cNvPr>
              <p:cNvSpPr txBox="1"/>
              <p:nvPr/>
            </p:nvSpPr>
            <p:spPr>
              <a:xfrm>
                <a:off x="4035671" y="3782891"/>
                <a:ext cx="1993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𝑥</m:t>
                      </m:r>
                    </m:oMath>
                  </m:oMathPara>
                </a14:m>
                <a:endParaRPr lang="en-IN" dirty="0"/>
              </a:p>
            </p:txBody>
          </p:sp>
        </mc:Choice>
        <mc:Fallback xmlns="">
          <p:sp>
            <p:nvSpPr>
              <p:cNvPr id="10" name="TextBox 9">
                <a:extLst>
                  <a:ext uri="{FF2B5EF4-FFF2-40B4-BE49-F238E27FC236}">
                    <a16:creationId xmlns:a16="http://schemas.microsoft.com/office/drawing/2014/main" id="{4732AEEF-5529-4174-B076-381E7E098144}"/>
                  </a:ext>
                </a:extLst>
              </p:cNvPr>
              <p:cNvSpPr txBox="1">
                <a:spLocks noRot="1" noChangeAspect="1" noMove="1" noResize="1" noEditPoints="1" noAdjustHandles="1" noChangeArrowheads="1" noChangeShapeType="1" noTextEdit="1"/>
              </p:cNvSpPr>
              <p:nvPr/>
            </p:nvSpPr>
            <p:spPr>
              <a:xfrm>
                <a:off x="4035671" y="3782891"/>
                <a:ext cx="199350" cy="276999"/>
              </a:xfrm>
              <a:prstGeom prst="rect">
                <a:avLst/>
              </a:prstGeom>
              <a:blipFill>
                <a:blip r:embed="rId6"/>
                <a:stretch>
                  <a:fillRect l="-12121" r="-9091" b="-2222"/>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F7D82BFB-38E0-4D92-AF3E-AF035EB638B2}"/>
              </a:ext>
            </a:extLst>
          </p:cNvPr>
          <p:cNvSpPr txBox="1"/>
          <p:nvPr/>
        </p:nvSpPr>
        <p:spPr>
          <a:xfrm>
            <a:off x="3286329" y="609600"/>
            <a:ext cx="6099242" cy="461665"/>
          </a:xfrm>
          <a:prstGeom prst="rect">
            <a:avLst/>
          </a:prstGeom>
          <a:noFill/>
        </p:spPr>
        <p:txBody>
          <a:bodyPr wrap="square">
            <a:spAutoFit/>
          </a:bodyPr>
          <a:lstStyle/>
          <a:p>
            <a:r>
              <a:rPr lang="en-IN" sz="2400" dirty="0"/>
              <a:t>exercise</a:t>
            </a:r>
          </a:p>
        </p:txBody>
      </p:sp>
    </p:spTree>
    <p:extLst>
      <p:ext uri="{BB962C8B-B14F-4D97-AF65-F5344CB8AC3E}">
        <p14:creationId xmlns:p14="http://schemas.microsoft.com/office/powerpoint/2010/main" val="419077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500" fill="hold"/>
                                        <p:tgtEl>
                                          <p:spTgt spid="3076"/>
                                        </p:tgtEl>
                                        <p:attrNameLst>
                                          <p:attrName>ppt_x</p:attrName>
                                        </p:attrNameLst>
                                      </p:cBhvr>
                                      <p:tavLst>
                                        <p:tav tm="0">
                                          <p:val>
                                            <p:strVal val="#ppt_x"/>
                                          </p:val>
                                        </p:tav>
                                        <p:tav tm="100000">
                                          <p:val>
                                            <p:strVal val="#ppt_x"/>
                                          </p:val>
                                        </p:tav>
                                      </p:tavLst>
                                    </p:anim>
                                    <p:anim calcmode="lin" valueType="num">
                                      <p:cBhvr additive="base">
                                        <p:cTn id="14"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9EB6-625D-4149-9F48-C87361B7AEFE}"/>
              </a:ext>
            </a:extLst>
          </p:cNvPr>
          <p:cNvSpPr>
            <a:spLocks noGrp="1"/>
          </p:cNvSpPr>
          <p:nvPr>
            <p:ph type="title"/>
          </p:nvPr>
        </p:nvSpPr>
        <p:spPr/>
        <p:txBody>
          <a:bodyPr>
            <a:normAutofit fontScale="90000"/>
          </a:bodyPr>
          <a:lstStyle/>
          <a:p>
            <a:pPr algn="ctr"/>
            <a:r>
              <a:rPr lang="en-IN" dirty="0"/>
              <a:t>Exercise  </a:t>
            </a:r>
            <a:br>
              <a:rPr lang="en-IN" dirty="0"/>
            </a:br>
            <a:br>
              <a:rPr lang="en-IN" dirty="0"/>
            </a:br>
            <a:br>
              <a:rPr lang="en-IN" dirty="0"/>
            </a:br>
            <a:r>
              <a:rPr lang="en-IN" sz="2200" dirty="0"/>
              <a:t>If AC  = 6  and BC = 8  find  ‘a’</a:t>
            </a:r>
            <a:br>
              <a:rPr lang="en-IN" dirty="0"/>
            </a:br>
            <a:endParaRPr lang="en-IN" dirty="0"/>
          </a:p>
        </p:txBody>
      </p:sp>
      <p:pic>
        <p:nvPicPr>
          <p:cNvPr id="4098" name="Picture 2" descr="Understanding Triangle and its Types – MathsTips.com">
            <a:extLst>
              <a:ext uri="{FF2B5EF4-FFF2-40B4-BE49-F238E27FC236}">
                <a16:creationId xmlns:a16="http://schemas.microsoft.com/office/drawing/2014/main" id="{7F08E940-5946-4F75-A99F-C8C1A22AE6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2758" y="2610892"/>
            <a:ext cx="3957149" cy="27634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49DC4B6D-D75F-4137-A917-50069B4F4F11}"/>
              </a:ext>
            </a:extLst>
          </p:cNvPr>
          <p:cNvCxnSpPr/>
          <p:nvPr/>
        </p:nvCxnSpPr>
        <p:spPr>
          <a:xfrm>
            <a:off x="3171217" y="3725694"/>
            <a:ext cx="1167319"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0DC11F1C-9E62-46F3-B36A-DE5944FF63BE}"/>
              </a:ext>
            </a:extLst>
          </p:cNvPr>
          <p:cNvCxnSpPr>
            <a:cxnSpLocks/>
          </p:cNvCxnSpPr>
          <p:nvPr/>
        </p:nvCxnSpPr>
        <p:spPr>
          <a:xfrm flipH="1">
            <a:off x="4338536" y="3725694"/>
            <a:ext cx="9728" cy="1371599"/>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797C4D-2789-49F1-A47F-45C75CA11E10}"/>
                  </a:ext>
                </a:extLst>
              </p:cNvPr>
              <p:cNvSpPr txBox="1"/>
              <p:nvPr/>
            </p:nvSpPr>
            <p:spPr>
              <a:xfrm>
                <a:off x="4348264" y="4272993"/>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𝑎</m:t>
                      </m:r>
                    </m:oMath>
                  </m:oMathPara>
                </a14:m>
                <a:endParaRPr lang="en-IN" dirty="0"/>
              </a:p>
            </p:txBody>
          </p:sp>
        </mc:Choice>
        <mc:Fallback xmlns="">
          <p:sp>
            <p:nvSpPr>
              <p:cNvPr id="12" name="TextBox 11">
                <a:extLst>
                  <a:ext uri="{FF2B5EF4-FFF2-40B4-BE49-F238E27FC236}">
                    <a16:creationId xmlns:a16="http://schemas.microsoft.com/office/drawing/2014/main" id="{AB797C4D-2789-49F1-A47F-45C75CA11E10}"/>
                  </a:ext>
                </a:extLst>
              </p:cNvPr>
              <p:cNvSpPr txBox="1">
                <a:spLocks noRot="1" noChangeAspect="1" noMove="1" noResize="1" noEditPoints="1" noAdjustHandles="1" noChangeArrowheads="1" noChangeShapeType="1" noTextEdit="1"/>
              </p:cNvSpPr>
              <p:nvPr/>
            </p:nvSpPr>
            <p:spPr>
              <a:xfrm>
                <a:off x="4348264" y="4272993"/>
                <a:ext cx="202811" cy="276999"/>
              </a:xfrm>
              <a:prstGeom prst="rect">
                <a:avLst/>
              </a:prstGeom>
              <a:blipFill>
                <a:blip r:embed="rId3"/>
                <a:stretch>
                  <a:fillRect l="-11765" r="-8824" b="-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FCB6273-D1D9-4DF4-A26E-A7E60AF28383}"/>
                  </a:ext>
                </a:extLst>
              </p:cNvPr>
              <p:cNvSpPr txBox="1"/>
              <p:nvPr/>
            </p:nvSpPr>
            <p:spPr>
              <a:xfrm>
                <a:off x="3433863" y="3429000"/>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𝑎</m:t>
                      </m:r>
                    </m:oMath>
                  </m:oMathPara>
                </a14:m>
                <a:endParaRPr lang="en-IN" dirty="0"/>
              </a:p>
            </p:txBody>
          </p:sp>
        </mc:Choice>
        <mc:Fallback xmlns="">
          <p:sp>
            <p:nvSpPr>
              <p:cNvPr id="13" name="TextBox 12">
                <a:extLst>
                  <a:ext uri="{FF2B5EF4-FFF2-40B4-BE49-F238E27FC236}">
                    <a16:creationId xmlns:a16="http://schemas.microsoft.com/office/drawing/2014/main" id="{0FCB6273-D1D9-4DF4-A26E-A7E60AF28383}"/>
                  </a:ext>
                </a:extLst>
              </p:cNvPr>
              <p:cNvSpPr txBox="1">
                <a:spLocks noRot="1" noChangeAspect="1" noMove="1" noResize="1" noEditPoints="1" noAdjustHandles="1" noChangeArrowheads="1" noChangeShapeType="1" noTextEdit="1"/>
              </p:cNvSpPr>
              <p:nvPr/>
            </p:nvSpPr>
            <p:spPr>
              <a:xfrm>
                <a:off x="3433863" y="3429000"/>
                <a:ext cx="202811" cy="276999"/>
              </a:xfrm>
              <a:prstGeom prst="rect">
                <a:avLst/>
              </a:prstGeom>
              <a:blipFill>
                <a:blip r:embed="rId4"/>
                <a:stretch>
                  <a:fillRect l="-11765" r="-88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E71E37F-554C-4E86-BDE0-13590D2D30EC}"/>
                  </a:ext>
                </a:extLst>
              </p:cNvPr>
              <p:cNvSpPr txBox="1"/>
              <p:nvPr/>
            </p:nvSpPr>
            <p:spPr>
              <a:xfrm>
                <a:off x="3754876" y="5097293"/>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𝑎</m:t>
                      </m:r>
                    </m:oMath>
                  </m:oMathPara>
                </a14:m>
                <a:endParaRPr lang="en-IN" dirty="0"/>
              </a:p>
            </p:txBody>
          </p:sp>
        </mc:Choice>
        <mc:Fallback xmlns="">
          <p:sp>
            <p:nvSpPr>
              <p:cNvPr id="14" name="TextBox 13">
                <a:extLst>
                  <a:ext uri="{FF2B5EF4-FFF2-40B4-BE49-F238E27FC236}">
                    <a16:creationId xmlns:a16="http://schemas.microsoft.com/office/drawing/2014/main" id="{BE71E37F-554C-4E86-BDE0-13590D2D30EC}"/>
                  </a:ext>
                </a:extLst>
              </p:cNvPr>
              <p:cNvSpPr txBox="1">
                <a:spLocks noRot="1" noChangeAspect="1" noMove="1" noResize="1" noEditPoints="1" noAdjustHandles="1" noChangeArrowheads="1" noChangeShapeType="1" noTextEdit="1"/>
              </p:cNvSpPr>
              <p:nvPr/>
            </p:nvSpPr>
            <p:spPr>
              <a:xfrm>
                <a:off x="3754876" y="5097293"/>
                <a:ext cx="202811" cy="276999"/>
              </a:xfrm>
              <a:prstGeom prst="rect">
                <a:avLst/>
              </a:prstGeom>
              <a:blipFill>
                <a:blip r:embed="rId5"/>
                <a:stretch>
                  <a:fillRect l="-12121" r="-121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B4DABE2-EE09-42D4-BA2E-309CB25215D6}"/>
                  </a:ext>
                </a:extLst>
              </p:cNvPr>
              <p:cNvSpPr txBox="1"/>
              <p:nvPr/>
            </p:nvSpPr>
            <p:spPr>
              <a:xfrm>
                <a:off x="2832758" y="4134277"/>
                <a:ext cx="338460" cy="2772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𝑎</m:t>
                      </m:r>
                    </m:oMath>
                  </m:oMathPara>
                </a14:m>
                <a:endParaRPr lang="en-IN" dirty="0"/>
              </a:p>
            </p:txBody>
          </p:sp>
        </mc:Choice>
        <mc:Fallback xmlns="">
          <p:sp>
            <p:nvSpPr>
              <p:cNvPr id="15" name="TextBox 14">
                <a:extLst>
                  <a:ext uri="{FF2B5EF4-FFF2-40B4-BE49-F238E27FC236}">
                    <a16:creationId xmlns:a16="http://schemas.microsoft.com/office/drawing/2014/main" id="{2B4DABE2-EE09-42D4-BA2E-309CB25215D6}"/>
                  </a:ext>
                </a:extLst>
              </p:cNvPr>
              <p:cNvSpPr txBox="1">
                <a:spLocks noRot="1" noChangeAspect="1" noMove="1" noResize="1" noEditPoints="1" noAdjustHandles="1" noChangeArrowheads="1" noChangeShapeType="1" noTextEdit="1"/>
              </p:cNvSpPr>
              <p:nvPr/>
            </p:nvSpPr>
            <p:spPr>
              <a:xfrm>
                <a:off x="2832758" y="4134277"/>
                <a:ext cx="338460" cy="27721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F349D3-F9DA-4A45-98AD-2FAD8AD510DA}"/>
                  </a:ext>
                </a:extLst>
              </p:cNvPr>
              <p:cNvSpPr txBox="1"/>
              <p:nvPr/>
            </p:nvSpPr>
            <p:spPr>
              <a:xfrm>
                <a:off x="2832758" y="3521333"/>
                <a:ext cx="36911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𝐷</m:t>
                      </m:r>
                    </m:oMath>
                  </m:oMathPara>
                </a14:m>
                <a:endParaRPr lang="en-IN" dirty="0"/>
              </a:p>
            </p:txBody>
          </p:sp>
        </mc:Choice>
        <mc:Fallback xmlns="">
          <p:sp>
            <p:nvSpPr>
              <p:cNvPr id="18" name="TextBox 17">
                <a:extLst>
                  <a:ext uri="{FF2B5EF4-FFF2-40B4-BE49-F238E27FC236}">
                    <a16:creationId xmlns:a16="http://schemas.microsoft.com/office/drawing/2014/main" id="{88F349D3-F9DA-4A45-98AD-2FAD8AD510DA}"/>
                  </a:ext>
                </a:extLst>
              </p:cNvPr>
              <p:cNvSpPr txBox="1">
                <a:spLocks noRot="1" noChangeAspect="1" noMove="1" noResize="1" noEditPoints="1" noAdjustHandles="1" noChangeArrowheads="1" noChangeShapeType="1" noTextEdit="1"/>
              </p:cNvSpPr>
              <p:nvPr/>
            </p:nvSpPr>
            <p:spPr>
              <a:xfrm>
                <a:off x="2832758" y="3521333"/>
                <a:ext cx="369110"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2E1A7D3-7EE6-46E8-BE2F-109B4F39D1BF}"/>
                  </a:ext>
                </a:extLst>
              </p:cNvPr>
              <p:cNvSpPr txBox="1"/>
              <p:nvPr/>
            </p:nvSpPr>
            <p:spPr>
              <a:xfrm>
                <a:off x="4454755" y="3517249"/>
                <a:ext cx="2222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𝐸</m:t>
                      </m:r>
                    </m:oMath>
                  </m:oMathPara>
                </a14:m>
                <a:endParaRPr lang="en-IN" dirty="0"/>
              </a:p>
            </p:txBody>
          </p:sp>
        </mc:Choice>
        <mc:Fallback xmlns="">
          <p:sp>
            <p:nvSpPr>
              <p:cNvPr id="17" name="TextBox 16">
                <a:extLst>
                  <a:ext uri="{FF2B5EF4-FFF2-40B4-BE49-F238E27FC236}">
                    <a16:creationId xmlns:a16="http://schemas.microsoft.com/office/drawing/2014/main" id="{12E1A7D3-7EE6-46E8-BE2F-109B4F39D1BF}"/>
                  </a:ext>
                </a:extLst>
              </p:cNvPr>
              <p:cNvSpPr txBox="1">
                <a:spLocks noRot="1" noChangeAspect="1" noMove="1" noResize="1" noEditPoints="1" noAdjustHandles="1" noChangeArrowheads="1" noChangeShapeType="1" noTextEdit="1"/>
              </p:cNvSpPr>
              <p:nvPr/>
            </p:nvSpPr>
            <p:spPr>
              <a:xfrm>
                <a:off x="4454755" y="3517249"/>
                <a:ext cx="222240" cy="276999"/>
              </a:xfrm>
              <a:prstGeom prst="rect">
                <a:avLst/>
              </a:prstGeom>
              <a:blipFill>
                <a:blip r:embed="rId8"/>
                <a:stretch>
                  <a:fillRect l="-22222" r="-19444"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E03B24A-EAF8-406F-B02F-98D733D03CED}"/>
                  </a:ext>
                </a:extLst>
              </p:cNvPr>
              <p:cNvSpPr txBox="1"/>
              <p:nvPr/>
            </p:nvSpPr>
            <p:spPr>
              <a:xfrm>
                <a:off x="4229019" y="5041279"/>
                <a:ext cx="219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𝐹</m:t>
                      </m:r>
                    </m:oMath>
                  </m:oMathPara>
                </a14:m>
                <a:endParaRPr lang="en-IN" dirty="0"/>
              </a:p>
            </p:txBody>
          </p:sp>
        </mc:Choice>
        <mc:Fallback xmlns="">
          <p:sp>
            <p:nvSpPr>
              <p:cNvPr id="19" name="TextBox 18">
                <a:extLst>
                  <a:ext uri="{FF2B5EF4-FFF2-40B4-BE49-F238E27FC236}">
                    <a16:creationId xmlns:a16="http://schemas.microsoft.com/office/drawing/2014/main" id="{9E03B24A-EAF8-406F-B02F-98D733D03CED}"/>
                  </a:ext>
                </a:extLst>
              </p:cNvPr>
              <p:cNvSpPr txBox="1">
                <a:spLocks noRot="1" noChangeAspect="1" noMove="1" noResize="1" noEditPoints="1" noAdjustHandles="1" noChangeArrowheads="1" noChangeShapeType="1" noTextEdit="1"/>
              </p:cNvSpPr>
              <p:nvPr/>
            </p:nvSpPr>
            <p:spPr>
              <a:xfrm>
                <a:off x="4229019" y="5041279"/>
                <a:ext cx="219034" cy="276999"/>
              </a:xfrm>
              <a:prstGeom prst="rect">
                <a:avLst/>
              </a:prstGeom>
              <a:blipFill>
                <a:blip r:embed="rId9"/>
                <a:stretch>
                  <a:fillRect l="-22222" r="-16667" b="-8889"/>
                </a:stretch>
              </a:blipFill>
            </p:spPr>
            <p:txBody>
              <a:bodyPr/>
              <a:lstStyle/>
              <a:p>
                <a:r>
                  <a:rPr lang="en-IN">
                    <a:noFill/>
                  </a:rPr>
                  <a:t> </a:t>
                </a:r>
              </a:p>
            </p:txBody>
          </p:sp>
        </mc:Fallback>
      </mc:AlternateContent>
    </p:spTree>
    <p:extLst>
      <p:ext uri="{BB962C8B-B14F-4D97-AF65-F5344CB8AC3E}">
        <p14:creationId xmlns:p14="http://schemas.microsoft.com/office/powerpoint/2010/main" val="36360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E694-7C1F-4658-8CC9-54BD38D337CF}"/>
              </a:ext>
            </a:extLst>
          </p:cNvPr>
          <p:cNvSpPr>
            <a:spLocks noGrp="1"/>
          </p:cNvSpPr>
          <p:nvPr>
            <p:ph type="title"/>
          </p:nvPr>
        </p:nvSpPr>
        <p:spPr>
          <a:xfrm>
            <a:off x="690717" y="804213"/>
            <a:ext cx="7759863" cy="658827"/>
          </a:xfrm>
        </p:spPr>
        <p:txBody>
          <a:bodyPr>
            <a:normAutofit fontScale="90000"/>
          </a:bodyPr>
          <a:lstStyle/>
          <a:p>
            <a:pPr algn="ctr"/>
            <a:r>
              <a:rPr lang="en-IN" dirty="0"/>
              <a:t>Exercise</a:t>
            </a:r>
            <a:br>
              <a:rPr lang="en-IN" dirty="0"/>
            </a:br>
            <a:br>
              <a:rPr lang="en-IN" dirty="0"/>
            </a:br>
            <a:r>
              <a:rPr lang="en-IN" sz="2200" dirty="0"/>
              <a:t>If ‘O’ is the centre of circle OD = 3.5  find  BC</a:t>
            </a:r>
            <a:br>
              <a:rPr lang="en-IN" dirty="0"/>
            </a:br>
            <a:br>
              <a:rPr lang="en-IN" dirty="0"/>
            </a:br>
            <a:endParaRPr lang="en-IN" dirty="0"/>
          </a:p>
        </p:txBody>
      </p:sp>
      <p:pic>
        <p:nvPicPr>
          <p:cNvPr id="5122" name="Picture 2" descr="Just a Plain Circle - post - Imgur">
            <a:extLst>
              <a:ext uri="{FF2B5EF4-FFF2-40B4-BE49-F238E27FC236}">
                <a16:creationId xmlns:a16="http://schemas.microsoft.com/office/drawing/2014/main" id="{C42563DE-CCCB-4CEF-850A-5201530316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18393" y="2446287"/>
            <a:ext cx="2114550" cy="2162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DEE885-4B77-4DF2-A596-4E7D39EC419E}"/>
              </a:ext>
            </a:extLst>
          </p:cNvPr>
          <p:cNvSpPr txBox="1"/>
          <p:nvPr/>
        </p:nvSpPr>
        <p:spPr>
          <a:xfrm>
            <a:off x="5642042" y="2971800"/>
            <a:ext cx="65" cy="276999"/>
          </a:xfrm>
          <a:prstGeom prst="rect">
            <a:avLst/>
          </a:prstGeom>
          <a:noFill/>
        </p:spPr>
        <p:txBody>
          <a:bodyPr wrap="none" lIns="0" tIns="0" rIns="0" bIns="0" rtlCol="0">
            <a:spAutoFit/>
          </a:bodyPr>
          <a:lstStyle/>
          <a:p>
            <a:endParaRPr lang="en-IN" dirty="0"/>
          </a:p>
        </p:txBody>
      </p:sp>
      <p:cxnSp>
        <p:nvCxnSpPr>
          <p:cNvPr id="6" name="Straight Arrow Connector 5">
            <a:extLst>
              <a:ext uri="{FF2B5EF4-FFF2-40B4-BE49-F238E27FC236}">
                <a16:creationId xmlns:a16="http://schemas.microsoft.com/office/drawing/2014/main" id="{EF759EEC-A079-44E1-98AC-9A220AE82F48}"/>
              </a:ext>
            </a:extLst>
          </p:cNvPr>
          <p:cNvCxnSpPr/>
          <p:nvPr/>
        </p:nvCxnSpPr>
        <p:spPr>
          <a:xfrm flipV="1">
            <a:off x="4153680" y="2924259"/>
            <a:ext cx="1643975" cy="1206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468CF42-81B0-432E-8B5D-8127AC77828F}"/>
              </a:ext>
            </a:extLst>
          </p:cNvPr>
          <p:cNvCxnSpPr>
            <a:cxnSpLocks/>
          </p:cNvCxnSpPr>
          <p:nvPr/>
        </p:nvCxnSpPr>
        <p:spPr>
          <a:xfrm flipV="1">
            <a:off x="4153680" y="4061460"/>
            <a:ext cx="1643975" cy="69029"/>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19A982B-3057-4081-9709-10F4A8D21E8B}"/>
              </a:ext>
            </a:extLst>
          </p:cNvPr>
          <p:cNvCxnSpPr/>
          <p:nvPr/>
        </p:nvCxnSpPr>
        <p:spPr>
          <a:xfrm>
            <a:off x="5797655" y="2971800"/>
            <a:ext cx="0" cy="11049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4A6EF50-9383-43F9-8A2D-CDD52244EBB2}"/>
              </a:ext>
            </a:extLst>
          </p:cNvPr>
          <p:cNvCxnSpPr>
            <a:cxnSpLocks/>
          </p:cNvCxnSpPr>
          <p:nvPr/>
        </p:nvCxnSpPr>
        <p:spPr>
          <a:xfrm>
            <a:off x="4975667" y="3524250"/>
            <a:ext cx="0" cy="54483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4928648-8BF1-42BE-9891-16A4788ADE18}"/>
                  </a:ext>
                </a:extLst>
              </p:cNvPr>
              <p:cNvSpPr txBox="1"/>
              <p:nvPr/>
            </p:nvSpPr>
            <p:spPr>
              <a:xfrm>
                <a:off x="3946991" y="4048450"/>
                <a:ext cx="2170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oMath>
                  </m:oMathPara>
                </a14:m>
                <a:endParaRPr lang="en-IN" dirty="0"/>
              </a:p>
            </p:txBody>
          </p:sp>
        </mc:Choice>
        <mc:Fallback xmlns="">
          <p:sp>
            <p:nvSpPr>
              <p:cNvPr id="17" name="TextBox 16">
                <a:extLst>
                  <a:ext uri="{FF2B5EF4-FFF2-40B4-BE49-F238E27FC236}">
                    <a16:creationId xmlns:a16="http://schemas.microsoft.com/office/drawing/2014/main" id="{74928648-8BF1-42BE-9891-16A4788ADE18}"/>
                  </a:ext>
                </a:extLst>
              </p:cNvPr>
              <p:cNvSpPr txBox="1">
                <a:spLocks noRot="1" noChangeAspect="1" noMove="1" noResize="1" noEditPoints="1" noAdjustHandles="1" noChangeArrowheads="1" noChangeShapeType="1" noTextEdit="1"/>
              </p:cNvSpPr>
              <p:nvPr/>
            </p:nvSpPr>
            <p:spPr>
              <a:xfrm>
                <a:off x="3946991" y="4048450"/>
                <a:ext cx="217047" cy="276999"/>
              </a:xfrm>
              <a:prstGeom prst="rect">
                <a:avLst/>
              </a:prstGeom>
              <a:blipFill>
                <a:blip r:embed="rId3"/>
                <a:stretch>
                  <a:fillRect l="-19444" r="-22222" b="-869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B3D7067-01A5-4DA1-B9F1-1E44CB1AADCC}"/>
                  </a:ext>
                </a:extLst>
              </p:cNvPr>
              <p:cNvSpPr txBox="1"/>
              <p:nvPr/>
            </p:nvSpPr>
            <p:spPr>
              <a:xfrm>
                <a:off x="5752927" y="2729299"/>
                <a:ext cx="2274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𝐵</m:t>
                      </m:r>
                    </m:oMath>
                  </m:oMathPara>
                </a14:m>
                <a:endParaRPr lang="en-IN" dirty="0"/>
              </a:p>
            </p:txBody>
          </p:sp>
        </mc:Choice>
        <mc:Fallback xmlns="">
          <p:sp>
            <p:nvSpPr>
              <p:cNvPr id="18" name="TextBox 17">
                <a:extLst>
                  <a:ext uri="{FF2B5EF4-FFF2-40B4-BE49-F238E27FC236}">
                    <a16:creationId xmlns:a16="http://schemas.microsoft.com/office/drawing/2014/main" id="{1B3D7067-01A5-4DA1-B9F1-1E44CB1AADCC}"/>
                  </a:ext>
                </a:extLst>
              </p:cNvPr>
              <p:cNvSpPr txBox="1">
                <a:spLocks noRot="1" noChangeAspect="1" noMove="1" noResize="1" noEditPoints="1" noAdjustHandles="1" noChangeArrowheads="1" noChangeShapeType="1" noTextEdit="1"/>
              </p:cNvSpPr>
              <p:nvPr/>
            </p:nvSpPr>
            <p:spPr>
              <a:xfrm>
                <a:off x="5752927" y="2729299"/>
                <a:ext cx="227434" cy="276999"/>
              </a:xfrm>
              <a:prstGeom prst="rect">
                <a:avLst/>
              </a:prstGeom>
              <a:blipFill>
                <a:blip r:embed="rId4"/>
                <a:stretch>
                  <a:fillRect l="-21622" r="-18919"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4B36AA9-9F42-4686-94A7-E92DC976BB80}"/>
                  </a:ext>
                </a:extLst>
              </p:cNvPr>
              <p:cNvSpPr txBox="1"/>
              <p:nvPr/>
            </p:nvSpPr>
            <p:spPr>
              <a:xfrm>
                <a:off x="4856258" y="3306488"/>
                <a:ext cx="2300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𝑂</m:t>
                      </m:r>
                    </m:oMath>
                  </m:oMathPara>
                </a14:m>
                <a:endParaRPr lang="en-IN" dirty="0"/>
              </a:p>
            </p:txBody>
          </p:sp>
        </mc:Choice>
        <mc:Fallback xmlns="">
          <p:sp>
            <p:nvSpPr>
              <p:cNvPr id="19" name="TextBox 18">
                <a:extLst>
                  <a:ext uri="{FF2B5EF4-FFF2-40B4-BE49-F238E27FC236}">
                    <a16:creationId xmlns:a16="http://schemas.microsoft.com/office/drawing/2014/main" id="{34B36AA9-9F42-4686-94A7-E92DC976BB80}"/>
                  </a:ext>
                </a:extLst>
              </p:cNvPr>
              <p:cNvSpPr txBox="1">
                <a:spLocks noRot="1" noChangeAspect="1" noMove="1" noResize="1" noEditPoints="1" noAdjustHandles="1" noChangeArrowheads="1" noChangeShapeType="1" noTextEdit="1"/>
              </p:cNvSpPr>
              <p:nvPr/>
            </p:nvSpPr>
            <p:spPr>
              <a:xfrm>
                <a:off x="4856258" y="3306488"/>
                <a:ext cx="230063" cy="276999"/>
              </a:xfrm>
              <a:prstGeom prst="rect">
                <a:avLst/>
              </a:prstGeom>
              <a:blipFill>
                <a:blip r:embed="rId5"/>
                <a:stretch>
                  <a:fillRect l="-21622" r="-21622" b="-869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7BCC736-DAFE-4371-820C-CF9124560EC8}"/>
                  </a:ext>
                </a:extLst>
              </p:cNvPr>
              <p:cNvSpPr txBox="1"/>
              <p:nvPr/>
            </p:nvSpPr>
            <p:spPr>
              <a:xfrm>
                <a:off x="4871070" y="4079379"/>
                <a:ext cx="235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𝐷</m:t>
                      </m:r>
                    </m:oMath>
                  </m:oMathPara>
                </a14:m>
                <a:endParaRPr lang="en-IN" dirty="0"/>
              </a:p>
            </p:txBody>
          </p:sp>
        </mc:Choice>
        <mc:Fallback xmlns="">
          <p:sp>
            <p:nvSpPr>
              <p:cNvPr id="20" name="TextBox 19">
                <a:extLst>
                  <a:ext uri="{FF2B5EF4-FFF2-40B4-BE49-F238E27FC236}">
                    <a16:creationId xmlns:a16="http://schemas.microsoft.com/office/drawing/2014/main" id="{A7BCC736-DAFE-4371-820C-CF9124560EC8}"/>
                  </a:ext>
                </a:extLst>
              </p:cNvPr>
              <p:cNvSpPr txBox="1">
                <a:spLocks noRot="1" noChangeAspect="1" noMove="1" noResize="1" noEditPoints="1" noAdjustHandles="1" noChangeArrowheads="1" noChangeShapeType="1" noTextEdit="1"/>
              </p:cNvSpPr>
              <p:nvPr/>
            </p:nvSpPr>
            <p:spPr>
              <a:xfrm>
                <a:off x="4871070" y="4079379"/>
                <a:ext cx="235962" cy="276999"/>
              </a:xfrm>
              <a:prstGeom prst="rect">
                <a:avLst/>
              </a:prstGeom>
              <a:blipFill>
                <a:blip r:embed="rId6"/>
                <a:stretch>
                  <a:fillRect l="-17949" r="-17949" b="-869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5B06C96-EF86-4C14-8179-158D37770AA4}"/>
                  </a:ext>
                </a:extLst>
              </p:cNvPr>
              <p:cNvSpPr txBox="1"/>
              <p:nvPr/>
            </p:nvSpPr>
            <p:spPr>
              <a:xfrm>
                <a:off x="5749984" y="4048449"/>
                <a:ext cx="2169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𝐶</m:t>
                      </m:r>
                    </m:oMath>
                  </m:oMathPara>
                </a14:m>
                <a:endParaRPr lang="en-IN" dirty="0"/>
              </a:p>
            </p:txBody>
          </p:sp>
        </mc:Choice>
        <mc:Fallback xmlns="">
          <p:sp>
            <p:nvSpPr>
              <p:cNvPr id="21" name="TextBox 20">
                <a:extLst>
                  <a:ext uri="{FF2B5EF4-FFF2-40B4-BE49-F238E27FC236}">
                    <a16:creationId xmlns:a16="http://schemas.microsoft.com/office/drawing/2014/main" id="{55B06C96-EF86-4C14-8179-158D37770AA4}"/>
                  </a:ext>
                </a:extLst>
              </p:cNvPr>
              <p:cNvSpPr txBox="1">
                <a:spLocks noRot="1" noChangeAspect="1" noMove="1" noResize="1" noEditPoints="1" noAdjustHandles="1" noChangeArrowheads="1" noChangeShapeType="1" noTextEdit="1"/>
              </p:cNvSpPr>
              <p:nvPr/>
            </p:nvSpPr>
            <p:spPr>
              <a:xfrm>
                <a:off x="5749984" y="4048449"/>
                <a:ext cx="216918" cy="276999"/>
              </a:xfrm>
              <a:prstGeom prst="rect">
                <a:avLst/>
              </a:prstGeom>
              <a:blipFill>
                <a:blip r:embed="rId7"/>
                <a:stretch>
                  <a:fillRect l="-19444" r="-19444" b="-8696"/>
                </a:stretch>
              </a:blipFill>
            </p:spPr>
            <p:txBody>
              <a:bodyPr/>
              <a:lstStyle/>
              <a:p>
                <a:r>
                  <a:rPr lang="en-IN">
                    <a:noFill/>
                  </a:rPr>
                  <a:t> </a:t>
                </a:r>
              </a:p>
            </p:txBody>
          </p:sp>
        </mc:Fallback>
      </mc:AlternateContent>
    </p:spTree>
    <p:extLst>
      <p:ext uri="{BB962C8B-B14F-4D97-AF65-F5344CB8AC3E}">
        <p14:creationId xmlns:p14="http://schemas.microsoft.com/office/powerpoint/2010/main" val="273175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EF44-E0E7-4BD2-8930-7205A98B9177}"/>
              </a:ext>
            </a:extLst>
          </p:cNvPr>
          <p:cNvSpPr>
            <a:spLocks noGrp="1"/>
          </p:cNvSpPr>
          <p:nvPr>
            <p:ph type="title"/>
          </p:nvPr>
        </p:nvSpPr>
        <p:spPr/>
        <p:txBody>
          <a:bodyPr/>
          <a:lstStyle/>
          <a:p>
            <a:pPr algn="ctr"/>
            <a:r>
              <a:rPr lang="en-GB" dirty="0"/>
              <a:t>Triangles</a:t>
            </a:r>
            <a:endParaRPr lang="en-IN" dirty="0"/>
          </a:p>
        </p:txBody>
      </p:sp>
      <p:sp>
        <p:nvSpPr>
          <p:cNvPr id="3" name="Content Placeholder 2">
            <a:extLst>
              <a:ext uri="{FF2B5EF4-FFF2-40B4-BE49-F238E27FC236}">
                <a16:creationId xmlns:a16="http://schemas.microsoft.com/office/drawing/2014/main" id="{E8462591-7856-437F-84C2-5EB4886C7A49}"/>
              </a:ext>
            </a:extLst>
          </p:cNvPr>
          <p:cNvSpPr>
            <a:spLocks noGrp="1"/>
          </p:cNvSpPr>
          <p:nvPr>
            <p:ph idx="1"/>
          </p:nvPr>
        </p:nvSpPr>
        <p:spPr>
          <a:xfrm>
            <a:off x="1235514" y="1413519"/>
            <a:ext cx="8946541" cy="4195481"/>
          </a:xfrm>
        </p:spPr>
        <p:txBody>
          <a:bodyPr>
            <a:normAutofit/>
          </a:bodyPr>
          <a:lstStyle/>
          <a:p>
            <a:r>
              <a:rPr lang="en-GB" dirty="0"/>
              <a:t>Two lines  ---------------  at a point.</a:t>
            </a:r>
          </a:p>
          <a:p>
            <a:r>
              <a:rPr lang="en-GB" dirty="0"/>
              <a:t>Three or more lines ------------- at a point.</a:t>
            </a:r>
          </a:p>
          <a:p>
            <a:endParaRPr lang="en-GB" dirty="0"/>
          </a:p>
          <a:p>
            <a:r>
              <a:rPr lang="en-GB" dirty="0"/>
              <a:t>Points of ------------------------</a:t>
            </a:r>
          </a:p>
          <a:p>
            <a:r>
              <a:rPr lang="en-GB" dirty="0"/>
              <a:t>1.ALTITUDES</a:t>
            </a:r>
          </a:p>
          <a:p>
            <a:r>
              <a:rPr lang="en-IN" dirty="0"/>
              <a:t>The point of ------------------ of the altitudes</a:t>
            </a:r>
          </a:p>
          <a:p>
            <a:r>
              <a:rPr lang="en-IN" dirty="0"/>
              <a:t> of  a triangle is the   ----------------</a:t>
            </a:r>
          </a:p>
          <a:p>
            <a:r>
              <a:rPr lang="en-IN" dirty="0"/>
              <a:t>AD,BE and CF are the altitudes.</a:t>
            </a:r>
          </a:p>
          <a:p>
            <a:r>
              <a:rPr lang="en-IN" dirty="0"/>
              <a:t>O is the ------------------------------</a:t>
            </a:r>
          </a:p>
        </p:txBody>
      </p:sp>
      <p:pic>
        <p:nvPicPr>
          <p:cNvPr id="5" name="Picture 4">
            <a:extLst>
              <a:ext uri="{FF2B5EF4-FFF2-40B4-BE49-F238E27FC236}">
                <a16:creationId xmlns:a16="http://schemas.microsoft.com/office/drawing/2014/main" id="{047A2135-EEB2-44A0-B87E-48CD75522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762" y="2282879"/>
            <a:ext cx="2907399" cy="2333188"/>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6CBE4C7-7033-40FC-8457-D90CA31CB4D4}"/>
                  </a:ext>
                </a:extLst>
              </p14:cNvPr>
              <p14:cNvContentPartPr/>
              <p14:nvPr/>
            </p14:nvContentPartPr>
            <p14:xfrm>
              <a:off x="7001640" y="2145600"/>
              <a:ext cx="2997360" cy="2731320"/>
            </p14:xfrm>
          </p:contentPart>
        </mc:Choice>
        <mc:Fallback xmlns="">
          <p:pic>
            <p:nvPicPr>
              <p:cNvPr id="6" name="Ink 5">
                <a:extLst>
                  <a:ext uri="{FF2B5EF4-FFF2-40B4-BE49-F238E27FC236}">
                    <a16:creationId xmlns:a16="http://schemas.microsoft.com/office/drawing/2014/main" id="{26CBE4C7-7033-40FC-8457-D90CA31CB4D4}"/>
                  </a:ext>
                </a:extLst>
              </p:cNvPr>
              <p:cNvPicPr/>
              <p:nvPr/>
            </p:nvPicPr>
            <p:blipFill>
              <a:blip r:embed="rId4"/>
              <a:stretch>
                <a:fillRect/>
              </a:stretch>
            </p:blipFill>
            <p:spPr>
              <a:xfrm>
                <a:off x="6992280" y="2136240"/>
                <a:ext cx="3016080" cy="2750040"/>
              </a:xfrm>
              <a:prstGeom prst="rect">
                <a:avLst/>
              </a:prstGeom>
            </p:spPr>
          </p:pic>
        </mc:Fallback>
      </mc:AlternateContent>
    </p:spTree>
    <p:extLst>
      <p:ext uri="{BB962C8B-B14F-4D97-AF65-F5344CB8AC3E}">
        <p14:creationId xmlns:p14="http://schemas.microsoft.com/office/powerpoint/2010/main" val="30496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255F-8C95-41A8-82DF-5C9E43B3B980}"/>
              </a:ext>
            </a:extLst>
          </p:cNvPr>
          <p:cNvSpPr>
            <a:spLocks noGrp="1"/>
          </p:cNvSpPr>
          <p:nvPr>
            <p:ph type="title"/>
          </p:nvPr>
        </p:nvSpPr>
        <p:spPr>
          <a:xfrm>
            <a:off x="611232" y="-7345"/>
            <a:ext cx="8596668" cy="723116"/>
          </a:xfrm>
        </p:spPr>
        <p:txBody>
          <a:bodyPr>
            <a:normAutofit fontScale="90000"/>
          </a:bodyPr>
          <a:lstStyle/>
          <a:p>
            <a:pPr algn="ctr"/>
            <a:r>
              <a:rPr lang="en-GB" dirty="0"/>
              <a:t>Triangles</a:t>
            </a:r>
            <a:br>
              <a:rPr lang="en-GB" dirty="0"/>
            </a:br>
            <a:br>
              <a:rPr lang="en-GB" dirty="0"/>
            </a:br>
            <a:br>
              <a:rPr lang="en-GB" dirty="0"/>
            </a:br>
            <a:br>
              <a:rPr lang="en-GB" dirty="0"/>
            </a:br>
            <a:br>
              <a:rPr lang="en-GB" dirty="0"/>
            </a:br>
            <a:endParaRPr lang="en-IN" dirty="0"/>
          </a:p>
        </p:txBody>
      </p:sp>
      <p:sp>
        <p:nvSpPr>
          <p:cNvPr id="10" name="Content Placeholder 9">
            <a:extLst>
              <a:ext uri="{FF2B5EF4-FFF2-40B4-BE49-F238E27FC236}">
                <a16:creationId xmlns:a16="http://schemas.microsoft.com/office/drawing/2014/main" id="{FBAB9833-A95B-4E4A-BCE5-ED1018D37282}"/>
              </a:ext>
            </a:extLst>
          </p:cNvPr>
          <p:cNvSpPr>
            <a:spLocks noGrp="1"/>
          </p:cNvSpPr>
          <p:nvPr>
            <p:ph idx="1"/>
          </p:nvPr>
        </p:nvSpPr>
        <p:spPr>
          <a:xfrm>
            <a:off x="297455" y="715771"/>
            <a:ext cx="9727894" cy="5464692"/>
          </a:xfrm>
        </p:spPr>
        <p:txBody>
          <a:bodyPr/>
          <a:lstStyle/>
          <a:p>
            <a:r>
              <a:rPr lang="en-GB" dirty="0"/>
              <a:t>2. MEDIANS</a:t>
            </a:r>
          </a:p>
          <a:p>
            <a:r>
              <a:rPr lang="en-GB" dirty="0"/>
              <a:t>AD, BE and CF are the medians of triangle ABC.</a:t>
            </a:r>
          </a:p>
          <a:p>
            <a:r>
              <a:rPr lang="en-GB" dirty="0"/>
              <a:t>Their point of concurrency  G  is the CENTROID</a:t>
            </a:r>
          </a:p>
          <a:p>
            <a:r>
              <a:rPr lang="en-GB" dirty="0"/>
              <a:t>The centroid divides a median in the ratio of</a:t>
            </a:r>
          </a:p>
          <a:p>
            <a:r>
              <a:rPr lang="en-GB" dirty="0"/>
              <a:t> 2 : 1</a:t>
            </a:r>
            <a:endParaRPr lang="en-IN" dirty="0"/>
          </a:p>
        </p:txBody>
      </p:sp>
      <p:pic>
        <p:nvPicPr>
          <p:cNvPr id="12" name="Picture 11">
            <a:extLst>
              <a:ext uri="{FF2B5EF4-FFF2-40B4-BE49-F238E27FC236}">
                <a16:creationId xmlns:a16="http://schemas.microsoft.com/office/drawing/2014/main" id="{0C9AF09C-95B0-4F96-BA3E-73FBEF1CD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94217"/>
            <a:ext cx="3216437" cy="2597273"/>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82623090-EE4C-408E-9B5D-E99A282FF983}"/>
                  </a:ext>
                </a:extLst>
              </p14:cNvPr>
              <p14:cNvContentPartPr/>
              <p14:nvPr/>
            </p14:nvContentPartPr>
            <p14:xfrm>
              <a:off x="5982120" y="2006280"/>
              <a:ext cx="3312360" cy="3326760"/>
            </p14:xfrm>
          </p:contentPart>
        </mc:Choice>
        <mc:Fallback xmlns="">
          <p:pic>
            <p:nvPicPr>
              <p:cNvPr id="13" name="Ink 12">
                <a:extLst>
                  <a:ext uri="{FF2B5EF4-FFF2-40B4-BE49-F238E27FC236}">
                    <a16:creationId xmlns:a16="http://schemas.microsoft.com/office/drawing/2014/main" id="{82623090-EE4C-408E-9B5D-E99A282FF983}"/>
                  </a:ext>
                </a:extLst>
              </p:cNvPr>
              <p:cNvPicPr/>
              <p:nvPr/>
            </p:nvPicPr>
            <p:blipFill>
              <a:blip r:embed="rId4"/>
              <a:stretch>
                <a:fillRect/>
              </a:stretch>
            </p:blipFill>
            <p:spPr>
              <a:xfrm>
                <a:off x="5972760" y="1996920"/>
                <a:ext cx="3331080" cy="3345480"/>
              </a:xfrm>
              <a:prstGeom prst="rect">
                <a:avLst/>
              </a:prstGeom>
            </p:spPr>
          </p:pic>
        </mc:Fallback>
      </mc:AlternateContent>
    </p:spTree>
    <p:extLst>
      <p:ext uri="{BB962C8B-B14F-4D97-AF65-F5344CB8AC3E}">
        <p14:creationId xmlns:p14="http://schemas.microsoft.com/office/powerpoint/2010/main" val="287660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 calcmode="lin" valueType="num">
                                      <p:cBhvr additive="base">
                                        <p:cTn id="3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 calcmode="lin" valueType="num">
                                      <p:cBhvr additive="base">
                                        <p:cTn id="3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anim calcmode="lin" valueType="num">
                                      <p:cBhvr additive="base">
                                        <p:cTn id="4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C9DC-2D4A-4BCD-ACAB-830A5B93434D}"/>
              </a:ext>
            </a:extLst>
          </p:cNvPr>
          <p:cNvSpPr>
            <a:spLocks noGrp="1"/>
          </p:cNvSpPr>
          <p:nvPr>
            <p:ph type="title"/>
          </p:nvPr>
        </p:nvSpPr>
        <p:spPr>
          <a:xfrm>
            <a:off x="838200" y="755650"/>
            <a:ext cx="10515600" cy="783191"/>
          </a:xfrm>
        </p:spPr>
        <p:txBody>
          <a:bodyPr/>
          <a:lstStyle/>
          <a:p>
            <a:pPr algn="ctr"/>
            <a:r>
              <a:rPr lang="en-GB" dirty="0"/>
              <a:t>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6C487D-00CB-4013-8438-BF46072EE164}"/>
                  </a:ext>
                </a:extLst>
              </p:cNvPr>
              <p:cNvSpPr>
                <a:spLocks noGrp="1"/>
              </p:cNvSpPr>
              <p:nvPr>
                <p:ph idx="1"/>
              </p:nvPr>
            </p:nvSpPr>
            <p:spPr>
              <a:xfrm>
                <a:off x="243840" y="1806094"/>
                <a:ext cx="11033760" cy="5135726"/>
              </a:xfrm>
            </p:spPr>
            <p:txBody>
              <a:bodyPr>
                <a:normAutofit/>
              </a:bodyPr>
              <a:lstStyle/>
              <a:p>
                <a:r>
                  <a:rPr lang="en-IN" sz="3200" dirty="0"/>
                  <a:t>Ray:</a:t>
                </a:r>
              </a:p>
              <a:p>
                <a:pPr lvl="0"/>
                <a:r>
                  <a:rPr lang="en-IN" sz="2400" dirty="0"/>
                  <a:t>A ray has only one end point</a:t>
                </a:r>
              </a:p>
              <a:p>
                <a:pPr lvl="0"/>
                <a:r>
                  <a:rPr lang="en-IN" sz="2400" dirty="0"/>
                  <a:t>It also cannot be measured</a:t>
                </a:r>
              </a:p>
              <a:p>
                <a:pPr lvl="0"/>
                <a:r>
                  <a:rPr lang="en-IN" sz="2400" dirty="0"/>
                  <a:t>It is denoted by </a:t>
                </a:r>
                <a14:m>
                  <m:oMath xmlns:m="http://schemas.openxmlformats.org/officeDocument/2006/math">
                    <m:acc>
                      <m:accPr>
                        <m:chr m:val="⃗"/>
                        <m:ctrlPr>
                          <a:rPr lang="en-IN" sz="2400" i="1">
                            <a:latin typeface="Cambria Math" panose="02040503050406030204" pitchFamily="18" charset="0"/>
                          </a:rPr>
                        </m:ctrlPr>
                      </m:accPr>
                      <m:e>
                        <m:r>
                          <a:rPr lang="en-IN" sz="2400" i="1">
                            <a:latin typeface="Cambria Math" panose="02040503050406030204" pitchFamily="18" charset="0"/>
                          </a:rPr>
                          <m:t>𝑂𝑃</m:t>
                        </m:r>
                      </m:e>
                    </m:acc>
                  </m:oMath>
                </a14:m>
                <a:r>
                  <a:rPr lang="en-IN" sz="2400" dirty="0"/>
                  <a:t>                   O  - ------------------------------&gt; P        </a:t>
                </a:r>
              </a:p>
            </p:txBody>
          </p:sp>
        </mc:Choice>
        <mc:Fallback xmlns="">
          <p:sp>
            <p:nvSpPr>
              <p:cNvPr id="3" name="Content Placeholder 2">
                <a:extLst>
                  <a:ext uri="{FF2B5EF4-FFF2-40B4-BE49-F238E27FC236}">
                    <a16:creationId xmlns:a16="http://schemas.microsoft.com/office/drawing/2014/main" id="{856C487D-00CB-4013-8438-BF46072EE164}"/>
                  </a:ext>
                </a:extLst>
              </p:cNvPr>
              <p:cNvSpPr>
                <a:spLocks noGrp="1" noRot="1" noChangeAspect="1" noMove="1" noResize="1" noEditPoints="1" noAdjustHandles="1" noChangeArrowheads="1" noChangeShapeType="1" noTextEdit="1"/>
              </p:cNvSpPr>
              <p:nvPr>
                <p:ph idx="1"/>
              </p:nvPr>
            </p:nvSpPr>
            <p:spPr>
              <a:xfrm>
                <a:off x="243840" y="1806094"/>
                <a:ext cx="11033760" cy="5135726"/>
              </a:xfrm>
              <a:blipFill>
                <a:blip r:embed="rId2"/>
                <a:stretch>
                  <a:fillRect l="-829" t="-1542"/>
                </a:stretch>
              </a:blipFill>
            </p:spPr>
            <p:txBody>
              <a:bodyPr/>
              <a:lstStyle/>
              <a:p>
                <a:r>
                  <a:rPr lang="en-IN">
                    <a:noFill/>
                  </a:rPr>
                  <a:t> </a:t>
                </a:r>
              </a:p>
            </p:txBody>
          </p:sp>
        </mc:Fallback>
      </mc:AlternateContent>
    </p:spTree>
    <p:extLst>
      <p:ext uri="{BB962C8B-B14F-4D97-AF65-F5344CB8AC3E}">
        <p14:creationId xmlns:p14="http://schemas.microsoft.com/office/powerpoint/2010/main" val="131778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535F-C79C-4C41-9992-4273370CF5D9}"/>
              </a:ext>
            </a:extLst>
          </p:cNvPr>
          <p:cNvSpPr>
            <a:spLocks noGrp="1"/>
          </p:cNvSpPr>
          <p:nvPr>
            <p:ph type="title"/>
          </p:nvPr>
        </p:nvSpPr>
        <p:spPr>
          <a:xfrm>
            <a:off x="563034" y="377317"/>
            <a:ext cx="8596668" cy="670941"/>
          </a:xfrm>
        </p:spPr>
        <p:txBody>
          <a:bodyPr>
            <a:normAutofit fontScale="90000"/>
          </a:bodyPr>
          <a:lstStyle/>
          <a:p>
            <a:pPr algn="ctr"/>
            <a:r>
              <a:rPr lang="en-IN" dirty="0"/>
              <a:t> Property of a median</a:t>
            </a:r>
            <a:br>
              <a:rPr lang="en-IN" dirty="0"/>
            </a:br>
            <a:br>
              <a:rPr lang="en-IN" dirty="0"/>
            </a:br>
            <a:br>
              <a:rPr lang="en-IN" dirty="0"/>
            </a:br>
            <a:br>
              <a:rPr lang="en-IN" dirty="0"/>
            </a:br>
            <a:br>
              <a:rPr lang="en-IN" dirty="0"/>
            </a:br>
            <a:br>
              <a:rPr lang="en-IN" dirty="0"/>
            </a:br>
            <a:br>
              <a:rPr lang="en-IN" dirty="0"/>
            </a:br>
            <a:r>
              <a:rPr lang="en-IN" sz="2000" dirty="0"/>
              <a:t>AD is the median </a:t>
            </a:r>
            <a:r>
              <a:rPr lang="en-IN" sz="2000" dirty="0">
                <a:sym typeface="Wingdings" panose="05000000000000000000" pitchFamily="2" charset="2"/>
              </a:rPr>
              <a:t>   BD = DC  = ½ BC  </a:t>
            </a:r>
            <a:br>
              <a:rPr lang="en-IN" sz="2000" dirty="0">
                <a:sym typeface="Wingdings" panose="05000000000000000000" pitchFamily="2" charset="2"/>
              </a:rPr>
            </a:br>
            <a:r>
              <a:rPr lang="en-IN" sz="2000" dirty="0">
                <a:sym typeface="Wingdings" panose="05000000000000000000" pitchFamily="2" charset="2"/>
              </a:rPr>
              <a:t>Area of triangle ABD  = ½ x BD x AE</a:t>
            </a:r>
            <a:br>
              <a:rPr lang="en-IN" sz="2000" dirty="0">
                <a:sym typeface="Wingdings" panose="05000000000000000000" pitchFamily="2" charset="2"/>
              </a:rPr>
            </a:br>
            <a:r>
              <a:rPr lang="en-IN" sz="2000" dirty="0">
                <a:sym typeface="Wingdings" panose="05000000000000000000" pitchFamily="2" charset="2"/>
              </a:rPr>
              <a:t>              = ½  x DC x AE  = Area of triangle ADC</a:t>
            </a:r>
            <a:br>
              <a:rPr lang="en-IN" sz="2000" dirty="0">
                <a:sym typeface="Wingdings" panose="05000000000000000000" pitchFamily="2" charset="2"/>
              </a:rPr>
            </a:br>
            <a:br>
              <a:rPr lang="en-IN" sz="2000" dirty="0">
                <a:sym typeface="Wingdings" panose="05000000000000000000" pitchFamily="2" charset="2"/>
              </a:rPr>
            </a:br>
            <a:r>
              <a:rPr lang="en-IN" sz="2000" dirty="0">
                <a:sym typeface="Wingdings" panose="05000000000000000000" pitchFamily="2" charset="2"/>
              </a:rPr>
              <a:t>A median divides a triangle into two triangles of equal area.</a:t>
            </a:r>
            <a:br>
              <a:rPr lang="en-IN" sz="2000" dirty="0">
                <a:sym typeface="Wingdings" panose="05000000000000000000" pitchFamily="2" charset="2"/>
              </a:rPr>
            </a:br>
            <a:br>
              <a:rPr lang="en-IN" dirty="0"/>
            </a:br>
            <a:endParaRPr lang="en-IN" dirty="0"/>
          </a:p>
        </p:txBody>
      </p:sp>
      <p:pic>
        <p:nvPicPr>
          <p:cNvPr id="6146" name="Picture 2" descr="Ode to Equilateralism – Mr Honner">
            <a:extLst>
              <a:ext uri="{FF2B5EF4-FFF2-40B4-BE49-F238E27FC236}">
                <a16:creationId xmlns:a16="http://schemas.microsoft.com/office/drawing/2014/main" id="{DFD6156A-BAE3-46B3-9D48-B8EE3D708C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3721" y="1930400"/>
            <a:ext cx="2962275" cy="15430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2AB41268-09D1-433E-89A4-80EE8B27D059}"/>
              </a:ext>
            </a:extLst>
          </p:cNvPr>
          <p:cNvCxnSpPr>
            <a:cxnSpLocks/>
          </p:cNvCxnSpPr>
          <p:nvPr/>
        </p:nvCxnSpPr>
        <p:spPr>
          <a:xfrm>
            <a:off x="3939539" y="2202180"/>
            <a:ext cx="0" cy="1046619"/>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03ED2C6-9005-4FD0-93C6-93D00A131422}"/>
              </a:ext>
            </a:extLst>
          </p:cNvPr>
          <p:cNvCxnSpPr>
            <a:cxnSpLocks/>
          </p:cNvCxnSpPr>
          <p:nvPr/>
        </p:nvCxnSpPr>
        <p:spPr>
          <a:xfrm>
            <a:off x="3964116" y="2233837"/>
            <a:ext cx="486531" cy="88240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B4FCB63-B2CF-4F38-BC57-AF45047268E4}"/>
              </a:ext>
            </a:extLst>
          </p:cNvPr>
          <p:cNvCxnSpPr/>
          <p:nvPr/>
        </p:nvCxnSpPr>
        <p:spPr>
          <a:xfrm>
            <a:off x="4457700" y="3032760"/>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6DDB1FF-A9CE-44D3-8C56-774E9AD98625}"/>
                  </a:ext>
                </a:extLst>
              </p:cNvPr>
              <p:cNvSpPr txBox="1"/>
              <p:nvPr/>
            </p:nvSpPr>
            <p:spPr>
              <a:xfrm>
                <a:off x="5836921" y="2971800"/>
                <a:ext cx="259075"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𝐶</m:t>
                      </m:r>
                      <m:r>
                        <a:rPr lang="en-IN" b="0" i="1" smtClean="0">
                          <a:latin typeface="Cambria Math" panose="02040503050406030204" pitchFamily="18" charset="0"/>
                        </a:rPr>
                        <m:t>   </m:t>
                      </m:r>
                    </m:oMath>
                  </m:oMathPara>
                </a14:m>
                <a:endParaRPr lang="en-IN" b="0" dirty="0"/>
              </a:p>
              <a:p>
                <a:endParaRPr lang="en-IN" dirty="0"/>
              </a:p>
            </p:txBody>
          </p:sp>
        </mc:Choice>
        <mc:Fallback xmlns="">
          <p:sp>
            <p:nvSpPr>
              <p:cNvPr id="12" name="TextBox 11">
                <a:extLst>
                  <a:ext uri="{FF2B5EF4-FFF2-40B4-BE49-F238E27FC236}">
                    <a16:creationId xmlns:a16="http://schemas.microsoft.com/office/drawing/2014/main" id="{46DDB1FF-A9CE-44D3-8C56-774E9AD98625}"/>
                  </a:ext>
                </a:extLst>
              </p:cNvPr>
              <p:cNvSpPr txBox="1">
                <a:spLocks noRot="1" noChangeAspect="1" noMove="1" noResize="1" noEditPoints="1" noAdjustHandles="1" noChangeArrowheads="1" noChangeShapeType="1" noTextEdit="1"/>
              </p:cNvSpPr>
              <p:nvPr/>
            </p:nvSpPr>
            <p:spPr>
              <a:xfrm>
                <a:off x="5836921" y="2971800"/>
                <a:ext cx="259075" cy="553998"/>
              </a:xfrm>
              <a:prstGeom prst="rect">
                <a:avLst/>
              </a:prstGeom>
              <a:blipFill>
                <a:blip r:embed="rId3"/>
                <a:stretch>
                  <a:fillRect l="-33333" r="-1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F9E6E5C-6E2B-486C-B960-C48BE4D0CF4B}"/>
                  </a:ext>
                </a:extLst>
              </p:cNvPr>
              <p:cNvSpPr txBox="1"/>
              <p:nvPr/>
            </p:nvSpPr>
            <p:spPr>
              <a:xfrm>
                <a:off x="3831016" y="1885950"/>
                <a:ext cx="2170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oMath>
                  </m:oMathPara>
                </a14:m>
                <a:endParaRPr lang="en-IN" dirty="0"/>
              </a:p>
            </p:txBody>
          </p:sp>
        </mc:Choice>
        <mc:Fallback xmlns="">
          <p:sp>
            <p:nvSpPr>
              <p:cNvPr id="13" name="TextBox 12">
                <a:extLst>
                  <a:ext uri="{FF2B5EF4-FFF2-40B4-BE49-F238E27FC236}">
                    <a16:creationId xmlns:a16="http://schemas.microsoft.com/office/drawing/2014/main" id="{CF9E6E5C-6E2B-486C-B960-C48BE4D0CF4B}"/>
                  </a:ext>
                </a:extLst>
              </p:cNvPr>
              <p:cNvSpPr txBox="1">
                <a:spLocks noRot="1" noChangeAspect="1" noMove="1" noResize="1" noEditPoints="1" noAdjustHandles="1" noChangeArrowheads="1" noChangeShapeType="1" noTextEdit="1"/>
              </p:cNvSpPr>
              <p:nvPr/>
            </p:nvSpPr>
            <p:spPr>
              <a:xfrm>
                <a:off x="3831016" y="1885950"/>
                <a:ext cx="217047" cy="276999"/>
              </a:xfrm>
              <a:prstGeom prst="rect">
                <a:avLst/>
              </a:prstGeom>
              <a:blipFill>
                <a:blip r:embed="rId4"/>
                <a:stretch>
                  <a:fillRect l="-19444" r="-22222" b="-8696"/>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9691F4F6-B962-4E93-8CE5-87BD820CE328}"/>
              </a:ext>
            </a:extLst>
          </p:cNvPr>
          <p:cNvSpPr txBox="1"/>
          <p:nvPr/>
        </p:nvSpPr>
        <p:spPr>
          <a:xfrm>
            <a:off x="3412112" y="3087439"/>
            <a:ext cx="129844" cy="276999"/>
          </a:xfrm>
          <a:prstGeom prst="rect">
            <a:avLst/>
          </a:prstGeom>
          <a:noFill/>
        </p:spPr>
        <p:txBody>
          <a:bodyPr wrap="none" lIns="0" tIns="0" rIns="0" bIns="0" rtlCol="0">
            <a:spAutoFit/>
          </a:bodyPr>
          <a:lstStyle/>
          <a:p>
            <a:r>
              <a:rPr lang="en-IN" dirty="0"/>
              <a:t>B</a:t>
            </a:r>
          </a:p>
        </p:txBody>
      </p:sp>
      <p:cxnSp>
        <p:nvCxnSpPr>
          <p:cNvPr id="16" name="Straight Connector 15">
            <a:extLst>
              <a:ext uri="{FF2B5EF4-FFF2-40B4-BE49-F238E27FC236}">
                <a16:creationId xmlns:a16="http://schemas.microsoft.com/office/drawing/2014/main" id="{7B5146A4-0B48-4BCE-B84B-65C77F94D70A}"/>
              </a:ext>
            </a:extLst>
          </p:cNvPr>
          <p:cNvCxnSpPr/>
          <p:nvPr/>
        </p:nvCxnSpPr>
        <p:spPr>
          <a:xfrm>
            <a:off x="4191000" y="3032760"/>
            <a:ext cx="0" cy="77539"/>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553EA8E-DCC0-47C9-8935-CB702E8FEBCD}"/>
              </a:ext>
            </a:extLst>
          </p:cNvPr>
          <p:cNvCxnSpPr>
            <a:cxnSpLocks/>
          </p:cNvCxnSpPr>
          <p:nvPr/>
        </p:nvCxnSpPr>
        <p:spPr>
          <a:xfrm>
            <a:off x="4975668" y="3032760"/>
            <a:ext cx="0" cy="77539"/>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5EBB82A-C5FB-432C-90AA-2A0DC0991AB3}"/>
                  </a:ext>
                </a:extLst>
              </p:cNvPr>
              <p:cNvSpPr txBox="1"/>
              <p:nvPr/>
            </p:nvSpPr>
            <p:spPr>
              <a:xfrm>
                <a:off x="3756664" y="3071529"/>
                <a:ext cx="43433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𝐸</m:t>
                      </m:r>
                    </m:oMath>
                  </m:oMathPara>
                </a14:m>
                <a:endParaRPr lang="en-IN" dirty="0"/>
              </a:p>
            </p:txBody>
          </p:sp>
        </mc:Choice>
        <mc:Fallback xmlns="">
          <p:sp>
            <p:nvSpPr>
              <p:cNvPr id="22" name="TextBox 21">
                <a:extLst>
                  <a:ext uri="{FF2B5EF4-FFF2-40B4-BE49-F238E27FC236}">
                    <a16:creationId xmlns:a16="http://schemas.microsoft.com/office/drawing/2014/main" id="{35EBB82A-C5FB-432C-90AA-2A0DC0991AB3}"/>
                  </a:ext>
                </a:extLst>
              </p:cNvPr>
              <p:cNvSpPr txBox="1">
                <a:spLocks noRot="1" noChangeAspect="1" noMove="1" noResize="1" noEditPoints="1" noAdjustHandles="1" noChangeArrowheads="1" noChangeShapeType="1" noTextEdit="1"/>
              </p:cNvSpPr>
              <p:nvPr/>
            </p:nvSpPr>
            <p:spPr>
              <a:xfrm>
                <a:off x="3756664" y="3071529"/>
                <a:ext cx="434336" cy="276999"/>
              </a:xfrm>
              <a:prstGeom prst="rect">
                <a:avLst/>
              </a:prstGeom>
              <a:blipFill>
                <a:blip r:embed="rId5"/>
                <a:stretch>
                  <a:fillRect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ADFCA19-912B-4CA2-AD4C-F7516BEE43B6}"/>
                  </a:ext>
                </a:extLst>
              </p:cNvPr>
              <p:cNvSpPr txBox="1"/>
              <p:nvPr/>
            </p:nvSpPr>
            <p:spPr>
              <a:xfrm>
                <a:off x="4347371" y="3068250"/>
                <a:ext cx="1636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𝐷</m:t>
                      </m:r>
                    </m:oMath>
                  </m:oMathPara>
                </a14:m>
                <a:endParaRPr lang="en-IN" dirty="0"/>
              </a:p>
            </p:txBody>
          </p:sp>
        </mc:Choice>
        <mc:Fallback xmlns="">
          <p:sp>
            <p:nvSpPr>
              <p:cNvPr id="23" name="TextBox 22">
                <a:extLst>
                  <a:ext uri="{FF2B5EF4-FFF2-40B4-BE49-F238E27FC236}">
                    <a16:creationId xmlns:a16="http://schemas.microsoft.com/office/drawing/2014/main" id="{3ADFCA19-912B-4CA2-AD4C-F7516BEE43B6}"/>
                  </a:ext>
                </a:extLst>
              </p:cNvPr>
              <p:cNvSpPr txBox="1">
                <a:spLocks noRot="1" noChangeAspect="1" noMove="1" noResize="1" noEditPoints="1" noAdjustHandles="1" noChangeArrowheads="1" noChangeShapeType="1" noTextEdit="1"/>
              </p:cNvSpPr>
              <p:nvPr/>
            </p:nvSpPr>
            <p:spPr>
              <a:xfrm>
                <a:off x="4347371" y="3068250"/>
                <a:ext cx="163665" cy="276999"/>
              </a:xfrm>
              <a:prstGeom prst="rect">
                <a:avLst/>
              </a:prstGeom>
              <a:blipFill>
                <a:blip r:embed="rId6"/>
                <a:stretch>
                  <a:fillRect l="-48148" r="-48148" b="-8696"/>
                </a:stretch>
              </a:blipFill>
            </p:spPr>
            <p:txBody>
              <a:bodyPr/>
              <a:lstStyle/>
              <a:p>
                <a:r>
                  <a:rPr lang="en-IN">
                    <a:noFill/>
                  </a:rPr>
                  <a:t> </a:t>
                </a:r>
              </a:p>
            </p:txBody>
          </p:sp>
        </mc:Fallback>
      </mc:AlternateContent>
      <p:cxnSp>
        <p:nvCxnSpPr>
          <p:cNvPr id="25" name="Straight Connector 24">
            <a:extLst>
              <a:ext uri="{FF2B5EF4-FFF2-40B4-BE49-F238E27FC236}">
                <a16:creationId xmlns:a16="http://schemas.microsoft.com/office/drawing/2014/main" id="{90DEC31B-2697-4540-8E8F-D9FBD99F549F}"/>
              </a:ext>
            </a:extLst>
          </p:cNvPr>
          <p:cNvCxnSpPr>
            <a:cxnSpLocks/>
            <a:endCxn id="22" idx="0"/>
          </p:cNvCxnSpPr>
          <p:nvPr/>
        </p:nvCxnSpPr>
        <p:spPr>
          <a:xfrm>
            <a:off x="3922395" y="3000641"/>
            <a:ext cx="51437" cy="708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97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D3AC-2C57-479A-B853-7C181DE58847}"/>
              </a:ext>
            </a:extLst>
          </p:cNvPr>
          <p:cNvSpPr>
            <a:spLocks noGrp="1"/>
          </p:cNvSpPr>
          <p:nvPr>
            <p:ph type="title"/>
          </p:nvPr>
        </p:nvSpPr>
        <p:spPr/>
        <p:txBody>
          <a:bodyPr/>
          <a:lstStyle/>
          <a:p>
            <a:pPr algn="ctr"/>
            <a:r>
              <a:rPr lang="en-GB" dirty="0"/>
              <a:t>Triangles</a:t>
            </a:r>
            <a:endParaRPr lang="en-IN" dirty="0"/>
          </a:p>
        </p:txBody>
      </p:sp>
      <p:sp>
        <p:nvSpPr>
          <p:cNvPr id="3" name="Content Placeholder 2">
            <a:extLst>
              <a:ext uri="{FF2B5EF4-FFF2-40B4-BE49-F238E27FC236}">
                <a16:creationId xmlns:a16="http://schemas.microsoft.com/office/drawing/2014/main" id="{DB048108-6283-4A52-B1BC-B7C4CBC7F8B8}"/>
              </a:ext>
            </a:extLst>
          </p:cNvPr>
          <p:cNvSpPr>
            <a:spLocks noGrp="1"/>
          </p:cNvSpPr>
          <p:nvPr>
            <p:ph idx="1"/>
          </p:nvPr>
        </p:nvSpPr>
        <p:spPr>
          <a:xfrm>
            <a:off x="484742" y="1355076"/>
            <a:ext cx="9738911" cy="3888954"/>
          </a:xfrm>
        </p:spPr>
        <p:txBody>
          <a:bodyPr>
            <a:normAutofit fontScale="92500" lnSpcReduction="20000"/>
          </a:bodyPr>
          <a:lstStyle/>
          <a:p>
            <a:r>
              <a:rPr lang="en-GB" dirty="0"/>
              <a:t>Perpendicular bisectors of the sides:</a:t>
            </a:r>
          </a:p>
          <a:p>
            <a:r>
              <a:rPr lang="en-GB" dirty="0"/>
              <a:t>OX, OY and OZ are the perpendicular bisectors of the sides BC,CA and AB of triangle ABC.</a:t>
            </a:r>
          </a:p>
          <a:p>
            <a:r>
              <a:rPr lang="en-GB" dirty="0"/>
              <a:t>Their point of concurrency  ‘O’ is the CIRCUM CENTRE.</a:t>
            </a:r>
          </a:p>
          <a:p>
            <a:r>
              <a:rPr lang="en-GB" b="1" u="sng" dirty="0"/>
              <a:t>The circumcentre</a:t>
            </a:r>
            <a:r>
              <a:rPr lang="en-GB" dirty="0"/>
              <a:t>   </a:t>
            </a:r>
          </a:p>
          <a:p>
            <a:pPr marL="0" indent="0">
              <a:buNone/>
            </a:pPr>
            <a:r>
              <a:rPr lang="en-GB" dirty="0"/>
              <a:t>------</a:t>
            </a:r>
            <a:r>
              <a:rPr lang="en-GB" dirty="0">
                <a:sym typeface="Wingdings" panose="05000000000000000000" pitchFamily="2" charset="2"/>
              </a:rPr>
              <a:t>  of an acute angled triangle lies INSIDE the triangle</a:t>
            </a:r>
          </a:p>
          <a:p>
            <a:pPr marL="0" indent="0">
              <a:buNone/>
            </a:pPr>
            <a:r>
              <a:rPr lang="en-GB" dirty="0">
                <a:sym typeface="Wingdings" panose="05000000000000000000" pitchFamily="2" charset="2"/>
              </a:rPr>
              <a:t>-----  of an obtuse angled triangle lies OUTSIDE the triangle</a:t>
            </a:r>
          </a:p>
          <a:p>
            <a:pPr marL="0" indent="0">
              <a:buNone/>
            </a:pPr>
            <a:r>
              <a:rPr lang="en-GB" dirty="0">
                <a:sym typeface="Wingdings" panose="05000000000000000000" pitchFamily="2" charset="2"/>
              </a:rPr>
              <a:t>---- of a right angled triangle it is the mid point of the</a:t>
            </a:r>
          </a:p>
          <a:p>
            <a:pPr marL="0" indent="0">
              <a:buNone/>
            </a:pPr>
            <a:r>
              <a:rPr lang="en-GB" dirty="0">
                <a:sym typeface="Wingdings" panose="05000000000000000000" pitchFamily="2" charset="2"/>
              </a:rPr>
              <a:t>          Hypotenuse</a:t>
            </a:r>
          </a:p>
          <a:p>
            <a:pPr marL="0" indent="0">
              <a:buNone/>
            </a:pPr>
            <a:r>
              <a:rPr lang="en-GB" dirty="0">
                <a:sym typeface="Wingdings" panose="05000000000000000000" pitchFamily="2" charset="2"/>
              </a:rPr>
              <a:t>The CIRCUMCENTRE is equidistant from the vertices of the</a:t>
            </a:r>
          </a:p>
          <a:p>
            <a:pPr marL="0" indent="0">
              <a:buNone/>
            </a:pPr>
            <a:r>
              <a:rPr lang="en-GB" dirty="0">
                <a:sym typeface="Wingdings" panose="05000000000000000000" pitchFamily="2" charset="2"/>
              </a:rPr>
              <a:t> triangle</a:t>
            </a:r>
          </a:p>
          <a:p>
            <a:pPr marL="0" indent="0">
              <a:buNone/>
            </a:pPr>
            <a:r>
              <a:rPr lang="en-GB" dirty="0">
                <a:sym typeface="Wingdings" panose="05000000000000000000" pitchFamily="2" charset="2"/>
              </a:rPr>
              <a:t> OA = OB = OC   </a:t>
            </a:r>
            <a:r>
              <a:rPr lang="en-GB" dirty="0" err="1">
                <a:sym typeface="Wingdings" panose="05000000000000000000" pitchFamily="2" charset="2"/>
              </a:rPr>
              <a:t>circum</a:t>
            </a:r>
            <a:r>
              <a:rPr lang="en-GB" dirty="0">
                <a:sym typeface="Wingdings" panose="05000000000000000000" pitchFamily="2" charset="2"/>
              </a:rPr>
              <a:t> radius</a:t>
            </a:r>
            <a:endParaRPr lang="en-IN" dirty="0"/>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2EFB03FC-9FAD-4493-A2CB-2161EF698675}"/>
                  </a:ext>
                </a:extLst>
              </p14:cNvPr>
              <p14:cNvContentPartPr/>
              <p14:nvPr/>
            </p14:nvContentPartPr>
            <p14:xfrm>
              <a:off x="7348320" y="3369600"/>
              <a:ext cx="1245600" cy="1434240"/>
            </p14:xfrm>
          </p:contentPart>
        </mc:Choice>
        <mc:Fallback xmlns="">
          <p:pic>
            <p:nvPicPr>
              <p:cNvPr id="12" name="Ink 11">
                <a:extLst>
                  <a:ext uri="{FF2B5EF4-FFF2-40B4-BE49-F238E27FC236}">
                    <a16:creationId xmlns:a16="http://schemas.microsoft.com/office/drawing/2014/main" id="{2EFB03FC-9FAD-4493-A2CB-2161EF698675}"/>
                  </a:ext>
                </a:extLst>
              </p:cNvPr>
              <p:cNvPicPr/>
              <p:nvPr/>
            </p:nvPicPr>
            <p:blipFill>
              <a:blip r:embed="rId3"/>
              <a:stretch>
                <a:fillRect/>
              </a:stretch>
            </p:blipFill>
            <p:spPr>
              <a:xfrm>
                <a:off x="7338960" y="3360240"/>
                <a:ext cx="1264320" cy="1452960"/>
              </a:xfrm>
              <a:prstGeom prst="rect">
                <a:avLst/>
              </a:prstGeom>
            </p:spPr>
          </p:pic>
        </mc:Fallback>
      </mc:AlternateContent>
      <p:pic>
        <p:nvPicPr>
          <p:cNvPr id="15" name="Picture 14">
            <a:extLst>
              <a:ext uri="{FF2B5EF4-FFF2-40B4-BE49-F238E27FC236}">
                <a16:creationId xmlns:a16="http://schemas.microsoft.com/office/drawing/2014/main" id="{E25BC8C7-CBF5-4E2D-989A-DBEBE62F5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9557" y="2784476"/>
            <a:ext cx="2143125" cy="2143125"/>
          </a:xfrm>
          <a:prstGeom prst="rect">
            <a:avLst/>
          </a:prstGeom>
        </p:spPr>
      </p:pic>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61024E6C-BEEE-4934-80E3-9AF83EBF9C76}"/>
                  </a:ext>
                </a:extLst>
              </p14:cNvPr>
              <p14:cNvContentPartPr/>
              <p14:nvPr/>
            </p14:nvContentPartPr>
            <p14:xfrm>
              <a:off x="6798600" y="2632680"/>
              <a:ext cx="2257200" cy="2030760"/>
            </p14:xfrm>
          </p:contentPart>
        </mc:Choice>
        <mc:Fallback xmlns="">
          <p:pic>
            <p:nvPicPr>
              <p:cNvPr id="16" name="Ink 15">
                <a:extLst>
                  <a:ext uri="{FF2B5EF4-FFF2-40B4-BE49-F238E27FC236}">
                    <a16:creationId xmlns:a16="http://schemas.microsoft.com/office/drawing/2014/main" id="{61024E6C-BEEE-4934-80E3-9AF83EBF9C76}"/>
                  </a:ext>
                </a:extLst>
              </p:cNvPr>
              <p:cNvPicPr/>
              <p:nvPr/>
            </p:nvPicPr>
            <p:blipFill>
              <a:blip r:embed="rId6"/>
              <a:stretch>
                <a:fillRect/>
              </a:stretch>
            </p:blipFill>
            <p:spPr>
              <a:xfrm>
                <a:off x="6789240" y="2623320"/>
                <a:ext cx="2275920" cy="2049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BDD953DD-12F5-449D-B538-85F51F6FB6C0}"/>
                  </a:ext>
                </a:extLst>
              </p14:cNvPr>
              <p14:cNvContentPartPr/>
              <p14:nvPr/>
            </p14:nvContentPartPr>
            <p14:xfrm>
              <a:off x="7328880" y="3613680"/>
              <a:ext cx="844200" cy="764640"/>
            </p14:xfrm>
          </p:contentPart>
        </mc:Choice>
        <mc:Fallback xmlns="">
          <p:pic>
            <p:nvPicPr>
              <p:cNvPr id="17" name="Ink 16">
                <a:extLst>
                  <a:ext uri="{FF2B5EF4-FFF2-40B4-BE49-F238E27FC236}">
                    <a16:creationId xmlns:a16="http://schemas.microsoft.com/office/drawing/2014/main" id="{BDD953DD-12F5-449D-B538-85F51F6FB6C0}"/>
                  </a:ext>
                </a:extLst>
              </p:cNvPr>
              <p:cNvPicPr/>
              <p:nvPr/>
            </p:nvPicPr>
            <p:blipFill>
              <a:blip r:embed="rId8"/>
              <a:stretch>
                <a:fillRect/>
              </a:stretch>
            </p:blipFill>
            <p:spPr>
              <a:xfrm>
                <a:off x="7319520" y="3604320"/>
                <a:ext cx="862920" cy="783360"/>
              </a:xfrm>
              <a:prstGeom prst="rect">
                <a:avLst/>
              </a:prstGeom>
            </p:spPr>
          </p:pic>
        </mc:Fallback>
      </mc:AlternateContent>
    </p:spTree>
    <p:extLst>
      <p:ext uri="{BB962C8B-B14F-4D97-AF65-F5344CB8AC3E}">
        <p14:creationId xmlns:p14="http://schemas.microsoft.com/office/powerpoint/2010/main" val="375860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additive="base">
                                        <p:cTn id="75" dur="500" fill="hold"/>
                                        <p:tgtEl>
                                          <p:spTgt spid="16"/>
                                        </p:tgtEl>
                                        <p:attrNameLst>
                                          <p:attrName>ppt_x</p:attrName>
                                        </p:attrNameLst>
                                      </p:cBhvr>
                                      <p:tavLst>
                                        <p:tav tm="0">
                                          <p:val>
                                            <p:strVal val="#ppt_x"/>
                                          </p:val>
                                        </p:tav>
                                        <p:tav tm="100000">
                                          <p:val>
                                            <p:strVal val="#ppt_x"/>
                                          </p:val>
                                        </p:tav>
                                      </p:tavLst>
                                    </p:anim>
                                    <p:anim calcmode="lin" valueType="num">
                                      <p:cBhvr additive="base">
                                        <p:cTn id="7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FF421-BC6E-42E7-A19E-3380EA19D6B5}"/>
              </a:ext>
            </a:extLst>
          </p:cNvPr>
          <p:cNvSpPr>
            <a:spLocks noGrp="1"/>
          </p:cNvSpPr>
          <p:nvPr>
            <p:ph type="title"/>
          </p:nvPr>
        </p:nvSpPr>
        <p:spPr/>
        <p:txBody>
          <a:bodyPr/>
          <a:lstStyle/>
          <a:p>
            <a:pPr algn="ctr"/>
            <a:r>
              <a:rPr lang="en-GB" dirty="0"/>
              <a:t>Triangles</a:t>
            </a:r>
            <a:endParaRPr lang="en-IN" dirty="0"/>
          </a:p>
        </p:txBody>
      </p:sp>
      <p:sp>
        <p:nvSpPr>
          <p:cNvPr id="3" name="Content Placeholder 2">
            <a:extLst>
              <a:ext uri="{FF2B5EF4-FFF2-40B4-BE49-F238E27FC236}">
                <a16:creationId xmlns:a16="http://schemas.microsoft.com/office/drawing/2014/main" id="{05608624-B4FD-4570-9A5A-0471CE2936F0}"/>
              </a:ext>
            </a:extLst>
          </p:cNvPr>
          <p:cNvSpPr>
            <a:spLocks noGrp="1"/>
          </p:cNvSpPr>
          <p:nvPr>
            <p:ph idx="1"/>
          </p:nvPr>
        </p:nvSpPr>
        <p:spPr/>
        <p:txBody>
          <a:bodyPr/>
          <a:lstStyle/>
          <a:p>
            <a:r>
              <a:rPr lang="en-GB" dirty="0"/>
              <a:t>Angle bisectors:</a:t>
            </a:r>
          </a:p>
          <a:p>
            <a:r>
              <a:rPr lang="en-GB" dirty="0"/>
              <a:t>AD,BE and CG are the angle bisectors of &lt;A, &lt;B and &lt;C</a:t>
            </a:r>
          </a:p>
          <a:p>
            <a:r>
              <a:rPr lang="en-GB" dirty="0"/>
              <a:t>Their point of concurrency  ‘I’ is the INCENTRE</a:t>
            </a:r>
          </a:p>
          <a:p>
            <a:endParaRPr lang="en-GB" dirty="0"/>
          </a:p>
          <a:p>
            <a:r>
              <a:rPr lang="en-GB" dirty="0"/>
              <a:t>IF is the INRADIUS</a:t>
            </a:r>
            <a:endParaRPr lang="en-IN" dirty="0"/>
          </a:p>
        </p:txBody>
      </p:sp>
      <p:pic>
        <p:nvPicPr>
          <p:cNvPr id="7" name="Picture 6">
            <a:extLst>
              <a:ext uri="{FF2B5EF4-FFF2-40B4-BE49-F238E27FC236}">
                <a16:creationId xmlns:a16="http://schemas.microsoft.com/office/drawing/2014/main" id="{CDBE93A3-DBA4-4C9A-90C6-77CE6B19C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399" y="3602810"/>
            <a:ext cx="3519829" cy="1979904"/>
          </a:xfrm>
          <a:prstGeom prst="rect">
            <a:avLst/>
          </a:prstGeom>
        </p:spPr>
      </p:pic>
      <p:pic>
        <p:nvPicPr>
          <p:cNvPr id="7170" name="Picture 2" descr="Art of Problem Solving">
            <a:extLst>
              <a:ext uri="{FF2B5EF4-FFF2-40B4-BE49-F238E27FC236}">
                <a16:creationId xmlns:a16="http://schemas.microsoft.com/office/drawing/2014/main" id="{2FA1C528-38E7-4BE0-B47C-1D496816A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6113" y="1312864"/>
            <a:ext cx="2695575"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76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C909-4697-41BD-890C-509A1E2A3010}"/>
              </a:ext>
            </a:extLst>
          </p:cNvPr>
          <p:cNvSpPr>
            <a:spLocks noGrp="1"/>
          </p:cNvSpPr>
          <p:nvPr>
            <p:ph type="title"/>
          </p:nvPr>
        </p:nvSpPr>
        <p:spPr>
          <a:xfrm>
            <a:off x="677334" y="569359"/>
            <a:ext cx="8596668" cy="1320800"/>
          </a:xfrm>
        </p:spPr>
        <p:txBody>
          <a:bodyPr/>
          <a:lstStyle/>
          <a:p>
            <a:pPr algn="ctr"/>
            <a:r>
              <a:rPr lang="en-GB" dirty="0"/>
              <a:t>Theorems</a:t>
            </a:r>
            <a:endParaRPr lang="en-IN" dirty="0"/>
          </a:p>
        </p:txBody>
      </p:sp>
      <p:sp>
        <p:nvSpPr>
          <p:cNvPr id="3" name="Content Placeholder 2">
            <a:extLst>
              <a:ext uri="{FF2B5EF4-FFF2-40B4-BE49-F238E27FC236}">
                <a16:creationId xmlns:a16="http://schemas.microsoft.com/office/drawing/2014/main" id="{2CE66637-7C9C-4BA2-AE82-A3DA2B917415}"/>
              </a:ext>
            </a:extLst>
          </p:cNvPr>
          <p:cNvSpPr>
            <a:spLocks noGrp="1"/>
          </p:cNvSpPr>
          <p:nvPr>
            <p:ph idx="1"/>
          </p:nvPr>
        </p:nvSpPr>
        <p:spPr/>
        <p:txBody>
          <a:bodyPr/>
          <a:lstStyle/>
          <a:p>
            <a:r>
              <a:rPr lang="en-GB" b="1" u="sng" dirty="0"/>
              <a:t>Basic proportionality Theorem  ( BPT )</a:t>
            </a:r>
          </a:p>
          <a:p>
            <a:r>
              <a:rPr lang="en-GB" dirty="0"/>
              <a:t>The line drawn parallel to any one side of a </a:t>
            </a:r>
          </a:p>
          <a:p>
            <a:r>
              <a:rPr lang="en-GB" dirty="0"/>
              <a:t>Triangle divides the other two sides in </a:t>
            </a:r>
          </a:p>
          <a:p>
            <a:r>
              <a:rPr lang="en-GB" dirty="0"/>
              <a:t>Proportion.</a:t>
            </a:r>
          </a:p>
          <a:p>
            <a:endParaRPr lang="en-GB" dirty="0"/>
          </a:p>
          <a:p>
            <a:pPr marL="0" indent="0">
              <a:buNone/>
            </a:pPr>
            <a:r>
              <a:rPr lang="en-GB" dirty="0">
                <a:sym typeface="Wingdings" panose="05000000000000000000" pitchFamily="2" charset="2"/>
              </a:rPr>
              <a:t>Given       DE  ‼   BC</a:t>
            </a:r>
          </a:p>
          <a:p>
            <a:pPr marL="0" indent="0">
              <a:buNone/>
            </a:pPr>
            <a:r>
              <a:rPr lang="en-GB" dirty="0">
                <a:sym typeface="Wingdings" panose="05000000000000000000" pitchFamily="2" charset="2"/>
              </a:rPr>
              <a:t>Then    AD/BD = AE/EC</a:t>
            </a:r>
            <a:endParaRPr lang="en-GB" dirty="0"/>
          </a:p>
          <a:p>
            <a:endParaRPr lang="en-IN" dirty="0"/>
          </a:p>
        </p:txBody>
      </p:sp>
      <p:pic>
        <p:nvPicPr>
          <p:cNvPr id="5" name="Picture 4">
            <a:extLst>
              <a:ext uri="{FF2B5EF4-FFF2-40B4-BE49-F238E27FC236}">
                <a16:creationId xmlns:a16="http://schemas.microsoft.com/office/drawing/2014/main" id="{64337E86-3B10-410D-B164-23CBE3BD4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954" y="2823015"/>
            <a:ext cx="2066925" cy="147637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E76F4EA-A69A-4C59-8655-153A922F97D7}"/>
                  </a:ext>
                </a:extLst>
              </p14:cNvPr>
              <p14:cNvContentPartPr/>
              <p14:nvPr/>
            </p14:nvContentPartPr>
            <p14:xfrm>
              <a:off x="4501440" y="4643640"/>
              <a:ext cx="1883520" cy="2016000"/>
            </p14:xfrm>
          </p:contentPart>
        </mc:Choice>
        <mc:Fallback xmlns="">
          <p:pic>
            <p:nvPicPr>
              <p:cNvPr id="6" name="Ink 5">
                <a:extLst>
                  <a:ext uri="{FF2B5EF4-FFF2-40B4-BE49-F238E27FC236}">
                    <a16:creationId xmlns:a16="http://schemas.microsoft.com/office/drawing/2014/main" id="{3E76F4EA-A69A-4C59-8655-153A922F97D7}"/>
                  </a:ext>
                </a:extLst>
              </p:cNvPr>
              <p:cNvPicPr/>
              <p:nvPr/>
            </p:nvPicPr>
            <p:blipFill>
              <a:blip r:embed="rId4"/>
              <a:stretch>
                <a:fillRect/>
              </a:stretch>
            </p:blipFill>
            <p:spPr>
              <a:xfrm>
                <a:off x="4492080" y="4634280"/>
                <a:ext cx="1902240" cy="2034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7066519-22B8-4FA8-B2EE-CDC9475CA344}"/>
                  </a:ext>
                </a:extLst>
              </p14:cNvPr>
              <p14:cNvContentPartPr/>
              <p14:nvPr/>
            </p14:nvContentPartPr>
            <p14:xfrm>
              <a:off x="4334040" y="4887720"/>
              <a:ext cx="1911600" cy="1154880"/>
            </p14:xfrm>
          </p:contentPart>
        </mc:Choice>
        <mc:Fallback xmlns="">
          <p:pic>
            <p:nvPicPr>
              <p:cNvPr id="7" name="Ink 6">
                <a:extLst>
                  <a:ext uri="{FF2B5EF4-FFF2-40B4-BE49-F238E27FC236}">
                    <a16:creationId xmlns:a16="http://schemas.microsoft.com/office/drawing/2014/main" id="{37066519-22B8-4FA8-B2EE-CDC9475CA344}"/>
                  </a:ext>
                </a:extLst>
              </p:cNvPr>
              <p:cNvPicPr/>
              <p:nvPr/>
            </p:nvPicPr>
            <p:blipFill>
              <a:blip r:embed="rId6"/>
              <a:stretch>
                <a:fillRect/>
              </a:stretch>
            </p:blipFill>
            <p:spPr>
              <a:xfrm>
                <a:off x="4324680" y="4878360"/>
                <a:ext cx="1930320" cy="1173600"/>
              </a:xfrm>
              <a:prstGeom prst="rect">
                <a:avLst/>
              </a:prstGeom>
            </p:spPr>
          </p:pic>
        </mc:Fallback>
      </mc:AlternateContent>
    </p:spTree>
    <p:extLst>
      <p:ext uri="{BB962C8B-B14F-4D97-AF65-F5344CB8AC3E}">
        <p14:creationId xmlns:p14="http://schemas.microsoft.com/office/powerpoint/2010/main" val="342529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ppt_x"/>
                                          </p:val>
                                        </p:tav>
                                        <p:tav tm="100000">
                                          <p:val>
                                            <p:strVal val="#ppt_x"/>
                                          </p:val>
                                        </p:tav>
                                      </p:tavLst>
                                    </p:anim>
                                    <p:anim calcmode="lin" valueType="num">
                                      <p:cBhvr additive="base">
                                        <p:cTn id="5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0D69-95DC-4386-A11F-4FDBA68650E2}"/>
              </a:ext>
            </a:extLst>
          </p:cNvPr>
          <p:cNvSpPr>
            <a:spLocks noGrp="1"/>
          </p:cNvSpPr>
          <p:nvPr>
            <p:ph type="title"/>
          </p:nvPr>
        </p:nvSpPr>
        <p:spPr/>
        <p:txBody>
          <a:bodyPr/>
          <a:lstStyle/>
          <a:p>
            <a:pPr algn="ctr"/>
            <a:r>
              <a:rPr lang="en-GB" dirty="0"/>
              <a:t>Triangles</a:t>
            </a:r>
            <a:endParaRPr lang="en-IN" dirty="0"/>
          </a:p>
        </p:txBody>
      </p:sp>
      <p:sp>
        <p:nvSpPr>
          <p:cNvPr id="3" name="Content Placeholder 2">
            <a:extLst>
              <a:ext uri="{FF2B5EF4-FFF2-40B4-BE49-F238E27FC236}">
                <a16:creationId xmlns:a16="http://schemas.microsoft.com/office/drawing/2014/main" id="{693CBD4D-61B8-4731-9ADD-0E558B38FA28}"/>
              </a:ext>
            </a:extLst>
          </p:cNvPr>
          <p:cNvSpPr>
            <a:spLocks noGrp="1"/>
          </p:cNvSpPr>
          <p:nvPr>
            <p:ph idx="1"/>
          </p:nvPr>
        </p:nvSpPr>
        <p:spPr>
          <a:xfrm>
            <a:off x="677334" y="1488613"/>
            <a:ext cx="8596668" cy="4493546"/>
          </a:xfrm>
        </p:spPr>
        <p:txBody>
          <a:bodyPr/>
          <a:lstStyle/>
          <a:p>
            <a:r>
              <a:rPr lang="en-GB" dirty="0"/>
              <a:t>Mid Point Theorem  1. </a:t>
            </a:r>
          </a:p>
          <a:p>
            <a:r>
              <a:rPr lang="en-GB" dirty="0"/>
              <a:t>The line drawn through the mid point of one side of a triangle</a:t>
            </a:r>
          </a:p>
          <a:p>
            <a:r>
              <a:rPr lang="en-GB" dirty="0"/>
              <a:t> parallel to the another side bisects the third side.</a:t>
            </a:r>
          </a:p>
          <a:p>
            <a:r>
              <a:rPr lang="en-GB" dirty="0"/>
              <a:t>-</a:t>
            </a:r>
            <a:r>
              <a:rPr lang="en-GB" dirty="0">
                <a:sym typeface="Wingdings" panose="05000000000000000000" pitchFamily="2" charset="2"/>
              </a:rPr>
              <a:t> D is the mid point of AB</a:t>
            </a:r>
          </a:p>
          <a:p>
            <a:r>
              <a:rPr lang="en-GB" dirty="0">
                <a:sym typeface="Wingdings" panose="05000000000000000000" pitchFamily="2" charset="2"/>
              </a:rPr>
              <a:t>DE is drawn parallel to BC</a:t>
            </a:r>
          </a:p>
          <a:p>
            <a:r>
              <a:rPr lang="en-GB" dirty="0">
                <a:sym typeface="Wingdings" panose="05000000000000000000" pitchFamily="2" charset="2"/>
              </a:rPr>
              <a:t>Then AE = EC</a:t>
            </a:r>
            <a:endParaRPr lang="en-IN" dirty="0"/>
          </a:p>
        </p:txBody>
      </p:sp>
      <p:pic>
        <p:nvPicPr>
          <p:cNvPr id="9" name="Picture 8">
            <a:extLst>
              <a:ext uri="{FF2B5EF4-FFF2-40B4-BE49-F238E27FC236}">
                <a16:creationId xmlns:a16="http://schemas.microsoft.com/office/drawing/2014/main" id="{B0B274FE-AA61-47E7-9177-0A9AC93D1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75488">
            <a:off x="4696000" y="3429000"/>
            <a:ext cx="2800000" cy="2685168"/>
          </a:xfrm>
          <a:prstGeom prst="rect">
            <a:avLst/>
          </a:prstGeom>
        </p:spPr>
      </p:pic>
    </p:spTree>
    <p:extLst>
      <p:ext uri="{BB962C8B-B14F-4D97-AF65-F5344CB8AC3E}">
        <p14:creationId xmlns:p14="http://schemas.microsoft.com/office/powerpoint/2010/main" val="30877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DB69-4F46-4CFE-BEBB-F0FADE4D90A4}"/>
              </a:ext>
            </a:extLst>
          </p:cNvPr>
          <p:cNvSpPr>
            <a:spLocks noGrp="1"/>
          </p:cNvSpPr>
          <p:nvPr>
            <p:ph type="title"/>
          </p:nvPr>
        </p:nvSpPr>
        <p:spPr/>
        <p:txBody>
          <a:bodyPr/>
          <a:lstStyle/>
          <a:p>
            <a:pPr algn="ctr"/>
            <a:r>
              <a:rPr lang="en-GB" dirty="0"/>
              <a:t>Triangles </a:t>
            </a:r>
            <a:endParaRPr lang="en-IN" dirty="0"/>
          </a:p>
        </p:txBody>
      </p:sp>
      <p:sp>
        <p:nvSpPr>
          <p:cNvPr id="3" name="Content Placeholder 2">
            <a:extLst>
              <a:ext uri="{FF2B5EF4-FFF2-40B4-BE49-F238E27FC236}">
                <a16:creationId xmlns:a16="http://schemas.microsoft.com/office/drawing/2014/main" id="{02D0009B-3ADC-4425-91DA-B6B8B11D2B65}"/>
              </a:ext>
            </a:extLst>
          </p:cNvPr>
          <p:cNvSpPr>
            <a:spLocks noGrp="1"/>
          </p:cNvSpPr>
          <p:nvPr>
            <p:ph idx="1"/>
          </p:nvPr>
        </p:nvSpPr>
        <p:spPr>
          <a:xfrm>
            <a:off x="586166" y="1636302"/>
            <a:ext cx="5509834" cy="2693327"/>
          </a:xfrm>
        </p:spPr>
        <p:txBody>
          <a:bodyPr>
            <a:normAutofit/>
          </a:bodyPr>
          <a:lstStyle/>
          <a:p>
            <a:r>
              <a:rPr lang="en-GB" dirty="0"/>
              <a:t>Mid point theorem  2</a:t>
            </a:r>
          </a:p>
          <a:p>
            <a:endParaRPr lang="en-GB" dirty="0"/>
          </a:p>
          <a:p>
            <a:r>
              <a:rPr lang="en-GB" dirty="0"/>
              <a:t>The line joining the mid points of any two sides of a triangle  will be parallel to the third side and half of it.</a:t>
            </a:r>
          </a:p>
          <a:p>
            <a:r>
              <a:rPr lang="en-GB" dirty="0"/>
              <a:t>D and E are mid points of AB and AC</a:t>
            </a:r>
          </a:p>
          <a:p>
            <a:r>
              <a:rPr lang="en-GB"/>
              <a:t>Then DE ‼  BC and DE = ½ BC</a:t>
            </a:r>
            <a:endParaRPr lang="en-GB" dirty="0"/>
          </a:p>
          <a:p>
            <a:endParaRPr lang="en-GB" dirty="0"/>
          </a:p>
          <a:p>
            <a:endParaRPr lang="en-IN" dirty="0"/>
          </a:p>
        </p:txBody>
      </p:sp>
      <p:pic>
        <p:nvPicPr>
          <p:cNvPr id="2050" name="Picture 2" descr="Midpoint Theorem and Equal Intercept Theorem: Formulas, Videos, Q&amp;A">
            <a:extLst>
              <a:ext uri="{FF2B5EF4-FFF2-40B4-BE49-F238E27FC236}">
                <a16:creationId xmlns:a16="http://schemas.microsoft.com/office/drawing/2014/main" id="{4DA923DC-28E0-4DC6-9FB8-7073A9001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2500" y="3329236"/>
            <a:ext cx="2876436" cy="2515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 calcmode="lin" valueType="num">
                                      <p:cBhvr additive="base">
                                        <p:cTn id="37" dur="500" fill="hold"/>
                                        <p:tgtEl>
                                          <p:spTgt spid="2050"/>
                                        </p:tgtEl>
                                        <p:attrNameLst>
                                          <p:attrName>ppt_x</p:attrName>
                                        </p:attrNameLst>
                                      </p:cBhvr>
                                      <p:tavLst>
                                        <p:tav tm="0">
                                          <p:val>
                                            <p:strVal val="#ppt_x"/>
                                          </p:val>
                                        </p:tav>
                                        <p:tav tm="100000">
                                          <p:val>
                                            <p:strVal val="#ppt_x"/>
                                          </p:val>
                                        </p:tav>
                                      </p:tavLst>
                                    </p:anim>
                                    <p:anim calcmode="lin" valueType="num">
                                      <p:cBhvr additive="base">
                                        <p:cTn id="3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CE2A-AE6E-433E-8526-E0932D90875C}"/>
              </a:ext>
            </a:extLst>
          </p:cNvPr>
          <p:cNvSpPr>
            <a:spLocks noGrp="1"/>
          </p:cNvSpPr>
          <p:nvPr>
            <p:ph type="title"/>
          </p:nvPr>
        </p:nvSpPr>
        <p:spPr>
          <a:xfrm>
            <a:off x="646111" y="452718"/>
            <a:ext cx="9404723" cy="542705"/>
          </a:xfrm>
        </p:spPr>
        <p:txBody>
          <a:bodyPr/>
          <a:lstStyle/>
          <a:p>
            <a:pPr algn="ctr"/>
            <a:r>
              <a:rPr lang="en-IN" sz="2800" dirty="0"/>
              <a:t>TRIANGLES</a:t>
            </a:r>
          </a:p>
        </p:txBody>
      </p:sp>
      <p:sp>
        <p:nvSpPr>
          <p:cNvPr id="3" name="Content Placeholder 2">
            <a:extLst>
              <a:ext uri="{FF2B5EF4-FFF2-40B4-BE49-F238E27FC236}">
                <a16:creationId xmlns:a16="http://schemas.microsoft.com/office/drawing/2014/main" id="{49F344EA-3B15-4892-B410-3166AC5EF5FF}"/>
              </a:ext>
            </a:extLst>
          </p:cNvPr>
          <p:cNvSpPr>
            <a:spLocks noGrp="1"/>
          </p:cNvSpPr>
          <p:nvPr>
            <p:ph idx="1"/>
          </p:nvPr>
        </p:nvSpPr>
        <p:spPr>
          <a:xfrm>
            <a:off x="1103312" y="1122744"/>
            <a:ext cx="8946541" cy="5625298"/>
          </a:xfrm>
        </p:spPr>
        <p:txBody>
          <a:bodyPr>
            <a:normAutofit/>
          </a:bodyPr>
          <a:lstStyle/>
          <a:p>
            <a:r>
              <a:rPr lang="en-GB" dirty="0"/>
              <a:t>If the largest angle in a triangle is 70</a:t>
            </a:r>
            <a:r>
              <a:rPr lang="en-GB" baseline="30000" dirty="0"/>
              <a:t>o</a:t>
            </a:r>
            <a:r>
              <a:rPr lang="en-GB" dirty="0"/>
              <a:t>, what is least possible value of the smallest angle of the triangle?</a:t>
            </a:r>
          </a:p>
          <a:p>
            <a:endParaRPr lang="en-GB" dirty="0">
              <a:effectLst/>
              <a:latin typeface="Arial" panose="020B0604020202020204" pitchFamily="34" charset="0"/>
            </a:endParaRPr>
          </a:p>
        </p:txBody>
      </p:sp>
    </p:spTree>
    <p:extLst>
      <p:ext uri="{BB962C8B-B14F-4D97-AF65-F5344CB8AC3E}">
        <p14:creationId xmlns:p14="http://schemas.microsoft.com/office/powerpoint/2010/main" val="278735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1F4B-29C9-4ED5-A257-3B43AE0937FA}"/>
              </a:ext>
            </a:extLst>
          </p:cNvPr>
          <p:cNvSpPr>
            <a:spLocks noGrp="1"/>
          </p:cNvSpPr>
          <p:nvPr>
            <p:ph type="title"/>
          </p:nvPr>
        </p:nvSpPr>
        <p:spPr>
          <a:xfrm>
            <a:off x="735890" y="755678"/>
            <a:ext cx="8596668" cy="796985"/>
          </a:xfrm>
        </p:spPr>
        <p:txBody>
          <a:bodyPr/>
          <a:lstStyle/>
          <a:p>
            <a:pPr algn="ctr"/>
            <a:r>
              <a:rPr lang="en-IN" dirty="0"/>
              <a:t>exercise</a:t>
            </a:r>
          </a:p>
        </p:txBody>
      </p:sp>
      <p:cxnSp>
        <p:nvCxnSpPr>
          <p:cNvPr id="5" name="Straight Arrow Connector 4">
            <a:extLst>
              <a:ext uri="{FF2B5EF4-FFF2-40B4-BE49-F238E27FC236}">
                <a16:creationId xmlns:a16="http://schemas.microsoft.com/office/drawing/2014/main" id="{00A7FB54-B14B-4863-BBEB-23C226D16DB9}"/>
              </a:ext>
            </a:extLst>
          </p:cNvPr>
          <p:cNvCxnSpPr>
            <a:cxnSpLocks/>
          </p:cNvCxnSpPr>
          <p:nvPr/>
        </p:nvCxnSpPr>
        <p:spPr>
          <a:xfrm>
            <a:off x="1637881" y="4411226"/>
            <a:ext cx="33963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7778DDD4-3E98-4C20-8B17-3D15265E998B}"/>
              </a:ext>
            </a:extLst>
          </p:cNvPr>
          <p:cNvCxnSpPr/>
          <p:nvPr/>
        </p:nvCxnSpPr>
        <p:spPr>
          <a:xfrm flipV="1">
            <a:off x="1637881" y="2642716"/>
            <a:ext cx="2291024" cy="1768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98DFA996-C21A-470B-94F3-48C9C8ED9DA6}"/>
              </a:ext>
            </a:extLst>
          </p:cNvPr>
          <p:cNvCxnSpPr/>
          <p:nvPr/>
        </p:nvCxnSpPr>
        <p:spPr>
          <a:xfrm>
            <a:off x="3888712" y="2682910"/>
            <a:ext cx="532563" cy="582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128A5BE-CC6F-42A8-951E-06A43B8ED7D3}"/>
              </a:ext>
            </a:extLst>
          </p:cNvPr>
          <p:cNvCxnSpPr/>
          <p:nvPr/>
        </p:nvCxnSpPr>
        <p:spPr>
          <a:xfrm>
            <a:off x="4421275" y="3265714"/>
            <a:ext cx="612949" cy="1145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CB92F72-8CCC-4BF8-A7D1-49406629A52D}"/>
              </a:ext>
            </a:extLst>
          </p:cNvPr>
          <p:cNvCxnSpPr/>
          <p:nvPr/>
        </p:nvCxnSpPr>
        <p:spPr>
          <a:xfrm flipV="1">
            <a:off x="1637881" y="3195376"/>
            <a:ext cx="2783394" cy="1215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8F5DF7CB-1862-4E87-B0B5-F5F26D1E126B}"/>
              </a:ext>
            </a:extLst>
          </p:cNvPr>
          <p:cNvSpPr>
            <a:spLocks noGrp="1"/>
          </p:cNvSpPr>
          <p:nvPr>
            <p:ph idx="1"/>
          </p:nvPr>
        </p:nvSpPr>
        <p:spPr/>
        <p:txBody>
          <a:bodyPr/>
          <a:lstStyle/>
          <a:p>
            <a:endParaRPr lang="en-IN" dirty="0"/>
          </a:p>
          <a:p>
            <a:pPr lvl="8"/>
            <a:r>
              <a:rPr lang="en-IN" dirty="0"/>
              <a:t>               If   </a:t>
            </a:r>
          </a:p>
          <a:p>
            <a:r>
              <a:rPr lang="en-IN" dirty="0"/>
              <a:t>                                                D                find length AB if length BC = 25</a:t>
            </a:r>
          </a:p>
          <a:p>
            <a:r>
              <a:rPr lang="en-IN" dirty="0"/>
              <a:t>                                               </a:t>
            </a:r>
            <a:r>
              <a:rPr lang="el-GR" sz="1800" dirty="0">
                <a:solidFill>
                  <a:srgbClr val="000000"/>
                </a:solidFill>
              </a:rPr>
              <a:t>α</a:t>
            </a:r>
            <a:r>
              <a:rPr lang="en-IN" sz="1800" dirty="0">
                <a:solidFill>
                  <a:srgbClr val="000000"/>
                </a:solidFill>
              </a:rPr>
              <a:t> </a:t>
            </a:r>
            <a:endParaRPr lang="en-IN" dirty="0"/>
          </a:p>
          <a:p>
            <a:r>
              <a:rPr lang="en-IN" dirty="0"/>
              <a:t>                   35</a:t>
            </a:r>
          </a:p>
          <a:p>
            <a:r>
              <a:rPr lang="en-IN" dirty="0"/>
              <a:t>      B   </a:t>
            </a:r>
            <a:r>
              <a:rPr lang="en-IN"/>
              <a:t>	</a:t>
            </a:r>
            <a:r>
              <a:rPr lang="en-IN" dirty="0"/>
              <a:t>				</a:t>
            </a:r>
            <a:r>
              <a:rPr lang="en-IN"/>
              <a:t>         </a:t>
            </a:r>
            <a:r>
              <a:rPr lang="en-IN" dirty="0"/>
              <a:t>50	   C</a:t>
            </a:r>
          </a:p>
          <a:p>
            <a:r>
              <a:rPr lang="en-IN" dirty="0"/>
              <a:t>                             25</a:t>
            </a:r>
          </a:p>
          <a:p>
            <a:endParaRPr lang="en-IN" dirty="0"/>
          </a:p>
          <a:p>
            <a:endParaRPr lang="en-IN" dirty="0"/>
          </a:p>
          <a:p>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120F625-4178-4221-9578-6143A70C25E5}"/>
                  </a:ext>
                </a:extLst>
              </p:cNvPr>
              <p:cNvSpPr txBox="1"/>
              <p:nvPr/>
            </p:nvSpPr>
            <p:spPr>
              <a:xfrm>
                <a:off x="3820381" y="2385814"/>
                <a:ext cx="2170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oMath>
                  </m:oMathPara>
                </a14:m>
                <a:endParaRPr lang="en-IN" dirty="0"/>
              </a:p>
            </p:txBody>
          </p:sp>
        </mc:Choice>
        <mc:Fallback xmlns="">
          <p:sp>
            <p:nvSpPr>
              <p:cNvPr id="7" name="TextBox 6">
                <a:extLst>
                  <a:ext uri="{FF2B5EF4-FFF2-40B4-BE49-F238E27FC236}">
                    <a16:creationId xmlns:a16="http://schemas.microsoft.com/office/drawing/2014/main" id="{2120F625-4178-4221-9578-6143A70C25E5}"/>
                  </a:ext>
                </a:extLst>
              </p:cNvPr>
              <p:cNvSpPr txBox="1">
                <a:spLocks noRot="1" noChangeAspect="1" noMove="1" noResize="1" noEditPoints="1" noAdjustHandles="1" noChangeArrowheads="1" noChangeShapeType="1" noTextEdit="1"/>
              </p:cNvSpPr>
              <p:nvPr/>
            </p:nvSpPr>
            <p:spPr>
              <a:xfrm>
                <a:off x="3820381" y="2385814"/>
                <a:ext cx="217047" cy="276999"/>
              </a:xfrm>
              <a:prstGeom prst="rect">
                <a:avLst/>
              </a:prstGeom>
              <a:blipFill>
                <a:blip r:embed="rId2"/>
                <a:stretch>
                  <a:fillRect l="-22857" r="-22857" b="-8696"/>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C1F47350-0BDE-49F2-9A74-832AB0E5D6AA}"/>
                  </a:ext>
                </a:extLst>
              </p14:cNvPr>
              <p14:cNvContentPartPr/>
              <p14:nvPr/>
            </p14:nvContentPartPr>
            <p14:xfrm>
              <a:off x="1282680" y="5848200"/>
              <a:ext cx="360" cy="360"/>
            </p14:xfrm>
          </p:contentPart>
        </mc:Choice>
        <mc:Fallback xmlns="">
          <p:pic>
            <p:nvPicPr>
              <p:cNvPr id="9" name="Ink 8">
                <a:extLst>
                  <a:ext uri="{FF2B5EF4-FFF2-40B4-BE49-F238E27FC236}">
                    <a16:creationId xmlns:a16="http://schemas.microsoft.com/office/drawing/2014/main" id="{C1F47350-0BDE-49F2-9A74-832AB0E5D6AA}"/>
                  </a:ext>
                </a:extLst>
              </p:cNvPr>
              <p:cNvPicPr/>
              <p:nvPr/>
            </p:nvPicPr>
            <p:blipFill>
              <a:blip r:embed="rId4"/>
              <a:stretch>
                <a:fillRect/>
              </a:stretch>
            </p:blipFill>
            <p:spPr>
              <a:xfrm>
                <a:off x="1273320" y="5838840"/>
                <a:ext cx="19080" cy="19080"/>
              </a:xfrm>
              <a:prstGeom prst="rect">
                <a:avLst/>
              </a:prstGeom>
            </p:spPr>
          </p:pic>
        </mc:Fallback>
      </mc:AlternateContent>
      <p:sp>
        <p:nvSpPr>
          <p:cNvPr id="72" name="TextBox 71">
            <a:extLst>
              <a:ext uri="{FF2B5EF4-FFF2-40B4-BE49-F238E27FC236}">
                <a16:creationId xmlns:a16="http://schemas.microsoft.com/office/drawing/2014/main" id="{24C9F401-02B0-4F44-B7B3-68C9668499EA}"/>
              </a:ext>
            </a:extLst>
          </p:cNvPr>
          <p:cNvSpPr txBox="1"/>
          <p:nvPr/>
        </p:nvSpPr>
        <p:spPr>
          <a:xfrm>
            <a:off x="5265689" y="2513632"/>
            <a:ext cx="2812833" cy="338554"/>
          </a:xfrm>
          <a:prstGeom prst="rect">
            <a:avLst/>
          </a:prstGeom>
          <a:noFill/>
        </p:spPr>
        <p:txBody>
          <a:bodyPr wrap="square" rtlCol="0" anchor="ctr" anchorCtr="1">
            <a:spAutoFit/>
          </a:bodyPr>
          <a:lstStyle/>
          <a:p>
            <a:pPr algn="ctr"/>
            <a:r>
              <a:rPr lang="en-IN" sz="1600" dirty="0">
                <a:solidFill>
                  <a:srgbClr val="000000"/>
                </a:solidFill>
              </a:rPr>
              <a:t> </a:t>
            </a:r>
            <a:r>
              <a:rPr lang="el-GR" sz="1600" dirty="0">
                <a:solidFill>
                  <a:srgbClr val="000000"/>
                </a:solidFill>
              </a:rPr>
              <a:t>α</a:t>
            </a:r>
            <a:r>
              <a:rPr lang="en-IN" sz="1600" dirty="0">
                <a:solidFill>
                  <a:srgbClr val="000000"/>
                </a:solidFill>
              </a:rPr>
              <a:t> = 95   and  AD:DC = 4:5</a:t>
            </a:r>
          </a:p>
        </p:txBody>
      </p:sp>
      <mc:AlternateContent xmlns:mc="http://schemas.openxmlformats.org/markup-compatibility/2006" xmlns:p14="http://schemas.microsoft.com/office/powerpoint/2010/main">
        <mc:Choice Requires="p14">
          <p:contentPart p14:bwMode="auto" r:id="rId5">
            <p14:nvContentPartPr>
              <p14:cNvPr id="52" name="Ink 51">
                <a:extLst>
                  <a:ext uri="{FF2B5EF4-FFF2-40B4-BE49-F238E27FC236}">
                    <a16:creationId xmlns:a16="http://schemas.microsoft.com/office/drawing/2014/main" id="{11CB7918-2A4A-42F5-B83D-07D5CAF0FAB7}"/>
                  </a:ext>
                </a:extLst>
              </p14:cNvPr>
              <p14:cNvContentPartPr/>
              <p14:nvPr/>
            </p14:nvContentPartPr>
            <p14:xfrm>
              <a:off x="3789571" y="2727667"/>
              <a:ext cx="186120" cy="192600"/>
            </p14:xfrm>
          </p:contentPart>
        </mc:Choice>
        <mc:Fallback xmlns="">
          <p:pic>
            <p:nvPicPr>
              <p:cNvPr id="52" name="Ink 51">
                <a:extLst>
                  <a:ext uri="{FF2B5EF4-FFF2-40B4-BE49-F238E27FC236}">
                    <a16:creationId xmlns:a16="http://schemas.microsoft.com/office/drawing/2014/main" id="{11CB7918-2A4A-42F5-B83D-07D5CAF0FAB7}"/>
                  </a:ext>
                </a:extLst>
              </p:cNvPr>
              <p:cNvPicPr/>
              <p:nvPr/>
            </p:nvPicPr>
            <p:blipFill>
              <a:blip r:embed="rId6"/>
              <a:stretch>
                <a:fillRect/>
              </a:stretch>
            </p:blipFill>
            <p:spPr>
              <a:xfrm>
                <a:off x="3780571" y="2719027"/>
                <a:ext cx="203760" cy="210240"/>
              </a:xfrm>
              <a:prstGeom prst="rect">
                <a:avLst/>
              </a:prstGeom>
            </p:spPr>
          </p:pic>
        </mc:Fallback>
      </mc:AlternateContent>
    </p:spTree>
    <p:extLst>
      <p:ext uri="{BB962C8B-B14F-4D97-AF65-F5344CB8AC3E}">
        <p14:creationId xmlns:p14="http://schemas.microsoft.com/office/powerpoint/2010/main" val="330030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3F9C-758F-48CD-82F1-4334E4DE08BC}"/>
              </a:ext>
            </a:extLst>
          </p:cNvPr>
          <p:cNvSpPr>
            <a:spLocks noGrp="1"/>
          </p:cNvSpPr>
          <p:nvPr>
            <p:ph type="title"/>
          </p:nvPr>
        </p:nvSpPr>
        <p:spPr>
          <a:xfrm>
            <a:off x="838200" y="365126"/>
            <a:ext cx="10515600" cy="761926"/>
          </a:xfrm>
        </p:spPr>
        <p:txBody>
          <a:bodyPr>
            <a:normAutofit/>
          </a:bodyPr>
          <a:lstStyle/>
          <a:p>
            <a:pPr algn="ctr"/>
            <a:r>
              <a:rPr lang="en-GB" dirty="0"/>
              <a:t>Quadrilaterals : Squares</a:t>
            </a:r>
            <a:endParaRPr lang="en-IN" dirty="0"/>
          </a:p>
        </p:txBody>
      </p:sp>
      <p:pic>
        <p:nvPicPr>
          <p:cNvPr id="4" name="Content Placeholder 3">
            <a:extLst>
              <a:ext uri="{FF2B5EF4-FFF2-40B4-BE49-F238E27FC236}">
                <a16:creationId xmlns:a16="http://schemas.microsoft.com/office/drawing/2014/main" id="{40AB0CC8-AF7F-4AE6-B3CF-A0852A2AAD37}"/>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7530" y="1700518"/>
            <a:ext cx="1800476" cy="1457528"/>
          </a:xfrm>
          <a:prstGeom prst="rect">
            <a:avLst/>
          </a:prstGeom>
          <a:noFill/>
          <a:ln>
            <a:noFill/>
          </a:ln>
        </p:spPr>
      </p:pic>
      <p:sp>
        <p:nvSpPr>
          <p:cNvPr id="5" name="Rectangle 4">
            <a:extLst>
              <a:ext uri="{FF2B5EF4-FFF2-40B4-BE49-F238E27FC236}">
                <a16:creationId xmlns:a16="http://schemas.microsoft.com/office/drawing/2014/main" id="{D4600BF9-8B5E-42A1-9DE6-4C9FC229B5CB}"/>
              </a:ext>
            </a:extLst>
          </p:cNvPr>
          <p:cNvSpPr/>
          <p:nvPr/>
        </p:nvSpPr>
        <p:spPr>
          <a:xfrm>
            <a:off x="1612604" y="3731512"/>
            <a:ext cx="6510669" cy="1971374"/>
          </a:xfrm>
          <a:prstGeom prst="rect">
            <a:avLst/>
          </a:prstGeom>
        </p:spPr>
        <p:txBody>
          <a:bodyPr wrap="square">
            <a:spAutoFit/>
          </a:bodyPr>
          <a:lstStyle/>
          <a:p>
            <a:pPr>
              <a:lnSpc>
                <a:spcPct val="107000"/>
              </a:lnSpc>
              <a:spcAft>
                <a:spcPts val="800"/>
              </a:spcAft>
              <a:tabLst>
                <a:tab pos="4467225" algn="l"/>
                <a:tab pos="4838700"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1. All sides are equal</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467225" algn="l"/>
                <a:tab pos="4838700"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2. All angles are equal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467225" algn="l"/>
                <a:tab pos="4838700"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3. Diagonals are equal</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467225" algn="l"/>
                <a:tab pos="4838700"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4. A Diagonal divides a square into 2 congruent   triangles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467225" algn="l"/>
                <a:tab pos="4838700"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5. Both the diagonals divide the square into 4 congruent triangles</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597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additive="base">
                                        <p:cTn id="4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anim calcmode="lin" valueType="num">
                                      <p:cBhvr additive="base">
                                        <p:cTn id="4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3DA1-E0C6-47F5-9E3E-640F521C38DB}"/>
              </a:ext>
            </a:extLst>
          </p:cNvPr>
          <p:cNvSpPr>
            <a:spLocks noGrp="1"/>
          </p:cNvSpPr>
          <p:nvPr>
            <p:ph type="title"/>
          </p:nvPr>
        </p:nvSpPr>
        <p:spPr>
          <a:xfrm>
            <a:off x="838200" y="365126"/>
            <a:ext cx="10515600" cy="730028"/>
          </a:xfrm>
        </p:spPr>
        <p:txBody>
          <a:bodyPr>
            <a:normAutofit/>
          </a:bodyPr>
          <a:lstStyle/>
          <a:p>
            <a:pPr algn="ctr"/>
            <a:r>
              <a:rPr lang="en-GB" dirty="0"/>
              <a:t>Rectangles</a:t>
            </a:r>
            <a:endParaRPr lang="en-IN" dirty="0"/>
          </a:p>
        </p:txBody>
      </p:sp>
      <p:pic>
        <p:nvPicPr>
          <p:cNvPr id="4" name="Content Placeholder 3">
            <a:extLst>
              <a:ext uri="{FF2B5EF4-FFF2-40B4-BE49-F238E27FC236}">
                <a16:creationId xmlns:a16="http://schemas.microsoft.com/office/drawing/2014/main" id="{66624653-EE6D-4EA0-B814-59646AA7B88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1766" y="1433136"/>
            <a:ext cx="2172003" cy="1428949"/>
          </a:xfrm>
          <a:prstGeom prst="rect">
            <a:avLst/>
          </a:prstGeom>
          <a:noFill/>
          <a:ln>
            <a:noFill/>
          </a:ln>
        </p:spPr>
      </p:pic>
      <p:sp>
        <p:nvSpPr>
          <p:cNvPr id="5" name="Rectangle 4">
            <a:extLst>
              <a:ext uri="{FF2B5EF4-FFF2-40B4-BE49-F238E27FC236}">
                <a16:creationId xmlns:a16="http://schemas.microsoft.com/office/drawing/2014/main" id="{4170A2CA-420C-46EA-85D8-AA7F34A4310F}"/>
              </a:ext>
            </a:extLst>
          </p:cNvPr>
          <p:cNvSpPr/>
          <p:nvPr/>
        </p:nvSpPr>
        <p:spPr>
          <a:xfrm>
            <a:off x="1112874" y="3551933"/>
            <a:ext cx="6096000" cy="2764859"/>
          </a:xfrm>
          <a:prstGeom prst="rect">
            <a:avLst/>
          </a:prstGeom>
        </p:spPr>
        <p:txBody>
          <a:bodyPr>
            <a:spAutoFit/>
          </a:bodyPr>
          <a:lstStyle/>
          <a:p>
            <a:pPr>
              <a:lnSpc>
                <a:spcPct val="107000"/>
              </a:lnSpc>
              <a:spcAft>
                <a:spcPts val="800"/>
              </a:spcAft>
              <a:tabLst>
                <a:tab pos="4467225" algn="l"/>
                <a:tab pos="4838700"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1</a:t>
            </a:r>
            <a:r>
              <a:rPr lang="en-IN" sz="2000" dirty="0">
                <a:latin typeface="Calibri" panose="020F0502020204030204" pitchFamily="34" charset="0"/>
                <a:ea typeface="Times New Roman" panose="02020603050405020304" pitchFamily="18" charset="0"/>
                <a:cs typeface="Times New Roman" panose="02020603050405020304" pitchFamily="18" charset="0"/>
              </a:rPr>
              <a:t>. Opposite sides are equal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467225" algn="l"/>
                <a:tab pos="4838700" algn="l"/>
              </a:tabLst>
            </a:pPr>
            <a:r>
              <a:rPr lang="en-IN" sz="2000" dirty="0">
                <a:latin typeface="Calibri" panose="020F0502020204030204" pitchFamily="34" charset="0"/>
                <a:ea typeface="Times New Roman" panose="02020603050405020304" pitchFamily="18" charset="0"/>
                <a:cs typeface="Times New Roman" panose="02020603050405020304" pitchFamily="18" charset="0"/>
              </a:rPr>
              <a:t>2. All angles are equal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467225" algn="l"/>
                <a:tab pos="4838700" algn="l"/>
              </a:tabLst>
            </a:pPr>
            <a:r>
              <a:rPr lang="en-IN" sz="2000" dirty="0">
                <a:latin typeface="Calibri" panose="020F0502020204030204" pitchFamily="34" charset="0"/>
                <a:ea typeface="Times New Roman" panose="02020603050405020304" pitchFamily="18" charset="0"/>
                <a:cs typeface="Times New Roman" panose="02020603050405020304" pitchFamily="18" charset="0"/>
              </a:rPr>
              <a:t>3. Diagonal are equal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467225" algn="l"/>
                <a:tab pos="4838700" algn="l"/>
              </a:tabLst>
            </a:pPr>
            <a:r>
              <a:rPr lang="en-IN" sz="2000" dirty="0">
                <a:latin typeface="Calibri" panose="020F0502020204030204" pitchFamily="34" charset="0"/>
                <a:ea typeface="Times New Roman" panose="02020603050405020304" pitchFamily="18" charset="0"/>
                <a:cs typeface="Times New Roman" panose="02020603050405020304" pitchFamily="18" charset="0"/>
              </a:rPr>
              <a:t>4. A Diagonal divides the rectangle into 2 congruent triangle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r>
              <a:rPr lang="en-IN" sz="2000" dirty="0">
                <a:latin typeface="Calibri" panose="020F0502020204030204" pitchFamily="34" charset="0"/>
                <a:ea typeface="Times New Roman" panose="02020603050405020304" pitchFamily="18" charset="0"/>
                <a:cs typeface="Times New Roman" panose="02020603050405020304" pitchFamily="18" charset="0"/>
              </a:rPr>
              <a:t>5. Both the diagonals divide the rectangle into 2 pairs of congruent triangles.</a:t>
            </a:r>
            <a:endParaRPr lang="en-IN" sz="2000" dirty="0"/>
          </a:p>
        </p:txBody>
      </p:sp>
    </p:spTree>
    <p:extLst>
      <p:ext uri="{BB962C8B-B14F-4D97-AF65-F5344CB8AC3E}">
        <p14:creationId xmlns:p14="http://schemas.microsoft.com/office/powerpoint/2010/main" val="374863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additive="base">
                                        <p:cTn id="4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ED6D-F74F-4CC1-A4C2-7FB70F54B6C3}"/>
              </a:ext>
            </a:extLst>
          </p:cNvPr>
          <p:cNvSpPr>
            <a:spLocks noGrp="1"/>
          </p:cNvSpPr>
          <p:nvPr>
            <p:ph type="title"/>
          </p:nvPr>
        </p:nvSpPr>
        <p:spPr/>
        <p:txBody>
          <a:bodyPr/>
          <a:lstStyle/>
          <a:p>
            <a:pPr algn="ctr"/>
            <a:r>
              <a:rPr lang="en-GB" dirty="0"/>
              <a:t>Geometry</a:t>
            </a:r>
            <a:endParaRPr lang="en-IN" dirty="0"/>
          </a:p>
        </p:txBody>
      </p:sp>
      <p:sp>
        <p:nvSpPr>
          <p:cNvPr id="3" name="Content Placeholder 2">
            <a:extLst>
              <a:ext uri="{FF2B5EF4-FFF2-40B4-BE49-F238E27FC236}">
                <a16:creationId xmlns:a16="http://schemas.microsoft.com/office/drawing/2014/main" id="{B92ABA4C-36B1-4B71-89A5-385BA57B3A77}"/>
              </a:ext>
            </a:extLst>
          </p:cNvPr>
          <p:cNvSpPr>
            <a:spLocks noGrp="1"/>
          </p:cNvSpPr>
          <p:nvPr>
            <p:ph idx="1"/>
          </p:nvPr>
        </p:nvSpPr>
        <p:spPr/>
        <p:txBody>
          <a:bodyPr/>
          <a:lstStyle/>
          <a:p>
            <a:r>
              <a:rPr lang="en-IN" sz="2000" dirty="0"/>
              <a:t>Angle:     </a:t>
            </a:r>
          </a:p>
          <a:p>
            <a:endParaRPr lang="en-IN" sz="2000" dirty="0"/>
          </a:p>
          <a:p>
            <a:r>
              <a:rPr lang="en-IN" sz="2000" dirty="0"/>
              <a:t>                       </a:t>
            </a:r>
          </a:p>
          <a:p>
            <a:pPr marL="0" indent="0">
              <a:buNone/>
            </a:pPr>
            <a:r>
              <a:rPr lang="en-IN" sz="2000" dirty="0"/>
              <a:t>.       </a:t>
            </a:r>
          </a:p>
          <a:p>
            <a:pPr marL="0" indent="0">
              <a:buNone/>
            </a:pPr>
            <a:r>
              <a:rPr lang="en-IN" dirty="0"/>
              <a:t>	  </a:t>
            </a:r>
          </a:p>
          <a:p>
            <a:pPr marL="0" indent="0">
              <a:buNone/>
            </a:pPr>
            <a:r>
              <a:rPr lang="en-IN" sz="2000" dirty="0"/>
              <a:t>        When two rays unite an angle is formed</a:t>
            </a:r>
          </a:p>
          <a:p>
            <a:pPr marL="0" indent="0">
              <a:buNone/>
            </a:pPr>
            <a:r>
              <a:rPr lang="en-IN" sz="2000" dirty="0"/>
              <a:t>.        The  point of union is called the ‘vertex’</a:t>
            </a:r>
          </a:p>
          <a:p>
            <a:endParaRPr lang="en-IN" dirty="0"/>
          </a:p>
        </p:txBody>
      </p:sp>
      <p:pic>
        <p:nvPicPr>
          <p:cNvPr id="5" name="Picture 2" descr="What is an Angle? - [Definition, Facts &amp; Example]">
            <a:extLst>
              <a:ext uri="{FF2B5EF4-FFF2-40B4-BE49-F238E27FC236}">
                <a16:creationId xmlns:a16="http://schemas.microsoft.com/office/drawing/2014/main" id="{A2817353-A225-4A67-A9D6-682548D94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2762250"/>
            <a:ext cx="321945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06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54F7-3AC6-466A-A286-96D82F0457A1}"/>
              </a:ext>
            </a:extLst>
          </p:cNvPr>
          <p:cNvSpPr>
            <a:spLocks noGrp="1"/>
          </p:cNvSpPr>
          <p:nvPr>
            <p:ph type="title"/>
          </p:nvPr>
        </p:nvSpPr>
        <p:spPr>
          <a:xfrm>
            <a:off x="838200" y="162046"/>
            <a:ext cx="10515600" cy="699192"/>
          </a:xfrm>
        </p:spPr>
        <p:txBody>
          <a:bodyPr>
            <a:normAutofit/>
          </a:bodyPr>
          <a:lstStyle/>
          <a:p>
            <a:pPr algn="ctr"/>
            <a:r>
              <a:rPr lang="en-GB" dirty="0"/>
              <a:t>Rhombus</a:t>
            </a:r>
            <a:endParaRPr lang="en-IN" dirty="0"/>
          </a:p>
        </p:txBody>
      </p:sp>
      <p:sp>
        <p:nvSpPr>
          <p:cNvPr id="3" name="Content Placeholder 2">
            <a:extLst>
              <a:ext uri="{FF2B5EF4-FFF2-40B4-BE49-F238E27FC236}">
                <a16:creationId xmlns:a16="http://schemas.microsoft.com/office/drawing/2014/main" id="{4D3E551C-B501-4D3F-9B9D-EA653BC128BD}"/>
              </a:ext>
            </a:extLst>
          </p:cNvPr>
          <p:cNvSpPr>
            <a:spLocks noGrp="1"/>
          </p:cNvSpPr>
          <p:nvPr>
            <p:ph idx="1"/>
          </p:nvPr>
        </p:nvSpPr>
        <p:spPr>
          <a:xfrm>
            <a:off x="838200" y="861238"/>
            <a:ext cx="10515600" cy="5315725"/>
          </a:xfrm>
        </p:spPr>
        <p:txBody>
          <a:bodyPr/>
          <a:lstStyle/>
          <a:p>
            <a:endParaRPr lang="en-GB" dirty="0"/>
          </a:p>
          <a:p>
            <a:endParaRPr lang="en-IN" dirty="0"/>
          </a:p>
        </p:txBody>
      </p:sp>
      <p:pic>
        <p:nvPicPr>
          <p:cNvPr id="5" name="Picture 4">
            <a:extLst>
              <a:ext uri="{FF2B5EF4-FFF2-40B4-BE49-F238E27FC236}">
                <a16:creationId xmlns:a16="http://schemas.microsoft.com/office/drawing/2014/main" id="{9BB8AF56-5523-40A7-A71B-701E7E77C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16" y="861238"/>
            <a:ext cx="11430000" cy="5682050"/>
          </a:xfrm>
          <a:prstGeom prst="rect">
            <a:avLst/>
          </a:prstGeom>
        </p:spPr>
      </p:pic>
    </p:spTree>
    <p:extLst>
      <p:ext uri="{BB962C8B-B14F-4D97-AF65-F5344CB8AC3E}">
        <p14:creationId xmlns:p14="http://schemas.microsoft.com/office/powerpoint/2010/main" val="111673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6F87-8F2B-450B-9412-284E91476F9F}"/>
              </a:ext>
            </a:extLst>
          </p:cNvPr>
          <p:cNvSpPr>
            <a:spLocks noGrp="1"/>
          </p:cNvSpPr>
          <p:nvPr>
            <p:ph type="title"/>
          </p:nvPr>
        </p:nvSpPr>
        <p:spPr>
          <a:xfrm>
            <a:off x="838200" y="365126"/>
            <a:ext cx="10515600" cy="644968"/>
          </a:xfrm>
        </p:spPr>
        <p:txBody>
          <a:bodyPr>
            <a:normAutofit/>
          </a:bodyPr>
          <a:lstStyle/>
          <a:p>
            <a:pPr algn="ctr"/>
            <a:r>
              <a:rPr lang="en-GB" dirty="0"/>
              <a:t>Rhombus : Properties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31CF3A-A21C-479B-A170-B5FF34B4B8C8}"/>
                  </a:ext>
                </a:extLst>
              </p:cNvPr>
              <p:cNvSpPr>
                <a:spLocks noGrp="1"/>
              </p:cNvSpPr>
              <p:nvPr>
                <p:ph idx="1"/>
              </p:nvPr>
            </p:nvSpPr>
            <p:spPr>
              <a:xfrm>
                <a:off x="838200" y="1250065"/>
                <a:ext cx="10515600" cy="4926897"/>
              </a:xfrm>
            </p:spPr>
            <p:txBody>
              <a:bodyPr>
                <a:normAutofit lnSpcReduction="10000"/>
              </a:bodyPr>
              <a:lstStyle/>
              <a:p>
                <a:endParaRPr lang="en-IN" dirty="0"/>
              </a:p>
              <a:p>
                <a:r>
                  <a:rPr lang="en-IN" dirty="0"/>
                  <a:t>1. </a:t>
                </a:r>
                <a:r>
                  <a:rPr lang="en-IN" sz="2400" dirty="0"/>
                  <a:t>All sides are equal</a:t>
                </a:r>
              </a:p>
              <a:p>
                <a:r>
                  <a:rPr lang="en-IN" sz="2400" dirty="0"/>
                  <a:t>2. One pair of opposite angles are acute and equal and the other pair obtuse and equal</a:t>
                </a:r>
              </a:p>
              <a:p>
                <a:r>
                  <a:rPr lang="en-IN" sz="2400" dirty="0"/>
                  <a:t>3. Diagonals are not equal</a:t>
                </a:r>
              </a:p>
              <a:p>
                <a:r>
                  <a:rPr lang="en-IN" sz="2400" dirty="0"/>
                  <a:t>4. Diagonals bisect each other Perpendicularly</a:t>
                </a:r>
              </a:p>
              <a:p>
                <a:r>
                  <a:rPr lang="en-IN" sz="2400" dirty="0"/>
                  <a:t> 5. A diagonal divides the rhombus in to 2 congruent triangles</a:t>
                </a:r>
              </a:p>
              <a:p>
                <a:r>
                  <a:rPr lang="en-IN" sz="2400" dirty="0"/>
                  <a:t>6. Both the diagonals divide the rhombus into 4 right                    </a:t>
                </a:r>
              </a:p>
              <a:p>
                <a:r>
                  <a:rPr lang="en-IN" sz="2400" dirty="0"/>
                  <a:t>Angled congruent triangles</a:t>
                </a:r>
              </a:p>
              <a:p>
                <a:r>
                  <a:rPr lang="en-IN" sz="2400" dirty="0"/>
                  <a:t>7. If one angle of a rhombus is 60</a:t>
                </a:r>
                <a:r>
                  <a:rPr lang="en-IN" sz="2400" baseline="30000" dirty="0"/>
                  <a:t>0</a:t>
                </a:r>
                <a:r>
                  <a:rPr lang="en-IN" sz="2400" dirty="0"/>
                  <a:t> then the </a:t>
                </a:r>
              </a:p>
              <a:p>
                <a:r>
                  <a:rPr lang="en-IN" sz="2400" dirty="0"/>
                  <a:t>longer diagonal =  </a:t>
                </a:r>
                <a14:m>
                  <m:oMath xmlns:m="http://schemas.openxmlformats.org/officeDocument/2006/math">
                    <m:rad>
                      <m:radPr>
                        <m:degHide m:val="on"/>
                        <m:ctrlPr>
                          <a:rPr lang="en-IN" sz="2400" i="1">
                            <a:latin typeface="Cambria Math" panose="02040503050406030204" pitchFamily="18" charset="0"/>
                          </a:rPr>
                        </m:ctrlPr>
                      </m:radPr>
                      <m:deg/>
                      <m:e>
                        <m:r>
                          <a:rPr lang="en-IN" sz="2400" i="1">
                            <a:latin typeface="Cambria Math" panose="02040503050406030204" pitchFamily="18" charset="0"/>
                          </a:rPr>
                          <m:t>3</m:t>
                        </m:r>
                      </m:e>
                    </m:rad>
                  </m:oMath>
                </a14:m>
                <a:r>
                  <a:rPr lang="en-IN" sz="2400" dirty="0"/>
                  <a:t> ( shorter diagonal)       </a:t>
                </a:r>
              </a:p>
              <a:p>
                <a:endParaRPr lang="en-IN" dirty="0"/>
              </a:p>
            </p:txBody>
          </p:sp>
        </mc:Choice>
        <mc:Fallback xmlns="">
          <p:sp>
            <p:nvSpPr>
              <p:cNvPr id="3" name="Content Placeholder 2">
                <a:extLst>
                  <a:ext uri="{FF2B5EF4-FFF2-40B4-BE49-F238E27FC236}">
                    <a16:creationId xmlns:a16="http://schemas.microsoft.com/office/drawing/2014/main" id="{5531CF3A-A21C-479B-A170-B5FF34B4B8C8}"/>
                  </a:ext>
                </a:extLst>
              </p:cNvPr>
              <p:cNvSpPr>
                <a:spLocks noGrp="1" noRot="1" noChangeAspect="1" noMove="1" noResize="1" noEditPoints="1" noAdjustHandles="1" noChangeArrowheads="1" noChangeShapeType="1" noTextEdit="1"/>
              </p:cNvSpPr>
              <p:nvPr>
                <p:ph idx="1"/>
              </p:nvPr>
            </p:nvSpPr>
            <p:spPr>
              <a:xfrm>
                <a:off x="838200" y="1250065"/>
                <a:ext cx="10515600" cy="4926897"/>
              </a:xfrm>
              <a:blipFill>
                <a:blip r:embed="rId2"/>
                <a:stretch>
                  <a:fillRect l="-464" b="-371"/>
                </a:stretch>
              </a:blipFill>
            </p:spPr>
            <p:txBody>
              <a:bodyPr/>
              <a:lstStyle/>
              <a:p>
                <a:r>
                  <a:rPr lang="en-IN">
                    <a:noFill/>
                  </a:rPr>
                  <a:t> </a:t>
                </a:r>
              </a:p>
            </p:txBody>
          </p:sp>
        </mc:Fallback>
      </mc:AlternateContent>
    </p:spTree>
    <p:extLst>
      <p:ext uri="{BB962C8B-B14F-4D97-AF65-F5344CB8AC3E}">
        <p14:creationId xmlns:p14="http://schemas.microsoft.com/office/powerpoint/2010/main" val="37648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CA41-AD0A-4C73-8E98-B9282E3E6F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0426F7-9A46-4025-86EF-694D31727E6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42859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D467-25A5-47B8-96A3-BE80D04337DA}"/>
              </a:ext>
            </a:extLst>
          </p:cNvPr>
          <p:cNvSpPr>
            <a:spLocks noGrp="1"/>
          </p:cNvSpPr>
          <p:nvPr>
            <p:ph type="title"/>
          </p:nvPr>
        </p:nvSpPr>
        <p:spPr>
          <a:xfrm>
            <a:off x="838200" y="365125"/>
            <a:ext cx="10515600" cy="517377"/>
          </a:xfrm>
        </p:spPr>
        <p:txBody>
          <a:bodyPr>
            <a:normAutofit fontScale="90000"/>
          </a:bodyPr>
          <a:lstStyle/>
          <a:p>
            <a:pPr algn="ctr"/>
            <a:r>
              <a:rPr lang="en-GB" dirty="0"/>
              <a:t>Trapezium</a:t>
            </a:r>
            <a:endParaRPr lang="en-IN" dirty="0"/>
          </a:p>
        </p:txBody>
      </p:sp>
      <p:pic>
        <p:nvPicPr>
          <p:cNvPr id="4" name="Content Placeholder 3">
            <a:extLst>
              <a:ext uri="{FF2B5EF4-FFF2-40B4-BE49-F238E27FC236}">
                <a16:creationId xmlns:a16="http://schemas.microsoft.com/office/drawing/2014/main" id="{CBC10DA8-9462-41EE-AB01-6D394114669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3078" y="1326613"/>
            <a:ext cx="2295368" cy="1717530"/>
          </a:xfrm>
          <a:prstGeom prst="rect">
            <a:avLst/>
          </a:prstGeom>
          <a:noFill/>
          <a:ln>
            <a:noFill/>
          </a:ln>
        </p:spPr>
      </p:pic>
      <p:sp>
        <p:nvSpPr>
          <p:cNvPr id="5" name="Rectangle 4">
            <a:extLst>
              <a:ext uri="{FF2B5EF4-FFF2-40B4-BE49-F238E27FC236}">
                <a16:creationId xmlns:a16="http://schemas.microsoft.com/office/drawing/2014/main" id="{2F4F5EDD-D138-4090-BE9D-3D7972EDB63A}"/>
              </a:ext>
            </a:extLst>
          </p:cNvPr>
          <p:cNvSpPr/>
          <p:nvPr/>
        </p:nvSpPr>
        <p:spPr>
          <a:xfrm>
            <a:off x="578734" y="3333509"/>
            <a:ext cx="7685590" cy="3147144"/>
          </a:xfrm>
          <a:prstGeom prst="rect">
            <a:avLst/>
          </a:prstGeom>
        </p:spPr>
        <p:txBody>
          <a:bodyPr wrap="square">
            <a:spAutoFit/>
          </a:bodyPr>
          <a:lstStyle/>
          <a:p>
            <a:pPr marL="342900" lvl="0" indent="-342900">
              <a:lnSpc>
                <a:spcPct val="115000"/>
              </a:lnSpc>
              <a:spcAft>
                <a:spcPts val="1000"/>
              </a:spcAft>
              <a:buFont typeface="+mj-lt"/>
              <a:buAutoNum type="arabicPeriod"/>
            </a:pPr>
            <a:r>
              <a:rPr lang="en-IN" sz="3200" dirty="0">
                <a:latin typeface="Calibri" panose="020F0502020204030204" pitchFamily="34" charset="0"/>
                <a:ea typeface="Calibri" panose="020F0502020204030204" pitchFamily="34" charset="0"/>
                <a:cs typeface="Times New Roman" panose="02020603050405020304" pitchFamily="18" charset="0"/>
              </a:rPr>
              <a:t>Only one pair of opposite sides are parallel</a:t>
            </a:r>
          </a:p>
          <a:p>
            <a:pPr marL="342900" lvl="0" indent="-342900">
              <a:lnSpc>
                <a:spcPct val="115000"/>
              </a:lnSpc>
              <a:spcAft>
                <a:spcPts val="1000"/>
              </a:spcAft>
              <a:buFont typeface="+mj-lt"/>
              <a:buAutoNum type="arabicPeriod"/>
            </a:pPr>
            <a:r>
              <a:rPr lang="en-IN" sz="3200" dirty="0">
                <a:latin typeface="Calibri" panose="020F0502020204030204" pitchFamily="34" charset="0"/>
                <a:ea typeface="Calibri" panose="020F0502020204030204" pitchFamily="34" charset="0"/>
                <a:cs typeface="Times New Roman" panose="02020603050405020304" pitchFamily="18" charset="0"/>
              </a:rPr>
              <a:t>If the non – parallel sides are equal then it is an isosceles trapezium </a:t>
            </a:r>
          </a:p>
          <a:p>
            <a:pPr marL="342900" lvl="0" indent="-342900">
              <a:lnSpc>
                <a:spcPct val="115000"/>
              </a:lnSpc>
              <a:spcAft>
                <a:spcPts val="1000"/>
              </a:spcAft>
              <a:buFont typeface="+mj-lt"/>
              <a:buAutoNum type="arabicPeriod"/>
            </a:pPr>
            <a:r>
              <a:rPr lang="en-IN" sz="3200" dirty="0">
                <a:latin typeface="Calibri" panose="020F0502020204030204" pitchFamily="34" charset="0"/>
                <a:ea typeface="Calibri" panose="020F0502020204030204" pitchFamily="34" charset="0"/>
                <a:cs typeface="Times New Roman" panose="02020603050405020304" pitchFamily="18" charset="0"/>
              </a:rPr>
              <a:t>In an isosceles Trapezium the diagonals are equal                                                                                     </a:t>
            </a:r>
          </a:p>
        </p:txBody>
      </p:sp>
    </p:spTree>
    <p:extLst>
      <p:ext uri="{BB962C8B-B14F-4D97-AF65-F5344CB8AC3E}">
        <p14:creationId xmlns:p14="http://schemas.microsoft.com/office/powerpoint/2010/main" val="90265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F45B-02F9-4A6F-BD23-6DC7A1D2F569}"/>
              </a:ext>
            </a:extLst>
          </p:cNvPr>
          <p:cNvSpPr>
            <a:spLocks noGrp="1"/>
          </p:cNvSpPr>
          <p:nvPr>
            <p:ph type="title"/>
          </p:nvPr>
        </p:nvSpPr>
        <p:spPr>
          <a:xfrm>
            <a:off x="838200" y="365125"/>
            <a:ext cx="10515600" cy="666233"/>
          </a:xfrm>
        </p:spPr>
        <p:txBody>
          <a:bodyPr>
            <a:normAutofit/>
          </a:bodyPr>
          <a:lstStyle/>
          <a:p>
            <a:pPr algn="ctr"/>
            <a:r>
              <a:rPr lang="en-GB" dirty="0"/>
              <a:t>parallelogram</a:t>
            </a:r>
            <a:endParaRPr lang="en-IN" dirty="0"/>
          </a:p>
        </p:txBody>
      </p:sp>
      <p:pic>
        <p:nvPicPr>
          <p:cNvPr id="4" name="Content Placeholder 3">
            <a:extLst>
              <a:ext uri="{FF2B5EF4-FFF2-40B4-BE49-F238E27FC236}">
                <a16:creationId xmlns:a16="http://schemas.microsoft.com/office/drawing/2014/main" id="{D6D4664A-C6EB-4668-B1A1-359263254C1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7297"/>
            <a:ext cx="2810267" cy="1810003"/>
          </a:xfrm>
          <a:prstGeom prst="rect">
            <a:avLst/>
          </a:prstGeom>
          <a:noFill/>
          <a:ln>
            <a:noFill/>
          </a:ln>
        </p:spPr>
      </p:pic>
      <p:sp>
        <p:nvSpPr>
          <p:cNvPr id="5" name="Rectangle 4">
            <a:extLst>
              <a:ext uri="{FF2B5EF4-FFF2-40B4-BE49-F238E27FC236}">
                <a16:creationId xmlns:a16="http://schemas.microsoft.com/office/drawing/2014/main" id="{E42E6A03-82DC-4D03-ADBF-35D1E3DF4FE4}"/>
              </a:ext>
            </a:extLst>
          </p:cNvPr>
          <p:cNvSpPr/>
          <p:nvPr/>
        </p:nvSpPr>
        <p:spPr>
          <a:xfrm>
            <a:off x="4346807" y="1833727"/>
            <a:ext cx="6096000" cy="5190267"/>
          </a:xfrm>
          <a:prstGeom prst="rect">
            <a:avLst/>
          </a:prstGeom>
        </p:spPr>
        <p:txBody>
          <a:bodyPr>
            <a:spAutoFit/>
          </a:bodyPr>
          <a:lstStyle/>
          <a:p>
            <a:pPr marL="342900" lvl="0" indent="-342900">
              <a:lnSpc>
                <a:spcPct val="115000"/>
              </a:lnSpc>
              <a:spcAft>
                <a:spcPts val="1000"/>
              </a:spcAft>
              <a:buFont typeface="+mj-lt"/>
              <a:buAutoNum type="arabicPeriod"/>
            </a:pPr>
            <a:r>
              <a:rPr lang="en-IN" sz="2400" dirty="0">
                <a:latin typeface="Calibri" panose="020F0502020204030204" pitchFamily="34" charset="0"/>
                <a:ea typeface="Calibri" panose="020F0502020204030204" pitchFamily="34" charset="0"/>
                <a:cs typeface="Times New Roman" panose="02020603050405020304" pitchFamily="18" charset="0"/>
              </a:rPr>
              <a:t>Opposite sides are parallel and equal</a:t>
            </a:r>
          </a:p>
          <a:p>
            <a:pPr marL="342900" lvl="0" indent="-342900">
              <a:lnSpc>
                <a:spcPct val="115000"/>
              </a:lnSpc>
              <a:spcAft>
                <a:spcPts val="1000"/>
              </a:spcAft>
              <a:buFont typeface="+mj-lt"/>
              <a:buAutoNum type="arabicPeriod"/>
            </a:pPr>
            <a:r>
              <a:rPr lang="en-IN" sz="2400" dirty="0">
                <a:latin typeface="Calibri" panose="020F0502020204030204" pitchFamily="34" charset="0"/>
                <a:ea typeface="Calibri" panose="020F0502020204030204" pitchFamily="34" charset="0"/>
                <a:cs typeface="Times New Roman" panose="02020603050405020304" pitchFamily="18" charset="0"/>
              </a:rPr>
              <a:t>Opposite angles are equal</a:t>
            </a:r>
          </a:p>
          <a:p>
            <a:pPr marL="342900" lvl="0" indent="-342900">
              <a:lnSpc>
                <a:spcPct val="115000"/>
              </a:lnSpc>
              <a:spcAft>
                <a:spcPts val="1000"/>
              </a:spcAft>
              <a:buFont typeface="+mj-lt"/>
              <a:buAutoNum type="arabicPeriod"/>
            </a:pPr>
            <a:r>
              <a:rPr lang="en-IN" sz="2400" dirty="0">
                <a:latin typeface="Calibri" panose="020F0502020204030204" pitchFamily="34" charset="0"/>
                <a:ea typeface="Calibri" panose="020F0502020204030204" pitchFamily="34" charset="0"/>
                <a:cs typeface="Times New Roman" panose="02020603050405020304" pitchFamily="18" charset="0"/>
              </a:rPr>
              <a:t>Adjacent angles are supplementary</a:t>
            </a:r>
          </a:p>
          <a:p>
            <a:pPr marL="342900" lvl="0" indent="-342900">
              <a:lnSpc>
                <a:spcPct val="115000"/>
              </a:lnSpc>
              <a:spcAft>
                <a:spcPts val="1000"/>
              </a:spcAft>
              <a:buFont typeface="+mj-lt"/>
              <a:buAutoNum type="arabicPeriod"/>
            </a:pPr>
            <a:r>
              <a:rPr lang="en-IN" sz="2400" dirty="0">
                <a:latin typeface="Calibri" panose="020F0502020204030204" pitchFamily="34" charset="0"/>
                <a:ea typeface="Calibri" panose="020F0502020204030204" pitchFamily="34" charset="0"/>
                <a:cs typeface="Times New Roman" panose="02020603050405020304" pitchFamily="18" charset="0"/>
              </a:rPr>
              <a:t>Diagonals are not equal</a:t>
            </a:r>
          </a:p>
          <a:p>
            <a:pPr marL="342900" lvl="0" indent="-342900">
              <a:lnSpc>
                <a:spcPct val="115000"/>
              </a:lnSpc>
              <a:spcAft>
                <a:spcPts val="1000"/>
              </a:spcAft>
              <a:buFont typeface="+mj-lt"/>
              <a:buAutoNum type="arabicPeriod"/>
            </a:pPr>
            <a:r>
              <a:rPr lang="en-IN" sz="2400" dirty="0">
                <a:latin typeface="Calibri" panose="020F0502020204030204" pitchFamily="34" charset="0"/>
                <a:ea typeface="Calibri" panose="020F0502020204030204" pitchFamily="34" charset="0"/>
                <a:cs typeface="Times New Roman" panose="02020603050405020304" pitchFamily="18" charset="0"/>
              </a:rPr>
              <a:t>Diagonals bisect each other</a:t>
            </a:r>
          </a:p>
          <a:p>
            <a:pPr marL="342900" lvl="0" indent="-342900">
              <a:lnSpc>
                <a:spcPct val="115000"/>
              </a:lnSpc>
              <a:spcAft>
                <a:spcPts val="1000"/>
              </a:spcAft>
              <a:buFont typeface="+mj-lt"/>
              <a:buAutoNum type="arabicPeriod"/>
            </a:pPr>
            <a:r>
              <a:rPr lang="en-IN" sz="2400" dirty="0">
                <a:latin typeface="Calibri" panose="020F0502020204030204" pitchFamily="34" charset="0"/>
                <a:ea typeface="Calibri" panose="020F0502020204030204" pitchFamily="34" charset="0"/>
                <a:cs typeface="Times New Roman" panose="02020603050405020304" pitchFamily="18" charset="0"/>
              </a:rPr>
              <a:t>A diagonal divides the parallelogram into 2 congruent triangles</a:t>
            </a:r>
          </a:p>
          <a:p>
            <a:pPr marL="342900" lvl="0" indent="-342900">
              <a:lnSpc>
                <a:spcPct val="115000"/>
              </a:lnSpc>
              <a:spcAft>
                <a:spcPts val="1000"/>
              </a:spcAft>
              <a:buFont typeface="+mj-lt"/>
              <a:buAutoNum type="arabicPeriod"/>
            </a:pPr>
            <a:r>
              <a:rPr lang="en-IN" sz="2400" dirty="0">
                <a:latin typeface="Calibri" panose="020F0502020204030204" pitchFamily="34" charset="0"/>
                <a:ea typeface="Calibri" panose="020F0502020204030204" pitchFamily="34" charset="0"/>
                <a:cs typeface="Times New Roman" panose="02020603050405020304" pitchFamily="18" charset="0"/>
              </a:rPr>
              <a:t>Both the diagonals divide the parallelogram in to 2 pairs of congruent triangles</a:t>
            </a:r>
          </a:p>
          <a:p>
            <a:pPr marL="57150">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0078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additive="base">
                                        <p:cTn id="4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 calcmode="lin" valueType="num">
                                      <p:cBhvr additive="base">
                                        <p:cTn id="4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 calcmode="lin" valueType="num">
                                      <p:cBhvr additive="base">
                                        <p:cTn id="5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anim calcmode="lin" valueType="num">
                                      <p:cBhvr additive="base">
                                        <p:cTn id="6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2BA4-4BDC-4DA6-A8B8-7177D239C089}"/>
              </a:ext>
            </a:extLst>
          </p:cNvPr>
          <p:cNvSpPr>
            <a:spLocks noGrp="1"/>
          </p:cNvSpPr>
          <p:nvPr>
            <p:ph type="title"/>
          </p:nvPr>
        </p:nvSpPr>
        <p:spPr>
          <a:xfrm>
            <a:off x="838200" y="179408"/>
            <a:ext cx="10515600" cy="678127"/>
          </a:xfrm>
        </p:spPr>
        <p:txBody>
          <a:bodyPr>
            <a:normAutofit/>
          </a:bodyPr>
          <a:lstStyle/>
          <a:p>
            <a:pPr algn="ctr"/>
            <a:r>
              <a:rPr lang="en-GB" dirty="0"/>
              <a:t>Polygons</a:t>
            </a:r>
            <a:endParaRPr lang="en-IN" dirty="0"/>
          </a:p>
        </p:txBody>
      </p:sp>
      <p:sp>
        <p:nvSpPr>
          <p:cNvPr id="3" name="Content Placeholder 2">
            <a:extLst>
              <a:ext uri="{FF2B5EF4-FFF2-40B4-BE49-F238E27FC236}">
                <a16:creationId xmlns:a16="http://schemas.microsoft.com/office/drawing/2014/main" id="{1DA8B4A0-FF7E-4ED9-8CD2-8B854C62ABEF}"/>
              </a:ext>
            </a:extLst>
          </p:cNvPr>
          <p:cNvSpPr>
            <a:spLocks noGrp="1"/>
          </p:cNvSpPr>
          <p:nvPr>
            <p:ph idx="1"/>
          </p:nvPr>
        </p:nvSpPr>
        <p:spPr>
          <a:xfrm>
            <a:off x="912627" y="988828"/>
            <a:ext cx="10881975" cy="5689764"/>
          </a:xfrm>
        </p:spPr>
        <p:txBody>
          <a:bodyPr/>
          <a:lstStyle/>
          <a:p>
            <a:r>
              <a:rPr lang="en-IN" dirty="0"/>
              <a:t>A many sided closed figure</a:t>
            </a:r>
          </a:p>
          <a:p>
            <a:pPr lvl="0"/>
            <a:r>
              <a:rPr lang="en-IN" sz="2800" dirty="0"/>
              <a:t>Convex Polygon</a:t>
            </a:r>
            <a:r>
              <a:rPr lang="en-IN" dirty="0"/>
              <a:t>: A polygon in which each angle is &lt;180</a:t>
            </a:r>
          </a:p>
          <a:p>
            <a:pPr lvl="0"/>
            <a:endParaRPr lang="en-IN" dirty="0"/>
          </a:p>
          <a:p>
            <a:pPr lvl="0"/>
            <a:endParaRPr lang="en-IN" dirty="0"/>
          </a:p>
          <a:p>
            <a:pPr lvl="0"/>
            <a:endParaRPr lang="en-IN" dirty="0"/>
          </a:p>
          <a:p>
            <a:r>
              <a:rPr lang="en-IN" sz="2800" dirty="0"/>
              <a:t>Concave Polygon </a:t>
            </a:r>
            <a:r>
              <a:rPr lang="en-IN" dirty="0"/>
              <a:t>: A polygon in which at least  one angled is reflex</a:t>
            </a:r>
          </a:p>
          <a:p>
            <a:pPr lvl="0"/>
            <a:r>
              <a:rPr lang="en-IN" dirty="0"/>
              <a:t>180 &lt; x &lt; 360 </a:t>
            </a:r>
          </a:p>
          <a:p>
            <a:endParaRPr lang="en-IN" dirty="0"/>
          </a:p>
        </p:txBody>
      </p:sp>
      <p:sp>
        <p:nvSpPr>
          <p:cNvPr id="4" name="Flowchart: Preparation 3">
            <a:extLst>
              <a:ext uri="{FF2B5EF4-FFF2-40B4-BE49-F238E27FC236}">
                <a16:creationId xmlns:a16="http://schemas.microsoft.com/office/drawing/2014/main" id="{CBD71356-097D-4326-8CC3-7BFF407D895E}"/>
              </a:ext>
            </a:extLst>
          </p:cNvPr>
          <p:cNvSpPr/>
          <p:nvPr/>
        </p:nvSpPr>
        <p:spPr>
          <a:xfrm>
            <a:off x="2767676" y="1945758"/>
            <a:ext cx="1240798" cy="834435"/>
          </a:xfrm>
          <a:prstGeom prst="flowChartPreparat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6" name="Picture 5">
            <a:extLst>
              <a:ext uri="{FF2B5EF4-FFF2-40B4-BE49-F238E27FC236}">
                <a16:creationId xmlns:a16="http://schemas.microsoft.com/office/drawing/2014/main" id="{06526DAB-2839-4D77-AABE-505C7482B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573609" y="4009342"/>
            <a:ext cx="1325762" cy="1126066"/>
          </a:xfrm>
          <a:prstGeom prst="rect">
            <a:avLst/>
          </a:prstGeom>
        </p:spPr>
      </p:pic>
      <p:sp>
        <p:nvSpPr>
          <p:cNvPr id="8" name="Rectangle 7">
            <a:extLst>
              <a:ext uri="{FF2B5EF4-FFF2-40B4-BE49-F238E27FC236}">
                <a16:creationId xmlns:a16="http://schemas.microsoft.com/office/drawing/2014/main" id="{CE20E733-1476-40BD-99C1-C29D9D076A9F}"/>
              </a:ext>
            </a:extLst>
          </p:cNvPr>
          <p:cNvSpPr/>
          <p:nvPr/>
        </p:nvSpPr>
        <p:spPr>
          <a:xfrm>
            <a:off x="912628" y="5131662"/>
            <a:ext cx="6096000" cy="987643"/>
          </a:xfrm>
          <a:prstGeom prst="rect">
            <a:avLst/>
          </a:prstGeom>
        </p:spPr>
        <p:txBody>
          <a:bodyPr>
            <a:spAutoFit/>
          </a:bodyPr>
          <a:lstStyle/>
          <a:p>
            <a:pPr lvl="0">
              <a:lnSpc>
                <a:spcPct val="115000"/>
              </a:lnSpc>
              <a:spcAft>
                <a:spcPts val="1000"/>
              </a:spcAft>
            </a:pPr>
            <a:r>
              <a:rPr lang="en-IN" dirty="0">
                <a:latin typeface="Calibri" panose="020F0502020204030204" pitchFamily="34" charset="0"/>
                <a:ea typeface="Calibri" panose="020F0502020204030204" pitchFamily="34" charset="0"/>
                <a:cs typeface="Times New Roman" panose="02020603050405020304" pitchFamily="18" charset="0"/>
              </a:rPr>
              <a:t>.</a:t>
            </a:r>
            <a:r>
              <a:rPr lang="en-IN" sz="2800" dirty="0">
                <a:latin typeface="Calibri" panose="020F0502020204030204" pitchFamily="34" charset="0"/>
                <a:ea typeface="Calibri" panose="020F0502020204030204" pitchFamily="34" charset="0"/>
                <a:cs typeface="Times New Roman" panose="02020603050405020304" pitchFamily="18" charset="0"/>
              </a:rPr>
              <a:t>Regular Polygon</a:t>
            </a:r>
            <a:r>
              <a:rPr lang="en-IN" sz="2400" dirty="0">
                <a:latin typeface="Calibri" panose="020F0502020204030204" pitchFamily="34" charset="0"/>
                <a:ea typeface="Calibri" panose="020F0502020204030204" pitchFamily="34" charset="0"/>
                <a:cs typeface="Times New Roman" panose="02020603050405020304" pitchFamily="18" charset="0"/>
              </a:rPr>
              <a:t>: A Polygon in which each side and each angle is equal</a:t>
            </a:r>
          </a:p>
        </p:txBody>
      </p:sp>
      <p:pic>
        <p:nvPicPr>
          <p:cNvPr id="9" name="Picture 8">
            <a:extLst>
              <a:ext uri="{FF2B5EF4-FFF2-40B4-BE49-F238E27FC236}">
                <a16:creationId xmlns:a16="http://schemas.microsoft.com/office/drawing/2014/main" id="{B4C75152-9458-43CC-818E-8BCDFE359AD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05083" y="5035326"/>
            <a:ext cx="1657893" cy="1511972"/>
          </a:xfrm>
          <a:prstGeom prst="rect">
            <a:avLst/>
          </a:prstGeom>
          <a:noFill/>
          <a:ln>
            <a:noFill/>
          </a:ln>
        </p:spPr>
      </p:pic>
      <p:pic>
        <p:nvPicPr>
          <p:cNvPr id="1028" name="Picture 4" descr="Image result for hexagon images">
            <a:extLst>
              <a:ext uri="{FF2B5EF4-FFF2-40B4-BE49-F238E27FC236}">
                <a16:creationId xmlns:a16="http://schemas.microsoft.com/office/drawing/2014/main" id="{B0527EB7-A6BD-47ED-8316-3A42CBB45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453" y="1945758"/>
            <a:ext cx="1530255" cy="118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26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 calcmode="lin" valueType="num">
                                      <p:cBhvr additive="base">
                                        <p:cTn id="25" dur="500" fill="hold"/>
                                        <p:tgtEl>
                                          <p:spTgt spid="1028"/>
                                        </p:tgtEl>
                                        <p:attrNameLst>
                                          <p:attrName>ppt_x</p:attrName>
                                        </p:attrNameLst>
                                      </p:cBhvr>
                                      <p:tavLst>
                                        <p:tav tm="0">
                                          <p:val>
                                            <p:strVal val="#ppt_x"/>
                                          </p:val>
                                        </p:tav>
                                        <p:tav tm="100000">
                                          <p:val>
                                            <p:strVal val="#ppt_x"/>
                                          </p:val>
                                        </p:tav>
                                      </p:tavLst>
                                    </p:anim>
                                    <p:anim calcmode="lin" valueType="num">
                                      <p:cBhvr additive="base">
                                        <p:cTn id="26"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0" end="0"/>
                                            </p:txEl>
                                          </p:spTgt>
                                        </p:tgtEl>
                                        <p:attrNameLst>
                                          <p:attrName>style.visibility</p:attrName>
                                        </p:attrNameLst>
                                      </p:cBhvr>
                                      <p:to>
                                        <p:strVal val="visible"/>
                                      </p:to>
                                    </p:set>
                                    <p:anim calcmode="lin" valueType="num">
                                      <p:cBhvr additive="base">
                                        <p:cTn id="4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9F48-7318-4EC0-BE2C-B25B2BB782F6}"/>
              </a:ext>
            </a:extLst>
          </p:cNvPr>
          <p:cNvSpPr>
            <a:spLocks noGrp="1"/>
          </p:cNvSpPr>
          <p:nvPr>
            <p:ph type="title"/>
          </p:nvPr>
        </p:nvSpPr>
        <p:spPr>
          <a:xfrm>
            <a:off x="1033127" y="17607"/>
            <a:ext cx="10515600" cy="759009"/>
          </a:xfrm>
        </p:spPr>
        <p:txBody>
          <a:bodyPr>
            <a:normAutofit/>
          </a:bodyPr>
          <a:lstStyle/>
          <a:p>
            <a:pPr algn="ctr"/>
            <a:r>
              <a:rPr lang="en-GB" dirty="0"/>
              <a:t>Properties of polygon</a:t>
            </a:r>
            <a:endParaRPr lang="en-IN" dirty="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139E600-CB60-4BA2-8155-CCD724F002B8}"/>
                  </a:ext>
                </a:extLst>
              </p:cNvPr>
              <p:cNvGraphicFramePr>
                <a:graphicFrameLocks noGrp="1"/>
              </p:cNvGraphicFramePr>
              <p:nvPr>
                <p:ph idx="1"/>
                <p:extLst>
                  <p:ext uri="{D42A27DB-BD31-4B8C-83A1-F6EECF244321}">
                    <p14:modId xmlns:p14="http://schemas.microsoft.com/office/powerpoint/2010/main" val="3580192800"/>
                  </p:ext>
                </p:extLst>
              </p:nvPr>
            </p:nvGraphicFramePr>
            <p:xfrm>
              <a:off x="1033127" y="977901"/>
              <a:ext cx="9036848" cy="877456"/>
            </p:xfrm>
            <a:graphic>
              <a:graphicData uri="http://schemas.openxmlformats.org/drawingml/2006/table">
                <a:tbl>
                  <a:tblPr firstRow="1" firstCol="1" bandRow="1">
                    <a:tableStyleId>{5C22544A-7EE6-4342-B048-85BDC9FD1C3A}</a:tableStyleId>
                  </a:tblPr>
                  <a:tblGrid>
                    <a:gridCol w="1212362">
                      <a:extLst>
                        <a:ext uri="{9D8B030D-6E8A-4147-A177-3AD203B41FA5}">
                          <a16:colId xmlns:a16="http://schemas.microsoft.com/office/drawing/2014/main" val="219978950"/>
                        </a:ext>
                      </a:extLst>
                    </a:gridCol>
                    <a:gridCol w="1620455">
                      <a:extLst>
                        <a:ext uri="{9D8B030D-6E8A-4147-A177-3AD203B41FA5}">
                          <a16:colId xmlns:a16="http://schemas.microsoft.com/office/drawing/2014/main" val="4221276303"/>
                        </a:ext>
                      </a:extLst>
                    </a:gridCol>
                    <a:gridCol w="1912556">
                      <a:extLst>
                        <a:ext uri="{9D8B030D-6E8A-4147-A177-3AD203B41FA5}">
                          <a16:colId xmlns:a16="http://schemas.microsoft.com/office/drawing/2014/main" val="99538635"/>
                        </a:ext>
                      </a:extLst>
                    </a:gridCol>
                    <a:gridCol w="1629297">
                      <a:extLst>
                        <a:ext uri="{9D8B030D-6E8A-4147-A177-3AD203B41FA5}">
                          <a16:colId xmlns:a16="http://schemas.microsoft.com/office/drawing/2014/main" val="3351678246"/>
                        </a:ext>
                      </a:extLst>
                    </a:gridCol>
                    <a:gridCol w="1689904">
                      <a:extLst>
                        <a:ext uri="{9D8B030D-6E8A-4147-A177-3AD203B41FA5}">
                          <a16:colId xmlns:a16="http://schemas.microsoft.com/office/drawing/2014/main" val="1680568219"/>
                        </a:ext>
                      </a:extLst>
                    </a:gridCol>
                    <a:gridCol w="972274">
                      <a:extLst>
                        <a:ext uri="{9D8B030D-6E8A-4147-A177-3AD203B41FA5}">
                          <a16:colId xmlns:a16="http://schemas.microsoft.com/office/drawing/2014/main" val="1916740454"/>
                        </a:ext>
                      </a:extLst>
                    </a:gridCol>
                  </a:tblGrid>
                  <a:tr h="877456">
                    <a:tc>
                      <a:txBody>
                        <a:bodyPr/>
                        <a:lstStyle/>
                        <a:p>
                          <a:pPr>
                            <a:lnSpc>
                              <a:spcPct val="107000"/>
                            </a:lnSpc>
                            <a:spcAft>
                              <a:spcPts val="0"/>
                            </a:spcAft>
                          </a:pPr>
                          <a:r>
                            <a:rPr lang="en-IN" sz="1100" dirty="0">
                              <a:effectLst/>
                            </a:rPr>
                            <a:t>Number of sides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Name of the polygon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Sum of interior angles</a:t>
                          </a:r>
                        </a:p>
                        <a:p>
                          <a:pPr>
                            <a:lnSpc>
                              <a:spcPct val="107000"/>
                            </a:lnSpc>
                            <a:spcAft>
                              <a:spcPts val="0"/>
                            </a:spcAft>
                          </a:pPr>
                          <a:r>
                            <a:rPr lang="en-IN" sz="1100" dirty="0">
                              <a:effectLst/>
                            </a:rPr>
                            <a:t> (2n – 4) 90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each interior angle </a:t>
                          </a:r>
                        </a:p>
                        <a:p>
                          <a:pPr>
                            <a:lnSpc>
                              <a:spcPct val="107000"/>
                            </a:lnSpc>
                            <a:spcAft>
                              <a:spcPts val="0"/>
                            </a:spcAft>
                          </a:pPr>
                          <a:r>
                            <a:rPr lang="en-IN" sz="1100" dirty="0">
                              <a:effectLst/>
                            </a:rPr>
                            <a:t>          x</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Each exterior angle </a:t>
                          </a:r>
                        </a:p>
                        <a:p>
                          <a:pPr>
                            <a:lnSpc>
                              <a:spcPct val="107000"/>
                            </a:lnSpc>
                            <a:spcAft>
                              <a:spcPts val="0"/>
                            </a:spcAft>
                          </a:pPr>
                          <a:r>
                            <a:rPr lang="en-IN" sz="1100" dirty="0">
                              <a:effectLst/>
                            </a:rPr>
                            <a:t>            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Number of diagonals </a:t>
                          </a:r>
                        </a:p>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en-IN" sz="1100" i="1">
                                        <a:effectLst/>
                                        <a:latin typeface="Cambria Math" panose="02040503050406030204" pitchFamily="18" charset="0"/>
                                      </a:rPr>
                                    </m:ctrlPr>
                                  </m:fPr>
                                  <m:num>
                                    <m:r>
                                      <a:rPr lang="en-IN" sz="1100">
                                        <a:effectLst/>
                                        <a:latin typeface="Cambria Math" panose="02040503050406030204" pitchFamily="18" charset="0"/>
                                      </a:rPr>
                                      <m:t>𝑛</m:t>
                                    </m:r>
                                    <m:r>
                                      <a:rPr lang="en-IN" sz="1100">
                                        <a:effectLst/>
                                        <a:latin typeface="Cambria Math" panose="02040503050406030204" pitchFamily="18" charset="0"/>
                                      </a:rPr>
                                      <m:t>(</m:t>
                                    </m:r>
                                    <m:r>
                                      <a:rPr lang="en-IN" sz="1100">
                                        <a:effectLst/>
                                        <a:latin typeface="Cambria Math" panose="02040503050406030204" pitchFamily="18" charset="0"/>
                                      </a:rPr>
                                      <m:t>𝑛</m:t>
                                    </m:r>
                                    <m:r>
                                      <a:rPr lang="en-IN" sz="1100">
                                        <a:effectLst/>
                                        <a:latin typeface="Cambria Math" panose="02040503050406030204" pitchFamily="18" charset="0"/>
                                      </a:rPr>
                                      <m:t>−3)</m:t>
                                    </m:r>
                                  </m:num>
                                  <m:den>
                                    <m:r>
                                      <a:rPr lang="en-IN" sz="1100">
                                        <a:effectLst/>
                                        <a:latin typeface="Cambria Math" panose="02040503050406030204" pitchFamily="18" charset="0"/>
                                      </a:rPr>
                                      <m:t>2</m:t>
                                    </m:r>
                                  </m:den>
                                </m:f>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8134749"/>
                      </a:ext>
                    </a:extLst>
                  </a:tr>
                </a:tbl>
              </a:graphicData>
            </a:graphic>
          </p:graphicFrame>
        </mc:Choice>
        <mc:Fallback xmlns="">
          <p:graphicFrame>
            <p:nvGraphicFramePr>
              <p:cNvPr id="4" name="Content Placeholder 3">
                <a:extLst>
                  <a:ext uri="{FF2B5EF4-FFF2-40B4-BE49-F238E27FC236}">
                    <a16:creationId xmlns:a16="http://schemas.microsoft.com/office/drawing/2014/main" id="{2139E600-CB60-4BA2-8155-CCD724F002B8}"/>
                  </a:ext>
                </a:extLst>
              </p:cNvPr>
              <p:cNvGraphicFramePr>
                <a:graphicFrameLocks noGrp="1"/>
              </p:cNvGraphicFramePr>
              <p:nvPr>
                <p:ph idx="1"/>
                <p:extLst>
                  <p:ext uri="{D42A27DB-BD31-4B8C-83A1-F6EECF244321}">
                    <p14:modId xmlns:p14="http://schemas.microsoft.com/office/powerpoint/2010/main" val="3580192800"/>
                  </p:ext>
                </p:extLst>
              </p:nvPr>
            </p:nvGraphicFramePr>
            <p:xfrm>
              <a:off x="1033127" y="977901"/>
              <a:ext cx="9036848" cy="877456"/>
            </p:xfrm>
            <a:graphic>
              <a:graphicData uri="http://schemas.openxmlformats.org/drawingml/2006/table">
                <a:tbl>
                  <a:tblPr firstRow="1" firstCol="1" bandRow="1">
                    <a:tableStyleId>{5C22544A-7EE6-4342-B048-85BDC9FD1C3A}</a:tableStyleId>
                  </a:tblPr>
                  <a:tblGrid>
                    <a:gridCol w="1212362">
                      <a:extLst>
                        <a:ext uri="{9D8B030D-6E8A-4147-A177-3AD203B41FA5}">
                          <a16:colId xmlns:a16="http://schemas.microsoft.com/office/drawing/2014/main" val="219978950"/>
                        </a:ext>
                      </a:extLst>
                    </a:gridCol>
                    <a:gridCol w="1620455">
                      <a:extLst>
                        <a:ext uri="{9D8B030D-6E8A-4147-A177-3AD203B41FA5}">
                          <a16:colId xmlns:a16="http://schemas.microsoft.com/office/drawing/2014/main" val="4221276303"/>
                        </a:ext>
                      </a:extLst>
                    </a:gridCol>
                    <a:gridCol w="1912556">
                      <a:extLst>
                        <a:ext uri="{9D8B030D-6E8A-4147-A177-3AD203B41FA5}">
                          <a16:colId xmlns:a16="http://schemas.microsoft.com/office/drawing/2014/main" val="99538635"/>
                        </a:ext>
                      </a:extLst>
                    </a:gridCol>
                    <a:gridCol w="1629297">
                      <a:extLst>
                        <a:ext uri="{9D8B030D-6E8A-4147-A177-3AD203B41FA5}">
                          <a16:colId xmlns:a16="http://schemas.microsoft.com/office/drawing/2014/main" val="3351678246"/>
                        </a:ext>
                      </a:extLst>
                    </a:gridCol>
                    <a:gridCol w="1689904">
                      <a:extLst>
                        <a:ext uri="{9D8B030D-6E8A-4147-A177-3AD203B41FA5}">
                          <a16:colId xmlns:a16="http://schemas.microsoft.com/office/drawing/2014/main" val="1680568219"/>
                        </a:ext>
                      </a:extLst>
                    </a:gridCol>
                    <a:gridCol w="972274">
                      <a:extLst>
                        <a:ext uri="{9D8B030D-6E8A-4147-A177-3AD203B41FA5}">
                          <a16:colId xmlns:a16="http://schemas.microsoft.com/office/drawing/2014/main" val="1916740454"/>
                        </a:ext>
                      </a:extLst>
                    </a:gridCol>
                  </a:tblGrid>
                  <a:tr h="877456">
                    <a:tc>
                      <a:txBody>
                        <a:bodyPr/>
                        <a:lstStyle/>
                        <a:p>
                          <a:pPr>
                            <a:lnSpc>
                              <a:spcPct val="107000"/>
                            </a:lnSpc>
                            <a:spcAft>
                              <a:spcPts val="0"/>
                            </a:spcAft>
                          </a:pPr>
                          <a:r>
                            <a:rPr lang="en-IN" sz="1100" dirty="0">
                              <a:effectLst/>
                            </a:rPr>
                            <a:t>Number of sides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Name of the polygon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Sum of interior angles</a:t>
                          </a:r>
                        </a:p>
                        <a:p>
                          <a:pPr>
                            <a:lnSpc>
                              <a:spcPct val="107000"/>
                            </a:lnSpc>
                            <a:spcAft>
                              <a:spcPts val="0"/>
                            </a:spcAft>
                          </a:pPr>
                          <a:r>
                            <a:rPr lang="en-IN" sz="1100" dirty="0">
                              <a:effectLst/>
                            </a:rPr>
                            <a:t> (2n – 4) 90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each interior angle </a:t>
                          </a:r>
                        </a:p>
                        <a:p>
                          <a:pPr>
                            <a:lnSpc>
                              <a:spcPct val="107000"/>
                            </a:lnSpc>
                            <a:spcAft>
                              <a:spcPts val="0"/>
                            </a:spcAft>
                          </a:pPr>
                          <a:r>
                            <a:rPr lang="en-IN" sz="1100" dirty="0">
                              <a:effectLst/>
                            </a:rPr>
                            <a:t>          x</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Each exterior angle </a:t>
                          </a:r>
                        </a:p>
                        <a:p>
                          <a:pPr>
                            <a:lnSpc>
                              <a:spcPct val="107000"/>
                            </a:lnSpc>
                            <a:spcAft>
                              <a:spcPts val="0"/>
                            </a:spcAft>
                          </a:pPr>
                          <a:r>
                            <a:rPr lang="en-IN" sz="1100" dirty="0">
                              <a:effectLst/>
                            </a:rPr>
                            <a:t>            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827500" t="-5517" r="-3125" b="-2759"/>
                          </a:stretch>
                        </a:blipFill>
                      </a:tcPr>
                    </a:tc>
                    <a:extLst>
                      <a:ext uri="{0D108BD9-81ED-4DB2-BD59-A6C34878D82A}">
                        <a16:rowId xmlns:a16="http://schemas.microsoft.com/office/drawing/2014/main" val="310813474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5E57AFCE-1C98-4ED0-BAE4-760BE29F37C4}"/>
                  </a:ext>
                </a:extLst>
              </p:cNvPr>
              <p:cNvGraphicFramePr>
                <a:graphicFrameLocks noGrp="1"/>
              </p:cNvGraphicFramePr>
              <p:nvPr>
                <p:extLst>
                  <p:ext uri="{D42A27DB-BD31-4B8C-83A1-F6EECF244321}">
                    <p14:modId xmlns:p14="http://schemas.microsoft.com/office/powerpoint/2010/main" val="1465389925"/>
                  </p:ext>
                </p:extLst>
              </p:nvPr>
            </p:nvGraphicFramePr>
            <p:xfrm>
              <a:off x="1033128" y="1855356"/>
              <a:ext cx="9036849" cy="6153808"/>
            </p:xfrm>
            <a:graphic>
              <a:graphicData uri="http://schemas.openxmlformats.org/drawingml/2006/table">
                <a:tbl>
                  <a:tblPr firstRow="1" firstCol="1" bandRow="1">
                    <a:tableStyleId>{5C22544A-7EE6-4342-B048-85BDC9FD1C3A}</a:tableStyleId>
                  </a:tblPr>
                  <a:tblGrid>
                    <a:gridCol w="1232193">
                      <a:extLst>
                        <a:ext uri="{9D8B030D-6E8A-4147-A177-3AD203B41FA5}">
                          <a16:colId xmlns:a16="http://schemas.microsoft.com/office/drawing/2014/main" val="31152094"/>
                        </a:ext>
                      </a:extLst>
                    </a:gridCol>
                    <a:gridCol w="1631389">
                      <a:extLst>
                        <a:ext uri="{9D8B030D-6E8A-4147-A177-3AD203B41FA5}">
                          <a16:colId xmlns:a16="http://schemas.microsoft.com/office/drawing/2014/main" val="1729031136"/>
                        </a:ext>
                      </a:extLst>
                    </a:gridCol>
                    <a:gridCol w="1911056">
                      <a:extLst>
                        <a:ext uri="{9D8B030D-6E8A-4147-A177-3AD203B41FA5}">
                          <a16:colId xmlns:a16="http://schemas.microsoft.com/office/drawing/2014/main" val="1503775354"/>
                        </a:ext>
                      </a:extLst>
                    </a:gridCol>
                    <a:gridCol w="1658868">
                      <a:extLst>
                        <a:ext uri="{9D8B030D-6E8A-4147-A177-3AD203B41FA5}">
                          <a16:colId xmlns:a16="http://schemas.microsoft.com/office/drawing/2014/main" val="1736814412"/>
                        </a:ext>
                      </a:extLst>
                    </a:gridCol>
                    <a:gridCol w="1677918">
                      <a:extLst>
                        <a:ext uri="{9D8B030D-6E8A-4147-A177-3AD203B41FA5}">
                          <a16:colId xmlns:a16="http://schemas.microsoft.com/office/drawing/2014/main" val="3773902446"/>
                        </a:ext>
                      </a:extLst>
                    </a:gridCol>
                    <a:gridCol w="925425">
                      <a:extLst>
                        <a:ext uri="{9D8B030D-6E8A-4147-A177-3AD203B41FA5}">
                          <a16:colId xmlns:a16="http://schemas.microsoft.com/office/drawing/2014/main" val="1374615572"/>
                        </a:ext>
                      </a:extLst>
                    </a:gridCol>
                  </a:tblGrid>
                  <a:tr h="6153808">
                    <a:tc>
                      <a:txBody>
                        <a:bodyPr/>
                        <a:lstStyle/>
                        <a:p>
                          <a:pPr>
                            <a:lnSpc>
                              <a:spcPct val="107000"/>
                            </a:lnSpc>
                            <a:spcAft>
                              <a:spcPts val="0"/>
                            </a:spcAft>
                          </a:pPr>
                          <a:r>
                            <a:rPr lang="en-IN" sz="1100" dirty="0">
                              <a:solidFill>
                                <a:schemeClr val="tx2">
                                  <a:lumMod val="75000"/>
                                </a:schemeClr>
                              </a:solidFill>
                              <a:effectLst/>
                            </a:rPr>
                            <a:t>3</a:t>
                          </a:r>
                        </a:p>
                        <a:p>
                          <a:pPr>
                            <a:lnSpc>
                              <a:spcPct val="107000"/>
                            </a:lnSpc>
                            <a:spcAft>
                              <a:spcPts val="0"/>
                            </a:spcAft>
                          </a:pPr>
                          <a:r>
                            <a:rPr lang="en-IN" sz="1100" dirty="0">
                              <a:solidFill>
                                <a:schemeClr val="tx2">
                                  <a:lumMod val="75000"/>
                                </a:schemeClr>
                              </a:solidFill>
                              <a:effectLst/>
                            </a:rPr>
                            <a:t> </a:t>
                          </a:r>
                        </a:p>
                        <a:p>
                          <a:pPr>
                            <a:lnSpc>
                              <a:spcPct val="107000"/>
                            </a:lnSpc>
                            <a:spcAft>
                              <a:spcPts val="0"/>
                            </a:spcAft>
                          </a:pPr>
                          <a:r>
                            <a:rPr lang="en-IN" sz="1100" dirty="0">
                              <a:solidFill>
                                <a:schemeClr val="tx2">
                                  <a:lumMod val="75000"/>
                                </a:schemeClr>
                              </a:solidFill>
                              <a:effectLst/>
                            </a:rPr>
                            <a:t> </a:t>
                          </a:r>
                        </a:p>
                        <a:p>
                          <a:pPr>
                            <a:lnSpc>
                              <a:spcPct val="107000"/>
                            </a:lnSpc>
                            <a:spcAft>
                              <a:spcPts val="0"/>
                            </a:spcAft>
                          </a:pPr>
                          <a:endParaRPr lang="en-IN" sz="1100" dirty="0">
                            <a:solidFill>
                              <a:schemeClr val="tx2">
                                <a:lumMod val="75000"/>
                              </a:schemeClr>
                            </a:solidFill>
                            <a:effectLst/>
                          </a:endParaRPr>
                        </a:p>
                        <a:p>
                          <a:pPr>
                            <a:lnSpc>
                              <a:spcPct val="107000"/>
                            </a:lnSpc>
                            <a:spcAft>
                              <a:spcPts val="0"/>
                            </a:spcAft>
                          </a:pPr>
                          <a:endParaRPr lang="en-IN" sz="1100" dirty="0">
                            <a:solidFill>
                              <a:schemeClr val="tx2">
                                <a:lumMod val="75000"/>
                              </a:schemeClr>
                            </a:solidFill>
                            <a:effectLst/>
                          </a:endParaRPr>
                        </a:p>
                        <a:p>
                          <a:pPr>
                            <a:lnSpc>
                              <a:spcPct val="107000"/>
                            </a:lnSpc>
                            <a:spcAft>
                              <a:spcPts val="0"/>
                            </a:spcAft>
                          </a:pPr>
                          <a:r>
                            <a:rPr lang="en-IN" sz="1100" dirty="0">
                              <a:solidFill>
                                <a:schemeClr val="tx2">
                                  <a:lumMod val="75000"/>
                                </a:schemeClr>
                              </a:solidFill>
                              <a:effectLst/>
                            </a:rPr>
                            <a:t>4</a:t>
                          </a:r>
                        </a:p>
                        <a:p>
                          <a:pPr>
                            <a:lnSpc>
                              <a:spcPct val="107000"/>
                            </a:lnSpc>
                            <a:spcAft>
                              <a:spcPts val="0"/>
                            </a:spcAft>
                          </a:pPr>
                          <a:endParaRPr lang="en-IN" sz="1100" dirty="0">
                            <a:solidFill>
                              <a:schemeClr val="tx2">
                                <a:lumMod val="75000"/>
                              </a:schemeClr>
                            </a:solidFill>
                            <a:effectLst/>
                          </a:endParaRPr>
                        </a:p>
                        <a:p>
                          <a:pPr>
                            <a:lnSpc>
                              <a:spcPct val="107000"/>
                            </a:lnSpc>
                            <a:spcAft>
                              <a:spcPts val="0"/>
                            </a:spcAft>
                            <a:tabLst>
                              <a:tab pos="432435" algn="ctr"/>
                            </a:tabLst>
                          </a:pPr>
                          <a:r>
                            <a:rPr lang="en-IN" sz="1100" dirty="0">
                              <a:solidFill>
                                <a:schemeClr val="tx2">
                                  <a:lumMod val="75000"/>
                                </a:schemeClr>
                              </a:solidFill>
                              <a:effectLst/>
                            </a:rPr>
                            <a:t>	</a:t>
                          </a:r>
                        </a:p>
                        <a:p>
                          <a:pPr>
                            <a:lnSpc>
                              <a:spcPct val="107000"/>
                            </a:lnSpc>
                            <a:spcAft>
                              <a:spcPts val="0"/>
                            </a:spcAft>
                            <a:tabLst>
                              <a:tab pos="432435" algn="ctr"/>
                            </a:tabLst>
                          </a:pPr>
                          <a:r>
                            <a:rPr lang="en-IN" sz="1100" dirty="0">
                              <a:solidFill>
                                <a:schemeClr val="tx2">
                                  <a:lumMod val="75000"/>
                                </a:schemeClr>
                              </a:solidFill>
                              <a:effectLst/>
                            </a:rPr>
                            <a:t>5</a:t>
                          </a:r>
                        </a:p>
                        <a:p>
                          <a:pPr>
                            <a:lnSpc>
                              <a:spcPct val="107000"/>
                            </a:lnSpc>
                            <a:spcAft>
                              <a:spcPts val="0"/>
                            </a:spcAft>
                            <a:tabLst>
                              <a:tab pos="432435" algn="ctr"/>
                            </a:tabLst>
                          </a:pPr>
                          <a:r>
                            <a:rPr lang="en-IN" sz="1100" dirty="0">
                              <a:solidFill>
                                <a:schemeClr val="tx2">
                                  <a:lumMod val="75000"/>
                                </a:schemeClr>
                              </a:solidFill>
                              <a:effectLst/>
                            </a:rPr>
                            <a:t> </a:t>
                          </a:r>
                        </a:p>
                        <a:p>
                          <a:pPr>
                            <a:lnSpc>
                              <a:spcPct val="107000"/>
                            </a:lnSpc>
                            <a:spcAft>
                              <a:spcPts val="0"/>
                            </a:spcAft>
                            <a:tabLst>
                              <a:tab pos="432435" algn="ctr"/>
                            </a:tabLst>
                          </a:pPr>
                          <a:r>
                            <a:rPr lang="en-IN" sz="1100" dirty="0">
                              <a:solidFill>
                                <a:schemeClr val="tx2">
                                  <a:lumMod val="75000"/>
                                </a:schemeClr>
                              </a:solidFill>
                              <a:effectLst/>
                            </a:rPr>
                            <a:t>6</a:t>
                          </a:r>
                        </a:p>
                        <a:p>
                          <a:pPr>
                            <a:lnSpc>
                              <a:spcPct val="107000"/>
                            </a:lnSpc>
                            <a:spcAft>
                              <a:spcPts val="0"/>
                            </a:spcAft>
                            <a:tabLst>
                              <a:tab pos="432435" algn="ctr"/>
                            </a:tabLst>
                          </a:pPr>
                          <a:endParaRPr lang="en-IN" sz="1100" dirty="0">
                            <a:solidFill>
                              <a:schemeClr val="tx2">
                                <a:lumMod val="75000"/>
                              </a:schemeClr>
                            </a:solidFill>
                            <a:effectLst/>
                          </a:endParaRPr>
                        </a:p>
                        <a:p>
                          <a:pPr>
                            <a:lnSpc>
                              <a:spcPct val="107000"/>
                            </a:lnSpc>
                            <a:spcAft>
                              <a:spcPts val="0"/>
                            </a:spcAft>
                            <a:tabLst>
                              <a:tab pos="432435" algn="ctr"/>
                            </a:tabLst>
                          </a:pPr>
                          <a:r>
                            <a:rPr lang="en-IN" sz="1100" dirty="0">
                              <a:solidFill>
                                <a:schemeClr val="tx2">
                                  <a:lumMod val="75000"/>
                                </a:schemeClr>
                              </a:solidFill>
                              <a:effectLst/>
                            </a:rPr>
                            <a:t> </a:t>
                          </a:r>
                        </a:p>
                        <a:p>
                          <a:pPr>
                            <a:lnSpc>
                              <a:spcPct val="107000"/>
                            </a:lnSpc>
                            <a:spcAft>
                              <a:spcPts val="0"/>
                            </a:spcAft>
                            <a:tabLst>
                              <a:tab pos="432435" algn="ctr"/>
                            </a:tabLst>
                          </a:pPr>
                          <a:r>
                            <a:rPr lang="en-IN" sz="1100" dirty="0">
                              <a:solidFill>
                                <a:schemeClr val="tx2">
                                  <a:lumMod val="75000"/>
                                </a:schemeClr>
                              </a:solidFill>
                              <a:effectLst/>
                            </a:rPr>
                            <a:t>7</a:t>
                          </a:r>
                        </a:p>
                        <a:p>
                          <a:pPr>
                            <a:lnSpc>
                              <a:spcPct val="107000"/>
                            </a:lnSpc>
                            <a:spcAft>
                              <a:spcPts val="0"/>
                            </a:spcAft>
                            <a:tabLst>
                              <a:tab pos="432435" algn="ctr"/>
                            </a:tabLst>
                          </a:pPr>
                          <a:r>
                            <a:rPr lang="en-IN" sz="1100" dirty="0">
                              <a:solidFill>
                                <a:schemeClr val="tx2">
                                  <a:lumMod val="75000"/>
                                </a:schemeClr>
                              </a:solidFill>
                              <a:effectLst/>
                            </a:rPr>
                            <a:t> </a:t>
                          </a:r>
                        </a:p>
                        <a:p>
                          <a:pPr>
                            <a:lnSpc>
                              <a:spcPct val="107000"/>
                            </a:lnSpc>
                            <a:spcAft>
                              <a:spcPts val="0"/>
                            </a:spcAft>
                            <a:tabLst>
                              <a:tab pos="432435" algn="ctr"/>
                            </a:tabLst>
                          </a:pPr>
                          <a:endParaRPr lang="en-IN" sz="1100" dirty="0">
                            <a:solidFill>
                              <a:schemeClr val="tx2">
                                <a:lumMod val="75000"/>
                              </a:schemeClr>
                            </a:solidFill>
                            <a:effectLst/>
                          </a:endParaRPr>
                        </a:p>
                        <a:p>
                          <a:pPr>
                            <a:lnSpc>
                              <a:spcPct val="107000"/>
                            </a:lnSpc>
                            <a:spcAft>
                              <a:spcPts val="0"/>
                            </a:spcAft>
                            <a:tabLst>
                              <a:tab pos="432435" algn="ctr"/>
                            </a:tabLst>
                          </a:pPr>
                          <a:r>
                            <a:rPr lang="en-IN" sz="1100" dirty="0">
                              <a:solidFill>
                                <a:schemeClr val="tx2">
                                  <a:lumMod val="75000"/>
                                </a:schemeClr>
                              </a:solidFill>
                              <a:effectLst/>
                            </a:rPr>
                            <a:t>8</a:t>
                          </a:r>
                        </a:p>
                        <a:p>
                          <a:pPr>
                            <a:lnSpc>
                              <a:spcPct val="107000"/>
                            </a:lnSpc>
                            <a:spcAft>
                              <a:spcPts val="0"/>
                            </a:spcAft>
                            <a:tabLst>
                              <a:tab pos="432435" algn="ctr"/>
                            </a:tabLst>
                          </a:pPr>
                          <a:r>
                            <a:rPr lang="en-IN" sz="1100" dirty="0">
                              <a:solidFill>
                                <a:schemeClr val="tx2">
                                  <a:lumMod val="75000"/>
                                </a:schemeClr>
                              </a:solidFill>
                              <a:effectLst/>
                            </a:rPr>
                            <a:t> </a:t>
                          </a:r>
                        </a:p>
                        <a:p>
                          <a:pPr>
                            <a:lnSpc>
                              <a:spcPct val="107000"/>
                            </a:lnSpc>
                            <a:spcAft>
                              <a:spcPts val="0"/>
                            </a:spcAft>
                            <a:tabLst>
                              <a:tab pos="432435" algn="ctr"/>
                            </a:tabLst>
                          </a:pPr>
                          <a:endParaRPr lang="en-IN" sz="1100" dirty="0">
                            <a:solidFill>
                              <a:schemeClr val="tx2">
                                <a:lumMod val="75000"/>
                              </a:schemeClr>
                            </a:solidFill>
                            <a:effectLst/>
                          </a:endParaRPr>
                        </a:p>
                        <a:p>
                          <a:pPr>
                            <a:lnSpc>
                              <a:spcPct val="107000"/>
                            </a:lnSpc>
                            <a:spcAft>
                              <a:spcPts val="0"/>
                            </a:spcAft>
                            <a:tabLst>
                              <a:tab pos="432435" algn="ctr"/>
                            </a:tabLst>
                          </a:pPr>
                          <a:r>
                            <a:rPr lang="en-IN" sz="1100" dirty="0">
                              <a:solidFill>
                                <a:schemeClr val="tx2">
                                  <a:lumMod val="75000"/>
                                </a:schemeClr>
                              </a:solidFill>
                              <a:effectLst/>
                            </a:rPr>
                            <a:t>9</a:t>
                          </a:r>
                        </a:p>
                        <a:p>
                          <a:pPr>
                            <a:lnSpc>
                              <a:spcPct val="107000"/>
                            </a:lnSpc>
                            <a:spcAft>
                              <a:spcPts val="0"/>
                            </a:spcAft>
                            <a:tabLst>
                              <a:tab pos="432435" algn="ctr"/>
                            </a:tabLst>
                          </a:pPr>
                          <a:r>
                            <a:rPr lang="en-IN" sz="1100" dirty="0">
                              <a:solidFill>
                                <a:schemeClr val="tx2">
                                  <a:lumMod val="75000"/>
                                </a:schemeClr>
                              </a:solidFill>
                              <a:effectLst/>
                            </a:rPr>
                            <a:t> </a:t>
                          </a:r>
                        </a:p>
                        <a:p>
                          <a:pPr>
                            <a:lnSpc>
                              <a:spcPct val="107000"/>
                            </a:lnSpc>
                            <a:spcAft>
                              <a:spcPts val="0"/>
                            </a:spcAft>
                            <a:tabLst>
                              <a:tab pos="432435" algn="ctr"/>
                            </a:tabLst>
                          </a:pPr>
                          <a:endParaRPr lang="en-IN" sz="1100" dirty="0">
                            <a:solidFill>
                              <a:schemeClr val="tx2">
                                <a:lumMod val="75000"/>
                              </a:schemeClr>
                            </a:solidFill>
                            <a:effectLst/>
                          </a:endParaRPr>
                        </a:p>
                        <a:p>
                          <a:pPr>
                            <a:lnSpc>
                              <a:spcPct val="107000"/>
                            </a:lnSpc>
                            <a:spcAft>
                              <a:spcPts val="0"/>
                            </a:spcAft>
                            <a:tabLst>
                              <a:tab pos="432435" algn="ctr"/>
                            </a:tabLst>
                          </a:pPr>
                          <a:r>
                            <a:rPr lang="en-IN" sz="1100" dirty="0">
                              <a:solidFill>
                                <a:schemeClr val="tx2">
                                  <a:lumMod val="75000"/>
                                </a:schemeClr>
                              </a:solidFill>
                              <a:effectLst/>
                            </a:rPr>
                            <a:t>10</a:t>
                          </a:r>
                          <a:endParaRPr lang="en-IN" sz="11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solidFill>
                                <a:schemeClr val="tx2">
                                  <a:lumMod val="75000"/>
                                </a:schemeClr>
                              </a:solidFill>
                              <a:effectLst/>
                            </a:rPr>
                            <a:t>Equilateral Triangle </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Square</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Pentagon</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Hexagon</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Heptagon</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Octagon</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Nonagon</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Decagon</a:t>
                          </a:r>
                          <a:endParaRPr lang="en-IN" sz="16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solidFill>
                                <a:schemeClr val="tx2">
                                  <a:lumMod val="75000"/>
                                </a:schemeClr>
                              </a:solidFill>
                              <a:effectLst/>
                            </a:rPr>
                            <a:t>         180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360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540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720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900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1080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1260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1440</a:t>
                          </a:r>
                          <a:endParaRPr lang="en-IN" sz="16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solidFill>
                                <a:schemeClr val="tx2">
                                  <a:lumMod val="75000"/>
                                </a:schemeClr>
                              </a:solidFill>
                              <a:effectLst/>
                            </a:rPr>
                            <a:t>       60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90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tabLst>
                              <a:tab pos="485775" algn="l"/>
                            </a:tabLst>
                          </a:pPr>
                          <a:r>
                            <a:rPr lang="en-IN" sz="1600" dirty="0">
                              <a:solidFill>
                                <a:schemeClr val="tx2">
                                  <a:lumMod val="75000"/>
                                </a:schemeClr>
                              </a:solidFill>
                              <a:effectLst/>
                            </a:rPr>
                            <a:t>      108	</a:t>
                          </a:r>
                        </a:p>
                        <a:p>
                          <a:pPr>
                            <a:lnSpc>
                              <a:spcPct val="107000"/>
                            </a:lnSpc>
                            <a:spcAft>
                              <a:spcPts val="0"/>
                            </a:spcAft>
                            <a:tabLst>
                              <a:tab pos="485775" algn="l"/>
                            </a:tabLst>
                          </a:pPr>
                          <a:r>
                            <a:rPr lang="en-IN" sz="1600" dirty="0">
                              <a:solidFill>
                                <a:schemeClr val="tx2">
                                  <a:lumMod val="75000"/>
                                </a:schemeClr>
                              </a:solidFill>
                              <a:effectLst/>
                            </a:rPr>
                            <a:t> </a:t>
                          </a:r>
                        </a:p>
                        <a:p>
                          <a:pPr>
                            <a:lnSpc>
                              <a:spcPct val="107000"/>
                            </a:lnSpc>
                            <a:spcAft>
                              <a:spcPts val="0"/>
                            </a:spcAft>
                            <a:tabLst>
                              <a:tab pos="485775" algn="l"/>
                            </a:tabLst>
                          </a:pPr>
                          <a:r>
                            <a:rPr lang="en-IN" sz="1600" dirty="0">
                              <a:solidFill>
                                <a:schemeClr val="tx2">
                                  <a:lumMod val="75000"/>
                                </a:schemeClr>
                              </a:solidFill>
                              <a:effectLst/>
                            </a:rPr>
                            <a:t>      120</a:t>
                          </a:r>
                        </a:p>
                        <a:p>
                          <a:pPr>
                            <a:lnSpc>
                              <a:spcPct val="107000"/>
                            </a:lnSpc>
                            <a:spcAft>
                              <a:spcPts val="0"/>
                            </a:spcAft>
                            <a:tabLst>
                              <a:tab pos="485775" algn="l"/>
                            </a:tabLst>
                          </a:pPr>
                          <a:r>
                            <a:rPr lang="en-IN" sz="1600" dirty="0">
                              <a:solidFill>
                                <a:schemeClr val="tx2">
                                  <a:lumMod val="75000"/>
                                </a:schemeClr>
                              </a:solidFill>
                              <a:effectLst/>
                            </a:rPr>
                            <a:t> </a:t>
                          </a:r>
                        </a:p>
                        <a:p>
                          <a:pPr>
                            <a:lnSpc>
                              <a:spcPct val="107000"/>
                            </a:lnSpc>
                            <a:spcAft>
                              <a:spcPts val="0"/>
                            </a:spcAft>
                            <a:tabLst>
                              <a:tab pos="485775" algn="l"/>
                            </a:tabLst>
                          </a:pPr>
                          <a:r>
                            <a:rPr lang="en-IN" sz="1600" dirty="0">
                              <a:solidFill>
                                <a:schemeClr val="tx2">
                                  <a:lumMod val="75000"/>
                                </a:schemeClr>
                              </a:solidFill>
                              <a:effectLst/>
                            </a:rPr>
                            <a:t>      128</a:t>
                          </a:r>
                          <a14:m>
                            <m:oMath xmlns:m="http://schemas.openxmlformats.org/officeDocument/2006/math">
                              <m:f>
                                <m:fPr>
                                  <m:ctrlPr>
                                    <a:rPr lang="en-IN" sz="1600" i="1">
                                      <a:solidFill>
                                        <a:schemeClr val="tx2">
                                          <a:lumMod val="75000"/>
                                        </a:schemeClr>
                                      </a:solidFill>
                                      <a:effectLst/>
                                      <a:latin typeface="Cambria Math" panose="02040503050406030204" pitchFamily="18" charset="0"/>
                                    </a:rPr>
                                  </m:ctrlPr>
                                </m:fPr>
                                <m:num>
                                  <m:r>
                                    <a:rPr lang="en-IN" sz="1600">
                                      <a:solidFill>
                                        <a:schemeClr val="tx2">
                                          <a:lumMod val="75000"/>
                                        </a:schemeClr>
                                      </a:solidFill>
                                      <a:effectLst/>
                                      <a:latin typeface="Cambria Math" panose="02040503050406030204" pitchFamily="18" charset="0"/>
                                    </a:rPr>
                                    <m:t>4</m:t>
                                  </m:r>
                                </m:num>
                                <m:den>
                                  <m:r>
                                    <a:rPr lang="en-IN" sz="1600">
                                      <a:solidFill>
                                        <a:schemeClr val="tx2">
                                          <a:lumMod val="75000"/>
                                        </a:schemeClr>
                                      </a:solidFill>
                                      <a:effectLst/>
                                      <a:latin typeface="Cambria Math" panose="02040503050406030204" pitchFamily="18" charset="0"/>
                                    </a:rPr>
                                    <m:t>7</m:t>
                                  </m:r>
                                </m:den>
                              </m:f>
                            </m:oMath>
                          </a14:m>
                          <a:endParaRPr lang="en-IN" sz="1600" dirty="0">
                            <a:solidFill>
                              <a:schemeClr val="tx2">
                                <a:lumMod val="75000"/>
                              </a:schemeClr>
                            </a:solidFill>
                            <a:effectLst/>
                          </a:endParaRPr>
                        </a:p>
                        <a:p>
                          <a:pPr>
                            <a:lnSpc>
                              <a:spcPct val="107000"/>
                            </a:lnSpc>
                            <a:spcAft>
                              <a:spcPts val="0"/>
                            </a:spcAft>
                            <a:tabLst>
                              <a:tab pos="485775" algn="l"/>
                            </a:tabLst>
                          </a:pPr>
                          <a:r>
                            <a:rPr lang="en-IN" sz="1600" dirty="0">
                              <a:solidFill>
                                <a:schemeClr val="tx2">
                                  <a:lumMod val="75000"/>
                                </a:schemeClr>
                              </a:solidFill>
                              <a:effectLst/>
                            </a:rPr>
                            <a:t> </a:t>
                          </a:r>
                        </a:p>
                        <a:p>
                          <a:pPr>
                            <a:lnSpc>
                              <a:spcPct val="107000"/>
                            </a:lnSpc>
                            <a:spcAft>
                              <a:spcPts val="0"/>
                            </a:spcAft>
                            <a:tabLst>
                              <a:tab pos="485775" algn="l"/>
                            </a:tabLst>
                          </a:pPr>
                          <a:r>
                            <a:rPr lang="en-IN" sz="1600" dirty="0">
                              <a:solidFill>
                                <a:schemeClr val="tx2">
                                  <a:lumMod val="75000"/>
                                </a:schemeClr>
                              </a:solidFill>
                              <a:effectLst/>
                            </a:rPr>
                            <a:t>      135</a:t>
                          </a:r>
                        </a:p>
                        <a:p>
                          <a:pPr>
                            <a:lnSpc>
                              <a:spcPct val="107000"/>
                            </a:lnSpc>
                            <a:spcAft>
                              <a:spcPts val="0"/>
                            </a:spcAft>
                            <a:tabLst>
                              <a:tab pos="485775" algn="l"/>
                            </a:tabLst>
                          </a:pPr>
                          <a:r>
                            <a:rPr lang="en-IN" sz="1600" dirty="0">
                              <a:solidFill>
                                <a:schemeClr val="tx2">
                                  <a:lumMod val="75000"/>
                                </a:schemeClr>
                              </a:solidFill>
                              <a:effectLst/>
                            </a:rPr>
                            <a:t> </a:t>
                          </a:r>
                        </a:p>
                        <a:p>
                          <a:pPr>
                            <a:lnSpc>
                              <a:spcPct val="107000"/>
                            </a:lnSpc>
                            <a:spcAft>
                              <a:spcPts val="0"/>
                            </a:spcAft>
                            <a:tabLst>
                              <a:tab pos="485775" algn="l"/>
                            </a:tabLst>
                          </a:pPr>
                          <a:r>
                            <a:rPr lang="en-IN" sz="1600" dirty="0">
                              <a:solidFill>
                                <a:schemeClr val="tx2">
                                  <a:lumMod val="75000"/>
                                </a:schemeClr>
                              </a:solidFill>
                              <a:effectLst/>
                            </a:rPr>
                            <a:t>      140</a:t>
                          </a:r>
                        </a:p>
                        <a:p>
                          <a:pPr>
                            <a:lnSpc>
                              <a:spcPct val="107000"/>
                            </a:lnSpc>
                            <a:spcAft>
                              <a:spcPts val="0"/>
                            </a:spcAft>
                            <a:tabLst>
                              <a:tab pos="485775" algn="l"/>
                            </a:tabLst>
                          </a:pPr>
                          <a:r>
                            <a:rPr lang="en-IN" sz="1600" dirty="0">
                              <a:solidFill>
                                <a:schemeClr val="tx2">
                                  <a:lumMod val="75000"/>
                                </a:schemeClr>
                              </a:solidFill>
                              <a:effectLst/>
                            </a:rPr>
                            <a:t> </a:t>
                          </a:r>
                        </a:p>
                        <a:p>
                          <a:pPr>
                            <a:lnSpc>
                              <a:spcPct val="107000"/>
                            </a:lnSpc>
                            <a:spcAft>
                              <a:spcPts val="0"/>
                            </a:spcAft>
                            <a:tabLst>
                              <a:tab pos="485775" algn="l"/>
                            </a:tabLst>
                          </a:pPr>
                          <a:r>
                            <a:rPr lang="en-IN" sz="1600" dirty="0">
                              <a:solidFill>
                                <a:schemeClr val="tx2">
                                  <a:lumMod val="75000"/>
                                </a:schemeClr>
                              </a:solidFill>
                              <a:effectLst/>
                            </a:rPr>
                            <a:t>      144</a:t>
                          </a:r>
                          <a:endParaRPr lang="en-IN" sz="16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solidFill>
                                <a:schemeClr val="tx2">
                                  <a:lumMod val="75000"/>
                                </a:schemeClr>
                              </a:solidFill>
                              <a:effectLst/>
                            </a:rPr>
                            <a:t>      120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90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72</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60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51</a:t>
                          </a:r>
                          <a14:m>
                            <m:oMath xmlns:m="http://schemas.openxmlformats.org/officeDocument/2006/math">
                              <m:f>
                                <m:fPr>
                                  <m:ctrlPr>
                                    <a:rPr lang="en-IN" sz="1600" i="1">
                                      <a:solidFill>
                                        <a:schemeClr val="tx2">
                                          <a:lumMod val="75000"/>
                                        </a:schemeClr>
                                      </a:solidFill>
                                      <a:effectLst/>
                                      <a:latin typeface="Cambria Math" panose="02040503050406030204" pitchFamily="18" charset="0"/>
                                    </a:rPr>
                                  </m:ctrlPr>
                                </m:fPr>
                                <m:num>
                                  <m:r>
                                    <a:rPr lang="en-IN" sz="1600">
                                      <a:solidFill>
                                        <a:schemeClr val="tx2">
                                          <a:lumMod val="75000"/>
                                        </a:schemeClr>
                                      </a:solidFill>
                                      <a:effectLst/>
                                      <a:latin typeface="Cambria Math" panose="02040503050406030204" pitchFamily="18" charset="0"/>
                                    </a:rPr>
                                    <m:t>3</m:t>
                                  </m:r>
                                </m:num>
                                <m:den>
                                  <m:r>
                                    <a:rPr lang="en-IN" sz="1600">
                                      <a:solidFill>
                                        <a:schemeClr val="tx2">
                                          <a:lumMod val="75000"/>
                                        </a:schemeClr>
                                      </a:solidFill>
                                      <a:effectLst/>
                                      <a:latin typeface="Cambria Math" panose="02040503050406030204" pitchFamily="18" charset="0"/>
                                    </a:rPr>
                                    <m:t>7</m:t>
                                  </m:r>
                                </m:den>
                              </m:f>
                            </m:oMath>
                          </a14:m>
                          <a:endParaRPr lang="en-IN" sz="1600" dirty="0">
                            <a:solidFill>
                              <a:schemeClr val="tx2">
                                <a:lumMod val="75000"/>
                              </a:schemeClr>
                            </a:solidFill>
                            <a:effectLst/>
                          </a:endParaRP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45</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40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36</a:t>
                          </a:r>
                          <a:endParaRPr lang="en-IN" sz="16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solidFill>
                                <a:schemeClr val="tx2">
                                  <a:lumMod val="75000"/>
                                </a:schemeClr>
                              </a:solidFill>
                              <a:effectLst/>
                            </a:rPr>
                            <a:t>     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2</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5</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9</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14</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20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27</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35</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a:t>
                          </a:r>
                          <a:endParaRPr lang="en-IN" sz="16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270542"/>
                      </a:ext>
                    </a:extLst>
                  </a:tr>
                </a:tbl>
              </a:graphicData>
            </a:graphic>
          </p:graphicFrame>
        </mc:Choice>
        <mc:Fallback xmlns="">
          <p:graphicFrame>
            <p:nvGraphicFramePr>
              <p:cNvPr id="6" name="Table 5">
                <a:extLst>
                  <a:ext uri="{FF2B5EF4-FFF2-40B4-BE49-F238E27FC236}">
                    <a16:creationId xmlns:a16="http://schemas.microsoft.com/office/drawing/2014/main" id="{5E57AFCE-1C98-4ED0-BAE4-760BE29F37C4}"/>
                  </a:ext>
                </a:extLst>
              </p:cNvPr>
              <p:cNvGraphicFramePr>
                <a:graphicFrameLocks noGrp="1"/>
              </p:cNvGraphicFramePr>
              <p:nvPr>
                <p:extLst>
                  <p:ext uri="{D42A27DB-BD31-4B8C-83A1-F6EECF244321}">
                    <p14:modId xmlns:p14="http://schemas.microsoft.com/office/powerpoint/2010/main" val="1465389925"/>
                  </p:ext>
                </p:extLst>
              </p:nvPr>
            </p:nvGraphicFramePr>
            <p:xfrm>
              <a:off x="1033128" y="1855356"/>
              <a:ext cx="9036849" cy="6153808"/>
            </p:xfrm>
            <a:graphic>
              <a:graphicData uri="http://schemas.openxmlformats.org/drawingml/2006/table">
                <a:tbl>
                  <a:tblPr firstRow="1" firstCol="1" bandRow="1">
                    <a:tableStyleId>{5C22544A-7EE6-4342-B048-85BDC9FD1C3A}</a:tableStyleId>
                  </a:tblPr>
                  <a:tblGrid>
                    <a:gridCol w="1232193">
                      <a:extLst>
                        <a:ext uri="{9D8B030D-6E8A-4147-A177-3AD203B41FA5}">
                          <a16:colId xmlns:a16="http://schemas.microsoft.com/office/drawing/2014/main" val="31152094"/>
                        </a:ext>
                      </a:extLst>
                    </a:gridCol>
                    <a:gridCol w="1631389">
                      <a:extLst>
                        <a:ext uri="{9D8B030D-6E8A-4147-A177-3AD203B41FA5}">
                          <a16:colId xmlns:a16="http://schemas.microsoft.com/office/drawing/2014/main" val="1729031136"/>
                        </a:ext>
                      </a:extLst>
                    </a:gridCol>
                    <a:gridCol w="1911056">
                      <a:extLst>
                        <a:ext uri="{9D8B030D-6E8A-4147-A177-3AD203B41FA5}">
                          <a16:colId xmlns:a16="http://schemas.microsoft.com/office/drawing/2014/main" val="1503775354"/>
                        </a:ext>
                      </a:extLst>
                    </a:gridCol>
                    <a:gridCol w="1658868">
                      <a:extLst>
                        <a:ext uri="{9D8B030D-6E8A-4147-A177-3AD203B41FA5}">
                          <a16:colId xmlns:a16="http://schemas.microsoft.com/office/drawing/2014/main" val="1736814412"/>
                        </a:ext>
                      </a:extLst>
                    </a:gridCol>
                    <a:gridCol w="1677918">
                      <a:extLst>
                        <a:ext uri="{9D8B030D-6E8A-4147-A177-3AD203B41FA5}">
                          <a16:colId xmlns:a16="http://schemas.microsoft.com/office/drawing/2014/main" val="3773902446"/>
                        </a:ext>
                      </a:extLst>
                    </a:gridCol>
                    <a:gridCol w="925425">
                      <a:extLst>
                        <a:ext uri="{9D8B030D-6E8A-4147-A177-3AD203B41FA5}">
                          <a16:colId xmlns:a16="http://schemas.microsoft.com/office/drawing/2014/main" val="1374615572"/>
                        </a:ext>
                      </a:extLst>
                    </a:gridCol>
                  </a:tblGrid>
                  <a:tr h="6153808">
                    <a:tc>
                      <a:txBody>
                        <a:bodyPr/>
                        <a:lstStyle/>
                        <a:p>
                          <a:pPr>
                            <a:lnSpc>
                              <a:spcPct val="107000"/>
                            </a:lnSpc>
                            <a:spcAft>
                              <a:spcPts val="0"/>
                            </a:spcAft>
                          </a:pPr>
                          <a:r>
                            <a:rPr lang="en-IN" sz="1100" dirty="0">
                              <a:solidFill>
                                <a:schemeClr val="tx2">
                                  <a:lumMod val="75000"/>
                                </a:schemeClr>
                              </a:solidFill>
                              <a:effectLst/>
                            </a:rPr>
                            <a:t>3</a:t>
                          </a:r>
                        </a:p>
                        <a:p>
                          <a:pPr>
                            <a:lnSpc>
                              <a:spcPct val="107000"/>
                            </a:lnSpc>
                            <a:spcAft>
                              <a:spcPts val="0"/>
                            </a:spcAft>
                          </a:pPr>
                          <a:r>
                            <a:rPr lang="en-IN" sz="1100" dirty="0">
                              <a:solidFill>
                                <a:schemeClr val="tx2">
                                  <a:lumMod val="75000"/>
                                </a:schemeClr>
                              </a:solidFill>
                              <a:effectLst/>
                            </a:rPr>
                            <a:t> </a:t>
                          </a:r>
                        </a:p>
                        <a:p>
                          <a:pPr>
                            <a:lnSpc>
                              <a:spcPct val="107000"/>
                            </a:lnSpc>
                            <a:spcAft>
                              <a:spcPts val="0"/>
                            </a:spcAft>
                          </a:pPr>
                          <a:r>
                            <a:rPr lang="en-IN" sz="1100" dirty="0">
                              <a:solidFill>
                                <a:schemeClr val="tx2">
                                  <a:lumMod val="75000"/>
                                </a:schemeClr>
                              </a:solidFill>
                              <a:effectLst/>
                            </a:rPr>
                            <a:t> </a:t>
                          </a:r>
                        </a:p>
                        <a:p>
                          <a:pPr>
                            <a:lnSpc>
                              <a:spcPct val="107000"/>
                            </a:lnSpc>
                            <a:spcAft>
                              <a:spcPts val="0"/>
                            </a:spcAft>
                          </a:pPr>
                          <a:endParaRPr lang="en-IN" sz="1100" dirty="0">
                            <a:solidFill>
                              <a:schemeClr val="tx2">
                                <a:lumMod val="75000"/>
                              </a:schemeClr>
                            </a:solidFill>
                            <a:effectLst/>
                          </a:endParaRPr>
                        </a:p>
                        <a:p>
                          <a:pPr>
                            <a:lnSpc>
                              <a:spcPct val="107000"/>
                            </a:lnSpc>
                            <a:spcAft>
                              <a:spcPts val="0"/>
                            </a:spcAft>
                          </a:pPr>
                          <a:endParaRPr lang="en-IN" sz="1100" dirty="0">
                            <a:solidFill>
                              <a:schemeClr val="tx2">
                                <a:lumMod val="75000"/>
                              </a:schemeClr>
                            </a:solidFill>
                            <a:effectLst/>
                          </a:endParaRPr>
                        </a:p>
                        <a:p>
                          <a:pPr>
                            <a:lnSpc>
                              <a:spcPct val="107000"/>
                            </a:lnSpc>
                            <a:spcAft>
                              <a:spcPts val="0"/>
                            </a:spcAft>
                          </a:pPr>
                          <a:r>
                            <a:rPr lang="en-IN" sz="1100" dirty="0">
                              <a:solidFill>
                                <a:schemeClr val="tx2">
                                  <a:lumMod val="75000"/>
                                </a:schemeClr>
                              </a:solidFill>
                              <a:effectLst/>
                            </a:rPr>
                            <a:t>4</a:t>
                          </a:r>
                        </a:p>
                        <a:p>
                          <a:pPr>
                            <a:lnSpc>
                              <a:spcPct val="107000"/>
                            </a:lnSpc>
                            <a:spcAft>
                              <a:spcPts val="0"/>
                            </a:spcAft>
                          </a:pPr>
                          <a:endParaRPr lang="en-IN" sz="1100" dirty="0">
                            <a:solidFill>
                              <a:schemeClr val="tx2">
                                <a:lumMod val="75000"/>
                              </a:schemeClr>
                            </a:solidFill>
                            <a:effectLst/>
                          </a:endParaRPr>
                        </a:p>
                        <a:p>
                          <a:pPr>
                            <a:lnSpc>
                              <a:spcPct val="107000"/>
                            </a:lnSpc>
                            <a:spcAft>
                              <a:spcPts val="0"/>
                            </a:spcAft>
                            <a:tabLst>
                              <a:tab pos="432435" algn="ctr"/>
                            </a:tabLst>
                          </a:pPr>
                          <a:r>
                            <a:rPr lang="en-IN" sz="1100" dirty="0">
                              <a:solidFill>
                                <a:schemeClr val="tx2">
                                  <a:lumMod val="75000"/>
                                </a:schemeClr>
                              </a:solidFill>
                              <a:effectLst/>
                            </a:rPr>
                            <a:t>	</a:t>
                          </a:r>
                        </a:p>
                        <a:p>
                          <a:pPr>
                            <a:lnSpc>
                              <a:spcPct val="107000"/>
                            </a:lnSpc>
                            <a:spcAft>
                              <a:spcPts val="0"/>
                            </a:spcAft>
                            <a:tabLst>
                              <a:tab pos="432435" algn="ctr"/>
                            </a:tabLst>
                          </a:pPr>
                          <a:r>
                            <a:rPr lang="en-IN" sz="1100" dirty="0">
                              <a:solidFill>
                                <a:schemeClr val="tx2">
                                  <a:lumMod val="75000"/>
                                </a:schemeClr>
                              </a:solidFill>
                              <a:effectLst/>
                            </a:rPr>
                            <a:t>5</a:t>
                          </a:r>
                        </a:p>
                        <a:p>
                          <a:pPr>
                            <a:lnSpc>
                              <a:spcPct val="107000"/>
                            </a:lnSpc>
                            <a:spcAft>
                              <a:spcPts val="0"/>
                            </a:spcAft>
                            <a:tabLst>
                              <a:tab pos="432435" algn="ctr"/>
                            </a:tabLst>
                          </a:pPr>
                          <a:r>
                            <a:rPr lang="en-IN" sz="1100" dirty="0">
                              <a:solidFill>
                                <a:schemeClr val="tx2">
                                  <a:lumMod val="75000"/>
                                </a:schemeClr>
                              </a:solidFill>
                              <a:effectLst/>
                            </a:rPr>
                            <a:t> </a:t>
                          </a:r>
                        </a:p>
                        <a:p>
                          <a:pPr>
                            <a:lnSpc>
                              <a:spcPct val="107000"/>
                            </a:lnSpc>
                            <a:spcAft>
                              <a:spcPts val="0"/>
                            </a:spcAft>
                            <a:tabLst>
                              <a:tab pos="432435" algn="ctr"/>
                            </a:tabLst>
                          </a:pPr>
                          <a:r>
                            <a:rPr lang="en-IN" sz="1100" dirty="0">
                              <a:solidFill>
                                <a:schemeClr val="tx2">
                                  <a:lumMod val="75000"/>
                                </a:schemeClr>
                              </a:solidFill>
                              <a:effectLst/>
                            </a:rPr>
                            <a:t>6</a:t>
                          </a:r>
                        </a:p>
                        <a:p>
                          <a:pPr>
                            <a:lnSpc>
                              <a:spcPct val="107000"/>
                            </a:lnSpc>
                            <a:spcAft>
                              <a:spcPts val="0"/>
                            </a:spcAft>
                            <a:tabLst>
                              <a:tab pos="432435" algn="ctr"/>
                            </a:tabLst>
                          </a:pPr>
                          <a:endParaRPr lang="en-IN" sz="1100" dirty="0">
                            <a:solidFill>
                              <a:schemeClr val="tx2">
                                <a:lumMod val="75000"/>
                              </a:schemeClr>
                            </a:solidFill>
                            <a:effectLst/>
                          </a:endParaRPr>
                        </a:p>
                        <a:p>
                          <a:pPr>
                            <a:lnSpc>
                              <a:spcPct val="107000"/>
                            </a:lnSpc>
                            <a:spcAft>
                              <a:spcPts val="0"/>
                            </a:spcAft>
                            <a:tabLst>
                              <a:tab pos="432435" algn="ctr"/>
                            </a:tabLst>
                          </a:pPr>
                          <a:r>
                            <a:rPr lang="en-IN" sz="1100" dirty="0">
                              <a:solidFill>
                                <a:schemeClr val="tx2">
                                  <a:lumMod val="75000"/>
                                </a:schemeClr>
                              </a:solidFill>
                              <a:effectLst/>
                            </a:rPr>
                            <a:t> </a:t>
                          </a:r>
                        </a:p>
                        <a:p>
                          <a:pPr>
                            <a:lnSpc>
                              <a:spcPct val="107000"/>
                            </a:lnSpc>
                            <a:spcAft>
                              <a:spcPts val="0"/>
                            </a:spcAft>
                            <a:tabLst>
                              <a:tab pos="432435" algn="ctr"/>
                            </a:tabLst>
                          </a:pPr>
                          <a:r>
                            <a:rPr lang="en-IN" sz="1100" dirty="0">
                              <a:solidFill>
                                <a:schemeClr val="tx2">
                                  <a:lumMod val="75000"/>
                                </a:schemeClr>
                              </a:solidFill>
                              <a:effectLst/>
                            </a:rPr>
                            <a:t>7</a:t>
                          </a:r>
                        </a:p>
                        <a:p>
                          <a:pPr>
                            <a:lnSpc>
                              <a:spcPct val="107000"/>
                            </a:lnSpc>
                            <a:spcAft>
                              <a:spcPts val="0"/>
                            </a:spcAft>
                            <a:tabLst>
                              <a:tab pos="432435" algn="ctr"/>
                            </a:tabLst>
                          </a:pPr>
                          <a:r>
                            <a:rPr lang="en-IN" sz="1100" dirty="0">
                              <a:solidFill>
                                <a:schemeClr val="tx2">
                                  <a:lumMod val="75000"/>
                                </a:schemeClr>
                              </a:solidFill>
                              <a:effectLst/>
                            </a:rPr>
                            <a:t> </a:t>
                          </a:r>
                        </a:p>
                        <a:p>
                          <a:pPr>
                            <a:lnSpc>
                              <a:spcPct val="107000"/>
                            </a:lnSpc>
                            <a:spcAft>
                              <a:spcPts val="0"/>
                            </a:spcAft>
                            <a:tabLst>
                              <a:tab pos="432435" algn="ctr"/>
                            </a:tabLst>
                          </a:pPr>
                          <a:endParaRPr lang="en-IN" sz="1100" dirty="0">
                            <a:solidFill>
                              <a:schemeClr val="tx2">
                                <a:lumMod val="75000"/>
                              </a:schemeClr>
                            </a:solidFill>
                            <a:effectLst/>
                          </a:endParaRPr>
                        </a:p>
                        <a:p>
                          <a:pPr>
                            <a:lnSpc>
                              <a:spcPct val="107000"/>
                            </a:lnSpc>
                            <a:spcAft>
                              <a:spcPts val="0"/>
                            </a:spcAft>
                            <a:tabLst>
                              <a:tab pos="432435" algn="ctr"/>
                            </a:tabLst>
                          </a:pPr>
                          <a:r>
                            <a:rPr lang="en-IN" sz="1100" dirty="0">
                              <a:solidFill>
                                <a:schemeClr val="tx2">
                                  <a:lumMod val="75000"/>
                                </a:schemeClr>
                              </a:solidFill>
                              <a:effectLst/>
                            </a:rPr>
                            <a:t>8</a:t>
                          </a:r>
                        </a:p>
                        <a:p>
                          <a:pPr>
                            <a:lnSpc>
                              <a:spcPct val="107000"/>
                            </a:lnSpc>
                            <a:spcAft>
                              <a:spcPts val="0"/>
                            </a:spcAft>
                            <a:tabLst>
                              <a:tab pos="432435" algn="ctr"/>
                            </a:tabLst>
                          </a:pPr>
                          <a:r>
                            <a:rPr lang="en-IN" sz="1100" dirty="0">
                              <a:solidFill>
                                <a:schemeClr val="tx2">
                                  <a:lumMod val="75000"/>
                                </a:schemeClr>
                              </a:solidFill>
                              <a:effectLst/>
                            </a:rPr>
                            <a:t> </a:t>
                          </a:r>
                        </a:p>
                        <a:p>
                          <a:pPr>
                            <a:lnSpc>
                              <a:spcPct val="107000"/>
                            </a:lnSpc>
                            <a:spcAft>
                              <a:spcPts val="0"/>
                            </a:spcAft>
                            <a:tabLst>
                              <a:tab pos="432435" algn="ctr"/>
                            </a:tabLst>
                          </a:pPr>
                          <a:endParaRPr lang="en-IN" sz="1100" dirty="0">
                            <a:solidFill>
                              <a:schemeClr val="tx2">
                                <a:lumMod val="75000"/>
                              </a:schemeClr>
                            </a:solidFill>
                            <a:effectLst/>
                          </a:endParaRPr>
                        </a:p>
                        <a:p>
                          <a:pPr>
                            <a:lnSpc>
                              <a:spcPct val="107000"/>
                            </a:lnSpc>
                            <a:spcAft>
                              <a:spcPts val="0"/>
                            </a:spcAft>
                            <a:tabLst>
                              <a:tab pos="432435" algn="ctr"/>
                            </a:tabLst>
                          </a:pPr>
                          <a:r>
                            <a:rPr lang="en-IN" sz="1100" dirty="0">
                              <a:solidFill>
                                <a:schemeClr val="tx2">
                                  <a:lumMod val="75000"/>
                                </a:schemeClr>
                              </a:solidFill>
                              <a:effectLst/>
                            </a:rPr>
                            <a:t>9</a:t>
                          </a:r>
                        </a:p>
                        <a:p>
                          <a:pPr>
                            <a:lnSpc>
                              <a:spcPct val="107000"/>
                            </a:lnSpc>
                            <a:spcAft>
                              <a:spcPts val="0"/>
                            </a:spcAft>
                            <a:tabLst>
                              <a:tab pos="432435" algn="ctr"/>
                            </a:tabLst>
                          </a:pPr>
                          <a:r>
                            <a:rPr lang="en-IN" sz="1100" dirty="0">
                              <a:solidFill>
                                <a:schemeClr val="tx2">
                                  <a:lumMod val="75000"/>
                                </a:schemeClr>
                              </a:solidFill>
                              <a:effectLst/>
                            </a:rPr>
                            <a:t> </a:t>
                          </a:r>
                        </a:p>
                        <a:p>
                          <a:pPr>
                            <a:lnSpc>
                              <a:spcPct val="107000"/>
                            </a:lnSpc>
                            <a:spcAft>
                              <a:spcPts val="0"/>
                            </a:spcAft>
                            <a:tabLst>
                              <a:tab pos="432435" algn="ctr"/>
                            </a:tabLst>
                          </a:pPr>
                          <a:endParaRPr lang="en-IN" sz="1100" dirty="0">
                            <a:solidFill>
                              <a:schemeClr val="tx2">
                                <a:lumMod val="75000"/>
                              </a:schemeClr>
                            </a:solidFill>
                            <a:effectLst/>
                          </a:endParaRPr>
                        </a:p>
                        <a:p>
                          <a:pPr>
                            <a:lnSpc>
                              <a:spcPct val="107000"/>
                            </a:lnSpc>
                            <a:spcAft>
                              <a:spcPts val="0"/>
                            </a:spcAft>
                            <a:tabLst>
                              <a:tab pos="432435" algn="ctr"/>
                            </a:tabLst>
                          </a:pPr>
                          <a:r>
                            <a:rPr lang="en-IN" sz="1100" dirty="0">
                              <a:solidFill>
                                <a:schemeClr val="tx2">
                                  <a:lumMod val="75000"/>
                                </a:schemeClr>
                              </a:solidFill>
                              <a:effectLst/>
                            </a:rPr>
                            <a:t>10</a:t>
                          </a:r>
                          <a:endParaRPr lang="en-IN" sz="11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solidFill>
                                <a:schemeClr val="tx2">
                                  <a:lumMod val="75000"/>
                                </a:schemeClr>
                              </a:solidFill>
                              <a:effectLst/>
                            </a:rPr>
                            <a:t>Equilateral Triangle </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Square</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Pentagon</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Hexagon</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Heptagon</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Octagon</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Nonagon</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Decagon</a:t>
                          </a:r>
                          <a:endParaRPr lang="en-IN" sz="16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solidFill>
                                <a:schemeClr val="tx2">
                                  <a:lumMod val="75000"/>
                                </a:schemeClr>
                              </a:solidFill>
                              <a:effectLst/>
                            </a:rPr>
                            <a:t>         180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360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540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720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900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1080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1260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1440</a:t>
                          </a:r>
                          <a:endParaRPr lang="en-IN" sz="16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4"/>
                          <a:stretch>
                            <a:fillRect l="-288603" t="-1089" r="-158824" b="-495"/>
                          </a:stretch>
                        </a:blipFill>
                      </a:tcPr>
                    </a:tc>
                    <a:tc>
                      <a:txBody>
                        <a:bodyPr/>
                        <a:lstStyle/>
                        <a:p>
                          <a:endParaRPr lang="en-US"/>
                        </a:p>
                      </a:txBody>
                      <a:tcPr marL="68580" marR="68580" marT="0" marB="0">
                        <a:blipFill>
                          <a:blip r:embed="rId4"/>
                          <a:stretch>
                            <a:fillRect l="-384364" t="-1089" r="-57091" b="-495"/>
                          </a:stretch>
                        </a:blipFill>
                      </a:tcPr>
                    </a:tc>
                    <a:tc>
                      <a:txBody>
                        <a:bodyPr/>
                        <a:lstStyle/>
                        <a:p>
                          <a:pPr>
                            <a:lnSpc>
                              <a:spcPct val="107000"/>
                            </a:lnSpc>
                            <a:spcAft>
                              <a:spcPts val="0"/>
                            </a:spcAft>
                          </a:pPr>
                          <a:r>
                            <a:rPr lang="en-IN" sz="1600" dirty="0">
                              <a:solidFill>
                                <a:schemeClr val="tx2">
                                  <a:lumMod val="75000"/>
                                </a:schemeClr>
                              </a:solidFill>
                              <a:effectLst/>
                            </a:rPr>
                            <a:t>     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2</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5</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9</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14</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20</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27</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35</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a:t>
                          </a:r>
                        </a:p>
                        <a:p>
                          <a:pPr>
                            <a:lnSpc>
                              <a:spcPct val="107000"/>
                            </a:lnSpc>
                            <a:spcAft>
                              <a:spcPts val="0"/>
                            </a:spcAft>
                          </a:pPr>
                          <a:r>
                            <a:rPr lang="en-IN" sz="1600" dirty="0">
                              <a:solidFill>
                                <a:schemeClr val="tx2">
                                  <a:lumMod val="75000"/>
                                </a:schemeClr>
                              </a:solidFill>
                              <a:effectLst/>
                            </a:rPr>
                            <a:t> </a:t>
                          </a:r>
                          <a:endParaRPr lang="en-IN" sz="16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270542"/>
                      </a:ext>
                    </a:extLst>
                  </a:tr>
                </a:tbl>
              </a:graphicData>
            </a:graphic>
          </p:graphicFrame>
        </mc:Fallback>
      </mc:AlternateContent>
    </p:spTree>
    <p:extLst>
      <p:ext uri="{BB962C8B-B14F-4D97-AF65-F5344CB8AC3E}">
        <p14:creationId xmlns:p14="http://schemas.microsoft.com/office/powerpoint/2010/main" val="292007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5C34-C53F-429F-856C-B8163E52F85D}"/>
              </a:ext>
            </a:extLst>
          </p:cNvPr>
          <p:cNvSpPr>
            <a:spLocks noGrp="1"/>
          </p:cNvSpPr>
          <p:nvPr>
            <p:ph type="title"/>
          </p:nvPr>
        </p:nvSpPr>
        <p:spPr>
          <a:xfrm>
            <a:off x="838200" y="365125"/>
            <a:ext cx="10515600" cy="708763"/>
          </a:xfrm>
        </p:spPr>
        <p:txBody>
          <a:bodyPr>
            <a:normAutofit/>
          </a:bodyPr>
          <a:lstStyle/>
          <a:p>
            <a:pPr algn="ctr"/>
            <a:r>
              <a:rPr lang="en-GB" dirty="0"/>
              <a:t>Properties of polygon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F85642-8ED0-4016-965C-A4206140BB6E}"/>
                  </a:ext>
                </a:extLst>
              </p:cNvPr>
              <p:cNvSpPr>
                <a:spLocks noGrp="1"/>
              </p:cNvSpPr>
              <p:nvPr>
                <p:ph idx="1"/>
              </p:nvPr>
            </p:nvSpPr>
            <p:spPr>
              <a:xfrm>
                <a:off x="838200" y="1073888"/>
                <a:ext cx="10515600" cy="5103075"/>
              </a:xfrm>
            </p:spPr>
            <p:txBody>
              <a:bodyPr>
                <a:normAutofit fontScale="92500" lnSpcReduction="10000"/>
              </a:bodyPr>
              <a:lstStyle/>
              <a:p>
                <a:endParaRPr lang="en-IN" sz="2800" dirty="0"/>
              </a:p>
              <a:p>
                <a:r>
                  <a:rPr lang="en-IN" sz="2800" dirty="0"/>
                  <a:t>Points to remember:</a:t>
                </a:r>
              </a:p>
              <a:p>
                <a:pPr lvl="0"/>
                <a:r>
                  <a:rPr lang="en-IN" sz="2800" dirty="0"/>
                  <a:t>The  sum of interior angles = (2n -4)90</a:t>
                </a:r>
                <a:r>
                  <a:rPr lang="en-IN" sz="2800" baseline="30000" dirty="0"/>
                  <a:t>0</a:t>
                </a:r>
                <a:endParaRPr lang="en-IN" sz="2800" dirty="0"/>
              </a:p>
              <a:p>
                <a:pPr lvl="0"/>
                <a:r>
                  <a:rPr lang="en-IN" sz="2800" dirty="0"/>
                  <a:t>The sum of exterior angles = 360</a:t>
                </a:r>
                <a:r>
                  <a:rPr lang="en-IN" sz="2800" baseline="30000" dirty="0"/>
                  <a:t>0</a:t>
                </a:r>
                <a:r>
                  <a:rPr lang="en-IN" sz="2800" dirty="0"/>
                  <a:t> (always)</a:t>
                </a:r>
              </a:p>
              <a:p>
                <a:pPr lvl="0"/>
                <a:r>
                  <a:rPr lang="en-IN" sz="2800" dirty="0"/>
                  <a:t>The interior and exterior angles are supplementary</a:t>
                </a:r>
              </a:p>
              <a:p>
                <a:pPr lvl="0"/>
                <a:r>
                  <a:rPr lang="en-IN" sz="2800" dirty="0"/>
                  <a:t> </a:t>
                </a:r>
                <a:r>
                  <a:rPr lang="en-IN" sz="2800" dirty="0">
                    <a:sym typeface="Wingdings" panose="05000000000000000000" pitchFamily="2" charset="2"/>
                  </a:rPr>
                  <a:t></a:t>
                </a:r>
                <a:r>
                  <a:rPr lang="en-IN" sz="2800" dirty="0"/>
                  <a:t> x + y = 180</a:t>
                </a:r>
                <a:r>
                  <a:rPr lang="en-IN" sz="2800" baseline="30000" dirty="0"/>
                  <a:t>0</a:t>
                </a:r>
                <a:endParaRPr lang="en-IN" sz="2800" dirty="0"/>
              </a:p>
              <a:p>
                <a:pPr lvl="0"/>
                <a:r>
                  <a:rPr lang="en-IN" sz="2800" dirty="0"/>
                  <a:t>The number of sides = </a:t>
                </a:r>
                <a14:m>
                  <m:oMath xmlns:m="http://schemas.openxmlformats.org/officeDocument/2006/math">
                    <m:f>
                      <m:fPr>
                        <m:ctrlPr>
                          <a:rPr lang="en-IN" sz="2800" i="1">
                            <a:latin typeface="Cambria Math" panose="02040503050406030204" pitchFamily="18" charset="0"/>
                          </a:rPr>
                        </m:ctrlPr>
                      </m:fPr>
                      <m:num>
                        <m:r>
                          <a:rPr lang="en-IN" sz="2800" i="1">
                            <a:latin typeface="Cambria Math" panose="02040503050406030204" pitchFamily="18" charset="0"/>
                          </a:rPr>
                          <m:t>360</m:t>
                        </m:r>
                      </m:num>
                      <m:den>
                        <m:r>
                          <a:rPr lang="en-IN" sz="2800" i="1">
                            <a:latin typeface="Cambria Math" panose="02040503050406030204" pitchFamily="18" charset="0"/>
                          </a:rPr>
                          <m:t>𝑦</m:t>
                        </m:r>
                      </m:den>
                    </m:f>
                  </m:oMath>
                </a14:m>
                <a:endParaRPr lang="en-IN" sz="2800" dirty="0"/>
              </a:p>
              <a:p>
                <a:pPr lvl="0"/>
                <a:r>
                  <a:rPr lang="en-IN" sz="2800" dirty="0"/>
                  <a:t>Also n of sides = 2[α +1], α = </a:t>
                </a:r>
                <a14:m>
                  <m:oMath xmlns:m="http://schemas.openxmlformats.org/officeDocument/2006/math">
                    <m:f>
                      <m:fPr>
                        <m:ctrlPr>
                          <a:rPr lang="en-IN" sz="2800" i="1">
                            <a:latin typeface="Cambria Math" panose="02040503050406030204" pitchFamily="18" charset="0"/>
                          </a:rPr>
                        </m:ctrlPr>
                      </m:fPr>
                      <m:num>
                        <m:r>
                          <a:rPr lang="en-IN" sz="2800" i="1">
                            <a:latin typeface="Cambria Math" panose="02040503050406030204" pitchFamily="18" charset="0"/>
                          </a:rPr>
                          <m:t>𝑥</m:t>
                        </m:r>
                      </m:num>
                      <m:den>
                        <m:r>
                          <a:rPr lang="en-IN" sz="2800" i="1">
                            <a:latin typeface="Cambria Math" panose="02040503050406030204" pitchFamily="18" charset="0"/>
                          </a:rPr>
                          <m:t>𝑦</m:t>
                        </m:r>
                      </m:den>
                    </m:f>
                  </m:oMath>
                </a14:m>
                <a:endParaRPr lang="en-IN" sz="2800" dirty="0"/>
              </a:p>
              <a:p>
                <a:pPr lvl="0"/>
                <a:r>
                  <a:rPr lang="en-IN" sz="2800" dirty="0"/>
                  <a:t>Number of diagonals = nC</a:t>
                </a:r>
                <a:r>
                  <a:rPr lang="en-IN" sz="2800" baseline="-25000" dirty="0"/>
                  <a:t>2</a:t>
                </a:r>
                <a:r>
                  <a:rPr lang="en-IN" sz="2800" dirty="0"/>
                  <a:t> – n = </a:t>
                </a:r>
                <a14:m>
                  <m:oMath xmlns:m="http://schemas.openxmlformats.org/officeDocument/2006/math">
                    <m:f>
                      <m:fPr>
                        <m:ctrlPr>
                          <a:rPr lang="en-IN" sz="2800" i="1">
                            <a:latin typeface="Cambria Math" panose="02040503050406030204" pitchFamily="18" charset="0"/>
                          </a:rPr>
                        </m:ctrlPr>
                      </m:fPr>
                      <m:num>
                        <m:r>
                          <a:rPr lang="en-IN" sz="2800" i="1">
                            <a:latin typeface="Cambria Math" panose="02040503050406030204" pitchFamily="18" charset="0"/>
                          </a:rPr>
                          <m:t>𝑛</m:t>
                        </m:r>
                        <m:d>
                          <m:dPr>
                            <m:ctrlPr>
                              <a:rPr lang="en-IN" sz="2800" i="1">
                                <a:latin typeface="Cambria Math" panose="02040503050406030204" pitchFamily="18" charset="0"/>
                              </a:rPr>
                            </m:ctrlPr>
                          </m:dPr>
                          <m:e>
                            <m:r>
                              <a:rPr lang="en-IN" sz="2800" i="1">
                                <a:latin typeface="Cambria Math" panose="02040503050406030204" pitchFamily="18" charset="0"/>
                              </a:rPr>
                              <m:t>𝑛</m:t>
                            </m:r>
                            <m:r>
                              <a:rPr lang="en-IN" sz="2800" i="1">
                                <a:latin typeface="Cambria Math" panose="02040503050406030204" pitchFamily="18" charset="0"/>
                              </a:rPr>
                              <m:t>−3</m:t>
                            </m:r>
                          </m:e>
                        </m:d>
                      </m:num>
                      <m:den>
                        <m:r>
                          <a:rPr lang="en-IN" sz="2800" i="1">
                            <a:latin typeface="Cambria Math" panose="02040503050406030204" pitchFamily="18" charset="0"/>
                          </a:rPr>
                          <m:t>2</m:t>
                        </m:r>
                      </m:den>
                    </m:f>
                  </m:oMath>
                </a14:m>
                <a:endParaRPr lang="en-IN" sz="2800" dirty="0"/>
              </a:p>
              <a:p>
                <a:endParaRPr lang="en-IN" dirty="0"/>
              </a:p>
            </p:txBody>
          </p:sp>
        </mc:Choice>
        <mc:Fallback xmlns="">
          <p:sp>
            <p:nvSpPr>
              <p:cNvPr id="3" name="Content Placeholder 2">
                <a:extLst>
                  <a:ext uri="{FF2B5EF4-FFF2-40B4-BE49-F238E27FC236}">
                    <a16:creationId xmlns:a16="http://schemas.microsoft.com/office/drawing/2014/main" id="{3AF85642-8ED0-4016-965C-A4206140BB6E}"/>
                  </a:ext>
                </a:extLst>
              </p:cNvPr>
              <p:cNvSpPr>
                <a:spLocks noGrp="1" noRot="1" noChangeAspect="1" noMove="1" noResize="1" noEditPoints="1" noAdjustHandles="1" noChangeArrowheads="1" noChangeShapeType="1" noTextEdit="1"/>
              </p:cNvSpPr>
              <p:nvPr>
                <p:ph idx="1"/>
              </p:nvPr>
            </p:nvSpPr>
            <p:spPr>
              <a:xfrm>
                <a:off x="838200" y="1073888"/>
                <a:ext cx="10515600" cy="5103075"/>
              </a:xfrm>
              <a:blipFill>
                <a:blip r:embed="rId2"/>
                <a:stretch>
                  <a:fillRect l="-580"/>
                </a:stretch>
              </a:blipFill>
            </p:spPr>
            <p:txBody>
              <a:bodyPr/>
              <a:lstStyle/>
              <a:p>
                <a:r>
                  <a:rPr lang="en-IN">
                    <a:noFill/>
                  </a:rPr>
                  <a:t> </a:t>
                </a:r>
              </a:p>
            </p:txBody>
          </p:sp>
        </mc:Fallback>
      </mc:AlternateContent>
    </p:spTree>
    <p:extLst>
      <p:ext uri="{BB962C8B-B14F-4D97-AF65-F5344CB8AC3E}">
        <p14:creationId xmlns:p14="http://schemas.microsoft.com/office/powerpoint/2010/main" val="280087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2FBB-4350-41D3-83B9-2D8CC9E41DD4}"/>
              </a:ext>
            </a:extLst>
          </p:cNvPr>
          <p:cNvSpPr>
            <a:spLocks noGrp="1"/>
          </p:cNvSpPr>
          <p:nvPr>
            <p:ph type="title"/>
          </p:nvPr>
        </p:nvSpPr>
        <p:spPr>
          <a:xfrm>
            <a:off x="838200" y="365126"/>
            <a:ext cx="10515600" cy="676865"/>
          </a:xfrm>
        </p:spPr>
        <p:txBody>
          <a:bodyPr>
            <a:normAutofit/>
          </a:bodyPr>
          <a:lstStyle/>
          <a:p>
            <a:pPr algn="ctr"/>
            <a:r>
              <a:rPr lang="en-GB" dirty="0"/>
              <a:t>Polygons : Exercise</a:t>
            </a:r>
            <a:endParaRPr lang="en-IN" dirty="0"/>
          </a:p>
        </p:txBody>
      </p:sp>
      <p:sp>
        <p:nvSpPr>
          <p:cNvPr id="3" name="Content Placeholder 2">
            <a:extLst>
              <a:ext uri="{FF2B5EF4-FFF2-40B4-BE49-F238E27FC236}">
                <a16:creationId xmlns:a16="http://schemas.microsoft.com/office/drawing/2014/main" id="{CC740DA6-EF52-42F0-AE54-B9CCD51B0CCD}"/>
              </a:ext>
            </a:extLst>
          </p:cNvPr>
          <p:cNvSpPr>
            <a:spLocks noGrp="1"/>
          </p:cNvSpPr>
          <p:nvPr>
            <p:ph idx="1"/>
          </p:nvPr>
        </p:nvSpPr>
        <p:spPr>
          <a:xfrm>
            <a:off x="838200" y="1041991"/>
            <a:ext cx="10515600" cy="4912241"/>
          </a:xfrm>
        </p:spPr>
        <p:txBody>
          <a:bodyPr>
            <a:normAutofit/>
          </a:bodyPr>
          <a:lstStyle/>
          <a:p>
            <a:r>
              <a:rPr lang="en-IN" sz="2800" dirty="0"/>
              <a:t>If the sum of interior angles is equal to 4 times the sum of exterior angles find the n of sides of the polygon</a:t>
            </a:r>
          </a:p>
          <a:p>
            <a:endParaRPr lang="en-IN" sz="2800" dirty="0"/>
          </a:p>
          <a:p>
            <a:r>
              <a:rPr lang="en-IN" sz="2800" dirty="0"/>
              <a:t>If each interior angle is equal to 11 times each exterior angle find the number of sides of the polygon</a:t>
            </a:r>
          </a:p>
          <a:p>
            <a:endParaRPr lang="en-IN" sz="2800" dirty="0"/>
          </a:p>
          <a:p>
            <a:endParaRPr lang="en-IN" dirty="0"/>
          </a:p>
        </p:txBody>
      </p:sp>
    </p:spTree>
    <p:extLst>
      <p:ext uri="{BB962C8B-B14F-4D97-AF65-F5344CB8AC3E}">
        <p14:creationId xmlns:p14="http://schemas.microsoft.com/office/powerpoint/2010/main" val="260482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E063-EC83-48EB-B89F-AA69C5741113}"/>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7177A7D9-0246-4780-8067-AE1B381EA61E}"/>
              </a:ext>
            </a:extLst>
          </p:cNvPr>
          <p:cNvSpPr>
            <a:spLocks noGrp="1"/>
          </p:cNvSpPr>
          <p:nvPr>
            <p:ph idx="1"/>
          </p:nvPr>
        </p:nvSpPr>
        <p:spPr/>
        <p:txBody>
          <a:bodyPr/>
          <a:lstStyle/>
          <a:p>
            <a:r>
              <a:rPr lang="en-IN" dirty="0"/>
              <a:t>If the difference between each interior angle of two polygons of sides n and (n + 1) is 12. Find ‘n’</a:t>
            </a:r>
          </a:p>
          <a:p>
            <a:endParaRPr lang="en-IN" sz="2800" dirty="0"/>
          </a:p>
          <a:p>
            <a:r>
              <a:rPr lang="en-IN" dirty="0">
                <a:latin typeface="Calibri" panose="020F0502020204030204" pitchFamily="34" charset="0"/>
                <a:ea typeface="Times New Roman" panose="02020603050405020304" pitchFamily="18" charset="0"/>
                <a:cs typeface="Times New Roman" panose="02020603050405020304" pitchFamily="18" charset="0"/>
              </a:rPr>
              <a:t>If the measure of each interior angle of a regular polygon is numerically equal to 20 times its side, find the number of sides. Select all that apply.</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dirty="0"/>
              <a:t>A) 3  		  B) 4            C) 5           D) 6             E) 8</a:t>
            </a:r>
          </a:p>
        </p:txBody>
      </p:sp>
    </p:spTree>
    <p:extLst>
      <p:ext uri="{BB962C8B-B14F-4D97-AF65-F5344CB8AC3E}">
        <p14:creationId xmlns:p14="http://schemas.microsoft.com/office/powerpoint/2010/main" val="392415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E65B-148F-4F34-B762-1514BC371D5E}"/>
              </a:ext>
            </a:extLst>
          </p:cNvPr>
          <p:cNvSpPr>
            <a:spLocks noGrp="1"/>
          </p:cNvSpPr>
          <p:nvPr>
            <p:ph type="title"/>
          </p:nvPr>
        </p:nvSpPr>
        <p:spPr>
          <a:xfrm>
            <a:off x="838200" y="365126"/>
            <a:ext cx="10515600" cy="453582"/>
          </a:xfrm>
        </p:spPr>
        <p:txBody>
          <a:bodyPr>
            <a:normAutofit fontScale="90000"/>
          </a:bodyPr>
          <a:lstStyle/>
          <a:p>
            <a:pPr algn="ctr"/>
            <a:r>
              <a:rPr lang="en-GB" dirty="0"/>
              <a:t>Geometry</a:t>
            </a:r>
            <a:endParaRPr lang="en-IN" dirty="0"/>
          </a:p>
        </p:txBody>
      </p:sp>
      <p:sp>
        <p:nvSpPr>
          <p:cNvPr id="3" name="Content Placeholder 2">
            <a:extLst>
              <a:ext uri="{FF2B5EF4-FFF2-40B4-BE49-F238E27FC236}">
                <a16:creationId xmlns:a16="http://schemas.microsoft.com/office/drawing/2014/main" id="{DCEE93A4-0FF4-4032-BC5D-ECCD632EB1A7}"/>
              </a:ext>
            </a:extLst>
          </p:cNvPr>
          <p:cNvSpPr>
            <a:spLocks noGrp="1"/>
          </p:cNvSpPr>
          <p:nvPr>
            <p:ph idx="1"/>
          </p:nvPr>
        </p:nvSpPr>
        <p:spPr>
          <a:xfrm>
            <a:off x="981418" y="979839"/>
            <a:ext cx="10515600" cy="5490195"/>
          </a:xfrm>
        </p:spPr>
        <p:txBody>
          <a:bodyPr>
            <a:normAutofit/>
          </a:bodyPr>
          <a:lstStyle/>
          <a:p>
            <a:r>
              <a:rPr lang="en-IN" dirty="0"/>
              <a:t>Types of Angles : </a:t>
            </a:r>
          </a:p>
          <a:p>
            <a:r>
              <a:rPr lang="en-IN" dirty="0"/>
              <a:t>Acute angle </a:t>
            </a:r>
            <a:r>
              <a:rPr lang="en-IN" b="1" dirty="0"/>
              <a:t>:										    Straight angle :</a:t>
            </a:r>
          </a:p>
          <a:p>
            <a:r>
              <a:rPr lang="en-IN" b="1" dirty="0"/>
              <a:t>                                                                             </a:t>
            </a:r>
            <a:endParaRPr lang="en-IN" dirty="0"/>
          </a:p>
          <a:p>
            <a:endParaRPr lang="en-IN" dirty="0"/>
          </a:p>
          <a:p>
            <a:r>
              <a:rPr lang="en-IN" dirty="0"/>
              <a:t>   Acute angle :                                  </a:t>
            </a:r>
          </a:p>
          <a:p>
            <a:r>
              <a:rPr lang="en-IN" dirty="0"/>
              <a:t> Right angle :                                                                  Reflex angle :</a:t>
            </a:r>
          </a:p>
          <a:p>
            <a:pPr marL="0" indent="0">
              <a:buNone/>
            </a:pPr>
            <a:r>
              <a:rPr lang="en-IN" dirty="0"/>
              <a:t>                                                                                    </a:t>
            </a:r>
          </a:p>
          <a:p>
            <a:endParaRPr lang="en-IN" dirty="0"/>
          </a:p>
          <a:p>
            <a:r>
              <a:rPr lang="en-IN" dirty="0"/>
              <a:t> </a:t>
            </a:r>
          </a:p>
          <a:p>
            <a:pPr marL="0" indent="0">
              <a:buNone/>
            </a:pPr>
            <a:endParaRPr lang="en-IN" dirty="0"/>
          </a:p>
          <a:p>
            <a:r>
              <a:rPr lang="en-IN" b="1" dirty="0"/>
              <a:t>Obtuse Angle:</a:t>
            </a:r>
            <a:endParaRPr lang="en-IN" dirty="0"/>
          </a:p>
          <a:p>
            <a:endParaRPr lang="en-IN" dirty="0"/>
          </a:p>
        </p:txBody>
      </p:sp>
      <p:pic>
        <p:nvPicPr>
          <p:cNvPr id="9" name="Picture 8" descr="A picture containing clock&#10;&#10;Description automatically generated">
            <a:extLst>
              <a:ext uri="{FF2B5EF4-FFF2-40B4-BE49-F238E27FC236}">
                <a16:creationId xmlns:a16="http://schemas.microsoft.com/office/drawing/2014/main" id="{FFA1BF40-3839-4C60-B29D-84062E5B9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941" y="1732682"/>
            <a:ext cx="1838426" cy="1203571"/>
          </a:xfrm>
          <a:prstGeom prst="rect">
            <a:avLst/>
          </a:prstGeom>
        </p:spPr>
      </p:pic>
      <p:pic>
        <p:nvPicPr>
          <p:cNvPr id="11" name="Picture 10" descr="A picture containing clock, drawing&#10;&#10;Description automatically generated">
            <a:extLst>
              <a:ext uri="{FF2B5EF4-FFF2-40B4-BE49-F238E27FC236}">
                <a16:creationId xmlns:a16="http://schemas.microsoft.com/office/drawing/2014/main" id="{E054C244-CEB0-4527-AB46-A05634C274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3892" y="3360815"/>
            <a:ext cx="1810523" cy="1380713"/>
          </a:xfrm>
          <a:prstGeom prst="rect">
            <a:avLst/>
          </a:prstGeom>
        </p:spPr>
      </p:pic>
      <p:pic>
        <p:nvPicPr>
          <p:cNvPr id="13" name="Picture 12" descr="A picture containing clock&#10;&#10;Description automatically generated">
            <a:extLst>
              <a:ext uri="{FF2B5EF4-FFF2-40B4-BE49-F238E27FC236}">
                <a16:creationId xmlns:a16="http://schemas.microsoft.com/office/drawing/2014/main" id="{3F22AE46-8ED5-4284-A1E7-C97E26C2E2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3892" y="5434622"/>
            <a:ext cx="1309036" cy="1035413"/>
          </a:xfrm>
          <a:prstGeom prst="rect">
            <a:avLst/>
          </a:prstGeom>
        </p:spPr>
      </p:pic>
      <p:pic>
        <p:nvPicPr>
          <p:cNvPr id="21" name="Picture 20">
            <a:extLst>
              <a:ext uri="{FF2B5EF4-FFF2-40B4-BE49-F238E27FC236}">
                <a16:creationId xmlns:a16="http://schemas.microsoft.com/office/drawing/2014/main" id="{27201727-87BC-4062-99A3-EF2D28C37C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53734" y="3584143"/>
            <a:ext cx="1409003" cy="934058"/>
          </a:xfrm>
          <a:prstGeom prst="rect">
            <a:avLst/>
          </a:prstGeom>
        </p:spPr>
      </p:pic>
      <p:pic>
        <p:nvPicPr>
          <p:cNvPr id="2052" name="Picture 4" descr="Image result for complete angle">
            <a:extLst>
              <a:ext uri="{FF2B5EF4-FFF2-40B4-BE49-F238E27FC236}">
                <a16:creationId xmlns:a16="http://schemas.microsoft.com/office/drawing/2014/main" id="{10030D78-A50C-483C-8656-9E202C7ED3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7647" y="4791922"/>
            <a:ext cx="17811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A321CA1D-B67B-42DC-8CA8-DB37CC382B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38971" y="1844186"/>
            <a:ext cx="2038525" cy="1092067"/>
          </a:xfrm>
          <a:prstGeom prst="rect">
            <a:avLst/>
          </a:prstGeom>
        </p:spPr>
      </p:pic>
    </p:spTree>
    <p:extLst>
      <p:ext uri="{BB962C8B-B14F-4D97-AF65-F5344CB8AC3E}">
        <p14:creationId xmlns:p14="http://schemas.microsoft.com/office/powerpoint/2010/main" val="187562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557E-167F-4115-82A2-D77E5FB29ABC}"/>
              </a:ext>
            </a:extLst>
          </p:cNvPr>
          <p:cNvSpPr>
            <a:spLocks noGrp="1"/>
          </p:cNvSpPr>
          <p:nvPr>
            <p:ph type="title"/>
          </p:nvPr>
        </p:nvSpPr>
        <p:spPr>
          <a:xfrm>
            <a:off x="838200" y="365126"/>
            <a:ext cx="10515600" cy="538642"/>
          </a:xfrm>
        </p:spPr>
        <p:txBody>
          <a:bodyPr>
            <a:normAutofit fontScale="90000"/>
          </a:bodyPr>
          <a:lstStyle/>
          <a:p>
            <a:pPr algn="ctr"/>
            <a:r>
              <a:rPr lang="en-GB" dirty="0"/>
              <a:t>Circles</a:t>
            </a:r>
            <a:endParaRPr lang="en-IN" dirty="0"/>
          </a:p>
        </p:txBody>
      </p:sp>
      <p:pic>
        <p:nvPicPr>
          <p:cNvPr id="4" name="Content Placeholder 3">
            <a:extLst>
              <a:ext uri="{FF2B5EF4-FFF2-40B4-BE49-F238E27FC236}">
                <a16:creationId xmlns:a16="http://schemas.microsoft.com/office/drawing/2014/main" id="{7401B6D3-76B3-447A-9254-4BAD41D9A1D1}"/>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1220" y="1460423"/>
            <a:ext cx="2916566" cy="2743583"/>
          </a:xfrm>
          <a:prstGeom prst="rect">
            <a:avLst/>
          </a:prstGeom>
          <a:noFill/>
          <a:ln>
            <a:noFill/>
          </a:ln>
        </p:spPr>
      </p:pic>
      <p:sp>
        <p:nvSpPr>
          <p:cNvPr id="5" name="Rectangle 4">
            <a:extLst>
              <a:ext uri="{FF2B5EF4-FFF2-40B4-BE49-F238E27FC236}">
                <a16:creationId xmlns:a16="http://schemas.microsoft.com/office/drawing/2014/main" id="{06ECD631-E168-4DEC-94A6-C3AEFF254750}"/>
              </a:ext>
            </a:extLst>
          </p:cNvPr>
          <p:cNvSpPr/>
          <p:nvPr/>
        </p:nvSpPr>
        <p:spPr>
          <a:xfrm>
            <a:off x="4079358" y="1347419"/>
            <a:ext cx="5479312" cy="3863558"/>
          </a:xfrm>
          <a:prstGeom prst="rect">
            <a:avLst/>
          </a:prstGeom>
        </p:spPr>
        <p:txBody>
          <a:bodyPr wrap="square">
            <a:spAutoFit/>
          </a:bodyPr>
          <a:lstStyle/>
          <a:p>
            <a:pPr marL="57150">
              <a:lnSpc>
                <a:spcPct val="107000"/>
              </a:lnSpc>
              <a:spcAft>
                <a:spcPts val="800"/>
              </a:spcAft>
            </a:pPr>
            <a:r>
              <a:rPr lang="en-IN" dirty="0">
                <a:latin typeface="Calibri" panose="020F0502020204030204" pitchFamily="34" charset="0"/>
                <a:ea typeface="Times New Roman" panose="02020603050405020304" pitchFamily="18" charset="0"/>
                <a:cs typeface="Calibri" panose="020F0502020204030204" pitchFamily="34" charset="0"/>
              </a:rPr>
              <a:t>Locus: The path traced by a moving point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57150">
              <a:lnSpc>
                <a:spcPct val="107000"/>
              </a:lnSpc>
              <a:spcAft>
                <a:spcPts val="800"/>
              </a:spcAft>
            </a:pPr>
            <a:r>
              <a:rPr lang="en-IN" dirty="0">
                <a:latin typeface="Calibri" panose="020F0502020204030204" pitchFamily="34" charset="0"/>
                <a:ea typeface="Times New Roman" panose="02020603050405020304" pitchFamily="18" charset="0"/>
                <a:cs typeface="Calibri" panose="020F0502020204030204" pitchFamily="34" charset="0"/>
              </a:rPr>
              <a:t>Definition: The locus of the point such that it is at a constant distance from a fixed point is a circle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57150">
              <a:lnSpc>
                <a:spcPct val="107000"/>
              </a:lnSpc>
              <a:spcAft>
                <a:spcPts val="800"/>
              </a:spcAft>
            </a:pPr>
            <a:r>
              <a:rPr lang="en-IN" dirty="0">
                <a:latin typeface="Calibri" panose="020F0502020204030204" pitchFamily="34" charset="0"/>
                <a:ea typeface="Times New Roman" panose="02020603050405020304" pitchFamily="18" charset="0"/>
                <a:cs typeface="Calibri" panose="020F0502020204030204" pitchFamily="34" charset="0"/>
              </a:rPr>
              <a:t>The fixed point is the centre of the circle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57150">
              <a:lnSpc>
                <a:spcPct val="107000"/>
              </a:lnSpc>
              <a:spcAft>
                <a:spcPts val="800"/>
              </a:spcAft>
            </a:pPr>
            <a:r>
              <a:rPr lang="en-IN" dirty="0">
                <a:latin typeface="Calibri" panose="020F0502020204030204" pitchFamily="34" charset="0"/>
                <a:ea typeface="Times New Roman" panose="02020603050405020304" pitchFamily="18" charset="0"/>
                <a:cs typeface="Calibri" panose="020F0502020204030204" pitchFamily="34" charset="0"/>
              </a:rPr>
              <a:t>The constant distance OP = r ,  is a radius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57150">
              <a:lnSpc>
                <a:spcPct val="107000"/>
              </a:lnSpc>
              <a:spcAft>
                <a:spcPts val="800"/>
              </a:spcAft>
            </a:pPr>
            <a:r>
              <a:rPr lang="en-IN" dirty="0">
                <a:latin typeface="Calibri" panose="020F0502020204030204" pitchFamily="34" charset="0"/>
                <a:ea typeface="Times New Roman" panose="02020603050405020304" pitchFamily="18" charset="0"/>
                <a:cs typeface="Calibri" panose="020F0502020204030204" pitchFamily="34" charset="0"/>
              </a:rPr>
              <a:t>AB = 2r , a diameter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57150">
              <a:lnSpc>
                <a:spcPct val="107000"/>
              </a:lnSpc>
              <a:spcAft>
                <a:spcPts val="800"/>
              </a:spcAft>
            </a:pPr>
            <a:r>
              <a:rPr lang="en-IN" dirty="0">
                <a:latin typeface="Calibri" panose="020F0502020204030204" pitchFamily="34" charset="0"/>
                <a:ea typeface="Times New Roman" panose="02020603050405020304" pitchFamily="18" charset="0"/>
                <a:cs typeface="Calibri" panose="020F0502020204030204" pitchFamily="34" charset="0"/>
              </a:rPr>
              <a:t>CD is a chord   </a:t>
            </a:r>
          </a:p>
          <a:p>
            <a:pPr marL="57150">
              <a:lnSpc>
                <a:spcPct val="107000"/>
              </a:lnSpc>
              <a:spcAft>
                <a:spcPts val="800"/>
              </a:spcAft>
            </a:pPr>
            <a:r>
              <a:rPr lang="en-IN" dirty="0">
                <a:latin typeface="Calibri" panose="020F0502020204030204" pitchFamily="34" charset="0"/>
                <a:ea typeface="Times New Roman" panose="02020603050405020304" pitchFamily="18" charset="0"/>
                <a:cs typeface="Calibri" panose="020F0502020204030204" pitchFamily="34" charset="0"/>
              </a:rPr>
              <a:t>An arc                                                           </a:t>
            </a:r>
          </a:p>
          <a:p>
            <a:pPr marL="57150">
              <a:lnSpc>
                <a:spcPct val="107000"/>
              </a:lnSpc>
              <a:spcAft>
                <a:spcPts val="800"/>
              </a:spcAft>
            </a:pPr>
            <a:endParaRPr lang="en-IN" dirty="0">
              <a:latin typeface="Calibri" panose="020F0502020204030204" pitchFamily="34" charset="0"/>
              <a:ea typeface="Times New Roman" panose="02020603050405020304" pitchFamily="18" charset="0"/>
              <a:cs typeface="Calibri" panose="020F0502020204030204" pitchFamily="34" charset="0"/>
            </a:endParaRPr>
          </a:p>
          <a:p>
            <a:pPr marL="57150">
              <a:lnSpc>
                <a:spcPct val="107000"/>
              </a:lnSpc>
              <a:spcAft>
                <a:spcPts val="800"/>
              </a:spcAft>
            </a:pPr>
            <a:r>
              <a:rPr lang="en-IN" dirty="0">
                <a:latin typeface="Calibri" panose="020F0502020204030204" pitchFamily="34" charset="0"/>
                <a:ea typeface="Times New Roman" panose="02020603050405020304" pitchFamily="18" charset="0"/>
                <a:cs typeface="Calibri" panose="020F0502020204030204" pitchFamily="34"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EFDA9E9-75F4-4F4C-8B6C-74687700E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312974">
            <a:off x="5942942" y="3335485"/>
            <a:ext cx="1680602" cy="1532205"/>
          </a:xfrm>
          <a:prstGeom prst="rect">
            <a:avLst/>
          </a:prstGeom>
        </p:spPr>
      </p:pic>
      <p:pic>
        <p:nvPicPr>
          <p:cNvPr id="8" name="Picture 7">
            <a:extLst>
              <a:ext uri="{FF2B5EF4-FFF2-40B4-BE49-F238E27FC236}">
                <a16:creationId xmlns:a16="http://schemas.microsoft.com/office/drawing/2014/main" id="{62D7E476-A815-409C-9CF7-1573074EFCD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678636" y="4760661"/>
            <a:ext cx="3690806" cy="1629506"/>
          </a:xfrm>
          <a:prstGeom prst="rect">
            <a:avLst/>
          </a:prstGeom>
          <a:noFill/>
          <a:ln>
            <a:noFill/>
          </a:ln>
        </p:spPr>
      </p:pic>
      <p:pic>
        <p:nvPicPr>
          <p:cNvPr id="6" name="Picture 5">
            <a:extLst>
              <a:ext uri="{FF2B5EF4-FFF2-40B4-BE49-F238E27FC236}">
                <a16:creationId xmlns:a16="http://schemas.microsoft.com/office/drawing/2014/main" id="{890DEE27-1586-4B08-8FA3-E84298ED44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9706" y="4892628"/>
            <a:ext cx="1524000" cy="1524000"/>
          </a:xfrm>
          <a:prstGeom prst="rect">
            <a:avLst/>
          </a:prstGeom>
        </p:spPr>
      </p:pic>
      <p:pic>
        <p:nvPicPr>
          <p:cNvPr id="10" name="Picture 9">
            <a:extLst>
              <a:ext uri="{FF2B5EF4-FFF2-40B4-BE49-F238E27FC236}">
                <a16:creationId xmlns:a16="http://schemas.microsoft.com/office/drawing/2014/main" id="{34BD785B-CD43-4611-A146-736A80371A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3706" y="4051414"/>
            <a:ext cx="1524000" cy="152400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ADAE0AF-FC85-47CC-85C3-810E557249FA}"/>
                  </a:ext>
                </a:extLst>
              </p:cNvPr>
              <p:cNvSpPr txBox="1"/>
              <p:nvPr/>
            </p:nvSpPr>
            <p:spPr>
              <a:xfrm>
                <a:off x="2318363" y="2416716"/>
                <a:ext cx="182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𝑟</m:t>
                      </m:r>
                    </m:oMath>
                  </m:oMathPara>
                </a14:m>
                <a:endParaRPr lang="en-IN" dirty="0"/>
              </a:p>
            </p:txBody>
          </p:sp>
        </mc:Choice>
        <mc:Fallback xmlns="">
          <p:sp>
            <p:nvSpPr>
              <p:cNvPr id="3" name="TextBox 2">
                <a:extLst>
                  <a:ext uri="{FF2B5EF4-FFF2-40B4-BE49-F238E27FC236}">
                    <a16:creationId xmlns:a16="http://schemas.microsoft.com/office/drawing/2014/main" id="{EADAE0AF-FC85-47CC-85C3-810E557249FA}"/>
                  </a:ext>
                </a:extLst>
              </p:cNvPr>
              <p:cNvSpPr txBox="1">
                <a:spLocks noRot="1" noChangeAspect="1" noMove="1" noResize="1" noEditPoints="1" noAdjustHandles="1" noChangeArrowheads="1" noChangeShapeType="1" noTextEdit="1"/>
              </p:cNvSpPr>
              <p:nvPr/>
            </p:nvSpPr>
            <p:spPr>
              <a:xfrm>
                <a:off x="2318363" y="2416716"/>
                <a:ext cx="182999" cy="276999"/>
              </a:xfrm>
              <a:prstGeom prst="rect">
                <a:avLst/>
              </a:prstGeom>
              <a:blipFill>
                <a:blip r:embed="rId8"/>
                <a:stretch>
                  <a:fillRect l="-13333" r="-13333"/>
                </a:stretch>
              </a:blipFill>
            </p:spPr>
            <p:txBody>
              <a:bodyPr/>
              <a:lstStyle/>
              <a:p>
                <a:r>
                  <a:rPr lang="en-IN">
                    <a:noFill/>
                  </a:rPr>
                  <a:t> </a:t>
                </a:r>
              </a:p>
            </p:txBody>
          </p:sp>
        </mc:Fallback>
      </mc:AlternateContent>
    </p:spTree>
    <p:extLst>
      <p:ext uri="{BB962C8B-B14F-4D97-AF65-F5344CB8AC3E}">
        <p14:creationId xmlns:p14="http://schemas.microsoft.com/office/powerpoint/2010/main" val="31665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additive="base">
                                        <p:cTn id="4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 calcmode="lin" valueType="num">
                                      <p:cBhvr additive="base">
                                        <p:cTn id="4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additive="base">
                                        <p:cTn id="6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additive="base">
                                        <p:cTn id="73" dur="500" fill="hold"/>
                                        <p:tgtEl>
                                          <p:spTgt spid="6"/>
                                        </p:tgtEl>
                                        <p:attrNameLst>
                                          <p:attrName>ppt_x</p:attrName>
                                        </p:attrNameLst>
                                      </p:cBhvr>
                                      <p:tavLst>
                                        <p:tav tm="0">
                                          <p:val>
                                            <p:strVal val="#ppt_x"/>
                                          </p:val>
                                        </p:tav>
                                        <p:tav tm="100000">
                                          <p:val>
                                            <p:strVal val="#ppt_x"/>
                                          </p:val>
                                        </p:tav>
                                      </p:tavLst>
                                    </p:anim>
                                    <p:anim calcmode="lin" valueType="num">
                                      <p:cBhvr additive="base">
                                        <p:cTn id="7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additive="base">
                                        <p:cTn id="79" dur="500" fill="hold"/>
                                        <p:tgtEl>
                                          <p:spTgt spid="10"/>
                                        </p:tgtEl>
                                        <p:attrNameLst>
                                          <p:attrName>ppt_x</p:attrName>
                                        </p:attrNameLst>
                                      </p:cBhvr>
                                      <p:tavLst>
                                        <p:tav tm="0">
                                          <p:val>
                                            <p:strVal val="#ppt_x"/>
                                          </p:val>
                                        </p:tav>
                                        <p:tav tm="100000">
                                          <p:val>
                                            <p:strVal val="#ppt_x"/>
                                          </p:val>
                                        </p:tav>
                                      </p:tavLst>
                                    </p:anim>
                                    <p:anim calcmode="lin" valueType="num">
                                      <p:cBhvr additive="base">
                                        <p:cTn id="8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4E8C-4224-44B2-B15C-24635E20CF18}"/>
              </a:ext>
            </a:extLst>
          </p:cNvPr>
          <p:cNvSpPr>
            <a:spLocks noGrp="1"/>
          </p:cNvSpPr>
          <p:nvPr>
            <p:ph type="title"/>
          </p:nvPr>
        </p:nvSpPr>
        <p:spPr>
          <a:xfrm>
            <a:off x="838200" y="365126"/>
            <a:ext cx="10515600" cy="602438"/>
          </a:xfrm>
        </p:spPr>
        <p:txBody>
          <a:bodyPr>
            <a:normAutofit fontScale="90000"/>
          </a:bodyPr>
          <a:lstStyle/>
          <a:p>
            <a:pPr algn="ctr"/>
            <a:r>
              <a:rPr lang="en-GB" dirty="0"/>
              <a:t>Circle:</a:t>
            </a:r>
            <a:endParaRPr lang="en-IN" dirty="0"/>
          </a:p>
        </p:txBody>
      </p:sp>
      <p:sp>
        <p:nvSpPr>
          <p:cNvPr id="3" name="Content Placeholder 2">
            <a:extLst>
              <a:ext uri="{FF2B5EF4-FFF2-40B4-BE49-F238E27FC236}">
                <a16:creationId xmlns:a16="http://schemas.microsoft.com/office/drawing/2014/main" id="{0CC1A80C-9A3F-4C4D-93A4-AACFD09896F2}"/>
              </a:ext>
            </a:extLst>
          </p:cNvPr>
          <p:cNvSpPr>
            <a:spLocks noGrp="1"/>
          </p:cNvSpPr>
          <p:nvPr>
            <p:ph idx="1"/>
          </p:nvPr>
        </p:nvSpPr>
        <p:spPr>
          <a:xfrm>
            <a:off x="1050851" y="882502"/>
            <a:ext cx="10515600" cy="5294461"/>
          </a:xfrm>
        </p:spPr>
        <p:txBody>
          <a:bodyPr/>
          <a:lstStyle/>
          <a:p>
            <a:r>
              <a:rPr lang="en-GB" sz="3600" dirty="0"/>
              <a:t>Sector:</a:t>
            </a:r>
          </a:p>
          <a:p>
            <a:endParaRPr lang="en-GB" sz="3600" dirty="0"/>
          </a:p>
          <a:p>
            <a:endParaRPr lang="en-GB" sz="3600" dirty="0"/>
          </a:p>
          <a:p>
            <a:endParaRPr lang="en-GB" sz="3600" dirty="0"/>
          </a:p>
          <a:p>
            <a:endParaRPr lang="en-GB" sz="3600" dirty="0"/>
          </a:p>
          <a:p>
            <a:endParaRPr lang="en-GB" sz="3600"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34EE2FD-7012-422D-9CEC-EB277409752C}"/>
                  </a:ext>
                </a:extLst>
              </p:cNvPr>
              <p:cNvSpPr/>
              <p:nvPr/>
            </p:nvSpPr>
            <p:spPr>
              <a:xfrm>
                <a:off x="5446931" y="2497719"/>
                <a:ext cx="5908917" cy="3218125"/>
              </a:xfrm>
              <a:prstGeom prst="rect">
                <a:avLst/>
              </a:prstGeom>
            </p:spPr>
            <p:txBody>
              <a:bodyPr wrap="square">
                <a:spAutoFit/>
              </a:bodyPr>
              <a:lstStyle/>
              <a:p>
                <a:pPr>
                  <a:lnSpc>
                    <a:spcPct val="107000"/>
                  </a:lnSpc>
                  <a:spcAft>
                    <a:spcPts val="800"/>
                  </a:spcAft>
                </a:pPr>
                <a:r>
                  <a:rPr lang="en-IN" sz="2800" dirty="0">
                    <a:latin typeface="Calibri" panose="020F0502020204030204" pitchFamily="34" charset="0"/>
                    <a:ea typeface="Times New Roman" panose="02020603050405020304" pitchFamily="18" charset="0"/>
                    <a:cs typeface="Calibri" panose="020F0502020204030204" pitchFamily="34" charset="0"/>
                  </a:rPr>
                  <a:t>l = length of arc of a sector                                                                                                                   </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57150">
                  <a:lnSpc>
                    <a:spcPct val="107000"/>
                  </a:lnSpc>
                  <a:spcAft>
                    <a:spcPts val="800"/>
                  </a:spcAft>
                </a:pPr>
                <a:r>
                  <a:rPr lang="en-IN" sz="2800" dirty="0">
                    <a:latin typeface="Calibri" panose="020F0502020204030204" pitchFamily="34" charset="0"/>
                    <a:ea typeface="Times New Roman" panose="02020603050405020304" pitchFamily="18" charset="0"/>
                    <a:cs typeface="Calibri" panose="020F0502020204030204" pitchFamily="34" charset="0"/>
                  </a:rPr>
                  <a:t>l = </a:t>
                </a:r>
                <a14:m>
                  <m:oMath xmlns:m="http://schemas.openxmlformats.org/officeDocument/2006/math">
                    <m:f>
                      <m:fPr>
                        <m:ctrlPr>
                          <a:rPr lang="en-IN" sz="2800" i="1">
                            <a:latin typeface="Cambria Math" panose="02040503050406030204" pitchFamily="18" charset="0"/>
                            <a:ea typeface="Times New Roman" panose="02020603050405020304" pitchFamily="18" charset="0"/>
                            <a:cs typeface="Calibri" panose="020F0502020204030204" pitchFamily="34" charset="0"/>
                          </a:rPr>
                        </m:ctrlPr>
                      </m:fPr>
                      <m:num>
                        <m:r>
                          <a:rPr lang="en-IN" sz="2800" i="1">
                            <a:latin typeface="Cambria Math" panose="02040503050406030204" pitchFamily="18" charset="0"/>
                            <a:ea typeface="Times New Roman" panose="02020603050405020304" pitchFamily="18" charset="0"/>
                            <a:cs typeface="Calibri" panose="020F0502020204030204" pitchFamily="34" charset="0"/>
                          </a:rPr>
                          <m:t>𝜃</m:t>
                        </m:r>
                      </m:num>
                      <m:den>
                        <m:r>
                          <a:rPr lang="en-IN" sz="2800" i="1">
                            <a:latin typeface="Cambria Math" panose="02040503050406030204" pitchFamily="18" charset="0"/>
                            <a:ea typeface="Times New Roman" panose="02020603050405020304" pitchFamily="18" charset="0"/>
                            <a:cs typeface="Calibri" panose="020F0502020204030204" pitchFamily="34" charset="0"/>
                          </a:rPr>
                          <m:t>360</m:t>
                        </m:r>
                      </m:den>
                    </m:f>
                    <m:r>
                      <a:rPr lang="en-IN" sz="2800" i="1">
                        <a:latin typeface="Cambria Math" panose="02040503050406030204" pitchFamily="18" charset="0"/>
                        <a:ea typeface="Times New Roman" panose="02020603050405020304" pitchFamily="18" charset="0"/>
                        <a:cs typeface="Calibri" panose="020F0502020204030204" pitchFamily="34" charset="0"/>
                      </a:rPr>
                      <m:t>2</m:t>
                    </m:r>
                    <m:r>
                      <a:rPr lang="en-IN" sz="2800" i="1">
                        <a:latin typeface="Cambria Math" panose="02040503050406030204" pitchFamily="18" charset="0"/>
                        <a:ea typeface="Times New Roman" panose="02020603050405020304" pitchFamily="18" charset="0"/>
                        <a:cs typeface="Calibri" panose="020F0502020204030204" pitchFamily="34" charset="0"/>
                      </a:rPr>
                      <m:t>𝜋</m:t>
                    </m:r>
                    <m:r>
                      <a:rPr lang="en-IN" sz="2800" i="1">
                        <a:latin typeface="Cambria Math" panose="02040503050406030204" pitchFamily="18" charset="0"/>
                        <a:ea typeface="Times New Roman" panose="02020603050405020304" pitchFamily="18" charset="0"/>
                        <a:cs typeface="Calibri" panose="020F0502020204030204" pitchFamily="34" charset="0"/>
                      </a:rPr>
                      <m:t>𝑟</m:t>
                    </m:r>
                  </m:oMath>
                </a14:m>
                <a:r>
                  <a:rPr lang="en-IN" sz="2800" dirty="0">
                    <a:latin typeface="Calibri" panose="020F0502020204030204" pitchFamily="34" charset="0"/>
                    <a:ea typeface="Times New Roman" panose="02020603050405020304" pitchFamily="18" charset="0"/>
                    <a:cs typeface="Calibri" panose="020F0502020204030204" pitchFamily="34" charset="0"/>
                  </a:rPr>
                  <a:t>                                                                         </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57150">
                  <a:lnSpc>
                    <a:spcPct val="107000"/>
                  </a:lnSpc>
                  <a:spcAft>
                    <a:spcPts val="800"/>
                  </a:spcAft>
                </a:pPr>
                <a:r>
                  <a:rPr lang="en-IN" sz="2800" dirty="0">
                    <a:latin typeface="Calibri" panose="020F0502020204030204" pitchFamily="34" charset="0"/>
                    <a:ea typeface="Times New Roman" panose="02020603050405020304" pitchFamily="18" charset="0"/>
                    <a:cs typeface="Calibri" panose="020F0502020204030204" pitchFamily="34" charset="0"/>
                  </a:rPr>
                  <a:t>a = Area of a sector                                                                                             </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57150">
                  <a:lnSpc>
                    <a:spcPct val="107000"/>
                  </a:lnSpc>
                  <a:spcAft>
                    <a:spcPts val="800"/>
                  </a:spcAft>
                </a:pPr>
                <a:r>
                  <a:rPr lang="en-IN" sz="2800" dirty="0">
                    <a:latin typeface="Calibri" panose="020F0502020204030204" pitchFamily="34" charset="0"/>
                    <a:ea typeface="Times New Roman" panose="02020603050405020304" pitchFamily="18" charset="0"/>
                    <a:cs typeface="Calibri" panose="020F0502020204030204" pitchFamily="34" charset="0"/>
                  </a:rPr>
                  <a:t>a= </a:t>
                </a:r>
                <a14:m>
                  <m:oMath xmlns:m="http://schemas.openxmlformats.org/officeDocument/2006/math">
                    <m:f>
                      <m:fPr>
                        <m:ctrlPr>
                          <a:rPr lang="en-IN" sz="2800" i="1">
                            <a:latin typeface="Cambria Math" panose="02040503050406030204" pitchFamily="18" charset="0"/>
                            <a:ea typeface="Times New Roman" panose="02020603050405020304" pitchFamily="18" charset="0"/>
                            <a:cs typeface="Calibri" panose="020F0502020204030204" pitchFamily="34" charset="0"/>
                          </a:rPr>
                        </m:ctrlPr>
                      </m:fPr>
                      <m:num>
                        <m:r>
                          <a:rPr lang="en-IN" sz="2800" i="1">
                            <a:latin typeface="Cambria Math" panose="02040503050406030204" pitchFamily="18" charset="0"/>
                            <a:ea typeface="Times New Roman" panose="02020603050405020304" pitchFamily="18" charset="0"/>
                            <a:cs typeface="Calibri" panose="020F0502020204030204" pitchFamily="34" charset="0"/>
                          </a:rPr>
                          <m:t>𝜃</m:t>
                        </m:r>
                      </m:num>
                      <m:den>
                        <m:r>
                          <a:rPr lang="en-IN" sz="2800" i="1">
                            <a:latin typeface="Cambria Math" panose="02040503050406030204" pitchFamily="18" charset="0"/>
                            <a:ea typeface="Times New Roman" panose="02020603050405020304" pitchFamily="18" charset="0"/>
                            <a:cs typeface="Calibri" panose="020F0502020204030204" pitchFamily="34" charset="0"/>
                          </a:rPr>
                          <m:t>360</m:t>
                        </m:r>
                      </m:den>
                    </m:f>
                    <m:r>
                      <a:rPr lang="en-IN" sz="2800" i="1">
                        <a:latin typeface="Cambria Math" panose="02040503050406030204" pitchFamily="18" charset="0"/>
                        <a:ea typeface="Times New Roman" panose="02020603050405020304" pitchFamily="18" charset="0"/>
                        <a:cs typeface="Calibri" panose="020F0502020204030204" pitchFamily="34" charset="0"/>
                      </a:rPr>
                      <m:t>𝜋</m:t>
                    </m:r>
                    <m:sSup>
                      <m:sSupPr>
                        <m:ctrlPr>
                          <a:rPr lang="en-IN" sz="2800" i="1">
                            <a:latin typeface="Cambria Math" panose="02040503050406030204" pitchFamily="18" charset="0"/>
                            <a:ea typeface="Times New Roman" panose="02020603050405020304" pitchFamily="18" charset="0"/>
                            <a:cs typeface="Calibri" panose="020F0502020204030204" pitchFamily="34" charset="0"/>
                          </a:rPr>
                        </m:ctrlPr>
                      </m:sSupPr>
                      <m:e>
                        <m:r>
                          <a:rPr lang="en-IN" sz="2800" i="1">
                            <a:latin typeface="Cambria Math" panose="02040503050406030204" pitchFamily="18" charset="0"/>
                            <a:ea typeface="Times New Roman" panose="02020603050405020304" pitchFamily="18" charset="0"/>
                            <a:cs typeface="Calibri" panose="020F0502020204030204" pitchFamily="34" charset="0"/>
                          </a:rPr>
                          <m:t>𝑟</m:t>
                        </m:r>
                      </m:e>
                      <m:sup>
                        <m:r>
                          <a:rPr lang="en-IN" sz="2800" i="1">
                            <a:latin typeface="Cambria Math" panose="02040503050406030204" pitchFamily="18" charset="0"/>
                            <a:ea typeface="Times New Roman" panose="02020603050405020304" pitchFamily="18" charset="0"/>
                            <a:cs typeface="Calibri" panose="020F0502020204030204" pitchFamily="34" charset="0"/>
                          </a:rPr>
                          <m:t>2</m:t>
                        </m:r>
                      </m:sup>
                    </m:sSup>
                  </m:oMath>
                </a14:m>
                <a:endParaRPr lang="en-IN" sz="2800" dirty="0">
                  <a:latin typeface="Calibri" panose="020F0502020204030204" pitchFamily="34" charset="0"/>
                  <a:ea typeface="Times New Roman" panose="02020603050405020304" pitchFamily="18" charset="0"/>
                  <a:cs typeface="Calibri" panose="020F0502020204030204" pitchFamily="34" charset="0"/>
                </a:endParaRPr>
              </a:p>
              <a:p>
                <a:pPr marL="57150">
                  <a:lnSpc>
                    <a:spcPct val="107000"/>
                  </a:lnSpc>
                  <a:spcAft>
                    <a:spcPts val="800"/>
                  </a:spcAft>
                </a:pPr>
                <a:r>
                  <a:rPr lang="en-IN" sz="2800" dirty="0">
                    <a:latin typeface="Calibri" panose="020F0502020204030204" pitchFamily="34" charset="0"/>
                    <a:ea typeface="Calibri" panose="020F0502020204030204" pitchFamily="34" charset="0"/>
                    <a:cs typeface="Times New Roman" panose="02020603050405020304" pitchFamily="18" charset="0"/>
                  </a:rPr>
                  <a:t>Also  area = ½ </a:t>
                </a:r>
                <a:r>
                  <a:rPr lang="en-IN" dirty="0" err="1">
                    <a:latin typeface="Calibri" panose="020F0502020204030204" pitchFamily="34" charset="0"/>
                    <a:ea typeface="Calibri" panose="020F0502020204030204" pitchFamily="34" charset="0"/>
                    <a:cs typeface="Times New Roman" panose="02020603050405020304" pitchFamily="18" charset="0"/>
                  </a:rPr>
                  <a:t>l</a:t>
                </a:r>
                <a:r>
                  <a:rPr lang="en-IN" sz="2000" dirty="0" err="1">
                    <a:latin typeface="Calibri" panose="020F0502020204030204" pitchFamily="34" charset="0"/>
                    <a:ea typeface="Calibri" panose="020F0502020204030204" pitchFamily="34" charset="0"/>
                    <a:cs typeface="Times New Roman" panose="02020603050405020304" pitchFamily="18" charset="0"/>
                  </a:rPr>
                  <a:t>r</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334EE2FD-7012-422D-9CEC-EB277409752C}"/>
                  </a:ext>
                </a:extLst>
              </p:cNvPr>
              <p:cNvSpPr>
                <a:spLocks noRot="1" noChangeAspect="1" noMove="1" noResize="1" noEditPoints="1" noAdjustHandles="1" noChangeArrowheads="1" noChangeShapeType="1" noTextEdit="1"/>
              </p:cNvSpPr>
              <p:nvPr/>
            </p:nvSpPr>
            <p:spPr>
              <a:xfrm>
                <a:off x="5446931" y="2497719"/>
                <a:ext cx="5908917" cy="3218125"/>
              </a:xfrm>
              <a:prstGeom prst="rect">
                <a:avLst/>
              </a:prstGeom>
              <a:blipFill>
                <a:blip r:embed="rId3"/>
                <a:stretch>
                  <a:fillRect l="-2167" t="-1705" r="-104334" b="-4356"/>
                </a:stretch>
              </a:blipFill>
            </p:spPr>
            <p:txBody>
              <a:bodyPr/>
              <a:lstStyle/>
              <a:p>
                <a:r>
                  <a:rPr lang="en-IN">
                    <a:noFill/>
                  </a:rPr>
                  <a:t> </a:t>
                </a:r>
              </a:p>
            </p:txBody>
          </p:sp>
        </mc:Fallback>
      </mc:AlternateContent>
      <p:pic>
        <p:nvPicPr>
          <p:cNvPr id="9" name="Picture 8" descr="A picture containing object, clock&#10;&#10;Description automatically generated">
            <a:extLst>
              <a:ext uri="{FF2B5EF4-FFF2-40B4-BE49-F238E27FC236}">
                <a16:creationId xmlns:a16="http://schemas.microsoft.com/office/drawing/2014/main" id="{540AAA02-1AC1-4DC9-ABD2-3392FC12D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267080" y="2126475"/>
            <a:ext cx="2438400" cy="187642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E14ECA0-667F-479F-BE24-8FFA8A5B8612}"/>
                  </a:ext>
                </a:extLst>
              </p:cNvPr>
              <p:cNvSpPr txBox="1"/>
              <p:nvPr/>
            </p:nvSpPr>
            <p:spPr>
              <a:xfrm>
                <a:off x="2093720" y="2220720"/>
                <a:ext cx="182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𝑟</m:t>
                      </m:r>
                    </m:oMath>
                  </m:oMathPara>
                </a14:m>
                <a:endParaRPr lang="en-IN" dirty="0"/>
              </a:p>
            </p:txBody>
          </p:sp>
        </mc:Choice>
        <mc:Fallback xmlns="">
          <p:sp>
            <p:nvSpPr>
              <p:cNvPr id="10" name="TextBox 9">
                <a:extLst>
                  <a:ext uri="{FF2B5EF4-FFF2-40B4-BE49-F238E27FC236}">
                    <a16:creationId xmlns:a16="http://schemas.microsoft.com/office/drawing/2014/main" id="{FE14ECA0-667F-479F-BE24-8FFA8A5B8612}"/>
                  </a:ext>
                </a:extLst>
              </p:cNvPr>
              <p:cNvSpPr txBox="1">
                <a:spLocks noRot="1" noChangeAspect="1" noMove="1" noResize="1" noEditPoints="1" noAdjustHandles="1" noChangeArrowheads="1" noChangeShapeType="1" noTextEdit="1"/>
              </p:cNvSpPr>
              <p:nvPr/>
            </p:nvSpPr>
            <p:spPr>
              <a:xfrm>
                <a:off x="2093720" y="2220720"/>
                <a:ext cx="182999" cy="276999"/>
              </a:xfrm>
              <a:prstGeom prst="rect">
                <a:avLst/>
              </a:prstGeom>
              <a:blipFill>
                <a:blip r:embed="rId5"/>
                <a:stretch>
                  <a:fillRect l="-13333" r="-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0274E52-763D-43CF-A329-56CF174FD691}"/>
                  </a:ext>
                </a:extLst>
              </p:cNvPr>
              <p:cNvSpPr txBox="1"/>
              <p:nvPr/>
            </p:nvSpPr>
            <p:spPr>
              <a:xfrm>
                <a:off x="3424493" y="2926186"/>
                <a:ext cx="148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𝑙</m:t>
                      </m:r>
                    </m:oMath>
                  </m:oMathPara>
                </a14:m>
                <a:endParaRPr lang="en-IN" dirty="0"/>
              </a:p>
            </p:txBody>
          </p:sp>
        </mc:Choice>
        <mc:Fallback xmlns="">
          <p:sp>
            <p:nvSpPr>
              <p:cNvPr id="11" name="TextBox 10">
                <a:extLst>
                  <a:ext uri="{FF2B5EF4-FFF2-40B4-BE49-F238E27FC236}">
                    <a16:creationId xmlns:a16="http://schemas.microsoft.com/office/drawing/2014/main" id="{50274E52-763D-43CF-A329-56CF174FD691}"/>
                  </a:ext>
                </a:extLst>
              </p:cNvPr>
              <p:cNvSpPr txBox="1">
                <a:spLocks noRot="1" noChangeAspect="1" noMove="1" noResize="1" noEditPoints="1" noAdjustHandles="1" noChangeArrowheads="1" noChangeShapeType="1" noTextEdit="1"/>
              </p:cNvSpPr>
              <p:nvPr/>
            </p:nvSpPr>
            <p:spPr>
              <a:xfrm>
                <a:off x="3424493" y="2926186"/>
                <a:ext cx="148374" cy="276999"/>
              </a:xfrm>
              <a:prstGeom prst="rect">
                <a:avLst/>
              </a:prstGeom>
              <a:blipFill>
                <a:blip r:embed="rId6"/>
                <a:stretch>
                  <a:fillRect l="-33333" r="-33333" b="-11111"/>
                </a:stretch>
              </a:blipFill>
            </p:spPr>
            <p:txBody>
              <a:bodyPr/>
              <a:lstStyle/>
              <a:p>
                <a:r>
                  <a:rPr lang="en-IN">
                    <a:noFill/>
                  </a:rPr>
                  <a:t> </a:t>
                </a:r>
              </a:p>
            </p:txBody>
          </p:sp>
        </mc:Fallback>
      </mc:AlternateContent>
    </p:spTree>
    <p:extLst>
      <p:ext uri="{BB962C8B-B14F-4D97-AF65-F5344CB8AC3E}">
        <p14:creationId xmlns:p14="http://schemas.microsoft.com/office/powerpoint/2010/main" val="220672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additive="base">
                                        <p:cTn id="4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B282-94F3-4FE6-974E-0D9F21B65E04}"/>
              </a:ext>
            </a:extLst>
          </p:cNvPr>
          <p:cNvSpPr>
            <a:spLocks noGrp="1"/>
          </p:cNvSpPr>
          <p:nvPr>
            <p:ph type="title"/>
          </p:nvPr>
        </p:nvSpPr>
        <p:spPr>
          <a:xfrm>
            <a:off x="838200" y="365125"/>
            <a:ext cx="10515600" cy="698131"/>
          </a:xfrm>
        </p:spPr>
        <p:txBody>
          <a:bodyPr>
            <a:normAutofit/>
          </a:bodyPr>
          <a:lstStyle/>
          <a:p>
            <a:pPr algn="ctr"/>
            <a:r>
              <a:rPr lang="en-GB" dirty="0"/>
              <a:t>Properties of circles</a:t>
            </a:r>
            <a:endParaRPr lang="en-IN" dirty="0"/>
          </a:p>
        </p:txBody>
      </p:sp>
      <p:sp>
        <p:nvSpPr>
          <p:cNvPr id="3" name="Content Placeholder 2">
            <a:extLst>
              <a:ext uri="{FF2B5EF4-FFF2-40B4-BE49-F238E27FC236}">
                <a16:creationId xmlns:a16="http://schemas.microsoft.com/office/drawing/2014/main" id="{C7279DC8-8D09-4793-9CF8-9C02480CC0E4}"/>
              </a:ext>
            </a:extLst>
          </p:cNvPr>
          <p:cNvSpPr>
            <a:spLocks noGrp="1"/>
          </p:cNvSpPr>
          <p:nvPr>
            <p:ph idx="1"/>
          </p:nvPr>
        </p:nvSpPr>
        <p:spPr>
          <a:xfrm>
            <a:off x="838200" y="1063256"/>
            <a:ext cx="10515600" cy="5113707"/>
          </a:xfrm>
        </p:spPr>
        <p:txBody>
          <a:bodyPr>
            <a:normAutofit/>
          </a:bodyPr>
          <a:lstStyle/>
          <a:p>
            <a:r>
              <a:rPr lang="en-GB" dirty="0"/>
              <a:t> </a:t>
            </a:r>
            <a:r>
              <a:rPr lang="en-GB" sz="3200" dirty="0"/>
              <a:t>chord properties</a:t>
            </a:r>
          </a:p>
          <a:p>
            <a:endParaRPr lang="en-IN" dirty="0"/>
          </a:p>
          <a:p>
            <a:endParaRPr lang="en-IN" dirty="0"/>
          </a:p>
          <a:p>
            <a:endParaRPr lang="en-IN" dirty="0"/>
          </a:p>
          <a:p>
            <a:endParaRPr lang="en-IN" dirty="0"/>
          </a:p>
          <a:p>
            <a:r>
              <a:rPr lang="en-IN" sz="2000" dirty="0">
                <a:latin typeface="Calibri" panose="020F0502020204030204" pitchFamily="34" charset="0"/>
                <a:ea typeface="Times New Roman" panose="02020603050405020304" pitchFamily="18" charset="0"/>
                <a:cs typeface="Calibri" panose="020F0502020204030204" pitchFamily="34" charset="0"/>
              </a:rPr>
              <a:t>1</a:t>
            </a:r>
            <a:r>
              <a:rPr lang="en-IN" sz="2800" dirty="0">
                <a:latin typeface="Calibri" panose="020F0502020204030204" pitchFamily="34" charset="0"/>
                <a:ea typeface="Times New Roman" panose="02020603050405020304" pitchFamily="18" charset="0"/>
                <a:cs typeface="Calibri" panose="020F0502020204030204" pitchFamily="34" charset="0"/>
              </a:rPr>
              <a:t>. Equal chords are equidistant from the centre</a:t>
            </a:r>
          </a:p>
          <a:p>
            <a:r>
              <a:rPr lang="en-IN" dirty="0"/>
              <a:t>  If AB  =  CD then OP  =  OQ</a:t>
            </a:r>
          </a:p>
          <a:p>
            <a:endParaRPr lang="en-IN" dirty="0"/>
          </a:p>
          <a:p>
            <a:pPr lvl="0"/>
            <a:r>
              <a:rPr lang="en-IN" sz="2800" dirty="0"/>
              <a:t> 2.Chords which are equidistant from the centre will be of equal  lengths </a:t>
            </a:r>
          </a:p>
          <a:p>
            <a:r>
              <a:rPr lang="en-IN" dirty="0"/>
              <a:t>If OP = OQ then AB = CD</a:t>
            </a:r>
          </a:p>
          <a:p>
            <a:endParaRPr lang="en-IN" dirty="0"/>
          </a:p>
        </p:txBody>
      </p:sp>
      <p:pic>
        <p:nvPicPr>
          <p:cNvPr id="4" name="Picture 3">
            <a:extLst>
              <a:ext uri="{FF2B5EF4-FFF2-40B4-BE49-F238E27FC236}">
                <a16:creationId xmlns:a16="http://schemas.microsoft.com/office/drawing/2014/main" id="{4EA1B48C-8D2E-47DC-9A25-8ED59A989F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71059" y="1921398"/>
            <a:ext cx="1342664" cy="1111170"/>
          </a:xfrm>
          <a:prstGeom prst="rect">
            <a:avLst/>
          </a:prstGeom>
          <a:noFill/>
          <a:ln>
            <a:noFill/>
          </a:ln>
        </p:spPr>
      </p:pic>
      <p:sp>
        <p:nvSpPr>
          <p:cNvPr id="5" name="Rectangle 4">
            <a:extLst>
              <a:ext uri="{FF2B5EF4-FFF2-40B4-BE49-F238E27FC236}">
                <a16:creationId xmlns:a16="http://schemas.microsoft.com/office/drawing/2014/main" id="{1E6B8100-CDF7-4204-8A42-E7DAFAA07655}"/>
              </a:ext>
            </a:extLst>
          </p:cNvPr>
          <p:cNvSpPr/>
          <p:nvPr/>
        </p:nvSpPr>
        <p:spPr>
          <a:xfrm>
            <a:off x="1205961" y="3444672"/>
            <a:ext cx="7105984" cy="2223750"/>
          </a:xfrm>
          <a:prstGeom prst="rect">
            <a:avLst/>
          </a:prstGeom>
        </p:spPr>
        <p:txBody>
          <a:bodyPr wrap="square">
            <a:spAutoFit/>
          </a:bodyPr>
          <a:lstStyle/>
          <a:p>
            <a:pPr marL="57150">
              <a:lnSpc>
                <a:spcPct val="107000"/>
              </a:lnSpc>
              <a:spcAft>
                <a:spcPts val="800"/>
              </a:spcAft>
            </a:pPr>
            <a:endParaRPr lang="en-IN" sz="2800" dirty="0">
              <a:latin typeface="Calibri" panose="020F0502020204030204" pitchFamily="34" charset="0"/>
              <a:ea typeface="Times New Roman" panose="02020603050405020304" pitchFamily="18" charset="0"/>
              <a:cs typeface="Calibri" panose="020F0502020204030204" pitchFamily="34" charset="0"/>
            </a:endParaRPr>
          </a:p>
          <a:p>
            <a:pPr marL="57150">
              <a:lnSpc>
                <a:spcPct val="107000"/>
              </a:lnSpc>
              <a:spcAft>
                <a:spcPts val="800"/>
              </a:spcAft>
            </a:pPr>
            <a:endParaRPr lang="en-IN" sz="2800" dirty="0">
              <a:latin typeface="Calibri" panose="020F0502020204030204" pitchFamily="34" charset="0"/>
              <a:ea typeface="Times New Roman" panose="02020603050405020304" pitchFamily="18" charset="0"/>
              <a:cs typeface="Calibri" panose="020F0502020204030204" pitchFamily="34" charset="0"/>
            </a:endParaRPr>
          </a:p>
          <a:p>
            <a:pPr marL="57150">
              <a:lnSpc>
                <a:spcPct val="107000"/>
              </a:lnSpc>
              <a:spcAft>
                <a:spcPts val="800"/>
              </a:spcAft>
            </a:pPr>
            <a:endParaRPr lang="en-IN" sz="2800" dirty="0">
              <a:latin typeface="Calibri" panose="020F0502020204030204" pitchFamily="34" charset="0"/>
              <a:ea typeface="Times New Roman" panose="02020603050405020304" pitchFamily="18" charset="0"/>
              <a:cs typeface="Calibri" panose="020F0502020204030204" pitchFamily="34" charset="0"/>
            </a:endParaRPr>
          </a:p>
          <a:p>
            <a:pPr marL="57150">
              <a:lnSpc>
                <a:spcPct val="107000"/>
              </a:lnSpc>
              <a:spcAft>
                <a:spcPts val="800"/>
              </a:spcAft>
            </a:pP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873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9FB2-46D5-45CF-9D77-C195D1B2FD25}"/>
              </a:ext>
            </a:extLst>
          </p:cNvPr>
          <p:cNvSpPr>
            <a:spLocks noGrp="1"/>
          </p:cNvSpPr>
          <p:nvPr>
            <p:ph type="title"/>
          </p:nvPr>
        </p:nvSpPr>
        <p:spPr>
          <a:xfrm>
            <a:off x="838200" y="365125"/>
            <a:ext cx="10515600" cy="772559"/>
          </a:xfrm>
        </p:spPr>
        <p:txBody>
          <a:bodyPr/>
          <a:lstStyle/>
          <a:p>
            <a:pPr algn="ctr"/>
            <a:r>
              <a:rPr lang="en-GB" dirty="0"/>
              <a:t>Chord Properties</a:t>
            </a:r>
            <a:endParaRPr lang="en-IN" dirty="0"/>
          </a:p>
        </p:txBody>
      </p:sp>
      <p:sp>
        <p:nvSpPr>
          <p:cNvPr id="3" name="Content Placeholder 2">
            <a:extLst>
              <a:ext uri="{FF2B5EF4-FFF2-40B4-BE49-F238E27FC236}">
                <a16:creationId xmlns:a16="http://schemas.microsoft.com/office/drawing/2014/main" id="{106054AB-14FF-4AD6-BF6A-EDD75C069DC3}"/>
              </a:ext>
            </a:extLst>
          </p:cNvPr>
          <p:cNvSpPr>
            <a:spLocks noGrp="1"/>
          </p:cNvSpPr>
          <p:nvPr>
            <p:ph idx="1"/>
          </p:nvPr>
        </p:nvSpPr>
        <p:spPr>
          <a:xfrm>
            <a:off x="838200" y="1244009"/>
            <a:ext cx="10515600" cy="4932954"/>
          </a:xfrm>
        </p:spPr>
        <p:txBody>
          <a:bodyPr>
            <a:normAutofit/>
          </a:bodyPr>
          <a:lstStyle/>
          <a:p>
            <a:r>
              <a:rPr lang="en-IN" sz="2800" dirty="0"/>
              <a:t>3.The line drawn from the centre perpendicular to a chord bisects the chord</a:t>
            </a:r>
          </a:p>
          <a:p>
            <a:endParaRPr lang="en-IN" sz="2800" dirty="0"/>
          </a:p>
          <a:p>
            <a:endParaRPr lang="en-IN" dirty="0"/>
          </a:p>
          <a:p>
            <a:endParaRPr lang="en-IN" dirty="0"/>
          </a:p>
          <a:p>
            <a:endParaRPr lang="en-IN" dirty="0"/>
          </a:p>
          <a:p>
            <a:endParaRPr lang="en-IN" dirty="0"/>
          </a:p>
          <a:p>
            <a:r>
              <a:rPr lang="en-IN" sz="2800" dirty="0"/>
              <a:t>4.The line joining the centre and the midpoint of a chord will be perpendicular to the chord</a:t>
            </a:r>
          </a:p>
          <a:p>
            <a:r>
              <a:rPr lang="en-IN" sz="2800" dirty="0"/>
              <a:t>If AP = BP then OP perpendicular AB</a:t>
            </a:r>
          </a:p>
        </p:txBody>
      </p:sp>
      <p:pic>
        <p:nvPicPr>
          <p:cNvPr id="4" name="Picture 3">
            <a:extLst>
              <a:ext uri="{FF2B5EF4-FFF2-40B4-BE49-F238E27FC236}">
                <a16:creationId xmlns:a16="http://schemas.microsoft.com/office/drawing/2014/main" id="{34ED3970-3661-4223-89F4-05B9653D9C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45490" y="2361235"/>
            <a:ext cx="2200222" cy="1647527"/>
          </a:xfrm>
          <a:prstGeom prst="rect">
            <a:avLst/>
          </a:prstGeom>
          <a:noFill/>
          <a:ln>
            <a:noFill/>
          </a:ln>
        </p:spPr>
      </p:pic>
      <p:sp>
        <p:nvSpPr>
          <p:cNvPr id="5" name="Rectangle 4">
            <a:extLst>
              <a:ext uri="{FF2B5EF4-FFF2-40B4-BE49-F238E27FC236}">
                <a16:creationId xmlns:a16="http://schemas.microsoft.com/office/drawing/2014/main" id="{CE21F640-5C1D-44EB-9C8F-F4C560673FF9}"/>
              </a:ext>
            </a:extLst>
          </p:cNvPr>
          <p:cNvSpPr/>
          <p:nvPr/>
        </p:nvSpPr>
        <p:spPr>
          <a:xfrm>
            <a:off x="4971556" y="2486312"/>
            <a:ext cx="5511445" cy="532903"/>
          </a:xfrm>
          <a:prstGeom prst="rect">
            <a:avLst/>
          </a:prstGeom>
        </p:spPr>
        <p:txBody>
          <a:bodyPr wrap="none">
            <a:spAutoFit/>
          </a:bodyPr>
          <a:lstStyle/>
          <a:p>
            <a:pPr marL="57150">
              <a:lnSpc>
                <a:spcPct val="107000"/>
              </a:lnSpc>
              <a:spcAft>
                <a:spcPts val="800"/>
              </a:spcAft>
            </a:pPr>
            <a:r>
              <a:rPr lang="en-IN" sz="2800" dirty="0">
                <a:latin typeface="Calibri" panose="020F0502020204030204" pitchFamily="34" charset="0"/>
                <a:ea typeface="Times New Roman" panose="02020603050405020304" pitchFamily="18" charset="0"/>
                <a:cs typeface="Calibri" panose="020F0502020204030204" pitchFamily="34" charset="0"/>
              </a:rPr>
              <a:t>If OP perpendicular AB then AP = BP</a:t>
            </a: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949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E211-6DD7-4CF3-A0B0-3E6E41C437BE}"/>
              </a:ext>
            </a:extLst>
          </p:cNvPr>
          <p:cNvSpPr>
            <a:spLocks noGrp="1"/>
          </p:cNvSpPr>
          <p:nvPr>
            <p:ph type="title"/>
          </p:nvPr>
        </p:nvSpPr>
        <p:spPr>
          <a:xfrm>
            <a:off x="838200" y="365125"/>
            <a:ext cx="10515600" cy="698131"/>
          </a:xfrm>
        </p:spPr>
        <p:txBody>
          <a:bodyPr>
            <a:normAutofit/>
          </a:bodyPr>
          <a:lstStyle/>
          <a:p>
            <a:pPr algn="ctr"/>
            <a:r>
              <a:rPr lang="en-GB" dirty="0"/>
              <a:t>Chord properties</a:t>
            </a:r>
            <a:endParaRPr lang="en-IN" dirty="0"/>
          </a:p>
        </p:txBody>
      </p:sp>
      <p:sp>
        <p:nvSpPr>
          <p:cNvPr id="3" name="Content Placeholder 2">
            <a:extLst>
              <a:ext uri="{FF2B5EF4-FFF2-40B4-BE49-F238E27FC236}">
                <a16:creationId xmlns:a16="http://schemas.microsoft.com/office/drawing/2014/main" id="{9D4495C8-618F-49AE-B2A3-430C5DCF1A1A}"/>
              </a:ext>
            </a:extLst>
          </p:cNvPr>
          <p:cNvSpPr>
            <a:spLocks noGrp="1"/>
          </p:cNvSpPr>
          <p:nvPr>
            <p:ph idx="1"/>
          </p:nvPr>
        </p:nvSpPr>
        <p:spPr>
          <a:xfrm>
            <a:off x="838200" y="1063256"/>
            <a:ext cx="10515600" cy="5113707"/>
          </a:xfrm>
        </p:spPr>
        <p:txBody>
          <a:bodyPr>
            <a:noAutofit/>
          </a:bodyPr>
          <a:lstStyle/>
          <a:p>
            <a:pPr lvl="0"/>
            <a:r>
              <a:rPr lang="en-IN" sz="3200" dirty="0"/>
              <a:t>5.Longer chords are </a:t>
            </a:r>
            <a:r>
              <a:rPr lang="en-IN" sz="3200" u="sng" dirty="0"/>
              <a:t>nearer</a:t>
            </a:r>
            <a:r>
              <a:rPr lang="en-IN" sz="3200" dirty="0"/>
              <a:t> the centre</a:t>
            </a:r>
          </a:p>
          <a:p>
            <a:endParaRPr lang="en-IN" sz="3200" dirty="0"/>
          </a:p>
          <a:p>
            <a:pPr lvl="0"/>
            <a:r>
              <a:rPr lang="en-IN" sz="3200" dirty="0"/>
              <a:t>                        </a:t>
            </a:r>
          </a:p>
          <a:p>
            <a:pPr lvl="0"/>
            <a:endParaRPr lang="en-IN" sz="3200" dirty="0"/>
          </a:p>
          <a:p>
            <a:pPr lvl="0"/>
            <a:endParaRPr lang="en-IN" sz="3200" dirty="0"/>
          </a:p>
          <a:p>
            <a:pPr lvl="0"/>
            <a:r>
              <a:rPr lang="en-IN" sz="3200" dirty="0"/>
              <a:t>                             </a:t>
            </a:r>
            <a:r>
              <a:rPr lang="en-IN" dirty="0"/>
              <a:t>If om = 3.8 cm   and on = 3.7 cm</a:t>
            </a:r>
          </a:p>
          <a:p>
            <a:pPr lvl="0"/>
            <a:r>
              <a:rPr lang="en-IN" dirty="0"/>
              <a:t>                                               Column A                    Column B</a:t>
            </a:r>
          </a:p>
          <a:p>
            <a:pPr lvl="0"/>
            <a:r>
              <a:rPr lang="en-IN" dirty="0"/>
              <a:t>                                                    PQ                          CD</a:t>
            </a:r>
          </a:p>
          <a:p>
            <a:pPr marL="0" lvl="0" indent="0">
              <a:buNone/>
            </a:pPr>
            <a:r>
              <a:rPr lang="en-IN" dirty="0"/>
              <a:t>                                                       </a:t>
            </a:r>
            <a:r>
              <a:rPr lang="en-IN" sz="3200" dirty="0"/>
              <a:t>                      </a:t>
            </a:r>
          </a:p>
        </p:txBody>
      </p:sp>
      <p:pic>
        <p:nvPicPr>
          <p:cNvPr id="3074" name="Picture 2" descr="Image result for circle plain">
            <a:extLst>
              <a:ext uri="{FF2B5EF4-FFF2-40B4-BE49-F238E27FC236}">
                <a16:creationId xmlns:a16="http://schemas.microsoft.com/office/drawing/2014/main" id="{E777FCF2-8FD8-48DE-9BDA-0382B261D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9929" y="2281187"/>
            <a:ext cx="2541448" cy="188655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03CA3296-3BF1-4278-840E-089023F69C6E}"/>
              </a:ext>
            </a:extLst>
          </p:cNvPr>
          <p:cNvCxnSpPr>
            <a:stCxn id="3074" idx="1"/>
            <a:endCxn id="3074" idx="3"/>
          </p:cNvCxnSpPr>
          <p:nvPr/>
        </p:nvCxnSpPr>
        <p:spPr>
          <a:xfrm>
            <a:off x="4479929" y="3224463"/>
            <a:ext cx="25414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097C2614-F468-475C-A5C7-2BD1B115FE7E}"/>
              </a:ext>
            </a:extLst>
          </p:cNvPr>
          <p:cNvCxnSpPr/>
          <p:nvPr/>
        </p:nvCxnSpPr>
        <p:spPr>
          <a:xfrm>
            <a:off x="5268286" y="2357306"/>
            <a:ext cx="827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CDC4DFA-5050-4BC2-A869-F229853CD918}"/>
              </a:ext>
            </a:extLst>
          </p:cNvPr>
          <p:cNvCxnSpPr/>
          <p:nvPr/>
        </p:nvCxnSpPr>
        <p:spPr>
          <a:xfrm>
            <a:off x="5092117" y="2432807"/>
            <a:ext cx="1317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41CB7DC-507C-442D-A766-363AA1D53A91}"/>
              </a:ext>
            </a:extLst>
          </p:cNvPr>
          <p:cNvCxnSpPr/>
          <p:nvPr/>
        </p:nvCxnSpPr>
        <p:spPr>
          <a:xfrm>
            <a:off x="4932727" y="2541864"/>
            <a:ext cx="1669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A5EF3F8-C27E-461D-8B63-8C4A258800EE}"/>
              </a:ext>
            </a:extLst>
          </p:cNvPr>
          <p:cNvCxnSpPr/>
          <p:nvPr/>
        </p:nvCxnSpPr>
        <p:spPr>
          <a:xfrm>
            <a:off x="4790114" y="2676088"/>
            <a:ext cx="2030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DDB7912-18EF-4977-9BBC-0AECD38F43FB}"/>
              </a:ext>
            </a:extLst>
          </p:cNvPr>
          <p:cNvCxnSpPr/>
          <p:nvPr/>
        </p:nvCxnSpPr>
        <p:spPr>
          <a:xfrm>
            <a:off x="4639112" y="2785145"/>
            <a:ext cx="2306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AFC2821-5BAF-4B40-A8EB-5386BB6F115B}"/>
              </a:ext>
            </a:extLst>
          </p:cNvPr>
          <p:cNvCxnSpPr>
            <a:cxnSpLocks/>
          </p:cNvCxnSpPr>
          <p:nvPr/>
        </p:nvCxnSpPr>
        <p:spPr>
          <a:xfrm>
            <a:off x="4639112" y="2910980"/>
            <a:ext cx="2306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E2558A4-0254-4F26-883A-749605322785}"/>
              </a:ext>
            </a:extLst>
          </p:cNvPr>
          <p:cNvCxnSpPr/>
          <p:nvPr/>
        </p:nvCxnSpPr>
        <p:spPr>
          <a:xfrm>
            <a:off x="4555222" y="3036815"/>
            <a:ext cx="2466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65DE7B3-F4DF-4117-8412-40356A0DB927}"/>
              </a:ext>
            </a:extLst>
          </p:cNvPr>
          <p:cNvCxnSpPr/>
          <p:nvPr/>
        </p:nvCxnSpPr>
        <p:spPr>
          <a:xfrm>
            <a:off x="4555222" y="3129094"/>
            <a:ext cx="2466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0A8DCF-09DC-4E54-96E9-5085A790E5D8}"/>
              </a:ext>
            </a:extLst>
          </p:cNvPr>
          <p:cNvCxnSpPr/>
          <p:nvPr/>
        </p:nvCxnSpPr>
        <p:spPr>
          <a:xfrm>
            <a:off x="4555222" y="3363985"/>
            <a:ext cx="2466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69CAC0C-362F-4D3B-A25B-EE9024D58B9C}"/>
              </a:ext>
            </a:extLst>
          </p:cNvPr>
          <p:cNvCxnSpPr/>
          <p:nvPr/>
        </p:nvCxnSpPr>
        <p:spPr>
          <a:xfrm>
            <a:off x="4555222" y="3498209"/>
            <a:ext cx="2466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055B6A-2650-46C1-A3E1-AD454EF82BEF}"/>
              </a:ext>
            </a:extLst>
          </p:cNvPr>
          <p:cNvCxnSpPr/>
          <p:nvPr/>
        </p:nvCxnSpPr>
        <p:spPr>
          <a:xfrm>
            <a:off x="4639112" y="3620109"/>
            <a:ext cx="2306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D12727F-2DDC-494D-B36A-5DE27BC649B2}"/>
              </a:ext>
            </a:extLst>
          </p:cNvPr>
          <p:cNvCxnSpPr/>
          <p:nvPr/>
        </p:nvCxnSpPr>
        <p:spPr>
          <a:xfrm>
            <a:off x="4723002" y="3749879"/>
            <a:ext cx="2097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1B84ACE-68E8-4194-A388-F87CCAB05D38}"/>
              </a:ext>
            </a:extLst>
          </p:cNvPr>
          <p:cNvCxnSpPr/>
          <p:nvPr/>
        </p:nvCxnSpPr>
        <p:spPr>
          <a:xfrm>
            <a:off x="4857226" y="3833769"/>
            <a:ext cx="1870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529BDB7-0B82-4624-AC81-8AA301B77AE8}"/>
              </a:ext>
            </a:extLst>
          </p:cNvPr>
          <p:cNvCxnSpPr/>
          <p:nvPr/>
        </p:nvCxnSpPr>
        <p:spPr>
          <a:xfrm>
            <a:off x="4932727" y="3959604"/>
            <a:ext cx="17281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22D45F-82BE-4770-9FD0-90692DD08C7A}"/>
              </a:ext>
            </a:extLst>
          </p:cNvPr>
          <p:cNvCxnSpPr/>
          <p:nvPr/>
        </p:nvCxnSpPr>
        <p:spPr>
          <a:xfrm>
            <a:off x="5268286" y="4051883"/>
            <a:ext cx="1073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6" name="Picture 4" descr="Image result for circle plain">
            <a:extLst>
              <a:ext uri="{FF2B5EF4-FFF2-40B4-BE49-F238E27FC236}">
                <a16:creationId xmlns:a16="http://schemas.microsoft.com/office/drawing/2014/main" id="{7ABEF356-8FDE-4F5F-9DDA-95A695AC5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977" y="3749879"/>
            <a:ext cx="1886551" cy="1886551"/>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a:extLst>
              <a:ext uri="{FF2B5EF4-FFF2-40B4-BE49-F238E27FC236}">
                <a16:creationId xmlns:a16="http://schemas.microsoft.com/office/drawing/2014/main" id="{20DE1A82-FC6D-4187-9C03-54296462227D}"/>
              </a:ext>
            </a:extLst>
          </p:cNvPr>
          <p:cNvCxnSpPr>
            <a:stCxn id="3076" idx="1"/>
            <a:endCxn id="3076" idx="3"/>
          </p:cNvCxnSpPr>
          <p:nvPr/>
        </p:nvCxnSpPr>
        <p:spPr>
          <a:xfrm>
            <a:off x="1606977" y="4693155"/>
            <a:ext cx="18865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FF162C0-50A8-4C8B-9A06-928CFECF04D9}"/>
              </a:ext>
            </a:extLst>
          </p:cNvPr>
          <p:cNvCxnSpPr/>
          <p:nvPr/>
        </p:nvCxnSpPr>
        <p:spPr>
          <a:xfrm>
            <a:off x="1728132" y="4253218"/>
            <a:ext cx="1661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54E01FF-039E-41C4-B074-20A3A176AF64}"/>
              </a:ext>
            </a:extLst>
          </p:cNvPr>
          <p:cNvCxnSpPr>
            <a:cxnSpLocks/>
          </p:cNvCxnSpPr>
          <p:nvPr/>
        </p:nvCxnSpPr>
        <p:spPr>
          <a:xfrm>
            <a:off x="1728132" y="5050172"/>
            <a:ext cx="1661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4C0703A-C3C1-48C1-A4A1-9E88A0691297}"/>
              </a:ext>
            </a:extLst>
          </p:cNvPr>
          <p:cNvCxnSpPr/>
          <p:nvPr/>
        </p:nvCxnSpPr>
        <p:spPr>
          <a:xfrm>
            <a:off x="2550253" y="4253218"/>
            <a:ext cx="0" cy="796954"/>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2EEB851-7188-440F-B20A-517A3E92FB4A}"/>
              </a:ext>
            </a:extLst>
          </p:cNvPr>
          <p:cNvSpPr txBox="1"/>
          <p:nvPr/>
        </p:nvSpPr>
        <p:spPr>
          <a:xfrm>
            <a:off x="1470721" y="4554654"/>
            <a:ext cx="136256" cy="276999"/>
          </a:xfrm>
          <a:prstGeom prst="rect">
            <a:avLst/>
          </a:prstGeom>
          <a:noFill/>
        </p:spPr>
        <p:txBody>
          <a:bodyPr wrap="none" lIns="0" tIns="0" rIns="0" bIns="0" rtlCol="0">
            <a:spAutoFit/>
          </a:bodyPr>
          <a:lstStyle/>
          <a:p>
            <a:r>
              <a:rPr lang="en-IN" dirty="0"/>
              <a:t>A</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4192316-3509-4869-B65A-6F16EC9544FA}"/>
                  </a:ext>
                </a:extLst>
              </p:cNvPr>
              <p:cNvSpPr txBox="1"/>
              <p:nvPr/>
            </p:nvSpPr>
            <p:spPr>
              <a:xfrm>
                <a:off x="3493528" y="4565163"/>
                <a:ext cx="2274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𝐵</m:t>
                      </m:r>
                    </m:oMath>
                  </m:oMathPara>
                </a14:m>
                <a:endParaRPr lang="en-IN" dirty="0"/>
              </a:p>
            </p:txBody>
          </p:sp>
        </mc:Choice>
        <mc:Fallback xmlns="">
          <p:sp>
            <p:nvSpPr>
              <p:cNvPr id="51" name="TextBox 50">
                <a:extLst>
                  <a:ext uri="{FF2B5EF4-FFF2-40B4-BE49-F238E27FC236}">
                    <a16:creationId xmlns:a16="http://schemas.microsoft.com/office/drawing/2014/main" id="{64192316-3509-4869-B65A-6F16EC9544FA}"/>
                  </a:ext>
                </a:extLst>
              </p:cNvPr>
              <p:cNvSpPr txBox="1">
                <a:spLocks noRot="1" noChangeAspect="1" noMove="1" noResize="1" noEditPoints="1" noAdjustHandles="1" noChangeArrowheads="1" noChangeShapeType="1" noTextEdit="1"/>
              </p:cNvSpPr>
              <p:nvPr/>
            </p:nvSpPr>
            <p:spPr>
              <a:xfrm>
                <a:off x="3493528" y="4565163"/>
                <a:ext cx="227434" cy="276999"/>
              </a:xfrm>
              <a:prstGeom prst="rect">
                <a:avLst/>
              </a:prstGeom>
              <a:blipFill>
                <a:blip r:embed="rId3"/>
                <a:stretch>
                  <a:fillRect l="-18919" r="-21622"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D26ADB4B-6919-4E14-8EFD-4AC42CB4769B}"/>
                  </a:ext>
                </a:extLst>
              </p:cNvPr>
              <p:cNvSpPr txBox="1"/>
              <p:nvPr/>
            </p:nvSpPr>
            <p:spPr>
              <a:xfrm>
                <a:off x="1522078" y="4106898"/>
                <a:ext cx="21723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𝑃</m:t>
                      </m:r>
                    </m:oMath>
                  </m:oMathPara>
                </a14:m>
                <a:endParaRPr lang="en-IN" dirty="0"/>
              </a:p>
            </p:txBody>
          </p:sp>
        </mc:Choice>
        <mc:Fallback xmlns="">
          <p:sp>
            <p:nvSpPr>
              <p:cNvPr id="52" name="TextBox 51">
                <a:extLst>
                  <a:ext uri="{FF2B5EF4-FFF2-40B4-BE49-F238E27FC236}">
                    <a16:creationId xmlns:a16="http://schemas.microsoft.com/office/drawing/2014/main" id="{D26ADB4B-6919-4E14-8EFD-4AC42CB4769B}"/>
                  </a:ext>
                </a:extLst>
              </p:cNvPr>
              <p:cNvSpPr txBox="1">
                <a:spLocks noRot="1" noChangeAspect="1" noMove="1" noResize="1" noEditPoints="1" noAdjustHandles="1" noChangeArrowheads="1" noChangeShapeType="1" noTextEdit="1"/>
              </p:cNvSpPr>
              <p:nvPr/>
            </p:nvSpPr>
            <p:spPr>
              <a:xfrm>
                <a:off x="1522078" y="4106898"/>
                <a:ext cx="217239" cy="276999"/>
              </a:xfrm>
              <a:prstGeom prst="rect">
                <a:avLst/>
              </a:prstGeom>
              <a:blipFill>
                <a:blip r:embed="rId4"/>
                <a:stretch>
                  <a:fillRect l="-22857" r="-22857"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04A0D1C-EC8B-4352-B15B-DA4B87446394}"/>
                  </a:ext>
                </a:extLst>
              </p:cNvPr>
              <p:cNvSpPr txBox="1"/>
              <p:nvPr/>
            </p:nvSpPr>
            <p:spPr>
              <a:xfrm>
                <a:off x="3376091" y="4067090"/>
                <a:ext cx="231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𝑄</m:t>
                      </m:r>
                    </m:oMath>
                  </m:oMathPara>
                </a14:m>
                <a:endParaRPr lang="en-IN" dirty="0"/>
              </a:p>
            </p:txBody>
          </p:sp>
        </mc:Choice>
        <mc:Fallback xmlns="">
          <p:sp>
            <p:nvSpPr>
              <p:cNvPr id="53" name="TextBox 52">
                <a:extLst>
                  <a:ext uri="{FF2B5EF4-FFF2-40B4-BE49-F238E27FC236}">
                    <a16:creationId xmlns:a16="http://schemas.microsoft.com/office/drawing/2014/main" id="{604A0D1C-EC8B-4352-B15B-DA4B87446394}"/>
                  </a:ext>
                </a:extLst>
              </p:cNvPr>
              <p:cNvSpPr txBox="1">
                <a:spLocks noRot="1" noChangeAspect="1" noMove="1" noResize="1" noEditPoints="1" noAdjustHandles="1" noChangeArrowheads="1" noChangeShapeType="1" noTextEdit="1"/>
              </p:cNvSpPr>
              <p:nvPr/>
            </p:nvSpPr>
            <p:spPr>
              <a:xfrm>
                <a:off x="3376091" y="4067090"/>
                <a:ext cx="231154" cy="276999"/>
              </a:xfrm>
              <a:prstGeom prst="rect">
                <a:avLst/>
              </a:prstGeom>
              <a:blipFill>
                <a:blip r:embed="rId5"/>
                <a:stretch>
                  <a:fillRect l="-28947" r="-28947" b="-304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F669D80-E82F-4B05-ABB7-4163EA8037C4}"/>
                  </a:ext>
                </a:extLst>
              </p:cNvPr>
              <p:cNvSpPr txBox="1"/>
              <p:nvPr/>
            </p:nvSpPr>
            <p:spPr>
              <a:xfrm>
                <a:off x="1435003" y="4918052"/>
                <a:ext cx="34394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𝐶</m:t>
                      </m:r>
                    </m:oMath>
                  </m:oMathPara>
                </a14:m>
                <a:endParaRPr lang="en-IN" dirty="0"/>
              </a:p>
            </p:txBody>
          </p:sp>
        </mc:Choice>
        <mc:Fallback xmlns="">
          <p:sp>
            <p:nvSpPr>
              <p:cNvPr id="54" name="TextBox 53">
                <a:extLst>
                  <a:ext uri="{FF2B5EF4-FFF2-40B4-BE49-F238E27FC236}">
                    <a16:creationId xmlns:a16="http://schemas.microsoft.com/office/drawing/2014/main" id="{CF669D80-E82F-4B05-ABB7-4163EA8037C4}"/>
                  </a:ext>
                </a:extLst>
              </p:cNvPr>
              <p:cNvSpPr txBox="1">
                <a:spLocks noRot="1" noChangeAspect="1" noMove="1" noResize="1" noEditPoints="1" noAdjustHandles="1" noChangeArrowheads="1" noChangeShapeType="1" noTextEdit="1"/>
              </p:cNvSpPr>
              <p:nvPr/>
            </p:nvSpPr>
            <p:spPr>
              <a:xfrm>
                <a:off x="1435003" y="4918052"/>
                <a:ext cx="343948" cy="276999"/>
              </a:xfrm>
              <a:prstGeom prst="rect">
                <a:avLst/>
              </a:prstGeom>
              <a:blipFill>
                <a:blip r:embed="rId6"/>
                <a:stretch>
                  <a:fillRect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2B5AE673-0074-47E1-9302-B5AD91D45DAC}"/>
                  </a:ext>
                </a:extLst>
              </p:cNvPr>
              <p:cNvSpPr txBox="1"/>
              <p:nvPr/>
            </p:nvSpPr>
            <p:spPr>
              <a:xfrm>
                <a:off x="3408877" y="4949373"/>
                <a:ext cx="235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𝐷</m:t>
                      </m:r>
                    </m:oMath>
                  </m:oMathPara>
                </a14:m>
                <a:endParaRPr lang="en-IN" dirty="0"/>
              </a:p>
            </p:txBody>
          </p:sp>
        </mc:Choice>
        <mc:Fallback xmlns="">
          <p:sp>
            <p:nvSpPr>
              <p:cNvPr id="55" name="TextBox 54">
                <a:extLst>
                  <a:ext uri="{FF2B5EF4-FFF2-40B4-BE49-F238E27FC236}">
                    <a16:creationId xmlns:a16="http://schemas.microsoft.com/office/drawing/2014/main" id="{2B5AE673-0074-47E1-9302-B5AD91D45DAC}"/>
                  </a:ext>
                </a:extLst>
              </p:cNvPr>
              <p:cNvSpPr txBox="1">
                <a:spLocks noRot="1" noChangeAspect="1" noMove="1" noResize="1" noEditPoints="1" noAdjustHandles="1" noChangeArrowheads="1" noChangeShapeType="1" noTextEdit="1"/>
              </p:cNvSpPr>
              <p:nvPr/>
            </p:nvSpPr>
            <p:spPr>
              <a:xfrm>
                <a:off x="3408877" y="4949373"/>
                <a:ext cx="235962" cy="276999"/>
              </a:xfrm>
              <a:prstGeom prst="rect">
                <a:avLst/>
              </a:prstGeom>
              <a:blipFill>
                <a:blip r:embed="rId7"/>
                <a:stretch>
                  <a:fillRect l="-17949" r="-17949"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D953A73-C941-403E-A1F8-5B9DAFCEF06B}"/>
                  </a:ext>
                </a:extLst>
              </p:cNvPr>
              <p:cNvSpPr txBox="1"/>
              <p:nvPr/>
            </p:nvSpPr>
            <p:spPr>
              <a:xfrm>
                <a:off x="2425208" y="4014122"/>
                <a:ext cx="2668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𝑚</m:t>
                      </m:r>
                    </m:oMath>
                  </m:oMathPara>
                </a14:m>
                <a:endParaRPr lang="en-IN" dirty="0"/>
              </a:p>
            </p:txBody>
          </p:sp>
        </mc:Choice>
        <mc:Fallback xmlns="">
          <p:sp>
            <p:nvSpPr>
              <p:cNvPr id="56" name="TextBox 55">
                <a:extLst>
                  <a:ext uri="{FF2B5EF4-FFF2-40B4-BE49-F238E27FC236}">
                    <a16:creationId xmlns:a16="http://schemas.microsoft.com/office/drawing/2014/main" id="{DD953A73-C941-403E-A1F8-5B9DAFCEF06B}"/>
                  </a:ext>
                </a:extLst>
              </p:cNvPr>
              <p:cNvSpPr txBox="1">
                <a:spLocks noRot="1" noChangeAspect="1" noMove="1" noResize="1" noEditPoints="1" noAdjustHandles="1" noChangeArrowheads="1" noChangeShapeType="1" noTextEdit="1"/>
              </p:cNvSpPr>
              <p:nvPr/>
            </p:nvSpPr>
            <p:spPr>
              <a:xfrm>
                <a:off x="2425208" y="4014122"/>
                <a:ext cx="266868" cy="276999"/>
              </a:xfrm>
              <a:prstGeom prst="rect">
                <a:avLst/>
              </a:prstGeom>
              <a:blipFill>
                <a:blip r:embed="rId8"/>
                <a:stretch>
                  <a:fillRect l="-9091" r="-909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7D2C020-2678-4D1C-8F8F-1E3CF426A38E}"/>
                  </a:ext>
                </a:extLst>
              </p:cNvPr>
              <p:cNvSpPr txBox="1"/>
              <p:nvPr/>
            </p:nvSpPr>
            <p:spPr>
              <a:xfrm>
                <a:off x="2456115" y="4453933"/>
                <a:ext cx="23596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𝑜</m:t>
                      </m:r>
                    </m:oMath>
                  </m:oMathPara>
                </a14:m>
                <a:endParaRPr lang="en-IN" dirty="0"/>
              </a:p>
            </p:txBody>
          </p:sp>
        </mc:Choice>
        <mc:Fallback xmlns="">
          <p:sp>
            <p:nvSpPr>
              <p:cNvPr id="57" name="TextBox 56">
                <a:extLst>
                  <a:ext uri="{FF2B5EF4-FFF2-40B4-BE49-F238E27FC236}">
                    <a16:creationId xmlns:a16="http://schemas.microsoft.com/office/drawing/2014/main" id="{67D2C020-2678-4D1C-8F8F-1E3CF426A38E}"/>
                  </a:ext>
                </a:extLst>
              </p:cNvPr>
              <p:cNvSpPr txBox="1">
                <a:spLocks noRot="1" noChangeAspect="1" noMove="1" noResize="1" noEditPoints="1" noAdjustHandles="1" noChangeArrowheads="1" noChangeShapeType="1" noTextEdit="1"/>
              </p:cNvSpPr>
              <p:nvPr/>
            </p:nvSpPr>
            <p:spPr>
              <a:xfrm>
                <a:off x="2456115" y="4453933"/>
                <a:ext cx="235961" cy="276999"/>
              </a:xfrm>
              <a:prstGeom prst="rect">
                <a:avLst/>
              </a:prstGeom>
              <a:blipFill>
                <a:blip r:embed="rId9"/>
                <a:stretch>
                  <a:fillRect l="-2564" b="-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68CC894C-24AC-44A1-A195-A79823FCACFA}"/>
                  </a:ext>
                </a:extLst>
              </p:cNvPr>
              <p:cNvSpPr txBox="1"/>
              <p:nvPr/>
            </p:nvSpPr>
            <p:spPr>
              <a:xfrm>
                <a:off x="2462285" y="4989252"/>
                <a:ext cx="2059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𝑛</m:t>
                      </m:r>
                    </m:oMath>
                  </m:oMathPara>
                </a14:m>
                <a:endParaRPr lang="en-IN" dirty="0"/>
              </a:p>
            </p:txBody>
          </p:sp>
        </mc:Choice>
        <mc:Fallback xmlns="">
          <p:sp>
            <p:nvSpPr>
              <p:cNvPr id="58" name="TextBox 57">
                <a:extLst>
                  <a:ext uri="{FF2B5EF4-FFF2-40B4-BE49-F238E27FC236}">
                    <a16:creationId xmlns:a16="http://schemas.microsoft.com/office/drawing/2014/main" id="{68CC894C-24AC-44A1-A195-A79823FCACFA}"/>
                  </a:ext>
                </a:extLst>
              </p:cNvPr>
              <p:cNvSpPr txBox="1">
                <a:spLocks noRot="1" noChangeAspect="1" noMove="1" noResize="1" noEditPoints="1" noAdjustHandles="1" noChangeArrowheads="1" noChangeShapeType="1" noTextEdit="1"/>
              </p:cNvSpPr>
              <p:nvPr/>
            </p:nvSpPr>
            <p:spPr>
              <a:xfrm>
                <a:off x="2462285" y="4989252"/>
                <a:ext cx="205954" cy="276999"/>
              </a:xfrm>
              <a:prstGeom prst="rect">
                <a:avLst/>
              </a:prstGeom>
              <a:blipFill>
                <a:blip r:embed="rId10"/>
                <a:stretch>
                  <a:fillRect l="-11765" r="-11765"/>
                </a:stretch>
              </a:blipFill>
            </p:spPr>
            <p:txBody>
              <a:bodyPr/>
              <a:lstStyle/>
              <a:p>
                <a:r>
                  <a:rPr lang="en-IN">
                    <a:noFill/>
                  </a:rPr>
                  <a:t> </a:t>
                </a:r>
              </a:p>
            </p:txBody>
          </p:sp>
        </mc:Fallback>
      </mc:AlternateContent>
    </p:spTree>
    <p:extLst>
      <p:ext uri="{BB962C8B-B14F-4D97-AF65-F5344CB8AC3E}">
        <p14:creationId xmlns:p14="http://schemas.microsoft.com/office/powerpoint/2010/main" val="81707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074"/>
                                        </p:tgtEl>
                                        <p:attrNameLst>
                                          <p:attrName>style.visibility</p:attrName>
                                        </p:attrNameLst>
                                      </p:cBhvr>
                                      <p:to>
                                        <p:strVal val="visible"/>
                                      </p:to>
                                    </p:set>
                                    <p:anim calcmode="lin" valueType="num">
                                      <p:cBhvr additive="base">
                                        <p:cTn id="49" dur="500" fill="hold"/>
                                        <p:tgtEl>
                                          <p:spTgt spid="3074"/>
                                        </p:tgtEl>
                                        <p:attrNameLst>
                                          <p:attrName>ppt_x</p:attrName>
                                        </p:attrNameLst>
                                      </p:cBhvr>
                                      <p:tavLst>
                                        <p:tav tm="0">
                                          <p:val>
                                            <p:strVal val="#ppt_x"/>
                                          </p:val>
                                        </p:tav>
                                        <p:tav tm="100000">
                                          <p:val>
                                            <p:strVal val="#ppt_x"/>
                                          </p:val>
                                        </p:tav>
                                      </p:tavLst>
                                    </p:anim>
                                    <p:anim calcmode="lin" valueType="num">
                                      <p:cBhvr additive="base">
                                        <p:cTn id="5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076"/>
                                        </p:tgtEl>
                                        <p:attrNameLst>
                                          <p:attrName>style.visibility</p:attrName>
                                        </p:attrNameLst>
                                      </p:cBhvr>
                                      <p:to>
                                        <p:strVal val="visible"/>
                                      </p:to>
                                    </p:set>
                                    <p:anim calcmode="lin" valueType="num">
                                      <p:cBhvr additive="base">
                                        <p:cTn id="61" dur="500" fill="hold"/>
                                        <p:tgtEl>
                                          <p:spTgt spid="3076"/>
                                        </p:tgtEl>
                                        <p:attrNameLst>
                                          <p:attrName>ppt_x</p:attrName>
                                        </p:attrNameLst>
                                      </p:cBhvr>
                                      <p:tavLst>
                                        <p:tav tm="0">
                                          <p:val>
                                            <p:strVal val="#ppt_x"/>
                                          </p:val>
                                        </p:tav>
                                        <p:tav tm="100000">
                                          <p:val>
                                            <p:strVal val="#ppt_x"/>
                                          </p:val>
                                        </p:tav>
                                      </p:tavLst>
                                    </p:anim>
                                    <p:anim calcmode="lin" valueType="num">
                                      <p:cBhvr additive="base">
                                        <p:cTn id="62"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additive="base">
                                        <p:cTn id="67" dur="500" fill="hold"/>
                                        <p:tgtEl>
                                          <p:spTgt spid="43"/>
                                        </p:tgtEl>
                                        <p:attrNameLst>
                                          <p:attrName>ppt_x</p:attrName>
                                        </p:attrNameLst>
                                      </p:cBhvr>
                                      <p:tavLst>
                                        <p:tav tm="0">
                                          <p:val>
                                            <p:strVal val="#ppt_x"/>
                                          </p:val>
                                        </p:tav>
                                        <p:tav tm="100000">
                                          <p:val>
                                            <p:strVal val="#ppt_x"/>
                                          </p:val>
                                        </p:tav>
                                      </p:tavLst>
                                    </p:anim>
                                    <p:anim calcmode="lin" valueType="num">
                                      <p:cBhvr additive="base">
                                        <p:cTn id="6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858F-22E7-4271-9923-5F69BC668E89}"/>
              </a:ext>
            </a:extLst>
          </p:cNvPr>
          <p:cNvSpPr>
            <a:spLocks noGrp="1"/>
          </p:cNvSpPr>
          <p:nvPr>
            <p:ph type="title"/>
          </p:nvPr>
        </p:nvSpPr>
        <p:spPr/>
        <p:txBody>
          <a:bodyPr/>
          <a:lstStyle/>
          <a:p>
            <a:pPr algn="ctr"/>
            <a:r>
              <a:rPr lang="en-GB" dirty="0"/>
              <a:t>Chord Properties</a:t>
            </a:r>
            <a:endParaRPr lang="en-IN" dirty="0"/>
          </a:p>
        </p:txBody>
      </p:sp>
      <p:sp>
        <p:nvSpPr>
          <p:cNvPr id="3" name="Content Placeholder 2">
            <a:extLst>
              <a:ext uri="{FF2B5EF4-FFF2-40B4-BE49-F238E27FC236}">
                <a16:creationId xmlns:a16="http://schemas.microsoft.com/office/drawing/2014/main" id="{A8D0EB2D-5A4C-4C21-9118-CBE628ADE280}"/>
              </a:ext>
            </a:extLst>
          </p:cNvPr>
          <p:cNvSpPr>
            <a:spLocks noGrp="1"/>
          </p:cNvSpPr>
          <p:nvPr>
            <p:ph idx="1"/>
          </p:nvPr>
        </p:nvSpPr>
        <p:spPr/>
        <p:txBody>
          <a:bodyPr/>
          <a:lstStyle/>
          <a:p>
            <a:r>
              <a:rPr lang="en-IN" sz="2800" dirty="0"/>
              <a:t>6.Equal chords subtend equals/arcs/ Segments / angles</a:t>
            </a:r>
          </a:p>
          <a:p>
            <a:endParaRPr lang="en-IN" dirty="0"/>
          </a:p>
        </p:txBody>
      </p:sp>
      <p:pic>
        <p:nvPicPr>
          <p:cNvPr id="4098" name="Picture 2" descr="chords">
            <a:extLst>
              <a:ext uri="{FF2B5EF4-FFF2-40B4-BE49-F238E27FC236}">
                <a16:creationId xmlns:a16="http://schemas.microsoft.com/office/drawing/2014/main" id="{F504F3A7-E901-437C-8CF7-11CF185B6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156" y="3549482"/>
            <a:ext cx="2333625" cy="23241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5ECBC23-1C72-4153-8818-7CFB417C8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293" y="2962578"/>
            <a:ext cx="2381582" cy="2276793"/>
          </a:xfrm>
          <a:prstGeom prst="rect">
            <a:avLst/>
          </a:prstGeom>
        </p:spPr>
      </p:pic>
    </p:spTree>
    <p:extLst>
      <p:ext uri="{BB962C8B-B14F-4D97-AF65-F5344CB8AC3E}">
        <p14:creationId xmlns:p14="http://schemas.microsoft.com/office/powerpoint/2010/main" val="63224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 calcmode="lin" valueType="num">
                                      <p:cBhvr additive="base">
                                        <p:cTn id="19" dur="500" fill="hold"/>
                                        <p:tgtEl>
                                          <p:spTgt spid="4098"/>
                                        </p:tgtEl>
                                        <p:attrNameLst>
                                          <p:attrName>ppt_x</p:attrName>
                                        </p:attrNameLst>
                                      </p:cBhvr>
                                      <p:tavLst>
                                        <p:tav tm="0">
                                          <p:val>
                                            <p:strVal val="#ppt_x"/>
                                          </p:val>
                                        </p:tav>
                                        <p:tav tm="100000">
                                          <p:val>
                                            <p:strVal val="#ppt_x"/>
                                          </p:val>
                                        </p:tav>
                                      </p:tavLst>
                                    </p:anim>
                                    <p:anim calcmode="lin" valueType="num">
                                      <p:cBhvr additive="base">
                                        <p:cTn id="20"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A794-F394-4E32-8592-0A318C7F71DE}"/>
              </a:ext>
            </a:extLst>
          </p:cNvPr>
          <p:cNvSpPr>
            <a:spLocks noGrp="1"/>
          </p:cNvSpPr>
          <p:nvPr>
            <p:ph type="title"/>
          </p:nvPr>
        </p:nvSpPr>
        <p:spPr/>
        <p:txBody>
          <a:bodyPr/>
          <a:lstStyle/>
          <a:p>
            <a:pPr algn="ctr"/>
            <a:r>
              <a:rPr lang="en-GB" dirty="0"/>
              <a:t>Chord Properties</a:t>
            </a:r>
            <a:endParaRPr lang="en-IN" dirty="0"/>
          </a:p>
        </p:txBody>
      </p:sp>
      <p:sp>
        <p:nvSpPr>
          <p:cNvPr id="3" name="Content Placeholder 2">
            <a:extLst>
              <a:ext uri="{FF2B5EF4-FFF2-40B4-BE49-F238E27FC236}">
                <a16:creationId xmlns:a16="http://schemas.microsoft.com/office/drawing/2014/main" id="{ECBA99E2-826A-431C-9499-101DDEE8B8B6}"/>
              </a:ext>
            </a:extLst>
          </p:cNvPr>
          <p:cNvSpPr>
            <a:spLocks noGrp="1"/>
          </p:cNvSpPr>
          <p:nvPr>
            <p:ph idx="1"/>
          </p:nvPr>
        </p:nvSpPr>
        <p:spPr/>
        <p:txBody>
          <a:bodyPr/>
          <a:lstStyle/>
          <a:p>
            <a:r>
              <a:rPr lang="en-IN" sz="2800" dirty="0"/>
              <a:t>7.AB and CD are two chords intersecting internally at E, then AE x BE = CE x DE </a:t>
            </a:r>
          </a:p>
          <a:p>
            <a:endParaRPr lang="en-IN" dirty="0"/>
          </a:p>
        </p:txBody>
      </p:sp>
      <p:pic>
        <p:nvPicPr>
          <p:cNvPr id="5" name="Picture 4">
            <a:extLst>
              <a:ext uri="{FF2B5EF4-FFF2-40B4-BE49-F238E27FC236}">
                <a16:creationId xmlns:a16="http://schemas.microsoft.com/office/drawing/2014/main" id="{3EE120C1-8DC2-4A5D-9C68-EA470EC9E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582" y="3191210"/>
            <a:ext cx="2527417" cy="2742822"/>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92408FF-5634-427D-AAA7-A7B025F967E7}"/>
                  </a:ext>
                </a:extLst>
              </p:cNvPr>
              <p:cNvSpPr txBox="1"/>
              <p:nvPr/>
            </p:nvSpPr>
            <p:spPr>
              <a:xfrm>
                <a:off x="6631497" y="4424121"/>
                <a:ext cx="1971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6</m:t>
                      </m:r>
                    </m:oMath>
                  </m:oMathPara>
                </a14:m>
                <a:endParaRPr lang="en-IN" dirty="0"/>
              </a:p>
            </p:txBody>
          </p:sp>
        </mc:Choice>
        <mc:Fallback xmlns="">
          <p:sp>
            <p:nvSpPr>
              <p:cNvPr id="4" name="TextBox 3">
                <a:extLst>
                  <a:ext uri="{FF2B5EF4-FFF2-40B4-BE49-F238E27FC236}">
                    <a16:creationId xmlns:a16="http://schemas.microsoft.com/office/drawing/2014/main" id="{D92408FF-5634-427D-AAA7-A7B025F967E7}"/>
                  </a:ext>
                </a:extLst>
              </p:cNvPr>
              <p:cNvSpPr txBox="1">
                <a:spLocks noRot="1" noChangeAspect="1" noMove="1" noResize="1" noEditPoints="1" noAdjustHandles="1" noChangeArrowheads="1" noChangeShapeType="1" noTextEdit="1"/>
              </p:cNvSpPr>
              <p:nvPr/>
            </p:nvSpPr>
            <p:spPr>
              <a:xfrm>
                <a:off x="6631497" y="4424121"/>
                <a:ext cx="197169" cy="276999"/>
              </a:xfrm>
              <a:prstGeom prst="rect">
                <a:avLst/>
              </a:prstGeom>
              <a:blipFill>
                <a:blip r:embed="rId3"/>
                <a:stretch>
                  <a:fillRect l="-25000" r="-25000"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E2827A-0241-4291-BD43-A583CB21B09F}"/>
                  </a:ext>
                </a:extLst>
              </p:cNvPr>
              <p:cNvSpPr txBox="1"/>
              <p:nvPr/>
            </p:nvSpPr>
            <p:spPr>
              <a:xfrm>
                <a:off x="7548303" y="4562620"/>
                <a:ext cx="3254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12</m:t>
                      </m:r>
                    </m:oMath>
                  </m:oMathPara>
                </a14:m>
                <a:endParaRPr lang="en-IN" dirty="0"/>
              </a:p>
            </p:txBody>
          </p:sp>
        </mc:Choice>
        <mc:Fallback xmlns="">
          <p:sp>
            <p:nvSpPr>
              <p:cNvPr id="6" name="TextBox 5">
                <a:extLst>
                  <a:ext uri="{FF2B5EF4-FFF2-40B4-BE49-F238E27FC236}">
                    <a16:creationId xmlns:a16="http://schemas.microsoft.com/office/drawing/2014/main" id="{42E2827A-0241-4291-BD43-A583CB21B09F}"/>
                  </a:ext>
                </a:extLst>
              </p:cNvPr>
              <p:cNvSpPr txBox="1">
                <a:spLocks noRot="1" noChangeAspect="1" noMove="1" noResize="1" noEditPoints="1" noAdjustHandles="1" noChangeArrowheads="1" noChangeShapeType="1" noTextEdit="1"/>
              </p:cNvSpPr>
              <p:nvPr/>
            </p:nvSpPr>
            <p:spPr>
              <a:xfrm>
                <a:off x="7548303" y="4562620"/>
                <a:ext cx="325410" cy="276999"/>
              </a:xfrm>
              <a:prstGeom prst="rect">
                <a:avLst/>
              </a:prstGeom>
              <a:blipFill>
                <a:blip r:embed="rId4"/>
                <a:stretch>
                  <a:fillRect l="-12963" r="-14815" b="-869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6692B91-A1F1-40C7-BA97-F07D9801A7CC}"/>
                  </a:ext>
                </a:extLst>
              </p:cNvPr>
              <p:cNvSpPr txBox="1"/>
              <p:nvPr/>
            </p:nvSpPr>
            <p:spPr>
              <a:xfrm>
                <a:off x="6975445" y="4962088"/>
                <a:ext cx="1971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oMath>
                  </m:oMathPara>
                </a14:m>
                <a:endParaRPr lang="en-IN" dirty="0"/>
              </a:p>
            </p:txBody>
          </p:sp>
        </mc:Choice>
        <mc:Fallback xmlns="">
          <p:sp>
            <p:nvSpPr>
              <p:cNvPr id="7" name="TextBox 6">
                <a:extLst>
                  <a:ext uri="{FF2B5EF4-FFF2-40B4-BE49-F238E27FC236}">
                    <a16:creationId xmlns:a16="http://schemas.microsoft.com/office/drawing/2014/main" id="{26692B91-A1F1-40C7-BA97-F07D9801A7CC}"/>
                  </a:ext>
                </a:extLst>
              </p:cNvPr>
              <p:cNvSpPr txBox="1">
                <a:spLocks noRot="1" noChangeAspect="1" noMove="1" noResize="1" noEditPoints="1" noAdjustHandles="1" noChangeArrowheads="1" noChangeShapeType="1" noTextEdit="1"/>
              </p:cNvSpPr>
              <p:nvPr/>
            </p:nvSpPr>
            <p:spPr>
              <a:xfrm>
                <a:off x="6975445" y="4962088"/>
                <a:ext cx="197169" cy="276999"/>
              </a:xfrm>
              <a:prstGeom prst="rect">
                <a:avLst/>
              </a:prstGeom>
              <a:blipFill>
                <a:blip r:embed="rId5"/>
                <a:stretch>
                  <a:fillRect l="-21212" r="-24242"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D6AB23-8C3F-46CE-9615-BE80B6CC379C}"/>
                  </a:ext>
                </a:extLst>
              </p:cNvPr>
              <p:cNvSpPr txBox="1"/>
              <p:nvPr/>
            </p:nvSpPr>
            <p:spPr>
              <a:xfrm>
                <a:off x="7245290" y="4100975"/>
                <a:ext cx="1993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𝑥</m:t>
                      </m:r>
                    </m:oMath>
                  </m:oMathPara>
                </a14:m>
                <a:endParaRPr lang="en-IN" dirty="0"/>
              </a:p>
            </p:txBody>
          </p:sp>
        </mc:Choice>
        <mc:Fallback xmlns="">
          <p:sp>
            <p:nvSpPr>
              <p:cNvPr id="8" name="TextBox 7">
                <a:extLst>
                  <a:ext uri="{FF2B5EF4-FFF2-40B4-BE49-F238E27FC236}">
                    <a16:creationId xmlns:a16="http://schemas.microsoft.com/office/drawing/2014/main" id="{C8D6AB23-8C3F-46CE-9615-BE80B6CC379C}"/>
                  </a:ext>
                </a:extLst>
              </p:cNvPr>
              <p:cNvSpPr txBox="1">
                <a:spLocks noRot="1" noChangeAspect="1" noMove="1" noResize="1" noEditPoints="1" noAdjustHandles="1" noChangeArrowheads="1" noChangeShapeType="1" noTextEdit="1"/>
              </p:cNvSpPr>
              <p:nvPr/>
            </p:nvSpPr>
            <p:spPr>
              <a:xfrm>
                <a:off x="7245290" y="4100975"/>
                <a:ext cx="199350" cy="276999"/>
              </a:xfrm>
              <a:prstGeom prst="rect">
                <a:avLst/>
              </a:prstGeom>
              <a:blipFill>
                <a:blip r:embed="rId6"/>
                <a:stretch>
                  <a:fillRect l="-12500" r="-12500" b="-2222"/>
                </a:stretch>
              </a:blipFill>
            </p:spPr>
            <p:txBody>
              <a:bodyPr/>
              <a:lstStyle/>
              <a:p>
                <a:r>
                  <a:rPr lang="en-IN">
                    <a:noFill/>
                  </a:rPr>
                  <a:t> </a:t>
                </a:r>
              </a:p>
            </p:txBody>
          </p:sp>
        </mc:Fallback>
      </mc:AlternateContent>
    </p:spTree>
    <p:extLst>
      <p:ext uri="{BB962C8B-B14F-4D97-AF65-F5344CB8AC3E}">
        <p14:creationId xmlns:p14="http://schemas.microsoft.com/office/powerpoint/2010/main" val="317874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BE52-9A8B-4CB1-A8A3-2A5D88C05BFD}"/>
              </a:ext>
            </a:extLst>
          </p:cNvPr>
          <p:cNvSpPr>
            <a:spLocks noGrp="1"/>
          </p:cNvSpPr>
          <p:nvPr>
            <p:ph type="title"/>
          </p:nvPr>
        </p:nvSpPr>
        <p:spPr/>
        <p:txBody>
          <a:bodyPr/>
          <a:lstStyle/>
          <a:p>
            <a:pPr algn="ctr"/>
            <a:r>
              <a:rPr lang="en-GB" dirty="0"/>
              <a:t>Chord properties</a:t>
            </a:r>
            <a:endParaRPr lang="en-IN" dirty="0"/>
          </a:p>
        </p:txBody>
      </p:sp>
      <p:sp>
        <p:nvSpPr>
          <p:cNvPr id="3" name="Content Placeholder 2">
            <a:extLst>
              <a:ext uri="{FF2B5EF4-FFF2-40B4-BE49-F238E27FC236}">
                <a16:creationId xmlns:a16="http://schemas.microsoft.com/office/drawing/2014/main" id="{C24C00B4-F44D-48A9-B98E-81968CB5FA46}"/>
              </a:ext>
            </a:extLst>
          </p:cNvPr>
          <p:cNvSpPr>
            <a:spLocks noGrp="1"/>
          </p:cNvSpPr>
          <p:nvPr>
            <p:ph idx="1"/>
          </p:nvPr>
        </p:nvSpPr>
        <p:spPr/>
        <p:txBody>
          <a:bodyPr/>
          <a:lstStyle/>
          <a:p>
            <a:r>
              <a:rPr lang="en-IN" sz="2800" dirty="0"/>
              <a:t>8.AB and CD are two chords extended to meet at O, outside the circle. Then AO x BO = CO x DO</a:t>
            </a:r>
          </a:p>
          <a:p>
            <a:endParaRPr lang="en-IN" dirty="0"/>
          </a:p>
        </p:txBody>
      </p:sp>
      <p:pic>
        <p:nvPicPr>
          <p:cNvPr id="5" name="Picture 4">
            <a:extLst>
              <a:ext uri="{FF2B5EF4-FFF2-40B4-BE49-F238E27FC236}">
                <a16:creationId xmlns:a16="http://schemas.microsoft.com/office/drawing/2014/main" id="{4540AD6E-54C8-4732-814A-064929094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015" y="3222625"/>
            <a:ext cx="3563209" cy="2543176"/>
          </a:xfrm>
          <a:prstGeom prst="rect">
            <a:avLst/>
          </a:prstGeom>
        </p:spPr>
      </p:pic>
    </p:spTree>
    <p:extLst>
      <p:ext uri="{BB962C8B-B14F-4D97-AF65-F5344CB8AC3E}">
        <p14:creationId xmlns:p14="http://schemas.microsoft.com/office/powerpoint/2010/main" val="287727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065C-66F2-4CBC-AD81-8D9D713558EF}"/>
              </a:ext>
            </a:extLst>
          </p:cNvPr>
          <p:cNvSpPr>
            <a:spLocks noGrp="1"/>
          </p:cNvSpPr>
          <p:nvPr>
            <p:ph type="title"/>
          </p:nvPr>
        </p:nvSpPr>
        <p:spPr/>
        <p:txBody>
          <a:bodyPr/>
          <a:lstStyle/>
          <a:p>
            <a:pPr algn="ctr"/>
            <a:r>
              <a:rPr lang="en-GB" dirty="0"/>
              <a:t>Chord properties</a:t>
            </a:r>
            <a:endParaRPr lang="en-IN" dirty="0"/>
          </a:p>
        </p:txBody>
      </p:sp>
      <p:sp>
        <p:nvSpPr>
          <p:cNvPr id="3" name="Content Placeholder 2">
            <a:extLst>
              <a:ext uri="{FF2B5EF4-FFF2-40B4-BE49-F238E27FC236}">
                <a16:creationId xmlns:a16="http://schemas.microsoft.com/office/drawing/2014/main" id="{C75B64B3-9A05-4069-B0BF-041DB9D1DA3B}"/>
              </a:ext>
            </a:extLst>
          </p:cNvPr>
          <p:cNvSpPr>
            <a:spLocks noGrp="1"/>
          </p:cNvSpPr>
          <p:nvPr>
            <p:ph idx="1"/>
          </p:nvPr>
        </p:nvSpPr>
        <p:spPr/>
        <p:txBody>
          <a:bodyPr/>
          <a:lstStyle/>
          <a:p>
            <a:r>
              <a:rPr lang="en-IN" sz="2800" dirty="0"/>
              <a:t>9. QR is a chord and PS is a tangent then, PQ x PR = PS</a:t>
            </a:r>
            <a:r>
              <a:rPr lang="en-IN" sz="2800" baseline="30000" dirty="0"/>
              <a:t>2</a:t>
            </a:r>
            <a:endParaRPr lang="en-IN" sz="2800" dirty="0"/>
          </a:p>
          <a:p>
            <a:endParaRPr lang="en-IN" dirty="0"/>
          </a:p>
        </p:txBody>
      </p:sp>
      <p:pic>
        <p:nvPicPr>
          <p:cNvPr id="5" name="Picture 4">
            <a:extLst>
              <a:ext uri="{FF2B5EF4-FFF2-40B4-BE49-F238E27FC236}">
                <a16:creationId xmlns:a16="http://schemas.microsoft.com/office/drawing/2014/main" id="{38D87947-81F3-4A8E-A0B2-51BF53E3D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643" y="3567112"/>
            <a:ext cx="4360669" cy="2300288"/>
          </a:xfrm>
          <a:prstGeom prst="rect">
            <a:avLst/>
          </a:prstGeom>
        </p:spPr>
      </p:pic>
      <p:sp>
        <p:nvSpPr>
          <p:cNvPr id="7" name="TextBox 6">
            <a:extLst>
              <a:ext uri="{FF2B5EF4-FFF2-40B4-BE49-F238E27FC236}">
                <a16:creationId xmlns:a16="http://schemas.microsoft.com/office/drawing/2014/main" id="{E10A6FA2-EA78-4035-847C-17BA8323ED99}"/>
              </a:ext>
            </a:extLst>
          </p:cNvPr>
          <p:cNvSpPr txBox="1"/>
          <p:nvPr/>
        </p:nvSpPr>
        <p:spPr>
          <a:xfrm>
            <a:off x="894297" y="5400383"/>
            <a:ext cx="6108700" cy="369332"/>
          </a:xfrm>
          <a:prstGeom prst="rect">
            <a:avLst/>
          </a:prstGeom>
          <a:noFill/>
        </p:spPr>
        <p:txBody>
          <a:bodyPr wrap="square">
            <a:spAutoFit/>
          </a:bodyPr>
          <a:lstStyle/>
          <a:p>
            <a:r>
              <a:rPr lang="en-IN" dirty="0"/>
              <a:t>PQ.PR = </a:t>
            </a:r>
          </a:p>
        </p:txBody>
      </p:sp>
      <p:sp>
        <p:nvSpPr>
          <p:cNvPr id="12" name="TextBox 11">
            <a:extLst>
              <a:ext uri="{FF2B5EF4-FFF2-40B4-BE49-F238E27FC236}">
                <a16:creationId xmlns:a16="http://schemas.microsoft.com/office/drawing/2014/main" id="{7C897C48-E2B9-45F2-A9E5-DA38AA587AE1}"/>
              </a:ext>
            </a:extLst>
          </p:cNvPr>
          <p:cNvSpPr txBox="1"/>
          <p:nvPr/>
        </p:nvSpPr>
        <p:spPr>
          <a:xfrm>
            <a:off x="1787613" y="5431920"/>
            <a:ext cx="6108700" cy="369332"/>
          </a:xfrm>
          <a:prstGeom prst="rect">
            <a:avLst/>
          </a:prstGeom>
          <a:noFill/>
        </p:spPr>
        <p:txBody>
          <a:bodyPr wrap="square">
            <a:spAutoFit/>
          </a:bodyPr>
          <a:lstStyle/>
          <a:p>
            <a:r>
              <a:rPr lang="en-IN" dirty="0"/>
              <a:t>PS</a:t>
            </a:r>
            <a:r>
              <a:rPr lang="en-IN" baseline="30000" dirty="0"/>
              <a:t>2</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CCD3CD-6BA3-477C-8633-E325DCEB16B0}"/>
                  </a:ext>
                </a:extLst>
              </p:cNvPr>
              <p:cNvSpPr txBox="1"/>
              <p:nvPr/>
            </p:nvSpPr>
            <p:spPr>
              <a:xfrm>
                <a:off x="5095715" y="4553633"/>
                <a:ext cx="1971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9</m:t>
                      </m:r>
                    </m:oMath>
                  </m:oMathPara>
                </a14:m>
                <a:endParaRPr lang="en-IN" dirty="0"/>
              </a:p>
            </p:txBody>
          </p:sp>
        </mc:Choice>
        <mc:Fallback xmlns="">
          <p:sp>
            <p:nvSpPr>
              <p:cNvPr id="4" name="TextBox 3">
                <a:extLst>
                  <a:ext uri="{FF2B5EF4-FFF2-40B4-BE49-F238E27FC236}">
                    <a16:creationId xmlns:a16="http://schemas.microsoft.com/office/drawing/2014/main" id="{12CCD3CD-6BA3-477C-8633-E325DCEB16B0}"/>
                  </a:ext>
                </a:extLst>
              </p:cNvPr>
              <p:cNvSpPr txBox="1">
                <a:spLocks noRot="1" noChangeAspect="1" noMove="1" noResize="1" noEditPoints="1" noAdjustHandles="1" noChangeArrowheads="1" noChangeShapeType="1" noTextEdit="1"/>
              </p:cNvSpPr>
              <p:nvPr/>
            </p:nvSpPr>
            <p:spPr>
              <a:xfrm>
                <a:off x="5095715" y="4553633"/>
                <a:ext cx="197169" cy="276999"/>
              </a:xfrm>
              <a:prstGeom prst="rect">
                <a:avLst/>
              </a:prstGeom>
              <a:blipFill>
                <a:blip r:embed="rId3"/>
                <a:stretch>
                  <a:fillRect l="-25000" r="-25000"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94A540-3F44-4D3C-A9A7-DAD346599260}"/>
                  </a:ext>
                </a:extLst>
              </p:cNvPr>
              <p:cNvSpPr txBox="1"/>
              <p:nvPr/>
            </p:nvSpPr>
            <p:spPr>
              <a:xfrm>
                <a:off x="6203658" y="4060203"/>
                <a:ext cx="3254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27</m:t>
                      </m:r>
                    </m:oMath>
                  </m:oMathPara>
                </a14:m>
                <a:endParaRPr lang="en-IN" dirty="0"/>
              </a:p>
            </p:txBody>
          </p:sp>
        </mc:Choice>
        <mc:Fallback xmlns="">
          <p:sp>
            <p:nvSpPr>
              <p:cNvPr id="6" name="TextBox 5">
                <a:extLst>
                  <a:ext uri="{FF2B5EF4-FFF2-40B4-BE49-F238E27FC236}">
                    <a16:creationId xmlns:a16="http://schemas.microsoft.com/office/drawing/2014/main" id="{DB94A540-3F44-4D3C-A9A7-DAD346599260}"/>
                  </a:ext>
                </a:extLst>
              </p:cNvPr>
              <p:cNvSpPr txBox="1">
                <a:spLocks noRot="1" noChangeAspect="1" noMove="1" noResize="1" noEditPoints="1" noAdjustHandles="1" noChangeArrowheads="1" noChangeShapeType="1" noTextEdit="1"/>
              </p:cNvSpPr>
              <p:nvPr/>
            </p:nvSpPr>
            <p:spPr>
              <a:xfrm>
                <a:off x="6203658" y="4060203"/>
                <a:ext cx="325410" cy="276999"/>
              </a:xfrm>
              <a:prstGeom prst="rect">
                <a:avLst/>
              </a:prstGeom>
              <a:blipFill>
                <a:blip r:embed="rId4"/>
                <a:stretch>
                  <a:fillRect l="-15094" r="-15094" b="-111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A50103A-181D-4357-8F83-028D6EBA1738}"/>
                  </a:ext>
                </a:extLst>
              </p:cNvPr>
              <p:cNvSpPr txBox="1"/>
              <p:nvPr/>
            </p:nvSpPr>
            <p:spPr>
              <a:xfrm>
                <a:off x="4970778" y="5008289"/>
                <a:ext cx="1993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𝑥</m:t>
                      </m:r>
                    </m:oMath>
                  </m:oMathPara>
                </a14:m>
                <a:endParaRPr lang="en-IN" dirty="0"/>
              </a:p>
            </p:txBody>
          </p:sp>
        </mc:Choice>
        <mc:Fallback xmlns="">
          <p:sp>
            <p:nvSpPr>
              <p:cNvPr id="8" name="TextBox 7">
                <a:extLst>
                  <a:ext uri="{FF2B5EF4-FFF2-40B4-BE49-F238E27FC236}">
                    <a16:creationId xmlns:a16="http://schemas.microsoft.com/office/drawing/2014/main" id="{FA50103A-181D-4357-8F83-028D6EBA1738}"/>
                  </a:ext>
                </a:extLst>
              </p:cNvPr>
              <p:cNvSpPr txBox="1">
                <a:spLocks noRot="1" noChangeAspect="1" noMove="1" noResize="1" noEditPoints="1" noAdjustHandles="1" noChangeArrowheads="1" noChangeShapeType="1" noTextEdit="1"/>
              </p:cNvSpPr>
              <p:nvPr/>
            </p:nvSpPr>
            <p:spPr>
              <a:xfrm>
                <a:off x="4970778" y="5008289"/>
                <a:ext cx="199350" cy="276999"/>
              </a:xfrm>
              <a:prstGeom prst="rect">
                <a:avLst/>
              </a:prstGeom>
              <a:blipFill>
                <a:blip r:embed="rId5"/>
                <a:stretch>
                  <a:fillRect l="-12121" r="-9091" b="-2222"/>
                </a:stretch>
              </a:blipFill>
            </p:spPr>
            <p:txBody>
              <a:bodyPr/>
              <a:lstStyle/>
              <a:p>
                <a:r>
                  <a:rPr lang="en-IN">
                    <a:noFill/>
                  </a:rPr>
                  <a:t> </a:t>
                </a:r>
              </a:p>
            </p:txBody>
          </p:sp>
        </mc:Fallback>
      </mc:AlternateContent>
    </p:spTree>
    <p:extLst>
      <p:ext uri="{BB962C8B-B14F-4D97-AF65-F5344CB8AC3E}">
        <p14:creationId xmlns:p14="http://schemas.microsoft.com/office/powerpoint/2010/main" val="242731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D4027-0077-4FB8-847C-AFDF59CB4E54}"/>
              </a:ext>
            </a:extLst>
          </p:cNvPr>
          <p:cNvSpPr>
            <a:spLocks noGrp="1"/>
          </p:cNvSpPr>
          <p:nvPr>
            <p:ph type="title"/>
          </p:nvPr>
        </p:nvSpPr>
        <p:spPr>
          <a:xfrm>
            <a:off x="838200" y="365125"/>
            <a:ext cx="10515600" cy="655601"/>
          </a:xfrm>
        </p:spPr>
        <p:txBody>
          <a:bodyPr>
            <a:normAutofit/>
          </a:bodyPr>
          <a:lstStyle/>
          <a:p>
            <a:pPr algn="ctr"/>
            <a:r>
              <a:rPr lang="en-GB" dirty="0"/>
              <a:t>Angle Properties</a:t>
            </a:r>
            <a:endParaRPr lang="en-IN" dirty="0"/>
          </a:p>
        </p:txBody>
      </p:sp>
      <p:pic>
        <p:nvPicPr>
          <p:cNvPr id="4" name="Content Placeholder 3">
            <a:extLst>
              <a:ext uri="{FF2B5EF4-FFF2-40B4-BE49-F238E27FC236}">
                <a16:creationId xmlns:a16="http://schemas.microsoft.com/office/drawing/2014/main" id="{C54D9E68-DAA7-476A-A797-C90448C9007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7329" y="1161734"/>
            <a:ext cx="2400635" cy="2267266"/>
          </a:xfrm>
          <a:prstGeom prst="rect">
            <a:avLst/>
          </a:prstGeom>
          <a:noFill/>
          <a:ln>
            <a:noFill/>
          </a:ln>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FEBF152-A4AA-414A-89D7-83C549B6AAB2}"/>
                  </a:ext>
                </a:extLst>
              </p:cNvPr>
              <p:cNvSpPr/>
              <p:nvPr/>
            </p:nvSpPr>
            <p:spPr>
              <a:xfrm>
                <a:off x="4019717" y="1719378"/>
                <a:ext cx="7334083" cy="2576218"/>
              </a:xfrm>
              <a:prstGeom prst="rect">
                <a:avLst/>
              </a:prstGeom>
            </p:spPr>
            <p:txBody>
              <a:bodyPr wrap="square">
                <a:spAutoFit/>
              </a:bodyPr>
              <a:lstStyle/>
              <a:p>
                <a:pPr marL="342900" lvl="0" indent="-342900">
                  <a:lnSpc>
                    <a:spcPct val="115000"/>
                  </a:lnSpc>
                  <a:spcAft>
                    <a:spcPts val="1000"/>
                  </a:spcAft>
                  <a:buFont typeface="+mj-lt"/>
                  <a:buAutoNum type="arabicPeriod"/>
                </a:pPr>
                <a:r>
                  <a:rPr lang="en-IN" sz="2400" dirty="0">
                    <a:latin typeface="Calibri" panose="020F0502020204030204" pitchFamily="34" charset="0"/>
                    <a:ea typeface="Times New Roman" panose="02020603050405020304" pitchFamily="18" charset="0"/>
                    <a:cs typeface="Calibri" panose="020F0502020204030204" pitchFamily="34" charset="0"/>
                  </a:rPr>
                  <a:t>The angle in the centre is twice the angle in the remaining part of the circle</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285750">
                  <a:lnSpc>
                    <a:spcPct val="107000"/>
                  </a:lnSpc>
                  <a:spcAft>
                    <a:spcPts val="0"/>
                  </a:spcAft>
                </a:pPr>
                <a:r>
                  <a:rPr lang="en-IN" sz="2400" dirty="0">
                    <a:latin typeface="Calibri" panose="020F0502020204030204" pitchFamily="34" charset="0"/>
                    <a:ea typeface="Times New Roman" panose="02020603050405020304" pitchFamily="18" charset="0"/>
                    <a:cs typeface="Calibri" panose="020F0502020204030204" pitchFamily="34" charset="0"/>
                  </a:rPr>
                  <a:t>&lt;AOB = 2&lt;ACB</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pPr>
                <a:r>
                  <a:rPr lang="en-IN" sz="2400" dirty="0">
                    <a:latin typeface="Calibri" panose="020F0502020204030204" pitchFamily="34" charset="0"/>
                    <a:ea typeface="Times New Roman" panose="02020603050405020304" pitchFamily="18" charset="0"/>
                    <a:cs typeface="Calibri" panose="020F0502020204030204" pitchFamily="34" charset="0"/>
                  </a:rPr>
                  <a:t>2. Angles in the same segment are equal</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285750">
                  <a:lnSpc>
                    <a:spcPct val="107000"/>
                  </a:lnSpc>
                  <a:spcAft>
                    <a:spcPts val="0"/>
                  </a:spcAft>
                </a:pPr>
                <a:r>
                  <a:rPr lang="en-IN" sz="2400" dirty="0">
                    <a:latin typeface="Calibri" panose="020F0502020204030204" pitchFamily="34" charset="0"/>
                    <a:ea typeface="Times New Roman" panose="02020603050405020304" pitchFamily="18" charset="0"/>
                    <a:cs typeface="Calibri" panose="020F0502020204030204" pitchFamily="34" charset="0"/>
                  </a:rPr>
                  <a:t>&lt;AC </a:t>
                </a:r>
                <a:r>
                  <a:rPr lang="en-IN" sz="2400" baseline="-25000" dirty="0">
                    <a:latin typeface="Calibri" panose="020F0502020204030204" pitchFamily="34" charset="0"/>
                    <a:ea typeface="Times New Roman" panose="02020603050405020304" pitchFamily="18" charset="0"/>
                    <a:cs typeface="Calibri" panose="020F0502020204030204" pitchFamily="34" charset="0"/>
                  </a:rPr>
                  <a:t>1</a:t>
                </a:r>
                <a:r>
                  <a:rPr lang="en-IN" sz="2400" dirty="0">
                    <a:latin typeface="Calibri" panose="020F0502020204030204" pitchFamily="34" charset="0"/>
                    <a:ea typeface="Times New Roman" panose="02020603050405020304" pitchFamily="18" charset="0"/>
                    <a:cs typeface="Calibri" panose="020F0502020204030204" pitchFamily="34" charset="0"/>
                  </a:rPr>
                  <a:t>B =&lt;AC</a:t>
                </a:r>
                <a:r>
                  <a:rPr lang="en-IN" sz="2400" baseline="-25000" dirty="0">
                    <a:latin typeface="Calibri" panose="020F0502020204030204" pitchFamily="34" charset="0"/>
                    <a:ea typeface="Times New Roman" panose="02020603050405020304" pitchFamily="18" charset="0"/>
                    <a:cs typeface="Calibri" panose="020F0502020204030204" pitchFamily="34" charset="0"/>
                  </a:rPr>
                  <a:t>2</a:t>
                </a:r>
                <a:r>
                  <a:rPr lang="en-IN" sz="2400" dirty="0">
                    <a:latin typeface="Calibri" panose="020F0502020204030204" pitchFamily="34" charset="0"/>
                    <a:ea typeface="Times New Roman" panose="02020603050405020304" pitchFamily="18" charset="0"/>
                    <a:cs typeface="Calibri" panose="020F0502020204030204" pitchFamily="34" charset="0"/>
                  </a:rPr>
                  <a:t>B = &lt;AC</a:t>
                </a:r>
                <a:r>
                  <a:rPr lang="en-IN" sz="2400" baseline="-25000" dirty="0">
                    <a:latin typeface="Calibri" panose="020F0502020204030204" pitchFamily="34" charset="0"/>
                    <a:ea typeface="Times New Roman" panose="02020603050405020304" pitchFamily="18" charset="0"/>
                    <a:cs typeface="Calibri" panose="020F0502020204030204" pitchFamily="34" charset="0"/>
                  </a:rPr>
                  <a:t>3</a:t>
                </a:r>
                <a:r>
                  <a:rPr lang="en-IN" sz="2400" dirty="0">
                    <a:latin typeface="Calibri" panose="020F0502020204030204" pitchFamily="34" charset="0"/>
                    <a:ea typeface="Times New Roman" panose="02020603050405020304" pitchFamily="18" charset="0"/>
                    <a:cs typeface="Calibri" panose="020F0502020204030204" pitchFamily="34" charset="0"/>
                  </a:rPr>
                  <a:t>B = </a:t>
                </a:r>
                <a14:m>
                  <m:oMath xmlns:m="http://schemas.openxmlformats.org/officeDocument/2006/math">
                    <m:f>
                      <m:fPr>
                        <m:ctrlPr>
                          <a:rPr lang="en-IN" sz="2400" i="1">
                            <a:latin typeface="Cambria Math" panose="02040503050406030204" pitchFamily="18" charset="0"/>
                            <a:ea typeface="Times New Roman" panose="02020603050405020304" pitchFamily="18" charset="0"/>
                            <a:cs typeface="Calibri" panose="020F0502020204030204" pitchFamily="34" charset="0"/>
                          </a:rPr>
                        </m:ctrlPr>
                      </m:fPr>
                      <m:num>
                        <m:r>
                          <a:rPr lang="en-IN" sz="2400" i="1">
                            <a:latin typeface="Cambria Math" panose="02040503050406030204" pitchFamily="18" charset="0"/>
                            <a:ea typeface="Times New Roman" panose="02020603050405020304" pitchFamily="18" charset="0"/>
                            <a:cs typeface="Calibri" panose="020F0502020204030204" pitchFamily="34" charset="0"/>
                          </a:rPr>
                          <m:t>1</m:t>
                        </m:r>
                      </m:num>
                      <m:den>
                        <m:r>
                          <a:rPr lang="en-IN" sz="2400" i="1">
                            <a:latin typeface="Cambria Math" panose="02040503050406030204" pitchFamily="18" charset="0"/>
                            <a:ea typeface="Times New Roman" panose="02020603050405020304" pitchFamily="18" charset="0"/>
                            <a:cs typeface="Calibri" panose="020F0502020204030204" pitchFamily="34" charset="0"/>
                          </a:rPr>
                          <m:t>2</m:t>
                        </m:r>
                      </m:den>
                    </m:f>
                    <m:r>
                      <a:rPr lang="en-IN" sz="2400" i="1">
                        <a:latin typeface="Cambria Math" panose="02040503050406030204" pitchFamily="18" charset="0"/>
                        <a:ea typeface="Times New Roman" panose="02020603050405020304" pitchFamily="18" charset="0"/>
                        <a:cs typeface="Calibri" panose="020F0502020204030204" pitchFamily="34" charset="0"/>
                      </a:rPr>
                      <m:t>&lt;</m:t>
                    </m:r>
                    <m:r>
                      <a:rPr lang="en-IN" sz="2400" i="1">
                        <a:latin typeface="Cambria Math" panose="02040503050406030204" pitchFamily="18" charset="0"/>
                        <a:ea typeface="Times New Roman" panose="02020603050405020304" pitchFamily="18" charset="0"/>
                        <a:cs typeface="Calibri" panose="020F0502020204030204" pitchFamily="34" charset="0"/>
                      </a:rPr>
                      <m:t>𝐴𝑂𝐵</m:t>
                    </m:r>
                  </m:oMath>
                </a14:m>
                <a:r>
                  <a:rPr lang="en-IN" sz="2400" dirty="0">
                    <a:latin typeface="Calibri" panose="020F0502020204030204" pitchFamily="34" charset="0"/>
                    <a:ea typeface="Times New Roman" panose="02020603050405020304" pitchFamily="18" charset="0"/>
                    <a:cs typeface="Calibri" panose="020F0502020204030204" pitchFamily="34" charset="0"/>
                  </a:rPr>
                  <a:t> = x</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5FEBF152-A4AA-414A-89D7-83C549B6AAB2}"/>
                  </a:ext>
                </a:extLst>
              </p:cNvPr>
              <p:cNvSpPr>
                <a:spLocks noRot="1" noChangeAspect="1" noMove="1" noResize="1" noEditPoints="1" noAdjustHandles="1" noChangeArrowheads="1" noChangeShapeType="1" noTextEdit="1"/>
              </p:cNvSpPr>
              <p:nvPr/>
            </p:nvSpPr>
            <p:spPr>
              <a:xfrm>
                <a:off x="4019717" y="1719378"/>
                <a:ext cx="7334083" cy="2576218"/>
              </a:xfrm>
              <a:prstGeom prst="rect">
                <a:avLst/>
              </a:prstGeom>
              <a:blipFill>
                <a:blip r:embed="rId3"/>
                <a:stretch>
                  <a:fillRect l="-1329" t="-946" b="-1418"/>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AFB4F80-082B-4B09-BD17-EAA76DB6F04C}"/>
                  </a:ext>
                </a:extLst>
              </p14:cNvPr>
              <p14:cNvContentPartPr/>
              <p14:nvPr/>
            </p14:nvContentPartPr>
            <p14:xfrm>
              <a:off x="2235091" y="2038627"/>
              <a:ext cx="109800" cy="109440"/>
            </p14:xfrm>
          </p:contentPart>
        </mc:Choice>
        <mc:Fallback xmlns="">
          <p:pic>
            <p:nvPicPr>
              <p:cNvPr id="3" name="Ink 2">
                <a:extLst>
                  <a:ext uri="{FF2B5EF4-FFF2-40B4-BE49-F238E27FC236}">
                    <a16:creationId xmlns:a16="http://schemas.microsoft.com/office/drawing/2014/main" id="{0AFB4F80-082B-4B09-BD17-EAA76DB6F04C}"/>
                  </a:ext>
                </a:extLst>
              </p:cNvPr>
              <p:cNvPicPr/>
              <p:nvPr/>
            </p:nvPicPr>
            <p:blipFill>
              <a:blip r:embed="rId5"/>
              <a:stretch>
                <a:fillRect/>
              </a:stretch>
            </p:blipFill>
            <p:spPr>
              <a:xfrm>
                <a:off x="2226451" y="2029627"/>
                <a:ext cx="127440" cy="127080"/>
              </a:xfrm>
              <a:prstGeom prst="rect">
                <a:avLst/>
              </a:prstGeom>
            </p:spPr>
          </p:pic>
        </mc:Fallback>
      </mc:AlternateContent>
    </p:spTree>
    <p:extLst>
      <p:ext uri="{BB962C8B-B14F-4D97-AF65-F5344CB8AC3E}">
        <p14:creationId xmlns:p14="http://schemas.microsoft.com/office/powerpoint/2010/main" val="52492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806E-1EEA-4992-B86E-869C51AD7E67}"/>
              </a:ext>
            </a:extLst>
          </p:cNvPr>
          <p:cNvSpPr>
            <a:spLocks noGrp="1"/>
          </p:cNvSpPr>
          <p:nvPr>
            <p:ph type="title"/>
          </p:nvPr>
        </p:nvSpPr>
        <p:spPr>
          <a:xfrm>
            <a:off x="677334" y="609600"/>
            <a:ext cx="8596668" cy="863065"/>
          </a:xfrm>
        </p:spPr>
        <p:txBody>
          <a:bodyPr>
            <a:normAutofit fontScale="90000"/>
          </a:bodyPr>
          <a:lstStyle/>
          <a:p>
            <a:pPr algn="ctr"/>
            <a:r>
              <a:rPr lang="en-IN" dirty="0"/>
              <a:t>Types of angles</a:t>
            </a:r>
            <a:br>
              <a:rPr lang="en-IN" dirty="0"/>
            </a:br>
            <a:br>
              <a:rPr lang="en-IN" dirty="0"/>
            </a:br>
            <a:r>
              <a:rPr lang="en-IN" sz="2000" dirty="0"/>
              <a:t>Adjacent angles :</a:t>
            </a: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r>
              <a:rPr lang="en-IN" sz="2000" dirty="0"/>
              <a:t>Vertically opposite angles :</a:t>
            </a:r>
            <a:br>
              <a:rPr lang="en-IN" sz="2000" dirty="0"/>
            </a:br>
            <a:br>
              <a:rPr lang="en-IN" dirty="0"/>
            </a:br>
            <a:endParaRPr lang="en-IN" dirty="0"/>
          </a:p>
        </p:txBody>
      </p:sp>
      <p:pic>
        <p:nvPicPr>
          <p:cNvPr id="1028" name="Picture 4" descr="Image result for adjacent angles">
            <a:extLst>
              <a:ext uri="{FF2B5EF4-FFF2-40B4-BE49-F238E27FC236}">
                <a16:creationId xmlns:a16="http://schemas.microsoft.com/office/drawing/2014/main" id="{1DECF093-0E83-4395-BF4D-A9AC81DE45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4213" y="2404151"/>
            <a:ext cx="120967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vertically opposite angles">
            <a:extLst>
              <a:ext uri="{FF2B5EF4-FFF2-40B4-BE49-F238E27FC236}">
                <a16:creationId xmlns:a16="http://schemas.microsoft.com/office/drawing/2014/main" id="{39A17D06-2968-4652-8515-526BE6836F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850446">
            <a:off x="598972" y="4573887"/>
            <a:ext cx="16383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50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anim calcmode="lin" valueType="num">
                                      <p:cBhvr additive="base">
                                        <p:cTn id="19" dur="500" fill="hold"/>
                                        <p:tgtEl>
                                          <p:spTgt spid="1030"/>
                                        </p:tgtEl>
                                        <p:attrNameLst>
                                          <p:attrName>ppt_x</p:attrName>
                                        </p:attrNameLst>
                                      </p:cBhvr>
                                      <p:tavLst>
                                        <p:tav tm="0">
                                          <p:val>
                                            <p:strVal val="#ppt_x"/>
                                          </p:val>
                                        </p:tav>
                                        <p:tav tm="100000">
                                          <p:val>
                                            <p:strVal val="#ppt_x"/>
                                          </p:val>
                                        </p:tav>
                                      </p:tavLst>
                                    </p:anim>
                                    <p:anim calcmode="lin" valueType="num">
                                      <p:cBhvr additive="base">
                                        <p:cTn id="20"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8AB1-4788-4A7E-AE68-C817236BAA64}"/>
              </a:ext>
            </a:extLst>
          </p:cNvPr>
          <p:cNvSpPr>
            <a:spLocks noGrp="1"/>
          </p:cNvSpPr>
          <p:nvPr>
            <p:ph type="title"/>
          </p:nvPr>
        </p:nvSpPr>
        <p:spPr/>
        <p:txBody>
          <a:bodyPr/>
          <a:lstStyle/>
          <a:p>
            <a:pPr algn="ctr"/>
            <a:r>
              <a:rPr lang="en-IN" dirty="0"/>
              <a:t>Angle properties</a:t>
            </a:r>
          </a:p>
        </p:txBody>
      </p:sp>
      <p:sp>
        <p:nvSpPr>
          <p:cNvPr id="3" name="Content Placeholder 2">
            <a:extLst>
              <a:ext uri="{FF2B5EF4-FFF2-40B4-BE49-F238E27FC236}">
                <a16:creationId xmlns:a16="http://schemas.microsoft.com/office/drawing/2014/main" id="{67EB8E09-52FF-4F92-A0AC-A8827F52AE92}"/>
              </a:ext>
            </a:extLst>
          </p:cNvPr>
          <p:cNvSpPr>
            <a:spLocks noGrp="1"/>
          </p:cNvSpPr>
          <p:nvPr>
            <p:ph idx="1"/>
          </p:nvPr>
        </p:nvSpPr>
        <p:spPr>
          <a:xfrm>
            <a:off x="790364" y="1438069"/>
            <a:ext cx="8789863" cy="4318000"/>
          </a:xfrm>
        </p:spPr>
        <p:txBody>
          <a:bodyPr/>
          <a:lstStyle/>
          <a:p>
            <a:pPr lvl="0">
              <a:lnSpc>
                <a:spcPct val="115000"/>
              </a:lnSpc>
              <a:spcAft>
                <a:spcPts val="1000"/>
              </a:spcAft>
            </a:pPr>
            <a:r>
              <a:rPr lang="en-IN" sz="1800" dirty="0">
                <a:latin typeface="Calibri" panose="020F0502020204030204" pitchFamily="34" charset="0"/>
                <a:ea typeface="Times New Roman" panose="02020603050405020304" pitchFamily="18" charset="0"/>
                <a:cs typeface="Calibri" panose="020F0502020204030204" pitchFamily="34" charset="0"/>
              </a:rPr>
              <a:t>3)  Angles in the equal segments are equal</a:t>
            </a:r>
          </a:p>
          <a:p>
            <a:pPr lvl="0">
              <a:lnSpc>
                <a:spcPct val="115000"/>
              </a:lnSpc>
              <a:spcAft>
                <a:spcPts val="1000"/>
              </a:spcAft>
            </a:pPr>
            <a:endParaRPr lang="en-IN" dirty="0">
              <a:latin typeface="Calibri" panose="020F0502020204030204" pitchFamily="34" charset="0"/>
              <a:ea typeface="Calibri" panose="020F0502020204030204" pitchFamily="34" charset="0"/>
              <a:cs typeface="Calibri" panose="020F0502020204030204" pitchFamily="34" charset="0"/>
            </a:endParaRPr>
          </a:p>
          <a:p>
            <a:pPr lvl="0">
              <a:lnSpc>
                <a:spcPct val="115000"/>
              </a:lnSpc>
              <a:spcAft>
                <a:spcPts val="10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pPr>
            <a:r>
              <a:rPr lang="en-IN" sz="1800" dirty="0">
                <a:latin typeface="Calibri" panose="020F0502020204030204" pitchFamily="34" charset="0"/>
                <a:ea typeface="Times New Roman" panose="02020603050405020304" pitchFamily="18" charset="0"/>
                <a:cs typeface="Calibri" panose="020F0502020204030204" pitchFamily="34" charset="0"/>
              </a:rPr>
              <a:t>4)  The angle  in the semi circle Is a right angle</a:t>
            </a:r>
          </a:p>
          <a:p>
            <a:pPr lvl="0">
              <a:lnSpc>
                <a:spcPct val="115000"/>
              </a:lnSpc>
              <a:spcAft>
                <a:spcPts val="1000"/>
              </a:spcAft>
            </a:pPr>
            <a:r>
              <a:rPr lang="en-IN" sz="1800">
                <a:latin typeface="Calibri" panose="020F0502020204030204" pitchFamily="34" charset="0"/>
                <a:ea typeface="Times New Roman" panose="02020603050405020304" pitchFamily="18" charset="0"/>
                <a:cs typeface="Calibri" panose="020F0502020204030204" pitchFamily="34" charset="0"/>
              </a:rPr>
              <a:t>If AC </a:t>
            </a:r>
            <a:r>
              <a:rPr lang="en-IN" sz="1800" dirty="0">
                <a:latin typeface="Calibri" panose="020F0502020204030204" pitchFamily="34" charset="0"/>
                <a:ea typeface="Times New Roman" panose="02020603050405020304" pitchFamily="18" charset="0"/>
                <a:cs typeface="Calibri" panose="020F0502020204030204" pitchFamily="34" charset="0"/>
              </a:rPr>
              <a:t>is a diameter  then  &lt;AOC = 180</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285750">
              <a:lnSpc>
                <a:spcPct val="107000"/>
              </a:lnSpc>
              <a:spcAft>
                <a:spcPts val="800"/>
              </a:spcAft>
            </a:pPr>
            <a:r>
              <a:rPr lang="en-IN" sz="1800" dirty="0">
                <a:latin typeface="Calibri" panose="020F0502020204030204" pitchFamily="34" charset="0"/>
                <a:ea typeface="Times New Roman" panose="02020603050405020304" pitchFamily="18" charset="0"/>
                <a:cs typeface="Calibri" panose="020F0502020204030204" pitchFamily="34" charset="0"/>
              </a:rPr>
              <a:t>&lt;ABC = 90</a:t>
            </a:r>
            <a:r>
              <a:rPr lang="en-IN" dirty="0"/>
              <a:t> </a:t>
            </a:r>
          </a:p>
        </p:txBody>
      </p:sp>
      <p:pic>
        <p:nvPicPr>
          <p:cNvPr id="1026" name="Picture 2" descr="Image result for angle in the semi circle">
            <a:extLst>
              <a:ext uri="{FF2B5EF4-FFF2-40B4-BE49-F238E27FC236}">
                <a16:creationId xmlns:a16="http://schemas.microsoft.com/office/drawing/2014/main" id="{D208FCD0-AA58-4262-B682-29A130068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2142" y="3898275"/>
            <a:ext cx="2215062" cy="18577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FF2D27A-8B5A-455F-9382-4B31B41B3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077" y="1632477"/>
            <a:ext cx="2320660" cy="221855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A1EA1BD-97A9-45A3-93D4-A70505FDA32F}"/>
                  </a:ext>
                </a:extLst>
              </p:cNvPr>
              <p:cNvSpPr txBox="1"/>
              <p:nvPr/>
            </p:nvSpPr>
            <p:spPr>
              <a:xfrm flipH="1">
                <a:off x="6933060" y="5142932"/>
                <a:ext cx="44630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𝑂</m:t>
                      </m:r>
                    </m:oMath>
                  </m:oMathPara>
                </a14:m>
                <a:endParaRPr lang="en-IN" dirty="0"/>
              </a:p>
            </p:txBody>
          </p:sp>
        </mc:Choice>
        <mc:Fallback xmlns="">
          <p:sp>
            <p:nvSpPr>
              <p:cNvPr id="4" name="TextBox 3">
                <a:extLst>
                  <a:ext uri="{FF2B5EF4-FFF2-40B4-BE49-F238E27FC236}">
                    <a16:creationId xmlns:a16="http://schemas.microsoft.com/office/drawing/2014/main" id="{1A1EA1BD-97A9-45A3-93D4-A70505FDA32F}"/>
                  </a:ext>
                </a:extLst>
              </p:cNvPr>
              <p:cNvSpPr txBox="1">
                <a:spLocks noRot="1" noChangeAspect="1" noMove="1" noResize="1" noEditPoints="1" noAdjustHandles="1" noChangeArrowheads="1" noChangeShapeType="1" noTextEdit="1"/>
              </p:cNvSpPr>
              <p:nvPr/>
            </p:nvSpPr>
            <p:spPr>
              <a:xfrm flipH="1">
                <a:off x="6933060" y="5142932"/>
                <a:ext cx="446308" cy="276999"/>
              </a:xfrm>
              <a:prstGeom prst="rect">
                <a:avLst/>
              </a:prstGeom>
              <a:blipFill>
                <a:blip r:embed="rId4"/>
                <a:stretch>
                  <a:fillRect b="-8889"/>
                </a:stretch>
              </a:blipFill>
            </p:spPr>
            <p:txBody>
              <a:bodyPr/>
              <a:lstStyle/>
              <a:p>
                <a:r>
                  <a:rPr lang="en-IN">
                    <a:noFill/>
                  </a:rPr>
                  <a:t> </a:t>
                </a:r>
              </a:p>
            </p:txBody>
          </p:sp>
        </mc:Fallback>
      </mc:AlternateContent>
    </p:spTree>
    <p:extLst>
      <p:ext uri="{BB962C8B-B14F-4D97-AF65-F5344CB8AC3E}">
        <p14:creationId xmlns:p14="http://schemas.microsoft.com/office/powerpoint/2010/main" val="251119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anim calcmode="lin" valueType="num">
                                      <p:cBhvr additive="base">
                                        <p:cTn id="43" dur="500" fill="hold"/>
                                        <p:tgtEl>
                                          <p:spTgt spid="1026"/>
                                        </p:tgtEl>
                                        <p:attrNameLst>
                                          <p:attrName>ppt_x</p:attrName>
                                        </p:attrNameLst>
                                      </p:cBhvr>
                                      <p:tavLst>
                                        <p:tav tm="0">
                                          <p:val>
                                            <p:strVal val="#ppt_x"/>
                                          </p:val>
                                        </p:tav>
                                        <p:tav tm="100000">
                                          <p:val>
                                            <p:strVal val="#ppt_x"/>
                                          </p:val>
                                        </p:tav>
                                      </p:tavLst>
                                    </p:anim>
                                    <p:anim calcmode="lin" valueType="num">
                                      <p:cBhvr additive="base">
                                        <p:cTn id="4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A7E1-183E-4B50-99E5-3FBBA2B54F3D}"/>
              </a:ext>
            </a:extLst>
          </p:cNvPr>
          <p:cNvSpPr>
            <a:spLocks noGrp="1"/>
          </p:cNvSpPr>
          <p:nvPr>
            <p:ph type="title"/>
          </p:nvPr>
        </p:nvSpPr>
        <p:spPr>
          <a:xfrm>
            <a:off x="838200" y="365125"/>
            <a:ext cx="10515600" cy="722895"/>
          </a:xfrm>
        </p:spPr>
        <p:txBody>
          <a:bodyPr>
            <a:normAutofit fontScale="90000"/>
          </a:bodyPr>
          <a:lstStyle/>
          <a:p>
            <a:pPr algn="ctr"/>
            <a:r>
              <a:rPr lang="en-GB" dirty="0"/>
              <a:t>Tangent properties</a:t>
            </a:r>
            <a:br>
              <a:rPr lang="en-GB" dirty="0"/>
            </a:br>
            <a:endParaRPr lang="en-IN" dirty="0"/>
          </a:p>
        </p:txBody>
      </p:sp>
      <p:sp>
        <p:nvSpPr>
          <p:cNvPr id="5" name="Rectangle 4">
            <a:extLst>
              <a:ext uri="{FF2B5EF4-FFF2-40B4-BE49-F238E27FC236}">
                <a16:creationId xmlns:a16="http://schemas.microsoft.com/office/drawing/2014/main" id="{727CD667-DE00-4ACB-B2F6-C050E05F78CD}"/>
              </a:ext>
            </a:extLst>
          </p:cNvPr>
          <p:cNvSpPr/>
          <p:nvPr/>
        </p:nvSpPr>
        <p:spPr>
          <a:xfrm>
            <a:off x="892471" y="1031345"/>
            <a:ext cx="8091377" cy="1652184"/>
          </a:xfrm>
          <a:prstGeom prst="rect">
            <a:avLst/>
          </a:prstGeom>
        </p:spPr>
        <p:txBody>
          <a:bodyPr wrap="square">
            <a:spAutoFit/>
          </a:bodyPr>
          <a:lstStyle/>
          <a:p>
            <a:pPr marL="342900" lvl="0" indent="-342900">
              <a:lnSpc>
                <a:spcPct val="115000"/>
              </a:lnSpc>
              <a:spcAft>
                <a:spcPts val="1000"/>
              </a:spcAft>
              <a:buFont typeface="+mj-lt"/>
              <a:buAutoNum type="arabicPeriod"/>
            </a:pPr>
            <a:r>
              <a:rPr lang="en-IN" sz="2800" dirty="0">
                <a:latin typeface="Calibri" panose="020F0502020204030204" pitchFamily="34" charset="0"/>
                <a:ea typeface="Times New Roman" panose="02020603050405020304" pitchFamily="18" charset="0"/>
                <a:cs typeface="Calibri" panose="020F0502020204030204" pitchFamily="34" charset="0"/>
              </a:rPr>
              <a:t>Two tangents of equal lengths can be drawn from an external point to a circle</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sz="2800" dirty="0">
                <a:latin typeface="Calibri" panose="020F0502020204030204" pitchFamily="34" charset="0"/>
                <a:ea typeface="Times New Roman" panose="02020603050405020304" pitchFamily="18" charset="0"/>
                <a:cs typeface="Calibri" panose="020F0502020204030204" pitchFamily="34" charset="0"/>
              </a:rPr>
              <a:t>CD = CB</a:t>
            </a: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1FF03E79-AFFA-481F-A6AD-EF0B612C89A6}"/>
              </a:ext>
            </a:extLst>
          </p:cNvPr>
          <p:cNvSpPr/>
          <p:nvPr/>
        </p:nvSpPr>
        <p:spPr>
          <a:xfrm>
            <a:off x="4876189" y="3808445"/>
            <a:ext cx="6096000" cy="855106"/>
          </a:xfrm>
          <a:prstGeom prst="rect">
            <a:avLst/>
          </a:prstGeom>
        </p:spPr>
        <p:txBody>
          <a:bodyPr>
            <a:spAutoFit/>
          </a:bodyPr>
          <a:lstStyle/>
          <a:p>
            <a:pPr marL="457200">
              <a:lnSpc>
                <a:spcPct val="107000"/>
              </a:lnSpc>
              <a:spcAft>
                <a:spcPts val="0"/>
              </a:spcAft>
            </a:pPr>
            <a:r>
              <a:rPr lang="en-IN" dirty="0">
                <a:latin typeface="Calibri" panose="020F0502020204030204" pitchFamily="34" charset="0"/>
                <a:ea typeface="Times New Roman" panose="02020603050405020304" pitchFamily="18" charset="0"/>
                <a:cs typeface="Calibri" panose="020F0502020204030204" pitchFamily="34" charset="0"/>
              </a:rPr>
              <a:t> </a:t>
            </a:r>
          </a:p>
          <a:p>
            <a:pPr marL="514350" lvl="0" indent="-514350">
              <a:lnSpc>
                <a:spcPct val="115000"/>
              </a:lnSpc>
              <a:spcAft>
                <a:spcPts val="1000"/>
              </a:spcAft>
              <a:buAutoNum type="arabicPeriod" startAt="2"/>
            </a:pP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EB68F737-B96D-4690-98F5-E804E102DF62}"/>
              </a:ext>
            </a:extLst>
          </p:cNvPr>
          <p:cNvSpPr/>
          <p:nvPr/>
        </p:nvSpPr>
        <p:spPr>
          <a:xfrm>
            <a:off x="2115777" y="6235788"/>
            <a:ext cx="3483646" cy="774507"/>
          </a:xfrm>
          <a:prstGeom prst="rect">
            <a:avLst/>
          </a:prstGeom>
        </p:spPr>
        <p:txBody>
          <a:bodyPr wrap="none">
            <a:spAutoFit/>
          </a:bodyPr>
          <a:lstStyle/>
          <a:p>
            <a:pPr marL="228600">
              <a:lnSpc>
                <a:spcPct val="107000"/>
              </a:lnSpc>
              <a:spcAft>
                <a:spcPts val="800"/>
              </a:spcAft>
            </a:pPr>
            <a:r>
              <a:rPr lang="en-IN" dirty="0">
                <a:latin typeface="Calibri" panose="020F0502020204030204" pitchFamily="34" charset="0"/>
                <a:ea typeface="Times New Roman" panose="02020603050405020304" pitchFamily="18" charset="0"/>
                <a:cs typeface="Calibri" panose="020F0502020204030204" pitchFamily="34" charset="0"/>
              </a:rPr>
              <a:t>                                                          </a:t>
            </a:r>
          </a:p>
          <a:p>
            <a:pPr marL="228600">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Image result for two equal tangents to a circle">
            <a:extLst>
              <a:ext uri="{FF2B5EF4-FFF2-40B4-BE49-F238E27FC236}">
                <a16:creationId xmlns:a16="http://schemas.microsoft.com/office/drawing/2014/main" id="{44617598-6572-4CA2-9F32-6C3A218CF2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13103" y="1999773"/>
            <a:ext cx="197167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80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F381-CD48-406A-8CCD-E2A27D78E045}"/>
              </a:ext>
            </a:extLst>
          </p:cNvPr>
          <p:cNvSpPr>
            <a:spLocks noGrp="1"/>
          </p:cNvSpPr>
          <p:nvPr>
            <p:ph type="title"/>
          </p:nvPr>
        </p:nvSpPr>
        <p:spPr>
          <a:xfrm>
            <a:off x="677334" y="609600"/>
            <a:ext cx="8596668" cy="1320800"/>
          </a:xfrm>
        </p:spPr>
        <p:txBody>
          <a:bodyPr anchor="t">
            <a:normAutofit/>
          </a:bodyPr>
          <a:lstStyle/>
          <a:p>
            <a:r>
              <a:rPr lang="en-IN" dirty="0"/>
              <a:t>Note:</a:t>
            </a:r>
            <a:endParaRPr lang="en-IN"/>
          </a:p>
        </p:txBody>
      </p:sp>
      <p:pic>
        <p:nvPicPr>
          <p:cNvPr id="1026" name="Picture 2" descr="A circle inscribed in a triangle - Math Central">
            <a:extLst>
              <a:ext uri="{FF2B5EF4-FFF2-40B4-BE49-F238E27FC236}">
                <a16:creationId xmlns:a16="http://schemas.microsoft.com/office/drawing/2014/main" id="{04F2F091-791D-4651-85E7-0AEDB1B8EB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5270" y="1427811"/>
            <a:ext cx="2002728" cy="214116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0E28501-12CB-47F9-8AF7-CD7219EF45A3}"/>
              </a:ext>
            </a:extLst>
          </p:cNvPr>
          <p:cNvSpPr>
            <a:spLocks noGrp="1"/>
          </p:cNvSpPr>
          <p:nvPr>
            <p:ph idx="1"/>
          </p:nvPr>
        </p:nvSpPr>
        <p:spPr>
          <a:xfrm>
            <a:off x="4063160" y="2160589"/>
            <a:ext cx="5207839" cy="3880773"/>
          </a:xfrm>
        </p:spPr>
        <p:txBody>
          <a:bodyPr>
            <a:normAutofit/>
          </a:bodyPr>
          <a:lstStyle/>
          <a:p>
            <a:r>
              <a:rPr lang="en-IN" dirty="0"/>
              <a:t>Whenever a circle is inscribed in a figure</a:t>
            </a:r>
          </a:p>
          <a:p>
            <a:r>
              <a:rPr lang="en-IN" dirty="0"/>
              <a:t> ( triangle, quadrilateral etc.)</a:t>
            </a:r>
          </a:p>
          <a:p>
            <a:r>
              <a:rPr lang="en-IN" dirty="0"/>
              <a:t>The out side figure vanishes because they are equal tangents from the vertices.</a:t>
            </a:r>
          </a:p>
          <a:p>
            <a:endParaRPr lang="en-IN" dirty="0"/>
          </a:p>
          <a:p>
            <a:endParaRPr lang="en-IN" dirty="0"/>
          </a:p>
        </p:txBody>
      </p:sp>
      <p:pic>
        <p:nvPicPr>
          <p:cNvPr id="1028" name="Picture 4" descr="Image result for circle inscribed in aquadrilateral">
            <a:extLst>
              <a:ext uri="{FF2B5EF4-FFF2-40B4-BE49-F238E27FC236}">
                <a16:creationId xmlns:a16="http://schemas.microsoft.com/office/drawing/2014/main" id="{A937BC79-41A8-49A6-9287-562979372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543" y="4116384"/>
            <a:ext cx="2484617" cy="245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95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C3-3F67-48CE-8878-3B86CFACB9DF}"/>
              </a:ext>
            </a:extLst>
          </p:cNvPr>
          <p:cNvSpPr>
            <a:spLocks noGrp="1"/>
          </p:cNvSpPr>
          <p:nvPr>
            <p:ph type="title"/>
          </p:nvPr>
        </p:nvSpPr>
        <p:spPr/>
        <p:txBody>
          <a:bodyPr/>
          <a:lstStyle/>
          <a:p>
            <a:pPr algn="ctr"/>
            <a:r>
              <a:rPr lang="en-IN" dirty="0"/>
              <a:t>Tangent properties</a:t>
            </a:r>
          </a:p>
        </p:txBody>
      </p:sp>
      <p:sp>
        <p:nvSpPr>
          <p:cNvPr id="3" name="Content Placeholder 2">
            <a:extLst>
              <a:ext uri="{FF2B5EF4-FFF2-40B4-BE49-F238E27FC236}">
                <a16:creationId xmlns:a16="http://schemas.microsoft.com/office/drawing/2014/main" id="{1D291E0C-F599-4DB4-B8BD-0C9CA15B5CE3}"/>
              </a:ext>
            </a:extLst>
          </p:cNvPr>
          <p:cNvSpPr>
            <a:spLocks noGrp="1"/>
          </p:cNvSpPr>
          <p:nvPr>
            <p:ph idx="1"/>
          </p:nvPr>
        </p:nvSpPr>
        <p:spPr/>
        <p:txBody>
          <a:bodyPr>
            <a:normAutofit/>
          </a:bodyPr>
          <a:lstStyle/>
          <a:p>
            <a:pPr marL="514350" lvl="0" indent="-514350">
              <a:lnSpc>
                <a:spcPct val="115000"/>
              </a:lnSpc>
              <a:spcAft>
                <a:spcPts val="1000"/>
              </a:spcAft>
              <a:buAutoNum type="arabicPeriod" startAt="2"/>
            </a:pPr>
            <a:r>
              <a:rPr lang="en-IN" sz="2400" dirty="0">
                <a:latin typeface="Calibri" panose="020F0502020204030204" pitchFamily="34" charset="0"/>
                <a:ea typeface="Times New Roman" panose="02020603050405020304" pitchFamily="18" charset="0"/>
                <a:cs typeface="Calibri" panose="020F0502020204030204" pitchFamily="34" charset="0"/>
              </a:rPr>
              <a:t>The tangent is perpendicular to a  radius at the point of contact</a:t>
            </a:r>
          </a:p>
          <a:p>
            <a:pPr>
              <a:lnSpc>
                <a:spcPct val="115000"/>
              </a:lnSpc>
              <a:spcAft>
                <a:spcPts val="1000"/>
              </a:spcAft>
            </a:pPr>
            <a:r>
              <a:rPr lang="en-IN" sz="2400" dirty="0">
                <a:latin typeface="Calibri" panose="020F0502020204030204" pitchFamily="34" charset="0"/>
                <a:ea typeface="Times New Roman" panose="02020603050405020304" pitchFamily="18" charset="0"/>
                <a:cs typeface="Calibri" panose="020F0502020204030204" pitchFamily="34" charset="0"/>
              </a:rPr>
              <a:t>     &lt;OTP = 90</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p:pic>
        <p:nvPicPr>
          <p:cNvPr id="3074" name="Picture 2" descr="Image result for tangent is perpendicular to radius">
            <a:extLst>
              <a:ext uri="{FF2B5EF4-FFF2-40B4-BE49-F238E27FC236}">
                <a16:creationId xmlns:a16="http://schemas.microsoft.com/office/drawing/2014/main" id="{333F6CE2-C009-4775-8F08-BA69B2C7C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873" y="2747640"/>
            <a:ext cx="2789952" cy="27066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232665-CF20-42D3-9609-90D99384CA1C}"/>
                  </a:ext>
                </a:extLst>
              </p:cNvPr>
              <p:cNvSpPr txBox="1"/>
              <p:nvPr/>
            </p:nvSpPr>
            <p:spPr>
              <a:xfrm rot="10800000" flipV="1">
                <a:off x="7918102" y="4325456"/>
                <a:ext cx="9545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m:t>
                      </m:r>
                    </m:oMath>
                  </m:oMathPara>
                </a14:m>
                <a:endParaRPr lang="en-IN" dirty="0"/>
              </a:p>
            </p:txBody>
          </p:sp>
        </mc:Choice>
        <mc:Fallback xmlns="">
          <p:sp>
            <p:nvSpPr>
              <p:cNvPr id="7" name="TextBox 6">
                <a:extLst>
                  <a:ext uri="{FF2B5EF4-FFF2-40B4-BE49-F238E27FC236}">
                    <a16:creationId xmlns:a16="http://schemas.microsoft.com/office/drawing/2014/main" id="{0D232665-CF20-42D3-9609-90D99384CA1C}"/>
                  </a:ext>
                </a:extLst>
              </p:cNvPr>
              <p:cNvSpPr txBox="1">
                <a:spLocks noRot="1" noChangeAspect="1" noMove="1" noResize="1" noEditPoints="1" noAdjustHandles="1" noChangeArrowheads="1" noChangeShapeType="1" noTextEdit="1"/>
              </p:cNvSpPr>
              <p:nvPr/>
            </p:nvSpPr>
            <p:spPr>
              <a:xfrm rot="10800000" flipV="1">
                <a:off x="7918102" y="4325456"/>
                <a:ext cx="954592" cy="369332"/>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36770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 calcmode="lin" valueType="num">
                                      <p:cBhvr additive="base">
                                        <p:cTn id="25" dur="500" fill="hold"/>
                                        <p:tgtEl>
                                          <p:spTgt spid="3074"/>
                                        </p:tgtEl>
                                        <p:attrNameLst>
                                          <p:attrName>ppt_x</p:attrName>
                                        </p:attrNameLst>
                                      </p:cBhvr>
                                      <p:tavLst>
                                        <p:tav tm="0">
                                          <p:val>
                                            <p:strVal val="#ppt_x"/>
                                          </p:val>
                                        </p:tav>
                                        <p:tav tm="100000">
                                          <p:val>
                                            <p:strVal val="#ppt_x"/>
                                          </p:val>
                                        </p:tav>
                                      </p:tavLst>
                                    </p:anim>
                                    <p:anim calcmode="lin" valueType="num">
                                      <p:cBhvr additive="base">
                                        <p:cTn id="26"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F676-B91B-44F7-80C7-E8DF8622793A}"/>
              </a:ext>
            </a:extLst>
          </p:cNvPr>
          <p:cNvSpPr>
            <a:spLocks noGrp="1"/>
          </p:cNvSpPr>
          <p:nvPr>
            <p:ph type="title"/>
          </p:nvPr>
        </p:nvSpPr>
        <p:spPr>
          <a:xfrm>
            <a:off x="838200" y="365125"/>
            <a:ext cx="10515600" cy="591805"/>
          </a:xfrm>
        </p:spPr>
        <p:txBody>
          <a:bodyPr>
            <a:normAutofit fontScale="90000"/>
          </a:bodyPr>
          <a:lstStyle/>
          <a:p>
            <a:pPr algn="ctr"/>
            <a:r>
              <a:rPr lang="en-GB" dirty="0"/>
              <a:t>Cyclic  Quadrilaterals</a:t>
            </a:r>
            <a:endParaRPr lang="en-IN" dirty="0"/>
          </a:p>
        </p:txBody>
      </p:sp>
      <p:sp>
        <p:nvSpPr>
          <p:cNvPr id="5" name="Rectangle 4">
            <a:extLst>
              <a:ext uri="{FF2B5EF4-FFF2-40B4-BE49-F238E27FC236}">
                <a16:creationId xmlns:a16="http://schemas.microsoft.com/office/drawing/2014/main" id="{328CAE23-7DA4-43FB-BD06-12A8E7E349A5}"/>
              </a:ext>
            </a:extLst>
          </p:cNvPr>
          <p:cNvSpPr/>
          <p:nvPr/>
        </p:nvSpPr>
        <p:spPr>
          <a:xfrm>
            <a:off x="4323907" y="1444996"/>
            <a:ext cx="6096000" cy="865173"/>
          </a:xfrm>
          <a:prstGeom prst="rect">
            <a:avLst/>
          </a:prstGeom>
        </p:spPr>
        <p:txBody>
          <a:bodyPr>
            <a:spAutoFit/>
          </a:bodyPr>
          <a:lstStyle/>
          <a:p>
            <a:pPr marL="228600">
              <a:lnSpc>
                <a:spcPct val="107000"/>
              </a:lnSpc>
              <a:spcAft>
                <a:spcPts val="800"/>
              </a:spcAft>
            </a:pPr>
            <a:r>
              <a:rPr lang="en-IN" sz="2400" dirty="0">
                <a:latin typeface="Calibri" panose="020F0502020204030204" pitchFamily="34" charset="0"/>
                <a:ea typeface="Times New Roman" panose="02020603050405020304" pitchFamily="18" charset="0"/>
                <a:cs typeface="Calibri" panose="020F0502020204030204" pitchFamily="34" charset="0"/>
              </a:rPr>
              <a:t>1. The opposite angles of a cyclic quadrilateral are supplementary </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342E816-865B-45B4-8687-CF24FD140C5A}"/>
                  </a:ext>
                </a:extLst>
              </p:cNvPr>
              <p:cNvSpPr/>
              <p:nvPr/>
            </p:nvSpPr>
            <p:spPr>
              <a:xfrm>
                <a:off x="4547191" y="2494898"/>
                <a:ext cx="6096000" cy="1069395"/>
              </a:xfrm>
              <a:prstGeom prst="rect">
                <a:avLst/>
              </a:prstGeom>
            </p:spPr>
            <p:txBody>
              <a:bodyPr>
                <a:spAutoFit/>
              </a:bodyPr>
              <a:lstStyle/>
              <a:p>
                <a:pPr lvl="0">
                  <a:lnSpc>
                    <a:spcPct val="115000"/>
                  </a:lnSpc>
                  <a:spcAft>
                    <a:spcPts val="1000"/>
                  </a:spcAft>
                </a:pPr>
                <a:r>
                  <a:rPr lang="en-IN" sz="2000" dirty="0">
                    <a:latin typeface="Calibri" panose="020F0502020204030204" pitchFamily="34" charset="0"/>
                    <a:ea typeface="Times New Roman" panose="02020603050405020304" pitchFamily="18" charset="0"/>
                    <a:cs typeface="Calibri" panose="020F0502020204030204" pitchFamily="34" charset="0"/>
                  </a:rPr>
                  <a:t>    &lt; 1+ &lt;2 = 360</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000" dirty="0">
                    <a:latin typeface="Calibri" panose="020F0502020204030204" pitchFamily="34" charset="0"/>
                    <a:ea typeface="Times New Roman" panose="02020603050405020304" pitchFamily="18" charset="0"/>
                    <a:cs typeface="Calibri" panose="020F0502020204030204" pitchFamily="34" charset="0"/>
                  </a:rPr>
                  <a:t>&lt;A + &lt;C = </a:t>
                </a:r>
                <a14:m>
                  <m:oMath xmlns:m="http://schemas.openxmlformats.org/officeDocument/2006/math">
                    <m:f>
                      <m:fPr>
                        <m:ctrlPr>
                          <a:rPr lang="en-IN" sz="2000" i="1">
                            <a:latin typeface="Cambria Math" panose="02040503050406030204" pitchFamily="18" charset="0"/>
                            <a:ea typeface="Times New Roman" panose="02020603050405020304" pitchFamily="18" charset="0"/>
                            <a:cs typeface="Calibri" panose="020F0502020204030204" pitchFamily="34" charset="0"/>
                          </a:rPr>
                        </m:ctrlPr>
                      </m:fPr>
                      <m:num>
                        <m:r>
                          <a:rPr lang="en-IN" sz="2000" b="0" i="1" smtClean="0">
                            <a:latin typeface="Cambria Math" panose="02040503050406030204" pitchFamily="18" charset="0"/>
                            <a:ea typeface="Times New Roman" panose="02020603050405020304" pitchFamily="18" charset="0"/>
                            <a:cs typeface="Calibri" panose="020F0502020204030204" pitchFamily="34" charset="0"/>
                          </a:rPr>
                          <m:t>&lt;1</m:t>
                        </m:r>
                      </m:num>
                      <m:den>
                        <m:r>
                          <a:rPr lang="en-IN" sz="2000" i="1">
                            <a:latin typeface="Cambria Math" panose="02040503050406030204" pitchFamily="18" charset="0"/>
                            <a:ea typeface="Times New Roman" panose="02020603050405020304" pitchFamily="18" charset="0"/>
                            <a:cs typeface="Calibri" panose="020F0502020204030204" pitchFamily="34" charset="0"/>
                          </a:rPr>
                          <m:t>2</m:t>
                        </m:r>
                      </m:den>
                    </m:f>
                    <m:r>
                      <a:rPr lang="en-IN" sz="2000" i="1">
                        <a:latin typeface="Cambria Math" panose="02040503050406030204" pitchFamily="18" charset="0"/>
                        <a:ea typeface="Times New Roman" panose="02020603050405020304" pitchFamily="18" charset="0"/>
                        <a:cs typeface="Calibri" panose="020F0502020204030204" pitchFamily="34" charset="0"/>
                      </a:rPr>
                      <m:t>+</m:t>
                    </m:r>
                    <m:f>
                      <m:fPr>
                        <m:ctrlPr>
                          <a:rPr lang="en-IN" sz="2000" i="1">
                            <a:latin typeface="Cambria Math" panose="02040503050406030204" pitchFamily="18" charset="0"/>
                            <a:ea typeface="Times New Roman" panose="02020603050405020304" pitchFamily="18" charset="0"/>
                            <a:cs typeface="Calibri" panose="020F0502020204030204" pitchFamily="34" charset="0"/>
                          </a:rPr>
                        </m:ctrlPr>
                      </m:fPr>
                      <m:num>
                        <m:r>
                          <a:rPr lang="en-IN" sz="2000" b="0" i="1" smtClean="0">
                            <a:latin typeface="Cambria Math" panose="02040503050406030204" pitchFamily="18" charset="0"/>
                            <a:ea typeface="Times New Roman" panose="02020603050405020304" pitchFamily="18" charset="0"/>
                            <a:cs typeface="Calibri" panose="020F0502020204030204" pitchFamily="34" charset="0"/>
                          </a:rPr>
                          <m:t>&lt;2</m:t>
                        </m:r>
                      </m:num>
                      <m:den>
                        <m:r>
                          <a:rPr lang="en-IN" sz="2000" i="1">
                            <a:latin typeface="Cambria Math" panose="02040503050406030204" pitchFamily="18" charset="0"/>
                            <a:ea typeface="Times New Roman" panose="02020603050405020304" pitchFamily="18" charset="0"/>
                            <a:cs typeface="Calibri" panose="020F0502020204030204" pitchFamily="34" charset="0"/>
                          </a:rPr>
                          <m:t>2</m:t>
                        </m:r>
                      </m:den>
                    </m:f>
                    <m:r>
                      <a:rPr lang="en-IN" sz="2000" i="1">
                        <a:latin typeface="Cambria Math" panose="02040503050406030204" pitchFamily="18" charset="0"/>
                        <a:ea typeface="Times New Roman" panose="02020603050405020304" pitchFamily="18" charset="0"/>
                        <a:cs typeface="Calibri" panose="020F0502020204030204" pitchFamily="34" charset="0"/>
                      </a:rPr>
                      <m:t>=180</m:t>
                    </m:r>
                  </m:oMath>
                </a14:m>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E342E816-865B-45B4-8687-CF24FD140C5A}"/>
                  </a:ext>
                </a:extLst>
              </p:cNvPr>
              <p:cNvSpPr>
                <a:spLocks noRot="1" noChangeAspect="1" noMove="1" noResize="1" noEditPoints="1" noAdjustHandles="1" noChangeArrowheads="1" noChangeShapeType="1" noTextEdit="1"/>
              </p:cNvSpPr>
              <p:nvPr/>
            </p:nvSpPr>
            <p:spPr>
              <a:xfrm>
                <a:off x="4547191" y="2494898"/>
                <a:ext cx="6096000" cy="1069395"/>
              </a:xfrm>
              <a:prstGeom prst="rect">
                <a:avLst/>
              </a:prstGeom>
              <a:blipFill>
                <a:blip r:embed="rId2"/>
                <a:stretch>
                  <a:fillRect t="-568" b="-568"/>
                </a:stretch>
              </a:blipFill>
            </p:spPr>
            <p:txBody>
              <a:bodyPr/>
              <a:lstStyle/>
              <a:p>
                <a:r>
                  <a:rPr lang="en-IN">
                    <a:noFill/>
                  </a:rPr>
                  <a:t> </a:t>
                </a:r>
              </a:p>
            </p:txBody>
          </p:sp>
        </mc:Fallback>
      </mc:AlternateContent>
      <p:sp>
        <p:nvSpPr>
          <p:cNvPr id="7" name="Rectangle 6">
            <a:extLst>
              <a:ext uri="{FF2B5EF4-FFF2-40B4-BE49-F238E27FC236}">
                <a16:creationId xmlns:a16="http://schemas.microsoft.com/office/drawing/2014/main" id="{1E9D78BC-E31C-4398-B8D1-B52C2F28295D}"/>
              </a:ext>
            </a:extLst>
          </p:cNvPr>
          <p:cNvSpPr/>
          <p:nvPr/>
        </p:nvSpPr>
        <p:spPr>
          <a:xfrm>
            <a:off x="715926" y="4591416"/>
            <a:ext cx="6879265" cy="868058"/>
          </a:xfrm>
          <a:prstGeom prst="rect">
            <a:avLst/>
          </a:prstGeom>
        </p:spPr>
        <p:txBody>
          <a:bodyPr wrap="square">
            <a:spAutoFit/>
          </a:bodyPr>
          <a:lstStyle/>
          <a:p>
            <a:pPr marL="228600">
              <a:lnSpc>
                <a:spcPct val="107000"/>
              </a:lnSpc>
              <a:spcAft>
                <a:spcPts val="800"/>
              </a:spcAft>
            </a:pPr>
            <a:r>
              <a:rPr lang="en-IN" dirty="0">
                <a:latin typeface="Calibri" panose="020F0502020204030204" pitchFamily="34" charset="0"/>
                <a:ea typeface="Times New Roman" panose="02020603050405020304" pitchFamily="18" charset="0"/>
                <a:cs typeface="Calibri" panose="020F0502020204030204" pitchFamily="34" charset="0"/>
              </a:rPr>
              <a:t>2</a:t>
            </a:r>
            <a:r>
              <a:rPr lang="en-IN" sz="2800" dirty="0">
                <a:latin typeface="Calibri" panose="020F0502020204030204" pitchFamily="34" charset="0"/>
                <a:ea typeface="Times New Roman" panose="02020603050405020304" pitchFamily="18" charset="0"/>
                <a:cs typeface="Calibri" panose="020F0502020204030204" pitchFamily="34" charset="0"/>
              </a:rPr>
              <a:t>. </a:t>
            </a:r>
            <a:r>
              <a:rPr lang="en-IN" sz="2000" dirty="0">
                <a:latin typeface="Calibri" panose="020F0502020204030204" pitchFamily="34" charset="0"/>
                <a:ea typeface="Times New Roman" panose="02020603050405020304" pitchFamily="18" charset="0"/>
                <a:cs typeface="Calibri" panose="020F0502020204030204" pitchFamily="34" charset="0"/>
              </a:rPr>
              <a:t>The exterior angle of acyclic is equal to the remote interior angle</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EE743144-1480-4C1C-87D3-9DDD14BD1C6E}"/>
              </a:ext>
            </a:extLst>
          </p:cNvPr>
          <p:cNvSpPr/>
          <p:nvPr/>
        </p:nvSpPr>
        <p:spPr>
          <a:xfrm>
            <a:off x="4933788" y="5065279"/>
            <a:ext cx="6096000" cy="1270861"/>
          </a:xfrm>
          <a:prstGeom prst="rect">
            <a:avLst/>
          </a:prstGeom>
        </p:spPr>
        <p:txBody>
          <a:bodyPr>
            <a:spAutoFit/>
          </a:bodyPr>
          <a:lstStyle/>
          <a:p>
            <a:pPr marL="228600">
              <a:lnSpc>
                <a:spcPct val="107000"/>
              </a:lnSpc>
              <a:spcAft>
                <a:spcPts val="800"/>
              </a:spcAft>
            </a:pPr>
            <a:r>
              <a:rPr lang="en-IN" sz="2000" dirty="0">
                <a:latin typeface="Calibri" panose="020F0502020204030204" pitchFamily="34" charset="0"/>
                <a:ea typeface="Times New Roman" panose="02020603050405020304" pitchFamily="18" charset="0"/>
                <a:cs typeface="Calibri" panose="020F0502020204030204" pitchFamily="34" charset="0"/>
              </a:rPr>
              <a:t>a +  c= 180 (from 1)</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000" dirty="0">
                <a:latin typeface="Calibri" panose="020F0502020204030204" pitchFamily="34" charset="0"/>
                <a:ea typeface="Times New Roman" panose="02020603050405020304" pitchFamily="18" charset="0"/>
                <a:cs typeface="Calibri" panose="020F0502020204030204" pitchFamily="34" charset="0"/>
              </a:rPr>
              <a:t>c + e = 180 (straight line)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000" dirty="0">
                <a:latin typeface="Calibri" panose="020F0502020204030204" pitchFamily="34" charset="0"/>
                <a:ea typeface="Times New Roman" panose="02020603050405020304" pitchFamily="18" charset="0"/>
                <a:cs typeface="Calibri" panose="020F0502020204030204" pitchFamily="34" charset="0"/>
              </a:rPr>
              <a:t>&lt;e = &lt;a</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A close up of a device&#10;&#10;Description automatically generated">
            <a:extLst>
              <a:ext uri="{FF2B5EF4-FFF2-40B4-BE49-F238E27FC236}">
                <a16:creationId xmlns:a16="http://schemas.microsoft.com/office/drawing/2014/main" id="{6A91CAAF-D4E9-4AE4-A6A1-F1F0915A0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731" y="2778196"/>
            <a:ext cx="4037349" cy="3037928"/>
          </a:xfrm>
          <a:prstGeom prst="rect">
            <a:avLst/>
          </a:prstGeom>
        </p:spPr>
      </p:pic>
      <p:pic>
        <p:nvPicPr>
          <p:cNvPr id="14" name="Content Placeholder 13" descr="A picture containing light, water, table, sitting&#10;&#10;Description automatically generated">
            <a:extLst>
              <a:ext uri="{FF2B5EF4-FFF2-40B4-BE49-F238E27FC236}">
                <a16:creationId xmlns:a16="http://schemas.microsoft.com/office/drawing/2014/main" id="{378F988C-8C3E-426E-8F7C-F701E92B22F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44173" y="1408203"/>
            <a:ext cx="2590476" cy="1942857"/>
          </a:xfrm>
        </p:spPr>
      </p:pic>
    </p:spTree>
    <p:extLst>
      <p:ext uri="{BB962C8B-B14F-4D97-AF65-F5344CB8AC3E}">
        <p14:creationId xmlns:p14="http://schemas.microsoft.com/office/powerpoint/2010/main" val="401042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 calcmode="lin" valueType="num">
                                      <p:cBhvr additive="base">
                                        <p:cTn id="3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anim calcmode="lin" valueType="num">
                                      <p:cBhvr additive="base">
                                        <p:cTn id="4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2" end="2"/>
                                            </p:txEl>
                                          </p:spTgt>
                                        </p:tgtEl>
                                        <p:attrNameLst>
                                          <p:attrName>style.visibility</p:attrName>
                                        </p:attrNameLst>
                                      </p:cBhvr>
                                      <p:to>
                                        <p:strVal val="visible"/>
                                      </p:to>
                                    </p:set>
                                    <p:anim calcmode="lin" valueType="num">
                                      <p:cBhvr additive="base">
                                        <p:cTn id="4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5FC4-7FD6-4FCE-AC92-7CB961D163F0}"/>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4D6C7385-3CCA-4636-95FD-202B799F294E}"/>
              </a:ext>
            </a:extLst>
          </p:cNvPr>
          <p:cNvSpPr>
            <a:spLocks noGrp="1"/>
          </p:cNvSpPr>
          <p:nvPr>
            <p:ph idx="1"/>
          </p:nvPr>
        </p:nvSpPr>
        <p:spPr/>
        <p:txBody>
          <a:bodyPr/>
          <a:lstStyle/>
          <a:p>
            <a:pPr algn="just"/>
            <a:r>
              <a:rPr lang="en-US" dirty="0"/>
              <a:t>Let ABCD be a cyclic quadrilateral. Suppose that </a:t>
            </a:r>
            <a:r>
              <a:rPr lang="en-US" dirty="0">
                <a:effectLst/>
              </a:rPr>
              <a:t>∠DBC=55</a:t>
            </a:r>
            <a:r>
              <a:rPr lang="en-US" dirty="0"/>
              <a:t> and </a:t>
            </a:r>
            <a:r>
              <a:rPr lang="en-US" dirty="0">
                <a:effectLst/>
              </a:rPr>
              <a:t>∠BAC=45</a:t>
            </a:r>
            <a:r>
              <a:rPr lang="en-US" dirty="0"/>
              <a:t>.</a:t>
            </a:r>
          </a:p>
          <a:p>
            <a:pPr algn="just"/>
            <a:r>
              <a:rPr lang="en-US" dirty="0"/>
              <a:t> What is the value of </a:t>
            </a:r>
            <a:r>
              <a:rPr lang="en-US" dirty="0">
                <a:effectLst/>
              </a:rPr>
              <a:t>∠BCD?</a:t>
            </a:r>
          </a:p>
          <a:p>
            <a:pPr algn="just"/>
            <a:r>
              <a:rPr lang="en-US" b="1" dirty="0">
                <a:effectLst/>
              </a:rPr>
              <a:t>Solution:</a:t>
            </a:r>
            <a:r>
              <a:rPr lang="en-US" dirty="0">
                <a:effectLst/>
              </a:rPr>
              <a:t> Consider the following figure:</a:t>
            </a:r>
          </a:p>
          <a:p>
            <a:pPr algn="just"/>
            <a:r>
              <a:rPr lang="en-IN" dirty="0"/>
              <a:t> </a:t>
            </a:r>
            <a:r>
              <a:rPr lang="en-US" dirty="0">
                <a:effectLst/>
              </a:rPr>
              <a:t>We have:</a:t>
            </a:r>
          </a:p>
          <a:p>
            <a:pPr algn="just"/>
            <a:r>
              <a:rPr lang="en-US" dirty="0">
                <a:effectLst/>
              </a:rPr>
              <a:t>∠1=∠DBC=55 (angles in the same segment)</a:t>
            </a:r>
          </a:p>
          <a:p>
            <a:pPr algn="just"/>
            <a:r>
              <a:rPr lang="en-US" dirty="0">
                <a:effectLst/>
                <a:latin typeface="Wingdings" panose="05000000000000000000" pitchFamily="2" charset="2"/>
              </a:rPr>
              <a:t>è</a:t>
            </a:r>
            <a:r>
              <a:rPr lang="en-US" dirty="0">
                <a:effectLst/>
              </a:rPr>
              <a:t> ∠BAD=45+55=100   Now,</a:t>
            </a:r>
          </a:p>
          <a:p>
            <a:pPr algn="just"/>
            <a:r>
              <a:rPr lang="en-US" dirty="0">
                <a:effectLst/>
              </a:rPr>
              <a:t>∠BCD=180−∠BAD     (why?)</a:t>
            </a:r>
          </a:p>
          <a:p>
            <a:pPr algn="just"/>
            <a:r>
              <a:rPr lang="en-US" dirty="0">
                <a:effectLst/>
                <a:latin typeface="Wingdings" panose="05000000000000000000" pitchFamily="2" charset="2"/>
              </a:rPr>
              <a:t>è</a:t>
            </a:r>
            <a:r>
              <a:rPr lang="en-US" dirty="0">
                <a:effectLst/>
              </a:rPr>
              <a:t> ∠BCD=180−100=80</a:t>
            </a:r>
          </a:p>
          <a:p>
            <a:endParaRPr lang="en-IN" dirty="0"/>
          </a:p>
        </p:txBody>
      </p:sp>
      <p:pic>
        <p:nvPicPr>
          <p:cNvPr id="5" name="Picture 4" descr="A picture containing light, sitting, traffic, dark&#10;&#10;Description automatically generated">
            <a:extLst>
              <a:ext uri="{FF2B5EF4-FFF2-40B4-BE49-F238E27FC236}">
                <a16:creationId xmlns:a16="http://schemas.microsoft.com/office/drawing/2014/main" id="{685D5FDD-07CE-4526-96EC-EE3559DC2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43285"/>
            <a:ext cx="2314286" cy="1771429"/>
          </a:xfrm>
          <a:prstGeom prst="rect">
            <a:avLst/>
          </a:prstGeom>
        </p:spPr>
      </p:pic>
    </p:spTree>
    <p:extLst>
      <p:ext uri="{BB962C8B-B14F-4D97-AF65-F5344CB8AC3E}">
        <p14:creationId xmlns:p14="http://schemas.microsoft.com/office/powerpoint/2010/main" val="258442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E585-4574-4D39-90A9-B7A59BBF5541}"/>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A8623C58-A91B-4DBA-8CFF-8F5FCA9FAFD8}"/>
              </a:ext>
            </a:extLst>
          </p:cNvPr>
          <p:cNvSpPr>
            <a:spLocks noGrp="1"/>
          </p:cNvSpPr>
          <p:nvPr>
            <p:ph idx="1"/>
          </p:nvPr>
        </p:nvSpPr>
        <p:spPr>
          <a:xfrm>
            <a:off x="593444" y="2121618"/>
            <a:ext cx="8596668" cy="3880773"/>
          </a:xfrm>
        </p:spPr>
        <p:txBody>
          <a:bodyPr/>
          <a:lstStyle/>
          <a:p>
            <a:r>
              <a:rPr lang="en-US" dirty="0"/>
              <a:t>Find the value of x in the given figure. </a:t>
            </a:r>
            <a:endParaRPr lang="en-IN" dirty="0"/>
          </a:p>
        </p:txBody>
      </p:sp>
      <p:pic>
        <p:nvPicPr>
          <p:cNvPr id="5" name="Picture 4" descr="A picture containing object, clock&#10;&#10;Description automatically generated">
            <a:extLst>
              <a:ext uri="{FF2B5EF4-FFF2-40B4-BE49-F238E27FC236}">
                <a16:creationId xmlns:a16="http://schemas.microsoft.com/office/drawing/2014/main" id="{B5BEEBDA-0ED6-442D-8E65-58A2E5EAC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696" y="1802571"/>
            <a:ext cx="2572109" cy="2105319"/>
          </a:xfrm>
          <a:prstGeom prst="rect">
            <a:avLst/>
          </a:prstGeom>
        </p:spPr>
      </p:pic>
      <p:sp>
        <p:nvSpPr>
          <p:cNvPr id="7" name="TextBox 6">
            <a:extLst>
              <a:ext uri="{FF2B5EF4-FFF2-40B4-BE49-F238E27FC236}">
                <a16:creationId xmlns:a16="http://schemas.microsoft.com/office/drawing/2014/main" id="{07AA9D37-7B65-443F-8110-735BF73D2BA8}"/>
              </a:ext>
            </a:extLst>
          </p:cNvPr>
          <p:cNvSpPr txBox="1"/>
          <p:nvPr/>
        </p:nvSpPr>
        <p:spPr>
          <a:xfrm>
            <a:off x="513153" y="3201624"/>
            <a:ext cx="5597451" cy="2800767"/>
          </a:xfrm>
          <a:prstGeom prst="rect">
            <a:avLst/>
          </a:prstGeom>
          <a:noFill/>
        </p:spPr>
        <p:txBody>
          <a:bodyPr wrap="square">
            <a:spAutoFit/>
          </a:bodyPr>
          <a:lstStyle/>
          <a:p>
            <a:r>
              <a:rPr lang="en-IN" sz="1600" dirty="0"/>
              <a:t>   In triangle ACB,</a:t>
            </a:r>
          </a:p>
          <a:p>
            <a:r>
              <a:rPr lang="en-IN" sz="1600" dirty="0"/>
              <a:t>   &lt;ACB  =  90 (Angle in a semicircle)</a:t>
            </a:r>
          </a:p>
          <a:p>
            <a:r>
              <a:rPr lang="en-IN" sz="1600" dirty="0"/>
              <a:t>   Sum of opposite angles in a quadrilateral  =  180</a:t>
            </a:r>
          </a:p>
          <a:p>
            <a:pPr algn="ctr"/>
            <a:r>
              <a:rPr lang="en-IN" sz="1600" dirty="0">
                <a:effectLst/>
              </a:rPr>
              <a:t>&lt;ADC + &lt;ABC  =  180</a:t>
            </a:r>
          </a:p>
          <a:p>
            <a:pPr algn="ctr"/>
            <a:r>
              <a:rPr lang="en-IN" sz="1600" dirty="0">
                <a:effectLst/>
              </a:rPr>
              <a:t>120 + &lt;ABC  =  180</a:t>
            </a:r>
          </a:p>
          <a:p>
            <a:pPr algn="ctr"/>
            <a:r>
              <a:rPr lang="en-IN" sz="1600" dirty="0">
                <a:effectLst/>
              </a:rPr>
              <a:t>&lt;ABC  =  60</a:t>
            </a:r>
          </a:p>
          <a:p>
            <a:r>
              <a:rPr lang="en-IN" sz="1600" dirty="0"/>
              <a:t>            &lt;ACB + &lt;CAB + &lt;ABC  =  180</a:t>
            </a:r>
          </a:p>
          <a:p>
            <a:pPr algn="ctr"/>
            <a:r>
              <a:rPr lang="en-IN" sz="1600" dirty="0">
                <a:effectLst/>
              </a:rPr>
              <a:t>x + 90 + 60  =  180</a:t>
            </a:r>
          </a:p>
          <a:p>
            <a:pPr algn="ctr"/>
            <a:r>
              <a:rPr lang="en-IN" sz="1600" dirty="0">
                <a:effectLst/>
              </a:rPr>
              <a:t>x + 150  =  180</a:t>
            </a:r>
          </a:p>
          <a:p>
            <a:pPr algn="ctr"/>
            <a:r>
              <a:rPr lang="en-IN" sz="1600" dirty="0">
                <a:effectLst/>
              </a:rPr>
              <a:t>x  =  180 - 150</a:t>
            </a:r>
          </a:p>
          <a:p>
            <a:pPr algn="ctr"/>
            <a:r>
              <a:rPr lang="en-IN" sz="1600" dirty="0">
                <a:effectLst/>
              </a:rPr>
              <a:t>x  =  30   </a:t>
            </a:r>
          </a:p>
        </p:txBody>
      </p:sp>
    </p:spTree>
    <p:extLst>
      <p:ext uri="{BB962C8B-B14F-4D97-AF65-F5344CB8AC3E}">
        <p14:creationId xmlns:p14="http://schemas.microsoft.com/office/powerpoint/2010/main" val="355762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 calcmode="lin" valueType="num">
                                      <p:cBhvr additive="base">
                                        <p:cTn id="3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 calcmode="lin" valueType="num">
                                      <p:cBhvr additive="base">
                                        <p:cTn id="3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additive="base">
                                        <p:cTn id="4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anim calcmode="lin" valueType="num">
                                      <p:cBhvr additive="base">
                                        <p:cTn id="4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5" end="5"/>
                                            </p:txEl>
                                          </p:spTgt>
                                        </p:tgtEl>
                                        <p:attrNameLst>
                                          <p:attrName>style.visibility</p:attrName>
                                        </p:attrNameLst>
                                      </p:cBhvr>
                                      <p:to>
                                        <p:strVal val="visible"/>
                                      </p:to>
                                    </p:set>
                                    <p:anim calcmode="lin" valueType="num">
                                      <p:cBhvr additive="base">
                                        <p:cTn id="5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 calcmode="lin" valueType="num">
                                      <p:cBhvr additive="base">
                                        <p:cTn id="6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7" end="7"/>
                                            </p:txEl>
                                          </p:spTgt>
                                        </p:tgtEl>
                                        <p:attrNameLst>
                                          <p:attrName>style.visibility</p:attrName>
                                        </p:attrNameLst>
                                      </p:cBhvr>
                                      <p:to>
                                        <p:strVal val="visible"/>
                                      </p:to>
                                    </p:set>
                                    <p:anim calcmode="lin" valueType="num">
                                      <p:cBhvr additive="base">
                                        <p:cTn id="6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8" end="8"/>
                                            </p:txEl>
                                          </p:spTgt>
                                        </p:tgtEl>
                                        <p:attrNameLst>
                                          <p:attrName>style.visibility</p:attrName>
                                        </p:attrNameLst>
                                      </p:cBhvr>
                                      <p:to>
                                        <p:strVal val="visible"/>
                                      </p:to>
                                    </p:set>
                                    <p:anim calcmode="lin" valueType="num">
                                      <p:cBhvr additive="base">
                                        <p:cTn id="7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9" end="9"/>
                                            </p:txEl>
                                          </p:spTgt>
                                        </p:tgtEl>
                                        <p:attrNameLst>
                                          <p:attrName>style.visibility</p:attrName>
                                        </p:attrNameLst>
                                      </p:cBhvr>
                                      <p:to>
                                        <p:strVal val="visible"/>
                                      </p:to>
                                    </p:set>
                                    <p:anim calcmode="lin" valueType="num">
                                      <p:cBhvr additive="base">
                                        <p:cTn id="7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7">
                                            <p:txEl>
                                              <p:pRg st="10" end="10"/>
                                            </p:txEl>
                                          </p:spTgt>
                                        </p:tgtEl>
                                        <p:attrNameLst>
                                          <p:attrName>style.visibility</p:attrName>
                                        </p:attrNameLst>
                                      </p:cBhvr>
                                      <p:to>
                                        <p:strVal val="visible"/>
                                      </p:to>
                                    </p:set>
                                    <p:anim calcmode="lin" valueType="num">
                                      <p:cBhvr additive="base">
                                        <p:cTn id="85"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426D37A-C9DE-484A-B1A0-31D72865CED6}"/>
              </a:ext>
            </a:extLst>
          </p:cNvPr>
          <p:cNvSpPr>
            <a:spLocks noGrp="1"/>
          </p:cNvSpPr>
          <p:nvPr>
            <p:ph type="title"/>
          </p:nvPr>
        </p:nvSpPr>
        <p:spPr>
          <a:xfrm>
            <a:off x="673754" y="643467"/>
            <a:ext cx="4203045" cy="1375608"/>
          </a:xfrm>
        </p:spPr>
        <p:txBody>
          <a:bodyPr anchor="ctr">
            <a:normAutofit/>
          </a:bodyPr>
          <a:lstStyle/>
          <a:p>
            <a:pPr algn="ctr"/>
            <a:r>
              <a:rPr lang="en-IN" dirty="0">
                <a:solidFill>
                  <a:schemeClr val="bg1"/>
                </a:solidFill>
              </a:rPr>
              <a:t>exercise</a:t>
            </a:r>
          </a:p>
        </p:txBody>
      </p:sp>
      <p:sp>
        <p:nvSpPr>
          <p:cNvPr id="3" name="Content Placeholder 2">
            <a:extLst>
              <a:ext uri="{FF2B5EF4-FFF2-40B4-BE49-F238E27FC236}">
                <a16:creationId xmlns:a16="http://schemas.microsoft.com/office/drawing/2014/main" id="{EAEF0A8A-EF63-4E80-BB09-3A6864A364A6}"/>
              </a:ext>
            </a:extLst>
          </p:cNvPr>
          <p:cNvSpPr>
            <a:spLocks noGrp="1"/>
          </p:cNvSpPr>
          <p:nvPr>
            <p:ph idx="1"/>
          </p:nvPr>
        </p:nvSpPr>
        <p:spPr>
          <a:xfrm>
            <a:off x="673754" y="2160590"/>
            <a:ext cx="3973943" cy="3440110"/>
          </a:xfrm>
        </p:spPr>
        <p:txBody>
          <a:bodyPr>
            <a:normAutofit/>
          </a:bodyPr>
          <a:lstStyle/>
          <a:p>
            <a:r>
              <a:rPr lang="en-US" dirty="0">
                <a:solidFill>
                  <a:schemeClr val="bg1"/>
                </a:solidFill>
              </a:rPr>
              <a:t>Find ‘x’ and ‘y’ in the given cyclic quadrilateral ABCD.</a:t>
            </a:r>
          </a:p>
          <a:p>
            <a:endParaRPr lang="en-IN"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5EBF4F22-17FD-482B-A980-0B94CB671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2123" y="1077611"/>
            <a:ext cx="4445668" cy="3899190"/>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95108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D267-D67C-473E-B204-864BF212815F}"/>
              </a:ext>
            </a:extLst>
          </p:cNvPr>
          <p:cNvSpPr>
            <a:spLocks noGrp="1"/>
          </p:cNvSpPr>
          <p:nvPr>
            <p:ph type="title"/>
          </p:nvPr>
        </p:nvSpPr>
        <p:spPr>
          <a:xfrm>
            <a:off x="838200" y="365126"/>
            <a:ext cx="10515600" cy="496112"/>
          </a:xfrm>
        </p:spPr>
        <p:txBody>
          <a:bodyPr>
            <a:normAutofit fontScale="90000"/>
          </a:bodyPr>
          <a:lstStyle/>
          <a:p>
            <a:pPr algn="ctr"/>
            <a:r>
              <a:rPr lang="en-IN" dirty="0"/>
              <a:t>Mensuration  2D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8F0982-D0CC-4717-B79C-18E37FC9F01E}"/>
                  </a:ext>
                </a:extLst>
              </p:cNvPr>
              <p:cNvSpPr>
                <a:spLocks noGrp="1"/>
              </p:cNvSpPr>
              <p:nvPr>
                <p:ph idx="1"/>
              </p:nvPr>
            </p:nvSpPr>
            <p:spPr>
              <a:xfrm>
                <a:off x="838200" y="861238"/>
                <a:ext cx="10515600" cy="5220033"/>
              </a:xfrm>
            </p:spPr>
            <p:txBody>
              <a:bodyPr>
                <a:normAutofit/>
              </a:bodyPr>
              <a:lstStyle/>
              <a:p>
                <a:endParaRPr lang="en-IN" sz="2000" dirty="0"/>
              </a:p>
              <a:p>
                <a:r>
                  <a:rPr lang="en-IN" sz="2000" dirty="0"/>
                  <a:t>                                                A = </a:t>
                </a:r>
                <a14:m>
                  <m:oMath xmlns:m="http://schemas.openxmlformats.org/officeDocument/2006/math">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2</m:t>
                        </m:r>
                      </m:den>
                    </m:f>
                    <m:r>
                      <a:rPr lang="en-IN" sz="2000" i="1">
                        <a:latin typeface="Cambria Math" panose="02040503050406030204" pitchFamily="18" charset="0"/>
                      </a:rPr>
                      <m:t>×</m:t>
                    </m:r>
                    <m:r>
                      <a:rPr lang="en-IN" sz="2000" i="1">
                        <a:latin typeface="Cambria Math" panose="02040503050406030204" pitchFamily="18" charset="0"/>
                      </a:rPr>
                      <m:t>𝑏𝑎𝑠𝑒</m:t>
                    </m:r>
                    <m:r>
                      <a:rPr lang="en-IN" sz="2000" i="1">
                        <a:latin typeface="Cambria Math" panose="02040503050406030204" pitchFamily="18" charset="0"/>
                      </a:rPr>
                      <m:t> ×</m:t>
                    </m:r>
                    <m:r>
                      <a:rPr lang="en-IN" sz="2000" i="1">
                        <a:latin typeface="Cambria Math" panose="02040503050406030204" pitchFamily="18" charset="0"/>
                      </a:rPr>
                      <m:t>h𝑒𝑖𝑔h𝑡</m:t>
                    </m:r>
                    <m:r>
                      <a:rPr lang="en-IN" sz="2000" i="1">
                        <a:latin typeface="Cambria Math" panose="02040503050406030204" pitchFamily="18" charset="0"/>
                      </a:rPr>
                      <m:t> </m:t>
                    </m:r>
                  </m:oMath>
                </a14:m>
                <a:endParaRPr lang="en-IN" sz="2000" dirty="0"/>
              </a:p>
              <a:p>
                <a:r>
                  <a:rPr lang="en-IN" sz="2000" dirty="0"/>
                  <a:t>                                                </a:t>
                </a:r>
                <a14:m>
                  <m:oMath xmlns:m="http://schemas.openxmlformats.org/officeDocument/2006/math">
                    <m:r>
                      <a:rPr lang="en-IN" sz="2000" i="1">
                        <a:latin typeface="Cambria Math" panose="02040503050406030204" pitchFamily="18" charset="0"/>
                      </a:rPr>
                      <m:t>𝐴</m:t>
                    </m:r>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2</m:t>
                        </m:r>
                      </m:den>
                    </m:f>
                    <m:r>
                      <a:rPr lang="en-IN" sz="2000" i="1">
                        <a:latin typeface="Cambria Math" panose="02040503050406030204" pitchFamily="18" charset="0"/>
                      </a:rPr>
                      <m:t>×</m:t>
                    </m:r>
                    <m:r>
                      <a:rPr lang="en-IN" sz="2000" i="1">
                        <a:latin typeface="Cambria Math" panose="02040503050406030204" pitchFamily="18" charset="0"/>
                      </a:rPr>
                      <m:t>𝐵𝐶</m:t>
                    </m:r>
                    <m:r>
                      <a:rPr lang="en-IN" sz="2000" i="1">
                        <a:latin typeface="Cambria Math" panose="02040503050406030204" pitchFamily="18" charset="0"/>
                      </a:rPr>
                      <m:t> ×</m:t>
                    </m:r>
                    <m:r>
                      <a:rPr lang="en-IN" sz="2000" i="1">
                        <a:latin typeface="Cambria Math" panose="02040503050406030204" pitchFamily="18" charset="0"/>
                      </a:rPr>
                      <m:t>𝐴𝐷</m:t>
                    </m:r>
                    <m:r>
                      <a:rPr lang="en-IN" sz="2000" i="1">
                        <a:latin typeface="Cambria Math" panose="02040503050406030204" pitchFamily="18" charset="0"/>
                      </a:rPr>
                      <m:t> </m:t>
                    </m:r>
                  </m:oMath>
                </a14:m>
                <a:endParaRPr lang="en-IN" sz="2000" dirty="0"/>
              </a:p>
              <a:p>
                <a:r>
                  <a:rPr lang="en-IN" sz="2000"/>
                  <a:t>                        </a:t>
                </a:r>
              </a:p>
              <a:p>
                <a:r>
                  <a:rPr lang="en-IN" sz="2000"/>
                  <a:t>   </a:t>
                </a:r>
                <a14:m>
                  <m:oMath xmlns:m="http://schemas.openxmlformats.org/officeDocument/2006/math">
                    <m:r>
                      <a:rPr lang="en-IN" sz="2000" i="1">
                        <a:latin typeface="Cambria Math" panose="02040503050406030204" pitchFamily="18" charset="0"/>
                      </a:rPr>
                      <m:t>𝐴𝑟𝑒𝑎</m:t>
                    </m:r>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2</m:t>
                        </m:r>
                      </m:den>
                    </m:f>
                    <m:r>
                      <a:rPr lang="en-IN" sz="2000" i="1">
                        <a:latin typeface="Cambria Math" panose="02040503050406030204" pitchFamily="18" charset="0"/>
                      </a:rPr>
                      <m:t>×</m:t>
                    </m:r>
                    <m:r>
                      <a:rPr lang="en-IN" sz="2000" i="1">
                        <a:latin typeface="Cambria Math" panose="02040503050406030204" pitchFamily="18" charset="0"/>
                      </a:rPr>
                      <m:t>𝐶𝑜𝑟𝑟𝑒𝑠𝑝𝑜𝑛𝑑𝑖𝑛𝑔</m:t>
                    </m:r>
                    <m:r>
                      <a:rPr lang="en-IN" sz="2000" i="1">
                        <a:latin typeface="Cambria Math" panose="02040503050406030204" pitchFamily="18" charset="0"/>
                      </a:rPr>
                      <m:t> </m:t>
                    </m:r>
                    <m:r>
                      <a:rPr lang="en-IN" sz="2000" i="1">
                        <a:latin typeface="Cambria Math" panose="02040503050406030204" pitchFamily="18" charset="0"/>
                      </a:rPr>
                      <m:t>𝑏𝑎𝑠𝑒</m:t>
                    </m:r>
                    <m:r>
                      <a:rPr lang="en-IN" sz="2000" i="1">
                        <a:latin typeface="Cambria Math" panose="02040503050406030204" pitchFamily="18" charset="0"/>
                      </a:rPr>
                      <m:t> ×</m:t>
                    </m:r>
                    <m:r>
                      <a:rPr lang="en-IN" sz="2000" i="1">
                        <a:latin typeface="Cambria Math" panose="02040503050406030204" pitchFamily="18" charset="0"/>
                      </a:rPr>
                      <m:t>𝐶𝑜𝑟𝑟𝑒𝑠𝑝𝑜𝑛𝑑𝑖𝑛𝑔</m:t>
                    </m:r>
                    <m:r>
                      <a:rPr lang="en-IN" sz="2000" i="1">
                        <a:latin typeface="Cambria Math" panose="02040503050406030204" pitchFamily="18" charset="0"/>
                      </a:rPr>
                      <m:t> </m:t>
                    </m:r>
                    <m:r>
                      <a:rPr lang="en-IN" sz="2000" i="1">
                        <a:latin typeface="Cambria Math" panose="02040503050406030204" pitchFamily="18" charset="0"/>
                      </a:rPr>
                      <m:t>h𝑒𝑖𝑔h𝑡</m:t>
                    </m:r>
                  </m:oMath>
                </a14:m>
                <a:endParaRPr lang="en-IN" sz="2000" dirty="0"/>
              </a:p>
              <a:p>
                <a:endParaRPr lang="en-IN" sz="2000" dirty="0"/>
              </a:p>
              <a:p>
                <a:endParaRPr lang="en-IN" sz="2000" dirty="0"/>
              </a:p>
            </p:txBody>
          </p:sp>
        </mc:Choice>
        <mc:Fallback xmlns="">
          <p:sp>
            <p:nvSpPr>
              <p:cNvPr id="3" name="Content Placeholder 2">
                <a:extLst>
                  <a:ext uri="{FF2B5EF4-FFF2-40B4-BE49-F238E27FC236}">
                    <a16:creationId xmlns:a16="http://schemas.microsoft.com/office/drawing/2014/main" id="{DB8F0982-D0CC-4717-B79C-18E37FC9F01E}"/>
                  </a:ext>
                </a:extLst>
              </p:cNvPr>
              <p:cNvSpPr>
                <a:spLocks noGrp="1" noRot="1" noChangeAspect="1" noMove="1" noResize="1" noEditPoints="1" noAdjustHandles="1" noChangeArrowheads="1" noChangeShapeType="1" noTextEdit="1"/>
              </p:cNvSpPr>
              <p:nvPr>
                <p:ph idx="1"/>
              </p:nvPr>
            </p:nvSpPr>
            <p:spPr>
              <a:xfrm>
                <a:off x="838200" y="861238"/>
                <a:ext cx="10515600" cy="5220033"/>
              </a:xfrm>
              <a:blipFill>
                <a:blip r:embed="rId2"/>
                <a:stretch>
                  <a:fillRect l="-290"/>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2332900D-9109-4A27-A4C7-DB737055FA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64732" y="1145249"/>
            <a:ext cx="1638300" cy="1550670"/>
          </a:xfrm>
          <a:prstGeom prst="rect">
            <a:avLst/>
          </a:prstGeom>
          <a:noFill/>
          <a:ln>
            <a:noFill/>
          </a:ln>
        </p:spPr>
      </p:pic>
      <p:pic>
        <p:nvPicPr>
          <p:cNvPr id="5" name="Picture 4">
            <a:extLst>
              <a:ext uri="{FF2B5EF4-FFF2-40B4-BE49-F238E27FC236}">
                <a16:creationId xmlns:a16="http://schemas.microsoft.com/office/drawing/2014/main" id="{75C2A4E8-C660-46EF-B62F-161DA50114C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rot="188086">
            <a:off x="1322945" y="4006780"/>
            <a:ext cx="2068842" cy="1550670"/>
          </a:xfrm>
          <a:prstGeom prst="rect">
            <a:avLst/>
          </a:prstGeom>
          <a:noFill/>
          <a:ln>
            <a:noFill/>
          </a:ln>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BF31A9A-B5F9-4D43-AA2D-CBB52F6222F7}"/>
                  </a:ext>
                </a:extLst>
              </p:cNvPr>
              <p:cNvSpPr/>
              <p:nvPr/>
            </p:nvSpPr>
            <p:spPr>
              <a:xfrm>
                <a:off x="4175051" y="4175542"/>
                <a:ext cx="6096000" cy="1728165"/>
              </a:xfrm>
              <a:prstGeom prst="rect">
                <a:avLst/>
              </a:prstGeom>
            </p:spPr>
            <p:txBody>
              <a:bodyPr>
                <a:spAutoFit/>
              </a:bodyPr>
              <a:lstStyle/>
              <a:p>
                <a:pPr>
                  <a:lnSpc>
                    <a:spcPct val="107000"/>
                  </a:lnSpc>
                  <a:spcAft>
                    <a:spcPts val="800"/>
                  </a:spcAft>
                  <a:tabLst>
                    <a:tab pos="4467225" algn="l"/>
                    <a:tab pos="4838700" algn="l"/>
                  </a:tabLst>
                </a:pPr>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ea typeface="Times New Roman" panose="02020603050405020304" pitchFamily="18" charset="0"/>
                          <a:cs typeface="Times New Roman" panose="02020603050405020304" pitchFamily="18" charset="0"/>
                        </a:rPr>
                        <m:t>𝐴𝑟𝑒𝑎</m:t>
                      </m:r>
                      <m:r>
                        <a:rPr lang="en-IN" sz="2800" i="1">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en-IN" sz="2800" i="1">
                              <a:latin typeface="Cambria Math" panose="02040503050406030204" pitchFamily="18" charset="0"/>
                              <a:ea typeface="Times New Roman" panose="02020603050405020304" pitchFamily="18" charset="0"/>
                              <a:cs typeface="Times New Roman" panose="02020603050405020304" pitchFamily="18" charset="0"/>
                            </a:rPr>
                          </m:ctrlPr>
                        </m:radPr>
                        <m:deg/>
                        <m:e>
                          <m:r>
                            <a:rPr lang="en-IN" sz="2800" i="1">
                              <a:latin typeface="Cambria Math" panose="02040503050406030204" pitchFamily="18" charset="0"/>
                              <a:ea typeface="Times New Roman" panose="02020603050405020304" pitchFamily="18" charset="0"/>
                              <a:cs typeface="Times New Roman" panose="02020603050405020304" pitchFamily="18" charset="0"/>
                            </a:rPr>
                            <m:t>𝑠</m:t>
                          </m:r>
                          <m:d>
                            <m:dPr>
                              <m:ctrlPr>
                                <a:rPr lang="en-IN" sz="2800" i="1">
                                  <a:latin typeface="Cambria Math" panose="02040503050406030204" pitchFamily="18" charset="0"/>
                                  <a:ea typeface="Times New Roman" panose="02020603050405020304" pitchFamily="18" charset="0"/>
                                  <a:cs typeface="Times New Roman" panose="02020603050405020304" pitchFamily="18" charset="0"/>
                                </a:rPr>
                              </m:ctrlPr>
                            </m:dPr>
                            <m:e>
                              <m:r>
                                <a:rPr lang="en-IN" sz="2800" i="1">
                                  <a:latin typeface="Cambria Math" panose="02040503050406030204" pitchFamily="18" charset="0"/>
                                  <a:ea typeface="Times New Roman" panose="02020603050405020304" pitchFamily="18" charset="0"/>
                                  <a:cs typeface="Times New Roman" panose="02020603050405020304" pitchFamily="18" charset="0"/>
                                </a:rPr>
                                <m:t>𝑠</m:t>
                              </m:r>
                              <m:r>
                                <a:rPr lang="en-IN" sz="2800" i="1">
                                  <a:latin typeface="Cambria Math" panose="02040503050406030204" pitchFamily="18" charset="0"/>
                                  <a:ea typeface="Times New Roman" panose="02020603050405020304" pitchFamily="18" charset="0"/>
                                  <a:cs typeface="Times New Roman" panose="02020603050405020304" pitchFamily="18" charset="0"/>
                                </a:rPr>
                                <m:t>−</m:t>
                              </m:r>
                              <m:r>
                                <a:rPr lang="en-IN" sz="2800" i="1">
                                  <a:latin typeface="Cambria Math" panose="02040503050406030204" pitchFamily="18" charset="0"/>
                                  <a:ea typeface="Times New Roman" panose="02020603050405020304" pitchFamily="18" charset="0"/>
                                  <a:cs typeface="Times New Roman" panose="02020603050405020304" pitchFamily="18" charset="0"/>
                                </a:rPr>
                                <m:t>𝑎</m:t>
                              </m:r>
                            </m:e>
                          </m:d>
                          <m:d>
                            <m:dPr>
                              <m:ctrlPr>
                                <a:rPr lang="en-IN" sz="2800" i="1">
                                  <a:latin typeface="Cambria Math" panose="02040503050406030204" pitchFamily="18" charset="0"/>
                                  <a:ea typeface="Times New Roman" panose="02020603050405020304" pitchFamily="18" charset="0"/>
                                  <a:cs typeface="Times New Roman" panose="02020603050405020304" pitchFamily="18" charset="0"/>
                                </a:rPr>
                              </m:ctrlPr>
                            </m:dPr>
                            <m:e>
                              <m:r>
                                <a:rPr lang="en-IN" sz="2800" i="1">
                                  <a:latin typeface="Cambria Math" panose="02040503050406030204" pitchFamily="18" charset="0"/>
                                  <a:ea typeface="Times New Roman" panose="02020603050405020304" pitchFamily="18" charset="0"/>
                                  <a:cs typeface="Times New Roman" panose="02020603050405020304" pitchFamily="18" charset="0"/>
                                </a:rPr>
                                <m:t>𝑠</m:t>
                              </m:r>
                              <m:r>
                                <a:rPr lang="en-IN" sz="2800" i="1">
                                  <a:latin typeface="Cambria Math" panose="02040503050406030204" pitchFamily="18" charset="0"/>
                                  <a:ea typeface="Times New Roman" panose="02020603050405020304" pitchFamily="18" charset="0"/>
                                  <a:cs typeface="Times New Roman" panose="02020603050405020304" pitchFamily="18" charset="0"/>
                                </a:rPr>
                                <m:t>−</m:t>
                              </m:r>
                              <m:r>
                                <a:rPr lang="en-IN" sz="2800" i="1">
                                  <a:latin typeface="Cambria Math" panose="02040503050406030204" pitchFamily="18" charset="0"/>
                                  <a:ea typeface="Times New Roman" panose="02020603050405020304" pitchFamily="18" charset="0"/>
                                  <a:cs typeface="Times New Roman" panose="02020603050405020304" pitchFamily="18" charset="0"/>
                                </a:rPr>
                                <m:t>𝑏</m:t>
                              </m:r>
                            </m:e>
                          </m:d>
                          <m:d>
                            <m:dPr>
                              <m:ctrlPr>
                                <a:rPr lang="en-IN" sz="2800" i="1">
                                  <a:latin typeface="Cambria Math" panose="02040503050406030204" pitchFamily="18" charset="0"/>
                                  <a:ea typeface="Times New Roman" panose="02020603050405020304" pitchFamily="18" charset="0"/>
                                  <a:cs typeface="Times New Roman" panose="02020603050405020304" pitchFamily="18" charset="0"/>
                                </a:rPr>
                              </m:ctrlPr>
                            </m:dPr>
                            <m:e>
                              <m:r>
                                <a:rPr lang="en-IN" sz="2800" i="1">
                                  <a:latin typeface="Cambria Math" panose="02040503050406030204" pitchFamily="18" charset="0"/>
                                  <a:ea typeface="Times New Roman" panose="02020603050405020304" pitchFamily="18" charset="0"/>
                                  <a:cs typeface="Times New Roman" panose="02020603050405020304" pitchFamily="18" charset="0"/>
                                </a:rPr>
                                <m:t>𝑠</m:t>
                              </m:r>
                              <m:r>
                                <a:rPr lang="en-IN" sz="2800" i="1">
                                  <a:latin typeface="Cambria Math" panose="02040503050406030204" pitchFamily="18" charset="0"/>
                                  <a:ea typeface="Times New Roman" panose="02020603050405020304" pitchFamily="18" charset="0"/>
                                  <a:cs typeface="Times New Roman" panose="02020603050405020304" pitchFamily="18" charset="0"/>
                                </a:rPr>
                                <m:t>−</m:t>
                              </m:r>
                              <m:r>
                                <a:rPr lang="en-IN" sz="2800" i="1">
                                  <a:latin typeface="Cambria Math" panose="02040503050406030204" pitchFamily="18" charset="0"/>
                                  <a:ea typeface="Times New Roman" panose="02020603050405020304" pitchFamily="18" charset="0"/>
                                  <a:cs typeface="Times New Roman" panose="02020603050405020304" pitchFamily="18" charset="0"/>
                                </a:rPr>
                                <m:t>𝑐</m:t>
                              </m:r>
                            </m:e>
                          </m:d>
                        </m:e>
                      </m:rad>
                    </m:oMath>
                  </m:oMathPara>
                </a14:m>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467225" algn="l"/>
                    <a:tab pos="4838700" algn="l"/>
                  </a:tabLst>
                </a:pPr>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ea typeface="Times New Roman" panose="02020603050405020304" pitchFamily="18" charset="0"/>
                          <a:cs typeface="Times New Roman" panose="02020603050405020304" pitchFamily="18" charset="0"/>
                        </a:rPr>
                        <m:t>𝑆</m:t>
                      </m:r>
                      <m:r>
                        <a:rPr lang="en-IN" sz="2800" i="1">
                          <a:latin typeface="Cambria Math" panose="02040503050406030204" pitchFamily="18" charset="0"/>
                          <a:ea typeface="Times New Roman" panose="02020603050405020304" pitchFamily="18" charset="0"/>
                          <a:cs typeface="Times New Roman" panose="02020603050405020304" pitchFamily="18" charset="0"/>
                        </a:rPr>
                        <m:t>=</m:t>
                      </m:r>
                      <m:r>
                        <a:rPr lang="en-IN" sz="2800" i="1">
                          <a:latin typeface="Cambria Math" panose="02040503050406030204" pitchFamily="18" charset="0"/>
                          <a:ea typeface="Times New Roman" panose="02020603050405020304" pitchFamily="18" charset="0"/>
                          <a:cs typeface="Times New Roman" panose="02020603050405020304" pitchFamily="18" charset="0"/>
                        </a:rPr>
                        <m:t>𝑠𝑒𝑚𝑖</m:t>
                      </m:r>
                      <m:r>
                        <a:rPr lang="en-IN" sz="2800" i="1">
                          <a:latin typeface="Cambria Math" panose="02040503050406030204" pitchFamily="18" charset="0"/>
                          <a:ea typeface="Times New Roman" panose="02020603050405020304" pitchFamily="18" charset="0"/>
                          <a:cs typeface="Times New Roman" panose="02020603050405020304" pitchFamily="18" charset="0"/>
                        </a:rPr>
                        <m:t> </m:t>
                      </m:r>
                      <m:r>
                        <a:rPr lang="en-IN" sz="2800" i="1">
                          <a:latin typeface="Cambria Math" panose="02040503050406030204" pitchFamily="18" charset="0"/>
                          <a:ea typeface="Times New Roman" panose="02020603050405020304" pitchFamily="18" charset="0"/>
                          <a:cs typeface="Times New Roman" panose="02020603050405020304" pitchFamily="18" charset="0"/>
                        </a:rPr>
                        <m:t>𝑝𝑒𝑟𝑖𝑚𝑒𝑡𝑒𝑟</m:t>
                      </m:r>
                      <m:r>
                        <a:rPr lang="en-IN" sz="2800" i="1">
                          <a:latin typeface="Cambria Math" panose="02040503050406030204" pitchFamily="18" charset="0"/>
                          <a:ea typeface="Times New Roman" panose="02020603050405020304" pitchFamily="18" charset="0"/>
                          <a:cs typeface="Times New Roman" panose="02020603050405020304" pitchFamily="18" charset="0"/>
                        </a:rPr>
                        <m:t> = </m:t>
                      </m:r>
                      <m:f>
                        <m:fPr>
                          <m:ctrlPr>
                            <a:rPr lang="en-IN" sz="2800" i="1">
                              <a:latin typeface="Cambria Math" panose="02040503050406030204" pitchFamily="18" charset="0"/>
                              <a:ea typeface="Times New Roman" panose="02020603050405020304" pitchFamily="18" charset="0"/>
                              <a:cs typeface="Times New Roman" panose="02020603050405020304" pitchFamily="18" charset="0"/>
                            </a:rPr>
                          </m:ctrlPr>
                        </m:fPr>
                        <m:num>
                          <m:r>
                            <a:rPr lang="en-IN" sz="2800" i="1">
                              <a:latin typeface="Cambria Math" panose="02040503050406030204" pitchFamily="18" charset="0"/>
                              <a:ea typeface="Times New Roman" panose="02020603050405020304" pitchFamily="18" charset="0"/>
                              <a:cs typeface="Times New Roman" panose="02020603050405020304" pitchFamily="18" charset="0"/>
                            </a:rPr>
                            <m:t> </m:t>
                          </m:r>
                          <m:r>
                            <a:rPr lang="en-IN" sz="2800" i="1">
                              <a:latin typeface="Cambria Math" panose="02040503050406030204" pitchFamily="18" charset="0"/>
                              <a:ea typeface="Times New Roman" panose="02020603050405020304" pitchFamily="18" charset="0"/>
                              <a:cs typeface="Times New Roman" panose="02020603050405020304" pitchFamily="18" charset="0"/>
                            </a:rPr>
                            <m:t>𝑎</m:t>
                          </m:r>
                          <m:r>
                            <a:rPr lang="en-IN" sz="2800" i="1">
                              <a:latin typeface="Cambria Math" panose="02040503050406030204" pitchFamily="18" charset="0"/>
                              <a:ea typeface="Times New Roman" panose="02020603050405020304" pitchFamily="18" charset="0"/>
                              <a:cs typeface="Times New Roman" panose="02020603050405020304" pitchFamily="18" charset="0"/>
                            </a:rPr>
                            <m:t>+</m:t>
                          </m:r>
                          <m:r>
                            <a:rPr lang="en-IN" sz="2800" i="1">
                              <a:latin typeface="Cambria Math" panose="02040503050406030204" pitchFamily="18" charset="0"/>
                              <a:ea typeface="Times New Roman" panose="02020603050405020304" pitchFamily="18" charset="0"/>
                              <a:cs typeface="Times New Roman" panose="02020603050405020304" pitchFamily="18" charset="0"/>
                            </a:rPr>
                            <m:t>𝑏</m:t>
                          </m:r>
                          <m:r>
                            <a:rPr lang="en-IN" sz="2800" i="1">
                              <a:latin typeface="Cambria Math" panose="02040503050406030204" pitchFamily="18" charset="0"/>
                              <a:ea typeface="Times New Roman" panose="02020603050405020304" pitchFamily="18" charset="0"/>
                              <a:cs typeface="Times New Roman" panose="02020603050405020304" pitchFamily="18" charset="0"/>
                            </a:rPr>
                            <m:t>+</m:t>
                          </m:r>
                          <m:r>
                            <a:rPr lang="en-IN" sz="2800" i="1">
                              <a:latin typeface="Cambria Math" panose="02040503050406030204" pitchFamily="18" charset="0"/>
                              <a:ea typeface="Times New Roman" panose="02020603050405020304" pitchFamily="18" charset="0"/>
                              <a:cs typeface="Times New Roman" panose="02020603050405020304" pitchFamily="18" charset="0"/>
                            </a:rPr>
                            <m:t>𝑐</m:t>
                          </m:r>
                        </m:num>
                        <m:den>
                          <m:r>
                            <a:rPr lang="en-IN" sz="2800" i="1">
                              <a:latin typeface="Cambria Math" panose="02040503050406030204" pitchFamily="18" charset="0"/>
                              <a:ea typeface="Times New Roman" panose="02020603050405020304" pitchFamily="18" charset="0"/>
                              <a:cs typeface="Times New Roman" panose="02020603050405020304" pitchFamily="18" charset="0"/>
                            </a:rPr>
                            <m:t>2</m:t>
                          </m:r>
                        </m:den>
                      </m:f>
                    </m:oMath>
                  </m:oMathPara>
                </a14:m>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9BF31A9A-B5F9-4D43-AA2D-CBB52F6222F7}"/>
                  </a:ext>
                </a:extLst>
              </p:cNvPr>
              <p:cNvSpPr>
                <a:spLocks noRot="1" noChangeAspect="1" noMove="1" noResize="1" noEditPoints="1" noAdjustHandles="1" noChangeArrowheads="1" noChangeShapeType="1" noTextEdit="1"/>
              </p:cNvSpPr>
              <p:nvPr/>
            </p:nvSpPr>
            <p:spPr>
              <a:xfrm>
                <a:off x="4175051" y="4175542"/>
                <a:ext cx="6096000" cy="1728165"/>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9463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 calcmode="lin" valueType="num">
                                      <p:cBhvr additive="base">
                                        <p:cTn id="4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
                                            <p:txEl>
                                              <p:pRg st="1" end="1"/>
                                            </p:txEl>
                                          </p:spTgt>
                                        </p:tgtEl>
                                        <p:attrNameLst>
                                          <p:attrName>style.visibility</p:attrName>
                                        </p:attrNameLst>
                                      </p:cBhvr>
                                      <p:to>
                                        <p:strVal val="visible"/>
                                      </p:to>
                                    </p:set>
                                    <p:anim calcmode="lin" valueType="num">
                                      <p:cBhvr additive="base">
                                        <p:cTn id="5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7353-8A83-4A06-8147-D565ACCDD1AA}"/>
              </a:ext>
            </a:extLst>
          </p:cNvPr>
          <p:cNvSpPr>
            <a:spLocks noGrp="1"/>
          </p:cNvSpPr>
          <p:nvPr>
            <p:ph type="title"/>
          </p:nvPr>
        </p:nvSpPr>
        <p:spPr>
          <a:xfrm>
            <a:off x="838200" y="365126"/>
            <a:ext cx="10515600" cy="804456"/>
          </a:xfrm>
        </p:spPr>
        <p:txBody>
          <a:bodyPr/>
          <a:lstStyle/>
          <a:p>
            <a:pPr algn="ctr"/>
            <a:r>
              <a:rPr lang="en-IN" dirty="0"/>
              <a:t>Mensuration  2D : Triangles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6782AB-3DA0-43F3-BEEA-BB174BC023A8}"/>
                  </a:ext>
                </a:extLst>
              </p:cNvPr>
              <p:cNvSpPr>
                <a:spLocks noGrp="1"/>
              </p:cNvSpPr>
              <p:nvPr>
                <p:ph idx="1"/>
              </p:nvPr>
            </p:nvSpPr>
            <p:spPr>
              <a:xfrm>
                <a:off x="838200" y="1084521"/>
                <a:ext cx="10515600" cy="5092442"/>
              </a:xfrm>
            </p:spPr>
            <p:txBody>
              <a:bodyPr>
                <a:normAutofit/>
              </a:bodyPr>
              <a:lstStyle/>
              <a:p>
                <a:endParaRPr lang="en-IN" dirty="0"/>
              </a:p>
              <a:p>
                <a:r>
                  <a:rPr lang="en-IN" sz="3200" dirty="0"/>
                  <a:t>Find area </a:t>
                </a:r>
                <a:r>
                  <a:rPr lang="en-IN" dirty="0"/>
                  <a:t>:    </a:t>
                </a:r>
              </a:p>
              <a:p>
                <a:pPr marL="0" indent="0">
                  <a:buNone/>
                </a:pPr>
                <a:r>
                  <a:rPr lang="en-IN" dirty="0"/>
                  <a:t>                                                                 </a:t>
                </a:r>
              </a:p>
              <a:p>
                <a:r>
                  <a:rPr lang="en-IN" dirty="0"/>
                  <a:t>1</a:t>
                </a:r>
                <a:r>
                  <a:rPr lang="en-IN" sz="2800" dirty="0"/>
                  <a:t>. a = 5 , b  = 6  , c= 7 </a:t>
                </a:r>
              </a:p>
              <a:p>
                <a:r>
                  <a:rPr lang="en-IN" sz="2800" dirty="0"/>
                  <a:t>Solution:</a:t>
                </a:r>
              </a:p>
              <a:p>
                <a14:m>
                  <m:oMath xmlns:m="http://schemas.openxmlformats.org/officeDocument/2006/math">
                    <m:r>
                      <a:rPr lang="en-IN" sz="2800" i="1">
                        <a:latin typeface="Cambria Math" panose="02040503050406030204" pitchFamily="18" charset="0"/>
                      </a:rPr>
                      <m:t>𝑠</m:t>
                    </m:r>
                    <m:r>
                      <a:rPr lang="en-IN" sz="2800" i="1">
                        <a:latin typeface="Cambria Math" panose="02040503050406030204" pitchFamily="18" charset="0"/>
                      </a:rPr>
                      <m:t>= </m:t>
                    </m:r>
                    <m:f>
                      <m:fPr>
                        <m:ctrlPr>
                          <a:rPr lang="en-IN" sz="2800" i="1">
                            <a:latin typeface="Cambria Math" panose="02040503050406030204" pitchFamily="18" charset="0"/>
                          </a:rPr>
                        </m:ctrlPr>
                      </m:fPr>
                      <m:num>
                        <m:r>
                          <a:rPr lang="en-IN" sz="2800" i="1">
                            <a:latin typeface="Cambria Math" panose="02040503050406030204" pitchFamily="18" charset="0"/>
                          </a:rPr>
                          <m:t>5+6+7</m:t>
                        </m:r>
                      </m:num>
                      <m:den>
                        <m:r>
                          <a:rPr lang="en-IN" sz="2800" i="1">
                            <a:latin typeface="Cambria Math" panose="02040503050406030204" pitchFamily="18" charset="0"/>
                          </a:rPr>
                          <m:t>2</m:t>
                        </m:r>
                      </m:den>
                    </m:f>
                    <m:r>
                      <a:rPr lang="en-IN" sz="2800" i="1">
                        <a:latin typeface="Cambria Math" panose="02040503050406030204" pitchFamily="18" charset="0"/>
                      </a:rPr>
                      <m:t>=9</m:t>
                    </m:r>
                  </m:oMath>
                </a14:m>
                <a:endParaRPr lang="en-IN" sz="2800" dirty="0"/>
              </a:p>
              <a:p>
                <a14:m>
                  <m:oMath xmlns:m="http://schemas.openxmlformats.org/officeDocument/2006/math">
                    <m:r>
                      <a:rPr lang="en-IN" sz="2800" i="1">
                        <a:latin typeface="Cambria Math" panose="02040503050406030204" pitchFamily="18" charset="0"/>
                      </a:rPr>
                      <m:t>𝐴</m:t>
                    </m:r>
                    <m:r>
                      <a:rPr lang="en-IN" sz="2800" i="1">
                        <a:latin typeface="Cambria Math" panose="02040503050406030204" pitchFamily="18" charset="0"/>
                      </a:rPr>
                      <m:t>= </m:t>
                    </m:r>
                    <m:rad>
                      <m:radPr>
                        <m:degHide m:val="on"/>
                        <m:ctrlPr>
                          <a:rPr lang="en-IN" sz="2800" i="1">
                            <a:latin typeface="Cambria Math" panose="02040503050406030204" pitchFamily="18" charset="0"/>
                          </a:rPr>
                        </m:ctrlPr>
                      </m:radPr>
                      <m:deg/>
                      <m:e>
                        <m:r>
                          <a:rPr lang="en-IN" sz="2800" i="1">
                            <a:latin typeface="Cambria Math" panose="02040503050406030204" pitchFamily="18" charset="0"/>
                          </a:rPr>
                          <m:t>9</m:t>
                        </m:r>
                        <m:d>
                          <m:dPr>
                            <m:ctrlPr>
                              <a:rPr lang="en-IN" sz="2800" i="1">
                                <a:latin typeface="Cambria Math" panose="02040503050406030204" pitchFamily="18" charset="0"/>
                              </a:rPr>
                            </m:ctrlPr>
                          </m:dPr>
                          <m:e>
                            <m:r>
                              <a:rPr lang="en-IN" sz="2800" i="1">
                                <a:latin typeface="Cambria Math" panose="02040503050406030204" pitchFamily="18" charset="0"/>
                              </a:rPr>
                              <m:t> 9−5</m:t>
                            </m:r>
                          </m:e>
                        </m:d>
                        <m:d>
                          <m:dPr>
                            <m:ctrlPr>
                              <a:rPr lang="en-IN" sz="2800" i="1">
                                <a:latin typeface="Cambria Math" panose="02040503050406030204" pitchFamily="18" charset="0"/>
                              </a:rPr>
                            </m:ctrlPr>
                          </m:dPr>
                          <m:e>
                            <m:r>
                              <a:rPr lang="en-IN" sz="2800" i="1">
                                <a:latin typeface="Cambria Math" panose="02040503050406030204" pitchFamily="18" charset="0"/>
                              </a:rPr>
                              <m:t> 9−6</m:t>
                            </m:r>
                          </m:e>
                        </m:d>
                        <m:d>
                          <m:dPr>
                            <m:ctrlPr>
                              <a:rPr lang="en-IN" sz="2800" i="1">
                                <a:latin typeface="Cambria Math" panose="02040503050406030204" pitchFamily="18" charset="0"/>
                              </a:rPr>
                            </m:ctrlPr>
                          </m:dPr>
                          <m:e>
                            <m:r>
                              <a:rPr lang="en-IN" sz="2800" i="1">
                                <a:latin typeface="Cambria Math" panose="02040503050406030204" pitchFamily="18" charset="0"/>
                              </a:rPr>
                              <m:t> 9−7</m:t>
                            </m:r>
                          </m:e>
                        </m:d>
                      </m:e>
                    </m:rad>
                  </m:oMath>
                </a14:m>
                <a:endParaRPr lang="en-IN" sz="2800" dirty="0"/>
              </a:p>
              <a:p>
                <a14:m>
                  <m:oMath xmlns:m="http://schemas.openxmlformats.org/officeDocument/2006/math">
                    <m:r>
                      <a:rPr lang="en-IN" sz="2800" i="1">
                        <a:latin typeface="Cambria Math" panose="02040503050406030204" pitchFamily="18" charset="0"/>
                      </a:rPr>
                      <m:t>= </m:t>
                    </m:r>
                    <m:rad>
                      <m:radPr>
                        <m:degHide m:val="on"/>
                        <m:ctrlPr>
                          <a:rPr lang="en-IN" sz="2800" i="1">
                            <a:latin typeface="Cambria Math" panose="02040503050406030204" pitchFamily="18" charset="0"/>
                          </a:rPr>
                        </m:ctrlPr>
                      </m:radPr>
                      <m:deg/>
                      <m:e>
                        <m:r>
                          <a:rPr lang="en-IN" sz="2800" i="1">
                            <a:latin typeface="Cambria Math" panose="02040503050406030204" pitchFamily="18" charset="0"/>
                          </a:rPr>
                          <m:t>9 ×4 ×3 ×2 </m:t>
                        </m:r>
                      </m:e>
                    </m:rad>
                    <m:r>
                      <a:rPr lang="en-IN" sz="2800" i="1">
                        <a:latin typeface="Cambria Math" panose="02040503050406030204" pitchFamily="18" charset="0"/>
                      </a:rPr>
                      <m:t>=6</m:t>
                    </m:r>
                    <m:rad>
                      <m:radPr>
                        <m:degHide m:val="on"/>
                        <m:ctrlPr>
                          <a:rPr lang="en-IN" sz="2800" i="1">
                            <a:latin typeface="Cambria Math" panose="02040503050406030204" pitchFamily="18" charset="0"/>
                          </a:rPr>
                        </m:ctrlPr>
                      </m:radPr>
                      <m:deg/>
                      <m:e>
                        <m:r>
                          <a:rPr lang="en-IN" sz="2800" i="1">
                            <a:latin typeface="Cambria Math" panose="02040503050406030204" pitchFamily="18" charset="0"/>
                          </a:rPr>
                          <m:t>6</m:t>
                        </m:r>
                      </m:e>
                    </m:rad>
                  </m:oMath>
                </a14:m>
                <a:r>
                  <a:rPr lang="en-IN" sz="2800" dirty="0"/>
                  <a:t> square units</a:t>
                </a:r>
              </a:p>
              <a:p>
                <a:endParaRPr lang="en-IN" dirty="0"/>
              </a:p>
            </p:txBody>
          </p:sp>
        </mc:Choice>
        <mc:Fallback xmlns="">
          <p:sp>
            <p:nvSpPr>
              <p:cNvPr id="3" name="Content Placeholder 2">
                <a:extLst>
                  <a:ext uri="{FF2B5EF4-FFF2-40B4-BE49-F238E27FC236}">
                    <a16:creationId xmlns:a16="http://schemas.microsoft.com/office/drawing/2014/main" id="{036782AB-3DA0-43F3-BEEA-BB174BC023A8}"/>
                  </a:ext>
                </a:extLst>
              </p:cNvPr>
              <p:cNvSpPr>
                <a:spLocks noGrp="1" noRot="1" noChangeAspect="1" noMove="1" noResize="1" noEditPoints="1" noAdjustHandles="1" noChangeArrowheads="1" noChangeShapeType="1" noTextEdit="1"/>
              </p:cNvSpPr>
              <p:nvPr>
                <p:ph idx="1"/>
              </p:nvPr>
            </p:nvSpPr>
            <p:spPr>
              <a:xfrm>
                <a:off x="838200" y="1084521"/>
                <a:ext cx="10515600" cy="5092442"/>
              </a:xfrm>
              <a:blipFill>
                <a:blip r:embed="rId2"/>
                <a:stretch>
                  <a:fillRect l="-928"/>
                </a:stretch>
              </a:blipFill>
            </p:spPr>
            <p:txBody>
              <a:bodyPr/>
              <a:lstStyle/>
              <a:p>
                <a:r>
                  <a:rPr lang="en-IN">
                    <a:noFill/>
                  </a:rPr>
                  <a:t> </a:t>
                </a:r>
              </a:p>
            </p:txBody>
          </p:sp>
        </mc:Fallback>
      </mc:AlternateContent>
    </p:spTree>
    <p:extLst>
      <p:ext uri="{BB962C8B-B14F-4D97-AF65-F5344CB8AC3E}">
        <p14:creationId xmlns:p14="http://schemas.microsoft.com/office/powerpoint/2010/main" val="60618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6C3F-FF12-4455-A2B6-8605CC6BD233}"/>
              </a:ext>
            </a:extLst>
          </p:cNvPr>
          <p:cNvSpPr>
            <a:spLocks noGrp="1"/>
          </p:cNvSpPr>
          <p:nvPr>
            <p:ph type="title"/>
          </p:nvPr>
        </p:nvSpPr>
        <p:spPr>
          <a:xfrm>
            <a:off x="838200" y="365126"/>
            <a:ext cx="10515600" cy="751294"/>
          </a:xfrm>
        </p:spPr>
        <p:txBody>
          <a:bodyPr>
            <a:normAutofit/>
          </a:bodyPr>
          <a:lstStyle/>
          <a:p>
            <a:pPr algn="ctr"/>
            <a:r>
              <a:rPr lang="en-GB" dirty="0"/>
              <a:t>Geometry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0088A-100C-47C4-9856-87731D3C4294}"/>
                  </a:ext>
                </a:extLst>
              </p:cNvPr>
              <p:cNvSpPr>
                <a:spLocks noGrp="1"/>
              </p:cNvSpPr>
              <p:nvPr>
                <p:ph idx="1"/>
              </p:nvPr>
            </p:nvSpPr>
            <p:spPr>
              <a:xfrm>
                <a:off x="838200" y="957944"/>
                <a:ext cx="11212286" cy="5219020"/>
              </a:xfrm>
            </p:spPr>
            <p:txBody>
              <a:bodyPr>
                <a:normAutofit/>
              </a:bodyPr>
              <a:lstStyle/>
              <a:p>
                <a:r>
                  <a:rPr lang="en-IN" dirty="0"/>
                  <a:t>If &lt;a + &lt;b = 90 then &lt;a</a:t>
                </a:r>
                <a14:m>
                  <m:oMath xmlns:m="http://schemas.openxmlformats.org/officeDocument/2006/math">
                    <m:r>
                      <a:rPr lang="en-IN" i="1" dirty="0">
                        <a:latin typeface="Cambria Math" panose="02040503050406030204" pitchFamily="18" charset="0"/>
                      </a:rPr>
                      <m:t> </m:t>
                    </m:r>
                    <m:r>
                      <a:rPr lang="en-GB" b="0" i="1" smtClean="0">
                        <a:latin typeface="Cambria Math" panose="02040503050406030204" pitchFamily="18" charset="0"/>
                      </a:rPr>
                      <m:t>&amp;</m:t>
                    </m:r>
                  </m:oMath>
                </a14:m>
                <a:r>
                  <a:rPr lang="en-IN" dirty="0"/>
                  <a:t> &lt;b are called Complementary angles</a:t>
                </a:r>
              </a:p>
              <a:p>
                <a:r>
                  <a:rPr lang="en-IN" dirty="0"/>
                  <a:t>If &lt;a + &lt;b = 180 then &lt;a &amp; &lt;b are called Supplementary angles</a:t>
                </a:r>
              </a:p>
              <a:p>
                <a:endParaRPr lang="en-IN" dirty="0"/>
              </a:p>
              <a:p>
                <a:r>
                  <a:rPr lang="en-IN" dirty="0"/>
                  <a:t>Angle                                                     Complement                                Supplement</a:t>
                </a:r>
              </a:p>
              <a:p>
                <a:r>
                  <a:rPr lang="en-IN" dirty="0"/>
                  <a:t>    0                                                                    90                                         180</a:t>
                </a:r>
              </a:p>
              <a:p>
                <a:r>
                  <a:rPr lang="en-IN" dirty="0"/>
                  <a:t>    30                                                                  60                                          150</a:t>
                </a:r>
              </a:p>
              <a:p>
                <a:r>
                  <a:rPr lang="en-IN" dirty="0"/>
                  <a:t>    45                                                                  45                                          135</a:t>
                </a:r>
              </a:p>
              <a:p>
                <a:r>
                  <a:rPr lang="en-IN" dirty="0"/>
                  <a:t>    60                                                                  30                                           120</a:t>
                </a:r>
              </a:p>
              <a:p>
                <a:r>
                  <a:rPr lang="en-IN" dirty="0"/>
                  <a:t>    90                                                                    0                                             90</a:t>
                </a:r>
              </a:p>
              <a:p>
                <a:r>
                  <a:rPr lang="en-IN" dirty="0"/>
                  <a:t>      X                                                                (90-x)                                    (180 -x)</a:t>
                </a:r>
              </a:p>
              <a:p>
                <a:pPr marL="0" indent="0">
                  <a:buNone/>
                </a:pPr>
                <a:r>
                  <a:rPr lang="en-IN" dirty="0"/>
                  <a:t> </a:t>
                </a:r>
              </a:p>
            </p:txBody>
          </p:sp>
        </mc:Choice>
        <mc:Fallback xmlns="">
          <p:sp>
            <p:nvSpPr>
              <p:cNvPr id="3" name="Content Placeholder 2">
                <a:extLst>
                  <a:ext uri="{FF2B5EF4-FFF2-40B4-BE49-F238E27FC236}">
                    <a16:creationId xmlns:a16="http://schemas.microsoft.com/office/drawing/2014/main" id="{0190088A-100C-47C4-9856-87731D3C4294}"/>
                  </a:ext>
                </a:extLst>
              </p:cNvPr>
              <p:cNvSpPr>
                <a:spLocks noGrp="1" noRot="1" noChangeAspect="1" noMove="1" noResize="1" noEditPoints="1" noAdjustHandles="1" noChangeArrowheads="1" noChangeShapeType="1" noTextEdit="1"/>
              </p:cNvSpPr>
              <p:nvPr>
                <p:ph idx="1"/>
              </p:nvPr>
            </p:nvSpPr>
            <p:spPr>
              <a:xfrm>
                <a:off x="838200" y="957944"/>
                <a:ext cx="11212286" cy="5219020"/>
              </a:xfrm>
              <a:blipFill>
                <a:blip r:embed="rId3"/>
                <a:stretch>
                  <a:fillRect l="-163" t="-701"/>
                </a:stretch>
              </a:blipFill>
            </p:spPr>
            <p:txBody>
              <a:bodyPr/>
              <a:lstStyle/>
              <a:p>
                <a:r>
                  <a:rPr lang="en-IN">
                    <a:noFill/>
                  </a:rPr>
                  <a:t> </a:t>
                </a:r>
              </a:p>
            </p:txBody>
          </p:sp>
        </mc:Fallback>
      </mc:AlternateContent>
    </p:spTree>
    <p:extLst>
      <p:ext uri="{BB962C8B-B14F-4D97-AF65-F5344CB8AC3E}">
        <p14:creationId xmlns:p14="http://schemas.microsoft.com/office/powerpoint/2010/main" val="202151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3574-9E1D-4099-8AB9-893B5969BA1B}"/>
              </a:ext>
            </a:extLst>
          </p:cNvPr>
          <p:cNvSpPr>
            <a:spLocks noGrp="1"/>
          </p:cNvSpPr>
          <p:nvPr>
            <p:ph type="title"/>
          </p:nvPr>
        </p:nvSpPr>
        <p:spPr>
          <a:xfrm>
            <a:off x="838200" y="365126"/>
            <a:ext cx="10515600" cy="751294"/>
          </a:xfrm>
        </p:spPr>
        <p:txBody>
          <a:bodyPr>
            <a:normAutofit/>
          </a:bodyPr>
          <a:lstStyle/>
          <a:p>
            <a:pPr algn="ctr"/>
            <a:r>
              <a:rPr lang="en-IN" dirty="0"/>
              <a:t>Mensuration  2D : Triangles</a:t>
            </a:r>
          </a:p>
        </p:txBody>
      </p:sp>
      <p:sp>
        <p:nvSpPr>
          <p:cNvPr id="3" name="Content Placeholder 2">
            <a:extLst>
              <a:ext uri="{FF2B5EF4-FFF2-40B4-BE49-F238E27FC236}">
                <a16:creationId xmlns:a16="http://schemas.microsoft.com/office/drawing/2014/main" id="{276F0C77-CA0F-476D-9786-BE81C920D281}"/>
              </a:ext>
            </a:extLst>
          </p:cNvPr>
          <p:cNvSpPr>
            <a:spLocks noGrp="1"/>
          </p:cNvSpPr>
          <p:nvPr>
            <p:ph idx="1"/>
          </p:nvPr>
        </p:nvSpPr>
        <p:spPr>
          <a:xfrm>
            <a:off x="838200" y="1116420"/>
            <a:ext cx="10515600" cy="5060543"/>
          </a:xfrm>
        </p:spPr>
        <p:txBody>
          <a:bodyPr>
            <a:normAutofit/>
          </a:bodyPr>
          <a:lstStyle/>
          <a:p>
            <a:r>
              <a:rPr lang="en-IN" sz="3200" dirty="0"/>
              <a:t>Pythagorean Triplets </a:t>
            </a:r>
            <a:r>
              <a:rPr lang="en-IN" dirty="0"/>
              <a:t>:</a:t>
            </a:r>
          </a:p>
          <a:p>
            <a:r>
              <a:rPr lang="en-IN" sz="2800" dirty="0"/>
              <a:t>a</a:t>
            </a:r>
            <a:r>
              <a:rPr lang="en-IN" sz="2800" baseline="30000" dirty="0"/>
              <a:t>2</a:t>
            </a:r>
            <a:r>
              <a:rPr lang="en-IN" sz="2800" dirty="0"/>
              <a:t> + b</a:t>
            </a:r>
            <a:r>
              <a:rPr lang="en-IN" sz="2800" baseline="30000" dirty="0"/>
              <a:t>2</a:t>
            </a:r>
            <a:r>
              <a:rPr lang="en-IN" sz="2800" dirty="0"/>
              <a:t>  = c</a:t>
            </a:r>
            <a:r>
              <a:rPr lang="en-IN" sz="2800" baseline="30000" dirty="0"/>
              <a:t>2 </a:t>
            </a:r>
            <a:endParaRPr lang="en-IN" sz="2800" dirty="0"/>
          </a:p>
          <a:p>
            <a:r>
              <a:rPr lang="en-IN" sz="2800" dirty="0"/>
              <a:t>1) 3 , 4, 5        2) 5, 12, 13         3) 7, 24, 25      4) 8, 15, 17     5) 9, 40, 41</a:t>
            </a:r>
          </a:p>
          <a:p>
            <a:endParaRPr lang="en-IN" sz="2800" dirty="0"/>
          </a:p>
          <a:p>
            <a:r>
              <a:rPr lang="en-IN" sz="2800" dirty="0"/>
              <a:t>6) 11, 60, 61    7) 12, 35, 37      8) 13, 84, 85     9) 16, 63, 65 </a:t>
            </a:r>
          </a:p>
          <a:p>
            <a:r>
              <a:rPr lang="en-IN" sz="2800" dirty="0"/>
              <a:t> 10) 20, 21,29</a:t>
            </a:r>
          </a:p>
          <a:p>
            <a:endParaRPr lang="en-IN" dirty="0"/>
          </a:p>
        </p:txBody>
      </p:sp>
    </p:spTree>
    <p:extLst>
      <p:ext uri="{BB962C8B-B14F-4D97-AF65-F5344CB8AC3E}">
        <p14:creationId xmlns:p14="http://schemas.microsoft.com/office/powerpoint/2010/main" val="328603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09E0-134A-4126-85E1-40345A4C162E}"/>
              </a:ext>
            </a:extLst>
          </p:cNvPr>
          <p:cNvSpPr>
            <a:spLocks noGrp="1"/>
          </p:cNvSpPr>
          <p:nvPr>
            <p:ph type="title"/>
          </p:nvPr>
        </p:nvSpPr>
        <p:spPr>
          <a:xfrm>
            <a:off x="838200" y="365125"/>
            <a:ext cx="10515600" cy="634335"/>
          </a:xfrm>
        </p:spPr>
        <p:txBody>
          <a:bodyPr>
            <a:normAutofit fontScale="90000"/>
          </a:bodyPr>
          <a:lstStyle/>
          <a:p>
            <a:pPr algn="ctr"/>
            <a:r>
              <a:rPr lang="en-IN" dirty="0"/>
              <a:t>Mensuration  2D : Triangles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A477C1-A7C6-462A-9CDE-E3FE22338200}"/>
                  </a:ext>
                </a:extLst>
              </p:cNvPr>
              <p:cNvSpPr>
                <a:spLocks noGrp="1"/>
              </p:cNvSpPr>
              <p:nvPr>
                <p:ph idx="1"/>
              </p:nvPr>
            </p:nvSpPr>
            <p:spPr>
              <a:xfrm>
                <a:off x="912628" y="999459"/>
                <a:ext cx="10515600" cy="5582093"/>
              </a:xfrm>
            </p:spPr>
            <p:txBody>
              <a:bodyPr>
                <a:normAutofit/>
              </a:bodyPr>
              <a:lstStyle/>
              <a:p>
                <a:r>
                  <a:rPr lang="en-IN" sz="2800" dirty="0"/>
                  <a:t>Isosceles Triangle</a:t>
                </a:r>
                <a:r>
                  <a:rPr lang="en-IN" dirty="0"/>
                  <a:t>:</a:t>
                </a:r>
              </a:p>
              <a:p>
                <a:endParaRPr lang="en-IN" dirty="0"/>
              </a:p>
              <a:p>
                <a:endParaRPr lang="en-IN" dirty="0"/>
              </a:p>
              <a:p>
                <a:pPr marL="0" indent="0">
                  <a:buNone/>
                </a:pPr>
                <a:r>
                  <a:rPr lang="en-IN" dirty="0"/>
                  <a:t>                               	   </a:t>
                </a:r>
              </a:p>
              <a:p>
                <a:endParaRPr lang="en-IN" dirty="0"/>
              </a:p>
              <a:p>
                <a:endParaRPr lang="en-IN" dirty="0"/>
              </a:p>
              <a:p>
                <a:endParaRPr lang="en-IN" dirty="0"/>
              </a:p>
              <a:p>
                <a:r>
                  <a:rPr lang="en-IN" sz="2800" dirty="0"/>
                  <a:t>Equilateral Triangle</a:t>
                </a:r>
                <a:r>
                  <a:rPr lang="en-IN" dirty="0"/>
                  <a:t>:</a:t>
                </a:r>
              </a:p>
              <a:p>
                <a:endParaRPr lang="en-IN" dirty="0"/>
              </a:p>
              <a:p>
                <a:pPr marL="0" indent="0">
                  <a:buNone/>
                </a:pPr>
                <a:r>
                  <a:rPr lang="en-IN" dirty="0"/>
                  <a:t>                                                 </a:t>
                </a:r>
                <a14:m>
                  <m:oMath xmlns:m="http://schemas.openxmlformats.org/officeDocument/2006/math">
                    <m:r>
                      <a:rPr lang="en-IN" sz="2800" i="1">
                        <a:latin typeface="Cambria Math" panose="02040503050406030204" pitchFamily="18" charset="0"/>
                      </a:rPr>
                      <m:t>𝐴𝑟𝑒𝑎</m:t>
                    </m:r>
                    <m:r>
                      <a:rPr lang="en-IN" sz="2800" i="1">
                        <a:latin typeface="Cambria Math" panose="02040503050406030204" pitchFamily="18" charset="0"/>
                      </a:rPr>
                      <m:t>=</m:t>
                    </m:r>
                    <m:f>
                      <m:fPr>
                        <m:ctrlPr>
                          <a:rPr lang="en-IN" sz="2800" i="1">
                            <a:latin typeface="Cambria Math" panose="02040503050406030204" pitchFamily="18" charset="0"/>
                          </a:rPr>
                        </m:ctrlPr>
                      </m:fPr>
                      <m:num>
                        <m:r>
                          <a:rPr lang="en-IN" sz="2800" i="1">
                            <a:latin typeface="Cambria Math" panose="02040503050406030204" pitchFamily="18" charset="0"/>
                          </a:rPr>
                          <m:t>1</m:t>
                        </m:r>
                      </m:num>
                      <m:den>
                        <m:r>
                          <a:rPr lang="en-IN" sz="2800" i="1">
                            <a:latin typeface="Cambria Math" panose="02040503050406030204" pitchFamily="18" charset="0"/>
                          </a:rPr>
                          <m:t>2</m:t>
                        </m:r>
                      </m:den>
                    </m:f>
                    <m:r>
                      <a:rPr lang="en-IN" sz="2800" i="1">
                        <a:latin typeface="Cambria Math" panose="02040503050406030204" pitchFamily="18" charset="0"/>
                      </a:rPr>
                      <m:t>×</m:t>
                    </m:r>
                    <m:r>
                      <a:rPr lang="en-IN" sz="2800" i="1">
                        <a:latin typeface="Cambria Math" panose="02040503050406030204" pitchFamily="18" charset="0"/>
                      </a:rPr>
                      <m:t>𝑎</m:t>
                    </m:r>
                    <m:r>
                      <a:rPr lang="en-IN" sz="2800" i="1">
                        <a:latin typeface="Cambria Math" panose="02040503050406030204" pitchFamily="18" charset="0"/>
                      </a:rPr>
                      <m:t> × </m:t>
                    </m:r>
                    <m:f>
                      <m:fPr>
                        <m:ctrlPr>
                          <a:rPr lang="en-IN" sz="2800" i="1">
                            <a:latin typeface="Cambria Math" panose="02040503050406030204" pitchFamily="18" charset="0"/>
                          </a:rPr>
                        </m:ctrlPr>
                      </m:fPr>
                      <m:num>
                        <m:rad>
                          <m:radPr>
                            <m:degHide m:val="on"/>
                            <m:ctrlPr>
                              <a:rPr lang="en-IN" sz="2800" i="1">
                                <a:latin typeface="Cambria Math" panose="02040503050406030204" pitchFamily="18" charset="0"/>
                              </a:rPr>
                            </m:ctrlPr>
                          </m:radPr>
                          <m:deg/>
                          <m:e>
                            <m:r>
                              <a:rPr lang="en-IN" sz="2800" i="1">
                                <a:latin typeface="Cambria Math" panose="02040503050406030204" pitchFamily="18" charset="0"/>
                              </a:rPr>
                              <m:t>3</m:t>
                            </m:r>
                          </m:e>
                        </m:rad>
                      </m:num>
                      <m:den>
                        <m:r>
                          <a:rPr lang="en-IN" sz="2800" i="1">
                            <a:latin typeface="Cambria Math" panose="02040503050406030204" pitchFamily="18" charset="0"/>
                          </a:rPr>
                          <m:t>2</m:t>
                        </m:r>
                      </m:den>
                    </m:f>
                    <m:r>
                      <a:rPr lang="en-IN" sz="2800" i="1">
                        <a:latin typeface="Cambria Math" panose="02040503050406030204" pitchFamily="18" charset="0"/>
                      </a:rPr>
                      <m:t>𝑎</m:t>
                    </m:r>
                    <m:r>
                      <a:rPr lang="en-IN" sz="2800" i="1">
                        <a:latin typeface="Cambria Math" panose="02040503050406030204" pitchFamily="18" charset="0"/>
                      </a:rPr>
                      <m:t>= </m:t>
                    </m:r>
                    <m:f>
                      <m:fPr>
                        <m:ctrlPr>
                          <a:rPr lang="en-IN" sz="2800" i="1">
                            <a:latin typeface="Cambria Math" panose="02040503050406030204" pitchFamily="18" charset="0"/>
                          </a:rPr>
                        </m:ctrlPr>
                      </m:fPr>
                      <m:num>
                        <m:rad>
                          <m:radPr>
                            <m:degHide m:val="on"/>
                            <m:ctrlPr>
                              <a:rPr lang="en-IN" sz="2800" i="1">
                                <a:latin typeface="Cambria Math" panose="02040503050406030204" pitchFamily="18" charset="0"/>
                              </a:rPr>
                            </m:ctrlPr>
                          </m:radPr>
                          <m:deg/>
                          <m:e>
                            <m:r>
                              <a:rPr lang="en-IN" sz="2800" i="1">
                                <a:latin typeface="Cambria Math" panose="02040503050406030204" pitchFamily="18" charset="0"/>
                              </a:rPr>
                              <m:t>3</m:t>
                            </m:r>
                          </m:e>
                        </m:rad>
                      </m:num>
                      <m:den>
                        <m:r>
                          <a:rPr lang="en-IN" sz="2800" i="1">
                            <a:latin typeface="Cambria Math" panose="02040503050406030204" pitchFamily="18" charset="0"/>
                          </a:rPr>
                          <m:t>4</m:t>
                        </m:r>
                      </m:den>
                    </m:f>
                    <m:r>
                      <a:rPr lang="en-IN" sz="2800" i="1">
                        <a:latin typeface="Cambria Math" panose="02040503050406030204" pitchFamily="18" charset="0"/>
                      </a:rPr>
                      <m:t> </m:t>
                    </m:r>
                    <m:sSup>
                      <m:sSupPr>
                        <m:ctrlPr>
                          <a:rPr lang="en-IN" sz="2800" i="1">
                            <a:latin typeface="Cambria Math" panose="02040503050406030204" pitchFamily="18" charset="0"/>
                          </a:rPr>
                        </m:ctrlPr>
                      </m:sSupPr>
                      <m:e>
                        <m:r>
                          <a:rPr lang="en-IN" sz="2800" i="1">
                            <a:latin typeface="Cambria Math" panose="02040503050406030204" pitchFamily="18" charset="0"/>
                          </a:rPr>
                          <m:t>𝑎</m:t>
                        </m:r>
                      </m:e>
                      <m:sup>
                        <m:r>
                          <a:rPr lang="en-IN" sz="2800" b="0" i="1" smtClean="0">
                            <a:latin typeface="Cambria Math" panose="02040503050406030204" pitchFamily="18" charset="0"/>
                          </a:rPr>
                          <m:t>2</m:t>
                        </m:r>
                      </m:sup>
                    </m:sSup>
                  </m:oMath>
                </a14:m>
                <a:endParaRPr lang="en-IN" sz="2800" dirty="0"/>
              </a:p>
              <a:p>
                <a:pPr marL="0" indent="0">
                  <a:buNone/>
                </a:pPr>
                <a:r>
                  <a:rPr lang="en-IN" sz="2800" dirty="0"/>
                  <a:t>                                                  Also </a:t>
                </a:r>
                <a14:m>
                  <m:oMath xmlns:m="http://schemas.openxmlformats.org/officeDocument/2006/math">
                    <m:r>
                      <a:rPr lang="en-IN" sz="2800" i="1">
                        <a:latin typeface="Cambria Math" panose="02040503050406030204" pitchFamily="18" charset="0"/>
                      </a:rPr>
                      <m:t>𝐴𝑟𝑒𝑎</m:t>
                    </m:r>
                    <m:r>
                      <a:rPr lang="en-IN" sz="2800" i="1">
                        <a:latin typeface="Cambria Math" panose="02040503050406030204" pitchFamily="18" charset="0"/>
                      </a:rPr>
                      <m:t>= </m:t>
                    </m:r>
                    <m:f>
                      <m:fPr>
                        <m:ctrlPr>
                          <a:rPr lang="en-IN" sz="2800" i="1">
                            <a:latin typeface="Cambria Math" panose="02040503050406030204" pitchFamily="18" charset="0"/>
                          </a:rPr>
                        </m:ctrlPr>
                      </m:fPr>
                      <m:num>
                        <m:sSup>
                          <m:sSupPr>
                            <m:ctrlPr>
                              <a:rPr lang="en-IN" sz="2800" i="1">
                                <a:latin typeface="Cambria Math" panose="02040503050406030204" pitchFamily="18" charset="0"/>
                              </a:rPr>
                            </m:ctrlPr>
                          </m:sSupPr>
                          <m:e>
                            <m:r>
                              <a:rPr lang="en-IN" sz="2800" i="1">
                                <a:latin typeface="Cambria Math" panose="02040503050406030204" pitchFamily="18" charset="0"/>
                              </a:rPr>
                              <m:t>h</m:t>
                            </m:r>
                          </m:e>
                          <m:sup>
                            <m:r>
                              <a:rPr lang="en-IN" sz="2800" i="1">
                                <a:latin typeface="Cambria Math" panose="02040503050406030204" pitchFamily="18" charset="0"/>
                              </a:rPr>
                              <m:t>2</m:t>
                            </m:r>
                          </m:sup>
                        </m:sSup>
                      </m:num>
                      <m:den>
                        <m:rad>
                          <m:radPr>
                            <m:degHide m:val="on"/>
                            <m:ctrlPr>
                              <a:rPr lang="en-IN" sz="2800" i="1">
                                <a:latin typeface="Cambria Math" panose="02040503050406030204" pitchFamily="18" charset="0"/>
                              </a:rPr>
                            </m:ctrlPr>
                          </m:radPr>
                          <m:deg/>
                          <m:e>
                            <m:r>
                              <a:rPr lang="en-IN" sz="2800" i="1">
                                <a:latin typeface="Cambria Math" panose="02040503050406030204" pitchFamily="18" charset="0"/>
                              </a:rPr>
                              <m:t>3</m:t>
                            </m:r>
                          </m:e>
                        </m:rad>
                      </m:den>
                    </m:f>
                  </m:oMath>
                </a14:m>
                <a:endParaRPr lang="en-IN" sz="2800" dirty="0"/>
              </a:p>
              <a:p>
                <a:endParaRPr lang="en-IN" dirty="0"/>
              </a:p>
            </p:txBody>
          </p:sp>
        </mc:Choice>
        <mc:Fallback xmlns="">
          <p:sp>
            <p:nvSpPr>
              <p:cNvPr id="3" name="Content Placeholder 2">
                <a:extLst>
                  <a:ext uri="{FF2B5EF4-FFF2-40B4-BE49-F238E27FC236}">
                    <a16:creationId xmlns:a16="http://schemas.microsoft.com/office/drawing/2014/main" id="{51A477C1-A7C6-462A-9CDE-E3FE22338200}"/>
                  </a:ext>
                </a:extLst>
              </p:cNvPr>
              <p:cNvSpPr>
                <a:spLocks noGrp="1" noRot="1" noChangeAspect="1" noMove="1" noResize="1" noEditPoints="1" noAdjustHandles="1" noChangeArrowheads="1" noChangeShapeType="1" noTextEdit="1"/>
              </p:cNvSpPr>
              <p:nvPr>
                <p:ph idx="1"/>
              </p:nvPr>
            </p:nvSpPr>
            <p:spPr>
              <a:xfrm>
                <a:off x="912628" y="999459"/>
                <a:ext cx="10515600" cy="5582093"/>
              </a:xfrm>
              <a:blipFill>
                <a:blip r:embed="rId2"/>
                <a:stretch>
                  <a:fillRect l="-754" t="-1092"/>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C31CED58-BFE7-4C26-A423-A22B2A40245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15569" y="1633795"/>
            <a:ext cx="2305826" cy="2151396"/>
          </a:xfrm>
          <a:prstGeom prst="rect">
            <a:avLst/>
          </a:prstGeom>
          <a:noFill/>
          <a:ln>
            <a:noFill/>
          </a:ln>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4C3C5F2-BD0A-4E5A-986A-15AAC62C892F}"/>
                  </a:ext>
                </a:extLst>
              </p:cNvPr>
              <p:cNvSpPr/>
              <p:nvPr/>
            </p:nvSpPr>
            <p:spPr>
              <a:xfrm>
                <a:off x="6358270" y="1633795"/>
                <a:ext cx="3710762" cy="2071401"/>
              </a:xfrm>
              <a:prstGeom prst="rect">
                <a:avLst/>
              </a:prstGeom>
            </p:spPr>
            <p:txBody>
              <a:bodyPr wrap="square">
                <a:spAutoFit/>
              </a:bodyPr>
              <a:lstStyle/>
              <a:p>
                <a:pPr>
                  <a:lnSpc>
                    <a:spcPct val="107000"/>
                  </a:lnSpc>
                  <a:spcAft>
                    <a:spcPts val="800"/>
                  </a:spcAft>
                  <a:tabLst>
                    <a:tab pos="4467225" algn="l"/>
                    <a:tab pos="4838700" algn="l"/>
                  </a:tabLst>
                </a:pPr>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ea typeface="Times New Roman" panose="02020603050405020304" pitchFamily="18" charset="0"/>
                          <a:cs typeface="Times New Roman" panose="02020603050405020304" pitchFamily="18" charset="0"/>
                        </a:rPr>
                        <m:t>𝐴𝑟𝑒𝑎</m:t>
                      </m:r>
                      <m:r>
                        <a:rPr lang="en-IN" sz="2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800" i="1">
                              <a:latin typeface="Cambria Math" panose="02040503050406030204" pitchFamily="18" charset="0"/>
                              <a:ea typeface="Times New Roman" panose="02020603050405020304" pitchFamily="18" charset="0"/>
                              <a:cs typeface="Times New Roman" panose="02020603050405020304" pitchFamily="18" charset="0"/>
                            </a:rPr>
                          </m:ctrlPr>
                        </m:fPr>
                        <m:num>
                          <m:r>
                            <a:rPr lang="en-IN" sz="2800" i="1">
                              <a:latin typeface="Cambria Math" panose="02040503050406030204" pitchFamily="18" charset="0"/>
                              <a:ea typeface="Times New Roman" panose="02020603050405020304" pitchFamily="18" charset="0"/>
                              <a:cs typeface="Times New Roman" panose="02020603050405020304" pitchFamily="18" charset="0"/>
                            </a:rPr>
                            <m:t>𝑏</m:t>
                          </m:r>
                        </m:num>
                        <m:den>
                          <m:r>
                            <a:rPr lang="en-IN" sz="2800" i="1">
                              <a:latin typeface="Cambria Math" panose="02040503050406030204" pitchFamily="18" charset="0"/>
                              <a:ea typeface="Times New Roman" panose="02020603050405020304" pitchFamily="18" charset="0"/>
                              <a:cs typeface="Times New Roman" panose="02020603050405020304" pitchFamily="18" charset="0"/>
                            </a:rPr>
                            <m:t>4</m:t>
                          </m:r>
                        </m:den>
                      </m:f>
                      <m:rad>
                        <m:radPr>
                          <m:degHide m:val="on"/>
                          <m:ctrlPr>
                            <a:rPr lang="en-IN" sz="2800" i="1">
                              <a:latin typeface="Cambria Math" panose="02040503050406030204" pitchFamily="18" charset="0"/>
                              <a:ea typeface="Times New Roman" panose="02020603050405020304" pitchFamily="18" charset="0"/>
                              <a:cs typeface="Times New Roman" panose="02020603050405020304" pitchFamily="18" charset="0"/>
                            </a:rPr>
                          </m:ctrlPr>
                        </m:radPr>
                        <m:deg/>
                        <m:e>
                          <m:sSup>
                            <m:sSupPr>
                              <m:ctrlPr>
                                <a:rPr lang="en-IN" sz="2800" i="1">
                                  <a:latin typeface="Cambria Math" panose="02040503050406030204" pitchFamily="18" charset="0"/>
                                  <a:ea typeface="Times New Roman" panose="02020603050405020304" pitchFamily="18" charset="0"/>
                                  <a:cs typeface="Times New Roman" panose="02020603050405020304" pitchFamily="18" charset="0"/>
                                </a:rPr>
                              </m:ctrlPr>
                            </m:sSupPr>
                            <m:e>
                              <m:r>
                                <a:rPr lang="en-IN" sz="2800" i="1">
                                  <a:latin typeface="Cambria Math" panose="02040503050406030204" pitchFamily="18" charset="0"/>
                                  <a:ea typeface="Times New Roman" panose="02020603050405020304" pitchFamily="18" charset="0"/>
                                  <a:cs typeface="Times New Roman" panose="02020603050405020304" pitchFamily="18" charset="0"/>
                                </a:rPr>
                                <m:t>4</m:t>
                              </m:r>
                              <m:r>
                                <a:rPr lang="en-IN" sz="2800" i="1">
                                  <a:latin typeface="Cambria Math" panose="02040503050406030204" pitchFamily="18" charset="0"/>
                                  <a:ea typeface="Times New Roman" panose="02020603050405020304" pitchFamily="18" charset="0"/>
                                  <a:cs typeface="Times New Roman" panose="02020603050405020304" pitchFamily="18" charset="0"/>
                                </a:rPr>
                                <m:t>𝑎</m:t>
                              </m:r>
                            </m:e>
                            <m:sup>
                              <m:r>
                                <a:rPr lang="en-IN" sz="2800" i="1">
                                  <a:latin typeface="Cambria Math" panose="02040503050406030204" pitchFamily="18" charset="0"/>
                                  <a:ea typeface="Times New Roman" panose="02020603050405020304" pitchFamily="18" charset="0"/>
                                  <a:cs typeface="Times New Roman" panose="02020603050405020304" pitchFamily="18" charset="0"/>
                                </a:rPr>
                                <m:t>2</m:t>
                              </m:r>
                            </m:sup>
                          </m:sSup>
                          <m:r>
                            <a:rPr lang="en-IN" sz="2800" i="1">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2800" i="1">
                                  <a:latin typeface="Cambria Math" panose="02040503050406030204" pitchFamily="18" charset="0"/>
                                  <a:ea typeface="Times New Roman" panose="02020603050405020304" pitchFamily="18" charset="0"/>
                                  <a:cs typeface="Times New Roman" panose="02020603050405020304" pitchFamily="18" charset="0"/>
                                </a:rPr>
                              </m:ctrlPr>
                            </m:sSupPr>
                            <m:e>
                              <m:r>
                                <a:rPr lang="en-IN" sz="2800" i="1">
                                  <a:latin typeface="Cambria Math" panose="02040503050406030204" pitchFamily="18" charset="0"/>
                                  <a:ea typeface="Times New Roman" panose="02020603050405020304" pitchFamily="18" charset="0"/>
                                  <a:cs typeface="Times New Roman" panose="02020603050405020304" pitchFamily="18" charset="0"/>
                                </a:rPr>
                                <m:t>𝑏</m:t>
                              </m:r>
                            </m:e>
                            <m:sup>
                              <m:r>
                                <a:rPr lang="en-IN" sz="2800" i="1">
                                  <a:latin typeface="Cambria Math" panose="02040503050406030204" pitchFamily="18" charset="0"/>
                                  <a:ea typeface="Times New Roman" panose="02020603050405020304" pitchFamily="18" charset="0"/>
                                  <a:cs typeface="Times New Roman" panose="02020603050405020304" pitchFamily="18" charset="0"/>
                                </a:rPr>
                                <m:t>2</m:t>
                              </m:r>
                            </m:sup>
                          </m:sSup>
                        </m:e>
                      </m:rad>
                    </m:oMath>
                  </m:oMathPara>
                </a14:m>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467225" algn="l"/>
                    <a:tab pos="4838700" algn="l"/>
                  </a:tabLst>
                </a:pPr>
                <a:r>
                  <a:rPr lang="en-IN" sz="2800" dirty="0">
                    <a:latin typeface="Calibri" panose="020F0502020204030204" pitchFamily="34" charset="0"/>
                    <a:ea typeface="Times New Roman" panose="02020603050405020304" pitchFamily="18" charset="0"/>
                    <a:cs typeface="Times New Roman" panose="02020603050405020304" pitchFamily="18" charset="0"/>
                  </a:rPr>
                  <a:t>a = equal side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467225" algn="l"/>
                    <a:tab pos="4838700" algn="l"/>
                  </a:tabLst>
                </a:pPr>
                <a:r>
                  <a:rPr lang="en-IN" sz="2800" dirty="0">
                    <a:latin typeface="Calibri" panose="020F0502020204030204" pitchFamily="34" charset="0"/>
                    <a:ea typeface="Times New Roman" panose="02020603050405020304" pitchFamily="18" charset="0"/>
                    <a:cs typeface="Times New Roman" panose="02020603050405020304" pitchFamily="18" charset="0"/>
                  </a:rPr>
                  <a:t>b = base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B4C3C5F2-BD0A-4E5A-986A-15AAC62C892F}"/>
                  </a:ext>
                </a:extLst>
              </p:cNvPr>
              <p:cNvSpPr>
                <a:spLocks noRot="1" noChangeAspect="1" noMove="1" noResize="1" noEditPoints="1" noAdjustHandles="1" noChangeArrowheads="1" noChangeShapeType="1" noTextEdit="1"/>
              </p:cNvSpPr>
              <p:nvPr/>
            </p:nvSpPr>
            <p:spPr>
              <a:xfrm>
                <a:off x="6358270" y="1633795"/>
                <a:ext cx="3710762" cy="2071401"/>
              </a:xfrm>
              <a:prstGeom prst="rect">
                <a:avLst/>
              </a:prstGeom>
              <a:blipFill>
                <a:blip r:embed="rId4"/>
                <a:stretch>
                  <a:fillRect l="-3284" b="-7353"/>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EAA6BBB7-4922-4315-871D-E17CC965F68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90733" y="4887471"/>
            <a:ext cx="1955498" cy="1942140"/>
          </a:xfrm>
          <a:prstGeom prst="rect">
            <a:avLst/>
          </a:prstGeom>
          <a:noFill/>
          <a:ln>
            <a:noFill/>
          </a:ln>
        </p:spPr>
      </p:pic>
    </p:spTree>
    <p:extLst>
      <p:ext uri="{BB962C8B-B14F-4D97-AF65-F5344CB8AC3E}">
        <p14:creationId xmlns:p14="http://schemas.microsoft.com/office/powerpoint/2010/main" val="319338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additive="base">
                                        <p:cTn id="3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7FC30-6CCE-4F7C-AD37-05A37C6EFED5}"/>
              </a:ext>
            </a:extLst>
          </p:cNvPr>
          <p:cNvSpPr>
            <a:spLocks noGrp="1"/>
          </p:cNvSpPr>
          <p:nvPr>
            <p:ph type="title"/>
          </p:nvPr>
        </p:nvSpPr>
        <p:spPr>
          <a:xfrm>
            <a:off x="838200" y="365126"/>
            <a:ext cx="10515600" cy="559908"/>
          </a:xfrm>
        </p:spPr>
        <p:txBody>
          <a:bodyPr>
            <a:normAutofit fontScale="90000"/>
          </a:bodyPr>
          <a:lstStyle/>
          <a:p>
            <a:pPr algn="ctr"/>
            <a:r>
              <a:rPr lang="en-IN" dirty="0"/>
              <a:t>Quadrilaterals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4E9769-7204-4D2D-934E-F2C466B49419}"/>
                  </a:ext>
                </a:extLst>
              </p:cNvPr>
              <p:cNvSpPr>
                <a:spLocks noGrp="1"/>
              </p:cNvSpPr>
              <p:nvPr>
                <p:ph idx="1"/>
              </p:nvPr>
            </p:nvSpPr>
            <p:spPr>
              <a:xfrm>
                <a:off x="838200" y="925034"/>
                <a:ext cx="10515600" cy="5251929"/>
              </a:xfrm>
            </p:spPr>
            <p:txBody>
              <a:bodyPr>
                <a:normAutofit/>
              </a:bodyPr>
              <a:lstStyle/>
              <a:p>
                <a:endParaRPr lang="en-IN" dirty="0"/>
              </a:p>
              <a:p>
                <a:r>
                  <a:rPr lang="en-IN" dirty="0"/>
                  <a:t>Name of figure              fig             Area            Perimeter               Diagonal</a:t>
                </a:r>
              </a:p>
              <a:p>
                <a:r>
                  <a:rPr lang="en-IN" dirty="0"/>
                  <a:t> Square                                          a</a:t>
                </a:r>
                <a:r>
                  <a:rPr lang="en-IN" baseline="30000" dirty="0"/>
                  <a:t>2</a:t>
                </a:r>
                <a:r>
                  <a:rPr lang="en-IN" dirty="0"/>
                  <a:t>                         4a                       </a:t>
                </a:r>
                <a14:m>
                  <m:oMath xmlns:m="http://schemas.openxmlformats.org/officeDocument/2006/math">
                    <m:rad>
                      <m:radPr>
                        <m:degHide m:val="on"/>
                        <m:ctrlPr>
                          <a:rPr lang="en-IN" i="1">
                            <a:latin typeface="Cambria Math" panose="02040503050406030204" pitchFamily="18" charset="0"/>
                          </a:rPr>
                        </m:ctrlPr>
                      </m:radPr>
                      <m:deg/>
                      <m:e>
                        <m:r>
                          <a:rPr lang="en-IN" i="1">
                            <a:latin typeface="Cambria Math" panose="02040503050406030204" pitchFamily="18" charset="0"/>
                          </a:rPr>
                          <m:t>2</m:t>
                        </m:r>
                      </m:e>
                    </m:rad>
                    <m:r>
                      <a:rPr lang="en-IN" i="1">
                        <a:latin typeface="Cambria Math" panose="02040503050406030204" pitchFamily="18" charset="0"/>
                      </a:rPr>
                      <m:t> </m:t>
                    </m:r>
                    <m:r>
                      <a:rPr lang="en-IN" i="1">
                        <a:latin typeface="Cambria Math" panose="02040503050406030204" pitchFamily="18" charset="0"/>
                      </a:rPr>
                      <m:t>𝑎</m:t>
                    </m:r>
                  </m:oMath>
                </a14:m>
                <a:r>
                  <a:rPr lang="en-IN" dirty="0"/>
                  <a:t>  </a:t>
                </a:r>
              </a:p>
              <a:p>
                <a:endParaRPr lang="en-IN" dirty="0"/>
              </a:p>
              <a:p>
                <a:endParaRPr lang="en-IN" dirty="0"/>
              </a:p>
              <a:p>
                <a:r>
                  <a:rPr lang="en-IN" dirty="0"/>
                  <a:t>Rectangle                                        lb                    2(l + b)            </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r>
                              <a:rPr lang="en-IN" i="1">
                                <a:latin typeface="Cambria Math" panose="02040503050406030204" pitchFamily="18" charset="0"/>
                              </a:rPr>
                              <m:t>𝑙</m:t>
                            </m:r>
                          </m:e>
                          <m:sup>
                            <m:r>
                              <a:rPr lang="en-IN" i="1">
                                <a:latin typeface="Cambria Math" panose="02040503050406030204" pitchFamily="18" charset="0"/>
                              </a:rPr>
                              <m:t>2</m:t>
                            </m:r>
                          </m:sup>
                        </m:sSup>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𝑏</m:t>
                            </m:r>
                          </m:e>
                          <m:sup>
                            <m:r>
                              <a:rPr lang="en-IN" i="1">
                                <a:latin typeface="Cambria Math" panose="02040503050406030204" pitchFamily="18" charset="0"/>
                              </a:rPr>
                              <m:t>2</m:t>
                            </m:r>
                          </m:sup>
                        </m:sSup>
                      </m:e>
                    </m:rad>
                  </m:oMath>
                </a14:m>
                <a:r>
                  <a:rPr lang="en-IN" dirty="0"/>
                  <a:t> </a:t>
                </a:r>
              </a:p>
              <a:p>
                <a:endParaRPr lang="en-IN" dirty="0"/>
              </a:p>
              <a:p>
                <a:endParaRPr lang="en-IN" dirty="0"/>
              </a:p>
              <a:p>
                <a:r>
                  <a:rPr lang="en-IN" dirty="0"/>
                  <a:t>Parallelogram                                                    A= b x h</a:t>
                </a:r>
              </a:p>
              <a:p>
                <a:endParaRPr lang="en-IN" dirty="0"/>
              </a:p>
              <a:p>
                <a:r>
                  <a:rPr lang="en-IN" dirty="0"/>
                  <a:t>also in a parallelogram               </a:t>
                </a:r>
                <a14:m>
                  <m:oMath xmlns:m="http://schemas.openxmlformats.org/officeDocument/2006/math">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b="0" i="1" smtClean="0">
                                <a:latin typeface="Cambria Math" panose="02040503050406030204" pitchFamily="18" charset="0"/>
                              </a:rPr>
                              <m:t>                        </m:t>
                            </m:r>
                            <m:r>
                              <a:rPr lang="en-IN" i="1">
                                <a:latin typeface="Cambria Math" panose="02040503050406030204" pitchFamily="18" charset="0"/>
                              </a:rPr>
                              <m:t>𝑑</m:t>
                            </m:r>
                          </m:e>
                          <m:sub>
                            <m:r>
                              <a:rPr lang="en-IN" i="1">
                                <a:latin typeface="Cambria Math" panose="02040503050406030204" pitchFamily="18" charset="0"/>
                              </a:rPr>
                              <m:t>1</m:t>
                            </m:r>
                          </m:sub>
                        </m:sSub>
                      </m:e>
                      <m:sup>
                        <m:r>
                          <a:rPr lang="en-IN" i="1">
                            <a:latin typeface="Cambria Math" panose="02040503050406030204" pitchFamily="18" charset="0"/>
                          </a:rPr>
                          <m:t>2</m:t>
                        </m:r>
                      </m:sup>
                    </m:sSup>
                    <m:r>
                      <a:rPr lang="en-IN" i="1">
                        <a:latin typeface="Cambria Math" panose="02040503050406030204" pitchFamily="18" charset="0"/>
                      </a:rPr>
                      <m:t>+ </m:t>
                    </m:r>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𝑑</m:t>
                            </m:r>
                          </m:e>
                          <m:sub>
                            <m:r>
                              <a:rPr lang="en-IN" i="1">
                                <a:latin typeface="Cambria Math" panose="02040503050406030204" pitchFamily="18" charset="0"/>
                              </a:rPr>
                              <m:t>2</m:t>
                            </m:r>
                          </m:sub>
                        </m:sSub>
                      </m:e>
                      <m:sup>
                        <m:r>
                          <a:rPr lang="en-IN" i="1">
                            <a:latin typeface="Cambria Math" panose="02040503050406030204" pitchFamily="18" charset="0"/>
                          </a:rPr>
                          <m:t>2</m:t>
                        </m:r>
                      </m:sup>
                    </m:sSup>
                    <m:r>
                      <a:rPr lang="en-IN" i="1">
                        <a:latin typeface="Cambria Math" panose="02040503050406030204" pitchFamily="18" charset="0"/>
                      </a:rPr>
                      <m:t>=2(</m:t>
                    </m:r>
                    <m:sSup>
                      <m:sSupPr>
                        <m:ctrlPr>
                          <a:rPr lang="en-IN" i="1">
                            <a:latin typeface="Cambria Math" panose="02040503050406030204" pitchFamily="18" charset="0"/>
                          </a:rPr>
                        </m:ctrlPr>
                      </m:sSupPr>
                      <m:e>
                        <m:r>
                          <a:rPr lang="en-IN" i="1">
                            <a:latin typeface="Cambria Math" panose="02040503050406030204" pitchFamily="18" charset="0"/>
                          </a:rPr>
                          <m:t>𝑎</m:t>
                        </m:r>
                      </m:e>
                      <m:sup>
                        <m:r>
                          <a:rPr lang="en-IN" i="1">
                            <a:latin typeface="Cambria Math" panose="02040503050406030204" pitchFamily="18" charset="0"/>
                          </a:rPr>
                          <m:t>2</m:t>
                        </m:r>
                      </m:sup>
                    </m:sSup>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𝑏</m:t>
                        </m:r>
                      </m:e>
                      <m:sup>
                        <m:r>
                          <a:rPr lang="en-IN" i="1">
                            <a:latin typeface="Cambria Math" panose="02040503050406030204" pitchFamily="18" charset="0"/>
                          </a:rPr>
                          <m:t>2</m:t>
                        </m:r>
                      </m:sup>
                    </m:sSup>
                    <m:r>
                      <a:rPr lang="en-IN" i="1">
                        <a:latin typeface="Cambria Math" panose="02040503050406030204" pitchFamily="18" charset="0"/>
                      </a:rPr>
                      <m:t>)</m:t>
                    </m:r>
                  </m:oMath>
                </a14:m>
                <a:endParaRPr lang="en-IN" dirty="0"/>
              </a:p>
              <a:p>
                <a:r>
                  <a:rPr lang="en-IN" dirty="0"/>
                  <a:t> where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  </m:t>
                        </m:r>
                        <m:r>
                          <a:rPr lang="en-IN" i="1">
                            <a:latin typeface="Cambria Math" panose="02040503050406030204" pitchFamily="18" charset="0"/>
                          </a:rPr>
                          <m:t>𝑑</m:t>
                        </m:r>
                      </m:e>
                      <m:sub>
                        <m:r>
                          <a:rPr lang="en-IN" b="0" i="1" smtClean="0">
                            <a:latin typeface="Cambria Math" panose="02040503050406030204" pitchFamily="18" charset="0"/>
                          </a:rPr>
                          <m:t>1</m:t>
                        </m:r>
                      </m:sub>
                    </m:sSub>
                  </m:oMath>
                </a14:m>
                <a:r>
                  <a:rPr lang="en-IN" dirty="0"/>
                  <a:t> and</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  </m:t>
                        </m:r>
                        <m:r>
                          <a:rPr lang="en-IN" i="1">
                            <a:latin typeface="Cambria Math" panose="02040503050406030204" pitchFamily="18" charset="0"/>
                          </a:rPr>
                          <m:t>𝑑</m:t>
                        </m:r>
                      </m:e>
                      <m:sub>
                        <m:r>
                          <a:rPr lang="en-IN" b="0" i="1" smtClean="0">
                            <a:latin typeface="Cambria Math" panose="02040503050406030204" pitchFamily="18" charset="0"/>
                          </a:rPr>
                          <m:t>2</m:t>
                        </m:r>
                      </m:sub>
                    </m:sSub>
                  </m:oMath>
                </a14:m>
                <a:r>
                  <a:rPr lang="en-IN" dirty="0"/>
                  <a:t> are the diagonals and ‘a’ and ‘b’ are the adjacent sides</a:t>
                </a:r>
              </a:p>
            </p:txBody>
          </p:sp>
        </mc:Choice>
        <mc:Fallback xmlns="">
          <p:sp>
            <p:nvSpPr>
              <p:cNvPr id="3" name="Content Placeholder 2">
                <a:extLst>
                  <a:ext uri="{FF2B5EF4-FFF2-40B4-BE49-F238E27FC236}">
                    <a16:creationId xmlns:a16="http://schemas.microsoft.com/office/drawing/2014/main" id="{0E4E9769-7204-4D2D-934E-F2C466B49419}"/>
                  </a:ext>
                </a:extLst>
              </p:cNvPr>
              <p:cNvSpPr>
                <a:spLocks noGrp="1" noRot="1" noChangeAspect="1" noMove="1" noResize="1" noEditPoints="1" noAdjustHandles="1" noChangeArrowheads="1" noChangeShapeType="1" noTextEdit="1"/>
              </p:cNvSpPr>
              <p:nvPr>
                <p:ph idx="1"/>
              </p:nvPr>
            </p:nvSpPr>
            <p:spPr>
              <a:xfrm>
                <a:off x="838200" y="925034"/>
                <a:ext cx="10515600" cy="5251929"/>
              </a:xfrm>
              <a:blipFill>
                <a:blip r:embed="rId2"/>
                <a:stretch>
                  <a:fillRect l="-174"/>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64206553-EE51-423C-98CA-23E0782BFE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41246" y="1788759"/>
            <a:ext cx="1001485" cy="903774"/>
          </a:xfrm>
          <a:prstGeom prst="rect">
            <a:avLst/>
          </a:prstGeom>
          <a:noFill/>
          <a:ln>
            <a:noFill/>
          </a:ln>
        </p:spPr>
      </p:pic>
      <p:pic>
        <p:nvPicPr>
          <p:cNvPr id="10" name="Picture 9">
            <a:extLst>
              <a:ext uri="{FF2B5EF4-FFF2-40B4-BE49-F238E27FC236}">
                <a16:creationId xmlns:a16="http://schemas.microsoft.com/office/drawing/2014/main" id="{6CEEDBF0-DD3D-4C4E-A31F-1194A383706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70514" y="3069216"/>
            <a:ext cx="1436913" cy="753110"/>
          </a:xfrm>
          <a:prstGeom prst="rect">
            <a:avLst/>
          </a:prstGeom>
          <a:noFill/>
          <a:ln>
            <a:noFill/>
          </a:ln>
        </p:spPr>
      </p:pic>
      <p:pic>
        <p:nvPicPr>
          <p:cNvPr id="11" name="Picture 10">
            <a:extLst>
              <a:ext uri="{FF2B5EF4-FFF2-40B4-BE49-F238E27FC236}">
                <a16:creationId xmlns:a16="http://schemas.microsoft.com/office/drawing/2014/main" id="{ECF53B8F-BE2F-4CCF-981F-3AECF3281BE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441246" y="4060113"/>
            <a:ext cx="1695450" cy="1009650"/>
          </a:xfrm>
          <a:prstGeom prst="rect">
            <a:avLst/>
          </a:prstGeom>
          <a:noFill/>
          <a:ln>
            <a:noFill/>
          </a:ln>
        </p:spPr>
      </p:pic>
    </p:spTree>
    <p:extLst>
      <p:ext uri="{BB962C8B-B14F-4D97-AF65-F5344CB8AC3E}">
        <p14:creationId xmlns:p14="http://schemas.microsoft.com/office/powerpoint/2010/main" val="211747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F7B8-843F-43E3-A866-7ABBA7D8BD4E}"/>
              </a:ext>
            </a:extLst>
          </p:cNvPr>
          <p:cNvSpPr>
            <a:spLocks noGrp="1"/>
          </p:cNvSpPr>
          <p:nvPr>
            <p:ph type="title"/>
          </p:nvPr>
        </p:nvSpPr>
        <p:spPr>
          <a:xfrm>
            <a:off x="923260" y="334085"/>
            <a:ext cx="10515600" cy="591805"/>
          </a:xfrm>
        </p:spPr>
        <p:txBody>
          <a:bodyPr>
            <a:normAutofit fontScale="90000"/>
          </a:bodyPr>
          <a:lstStyle/>
          <a:p>
            <a:pPr algn="ctr"/>
            <a:r>
              <a:rPr lang="en-IN" dirty="0"/>
              <a:t>Quadrilaterals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B0334A-94F2-4A8E-9CC2-802F78446651}"/>
                  </a:ext>
                </a:extLst>
              </p:cNvPr>
              <p:cNvSpPr>
                <a:spLocks noGrp="1"/>
              </p:cNvSpPr>
              <p:nvPr>
                <p:ph idx="1"/>
              </p:nvPr>
            </p:nvSpPr>
            <p:spPr>
              <a:xfrm>
                <a:off x="838200" y="925890"/>
                <a:ext cx="10515600" cy="5251073"/>
              </a:xfrm>
            </p:spPr>
            <p:txBody>
              <a:bodyPr>
                <a:normAutofit fontScale="70000" lnSpcReduction="20000"/>
              </a:bodyPr>
              <a:lstStyle/>
              <a:p>
                <a:endParaRPr lang="en-IN" dirty="0"/>
              </a:p>
              <a:p>
                <a:r>
                  <a:rPr lang="en-IN" sz="4000" dirty="0"/>
                  <a:t>Rhombus                                                </a:t>
                </a:r>
                <a14:m>
                  <m:oMath xmlns:m="http://schemas.openxmlformats.org/officeDocument/2006/math">
                    <m:r>
                      <a:rPr lang="en-IN" sz="4000" b="0" i="0" smtClean="0">
                        <a:latin typeface="Cambria Math" panose="02040503050406030204" pitchFamily="18" charset="0"/>
                      </a:rPr>
                      <m:t>                                                                          </m:t>
                    </m:r>
                    <m:r>
                      <a:rPr lang="en-IN" sz="4000" i="1" smtClean="0">
                        <a:latin typeface="Cambria Math" panose="02040503050406030204" pitchFamily="18" charset="0"/>
                      </a:rPr>
                      <m:t>𝐴</m:t>
                    </m:r>
                    <m:r>
                      <a:rPr lang="en-IN" sz="4000" i="1" smtClean="0">
                        <a:latin typeface="Cambria Math" panose="02040503050406030204" pitchFamily="18" charset="0"/>
                      </a:rPr>
                      <m:t>=</m:t>
                    </m:r>
                    <m:f>
                      <m:fPr>
                        <m:ctrlPr>
                          <a:rPr lang="en-IN" sz="4000" i="1">
                            <a:latin typeface="Cambria Math" panose="02040503050406030204" pitchFamily="18" charset="0"/>
                          </a:rPr>
                        </m:ctrlPr>
                      </m:fPr>
                      <m:num>
                        <m:r>
                          <a:rPr lang="en-IN" sz="4000" i="1">
                            <a:latin typeface="Cambria Math" panose="02040503050406030204" pitchFamily="18" charset="0"/>
                          </a:rPr>
                          <m:t>1</m:t>
                        </m:r>
                      </m:num>
                      <m:den>
                        <m:r>
                          <a:rPr lang="en-IN" sz="4000" i="1">
                            <a:latin typeface="Cambria Math" panose="02040503050406030204" pitchFamily="18" charset="0"/>
                          </a:rPr>
                          <m:t>2</m:t>
                        </m:r>
                      </m:den>
                    </m:f>
                    <m:r>
                      <a:rPr lang="en-IN" sz="4000" i="1">
                        <a:latin typeface="Cambria Math" panose="02040503050406030204" pitchFamily="18" charset="0"/>
                      </a:rPr>
                      <m:t> </m:t>
                    </m:r>
                    <m:sSub>
                      <m:sSubPr>
                        <m:ctrlPr>
                          <a:rPr lang="en-IN" sz="4000" i="1">
                            <a:latin typeface="Cambria Math" panose="02040503050406030204" pitchFamily="18" charset="0"/>
                          </a:rPr>
                        </m:ctrlPr>
                      </m:sSubPr>
                      <m:e>
                        <m:r>
                          <a:rPr lang="en-IN" sz="4000" i="1">
                            <a:latin typeface="Cambria Math" panose="02040503050406030204" pitchFamily="18" charset="0"/>
                          </a:rPr>
                          <m:t>𝑑</m:t>
                        </m:r>
                      </m:e>
                      <m:sub>
                        <m:r>
                          <a:rPr lang="en-IN" sz="4000" i="1">
                            <a:latin typeface="Cambria Math" panose="02040503050406030204" pitchFamily="18" charset="0"/>
                          </a:rPr>
                          <m:t>1</m:t>
                        </m:r>
                      </m:sub>
                    </m:sSub>
                    <m:r>
                      <a:rPr lang="en-IN" sz="4000" i="1">
                        <a:latin typeface="Cambria Math" panose="02040503050406030204" pitchFamily="18" charset="0"/>
                      </a:rPr>
                      <m:t> </m:t>
                    </m:r>
                    <m:sSub>
                      <m:sSubPr>
                        <m:ctrlPr>
                          <a:rPr lang="en-IN" sz="4000" i="1">
                            <a:latin typeface="Cambria Math" panose="02040503050406030204" pitchFamily="18" charset="0"/>
                          </a:rPr>
                        </m:ctrlPr>
                      </m:sSubPr>
                      <m:e>
                        <m:r>
                          <a:rPr lang="en-IN" sz="4000" i="1">
                            <a:latin typeface="Cambria Math" panose="02040503050406030204" pitchFamily="18" charset="0"/>
                          </a:rPr>
                          <m:t>𝑑</m:t>
                        </m:r>
                      </m:e>
                      <m:sub>
                        <m:r>
                          <a:rPr lang="en-IN" sz="4000" i="1">
                            <a:latin typeface="Cambria Math" panose="02040503050406030204" pitchFamily="18" charset="0"/>
                          </a:rPr>
                          <m:t>2</m:t>
                        </m:r>
                      </m:sub>
                    </m:sSub>
                  </m:oMath>
                </a14:m>
                <a:r>
                  <a:rPr lang="en-IN" sz="4000" dirty="0"/>
                  <a:t> </a:t>
                </a:r>
              </a:p>
              <a:p>
                <a:endParaRPr lang="en-IN" dirty="0"/>
              </a:p>
              <a:p>
                <a:endParaRPr lang="en-IN" dirty="0"/>
              </a:p>
              <a:p>
                <a:endParaRPr lang="en-IN" dirty="0"/>
              </a:p>
              <a:p>
                <a:endParaRPr lang="en-IN" dirty="0"/>
              </a:p>
              <a:p>
                <a:r>
                  <a:rPr lang="en-IN" sz="4000" dirty="0"/>
                  <a:t>  Trapezium:</a:t>
                </a:r>
              </a:p>
              <a:p>
                <a:endParaRPr lang="en-IN" dirty="0"/>
              </a:p>
              <a:p>
                <a:endParaRPr lang="en-IN" dirty="0"/>
              </a:p>
              <a:p>
                <a:r>
                  <a:rPr lang="en-IN" sz="3600" dirty="0"/>
                  <a:t>Any Quadrilateral              </a:t>
                </a:r>
              </a:p>
              <a:p>
                <a:r>
                  <a:rPr lang="en-IN" dirty="0"/>
                  <a:t>                                                                                                                              </a:t>
                </a:r>
                <a14:m>
                  <m:oMath xmlns:m="http://schemas.openxmlformats.org/officeDocument/2006/math">
                    <m:r>
                      <a:rPr lang="en-IN" sz="4000" i="1">
                        <a:latin typeface="Cambria Math" panose="02040503050406030204" pitchFamily="18" charset="0"/>
                      </a:rPr>
                      <m:t>𝐴</m:t>
                    </m:r>
                    <m:r>
                      <a:rPr lang="en-IN" sz="4000" i="1">
                        <a:latin typeface="Cambria Math" panose="02040503050406030204" pitchFamily="18" charset="0"/>
                      </a:rPr>
                      <m:t>=</m:t>
                    </m:r>
                    <m:f>
                      <m:fPr>
                        <m:ctrlPr>
                          <a:rPr lang="en-IN" sz="4000" i="1">
                            <a:latin typeface="Cambria Math" panose="02040503050406030204" pitchFamily="18" charset="0"/>
                          </a:rPr>
                        </m:ctrlPr>
                      </m:fPr>
                      <m:num>
                        <m:r>
                          <a:rPr lang="en-IN" sz="4000" i="1">
                            <a:latin typeface="Cambria Math" panose="02040503050406030204" pitchFamily="18" charset="0"/>
                          </a:rPr>
                          <m:t>1</m:t>
                        </m:r>
                      </m:num>
                      <m:den>
                        <m:r>
                          <a:rPr lang="en-IN" sz="4000" i="1">
                            <a:latin typeface="Cambria Math" panose="02040503050406030204" pitchFamily="18" charset="0"/>
                          </a:rPr>
                          <m:t>2</m:t>
                        </m:r>
                      </m:den>
                    </m:f>
                    <m:r>
                      <a:rPr lang="en-IN" sz="4000" i="1">
                        <a:latin typeface="Cambria Math" panose="02040503050406030204" pitchFamily="18" charset="0"/>
                      </a:rPr>
                      <m:t>𝑑</m:t>
                    </m:r>
                    <m:d>
                      <m:dPr>
                        <m:ctrlPr>
                          <a:rPr lang="en-IN" sz="4000" i="1">
                            <a:latin typeface="Cambria Math" panose="02040503050406030204" pitchFamily="18" charset="0"/>
                          </a:rPr>
                        </m:ctrlPr>
                      </m:dPr>
                      <m:e>
                        <m:sSub>
                          <m:sSubPr>
                            <m:ctrlPr>
                              <a:rPr lang="en-IN" sz="4000" i="1">
                                <a:latin typeface="Cambria Math" panose="02040503050406030204" pitchFamily="18" charset="0"/>
                              </a:rPr>
                            </m:ctrlPr>
                          </m:sSubPr>
                          <m:e>
                            <m:r>
                              <a:rPr lang="en-IN" sz="4000" i="1">
                                <a:latin typeface="Cambria Math" panose="02040503050406030204" pitchFamily="18" charset="0"/>
                              </a:rPr>
                              <m:t>h</m:t>
                            </m:r>
                          </m:e>
                          <m:sub>
                            <m:r>
                              <a:rPr lang="en-IN" sz="4000" i="1">
                                <a:latin typeface="Cambria Math" panose="02040503050406030204" pitchFamily="18" charset="0"/>
                              </a:rPr>
                              <m:t>1</m:t>
                            </m:r>
                          </m:sub>
                        </m:sSub>
                        <m:r>
                          <a:rPr lang="en-IN" sz="4000" i="1">
                            <a:latin typeface="Cambria Math" panose="02040503050406030204" pitchFamily="18" charset="0"/>
                          </a:rPr>
                          <m:t>+ </m:t>
                        </m:r>
                        <m:sSub>
                          <m:sSubPr>
                            <m:ctrlPr>
                              <a:rPr lang="en-IN" sz="4000" i="1">
                                <a:latin typeface="Cambria Math" panose="02040503050406030204" pitchFamily="18" charset="0"/>
                              </a:rPr>
                            </m:ctrlPr>
                          </m:sSubPr>
                          <m:e>
                            <m:r>
                              <a:rPr lang="en-IN" sz="4000" i="1">
                                <a:latin typeface="Cambria Math" panose="02040503050406030204" pitchFamily="18" charset="0"/>
                              </a:rPr>
                              <m:t>h</m:t>
                            </m:r>
                          </m:e>
                          <m:sub>
                            <m:r>
                              <a:rPr lang="en-IN" sz="4000" i="1">
                                <a:latin typeface="Cambria Math" panose="02040503050406030204" pitchFamily="18" charset="0"/>
                              </a:rPr>
                              <m:t>2</m:t>
                            </m:r>
                          </m:sub>
                        </m:sSub>
                      </m:e>
                    </m:d>
                  </m:oMath>
                </a14:m>
                <a:r>
                  <a:rPr lang="en-IN" dirty="0"/>
                  <a:t>       </a:t>
                </a:r>
              </a:p>
              <a:p>
                <a:r>
                  <a:rPr lang="en-IN" dirty="0"/>
                  <a:t>   </a:t>
                </a:r>
              </a:p>
              <a:p>
                <a:r>
                  <a:rPr lang="en-IN" dirty="0"/>
                  <a:t>     </a:t>
                </a:r>
              </a:p>
            </p:txBody>
          </p:sp>
        </mc:Choice>
        <mc:Fallback xmlns="">
          <p:sp>
            <p:nvSpPr>
              <p:cNvPr id="3" name="Content Placeholder 2">
                <a:extLst>
                  <a:ext uri="{FF2B5EF4-FFF2-40B4-BE49-F238E27FC236}">
                    <a16:creationId xmlns:a16="http://schemas.microsoft.com/office/drawing/2014/main" id="{FAB0334A-94F2-4A8E-9CC2-802F78446651}"/>
                  </a:ext>
                </a:extLst>
              </p:cNvPr>
              <p:cNvSpPr>
                <a:spLocks noGrp="1" noRot="1" noChangeAspect="1" noMove="1" noResize="1" noEditPoints="1" noAdjustHandles="1" noChangeArrowheads="1" noChangeShapeType="1" noTextEdit="1"/>
              </p:cNvSpPr>
              <p:nvPr>
                <p:ph idx="1"/>
              </p:nvPr>
            </p:nvSpPr>
            <p:spPr>
              <a:xfrm>
                <a:off x="838200" y="925890"/>
                <a:ext cx="10515600" cy="5251073"/>
              </a:xfrm>
              <a:blipFill>
                <a:blip r:embed="rId2"/>
                <a:stretch>
                  <a:fillRect l="-754"/>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10C5B783-C932-4827-88B9-29A65E0D67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14222" y="1114569"/>
            <a:ext cx="1442567" cy="1359935"/>
          </a:xfrm>
          <a:prstGeom prst="rect">
            <a:avLst/>
          </a:prstGeom>
          <a:noFill/>
          <a:ln>
            <a:noFill/>
          </a:ln>
        </p:spPr>
      </p:pic>
      <p:pic>
        <p:nvPicPr>
          <p:cNvPr id="5" name="Picture 4">
            <a:extLst>
              <a:ext uri="{FF2B5EF4-FFF2-40B4-BE49-F238E27FC236}">
                <a16:creationId xmlns:a16="http://schemas.microsoft.com/office/drawing/2014/main" id="{1E7A81BE-E82B-4E99-A805-85D98F22D50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09013" y="2822605"/>
            <a:ext cx="2781010" cy="1176885"/>
          </a:xfrm>
          <a:prstGeom prst="rect">
            <a:avLst/>
          </a:prstGeom>
          <a:noFill/>
          <a:ln>
            <a:noFill/>
          </a:ln>
        </p:spPr>
      </p:pic>
      <p:pic>
        <p:nvPicPr>
          <p:cNvPr id="6" name="Picture 5">
            <a:extLst>
              <a:ext uri="{FF2B5EF4-FFF2-40B4-BE49-F238E27FC236}">
                <a16:creationId xmlns:a16="http://schemas.microsoft.com/office/drawing/2014/main" id="{B948F1BB-0101-449B-B9D9-F74BA79C1CB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24619" y="4371219"/>
            <a:ext cx="1314450" cy="1363345"/>
          </a:xfrm>
          <a:prstGeom prst="rect">
            <a:avLst/>
          </a:prstGeom>
          <a:noFill/>
          <a:ln>
            <a:no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1E7A2BE-06B0-46C8-8154-999727F2420B}"/>
                  </a:ext>
                </a:extLst>
              </p:cNvPr>
              <p:cNvSpPr txBox="1"/>
              <p:nvPr/>
            </p:nvSpPr>
            <p:spPr>
              <a:xfrm>
                <a:off x="7361498" y="3298785"/>
                <a:ext cx="2650603" cy="700705"/>
              </a:xfrm>
              <a:prstGeom prst="rect">
                <a:avLst/>
              </a:prstGeom>
              <a:noFill/>
            </p:spPr>
            <p:txBody>
              <a:bodyPr wrap="square">
                <a:spAutoFit/>
              </a:bodyPr>
              <a:lstStyle/>
              <a:p>
                <a:r>
                  <a:rPr lang="en-IN" sz="2800" dirty="0"/>
                  <a:t>A </a:t>
                </a:r>
                <a14:m>
                  <m:oMath xmlns:m="http://schemas.openxmlformats.org/officeDocument/2006/math">
                    <m:r>
                      <a:rPr lang="en-IN" sz="2800" i="1" smtClean="0">
                        <a:latin typeface="Cambria Math" panose="02040503050406030204" pitchFamily="18" charset="0"/>
                      </a:rPr>
                      <m:t>=</m:t>
                    </m:r>
                    <m:f>
                      <m:fPr>
                        <m:ctrlPr>
                          <a:rPr lang="en-IN" sz="2800" i="1">
                            <a:latin typeface="Cambria Math" panose="02040503050406030204" pitchFamily="18" charset="0"/>
                          </a:rPr>
                        </m:ctrlPr>
                      </m:fPr>
                      <m:num>
                        <m:r>
                          <a:rPr lang="en-IN" sz="2800" i="1">
                            <a:latin typeface="Cambria Math" panose="02040503050406030204" pitchFamily="18" charset="0"/>
                          </a:rPr>
                          <m:t>1</m:t>
                        </m:r>
                      </m:num>
                      <m:den>
                        <m:r>
                          <a:rPr lang="en-IN" sz="2800" i="1">
                            <a:latin typeface="Cambria Math" panose="02040503050406030204" pitchFamily="18" charset="0"/>
                          </a:rPr>
                          <m:t>2</m:t>
                        </m:r>
                      </m:den>
                    </m:f>
                    <m:r>
                      <a:rPr lang="en-IN" sz="2800" i="1">
                        <a:latin typeface="Cambria Math" panose="02040503050406030204" pitchFamily="18" charset="0"/>
                      </a:rPr>
                      <m:t>h</m:t>
                    </m:r>
                    <m:r>
                      <a:rPr lang="en-IN" sz="2800" i="1">
                        <a:latin typeface="Cambria Math" panose="02040503050406030204" pitchFamily="18" charset="0"/>
                      </a:rPr>
                      <m:t>(</m:t>
                    </m:r>
                    <m:r>
                      <a:rPr lang="en-IN" sz="2800" i="1">
                        <a:latin typeface="Cambria Math" panose="02040503050406030204" pitchFamily="18" charset="0"/>
                      </a:rPr>
                      <m:t>𝑎</m:t>
                    </m:r>
                    <m:r>
                      <a:rPr lang="en-IN" sz="2800" i="1">
                        <a:latin typeface="Cambria Math" panose="02040503050406030204" pitchFamily="18" charset="0"/>
                      </a:rPr>
                      <m:t>+</m:t>
                    </m:r>
                    <m:r>
                      <a:rPr lang="en-IN" sz="2800" i="1">
                        <a:latin typeface="Cambria Math" panose="02040503050406030204" pitchFamily="18" charset="0"/>
                      </a:rPr>
                      <m:t>𝑏</m:t>
                    </m:r>
                    <m:r>
                      <a:rPr lang="en-IN" sz="2800" i="1">
                        <a:latin typeface="Cambria Math" panose="02040503050406030204" pitchFamily="18" charset="0"/>
                      </a:rPr>
                      <m:t>)</m:t>
                    </m:r>
                  </m:oMath>
                </a14:m>
                <a:endParaRPr lang="en-IN" sz="2800" dirty="0"/>
              </a:p>
            </p:txBody>
          </p:sp>
        </mc:Choice>
        <mc:Fallback xmlns="">
          <p:sp>
            <p:nvSpPr>
              <p:cNvPr id="8" name="TextBox 7">
                <a:extLst>
                  <a:ext uri="{FF2B5EF4-FFF2-40B4-BE49-F238E27FC236}">
                    <a16:creationId xmlns:a16="http://schemas.microsoft.com/office/drawing/2014/main" id="{11E7A2BE-06B0-46C8-8154-999727F2420B}"/>
                  </a:ext>
                </a:extLst>
              </p:cNvPr>
              <p:cNvSpPr txBox="1">
                <a:spLocks noRot="1" noChangeAspect="1" noMove="1" noResize="1" noEditPoints="1" noAdjustHandles="1" noChangeArrowheads="1" noChangeShapeType="1" noTextEdit="1"/>
              </p:cNvSpPr>
              <p:nvPr/>
            </p:nvSpPr>
            <p:spPr>
              <a:xfrm>
                <a:off x="7361498" y="3298785"/>
                <a:ext cx="2650603" cy="700705"/>
              </a:xfrm>
              <a:prstGeom prst="rect">
                <a:avLst/>
              </a:prstGeom>
              <a:blipFill>
                <a:blip r:embed="rId6"/>
                <a:stretch>
                  <a:fillRect l="-4839" b="-9565"/>
                </a:stretch>
              </a:blipFill>
            </p:spPr>
            <p:txBody>
              <a:bodyPr/>
              <a:lstStyle/>
              <a:p>
                <a:r>
                  <a:rPr lang="en-IN">
                    <a:noFill/>
                  </a:rPr>
                  <a:t> </a:t>
                </a:r>
              </a:p>
            </p:txBody>
          </p:sp>
        </mc:Fallback>
      </mc:AlternateContent>
    </p:spTree>
    <p:extLst>
      <p:ext uri="{BB962C8B-B14F-4D97-AF65-F5344CB8AC3E}">
        <p14:creationId xmlns:p14="http://schemas.microsoft.com/office/powerpoint/2010/main" val="108786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additive="base">
                                        <p:cTn id="3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D458-092A-4035-B37E-68EC70A7CFDB}"/>
              </a:ext>
            </a:extLst>
          </p:cNvPr>
          <p:cNvSpPr>
            <a:spLocks noGrp="1"/>
          </p:cNvSpPr>
          <p:nvPr>
            <p:ph type="title"/>
          </p:nvPr>
        </p:nvSpPr>
        <p:spPr>
          <a:xfrm>
            <a:off x="838200" y="365126"/>
            <a:ext cx="10515600" cy="496112"/>
          </a:xfrm>
        </p:spPr>
        <p:txBody>
          <a:bodyPr>
            <a:normAutofit fontScale="90000"/>
          </a:bodyPr>
          <a:lstStyle/>
          <a:p>
            <a:pPr algn="ctr"/>
            <a:r>
              <a:rPr lang="en-IN" dirty="0"/>
              <a:t>Quadrilaterals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6B8546-E80A-4D34-B263-DBF9FCACE84F}"/>
                  </a:ext>
                </a:extLst>
              </p:cNvPr>
              <p:cNvSpPr>
                <a:spLocks noGrp="1"/>
              </p:cNvSpPr>
              <p:nvPr>
                <p:ph idx="1"/>
              </p:nvPr>
            </p:nvSpPr>
            <p:spPr>
              <a:xfrm>
                <a:off x="976423" y="1073890"/>
                <a:ext cx="10515600" cy="4859078"/>
              </a:xfrm>
            </p:spPr>
            <p:txBody>
              <a:bodyPr/>
              <a:lstStyle/>
              <a:p>
                <a:r>
                  <a:rPr lang="en-IN" sz="2800" u="sng" dirty="0"/>
                  <a:t>Area of path running inside: </a:t>
                </a:r>
              </a:p>
              <a:p>
                <a:endParaRPr lang="en-IN" dirty="0"/>
              </a:p>
              <a:p>
                <a:endParaRPr lang="en-IN" dirty="0"/>
              </a:p>
              <a:p>
                <a:r>
                  <a:rPr lang="en-IN" dirty="0"/>
                  <a:t>Area of path = </a:t>
                </a:r>
                <a14:m>
                  <m:oMath xmlns:m="http://schemas.openxmlformats.org/officeDocument/2006/math">
                    <m:r>
                      <a:rPr lang="en-IN" i="1">
                        <a:latin typeface="Cambria Math" panose="02040503050406030204" pitchFamily="18" charset="0"/>
                      </a:rPr>
                      <m:t>𝐿</m:t>
                    </m:r>
                    <m:r>
                      <a:rPr lang="en-IN" i="1">
                        <a:latin typeface="Cambria Math" panose="02040503050406030204" pitchFamily="18" charset="0"/>
                      </a:rPr>
                      <m:t> ×</m:t>
                    </m:r>
                    <m:r>
                      <a:rPr lang="en-IN" i="1">
                        <a:latin typeface="Cambria Math" panose="02040503050406030204" pitchFamily="18" charset="0"/>
                      </a:rPr>
                      <m:t>𝑤</m:t>
                    </m:r>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𝐿</m:t>
                        </m:r>
                        <m:r>
                          <a:rPr lang="en-IN" i="1">
                            <a:latin typeface="Cambria Math" panose="02040503050406030204" pitchFamily="18" charset="0"/>
                          </a:rPr>
                          <m:t>−2</m:t>
                        </m:r>
                        <m:r>
                          <a:rPr lang="en-IN" i="1">
                            <a:latin typeface="Cambria Math" panose="02040503050406030204" pitchFamily="18" charset="0"/>
                          </a:rPr>
                          <m:t>𝑊</m:t>
                        </m:r>
                      </m:e>
                    </m:d>
                    <m:d>
                      <m:dPr>
                        <m:ctrlPr>
                          <a:rPr lang="en-IN" i="1">
                            <a:latin typeface="Cambria Math" panose="02040503050406030204" pitchFamily="18" charset="0"/>
                          </a:rPr>
                        </m:ctrlPr>
                      </m:dPr>
                      <m:e>
                        <m:r>
                          <a:rPr lang="en-IN" i="1">
                            <a:latin typeface="Cambria Math" panose="02040503050406030204" pitchFamily="18" charset="0"/>
                          </a:rPr>
                          <m:t>𝐵</m:t>
                        </m:r>
                        <m:r>
                          <a:rPr lang="en-IN" i="1">
                            <a:latin typeface="Cambria Math" panose="02040503050406030204" pitchFamily="18" charset="0"/>
                          </a:rPr>
                          <m:t>−2</m:t>
                        </m:r>
                        <m:r>
                          <a:rPr lang="en-IN" i="1">
                            <a:latin typeface="Cambria Math" panose="02040503050406030204" pitchFamily="18" charset="0"/>
                          </a:rPr>
                          <m:t>𝑊</m:t>
                        </m:r>
                      </m:e>
                    </m:d>
                    <m:r>
                      <a:rPr lang="en-IN" i="1">
                        <a:latin typeface="Cambria Math" panose="02040503050406030204" pitchFamily="18" charset="0"/>
                      </a:rPr>
                      <m:t>=2</m:t>
                    </m:r>
                    <m:r>
                      <a:rPr lang="en-IN" i="1">
                        <a:latin typeface="Cambria Math" panose="02040503050406030204" pitchFamily="18" charset="0"/>
                      </a:rPr>
                      <m:t>𝑊</m:t>
                    </m:r>
                    <m:d>
                      <m:dPr>
                        <m:ctrlPr>
                          <a:rPr lang="en-IN" i="1">
                            <a:latin typeface="Cambria Math" panose="02040503050406030204" pitchFamily="18" charset="0"/>
                          </a:rPr>
                        </m:ctrlPr>
                      </m:dPr>
                      <m:e>
                        <m:r>
                          <a:rPr lang="en-IN" i="1">
                            <a:latin typeface="Cambria Math" panose="02040503050406030204" pitchFamily="18" charset="0"/>
                          </a:rPr>
                          <m:t>𝐿</m:t>
                        </m:r>
                        <m:r>
                          <a:rPr lang="en-IN" i="1">
                            <a:latin typeface="Cambria Math" panose="02040503050406030204" pitchFamily="18" charset="0"/>
                          </a:rPr>
                          <m:t>+</m:t>
                        </m:r>
                        <m:r>
                          <a:rPr lang="en-IN" i="1">
                            <a:latin typeface="Cambria Math" panose="02040503050406030204" pitchFamily="18" charset="0"/>
                          </a:rPr>
                          <m:t>𝐵</m:t>
                        </m:r>
                        <m:r>
                          <a:rPr lang="en-IN" i="1">
                            <a:latin typeface="Cambria Math" panose="02040503050406030204" pitchFamily="18" charset="0"/>
                          </a:rPr>
                          <m:t>−2</m:t>
                        </m:r>
                        <m:r>
                          <a:rPr lang="en-IN" i="1">
                            <a:latin typeface="Cambria Math" panose="02040503050406030204" pitchFamily="18" charset="0"/>
                          </a:rPr>
                          <m:t>𝑊</m:t>
                        </m:r>
                      </m:e>
                    </m:d>
                  </m:oMath>
                </a14:m>
                <a:endParaRPr lang="en-IN" dirty="0"/>
              </a:p>
              <a:p>
                <a:endParaRPr lang="en-IN" dirty="0"/>
              </a:p>
              <a:p>
                <a:r>
                  <a:rPr lang="en-IN" sz="2800" u="sng" dirty="0"/>
                  <a:t>Area of path running Across</a:t>
                </a:r>
                <a:r>
                  <a:rPr lang="en-IN" sz="2800" dirty="0"/>
                  <a:t>:    </a:t>
                </a:r>
              </a:p>
              <a:p>
                <a:endParaRPr lang="en-IN" dirty="0"/>
              </a:p>
              <a:p>
                <a:r>
                  <a:rPr lang="en-IN" dirty="0"/>
                  <a:t>Area of path = W [ L + B – W]</a:t>
                </a:r>
              </a:p>
              <a:p>
                <a:endParaRPr lang="en-IN" dirty="0"/>
              </a:p>
            </p:txBody>
          </p:sp>
        </mc:Choice>
        <mc:Fallback xmlns="">
          <p:sp>
            <p:nvSpPr>
              <p:cNvPr id="3" name="Content Placeholder 2">
                <a:extLst>
                  <a:ext uri="{FF2B5EF4-FFF2-40B4-BE49-F238E27FC236}">
                    <a16:creationId xmlns:a16="http://schemas.microsoft.com/office/drawing/2014/main" id="{7C6B8546-E80A-4D34-B263-DBF9FCACE84F}"/>
                  </a:ext>
                </a:extLst>
              </p:cNvPr>
              <p:cNvSpPr>
                <a:spLocks noGrp="1" noRot="1" noChangeAspect="1" noMove="1" noResize="1" noEditPoints="1" noAdjustHandles="1" noChangeArrowheads="1" noChangeShapeType="1" noTextEdit="1"/>
              </p:cNvSpPr>
              <p:nvPr>
                <p:ph idx="1"/>
              </p:nvPr>
            </p:nvSpPr>
            <p:spPr>
              <a:xfrm>
                <a:off x="976423" y="1073890"/>
                <a:ext cx="10515600" cy="4859078"/>
              </a:xfrm>
              <a:blipFill>
                <a:blip r:embed="rId2"/>
                <a:stretch>
                  <a:fillRect l="-696" t="-1255"/>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52BDDFA1-8292-44EF-A466-2FF4D7EFB53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78771" y="1073890"/>
            <a:ext cx="2516373" cy="1477924"/>
          </a:xfrm>
          <a:prstGeom prst="rect">
            <a:avLst/>
          </a:prstGeom>
          <a:noFill/>
          <a:ln>
            <a:noFill/>
          </a:ln>
        </p:spPr>
      </p:pic>
      <p:pic>
        <p:nvPicPr>
          <p:cNvPr id="6" name="Picture 5">
            <a:extLst>
              <a:ext uri="{FF2B5EF4-FFF2-40B4-BE49-F238E27FC236}">
                <a16:creationId xmlns:a16="http://schemas.microsoft.com/office/drawing/2014/main" id="{BD6F49E9-CCF2-4F88-A38E-7FE7D6D4A62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814472" y="3510558"/>
            <a:ext cx="3307723" cy="1848251"/>
          </a:xfrm>
          <a:prstGeom prst="rect">
            <a:avLst/>
          </a:prstGeom>
          <a:noFill/>
          <a:ln>
            <a:noFill/>
          </a:ln>
        </p:spPr>
      </p:pic>
    </p:spTree>
    <p:extLst>
      <p:ext uri="{BB962C8B-B14F-4D97-AF65-F5344CB8AC3E}">
        <p14:creationId xmlns:p14="http://schemas.microsoft.com/office/powerpoint/2010/main" val="205246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196C-DEF4-4ED8-824A-FFFC62E607C8}"/>
              </a:ext>
            </a:extLst>
          </p:cNvPr>
          <p:cNvSpPr>
            <a:spLocks noGrp="1"/>
          </p:cNvSpPr>
          <p:nvPr>
            <p:ph type="title"/>
          </p:nvPr>
        </p:nvSpPr>
        <p:spPr>
          <a:xfrm>
            <a:off x="838200" y="365125"/>
            <a:ext cx="10515600" cy="740661"/>
          </a:xfrm>
        </p:spPr>
        <p:txBody>
          <a:bodyPr>
            <a:normAutofit/>
          </a:bodyPr>
          <a:lstStyle/>
          <a:p>
            <a:pPr algn="ctr"/>
            <a:r>
              <a:rPr lang="en-IN" dirty="0"/>
              <a:t>Mensuration 3D</a:t>
            </a:r>
          </a:p>
        </p:txBody>
      </p:sp>
      <p:sp>
        <p:nvSpPr>
          <p:cNvPr id="3" name="Content Placeholder 2">
            <a:extLst>
              <a:ext uri="{FF2B5EF4-FFF2-40B4-BE49-F238E27FC236}">
                <a16:creationId xmlns:a16="http://schemas.microsoft.com/office/drawing/2014/main" id="{620E330A-67FD-4759-B6A0-703CD67A6865}"/>
              </a:ext>
            </a:extLst>
          </p:cNvPr>
          <p:cNvSpPr>
            <a:spLocks noGrp="1"/>
          </p:cNvSpPr>
          <p:nvPr>
            <p:ph idx="1"/>
          </p:nvPr>
        </p:nvSpPr>
        <p:spPr>
          <a:xfrm>
            <a:off x="958702" y="1389690"/>
            <a:ext cx="10515600" cy="5383249"/>
          </a:xfrm>
        </p:spPr>
        <p:txBody>
          <a:bodyPr/>
          <a:lstStyle/>
          <a:p>
            <a:r>
              <a:rPr lang="en-IN" dirty="0"/>
              <a:t>Name of          fig         curved          total           Volume</a:t>
            </a:r>
          </a:p>
          <a:p>
            <a:pPr marL="0" indent="0">
              <a:buNone/>
            </a:pPr>
            <a:r>
              <a:rPr lang="en-IN" dirty="0"/>
              <a:t>   figure                             surface       </a:t>
            </a:r>
            <a:r>
              <a:rPr lang="en-IN" dirty="0" err="1"/>
              <a:t>surface</a:t>
            </a:r>
            <a:endParaRPr lang="en-IN" dirty="0"/>
          </a:p>
          <a:p>
            <a:pPr marL="0" indent="0">
              <a:buNone/>
            </a:pPr>
            <a:r>
              <a:rPr lang="en-IN" dirty="0"/>
              <a:t>                                              area            </a:t>
            </a:r>
            <a:r>
              <a:rPr lang="en-IN" dirty="0" err="1"/>
              <a:t>area</a:t>
            </a:r>
            <a:r>
              <a:rPr lang="en-IN" dirty="0"/>
              <a:t>  </a:t>
            </a:r>
          </a:p>
          <a:p>
            <a:pPr marL="0" indent="0">
              <a:buNone/>
            </a:pPr>
            <a:endParaRPr lang="en-IN" dirty="0"/>
          </a:p>
          <a:p>
            <a:pPr marL="0" indent="0">
              <a:buNone/>
            </a:pPr>
            <a:r>
              <a:rPr lang="en-IN" dirty="0"/>
              <a:t>Cylinder                             </a:t>
            </a:r>
            <a:r>
              <a:rPr lang="en-IN" b="1" dirty="0"/>
              <a:t>2</a:t>
            </a:r>
            <a:r>
              <a:rPr lang="el-GR" b="1" dirty="0"/>
              <a:t>π</a:t>
            </a:r>
            <a:r>
              <a:rPr lang="en-IN" b="1" dirty="0"/>
              <a:t>rh</a:t>
            </a:r>
            <a:r>
              <a:rPr lang="en-IN" dirty="0"/>
              <a:t>        2</a:t>
            </a:r>
            <a:r>
              <a:rPr lang="el-GR" b="1" dirty="0"/>
              <a:t>π</a:t>
            </a:r>
            <a:r>
              <a:rPr lang="en-IN" b="1" dirty="0"/>
              <a:t>r</a:t>
            </a:r>
            <a:r>
              <a:rPr lang="en-IN" b="1" baseline="30000" dirty="0"/>
              <a:t>2</a:t>
            </a:r>
            <a:r>
              <a:rPr lang="en-IN" b="1" dirty="0"/>
              <a:t> + 2</a:t>
            </a:r>
            <a:r>
              <a:rPr lang="el-GR" b="1" dirty="0"/>
              <a:t>π</a:t>
            </a:r>
            <a:r>
              <a:rPr lang="en-IN" b="1" dirty="0"/>
              <a:t>rh     </a:t>
            </a:r>
            <a:r>
              <a:rPr lang="el-GR" b="1" dirty="0"/>
              <a:t>π</a:t>
            </a:r>
            <a:r>
              <a:rPr lang="en-IN" b="1" dirty="0"/>
              <a:t>r</a:t>
            </a:r>
            <a:r>
              <a:rPr lang="en-IN" b="1" baseline="30000" dirty="0"/>
              <a:t>2</a:t>
            </a:r>
            <a:r>
              <a:rPr lang="en-IN" b="1" dirty="0"/>
              <a:t>h</a:t>
            </a:r>
          </a:p>
          <a:p>
            <a:pPr marL="0" indent="0">
              <a:buNone/>
            </a:pPr>
            <a:endParaRPr lang="en-IN" b="1" dirty="0"/>
          </a:p>
          <a:p>
            <a:pPr marL="0" indent="0">
              <a:buNone/>
            </a:pPr>
            <a:r>
              <a:rPr lang="en-IN" b="1" dirty="0"/>
              <a:t>Cone                                  </a:t>
            </a:r>
            <a:r>
              <a:rPr lang="el-GR" b="1" dirty="0"/>
              <a:t>π</a:t>
            </a:r>
            <a:r>
              <a:rPr lang="en-IN" b="1" dirty="0" err="1"/>
              <a:t>rl</a:t>
            </a:r>
            <a:r>
              <a:rPr lang="en-IN" b="1" dirty="0"/>
              <a:t>              </a:t>
            </a:r>
            <a:r>
              <a:rPr lang="el-GR" b="1" dirty="0"/>
              <a:t>π</a:t>
            </a:r>
            <a:r>
              <a:rPr lang="en-IN" b="1" dirty="0"/>
              <a:t>r</a:t>
            </a:r>
            <a:r>
              <a:rPr lang="en-IN" b="1" baseline="30000" dirty="0"/>
              <a:t>2</a:t>
            </a:r>
            <a:r>
              <a:rPr lang="en-IN" b="1" dirty="0"/>
              <a:t> + </a:t>
            </a:r>
            <a:r>
              <a:rPr lang="el-GR" b="1" dirty="0"/>
              <a:t>π</a:t>
            </a:r>
            <a:r>
              <a:rPr lang="en-IN" b="1" dirty="0" err="1"/>
              <a:t>rl</a:t>
            </a:r>
            <a:r>
              <a:rPr lang="en-IN" b="1" dirty="0"/>
              <a:t>       </a:t>
            </a:r>
            <a:r>
              <a:rPr lang="el-GR" b="1" baseline="30000" dirty="0"/>
              <a:t>1</a:t>
            </a:r>
            <a:r>
              <a:rPr lang="el-GR" b="1" dirty="0"/>
              <a:t>⁄</a:t>
            </a:r>
            <a:r>
              <a:rPr lang="el-GR" b="1" baseline="-25000" dirty="0"/>
              <a:t>3</a:t>
            </a:r>
            <a:r>
              <a:rPr lang="el-GR" b="1" dirty="0"/>
              <a:t>( π</a:t>
            </a:r>
            <a:r>
              <a:rPr lang="en-IN" b="1" dirty="0"/>
              <a:t>r</a:t>
            </a:r>
            <a:r>
              <a:rPr lang="en-IN" b="1" baseline="30000" dirty="0"/>
              <a:t>2</a:t>
            </a:r>
            <a:r>
              <a:rPr lang="en-IN" b="1" dirty="0"/>
              <a:t>h )</a:t>
            </a:r>
          </a:p>
          <a:p>
            <a:pPr marL="0" indent="0">
              <a:buNone/>
            </a:pPr>
            <a:endParaRPr lang="en-IN" b="1" dirty="0"/>
          </a:p>
          <a:p>
            <a:pPr marL="0" indent="0">
              <a:buNone/>
            </a:pPr>
            <a:endParaRPr lang="en-IN" b="1" dirty="0"/>
          </a:p>
          <a:p>
            <a:pPr marL="0" indent="0">
              <a:buNone/>
            </a:pPr>
            <a:r>
              <a:rPr lang="en-IN" b="1" dirty="0"/>
              <a:t>Sphere                                </a:t>
            </a:r>
            <a:r>
              <a:rPr lang="el-GR" b="1" dirty="0"/>
              <a:t>4π</a:t>
            </a:r>
            <a:r>
              <a:rPr lang="en-IN" b="1" dirty="0"/>
              <a:t>r</a:t>
            </a:r>
            <a:r>
              <a:rPr lang="en-IN" b="1" baseline="30000" dirty="0"/>
              <a:t>2                                                     </a:t>
            </a:r>
            <a:r>
              <a:rPr lang="el-GR" b="1" baseline="30000" dirty="0"/>
              <a:t>4</a:t>
            </a:r>
            <a:r>
              <a:rPr lang="el-GR" b="1" dirty="0"/>
              <a:t>⁄</a:t>
            </a:r>
            <a:r>
              <a:rPr lang="el-GR" b="1" baseline="-25000" dirty="0"/>
              <a:t>3</a:t>
            </a:r>
            <a:r>
              <a:rPr lang="el-GR" b="1" dirty="0"/>
              <a:t>π</a:t>
            </a:r>
            <a:r>
              <a:rPr lang="en-IN" b="1" dirty="0"/>
              <a:t>r</a:t>
            </a:r>
            <a:r>
              <a:rPr lang="en-IN" b="1" baseline="30000" dirty="0"/>
              <a:t>3</a:t>
            </a:r>
            <a:endParaRPr lang="en-IN" b="1" dirty="0"/>
          </a:p>
          <a:p>
            <a:pPr marL="0" indent="0">
              <a:buNone/>
            </a:pPr>
            <a:endParaRPr lang="en-IN" b="1" dirty="0"/>
          </a:p>
          <a:p>
            <a:pPr marL="0" indent="0">
              <a:buNone/>
            </a:pPr>
            <a:endParaRPr lang="en-IN" dirty="0"/>
          </a:p>
        </p:txBody>
      </p:sp>
      <p:pic>
        <p:nvPicPr>
          <p:cNvPr id="5" name="Picture 4">
            <a:extLst>
              <a:ext uri="{FF2B5EF4-FFF2-40B4-BE49-F238E27FC236}">
                <a16:creationId xmlns:a16="http://schemas.microsoft.com/office/drawing/2014/main" id="{6E01D8A3-F624-4C7F-A535-E89EB402C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266" y="2447583"/>
            <a:ext cx="1850065" cy="1351749"/>
          </a:xfrm>
          <a:prstGeom prst="rect">
            <a:avLst/>
          </a:prstGeom>
        </p:spPr>
      </p:pic>
      <p:pic>
        <p:nvPicPr>
          <p:cNvPr id="9" name="Picture 8">
            <a:extLst>
              <a:ext uri="{FF2B5EF4-FFF2-40B4-BE49-F238E27FC236}">
                <a16:creationId xmlns:a16="http://schemas.microsoft.com/office/drawing/2014/main" id="{721B462B-39AC-4997-91DC-08486DFFDE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2623" y="3657380"/>
            <a:ext cx="1977656" cy="1547926"/>
          </a:xfrm>
          <a:prstGeom prst="rect">
            <a:avLst/>
          </a:prstGeom>
        </p:spPr>
      </p:pic>
      <p:pic>
        <p:nvPicPr>
          <p:cNvPr id="11" name="Picture 10">
            <a:extLst>
              <a:ext uri="{FF2B5EF4-FFF2-40B4-BE49-F238E27FC236}">
                <a16:creationId xmlns:a16="http://schemas.microsoft.com/office/drawing/2014/main" id="{A6B290C1-0466-476D-8F58-DE92B5518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2490" y="5047361"/>
            <a:ext cx="1617922" cy="1368789"/>
          </a:xfrm>
          <a:prstGeom prst="rect">
            <a:avLst/>
          </a:prstGeom>
        </p:spPr>
      </p:pic>
    </p:spTree>
    <p:extLst>
      <p:ext uri="{BB962C8B-B14F-4D97-AF65-F5344CB8AC3E}">
        <p14:creationId xmlns:p14="http://schemas.microsoft.com/office/powerpoint/2010/main" val="38790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4D8D-7AA2-4A4A-A5D1-9F6E87B43DAB}"/>
              </a:ext>
            </a:extLst>
          </p:cNvPr>
          <p:cNvSpPr>
            <a:spLocks noGrp="1"/>
          </p:cNvSpPr>
          <p:nvPr>
            <p:ph type="title"/>
          </p:nvPr>
        </p:nvSpPr>
        <p:spPr>
          <a:xfrm>
            <a:off x="838200" y="365126"/>
            <a:ext cx="10515600" cy="751294"/>
          </a:xfrm>
        </p:spPr>
        <p:txBody>
          <a:bodyPr>
            <a:normAutofit/>
          </a:bodyPr>
          <a:lstStyle/>
          <a:p>
            <a:pPr algn="ctr"/>
            <a:r>
              <a:rPr lang="en-IN" dirty="0"/>
              <a:t>Mensuration : 3D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9EBD34-2C76-4015-862B-440B7E7DA07E}"/>
                  </a:ext>
                </a:extLst>
              </p:cNvPr>
              <p:cNvSpPr>
                <a:spLocks noGrp="1"/>
              </p:cNvSpPr>
              <p:nvPr>
                <p:ph idx="1"/>
              </p:nvPr>
            </p:nvSpPr>
            <p:spPr>
              <a:xfrm>
                <a:off x="838200" y="1307805"/>
                <a:ext cx="10515600" cy="4869158"/>
              </a:xfrm>
            </p:spPr>
            <p:txBody>
              <a:bodyPr>
                <a:normAutofit/>
              </a:bodyPr>
              <a:lstStyle/>
              <a:p>
                <a:r>
                  <a:rPr lang="en-IN" dirty="0"/>
                  <a:t>Name of          fig                lateral         total           Volume      Length of </a:t>
                </a:r>
              </a:p>
              <a:p>
                <a:pPr marL="0" indent="0">
                  <a:buNone/>
                </a:pPr>
                <a:r>
                  <a:rPr lang="en-IN" dirty="0"/>
                  <a:t>   figure                                    surface      </a:t>
                </a:r>
                <a:r>
                  <a:rPr lang="en-IN" dirty="0" err="1"/>
                  <a:t>surface</a:t>
                </a:r>
                <a:r>
                  <a:rPr lang="en-IN" dirty="0"/>
                  <a:t>                         longest				          								area             </a:t>
                </a:r>
                <a:r>
                  <a:rPr lang="en-IN" dirty="0" err="1"/>
                  <a:t>area</a:t>
                </a:r>
                <a:r>
                  <a:rPr lang="en-IN" dirty="0"/>
                  <a:t>                           diagonal</a:t>
                </a:r>
              </a:p>
              <a:p>
                <a:pPr marL="0" indent="0">
                  <a:buNone/>
                </a:pPr>
                <a:r>
                  <a:rPr lang="en-IN" sz="2800"/>
                  <a:t>Cube</a:t>
                </a:r>
                <a:r>
                  <a:rPr lang="en-IN"/>
                  <a:t>                                       4a</a:t>
                </a:r>
                <a:r>
                  <a:rPr lang="en-IN" baseline="30000"/>
                  <a:t>2                </a:t>
                </a:r>
                <a:r>
                  <a:rPr lang="en-IN" dirty="0"/>
                  <a:t>6 a</a:t>
                </a:r>
                <a:r>
                  <a:rPr lang="en-IN" baseline="30000" dirty="0"/>
                  <a:t>2                        </a:t>
                </a:r>
                <a:r>
                  <a:rPr lang="en-IN" dirty="0"/>
                  <a:t>a</a:t>
                </a:r>
                <a:r>
                  <a:rPr lang="en-IN" baseline="30000" dirty="0"/>
                  <a:t>3</a:t>
                </a:r>
                <a:r>
                  <a:rPr lang="en-IN" dirty="0"/>
                  <a:t>           </a:t>
                </a:r>
                <a14:m>
                  <m:oMath xmlns:m="http://schemas.openxmlformats.org/officeDocument/2006/math">
                    <m:rad>
                      <m:radPr>
                        <m:degHide m:val="on"/>
                        <m:ctrlPr>
                          <a:rPr lang="en-IN" i="1" smtClean="0">
                            <a:latin typeface="Cambria Math" panose="02040503050406030204" pitchFamily="18" charset="0"/>
                            <a:ea typeface="Cambria Math" panose="02040503050406030204" pitchFamily="18" charset="0"/>
                          </a:rPr>
                        </m:ctrlPr>
                      </m:radPr>
                      <m:deg/>
                      <m:e>
                        <m:r>
                          <a:rPr lang="en-IN" b="0" i="1" smtClean="0">
                            <a:latin typeface="Cambria Math" panose="02040503050406030204" pitchFamily="18" charset="0"/>
                            <a:ea typeface="Cambria Math" panose="02040503050406030204" pitchFamily="18" charset="0"/>
                          </a:rPr>
                          <m:t>3</m:t>
                        </m:r>
                      </m:e>
                    </m:rad>
                  </m:oMath>
                </a14:m>
                <a:r>
                  <a:rPr lang="en-IN" dirty="0"/>
                  <a:t>a</a:t>
                </a:r>
              </a:p>
              <a:p>
                <a:pPr marL="0" indent="0">
                  <a:buNone/>
                </a:pPr>
                <a:endParaRPr lang="en-IN" dirty="0"/>
              </a:p>
              <a:p>
                <a:pPr marL="0" indent="0">
                  <a:buNone/>
                </a:pPr>
                <a:endParaRPr lang="en-IN" dirty="0"/>
              </a:p>
              <a:p>
                <a:pPr marL="0" indent="0">
                  <a:buNone/>
                </a:pPr>
                <a:r>
                  <a:rPr lang="en-IN" sz="2400" dirty="0"/>
                  <a:t>Cuboid</a:t>
                </a:r>
                <a:r>
                  <a:rPr lang="en-IN" dirty="0"/>
                  <a:t>                                     2h(</a:t>
                </a:r>
                <a:r>
                  <a:rPr lang="en-IN" dirty="0" err="1"/>
                  <a:t>l+b</a:t>
                </a:r>
                <a:r>
                  <a:rPr lang="en-IN" dirty="0"/>
                  <a:t>)   2(lb +</a:t>
                </a:r>
                <a:r>
                  <a:rPr lang="en-IN" dirty="0" err="1"/>
                  <a:t>bh</a:t>
                </a:r>
                <a:r>
                  <a:rPr lang="en-IN" dirty="0"/>
                  <a:t> +hl)      </a:t>
                </a:r>
                <a:r>
                  <a:rPr lang="en-IN" dirty="0" err="1"/>
                  <a:t>lbh</a:t>
                </a:r>
                <a:r>
                  <a:rPr lang="en-IN" dirty="0"/>
                  <a:t>   √( l2 + b2 +h2)</a:t>
                </a:r>
              </a:p>
            </p:txBody>
          </p:sp>
        </mc:Choice>
        <mc:Fallback xmlns="">
          <p:sp>
            <p:nvSpPr>
              <p:cNvPr id="3" name="Content Placeholder 2">
                <a:extLst>
                  <a:ext uri="{FF2B5EF4-FFF2-40B4-BE49-F238E27FC236}">
                    <a16:creationId xmlns:a16="http://schemas.microsoft.com/office/drawing/2014/main" id="{719EBD34-2C76-4015-862B-440B7E7DA07E}"/>
                  </a:ext>
                </a:extLst>
              </p:cNvPr>
              <p:cNvSpPr>
                <a:spLocks noGrp="1" noRot="1" noChangeAspect="1" noMove="1" noResize="1" noEditPoints="1" noAdjustHandles="1" noChangeArrowheads="1" noChangeShapeType="1" noTextEdit="1"/>
              </p:cNvSpPr>
              <p:nvPr>
                <p:ph idx="1"/>
              </p:nvPr>
            </p:nvSpPr>
            <p:spPr>
              <a:xfrm>
                <a:off x="838200" y="1307805"/>
                <a:ext cx="10515600" cy="4869158"/>
              </a:xfrm>
              <a:blipFill>
                <a:blip r:embed="rId3"/>
                <a:stretch>
                  <a:fillRect l="-1217" t="-877"/>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A7B9090A-9C7D-4C2A-B1EB-6FD9ECDE0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383982" y="2046350"/>
            <a:ext cx="1458409" cy="832986"/>
          </a:xfrm>
          <a:prstGeom prst="rect">
            <a:avLst/>
          </a:prstGeom>
        </p:spPr>
      </p:pic>
      <p:pic>
        <p:nvPicPr>
          <p:cNvPr id="9" name="Picture 8">
            <a:extLst>
              <a:ext uri="{FF2B5EF4-FFF2-40B4-BE49-F238E27FC236}">
                <a16:creationId xmlns:a16="http://schemas.microsoft.com/office/drawing/2014/main" id="{46369E8C-CB5A-438E-8C4B-215F597719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3663" y="3617880"/>
            <a:ext cx="1899049" cy="964271"/>
          </a:xfrm>
          <a:prstGeom prst="rect">
            <a:avLst/>
          </a:prstGeom>
        </p:spPr>
      </p:pic>
    </p:spTree>
    <p:extLst>
      <p:ext uri="{BB962C8B-B14F-4D97-AF65-F5344CB8AC3E}">
        <p14:creationId xmlns:p14="http://schemas.microsoft.com/office/powerpoint/2010/main" val="159612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D806-C331-4795-9237-6E75DCEDCF39}"/>
              </a:ext>
            </a:extLst>
          </p:cNvPr>
          <p:cNvSpPr>
            <a:spLocks noGrp="1"/>
          </p:cNvSpPr>
          <p:nvPr>
            <p:ph type="title"/>
          </p:nvPr>
        </p:nvSpPr>
        <p:spPr>
          <a:xfrm>
            <a:off x="838200" y="365125"/>
            <a:ext cx="10515600" cy="549275"/>
          </a:xfrm>
        </p:spPr>
        <p:txBody>
          <a:bodyPr>
            <a:normAutofit fontScale="90000"/>
          </a:bodyPr>
          <a:lstStyle/>
          <a:p>
            <a:pPr algn="ctr"/>
            <a:r>
              <a:rPr lang="en-GB" dirty="0"/>
              <a:t>Exercise 2 D</a:t>
            </a:r>
            <a:endParaRPr lang="en-IN" dirty="0"/>
          </a:p>
        </p:txBody>
      </p:sp>
      <p:pic>
        <p:nvPicPr>
          <p:cNvPr id="4" name="Content Placeholder 3">
            <a:extLst>
              <a:ext uri="{FF2B5EF4-FFF2-40B4-BE49-F238E27FC236}">
                <a16:creationId xmlns:a16="http://schemas.microsoft.com/office/drawing/2014/main" id="{E50A2F8B-B8E1-402A-B32D-EC0B492E02A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34200" y="1074016"/>
            <a:ext cx="2838846" cy="1391776"/>
          </a:xfrm>
          <a:prstGeom prst="rect">
            <a:avLst/>
          </a:prstGeom>
          <a:noFill/>
          <a:ln>
            <a:noFill/>
          </a:ln>
        </p:spPr>
      </p:pic>
      <p:sp>
        <p:nvSpPr>
          <p:cNvPr id="5" name="Rectangle 4">
            <a:extLst>
              <a:ext uri="{FF2B5EF4-FFF2-40B4-BE49-F238E27FC236}">
                <a16:creationId xmlns:a16="http://schemas.microsoft.com/office/drawing/2014/main" id="{0A4AF6BF-AABC-48DD-A9B4-0310FAC15689}"/>
              </a:ext>
            </a:extLst>
          </p:cNvPr>
          <p:cNvSpPr/>
          <p:nvPr/>
        </p:nvSpPr>
        <p:spPr>
          <a:xfrm>
            <a:off x="1701108" y="1100774"/>
            <a:ext cx="3874314" cy="774507"/>
          </a:xfrm>
          <a:prstGeom prst="rect">
            <a:avLst/>
          </a:prstGeom>
        </p:spPr>
        <p:txBody>
          <a:bodyPr wrap="square">
            <a:spAutoFit/>
          </a:bodyPr>
          <a:lstStyle/>
          <a:p>
            <a:pPr>
              <a:lnSpc>
                <a:spcPct val="107000"/>
              </a:lnSpc>
              <a:spcAft>
                <a:spcPts val="800"/>
              </a:spcAft>
            </a:pPr>
            <a:r>
              <a:rPr lang="en-IN" dirty="0">
                <a:latin typeface="Calibri" panose="020F0502020204030204" pitchFamily="34" charset="0"/>
                <a:ea typeface="Times New Roman" panose="02020603050405020304" pitchFamily="18" charset="0"/>
                <a:cs typeface="Times New Roman" panose="02020603050405020304" pitchFamily="18" charset="0"/>
              </a:rPr>
              <a:t>PQ // RS, &lt;OAQ = 40</a:t>
            </a:r>
            <a:r>
              <a:rPr lang="en-IN" baseline="30000" dirty="0">
                <a:latin typeface="Calibri" panose="020F0502020204030204" pitchFamily="34" charset="0"/>
                <a:ea typeface="Times New Roman" panose="02020603050405020304" pitchFamily="18" charset="0"/>
                <a:cs typeface="Times New Roman" panose="02020603050405020304" pitchFamily="18" charset="0"/>
              </a:rPr>
              <a:t>0</a:t>
            </a:r>
            <a:r>
              <a:rPr lang="en-IN" dirty="0">
                <a:latin typeface="Calibri" panose="020F0502020204030204" pitchFamily="34" charset="0"/>
                <a:ea typeface="Times New Roman" panose="02020603050405020304" pitchFamily="18" charset="0"/>
                <a:cs typeface="Times New Roman" panose="02020603050405020304" pitchFamily="18" charset="0"/>
              </a:rPr>
              <a:t> and &lt;OBS = 30</a:t>
            </a:r>
            <a:r>
              <a:rPr lang="en-IN" baseline="30000" dirty="0">
                <a:latin typeface="Calibri" panose="020F0502020204030204" pitchFamily="34" charset="0"/>
                <a:ea typeface="Times New Roman" panose="02020603050405020304" pitchFamily="18" charset="0"/>
                <a:cs typeface="Times New Roman" panose="02020603050405020304" pitchFamily="18" charset="0"/>
              </a:rPr>
              <a:t>0</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Find </a:t>
            </a:r>
            <a:r>
              <a:rPr lang="en-IN" dirty="0">
                <a:latin typeface="Calibri" panose="020F0502020204030204" pitchFamily="34" charset="0"/>
                <a:ea typeface="Times New Roman" panose="02020603050405020304" pitchFamily="18" charset="0"/>
                <a:cs typeface="Times New Roman" panose="02020603050405020304" pitchFamily="18" charset="0"/>
              </a:rPr>
              <a:t>&lt;AOB</a:t>
            </a:r>
          </a:p>
        </p:txBody>
      </p:sp>
      <p:sp>
        <p:nvSpPr>
          <p:cNvPr id="7" name="Rectangle 2">
            <a:extLst>
              <a:ext uri="{FF2B5EF4-FFF2-40B4-BE49-F238E27FC236}">
                <a16:creationId xmlns:a16="http://schemas.microsoft.com/office/drawing/2014/main" id="{06AA0B26-A3AA-4B89-AC4A-64CF7D65AD5C}"/>
              </a:ext>
            </a:extLst>
          </p:cNvPr>
          <p:cNvSpPr>
            <a:spLocks noChangeArrowheads="1"/>
          </p:cNvSpPr>
          <p:nvPr/>
        </p:nvSpPr>
        <p:spPr bwMode="auto">
          <a:xfrm>
            <a:off x="1995018" y="2973859"/>
            <a:ext cx="3286494"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Calibri" panose="020F0502020204030204" pitchFamily="34"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FontTx/>
              <a:buChar char="•"/>
            </a:pPr>
            <a:r>
              <a:rPr lang="en-US" altLang="en-US" sz="1600" dirty="0">
                <a:latin typeface="Calibri" panose="020F0502020204030204" pitchFamily="34" charset="0"/>
                <a:ea typeface="Calibri" panose="020F0502020204030204" pitchFamily="34" charset="0"/>
                <a:cs typeface="Times New Roman" panose="02020603050405020304" pitchFamily="18" charset="0"/>
              </a:rPr>
              <a:t>What the perimeter is of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triangle ABC?</a:t>
            </a:r>
          </a:p>
          <a:p>
            <a:pPr lvl="0" defTabSz="914400" eaLnBrk="0" fontAlgn="base" hangingPunct="0">
              <a:spcBef>
                <a:spcPct val="0"/>
              </a:spcBef>
              <a:spcAft>
                <a:spcPct val="0"/>
              </a:spcAft>
              <a:buFontTx/>
              <a:buChar char="•"/>
            </a:pP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30 + 75 = 105</a:t>
            </a:r>
          </a:p>
          <a:p>
            <a:pPr lvl="0" defTabSz="914400" eaLnBrk="0" fontAlgn="base" hangingPunct="0">
              <a:spcBef>
                <a:spcPct val="0"/>
              </a:spcBef>
              <a:spcAft>
                <a:spcPct val="0"/>
              </a:spcAft>
              <a:buFontTx/>
              <a:buChar char="•"/>
            </a:pPr>
            <a:r>
              <a:rPr lang="en-US" altLang="en-US" sz="1600" dirty="0">
                <a:latin typeface="Calibri" panose="020F0502020204030204" pitchFamily="34" charset="0"/>
                <a:ea typeface="Calibri" panose="020F0502020204030204" pitchFamily="34" charset="0"/>
                <a:cs typeface="Times New Roman" panose="02020603050405020304" pitchFamily="18" charset="0"/>
              </a:rPr>
              <a:t>So the third angle is 180-105 = 75</a:t>
            </a:r>
          </a:p>
          <a:p>
            <a:pPr lvl="0"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triangle is isosceles</a:t>
            </a:r>
          </a:p>
          <a:p>
            <a:pPr lvl="0" defTabSz="914400" eaLnBrk="0" fontAlgn="base" hangingPunct="0">
              <a:spcBef>
                <a:spcPct val="0"/>
              </a:spcBef>
              <a:spcAft>
                <a:spcPct val="0"/>
              </a:spcAft>
              <a:buFontTx/>
              <a:buChar char="•"/>
            </a:pPr>
            <a:r>
              <a:rPr lang="en-US" altLang="en-US" sz="1600" dirty="0">
                <a:latin typeface="Calibri" panose="020F0502020204030204" pitchFamily="34" charset="0"/>
                <a:ea typeface="Calibri" panose="020F0502020204030204" pitchFamily="34" charset="0"/>
                <a:cs typeface="Times New Roman" panose="02020603050405020304" pitchFamily="18" charset="0"/>
              </a:rPr>
              <a:t>Therefore the perimeter </a:t>
            </a:r>
          </a:p>
          <a:p>
            <a:pPr lvl="0"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4 + 4+ 3 = 11</a:t>
            </a:r>
          </a:p>
          <a:p>
            <a:pPr lvl="0" defTabSz="914400" eaLnBrk="0" fontAlgn="base" hangingPunct="0">
              <a:spcBef>
                <a:spcPct val="0"/>
              </a:spcBef>
              <a:spcAft>
                <a:spcPct val="0"/>
              </a:spcAft>
              <a:buFontTx/>
              <a:buChar char="•"/>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FontTx/>
              <a:buChar char="•"/>
            </a:pP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FontTx/>
              <a:buChar char="•"/>
            </a:pP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FontTx/>
              <a:buChar char="•"/>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FontTx/>
              <a:buChar char="•"/>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FontTx/>
              <a:buChar char="•"/>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321">
            <a:extLst>
              <a:ext uri="{FF2B5EF4-FFF2-40B4-BE49-F238E27FC236}">
                <a16:creationId xmlns:a16="http://schemas.microsoft.com/office/drawing/2014/main" id="{3E4FB6A4-64A1-407C-865D-B453FB1C5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469" y="4440959"/>
            <a:ext cx="1676400" cy="1655518"/>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3">
            <a:extLst>
              <a:ext uri="{FF2B5EF4-FFF2-40B4-BE49-F238E27FC236}">
                <a16:creationId xmlns:a16="http://schemas.microsoft.com/office/drawing/2014/main" id="{18A54BEE-3ADF-4C46-8090-7007843144F2}"/>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224766" y="2175066"/>
            <a:ext cx="2525082" cy="1186905"/>
          </a:xfrm>
          <a:prstGeom prst="rect">
            <a:avLst/>
          </a:prstGeom>
          <a:noFill/>
          <a:ln>
            <a:noFill/>
          </a:ln>
        </p:spPr>
      </p:pic>
      <p:cxnSp>
        <p:nvCxnSpPr>
          <p:cNvPr id="23" name="Straight Arrow Connector 22">
            <a:extLst>
              <a:ext uri="{FF2B5EF4-FFF2-40B4-BE49-F238E27FC236}">
                <a16:creationId xmlns:a16="http://schemas.microsoft.com/office/drawing/2014/main" id="{DA842AF6-1121-46CD-B80D-E9F64048ECB8}"/>
              </a:ext>
            </a:extLst>
          </p:cNvPr>
          <p:cNvCxnSpPr>
            <a:cxnSpLocks/>
            <a:stCxn id="8" idx="3"/>
            <a:endCxn id="8" idx="3"/>
          </p:cNvCxnSpPr>
          <p:nvPr/>
        </p:nvCxnSpPr>
        <p:spPr>
          <a:xfrm>
            <a:off x="4749848" y="276851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43BDD89-2858-41A1-A12F-13AFEDED7766}"/>
              </a:ext>
            </a:extLst>
          </p:cNvPr>
          <p:cNvCxnSpPr>
            <a:cxnSpLocks/>
          </p:cNvCxnSpPr>
          <p:nvPr/>
        </p:nvCxnSpPr>
        <p:spPr>
          <a:xfrm flipV="1">
            <a:off x="2132488" y="2829570"/>
            <a:ext cx="2617360" cy="33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64E0EF8-C5D9-4A62-B4C4-D0A386922300}"/>
                  </a:ext>
                </a:extLst>
              </p:cNvPr>
              <p:cNvSpPr txBox="1"/>
              <p:nvPr/>
            </p:nvSpPr>
            <p:spPr>
              <a:xfrm>
                <a:off x="3169353" y="2682184"/>
                <a:ext cx="92279"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1000" b="0" i="1" smtClean="0">
                          <a:latin typeface="Cambria Math" panose="02040503050406030204" pitchFamily="18" charset="0"/>
                        </a:rPr>
                        <m:t>40</m:t>
                      </m:r>
                    </m:oMath>
                  </m:oMathPara>
                </a14:m>
                <a:endParaRPr lang="en-IN" sz="1000" dirty="0"/>
              </a:p>
            </p:txBody>
          </p:sp>
        </mc:Choice>
        <mc:Fallback xmlns="">
          <p:sp>
            <p:nvSpPr>
              <p:cNvPr id="40" name="TextBox 39">
                <a:extLst>
                  <a:ext uri="{FF2B5EF4-FFF2-40B4-BE49-F238E27FC236}">
                    <a16:creationId xmlns:a16="http://schemas.microsoft.com/office/drawing/2014/main" id="{B64E0EF8-C5D9-4A62-B4C4-D0A386922300}"/>
                  </a:ext>
                </a:extLst>
              </p:cNvPr>
              <p:cNvSpPr txBox="1">
                <a:spLocks noRot="1" noChangeAspect="1" noMove="1" noResize="1" noEditPoints="1" noAdjustHandles="1" noChangeArrowheads="1" noChangeShapeType="1" noTextEdit="1"/>
              </p:cNvSpPr>
              <p:nvPr/>
            </p:nvSpPr>
            <p:spPr>
              <a:xfrm>
                <a:off x="3169353" y="2682184"/>
                <a:ext cx="92279" cy="153888"/>
              </a:xfrm>
              <a:prstGeom prst="rect">
                <a:avLst/>
              </a:prstGeom>
              <a:blipFill>
                <a:blip r:embed="rId4"/>
                <a:stretch>
                  <a:fillRect l="-53333" r="-106667" b="-8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DC59403-A93A-4E2D-89FD-354B67B8A36A}"/>
                  </a:ext>
                </a:extLst>
              </p:cNvPr>
              <p:cNvSpPr txBox="1"/>
              <p:nvPr/>
            </p:nvSpPr>
            <p:spPr>
              <a:xfrm>
                <a:off x="3215492" y="2829516"/>
                <a:ext cx="179536"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000" b="0" i="1" smtClean="0">
                          <a:latin typeface="Cambria Math" panose="02040503050406030204" pitchFamily="18" charset="0"/>
                        </a:rPr>
                        <m:t>30</m:t>
                      </m:r>
                    </m:oMath>
                  </m:oMathPara>
                </a14:m>
                <a:endParaRPr lang="en-IN" sz="1000" dirty="0"/>
              </a:p>
            </p:txBody>
          </p:sp>
        </mc:Choice>
        <mc:Fallback xmlns="">
          <p:sp>
            <p:nvSpPr>
              <p:cNvPr id="41" name="TextBox 40">
                <a:extLst>
                  <a:ext uri="{FF2B5EF4-FFF2-40B4-BE49-F238E27FC236}">
                    <a16:creationId xmlns:a16="http://schemas.microsoft.com/office/drawing/2014/main" id="{5DC59403-A93A-4E2D-89FD-354B67B8A36A}"/>
                  </a:ext>
                </a:extLst>
              </p:cNvPr>
              <p:cNvSpPr txBox="1">
                <a:spLocks noRot="1" noChangeAspect="1" noMove="1" noResize="1" noEditPoints="1" noAdjustHandles="1" noChangeArrowheads="1" noChangeShapeType="1" noTextEdit="1"/>
              </p:cNvSpPr>
              <p:nvPr/>
            </p:nvSpPr>
            <p:spPr>
              <a:xfrm>
                <a:off x="3215492" y="2829516"/>
                <a:ext cx="179536" cy="153888"/>
              </a:xfrm>
              <a:prstGeom prst="rect">
                <a:avLst/>
              </a:prstGeom>
              <a:blipFill>
                <a:blip r:embed="rId5"/>
                <a:stretch>
                  <a:fillRect l="-13333" r="-16667" b="-12000"/>
                </a:stretch>
              </a:blipFill>
            </p:spPr>
            <p:txBody>
              <a:bodyPr/>
              <a:lstStyle/>
              <a:p>
                <a:r>
                  <a:rPr lang="en-IN">
                    <a:noFill/>
                  </a:rPr>
                  <a:t> </a:t>
                </a:r>
              </a:p>
            </p:txBody>
          </p:sp>
        </mc:Fallback>
      </mc:AlternateContent>
      <p:cxnSp>
        <p:nvCxnSpPr>
          <p:cNvPr id="45" name="Straight Connector 44">
            <a:extLst>
              <a:ext uri="{FF2B5EF4-FFF2-40B4-BE49-F238E27FC236}">
                <a16:creationId xmlns:a16="http://schemas.microsoft.com/office/drawing/2014/main" id="{620B8CA1-BDA2-4492-85BD-AB099D2C42D8}"/>
              </a:ext>
            </a:extLst>
          </p:cNvPr>
          <p:cNvCxnSpPr/>
          <p:nvPr/>
        </p:nvCxnSpPr>
        <p:spPr>
          <a:xfrm>
            <a:off x="3441168" y="1986043"/>
            <a:ext cx="6707" cy="21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15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5"/>
                                        </p:tgtEl>
                                        <p:attrNameLst>
                                          <p:attrName>style.visibility</p:attrName>
                                        </p:attrNameLst>
                                      </p:cBhvr>
                                      <p:to>
                                        <p:strVal val="visible"/>
                                      </p:to>
                                    </p:set>
                                    <p:anim calcmode="lin" valueType="num">
                                      <p:cBhvr additive="base">
                                        <p:cTn id="43" dur="500" fill="hold"/>
                                        <p:tgtEl>
                                          <p:spTgt spid="1025"/>
                                        </p:tgtEl>
                                        <p:attrNameLst>
                                          <p:attrName>ppt_x</p:attrName>
                                        </p:attrNameLst>
                                      </p:cBhvr>
                                      <p:tavLst>
                                        <p:tav tm="0">
                                          <p:val>
                                            <p:strVal val="#ppt_x"/>
                                          </p:val>
                                        </p:tav>
                                        <p:tav tm="100000">
                                          <p:val>
                                            <p:strVal val="#ppt_x"/>
                                          </p:val>
                                        </p:tav>
                                      </p:tavLst>
                                    </p:anim>
                                    <p:anim calcmode="lin" valueType="num">
                                      <p:cBhvr additive="base">
                                        <p:cTn id="44" dur="500" fill="hold"/>
                                        <p:tgtEl>
                                          <p:spTgt spid="10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anim calcmode="lin" valueType="num">
                                      <p:cBhvr additive="base">
                                        <p:cTn id="4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5" end="5"/>
                                            </p:txEl>
                                          </p:spTgt>
                                        </p:tgtEl>
                                        <p:attrNameLst>
                                          <p:attrName>style.visibility</p:attrName>
                                        </p:attrNameLst>
                                      </p:cBhvr>
                                      <p:to>
                                        <p:strVal val="visible"/>
                                      </p:to>
                                    </p:set>
                                    <p:anim calcmode="lin" valueType="num">
                                      <p:cBhvr additive="base">
                                        <p:cTn id="5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 calcmode="lin" valueType="num">
                                      <p:cBhvr additive="base">
                                        <p:cTn id="6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7" end="7"/>
                                            </p:txEl>
                                          </p:spTgt>
                                        </p:tgtEl>
                                        <p:attrNameLst>
                                          <p:attrName>style.visibility</p:attrName>
                                        </p:attrNameLst>
                                      </p:cBhvr>
                                      <p:to>
                                        <p:strVal val="visible"/>
                                      </p:to>
                                    </p:set>
                                    <p:anim calcmode="lin" valueType="num">
                                      <p:cBhvr additive="base">
                                        <p:cTn id="6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8" end="8"/>
                                            </p:txEl>
                                          </p:spTgt>
                                        </p:tgtEl>
                                        <p:attrNameLst>
                                          <p:attrName>style.visibility</p:attrName>
                                        </p:attrNameLst>
                                      </p:cBhvr>
                                      <p:to>
                                        <p:strVal val="visible"/>
                                      </p:to>
                                    </p:set>
                                    <p:anim calcmode="lin" valueType="num">
                                      <p:cBhvr additive="base">
                                        <p:cTn id="7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4B3D-F7F2-4E73-B0B4-69C104F5EAF1}"/>
              </a:ext>
            </a:extLst>
          </p:cNvPr>
          <p:cNvSpPr>
            <a:spLocks noGrp="1"/>
          </p:cNvSpPr>
          <p:nvPr>
            <p:ph type="title"/>
          </p:nvPr>
        </p:nvSpPr>
        <p:spPr>
          <a:xfrm>
            <a:off x="838200" y="365125"/>
            <a:ext cx="10515600" cy="660787"/>
          </a:xfrm>
        </p:spPr>
        <p:txBody>
          <a:bodyPr>
            <a:normAutofit/>
          </a:bodyPr>
          <a:lstStyle/>
          <a:p>
            <a:pPr algn="ctr"/>
            <a:r>
              <a:rPr lang="en-GB" dirty="0"/>
              <a:t>Exercise 2D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702C60-3388-487A-843C-E16C7C46D480}"/>
                  </a:ext>
                </a:extLst>
              </p:cNvPr>
              <p:cNvSpPr>
                <a:spLocks noGrp="1"/>
              </p:cNvSpPr>
              <p:nvPr>
                <p:ph idx="1"/>
              </p:nvPr>
            </p:nvSpPr>
            <p:spPr>
              <a:xfrm>
                <a:off x="838200" y="922608"/>
                <a:ext cx="10515600" cy="5466963"/>
              </a:xfrm>
            </p:spPr>
            <p:txBody>
              <a:bodyPr>
                <a:normAutofit/>
              </a:bodyPr>
              <a:lstStyle/>
              <a:p>
                <a:endParaRPr lang="en-IN" dirty="0"/>
              </a:p>
              <a:p>
                <a:r>
                  <a:rPr lang="en-IN" dirty="0"/>
                  <a:t>The area of right triangle ABC is 15. What is the length of hypotenuse BC?</a:t>
                </a:r>
              </a:p>
              <a:p>
                <a:endParaRPr lang="en-IN" dirty="0"/>
              </a:p>
              <a:p>
                <a:br>
                  <a:rPr lang="en-IN" dirty="0"/>
                </a:br>
                <a:endParaRPr lang="en-IN" dirty="0"/>
              </a:p>
              <a:p>
                <a:endParaRPr lang="en-IN" dirty="0"/>
              </a:p>
              <a:p>
                <a:endParaRPr lang="en-IN" dirty="0"/>
              </a:p>
              <a:p>
                <a:r>
                  <a:rPr lang="en-IN" dirty="0"/>
                  <a:t>Area of triangle = ½ x </a:t>
                </a:r>
                <a:r>
                  <a:rPr lang="en-IN" dirty="0" err="1"/>
                  <a:t>bh</a:t>
                </a:r>
                <a:r>
                  <a:rPr lang="en-IN" dirty="0"/>
                  <a:t>  = 15</a:t>
                </a:r>
              </a:p>
              <a:p>
                <a:r>
                  <a:rPr lang="en-IN" dirty="0"/>
                  <a:t>                         = 1/2x b x 5 = 15</a:t>
                </a:r>
              </a:p>
              <a:p>
                <a:r>
                  <a:rPr lang="en-IN" dirty="0"/>
                  <a:t>                                 b = 6</a:t>
                </a:r>
              </a:p>
              <a:p>
                <a:r>
                  <a:rPr lang="en-IN" dirty="0"/>
                  <a:t>                    so, BC = </a:t>
                </a:r>
                <a14:m>
                  <m:oMath xmlns:m="http://schemas.openxmlformats.org/officeDocument/2006/math">
                    <m:rad>
                      <m:radPr>
                        <m:degHide m:val="on"/>
                        <m:ctrlPr>
                          <a:rPr lang="en-IN" i="1" smtClean="0">
                            <a:latin typeface="Cambria Math" panose="02040503050406030204" pitchFamily="18" charset="0"/>
                          </a:rPr>
                        </m:ctrlPr>
                      </m:radPr>
                      <m:deg/>
                      <m:e>
                        <m:sSup>
                          <m:sSupPr>
                            <m:ctrlPr>
                              <a:rPr lang="en-IN" i="1" smtClean="0">
                                <a:latin typeface="Cambria Math" panose="02040503050406030204" pitchFamily="18" charset="0"/>
                              </a:rPr>
                            </m:ctrlPr>
                          </m:sSupPr>
                          <m:e>
                            <m:r>
                              <a:rPr lang="en-IN" b="0" i="1" smtClean="0">
                                <a:latin typeface="Cambria Math" panose="02040503050406030204" pitchFamily="18" charset="0"/>
                              </a:rPr>
                              <m:t>5</m:t>
                            </m:r>
                          </m:e>
                          <m:sup>
                            <m:r>
                              <a:rPr lang="en-IN" i="1" smtClean="0">
                                <a:latin typeface="Cambria Math" panose="02040503050406030204" pitchFamily="18" charset="0"/>
                              </a:rPr>
                              <m:t>2</m:t>
                            </m:r>
                          </m:sup>
                        </m:sSup>
                        <m:r>
                          <a:rPr lang="en-IN" i="1" smtClean="0">
                            <a:latin typeface="Cambria Math" panose="02040503050406030204" pitchFamily="18" charset="0"/>
                          </a:rPr>
                          <m:t>+</m:t>
                        </m:r>
                        <m:sSup>
                          <m:sSupPr>
                            <m:ctrlPr>
                              <a:rPr lang="en-IN" i="1" smtClean="0">
                                <a:latin typeface="Cambria Math" panose="02040503050406030204" pitchFamily="18" charset="0"/>
                              </a:rPr>
                            </m:ctrlPr>
                          </m:sSupPr>
                          <m:e>
                            <m:r>
                              <a:rPr lang="en-IN" b="0" i="1" smtClean="0">
                                <a:latin typeface="Cambria Math" panose="02040503050406030204" pitchFamily="18" charset="0"/>
                              </a:rPr>
                              <m:t>6</m:t>
                            </m:r>
                          </m:e>
                          <m:sup>
                            <m:r>
                              <a:rPr lang="en-IN" i="1" smtClean="0">
                                <a:latin typeface="Cambria Math" panose="02040503050406030204" pitchFamily="18" charset="0"/>
                              </a:rPr>
                              <m:t>2</m:t>
                            </m:r>
                          </m:sup>
                        </m:sSup>
                      </m:e>
                    </m:rad>
                  </m:oMath>
                </a14:m>
                <a:r>
                  <a:rPr lang="en-IN" dirty="0"/>
                  <a:t> = </a:t>
                </a:r>
                <a14:m>
                  <m:oMath xmlns:m="http://schemas.openxmlformats.org/officeDocument/2006/math">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61  </m:t>
                        </m:r>
                      </m:e>
                    </m:rad>
                    <m:r>
                      <a:rPr lang="en-IN" b="0" i="1" smtClean="0">
                        <a:latin typeface="Cambria Math" panose="02040503050406030204" pitchFamily="18" charset="0"/>
                      </a:rPr>
                      <m:t> =</m:t>
                    </m:r>
                  </m:oMath>
                </a14:m>
                <a:r>
                  <a:rPr lang="en-IN" dirty="0"/>
                  <a:t>  7.8</a:t>
                </a:r>
              </a:p>
              <a:p>
                <a:endParaRPr lang="en-IN" dirty="0"/>
              </a:p>
            </p:txBody>
          </p:sp>
        </mc:Choice>
        <mc:Fallback xmlns="">
          <p:sp>
            <p:nvSpPr>
              <p:cNvPr id="3" name="Content Placeholder 2">
                <a:extLst>
                  <a:ext uri="{FF2B5EF4-FFF2-40B4-BE49-F238E27FC236}">
                    <a16:creationId xmlns:a16="http://schemas.microsoft.com/office/drawing/2014/main" id="{C4702C60-3388-487A-843C-E16C7C46D480}"/>
                  </a:ext>
                </a:extLst>
              </p:cNvPr>
              <p:cNvSpPr>
                <a:spLocks noGrp="1" noRot="1" noChangeAspect="1" noMove="1" noResize="1" noEditPoints="1" noAdjustHandles="1" noChangeArrowheads="1" noChangeShapeType="1" noTextEdit="1"/>
              </p:cNvSpPr>
              <p:nvPr>
                <p:ph idx="1"/>
              </p:nvPr>
            </p:nvSpPr>
            <p:spPr>
              <a:xfrm>
                <a:off x="838200" y="922608"/>
                <a:ext cx="10515600" cy="5466963"/>
              </a:xfrm>
              <a:blipFill>
                <a:blip r:embed="rId2"/>
                <a:stretch>
                  <a:fillRect l="-174"/>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36D3A031-CAE6-42A9-90E4-B81273999F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46166" y="2004137"/>
            <a:ext cx="1581150" cy="1651952"/>
          </a:xfrm>
          <a:prstGeom prst="rect">
            <a:avLst/>
          </a:prstGeom>
          <a:noFill/>
          <a:ln>
            <a:noFill/>
          </a:ln>
        </p:spPr>
      </p:pic>
    </p:spTree>
    <p:extLst>
      <p:ext uri="{BB962C8B-B14F-4D97-AF65-F5344CB8AC3E}">
        <p14:creationId xmlns:p14="http://schemas.microsoft.com/office/powerpoint/2010/main" val="318489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FC179-8709-43E5-91FF-C8E762B38CF8}"/>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D9D3E778-A9D6-4EF5-B3CB-D0E75A012F02}"/>
              </a:ext>
            </a:extLst>
          </p:cNvPr>
          <p:cNvSpPr>
            <a:spLocks noGrp="1"/>
          </p:cNvSpPr>
          <p:nvPr>
            <p:ph idx="1"/>
          </p:nvPr>
        </p:nvSpPr>
        <p:spPr/>
        <p:txBody>
          <a:bodyPr/>
          <a:lstStyle/>
          <a:p>
            <a:r>
              <a:rPr lang="en-IN" sz="1800" dirty="0">
                <a:latin typeface="Calibri" panose="020F0502020204030204" pitchFamily="34" charset="0"/>
                <a:ea typeface="Times New Roman" panose="02020603050405020304" pitchFamily="18" charset="0"/>
                <a:cs typeface="Times New Roman" panose="02020603050405020304" pitchFamily="18" charset="0"/>
              </a:rPr>
              <a:t>Isosceles triangle ABC has two sides with lengths 8 and 5</a:t>
            </a:r>
            <a:endParaRPr lang="en-IN" sz="1800" dirty="0"/>
          </a:p>
          <a:p>
            <a:endParaRPr lang="en-IN" dirty="0"/>
          </a:p>
          <a:p>
            <a:endParaRPr lang="en-IN" dirty="0"/>
          </a:p>
          <a:p>
            <a:endParaRPr lang="en-IN" dirty="0"/>
          </a:p>
          <a:p>
            <a:endParaRPr lang="en-IN" dirty="0"/>
          </a:p>
          <a:p>
            <a:r>
              <a:rPr lang="en-IN" dirty="0"/>
              <a:t>It could be  triangle with sides  5,5 and 8  or  8,8 and 5</a:t>
            </a:r>
          </a:p>
          <a:p>
            <a:r>
              <a:rPr lang="en-IN" dirty="0"/>
              <a:t>So the third side could be 5 or 8 </a:t>
            </a:r>
          </a:p>
          <a:p>
            <a:r>
              <a:rPr lang="en-IN" dirty="0"/>
              <a:t>Ans  : ‘D’</a:t>
            </a:r>
          </a:p>
          <a:p>
            <a:r>
              <a:rPr lang="en-IN" dirty="0"/>
              <a:t> </a:t>
            </a:r>
          </a:p>
        </p:txBody>
      </p:sp>
      <p:sp>
        <p:nvSpPr>
          <p:cNvPr id="5" name="TextBox 4">
            <a:extLst>
              <a:ext uri="{FF2B5EF4-FFF2-40B4-BE49-F238E27FC236}">
                <a16:creationId xmlns:a16="http://schemas.microsoft.com/office/drawing/2014/main" id="{0073F9BF-859F-4273-A099-413E65CB8EF0}"/>
              </a:ext>
            </a:extLst>
          </p:cNvPr>
          <p:cNvSpPr txBox="1"/>
          <p:nvPr/>
        </p:nvSpPr>
        <p:spPr>
          <a:xfrm>
            <a:off x="1581325" y="3454644"/>
            <a:ext cx="5985545" cy="923330"/>
          </a:xfrm>
          <a:prstGeom prst="rect">
            <a:avLst/>
          </a:prstGeom>
          <a:noFill/>
        </p:spPr>
        <p:txBody>
          <a:bodyPr wrap="square">
            <a:spAutoFit/>
          </a:bodyPr>
          <a:lstStyle/>
          <a:p>
            <a:r>
              <a:rPr lang="en-IN" sz="1800" dirty="0"/>
              <a:t>Quantity A                                     Quantity B</a:t>
            </a:r>
          </a:p>
          <a:p>
            <a:r>
              <a:rPr lang="en-IN" sz="1800" dirty="0"/>
              <a:t>The length of the third side                   8</a:t>
            </a:r>
          </a:p>
          <a:p>
            <a:endParaRPr lang="en-IN" sz="1800" dirty="0"/>
          </a:p>
        </p:txBody>
      </p:sp>
    </p:spTree>
    <p:extLst>
      <p:ext uri="{BB962C8B-B14F-4D97-AF65-F5344CB8AC3E}">
        <p14:creationId xmlns:p14="http://schemas.microsoft.com/office/powerpoint/2010/main" val="428736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4627-CC80-4093-9522-7825535CF466}"/>
              </a:ext>
            </a:extLst>
          </p:cNvPr>
          <p:cNvSpPr>
            <a:spLocks noGrp="1"/>
          </p:cNvSpPr>
          <p:nvPr>
            <p:ph type="title"/>
          </p:nvPr>
        </p:nvSpPr>
        <p:spPr>
          <a:xfrm>
            <a:off x="838200" y="365125"/>
            <a:ext cx="10515600" cy="591805"/>
          </a:xfrm>
        </p:spPr>
        <p:txBody>
          <a:bodyPr>
            <a:normAutofit fontScale="90000"/>
          </a:bodyPr>
          <a:lstStyle/>
          <a:p>
            <a:pPr algn="ctr"/>
            <a:r>
              <a:rPr lang="en-GB" dirty="0"/>
              <a:t>Geometry</a:t>
            </a:r>
            <a:endParaRPr lang="en-IN" dirty="0"/>
          </a:p>
        </p:txBody>
      </p:sp>
      <p:sp>
        <p:nvSpPr>
          <p:cNvPr id="3" name="Content Placeholder 2">
            <a:extLst>
              <a:ext uri="{FF2B5EF4-FFF2-40B4-BE49-F238E27FC236}">
                <a16:creationId xmlns:a16="http://schemas.microsoft.com/office/drawing/2014/main" id="{07F6DE01-3ED6-4156-B1F7-7121AF19B21E}"/>
              </a:ext>
            </a:extLst>
          </p:cNvPr>
          <p:cNvSpPr>
            <a:spLocks noGrp="1"/>
          </p:cNvSpPr>
          <p:nvPr>
            <p:ph idx="1"/>
          </p:nvPr>
        </p:nvSpPr>
        <p:spPr>
          <a:xfrm>
            <a:off x="666749" y="3324224"/>
            <a:ext cx="8524875" cy="2619375"/>
          </a:xfrm>
        </p:spPr>
        <p:txBody>
          <a:bodyPr>
            <a:normAutofit/>
          </a:bodyPr>
          <a:lstStyle/>
          <a:p>
            <a:endParaRPr lang="en-GB" dirty="0"/>
          </a:p>
          <a:p>
            <a:pPr marL="0" indent="0">
              <a:buNone/>
            </a:pPr>
            <a:endParaRPr lang="en-IN" dirty="0"/>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p:txBody>
      </p:sp>
      <p:sp>
        <p:nvSpPr>
          <p:cNvPr id="12" name="Arc 11">
            <a:extLst>
              <a:ext uri="{FF2B5EF4-FFF2-40B4-BE49-F238E27FC236}">
                <a16:creationId xmlns:a16="http://schemas.microsoft.com/office/drawing/2014/main" id="{8E70260F-FA38-45EB-BD00-D915467A793A}"/>
              </a:ext>
            </a:extLst>
          </p:cNvPr>
          <p:cNvSpPr/>
          <p:nvPr/>
        </p:nvSpPr>
        <p:spPr>
          <a:xfrm>
            <a:off x="3763942" y="2270052"/>
            <a:ext cx="318960" cy="956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9" name="Picture 8">
            <a:extLst>
              <a:ext uri="{FF2B5EF4-FFF2-40B4-BE49-F238E27FC236}">
                <a16:creationId xmlns:a16="http://schemas.microsoft.com/office/drawing/2014/main" id="{1DAB4D87-CCAC-4AA2-9922-AAE5E3BFA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3941" y="1154091"/>
            <a:ext cx="1617683" cy="1617683"/>
          </a:xfrm>
          <a:prstGeom prst="rect">
            <a:avLst/>
          </a:prstGeom>
        </p:spPr>
      </p:pic>
      <p:sp>
        <p:nvSpPr>
          <p:cNvPr id="11" name="Content Placeholder 2">
            <a:extLst>
              <a:ext uri="{FF2B5EF4-FFF2-40B4-BE49-F238E27FC236}">
                <a16:creationId xmlns:a16="http://schemas.microsoft.com/office/drawing/2014/main" id="{C2D9B34F-77A6-43DF-B785-8224E3C4BE0A}"/>
              </a:ext>
            </a:extLst>
          </p:cNvPr>
          <p:cNvSpPr txBox="1">
            <a:spLocks/>
          </p:cNvSpPr>
          <p:nvPr/>
        </p:nvSpPr>
        <p:spPr>
          <a:xfrm>
            <a:off x="819149" y="3476624"/>
            <a:ext cx="8524875" cy="26193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a:p>
          <a:p>
            <a:pPr marL="0" indent="0">
              <a:buFont typeface="Wingdings 3" charset="2"/>
              <a:buNone/>
            </a:pPr>
            <a:endParaRPr lang="en-IN"/>
          </a:p>
          <a:p>
            <a:pPr marL="0" indent="0">
              <a:buFont typeface="Wingdings 3" charset="2"/>
              <a:buNone/>
            </a:pPr>
            <a:endParaRPr lang="en-IN"/>
          </a:p>
          <a:p>
            <a:pPr marL="0" indent="0">
              <a:buFont typeface="Wingdings 3" charset="2"/>
              <a:buNone/>
            </a:pPr>
            <a:endParaRPr lang="en-IN"/>
          </a:p>
          <a:p>
            <a:endParaRPr lang="en-IN"/>
          </a:p>
          <a:p>
            <a:endParaRPr lang="en-IN"/>
          </a:p>
          <a:p>
            <a:endParaRPr lang="en-IN"/>
          </a:p>
          <a:p>
            <a:pPr marL="0" indent="0">
              <a:buFont typeface="Wingdings 3" charset="2"/>
              <a:buNone/>
            </a:pPr>
            <a:endParaRPr lang="en-IN" dirty="0"/>
          </a:p>
        </p:txBody>
      </p:sp>
      <p:sp>
        <p:nvSpPr>
          <p:cNvPr id="13" name="TextBox 12">
            <a:extLst>
              <a:ext uri="{FF2B5EF4-FFF2-40B4-BE49-F238E27FC236}">
                <a16:creationId xmlns:a16="http://schemas.microsoft.com/office/drawing/2014/main" id="{5C1130F5-4910-45D5-A86A-55B8D93823B2}"/>
              </a:ext>
            </a:extLst>
          </p:cNvPr>
          <p:cNvSpPr txBox="1"/>
          <p:nvPr/>
        </p:nvSpPr>
        <p:spPr>
          <a:xfrm>
            <a:off x="1409700" y="3324224"/>
            <a:ext cx="6096000" cy="923330"/>
          </a:xfrm>
          <a:prstGeom prst="rect">
            <a:avLst/>
          </a:prstGeom>
          <a:noFill/>
        </p:spPr>
        <p:txBody>
          <a:bodyPr wrap="square">
            <a:spAutoFit/>
          </a:bodyPr>
          <a:lstStyle/>
          <a:p>
            <a:pPr marL="0" indent="0">
              <a:buNone/>
            </a:pPr>
            <a:r>
              <a:rPr lang="en-IN" dirty="0"/>
              <a:t>If &lt;a , &lt;b are adjacent angles  and &lt;a + &lt;b = 180, </a:t>
            </a:r>
          </a:p>
          <a:p>
            <a:pPr marL="0" indent="0">
              <a:buNone/>
            </a:pPr>
            <a:r>
              <a:rPr lang="en-IN" dirty="0"/>
              <a:t>then &lt;a, &lt;b are called a ’ linear pair’ of angles</a:t>
            </a:r>
          </a:p>
          <a:p>
            <a:r>
              <a:rPr lang="en-IN" dirty="0"/>
              <a:t> </a:t>
            </a:r>
          </a:p>
        </p:txBody>
      </p:sp>
    </p:spTree>
    <p:extLst>
      <p:ext uri="{BB962C8B-B14F-4D97-AF65-F5344CB8AC3E}">
        <p14:creationId xmlns:p14="http://schemas.microsoft.com/office/powerpoint/2010/main" val="137370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 calcmode="lin" valueType="num">
                                      <p:cBhvr additive="base">
                                        <p:cTn id="2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anim calcmode="lin" valueType="num">
                                      <p:cBhvr additive="base">
                                        <p:cTn id="2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8C4E80-EB18-4EB7-B3FA-37AC60D7A179}"/>
              </a:ext>
            </a:extLst>
          </p:cNvPr>
          <p:cNvSpPr>
            <a:spLocks noGrp="1"/>
          </p:cNvSpPr>
          <p:nvPr>
            <p:ph type="title"/>
          </p:nvPr>
        </p:nvSpPr>
        <p:spPr>
          <a:xfrm>
            <a:off x="838200" y="365125"/>
            <a:ext cx="10515600" cy="493519"/>
          </a:xfrm>
        </p:spPr>
        <p:txBody>
          <a:bodyPr>
            <a:normAutofit fontScale="90000"/>
          </a:bodyPr>
          <a:lstStyle/>
          <a:p>
            <a:pPr algn="ctr"/>
            <a:r>
              <a:rPr lang="en-GB" dirty="0"/>
              <a:t>Exercise 2D</a:t>
            </a:r>
            <a:endParaRPr lang="en-IN" dirty="0"/>
          </a:p>
        </p:txBody>
      </p:sp>
      <p:sp>
        <p:nvSpPr>
          <p:cNvPr id="3" name="Content Placeholder 2">
            <a:extLst>
              <a:ext uri="{FF2B5EF4-FFF2-40B4-BE49-F238E27FC236}">
                <a16:creationId xmlns:a16="http://schemas.microsoft.com/office/drawing/2014/main" id="{8D4BA714-A933-4190-B431-318D1F97B32B}"/>
              </a:ext>
            </a:extLst>
          </p:cNvPr>
          <p:cNvSpPr>
            <a:spLocks noGrp="1"/>
          </p:cNvSpPr>
          <p:nvPr>
            <p:ph idx="1"/>
          </p:nvPr>
        </p:nvSpPr>
        <p:spPr>
          <a:xfrm>
            <a:off x="838200" y="1137424"/>
            <a:ext cx="10515600" cy="5039539"/>
          </a:xfrm>
        </p:spPr>
        <p:txBody>
          <a:bodyPr>
            <a:normAutofit/>
          </a:bodyPr>
          <a:lstStyle/>
          <a:p>
            <a:r>
              <a:rPr lang="en-IN" dirty="0"/>
              <a:t>What is the number of possible values of ‘x’?</a:t>
            </a:r>
          </a:p>
          <a:p>
            <a:endParaRPr lang="en-IN" dirty="0"/>
          </a:p>
          <a:p>
            <a:r>
              <a:rPr lang="en-IN" dirty="0"/>
              <a:t>X  is an integer</a:t>
            </a:r>
          </a:p>
          <a:p>
            <a:endParaRPr lang="en-IN" dirty="0"/>
          </a:p>
          <a:p>
            <a:r>
              <a:rPr lang="en-IN" dirty="0"/>
              <a:t>                   </a:t>
            </a:r>
          </a:p>
          <a:p>
            <a:endParaRPr lang="en-IN" dirty="0"/>
          </a:p>
          <a:p>
            <a:r>
              <a:rPr lang="en-IN" dirty="0"/>
              <a:t> </a:t>
            </a:r>
          </a:p>
          <a:p>
            <a:endParaRPr lang="en-IN" dirty="0"/>
          </a:p>
          <a:p>
            <a:r>
              <a:rPr lang="en-IN" dirty="0"/>
              <a:t>                                                  </a:t>
            </a:r>
          </a:p>
        </p:txBody>
      </p:sp>
      <p:pic>
        <p:nvPicPr>
          <p:cNvPr id="6" name="Picture 5">
            <a:extLst>
              <a:ext uri="{FF2B5EF4-FFF2-40B4-BE49-F238E27FC236}">
                <a16:creationId xmlns:a16="http://schemas.microsoft.com/office/drawing/2014/main" id="{E77C4C08-28F6-4D3B-8946-09ADD514432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rot="345995">
            <a:off x="5378151" y="1758706"/>
            <a:ext cx="2416468" cy="1205429"/>
          </a:xfrm>
          <a:prstGeom prst="rect">
            <a:avLst/>
          </a:prstGeom>
          <a:noFill/>
          <a:ln>
            <a:noFill/>
          </a:ln>
        </p:spPr>
      </p:pic>
    </p:spTree>
    <p:extLst>
      <p:ext uri="{BB962C8B-B14F-4D97-AF65-F5344CB8AC3E}">
        <p14:creationId xmlns:p14="http://schemas.microsoft.com/office/powerpoint/2010/main" val="27130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0ABD-C99D-4A06-9238-CFE2C6B58DC6}"/>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99434642-79BE-4976-A13F-104CB9991BA9}"/>
              </a:ext>
            </a:extLst>
          </p:cNvPr>
          <p:cNvSpPr>
            <a:spLocks noGrp="1"/>
          </p:cNvSpPr>
          <p:nvPr>
            <p:ph idx="1"/>
          </p:nvPr>
        </p:nvSpPr>
        <p:spPr/>
        <p:txBody>
          <a:bodyPr/>
          <a:lstStyle/>
          <a:p>
            <a:r>
              <a:rPr lang="en-IN" dirty="0"/>
              <a:t>Find ‘x’ </a:t>
            </a:r>
          </a:p>
        </p:txBody>
      </p:sp>
      <p:pic>
        <p:nvPicPr>
          <p:cNvPr id="4" name="Picture 3">
            <a:extLst>
              <a:ext uri="{FF2B5EF4-FFF2-40B4-BE49-F238E27FC236}">
                <a16:creationId xmlns:a16="http://schemas.microsoft.com/office/drawing/2014/main" id="{C7AB1A4F-4DAE-42DB-B396-8D34F274EA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97874" y="2634679"/>
            <a:ext cx="2372483" cy="1588642"/>
          </a:xfrm>
          <a:prstGeom prst="rect">
            <a:avLst/>
          </a:prstGeom>
          <a:noFill/>
          <a:ln>
            <a:noFill/>
          </a:ln>
        </p:spPr>
      </p:pic>
    </p:spTree>
    <p:extLst>
      <p:ext uri="{BB962C8B-B14F-4D97-AF65-F5344CB8AC3E}">
        <p14:creationId xmlns:p14="http://schemas.microsoft.com/office/powerpoint/2010/main" val="300947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59E4-9530-45C3-A49B-85AFA8753EC8}"/>
              </a:ext>
            </a:extLst>
          </p:cNvPr>
          <p:cNvSpPr>
            <a:spLocks noGrp="1"/>
          </p:cNvSpPr>
          <p:nvPr>
            <p:ph type="title"/>
          </p:nvPr>
        </p:nvSpPr>
        <p:spPr/>
        <p:txBody>
          <a:bodyPr/>
          <a:lstStyle/>
          <a:p>
            <a:pPr algn="ctr"/>
            <a:r>
              <a:rPr lang="en-IN" dirty="0"/>
              <a:t>examples</a:t>
            </a:r>
          </a:p>
        </p:txBody>
      </p:sp>
      <p:sp>
        <p:nvSpPr>
          <p:cNvPr id="3" name="Content Placeholder 2">
            <a:extLst>
              <a:ext uri="{FF2B5EF4-FFF2-40B4-BE49-F238E27FC236}">
                <a16:creationId xmlns:a16="http://schemas.microsoft.com/office/drawing/2014/main" id="{FF142F6D-E973-4A92-A1CB-24A6B6B612B7}"/>
              </a:ext>
            </a:extLst>
          </p:cNvPr>
          <p:cNvSpPr>
            <a:spLocks noGrp="1"/>
          </p:cNvSpPr>
          <p:nvPr>
            <p:ph idx="1"/>
          </p:nvPr>
        </p:nvSpPr>
        <p:spPr>
          <a:xfrm>
            <a:off x="677334" y="2160589"/>
            <a:ext cx="8596668" cy="4407359"/>
          </a:xfrm>
        </p:spPr>
        <p:txBody>
          <a:bodyPr/>
          <a:lstStyle/>
          <a:p>
            <a:r>
              <a:rPr lang="en-IN" dirty="0"/>
              <a:t>The perimeter of one square field is 60 m and that of another is 80 m. Find the diagonal of the third square field whose area equals the sum of the areas of the former two.</a:t>
            </a:r>
          </a:p>
          <a:p>
            <a:endParaRPr lang="en-IN" dirty="0"/>
          </a:p>
          <a:p>
            <a:endParaRPr lang="en-IN" dirty="0"/>
          </a:p>
          <a:p>
            <a:endParaRPr lang="en-IN" dirty="0"/>
          </a:p>
          <a:p>
            <a:endParaRPr lang="en-IN" dirty="0"/>
          </a:p>
          <a:p>
            <a:endParaRPr lang="en-IN" dirty="0"/>
          </a:p>
          <a:p>
            <a:r>
              <a:rPr lang="en-IN" dirty="0"/>
              <a:t>The adjacent sides of a parellelogram are 11cm and 13 cm. If one of the diagonals is 16 cm , find the other.</a:t>
            </a:r>
          </a:p>
        </p:txBody>
      </p:sp>
    </p:spTree>
    <p:extLst>
      <p:ext uri="{BB962C8B-B14F-4D97-AF65-F5344CB8AC3E}">
        <p14:creationId xmlns:p14="http://schemas.microsoft.com/office/powerpoint/2010/main" val="264515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AE8D-8493-48BB-9BF0-3B9E00C72C4D}"/>
              </a:ext>
            </a:extLst>
          </p:cNvPr>
          <p:cNvSpPr>
            <a:spLocks noGrp="1"/>
          </p:cNvSpPr>
          <p:nvPr>
            <p:ph type="title"/>
          </p:nvPr>
        </p:nvSpPr>
        <p:spPr/>
        <p:txBody>
          <a:bodyPr/>
          <a:lstStyle/>
          <a:p>
            <a:pPr algn="ctr"/>
            <a:r>
              <a:rPr lang="en-IN" dirty="0"/>
              <a:t>trapezium</a:t>
            </a:r>
          </a:p>
        </p:txBody>
      </p:sp>
      <p:pic>
        <p:nvPicPr>
          <p:cNvPr id="1032" name="Picture 8" descr="Image of Trapezium shape">
            <a:extLst>
              <a:ext uri="{FF2B5EF4-FFF2-40B4-BE49-F238E27FC236}">
                <a16:creationId xmlns:a16="http://schemas.microsoft.com/office/drawing/2014/main" id="{48CBFBC4-D092-4864-BFC3-ABA2C721B8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2821" y="1847231"/>
            <a:ext cx="4955023" cy="2780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4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2"/>
                                        </p:tgtEl>
                                        <p:attrNameLst>
                                          <p:attrName>style.visibility</p:attrName>
                                        </p:attrNameLst>
                                      </p:cBhvr>
                                      <p:to>
                                        <p:strVal val="visible"/>
                                      </p:to>
                                    </p:set>
                                    <p:anim calcmode="lin" valueType="num">
                                      <p:cBhvr additive="base">
                                        <p:cTn id="13" dur="500" fill="hold"/>
                                        <p:tgtEl>
                                          <p:spTgt spid="1032"/>
                                        </p:tgtEl>
                                        <p:attrNameLst>
                                          <p:attrName>ppt_x</p:attrName>
                                        </p:attrNameLst>
                                      </p:cBhvr>
                                      <p:tavLst>
                                        <p:tav tm="0">
                                          <p:val>
                                            <p:strVal val="#ppt_x"/>
                                          </p:val>
                                        </p:tav>
                                        <p:tav tm="100000">
                                          <p:val>
                                            <p:strVal val="#ppt_x"/>
                                          </p:val>
                                        </p:tav>
                                      </p:tavLst>
                                    </p:anim>
                                    <p:anim calcmode="lin" valueType="num">
                                      <p:cBhvr additive="base">
                                        <p:cTn id="14"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3F7D-38B3-4D2C-9370-20CDD714FF1C}"/>
              </a:ext>
            </a:extLst>
          </p:cNvPr>
          <p:cNvSpPr>
            <a:spLocks noGrp="1"/>
          </p:cNvSpPr>
          <p:nvPr>
            <p:ph type="title"/>
          </p:nvPr>
        </p:nvSpPr>
        <p:spPr>
          <a:xfrm>
            <a:off x="677334" y="222712"/>
            <a:ext cx="8596668" cy="1320800"/>
          </a:xfrm>
        </p:spPr>
        <p:txBody>
          <a:bodyPr>
            <a:normAutofit fontScale="90000"/>
          </a:bodyPr>
          <a:lstStyle/>
          <a:p>
            <a:pPr algn="ctr"/>
            <a:r>
              <a:rPr lang="en-IN" dirty="0"/>
              <a:t>Exercise</a:t>
            </a:r>
            <a:br>
              <a:rPr lang="en-IN" dirty="0"/>
            </a:br>
            <a:br>
              <a:rPr lang="en-IN" dirty="0"/>
            </a:br>
            <a:br>
              <a:rPr lang="en-IN" dirty="0"/>
            </a:br>
            <a:br>
              <a:rPr lang="en-IN" dirty="0"/>
            </a:br>
            <a:br>
              <a:rPr lang="en-IN" dirty="0"/>
            </a:br>
            <a:br>
              <a:rPr lang="en-IN" dirty="0"/>
            </a:br>
            <a:br>
              <a:rPr lang="en-IN" dirty="0"/>
            </a:br>
            <a:br>
              <a:rPr lang="en-IN" dirty="0"/>
            </a:br>
            <a:r>
              <a:rPr lang="en-IN" sz="2000" dirty="0"/>
              <a:t>Find Area of the trapezium above.</a:t>
            </a:r>
            <a:br>
              <a:rPr lang="en-IN" dirty="0"/>
            </a:br>
            <a:br>
              <a:rPr lang="en-IN" dirty="0"/>
            </a:br>
            <a:br>
              <a:rPr lang="en-IN" dirty="0"/>
            </a:br>
            <a:endParaRPr lang="en-IN" dirty="0"/>
          </a:p>
        </p:txBody>
      </p:sp>
      <p:pic>
        <p:nvPicPr>
          <p:cNvPr id="1026" name="Picture 2" descr="Area of Trapezium - Formula with Examples - Teachoo - Area of Trapeziu">
            <a:extLst>
              <a:ext uri="{FF2B5EF4-FFF2-40B4-BE49-F238E27FC236}">
                <a16:creationId xmlns:a16="http://schemas.microsoft.com/office/drawing/2014/main" id="{D4B6D7B4-522D-4AC9-8692-09BE86B6A4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3467" y="2167574"/>
            <a:ext cx="2552533" cy="18859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230DA9C-A1DC-4021-AE3C-FF24CBB7EC3C}"/>
                  </a:ext>
                </a:extLst>
              </p:cNvPr>
              <p:cNvSpPr txBox="1"/>
              <p:nvPr/>
            </p:nvSpPr>
            <p:spPr>
              <a:xfrm>
                <a:off x="4649701" y="2327944"/>
                <a:ext cx="21640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60</m:t>
                      </m:r>
                    </m:oMath>
                  </m:oMathPara>
                </a14:m>
                <a:endParaRPr lang="en-IN" sz="1200" dirty="0"/>
              </a:p>
            </p:txBody>
          </p:sp>
        </mc:Choice>
        <mc:Fallback xmlns="">
          <p:sp>
            <p:nvSpPr>
              <p:cNvPr id="4" name="TextBox 3">
                <a:extLst>
                  <a:ext uri="{FF2B5EF4-FFF2-40B4-BE49-F238E27FC236}">
                    <a16:creationId xmlns:a16="http://schemas.microsoft.com/office/drawing/2014/main" id="{4230DA9C-A1DC-4021-AE3C-FF24CBB7EC3C}"/>
                  </a:ext>
                </a:extLst>
              </p:cNvPr>
              <p:cNvSpPr txBox="1">
                <a:spLocks noRot="1" noChangeAspect="1" noMove="1" noResize="1" noEditPoints="1" noAdjustHandles="1" noChangeArrowheads="1" noChangeShapeType="1" noTextEdit="1"/>
              </p:cNvSpPr>
              <p:nvPr/>
            </p:nvSpPr>
            <p:spPr>
              <a:xfrm>
                <a:off x="4649701" y="2327944"/>
                <a:ext cx="216405" cy="184666"/>
              </a:xfrm>
              <a:prstGeom prst="rect">
                <a:avLst/>
              </a:prstGeom>
              <a:blipFill>
                <a:blip r:embed="rId3"/>
                <a:stretch>
                  <a:fillRect l="-14286" r="-17143"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EA366C-148B-4EE5-BACA-5CF7DA8D963B}"/>
                  </a:ext>
                </a:extLst>
              </p:cNvPr>
              <p:cNvSpPr txBox="1"/>
              <p:nvPr/>
            </p:nvSpPr>
            <p:spPr>
              <a:xfrm>
                <a:off x="4610607" y="3754073"/>
                <a:ext cx="294592"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80</m:t>
                      </m:r>
                    </m:oMath>
                  </m:oMathPara>
                </a14:m>
                <a:endParaRPr lang="en-IN" sz="1200" dirty="0"/>
              </a:p>
            </p:txBody>
          </p:sp>
        </mc:Choice>
        <mc:Fallback xmlns="">
          <p:sp>
            <p:nvSpPr>
              <p:cNvPr id="5" name="TextBox 4">
                <a:extLst>
                  <a:ext uri="{FF2B5EF4-FFF2-40B4-BE49-F238E27FC236}">
                    <a16:creationId xmlns:a16="http://schemas.microsoft.com/office/drawing/2014/main" id="{9DEA366C-148B-4EE5-BACA-5CF7DA8D963B}"/>
                  </a:ext>
                </a:extLst>
              </p:cNvPr>
              <p:cNvSpPr txBox="1">
                <a:spLocks noRot="1" noChangeAspect="1" noMove="1" noResize="1" noEditPoints="1" noAdjustHandles="1" noChangeArrowheads="1" noChangeShapeType="1" noTextEdit="1"/>
              </p:cNvSpPr>
              <p:nvPr/>
            </p:nvSpPr>
            <p:spPr>
              <a:xfrm>
                <a:off x="4610607" y="3754073"/>
                <a:ext cx="294592" cy="184666"/>
              </a:xfrm>
              <a:prstGeom prst="rect">
                <a:avLst/>
              </a:prstGeom>
              <a:blipFill>
                <a:blip r:embed="rId4"/>
                <a:stretch>
                  <a:fillRect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47733CA-82B5-4CD6-9569-A8E809F82D19}"/>
                  </a:ext>
                </a:extLst>
              </p:cNvPr>
              <p:cNvSpPr txBox="1"/>
              <p:nvPr/>
            </p:nvSpPr>
            <p:spPr>
              <a:xfrm>
                <a:off x="5759042" y="3035850"/>
                <a:ext cx="21640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26</m:t>
                      </m:r>
                    </m:oMath>
                  </m:oMathPara>
                </a14:m>
                <a:endParaRPr lang="en-IN" sz="1200" dirty="0"/>
              </a:p>
            </p:txBody>
          </p:sp>
        </mc:Choice>
        <mc:Fallback xmlns="">
          <p:sp>
            <p:nvSpPr>
              <p:cNvPr id="6" name="TextBox 5">
                <a:extLst>
                  <a:ext uri="{FF2B5EF4-FFF2-40B4-BE49-F238E27FC236}">
                    <a16:creationId xmlns:a16="http://schemas.microsoft.com/office/drawing/2014/main" id="{847733CA-82B5-4CD6-9569-A8E809F82D19}"/>
                  </a:ext>
                </a:extLst>
              </p:cNvPr>
              <p:cNvSpPr txBox="1">
                <a:spLocks noRot="1" noChangeAspect="1" noMove="1" noResize="1" noEditPoints="1" noAdjustHandles="1" noChangeArrowheads="1" noChangeShapeType="1" noTextEdit="1"/>
              </p:cNvSpPr>
              <p:nvPr/>
            </p:nvSpPr>
            <p:spPr>
              <a:xfrm>
                <a:off x="5759042" y="3035850"/>
                <a:ext cx="216405" cy="184666"/>
              </a:xfrm>
              <a:prstGeom prst="rect">
                <a:avLst/>
              </a:prstGeom>
              <a:blipFill>
                <a:blip r:embed="rId5"/>
                <a:stretch>
                  <a:fillRect l="-14286" r="-17143"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AD08436-5870-4D71-9692-CDF306086444}"/>
                  </a:ext>
                </a:extLst>
              </p:cNvPr>
              <p:cNvSpPr txBox="1"/>
              <p:nvPr/>
            </p:nvSpPr>
            <p:spPr>
              <a:xfrm>
                <a:off x="3543467" y="3018216"/>
                <a:ext cx="21640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200" b="0" i="1" smtClean="0">
                          <a:latin typeface="Cambria Math" panose="02040503050406030204" pitchFamily="18" charset="0"/>
                        </a:rPr>
                        <m:t>26</m:t>
                      </m:r>
                    </m:oMath>
                  </m:oMathPara>
                </a14:m>
                <a:endParaRPr lang="en-IN" sz="1200" dirty="0"/>
              </a:p>
            </p:txBody>
          </p:sp>
        </mc:Choice>
        <mc:Fallback xmlns="">
          <p:sp>
            <p:nvSpPr>
              <p:cNvPr id="7" name="TextBox 6">
                <a:extLst>
                  <a:ext uri="{FF2B5EF4-FFF2-40B4-BE49-F238E27FC236}">
                    <a16:creationId xmlns:a16="http://schemas.microsoft.com/office/drawing/2014/main" id="{1AD08436-5870-4D71-9692-CDF306086444}"/>
                  </a:ext>
                </a:extLst>
              </p:cNvPr>
              <p:cNvSpPr txBox="1">
                <a:spLocks noRot="1" noChangeAspect="1" noMove="1" noResize="1" noEditPoints="1" noAdjustHandles="1" noChangeArrowheads="1" noChangeShapeType="1" noTextEdit="1"/>
              </p:cNvSpPr>
              <p:nvPr/>
            </p:nvSpPr>
            <p:spPr>
              <a:xfrm>
                <a:off x="3543467" y="3018216"/>
                <a:ext cx="216405" cy="184666"/>
              </a:xfrm>
              <a:prstGeom prst="rect">
                <a:avLst/>
              </a:prstGeom>
              <a:blipFill>
                <a:blip r:embed="rId5"/>
                <a:stretch>
                  <a:fillRect l="-13889" r="-13889" b="-10000"/>
                </a:stretch>
              </a:blipFill>
            </p:spPr>
            <p:txBody>
              <a:bodyPr/>
              <a:lstStyle/>
              <a:p>
                <a:r>
                  <a:rPr lang="en-IN">
                    <a:noFill/>
                  </a:rPr>
                  <a:t> </a:t>
                </a:r>
              </a:p>
            </p:txBody>
          </p:sp>
        </mc:Fallback>
      </mc:AlternateContent>
    </p:spTree>
    <p:extLst>
      <p:ext uri="{BB962C8B-B14F-4D97-AF65-F5344CB8AC3E}">
        <p14:creationId xmlns:p14="http://schemas.microsoft.com/office/powerpoint/2010/main" val="109151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DC90-ADF7-43D9-BF22-F5C9210CEC3A}"/>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78B969DA-9760-4A1A-8523-7211BDEFC087}"/>
              </a:ext>
            </a:extLst>
          </p:cNvPr>
          <p:cNvSpPr>
            <a:spLocks noGrp="1"/>
          </p:cNvSpPr>
          <p:nvPr>
            <p:ph idx="1"/>
          </p:nvPr>
        </p:nvSpPr>
        <p:spPr>
          <a:xfrm>
            <a:off x="677334" y="1868215"/>
            <a:ext cx="8596668" cy="3880773"/>
          </a:xfrm>
        </p:spPr>
        <p:txBody>
          <a:bodyPr/>
          <a:lstStyle/>
          <a:p>
            <a:r>
              <a:rPr lang="en-IN" dirty="0"/>
              <a:t>Find the width of the path if the path area = 570 square metres given the </a:t>
            </a:r>
            <a:r>
              <a:rPr lang="en-IN"/>
              <a:t>outer measurements are  37m (L)  and 30 m (B)</a:t>
            </a:r>
            <a:endParaRPr lang="en-IN" dirty="0"/>
          </a:p>
        </p:txBody>
      </p:sp>
      <p:cxnSp>
        <p:nvCxnSpPr>
          <p:cNvPr id="5" name="Straight Connector 4">
            <a:extLst>
              <a:ext uri="{FF2B5EF4-FFF2-40B4-BE49-F238E27FC236}">
                <a16:creationId xmlns:a16="http://schemas.microsoft.com/office/drawing/2014/main" id="{0A381751-38E2-43D3-9AE8-03FB1FF87FFA}"/>
              </a:ext>
            </a:extLst>
          </p:cNvPr>
          <p:cNvCxnSpPr/>
          <p:nvPr/>
        </p:nvCxnSpPr>
        <p:spPr>
          <a:xfrm>
            <a:off x="2233061" y="3099335"/>
            <a:ext cx="3118585"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ED217BD-0960-47EE-80FC-2EDA3EFEE161}"/>
              </a:ext>
            </a:extLst>
          </p:cNvPr>
          <p:cNvCxnSpPr/>
          <p:nvPr/>
        </p:nvCxnSpPr>
        <p:spPr>
          <a:xfrm>
            <a:off x="2256639" y="3129094"/>
            <a:ext cx="0" cy="1484851"/>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BDCACD2-B33C-420E-8ACD-BD17DD7B7037}"/>
              </a:ext>
            </a:extLst>
          </p:cNvPr>
          <p:cNvCxnSpPr/>
          <p:nvPr/>
        </p:nvCxnSpPr>
        <p:spPr>
          <a:xfrm>
            <a:off x="2233061" y="4639112"/>
            <a:ext cx="3118585"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D800BC1-EF73-472C-82F7-E4C0FFCA1851}"/>
              </a:ext>
            </a:extLst>
          </p:cNvPr>
          <p:cNvCxnSpPr/>
          <p:nvPr/>
        </p:nvCxnSpPr>
        <p:spPr>
          <a:xfrm>
            <a:off x="5351646" y="3129094"/>
            <a:ext cx="0" cy="157713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8ECF937-E8CE-4D4D-BED8-E5EACEE93E22}"/>
              </a:ext>
            </a:extLst>
          </p:cNvPr>
          <p:cNvCxnSpPr>
            <a:cxnSpLocks/>
          </p:cNvCxnSpPr>
          <p:nvPr/>
        </p:nvCxnSpPr>
        <p:spPr>
          <a:xfrm>
            <a:off x="1913219" y="2684477"/>
            <a:ext cx="3758268"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413B36E-076D-47DC-9CA7-DE12FE487B98}"/>
              </a:ext>
            </a:extLst>
          </p:cNvPr>
          <p:cNvCxnSpPr/>
          <p:nvPr/>
        </p:nvCxnSpPr>
        <p:spPr>
          <a:xfrm>
            <a:off x="1845578" y="2684477"/>
            <a:ext cx="0" cy="224825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552BB07-0E36-48C6-8076-FB8EE5A48432}"/>
              </a:ext>
            </a:extLst>
          </p:cNvPr>
          <p:cNvCxnSpPr/>
          <p:nvPr/>
        </p:nvCxnSpPr>
        <p:spPr>
          <a:xfrm>
            <a:off x="1879134" y="4966283"/>
            <a:ext cx="3867325"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12B6B86-F4E3-405A-8245-2D38AD5C5490}"/>
              </a:ext>
            </a:extLst>
          </p:cNvPr>
          <p:cNvCxnSpPr>
            <a:cxnSpLocks/>
          </p:cNvCxnSpPr>
          <p:nvPr/>
        </p:nvCxnSpPr>
        <p:spPr>
          <a:xfrm>
            <a:off x="5726280" y="2697061"/>
            <a:ext cx="20179" cy="223566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89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983C-1B1B-4A11-A565-20F04D09E65B}"/>
              </a:ext>
            </a:extLst>
          </p:cNvPr>
          <p:cNvSpPr>
            <a:spLocks noGrp="1"/>
          </p:cNvSpPr>
          <p:nvPr>
            <p:ph type="title"/>
          </p:nvPr>
        </p:nvSpPr>
        <p:spPr/>
        <p:txBody>
          <a:bodyPr/>
          <a:lstStyle/>
          <a:p>
            <a:pPr algn="ctr"/>
            <a:r>
              <a:rPr lang="en-IN" dirty="0"/>
              <a:t>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0859C1-E057-4CF3-854B-E92856DC69CE}"/>
                  </a:ext>
                </a:extLst>
              </p:cNvPr>
              <p:cNvSpPr>
                <a:spLocks noGrp="1"/>
              </p:cNvSpPr>
              <p:nvPr>
                <p:ph idx="1"/>
              </p:nvPr>
            </p:nvSpPr>
            <p:spPr/>
            <p:txBody>
              <a:bodyPr/>
              <a:lstStyle/>
              <a:p>
                <a:r>
                  <a:rPr lang="en-IN" dirty="0"/>
                  <a:t>AB is not a diameter of the circle</a:t>
                </a:r>
              </a:p>
              <a:p>
                <a:r>
                  <a:rPr lang="en-IN" dirty="0"/>
                  <a:t> Quantity A                             Quantity B</a:t>
                </a:r>
              </a:p>
              <a:p>
                <a:r>
                  <a:rPr lang="en-IN" dirty="0"/>
                  <a:t>The area of the circle                 9</a:t>
                </a:r>
                <a14:m>
                  <m:oMath xmlns:m="http://schemas.openxmlformats.org/officeDocument/2006/math">
                    <m:r>
                      <a:rPr lang="en-IN" i="1">
                        <a:latin typeface="Cambria Math" panose="02040503050406030204" pitchFamily="18" charset="0"/>
                      </a:rPr>
                      <m:t>𝜋</m:t>
                    </m:r>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3E0859C1-E057-4CF3-854B-E92856DC69CE}"/>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AED64817-7E0B-43CE-B608-AB19AD53C95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19130" y="2160589"/>
            <a:ext cx="1643936" cy="1497255"/>
          </a:xfrm>
          <a:prstGeom prst="rect">
            <a:avLst/>
          </a:prstGeom>
          <a:noFill/>
          <a:ln>
            <a:noFill/>
          </a:ln>
        </p:spPr>
      </p:pic>
    </p:spTree>
    <p:extLst>
      <p:ext uri="{BB962C8B-B14F-4D97-AF65-F5344CB8AC3E}">
        <p14:creationId xmlns:p14="http://schemas.microsoft.com/office/powerpoint/2010/main" val="357661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BFF8-5F7B-45DF-91B8-2FE6F3203E94}"/>
              </a:ext>
            </a:extLst>
          </p:cNvPr>
          <p:cNvSpPr>
            <a:spLocks noGrp="1"/>
          </p:cNvSpPr>
          <p:nvPr>
            <p:ph type="title"/>
          </p:nvPr>
        </p:nvSpPr>
        <p:spPr/>
        <p:txBody>
          <a:bodyPr/>
          <a:lstStyle/>
          <a:p>
            <a:pPr algn="ctr"/>
            <a:r>
              <a:rPr lang="en-GB" dirty="0"/>
              <a:t>Example</a:t>
            </a:r>
            <a:endParaRPr lang="en-IN" dirty="0"/>
          </a:p>
        </p:txBody>
      </p:sp>
      <p:sp>
        <p:nvSpPr>
          <p:cNvPr id="8" name="Content Placeholder 7">
            <a:extLst>
              <a:ext uri="{FF2B5EF4-FFF2-40B4-BE49-F238E27FC236}">
                <a16:creationId xmlns:a16="http://schemas.microsoft.com/office/drawing/2014/main" id="{333045DA-E44E-4329-979C-1B13A715AC20}"/>
              </a:ext>
            </a:extLst>
          </p:cNvPr>
          <p:cNvSpPr>
            <a:spLocks noGrp="1"/>
          </p:cNvSpPr>
          <p:nvPr>
            <p:ph idx="1"/>
          </p:nvPr>
        </p:nvSpPr>
        <p:spPr/>
        <p:txBody>
          <a:bodyPr/>
          <a:lstStyle/>
          <a:p>
            <a:r>
              <a:rPr lang="en-GB" dirty="0"/>
              <a:t>ABCD is a parallelogram. AE is perpendicular to DC and CF is perpendicular</a:t>
            </a:r>
          </a:p>
          <a:p>
            <a:r>
              <a:rPr lang="en-GB" dirty="0"/>
              <a:t> to AD. If AB = 16 , AE = 8 and CF = 10, find AD.</a:t>
            </a:r>
          </a:p>
          <a:p>
            <a:endParaRPr lang="en-GB" dirty="0"/>
          </a:p>
          <a:p>
            <a:r>
              <a:rPr lang="en-GB" dirty="0"/>
              <a:t>Area of a parallelogram = b x h</a:t>
            </a:r>
          </a:p>
          <a:p>
            <a:r>
              <a:rPr lang="en-GB" dirty="0"/>
              <a:t> </a:t>
            </a:r>
          </a:p>
          <a:p>
            <a:r>
              <a:rPr lang="en-GB" dirty="0"/>
              <a:t>AD x CF = AB x AE</a:t>
            </a:r>
          </a:p>
          <a:p>
            <a:r>
              <a:rPr lang="en-GB" dirty="0"/>
              <a:t>AD x 10 = 16 x 8</a:t>
            </a:r>
          </a:p>
          <a:p>
            <a:r>
              <a:rPr lang="en-GB" dirty="0"/>
              <a:t>AD  = 128 / 10  = 12.8</a:t>
            </a:r>
            <a:endParaRPr lang="en-IN" dirty="0"/>
          </a:p>
        </p:txBody>
      </p:sp>
      <p:pic>
        <p:nvPicPr>
          <p:cNvPr id="9" name="Content Placeholder 4">
            <a:extLst>
              <a:ext uri="{FF2B5EF4-FFF2-40B4-BE49-F238E27FC236}">
                <a16:creationId xmlns:a16="http://schemas.microsoft.com/office/drawing/2014/main" id="{E9A66969-2FE2-48F3-B4BF-081532891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3326431"/>
            <a:ext cx="3914965" cy="2490169"/>
          </a:xfrm>
          <a:prstGeom prst="rect">
            <a:avLst/>
          </a:prstGeom>
        </p:spPr>
      </p:pic>
      <p:cxnSp>
        <p:nvCxnSpPr>
          <p:cNvPr id="4" name="Straight Arrow Connector 3">
            <a:extLst>
              <a:ext uri="{FF2B5EF4-FFF2-40B4-BE49-F238E27FC236}">
                <a16:creationId xmlns:a16="http://schemas.microsoft.com/office/drawing/2014/main" id="{F3D64780-C3A5-40A8-8967-9F4C0ACEC04B}"/>
              </a:ext>
            </a:extLst>
          </p:cNvPr>
          <p:cNvCxnSpPr>
            <a:cxnSpLocks/>
          </p:cNvCxnSpPr>
          <p:nvPr/>
        </p:nvCxnSpPr>
        <p:spPr>
          <a:xfrm>
            <a:off x="6481187" y="4732774"/>
            <a:ext cx="2059912" cy="582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C8A906C-0413-48EE-8AE8-4D296BECF4F0}"/>
              </a:ext>
            </a:extLst>
          </p:cNvPr>
          <p:cNvCxnSpPr/>
          <p:nvPr/>
        </p:nvCxnSpPr>
        <p:spPr>
          <a:xfrm flipH="1">
            <a:off x="7033846" y="3607358"/>
            <a:ext cx="110532" cy="170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F75226C-5897-4C2B-99C1-50B8D9AE637A}"/>
                  </a:ext>
                </a:extLst>
              </p:cNvPr>
              <p:cNvSpPr txBox="1"/>
              <p:nvPr/>
            </p:nvSpPr>
            <p:spPr>
              <a:xfrm>
                <a:off x="6869384" y="5319506"/>
                <a:ext cx="2222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𝐸</m:t>
                      </m:r>
                    </m:oMath>
                  </m:oMathPara>
                </a14:m>
                <a:endParaRPr lang="en-IN" dirty="0"/>
              </a:p>
            </p:txBody>
          </p:sp>
        </mc:Choice>
        <mc:Fallback xmlns="">
          <p:sp>
            <p:nvSpPr>
              <p:cNvPr id="17" name="TextBox 16">
                <a:extLst>
                  <a:ext uri="{FF2B5EF4-FFF2-40B4-BE49-F238E27FC236}">
                    <a16:creationId xmlns:a16="http://schemas.microsoft.com/office/drawing/2014/main" id="{7F75226C-5897-4C2B-99C1-50B8D9AE637A}"/>
                  </a:ext>
                </a:extLst>
              </p:cNvPr>
              <p:cNvSpPr txBox="1">
                <a:spLocks noRot="1" noChangeAspect="1" noMove="1" noResize="1" noEditPoints="1" noAdjustHandles="1" noChangeArrowheads="1" noChangeShapeType="1" noTextEdit="1"/>
              </p:cNvSpPr>
              <p:nvPr/>
            </p:nvSpPr>
            <p:spPr>
              <a:xfrm>
                <a:off x="6869384" y="5319506"/>
                <a:ext cx="222240" cy="276999"/>
              </a:xfrm>
              <a:prstGeom prst="rect">
                <a:avLst/>
              </a:prstGeom>
              <a:blipFill>
                <a:blip r:embed="rId3"/>
                <a:stretch>
                  <a:fillRect l="-22222" r="-19444"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8151F51-F632-43B2-A157-681A1D6A4051}"/>
                  </a:ext>
                </a:extLst>
              </p:cNvPr>
              <p:cNvSpPr txBox="1"/>
              <p:nvPr/>
            </p:nvSpPr>
            <p:spPr>
              <a:xfrm>
                <a:off x="6300943" y="4571515"/>
                <a:ext cx="219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𝐹</m:t>
                      </m:r>
                    </m:oMath>
                  </m:oMathPara>
                </a14:m>
                <a:endParaRPr lang="en-IN" dirty="0"/>
              </a:p>
            </p:txBody>
          </p:sp>
        </mc:Choice>
        <mc:Fallback xmlns="">
          <p:sp>
            <p:nvSpPr>
              <p:cNvPr id="18" name="TextBox 17">
                <a:extLst>
                  <a:ext uri="{FF2B5EF4-FFF2-40B4-BE49-F238E27FC236}">
                    <a16:creationId xmlns:a16="http://schemas.microsoft.com/office/drawing/2014/main" id="{68151F51-F632-43B2-A157-681A1D6A4051}"/>
                  </a:ext>
                </a:extLst>
              </p:cNvPr>
              <p:cNvSpPr txBox="1">
                <a:spLocks noRot="1" noChangeAspect="1" noMove="1" noResize="1" noEditPoints="1" noAdjustHandles="1" noChangeArrowheads="1" noChangeShapeType="1" noTextEdit="1"/>
              </p:cNvSpPr>
              <p:nvPr/>
            </p:nvSpPr>
            <p:spPr>
              <a:xfrm>
                <a:off x="6300943" y="4571515"/>
                <a:ext cx="219034" cy="276999"/>
              </a:xfrm>
              <a:prstGeom prst="rect">
                <a:avLst/>
              </a:prstGeom>
              <a:blipFill>
                <a:blip r:embed="rId4"/>
                <a:stretch>
                  <a:fillRect l="-22222" r="-16667" b="-8889"/>
                </a:stretch>
              </a:blipFill>
            </p:spPr>
            <p:txBody>
              <a:bodyPr/>
              <a:lstStyle/>
              <a:p>
                <a:r>
                  <a:rPr lang="en-IN">
                    <a:noFill/>
                  </a:rPr>
                  <a:t> </a:t>
                </a:r>
              </a:p>
            </p:txBody>
          </p:sp>
        </mc:Fallback>
      </mc:AlternateContent>
    </p:spTree>
    <p:extLst>
      <p:ext uri="{BB962C8B-B14F-4D97-AF65-F5344CB8AC3E}">
        <p14:creationId xmlns:p14="http://schemas.microsoft.com/office/powerpoint/2010/main" val="166308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 calcmode="lin" valueType="num">
                                      <p:cBhvr additive="base">
                                        <p:cTn id="2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 calcmode="lin" valueType="num">
                                      <p:cBhvr additive="base">
                                        <p:cTn id="4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anim calcmode="lin" valueType="num">
                                      <p:cBhvr additive="base">
                                        <p:cTn id="5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30C4-8E8A-4FA2-B6BF-FB5215E05C66}"/>
              </a:ext>
            </a:extLst>
          </p:cNvPr>
          <p:cNvSpPr>
            <a:spLocks noGrp="1"/>
          </p:cNvSpPr>
          <p:nvPr>
            <p:ph type="title"/>
          </p:nvPr>
        </p:nvSpPr>
        <p:spPr/>
        <p:txBody>
          <a:bodyPr/>
          <a:lstStyle/>
          <a:p>
            <a:pPr algn="ctr"/>
            <a:r>
              <a:rPr lang="en-GB" dirty="0"/>
              <a:t>Example</a:t>
            </a:r>
            <a:endParaRPr lang="en-IN" dirty="0"/>
          </a:p>
        </p:txBody>
      </p:sp>
      <p:sp>
        <p:nvSpPr>
          <p:cNvPr id="3" name="Content Placeholder 2">
            <a:extLst>
              <a:ext uri="{FF2B5EF4-FFF2-40B4-BE49-F238E27FC236}">
                <a16:creationId xmlns:a16="http://schemas.microsoft.com/office/drawing/2014/main" id="{B5F5CD26-2ABA-4860-BCDC-A121589583E1}"/>
              </a:ext>
            </a:extLst>
          </p:cNvPr>
          <p:cNvSpPr>
            <a:spLocks noGrp="1"/>
          </p:cNvSpPr>
          <p:nvPr>
            <p:ph idx="1"/>
          </p:nvPr>
        </p:nvSpPr>
        <p:spPr>
          <a:xfrm>
            <a:off x="677334" y="1346201"/>
            <a:ext cx="8596668" cy="4695162"/>
          </a:xfrm>
        </p:spPr>
        <p:txBody>
          <a:bodyPr/>
          <a:lstStyle/>
          <a:p>
            <a:r>
              <a:rPr lang="en-US" altLang="en-US" dirty="0">
                <a:solidFill>
                  <a:schemeClr val="tx1"/>
                </a:solidFill>
                <a:latin typeface="Arial" panose="020B0604020202020204" pitchFamily="34" charset="0"/>
              </a:rPr>
              <a:t>Calculate the perimeter of the parallelogram if the length of the horizontal side is 12 </a:t>
            </a:r>
            <a:endParaRPr lang="en-IN" dirty="0"/>
          </a:p>
        </p:txBody>
      </p:sp>
      <p:sp>
        <p:nvSpPr>
          <p:cNvPr id="6" name="Rectangle 5">
            <a:extLst>
              <a:ext uri="{FF2B5EF4-FFF2-40B4-BE49-F238E27FC236}">
                <a16:creationId xmlns:a16="http://schemas.microsoft.com/office/drawing/2014/main" id="{A663DB81-FA54-4865-BFA6-F05BAB415ABB}"/>
              </a:ext>
            </a:extLst>
          </p:cNvPr>
          <p:cNvSpPr>
            <a:spLocks noChangeArrowheads="1"/>
          </p:cNvSpPr>
          <p:nvPr/>
        </p:nvSpPr>
        <p:spPr bwMode="auto">
          <a:xfrm>
            <a:off x="0" y="-548536"/>
            <a:ext cx="2412840"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5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0" name="Picture 6">
            <a:extLst>
              <a:ext uri="{FF2B5EF4-FFF2-40B4-BE49-F238E27FC236}">
                <a16:creationId xmlns:a16="http://schemas.microsoft.com/office/drawing/2014/main" id="{7D1B5FB3-9836-48ED-9DE7-0D3239E2F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400" y="2578100"/>
            <a:ext cx="2768600" cy="1587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2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anim calcmode="lin" valueType="num">
                                      <p:cBhvr additive="base">
                                        <p:cTn id="19" dur="500" fill="hold"/>
                                        <p:tgtEl>
                                          <p:spTgt spid="1030"/>
                                        </p:tgtEl>
                                        <p:attrNameLst>
                                          <p:attrName>ppt_x</p:attrName>
                                        </p:attrNameLst>
                                      </p:cBhvr>
                                      <p:tavLst>
                                        <p:tav tm="0">
                                          <p:val>
                                            <p:strVal val="#ppt_x"/>
                                          </p:val>
                                        </p:tav>
                                        <p:tav tm="100000">
                                          <p:val>
                                            <p:strVal val="#ppt_x"/>
                                          </p:val>
                                        </p:tav>
                                      </p:tavLst>
                                    </p:anim>
                                    <p:anim calcmode="lin" valueType="num">
                                      <p:cBhvr additive="base">
                                        <p:cTn id="20"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E222-D661-493A-8716-4BAAB573AEA6}"/>
              </a:ext>
            </a:extLst>
          </p:cNvPr>
          <p:cNvSpPr>
            <a:spLocks noGrp="1"/>
          </p:cNvSpPr>
          <p:nvPr>
            <p:ph type="title"/>
          </p:nvPr>
        </p:nvSpPr>
        <p:spPr>
          <a:xfrm>
            <a:off x="677334" y="609600"/>
            <a:ext cx="8596668" cy="711200"/>
          </a:xfrm>
        </p:spPr>
        <p:txBody>
          <a:bodyPr/>
          <a:lstStyle/>
          <a:p>
            <a:pPr algn="ctr"/>
            <a:r>
              <a:rPr lang="en-GB" dirty="0"/>
              <a:t>Example</a:t>
            </a:r>
            <a:endParaRPr lang="en-IN" dirty="0"/>
          </a:p>
        </p:txBody>
      </p:sp>
      <p:sp>
        <p:nvSpPr>
          <p:cNvPr id="3" name="Content Placeholder 2">
            <a:extLst>
              <a:ext uri="{FF2B5EF4-FFF2-40B4-BE49-F238E27FC236}">
                <a16:creationId xmlns:a16="http://schemas.microsoft.com/office/drawing/2014/main" id="{7359CE03-7884-4C6E-8B99-63F08B445F6E}"/>
              </a:ext>
            </a:extLst>
          </p:cNvPr>
          <p:cNvSpPr>
            <a:spLocks noGrp="1"/>
          </p:cNvSpPr>
          <p:nvPr>
            <p:ph idx="1"/>
          </p:nvPr>
        </p:nvSpPr>
        <p:spPr>
          <a:xfrm>
            <a:off x="677334" y="1676401"/>
            <a:ext cx="8596668" cy="4364962"/>
          </a:xfrm>
        </p:spPr>
        <p:txBody>
          <a:bodyPr/>
          <a:lstStyle/>
          <a:p>
            <a:r>
              <a:rPr kumimoji="0" lang="en-US" altLang="en-US" sz="1800" b="0" i="0" u="none" strike="noStrike" cap="none" normalizeH="0" baseline="0" dirty="0">
                <a:ln>
                  <a:noFill/>
                </a:ln>
                <a:solidFill>
                  <a:schemeClr val="tx1"/>
                </a:solidFill>
                <a:effectLst/>
                <a:latin typeface="Arial" panose="020B0604020202020204" pitchFamily="34" charset="0"/>
              </a:rPr>
              <a:t>Calculate the perimeter of the parallelogram.</a:t>
            </a:r>
          </a:p>
          <a:p>
            <a:r>
              <a:rPr lang="en-IN" dirty="0"/>
              <a:t> </a:t>
            </a:r>
          </a:p>
        </p:txBody>
      </p:sp>
      <p:sp>
        <p:nvSpPr>
          <p:cNvPr id="4" name="Rectangle 1">
            <a:extLst>
              <a:ext uri="{FF2B5EF4-FFF2-40B4-BE49-F238E27FC236}">
                <a16:creationId xmlns:a16="http://schemas.microsoft.com/office/drawing/2014/main" id="{D5583528-CB6A-43F9-B329-BF037FBAAAB0}"/>
              </a:ext>
            </a:extLst>
          </p:cNvPr>
          <p:cNvSpPr>
            <a:spLocks noChangeArrowheads="1"/>
          </p:cNvSpPr>
          <p:nvPr/>
        </p:nvSpPr>
        <p:spPr bwMode="auto">
          <a:xfrm>
            <a:off x="0" y="-440814"/>
            <a:ext cx="249299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1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A7C73279-12E1-4AD0-9F8D-7039B814C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717800"/>
            <a:ext cx="2768600" cy="226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51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2161</TotalTime>
  <Words>6810</Words>
  <Application>Microsoft Office PowerPoint</Application>
  <PresentationFormat>Widescreen</PresentationFormat>
  <Paragraphs>1200</Paragraphs>
  <Slides>143</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143</vt:i4>
      </vt:variant>
    </vt:vector>
  </HeadingPairs>
  <TitlesOfParts>
    <vt:vector size="155" baseType="lpstr">
      <vt:lpstr>Arial</vt:lpstr>
      <vt:lpstr>Calibri</vt:lpstr>
      <vt:lpstr>Cambria Math</vt:lpstr>
      <vt:lpstr>MathJax_Main</vt:lpstr>
      <vt:lpstr>MathJax_Math</vt:lpstr>
      <vt:lpstr>MathJax_Size2</vt:lpstr>
      <vt:lpstr>Symbol</vt:lpstr>
      <vt:lpstr>Times New Roman</vt:lpstr>
      <vt:lpstr>Trebuchet MS</vt:lpstr>
      <vt:lpstr>Wingdings</vt:lpstr>
      <vt:lpstr>Wingdings 3</vt:lpstr>
      <vt:lpstr>Facet</vt:lpstr>
      <vt:lpstr>Geometry</vt:lpstr>
      <vt:lpstr>Geometry</vt:lpstr>
      <vt:lpstr>Geometry</vt:lpstr>
      <vt:lpstr>Geometry</vt:lpstr>
      <vt:lpstr>Geometry</vt:lpstr>
      <vt:lpstr>Geometry</vt:lpstr>
      <vt:lpstr>Types of angles  Adjacent angles :        Vertically opposite angles :  </vt:lpstr>
      <vt:lpstr>Geometry</vt:lpstr>
      <vt:lpstr>Geometry</vt:lpstr>
      <vt:lpstr>Geometry</vt:lpstr>
      <vt:lpstr>PowerPoint Presentation</vt:lpstr>
      <vt:lpstr>Geometry : Lines and Angles</vt:lpstr>
      <vt:lpstr>Geometry : Lines and Angles</vt:lpstr>
      <vt:lpstr>Geometry : Lines and Angles</vt:lpstr>
      <vt:lpstr>Geometry : Lines and angles</vt:lpstr>
      <vt:lpstr>PowerPoint Presentation</vt:lpstr>
      <vt:lpstr>Geometry: Triangles</vt:lpstr>
      <vt:lpstr>Triangles</vt:lpstr>
      <vt:lpstr>Triangles</vt:lpstr>
      <vt:lpstr>triangles</vt:lpstr>
      <vt:lpstr>Triangles  Scalene triangle</vt:lpstr>
      <vt:lpstr>PowerPoint Presentation</vt:lpstr>
      <vt:lpstr>Triangles</vt:lpstr>
      <vt:lpstr>Triangles</vt:lpstr>
      <vt:lpstr>Geometry</vt:lpstr>
      <vt:lpstr>Geometry</vt:lpstr>
      <vt:lpstr>Triangles</vt:lpstr>
      <vt:lpstr>SIMILAR TRIANGLES</vt:lpstr>
      <vt:lpstr>SIMILAR TRIANGLES</vt:lpstr>
      <vt:lpstr>SIMILAR TRIANGLES</vt:lpstr>
      <vt:lpstr>Exercise</vt:lpstr>
      <vt:lpstr>exercise</vt:lpstr>
      <vt:lpstr>exercise</vt:lpstr>
      <vt:lpstr>exercise</vt:lpstr>
      <vt:lpstr> </vt:lpstr>
      <vt:lpstr>Exercise     If AC  = 6  and BC = 8  find  ‘a’ </vt:lpstr>
      <vt:lpstr>Exercise  If ‘O’ is the centre of circle OD = 3.5  find  BC  </vt:lpstr>
      <vt:lpstr>Triangles</vt:lpstr>
      <vt:lpstr>Triangles     </vt:lpstr>
      <vt:lpstr> Property of a median       AD is the median    BD = DC  = ½ BC   Area of triangle ABD  = ½ x BD x AE               = ½  x DC x AE  = Area of triangle ADC  A median divides a triangle into two triangles of equal area.  </vt:lpstr>
      <vt:lpstr>Triangles</vt:lpstr>
      <vt:lpstr>Triangles</vt:lpstr>
      <vt:lpstr>Theorems</vt:lpstr>
      <vt:lpstr>Triangles</vt:lpstr>
      <vt:lpstr>Triangles </vt:lpstr>
      <vt:lpstr>TRIANGLES</vt:lpstr>
      <vt:lpstr>exercise</vt:lpstr>
      <vt:lpstr>Quadrilaterals : Squares</vt:lpstr>
      <vt:lpstr>Rectangles</vt:lpstr>
      <vt:lpstr>Rhombus</vt:lpstr>
      <vt:lpstr>Rhombus : Properties</vt:lpstr>
      <vt:lpstr>PowerPoint Presentation</vt:lpstr>
      <vt:lpstr>Trapezium</vt:lpstr>
      <vt:lpstr>parallelogram</vt:lpstr>
      <vt:lpstr>Polygons</vt:lpstr>
      <vt:lpstr>Properties of polygon</vt:lpstr>
      <vt:lpstr>Properties of polygon</vt:lpstr>
      <vt:lpstr>Polygons : Exercise</vt:lpstr>
      <vt:lpstr>exercise</vt:lpstr>
      <vt:lpstr>Circles</vt:lpstr>
      <vt:lpstr>Circle:</vt:lpstr>
      <vt:lpstr>Properties of circles</vt:lpstr>
      <vt:lpstr>Chord Properties</vt:lpstr>
      <vt:lpstr>Chord properties</vt:lpstr>
      <vt:lpstr>Chord Properties</vt:lpstr>
      <vt:lpstr>Chord Properties</vt:lpstr>
      <vt:lpstr>Chord properties</vt:lpstr>
      <vt:lpstr>Chord properties</vt:lpstr>
      <vt:lpstr>Angle Properties</vt:lpstr>
      <vt:lpstr>Angle properties</vt:lpstr>
      <vt:lpstr>Tangent properties </vt:lpstr>
      <vt:lpstr>Note:</vt:lpstr>
      <vt:lpstr>Tangent properties</vt:lpstr>
      <vt:lpstr>Cyclic  Quadrilaterals</vt:lpstr>
      <vt:lpstr>exercise</vt:lpstr>
      <vt:lpstr>exercise</vt:lpstr>
      <vt:lpstr>exercise</vt:lpstr>
      <vt:lpstr>Mensuration  2D</vt:lpstr>
      <vt:lpstr>Mensuration  2D : Triangles</vt:lpstr>
      <vt:lpstr>Mensuration  2D : Triangles</vt:lpstr>
      <vt:lpstr>Mensuration  2D : Triangles</vt:lpstr>
      <vt:lpstr>Quadrilaterals</vt:lpstr>
      <vt:lpstr>Quadrilaterals</vt:lpstr>
      <vt:lpstr>Quadrilaterals</vt:lpstr>
      <vt:lpstr>Mensuration 3D</vt:lpstr>
      <vt:lpstr>Mensuration : 3D</vt:lpstr>
      <vt:lpstr>Exercise 2 D</vt:lpstr>
      <vt:lpstr>Exercise 2D</vt:lpstr>
      <vt:lpstr>exercise</vt:lpstr>
      <vt:lpstr>Exercise 2D</vt:lpstr>
      <vt:lpstr>exercise</vt:lpstr>
      <vt:lpstr>examples</vt:lpstr>
      <vt:lpstr>trapezium</vt:lpstr>
      <vt:lpstr>Exercise        Find Area of the trapezium above.   </vt:lpstr>
      <vt:lpstr>exercise</vt:lpstr>
      <vt:lpstr>exercise</vt:lpstr>
      <vt:lpstr>Example</vt:lpstr>
      <vt:lpstr>Example</vt:lpstr>
      <vt:lpstr>Example</vt:lpstr>
      <vt:lpstr>Example</vt:lpstr>
      <vt:lpstr>Exercise 2 D</vt:lpstr>
      <vt:lpstr>Exercise 3 D</vt:lpstr>
      <vt:lpstr>Exercise 3 D</vt:lpstr>
      <vt:lpstr> Co-ordinate Geometry</vt:lpstr>
      <vt:lpstr>Co-ordinate Geometry</vt:lpstr>
      <vt:lpstr>Co-ordinate Geometry</vt:lpstr>
      <vt:lpstr>Co-ordinate Geometry</vt:lpstr>
      <vt:lpstr>Co-ordinate Geometry</vt:lpstr>
      <vt:lpstr>Co-ordinate Geometry</vt:lpstr>
      <vt:lpstr>exercise</vt:lpstr>
      <vt:lpstr>Co-ordinate geometry</vt:lpstr>
      <vt:lpstr>Co-ordinate geometry</vt:lpstr>
      <vt:lpstr>Co-ordinate Geometry</vt:lpstr>
      <vt:lpstr>Co-ordinate geometry</vt:lpstr>
      <vt:lpstr>Co-ordinate geometry</vt:lpstr>
      <vt:lpstr>exercise</vt:lpstr>
      <vt:lpstr>Co-ordinate geometry</vt:lpstr>
      <vt:lpstr>Co-ordinate Geometry</vt:lpstr>
      <vt:lpstr>Co-ordinate geometry</vt:lpstr>
      <vt:lpstr>Co-ordinate geometry</vt:lpstr>
      <vt:lpstr>Co-ordinate geometry</vt:lpstr>
      <vt:lpstr>Co-ordinate geometry</vt:lpstr>
      <vt:lpstr>Co-ordinate geometry</vt:lpstr>
      <vt:lpstr>Co-ordinate geometry: Exercise</vt:lpstr>
      <vt:lpstr>exercise</vt:lpstr>
      <vt:lpstr>Vertex of a parabola</vt:lpstr>
      <vt:lpstr>Vertex of the parabola</vt:lpstr>
      <vt:lpstr>exercise</vt:lpstr>
      <vt:lpstr>Exercise</vt:lpstr>
      <vt:lpstr>exercise</vt:lpstr>
      <vt:lpstr>Co-ordinate geometry</vt:lpstr>
      <vt:lpstr>Co-ordinate geometry</vt:lpstr>
      <vt:lpstr>Exercise</vt:lpstr>
      <vt:lpstr>Exercise</vt:lpstr>
      <vt:lpstr>Exercise</vt:lpstr>
      <vt:lpstr>Exercise</vt:lpstr>
      <vt:lpstr>Exercise</vt:lpstr>
      <vt:lpstr>Exercise</vt:lpstr>
      <vt:lpstr>exercise</vt:lpstr>
      <vt:lpstr>exercise</vt:lpstr>
      <vt:lpstr>exercise</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Geometry</dc:title>
  <dc:creator>First Academy FA</dc:creator>
  <cp:lastModifiedBy>First Academy FA</cp:lastModifiedBy>
  <cp:revision>61</cp:revision>
  <dcterms:created xsi:type="dcterms:W3CDTF">2020-09-16T12:18:35Z</dcterms:created>
  <dcterms:modified xsi:type="dcterms:W3CDTF">2021-03-19T14:45:37Z</dcterms:modified>
</cp:coreProperties>
</file>