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1"/>
  </p:notesMasterIdLst>
  <p:sldIdLst>
    <p:sldId id="256" r:id="rId2"/>
    <p:sldId id="257" r:id="rId3"/>
    <p:sldId id="258" r:id="rId4"/>
    <p:sldId id="276" r:id="rId5"/>
    <p:sldId id="277" r:id="rId6"/>
    <p:sldId id="259" r:id="rId7"/>
    <p:sldId id="260" r:id="rId8"/>
    <p:sldId id="261" r:id="rId9"/>
    <p:sldId id="262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8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70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0E28AF-06E6-4DE1-8AE8-691276FD224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8A39B-E03F-43EC-B0FB-9109B71E68C4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</a:rPr>
            <a:t>ALGORITHMS</a:t>
          </a:r>
        </a:p>
      </dgm:t>
    </dgm:pt>
    <dgm:pt modelId="{E1042500-1ABD-48B8-AA0E-CB81D0E8B85E}" type="parTrans" cxnId="{FF7AF544-FD26-437C-8DA1-D8423B5826DB}">
      <dgm:prSet/>
      <dgm:spPr/>
      <dgm:t>
        <a:bodyPr/>
        <a:lstStyle/>
        <a:p>
          <a:endParaRPr lang="en-US"/>
        </a:p>
      </dgm:t>
    </dgm:pt>
    <dgm:pt modelId="{42802EDB-16D4-493C-8C01-ECA3067801AE}" type="sibTrans" cxnId="{FF7AF544-FD26-437C-8DA1-D8423B5826DB}">
      <dgm:prSet/>
      <dgm:spPr/>
      <dgm:t>
        <a:bodyPr/>
        <a:lstStyle/>
        <a:p>
          <a:endParaRPr lang="en-US"/>
        </a:p>
      </dgm:t>
    </dgm:pt>
    <dgm:pt modelId="{55CCD832-F351-4B35-995C-4E253D4A54E2}">
      <dgm:prSet phldrT="[Text]" custT="1"/>
      <dgm:spPr/>
      <dgm:t>
        <a:bodyPr/>
        <a:lstStyle/>
        <a:p>
          <a:r>
            <a:rPr lang="en-US" sz="2400" dirty="0"/>
            <a:t>Multinomial Naïve Bayes</a:t>
          </a:r>
        </a:p>
      </dgm:t>
    </dgm:pt>
    <dgm:pt modelId="{A6533D37-91B9-434B-AD0C-0E27B9A94DA3}" type="parTrans" cxnId="{104E185A-C5E8-4AD7-AADA-3F8903135901}">
      <dgm:prSet/>
      <dgm:spPr/>
      <dgm:t>
        <a:bodyPr/>
        <a:lstStyle/>
        <a:p>
          <a:endParaRPr lang="en-US"/>
        </a:p>
      </dgm:t>
    </dgm:pt>
    <dgm:pt modelId="{74C802AE-4F73-46FC-A5EC-B32D6837D86B}" type="sibTrans" cxnId="{104E185A-C5E8-4AD7-AADA-3F8903135901}">
      <dgm:prSet/>
      <dgm:spPr/>
      <dgm:t>
        <a:bodyPr/>
        <a:lstStyle/>
        <a:p>
          <a:endParaRPr lang="en-US"/>
        </a:p>
      </dgm:t>
    </dgm:pt>
    <dgm:pt modelId="{60FEC8D7-5714-41D8-918C-B4100062E18C}">
      <dgm:prSet phldrT="[Text]" custT="1"/>
      <dgm:spPr/>
      <dgm:t>
        <a:bodyPr/>
        <a:lstStyle/>
        <a:p>
          <a:r>
            <a:rPr lang="en-US" sz="2400" dirty="0"/>
            <a:t>Stochastic Gradient Descent </a:t>
          </a:r>
        </a:p>
      </dgm:t>
    </dgm:pt>
    <dgm:pt modelId="{B5D862EE-4A02-4E68-8C3A-632D1A221E77}" type="parTrans" cxnId="{C8588453-EF5B-41E4-BA56-477D7CB48BCE}">
      <dgm:prSet/>
      <dgm:spPr/>
      <dgm:t>
        <a:bodyPr/>
        <a:lstStyle/>
        <a:p>
          <a:endParaRPr lang="en-US"/>
        </a:p>
      </dgm:t>
    </dgm:pt>
    <dgm:pt modelId="{68D1FA49-48F9-455E-97CD-E96A87F82162}" type="sibTrans" cxnId="{C8588453-EF5B-41E4-BA56-477D7CB48BCE}">
      <dgm:prSet/>
      <dgm:spPr/>
      <dgm:t>
        <a:bodyPr/>
        <a:lstStyle/>
        <a:p>
          <a:endParaRPr lang="en-US"/>
        </a:p>
      </dgm:t>
    </dgm:pt>
    <dgm:pt modelId="{5A31A119-953A-4AD9-BFCA-80C2026C1E24}">
      <dgm:prSet phldrT="[Text]" custT="1"/>
      <dgm:spPr/>
      <dgm:t>
        <a:bodyPr/>
        <a:lstStyle/>
        <a:p>
          <a:r>
            <a:rPr lang="en-US" sz="2400" dirty="0"/>
            <a:t>Decision Tree Learning</a:t>
          </a:r>
        </a:p>
      </dgm:t>
    </dgm:pt>
    <dgm:pt modelId="{1C760EB3-2FB3-47D9-83BB-9FAD2C96917B}" type="parTrans" cxnId="{AA0018DE-FBFA-4FB5-8907-EAE74DDD26DF}">
      <dgm:prSet/>
      <dgm:spPr/>
      <dgm:t>
        <a:bodyPr/>
        <a:lstStyle/>
        <a:p>
          <a:endParaRPr lang="en-US"/>
        </a:p>
      </dgm:t>
    </dgm:pt>
    <dgm:pt modelId="{263CA68A-13A5-4760-85AC-DAE956978330}" type="sibTrans" cxnId="{AA0018DE-FBFA-4FB5-8907-EAE74DDD26DF}">
      <dgm:prSet/>
      <dgm:spPr/>
      <dgm:t>
        <a:bodyPr/>
        <a:lstStyle/>
        <a:p>
          <a:endParaRPr lang="en-US"/>
        </a:p>
      </dgm:t>
    </dgm:pt>
    <dgm:pt modelId="{763F9EB1-1B36-4920-BEC7-E3C8E5236AAB}">
      <dgm:prSet phldrT="[Text]" custT="1"/>
      <dgm:spPr/>
      <dgm:t>
        <a:bodyPr/>
        <a:lstStyle/>
        <a:p>
          <a:r>
            <a:rPr lang="en-US" sz="2400" dirty="0"/>
            <a:t>Adaptive Boosting</a:t>
          </a:r>
        </a:p>
      </dgm:t>
    </dgm:pt>
    <dgm:pt modelId="{5E8E170E-B3D0-4292-A860-989FBB578EDC}" type="parTrans" cxnId="{8B9C203C-BFBB-4D78-97CC-43601C58A492}">
      <dgm:prSet/>
      <dgm:spPr/>
      <dgm:t>
        <a:bodyPr/>
        <a:lstStyle/>
        <a:p>
          <a:endParaRPr lang="en-US"/>
        </a:p>
      </dgm:t>
    </dgm:pt>
    <dgm:pt modelId="{9F3AC57E-BCCF-4B5A-8B78-1DD8CFAD29F5}" type="sibTrans" cxnId="{8B9C203C-BFBB-4D78-97CC-43601C58A492}">
      <dgm:prSet/>
      <dgm:spPr/>
      <dgm:t>
        <a:bodyPr/>
        <a:lstStyle/>
        <a:p>
          <a:endParaRPr lang="en-US"/>
        </a:p>
      </dgm:t>
    </dgm:pt>
    <dgm:pt modelId="{9AD544C3-1747-4018-8698-D9F0646C990E}">
      <dgm:prSet phldrT="[Text]" custT="1"/>
      <dgm:spPr/>
      <dgm:t>
        <a:bodyPr/>
        <a:lstStyle/>
        <a:p>
          <a:r>
            <a:rPr lang="en-US" sz="2400" dirty="0"/>
            <a:t>K Nearest Neighbors</a:t>
          </a:r>
        </a:p>
      </dgm:t>
    </dgm:pt>
    <dgm:pt modelId="{B8601E02-0E93-454E-AC3C-7256F8710E6E}" type="parTrans" cxnId="{AC4B281D-FE12-4F90-8BB8-56DB50CC135E}">
      <dgm:prSet/>
      <dgm:spPr/>
      <dgm:t>
        <a:bodyPr/>
        <a:lstStyle/>
        <a:p>
          <a:endParaRPr lang="en-US"/>
        </a:p>
      </dgm:t>
    </dgm:pt>
    <dgm:pt modelId="{F7E18BF8-87A6-43F8-8388-B673A3CD1846}" type="sibTrans" cxnId="{AC4B281D-FE12-4F90-8BB8-56DB50CC135E}">
      <dgm:prSet/>
      <dgm:spPr/>
      <dgm:t>
        <a:bodyPr/>
        <a:lstStyle/>
        <a:p>
          <a:endParaRPr lang="en-US"/>
        </a:p>
      </dgm:t>
    </dgm:pt>
    <dgm:pt modelId="{A2FDF2BD-967D-44AC-B4DA-2B7A128E5A19}">
      <dgm:prSet phldrT="[Text]" custT="1"/>
      <dgm:spPr/>
      <dgm:t>
        <a:bodyPr/>
        <a:lstStyle/>
        <a:p>
          <a:r>
            <a:rPr lang="en-US" sz="2400" dirty="0"/>
            <a:t>Support Vector Machine</a:t>
          </a:r>
        </a:p>
      </dgm:t>
    </dgm:pt>
    <dgm:pt modelId="{2F089721-248E-494D-B1E8-C9CB5F5AFF76}" type="parTrans" cxnId="{3276B65E-D0EF-46F4-AEFB-8CD438D29776}">
      <dgm:prSet/>
      <dgm:spPr/>
    </dgm:pt>
    <dgm:pt modelId="{A0ECD0B8-8CEB-47EE-98D9-E04D16A21A44}" type="sibTrans" cxnId="{3276B65E-D0EF-46F4-AEFB-8CD438D29776}">
      <dgm:prSet/>
      <dgm:spPr/>
    </dgm:pt>
    <dgm:pt modelId="{B1AC16CA-BFC9-4782-8F4C-60DD8105C575}">
      <dgm:prSet phldrT="[Text]" custT="1"/>
      <dgm:spPr/>
      <dgm:t>
        <a:bodyPr/>
        <a:lstStyle/>
        <a:p>
          <a:r>
            <a:rPr lang="en-US" sz="2400" dirty="0"/>
            <a:t>Multilayer Perceptron</a:t>
          </a:r>
        </a:p>
      </dgm:t>
    </dgm:pt>
    <dgm:pt modelId="{DFEE82FF-62A9-4D6E-BE42-CC7B950F5917}" type="parTrans" cxnId="{9C48B5A4-E890-43DA-93DF-BAA4B178E2E3}">
      <dgm:prSet/>
      <dgm:spPr/>
    </dgm:pt>
    <dgm:pt modelId="{2D5F21E8-8F75-46E1-B9CA-3AEF7B05C7B9}" type="sibTrans" cxnId="{9C48B5A4-E890-43DA-93DF-BAA4B178E2E3}">
      <dgm:prSet/>
      <dgm:spPr/>
    </dgm:pt>
    <dgm:pt modelId="{EAF9330E-0FF2-4B6C-AF29-DC1B780932C0}" type="pres">
      <dgm:prSet presAssocID="{910E28AF-06E6-4DE1-8AE8-691276FD224F}" presName="linearFlow" presStyleCnt="0">
        <dgm:presLayoutVars>
          <dgm:dir/>
          <dgm:animLvl val="lvl"/>
          <dgm:resizeHandles val="exact"/>
        </dgm:presLayoutVars>
      </dgm:prSet>
      <dgm:spPr/>
    </dgm:pt>
    <dgm:pt modelId="{58EB28C5-7052-42F5-9794-C5849B1051ED}" type="pres">
      <dgm:prSet presAssocID="{7F08A39B-E03F-43EC-B0FB-9109B71E68C4}" presName="composite" presStyleCnt="0"/>
      <dgm:spPr/>
    </dgm:pt>
    <dgm:pt modelId="{DE37A39C-17D8-413B-A965-D586EF982CC6}" type="pres">
      <dgm:prSet presAssocID="{7F08A39B-E03F-43EC-B0FB-9109B71E68C4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DDA67AC6-B355-4EB8-8F8C-9C38B01DCE1C}" type="pres">
      <dgm:prSet presAssocID="{7F08A39B-E03F-43EC-B0FB-9109B71E68C4}" presName="descendantText" presStyleLbl="alignAcc1" presStyleIdx="0" presStyleCnt="1" custLinFactNeighborY="21205">
        <dgm:presLayoutVars>
          <dgm:bulletEnabled val="1"/>
        </dgm:presLayoutVars>
      </dgm:prSet>
      <dgm:spPr/>
    </dgm:pt>
  </dgm:ptLst>
  <dgm:cxnLst>
    <dgm:cxn modelId="{1B0E0EEA-3866-45AD-B35E-094965A4F55F}" type="presOf" srcId="{763F9EB1-1B36-4920-BEC7-E3C8E5236AAB}" destId="{DDA67AC6-B355-4EB8-8F8C-9C38B01DCE1C}" srcOrd="0" destOrd="3" presId="urn:microsoft.com/office/officeart/2005/8/layout/chevron2"/>
    <dgm:cxn modelId="{9C48B5A4-E890-43DA-93DF-BAA4B178E2E3}" srcId="{7F08A39B-E03F-43EC-B0FB-9109B71E68C4}" destId="{B1AC16CA-BFC9-4782-8F4C-60DD8105C575}" srcOrd="6" destOrd="0" parTransId="{DFEE82FF-62A9-4D6E-BE42-CC7B950F5917}" sibTransId="{2D5F21E8-8F75-46E1-B9CA-3AEF7B05C7B9}"/>
    <dgm:cxn modelId="{FF7AF544-FD26-437C-8DA1-D8423B5826DB}" srcId="{910E28AF-06E6-4DE1-8AE8-691276FD224F}" destId="{7F08A39B-E03F-43EC-B0FB-9109B71E68C4}" srcOrd="0" destOrd="0" parTransId="{E1042500-1ABD-48B8-AA0E-CB81D0E8B85E}" sibTransId="{42802EDB-16D4-493C-8C01-ECA3067801AE}"/>
    <dgm:cxn modelId="{1D0BA7B8-20C7-4B03-A5D4-B13DA543C28C}" type="presOf" srcId="{5A31A119-953A-4AD9-BFCA-80C2026C1E24}" destId="{DDA67AC6-B355-4EB8-8F8C-9C38B01DCE1C}" srcOrd="0" destOrd="2" presId="urn:microsoft.com/office/officeart/2005/8/layout/chevron2"/>
    <dgm:cxn modelId="{92C39EED-49E8-4276-A57C-4ED7F2EC56AB}" type="presOf" srcId="{A2FDF2BD-967D-44AC-B4DA-2B7A128E5A19}" destId="{DDA67AC6-B355-4EB8-8F8C-9C38B01DCE1C}" srcOrd="0" destOrd="5" presId="urn:microsoft.com/office/officeart/2005/8/layout/chevron2"/>
    <dgm:cxn modelId="{104E185A-C5E8-4AD7-AADA-3F8903135901}" srcId="{7F08A39B-E03F-43EC-B0FB-9109B71E68C4}" destId="{55CCD832-F351-4B35-995C-4E253D4A54E2}" srcOrd="0" destOrd="0" parTransId="{A6533D37-91B9-434B-AD0C-0E27B9A94DA3}" sibTransId="{74C802AE-4F73-46FC-A5EC-B32D6837D86B}"/>
    <dgm:cxn modelId="{2EEE3F1F-1A71-4230-A3B8-AAF4D3C91D4B}" type="presOf" srcId="{7F08A39B-E03F-43EC-B0FB-9109B71E68C4}" destId="{DE37A39C-17D8-413B-A965-D586EF982CC6}" srcOrd="0" destOrd="0" presId="urn:microsoft.com/office/officeart/2005/8/layout/chevron2"/>
    <dgm:cxn modelId="{3276B65E-D0EF-46F4-AEFB-8CD438D29776}" srcId="{7F08A39B-E03F-43EC-B0FB-9109B71E68C4}" destId="{A2FDF2BD-967D-44AC-B4DA-2B7A128E5A19}" srcOrd="5" destOrd="0" parTransId="{2F089721-248E-494D-B1E8-C9CB5F5AFF76}" sibTransId="{A0ECD0B8-8CEB-47EE-98D9-E04D16A21A44}"/>
    <dgm:cxn modelId="{79841296-2327-4BB4-B40F-F22F6391EDF5}" type="presOf" srcId="{B1AC16CA-BFC9-4782-8F4C-60DD8105C575}" destId="{DDA67AC6-B355-4EB8-8F8C-9C38B01DCE1C}" srcOrd="0" destOrd="6" presId="urn:microsoft.com/office/officeart/2005/8/layout/chevron2"/>
    <dgm:cxn modelId="{AA0018DE-FBFA-4FB5-8907-EAE74DDD26DF}" srcId="{7F08A39B-E03F-43EC-B0FB-9109B71E68C4}" destId="{5A31A119-953A-4AD9-BFCA-80C2026C1E24}" srcOrd="2" destOrd="0" parTransId="{1C760EB3-2FB3-47D9-83BB-9FAD2C96917B}" sibTransId="{263CA68A-13A5-4760-85AC-DAE956978330}"/>
    <dgm:cxn modelId="{8B9C203C-BFBB-4D78-97CC-43601C58A492}" srcId="{7F08A39B-E03F-43EC-B0FB-9109B71E68C4}" destId="{763F9EB1-1B36-4920-BEC7-E3C8E5236AAB}" srcOrd="3" destOrd="0" parTransId="{5E8E170E-B3D0-4292-A860-989FBB578EDC}" sibTransId="{9F3AC57E-BCCF-4B5A-8B78-1DD8CFAD29F5}"/>
    <dgm:cxn modelId="{128D4B63-66BD-46BF-8C2C-B5111ECE088A}" type="presOf" srcId="{60FEC8D7-5714-41D8-918C-B4100062E18C}" destId="{DDA67AC6-B355-4EB8-8F8C-9C38B01DCE1C}" srcOrd="0" destOrd="1" presId="urn:microsoft.com/office/officeart/2005/8/layout/chevron2"/>
    <dgm:cxn modelId="{5D6287DA-2107-4C93-81DA-D3E1A75BBB71}" type="presOf" srcId="{910E28AF-06E6-4DE1-8AE8-691276FD224F}" destId="{EAF9330E-0FF2-4B6C-AF29-DC1B780932C0}" srcOrd="0" destOrd="0" presId="urn:microsoft.com/office/officeart/2005/8/layout/chevron2"/>
    <dgm:cxn modelId="{6B34B4B0-6E85-472C-BE0C-A4E8FA88EFA1}" type="presOf" srcId="{55CCD832-F351-4B35-995C-4E253D4A54E2}" destId="{DDA67AC6-B355-4EB8-8F8C-9C38B01DCE1C}" srcOrd="0" destOrd="0" presId="urn:microsoft.com/office/officeart/2005/8/layout/chevron2"/>
    <dgm:cxn modelId="{7A012B8F-C5F2-454D-9E3E-718CE9578FFE}" type="presOf" srcId="{9AD544C3-1747-4018-8698-D9F0646C990E}" destId="{DDA67AC6-B355-4EB8-8F8C-9C38B01DCE1C}" srcOrd="0" destOrd="4" presId="urn:microsoft.com/office/officeart/2005/8/layout/chevron2"/>
    <dgm:cxn modelId="{C8588453-EF5B-41E4-BA56-477D7CB48BCE}" srcId="{7F08A39B-E03F-43EC-B0FB-9109B71E68C4}" destId="{60FEC8D7-5714-41D8-918C-B4100062E18C}" srcOrd="1" destOrd="0" parTransId="{B5D862EE-4A02-4E68-8C3A-632D1A221E77}" sibTransId="{68D1FA49-48F9-455E-97CD-E96A87F82162}"/>
    <dgm:cxn modelId="{AC4B281D-FE12-4F90-8BB8-56DB50CC135E}" srcId="{7F08A39B-E03F-43EC-B0FB-9109B71E68C4}" destId="{9AD544C3-1747-4018-8698-D9F0646C990E}" srcOrd="4" destOrd="0" parTransId="{B8601E02-0E93-454E-AC3C-7256F8710E6E}" sibTransId="{F7E18BF8-87A6-43F8-8388-B673A3CD1846}"/>
    <dgm:cxn modelId="{091DBB76-8CF6-4209-B9E5-C07485F7E30F}" type="presParOf" srcId="{EAF9330E-0FF2-4B6C-AF29-DC1B780932C0}" destId="{58EB28C5-7052-42F5-9794-C5849B1051ED}" srcOrd="0" destOrd="0" presId="urn:microsoft.com/office/officeart/2005/8/layout/chevron2"/>
    <dgm:cxn modelId="{C9D185B6-3CDF-4DC4-B643-C7ED902AAB65}" type="presParOf" srcId="{58EB28C5-7052-42F5-9794-C5849B1051ED}" destId="{DE37A39C-17D8-413B-A965-D586EF982CC6}" srcOrd="0" destOrd="0" presId="urn:microsoft.com/office/officeart/2005/8/layout/chevron2"/>
    <dgm:cxn modelId="{E4499775-4855-4E5F-A695-33A3BB8F9B52}" type="presParOf" srcId="{58EB28C5-7052-42F5-9794-C5849B1051ED}" destId="{DDA67AC6-B355-4EB8-8F8C-9C38B01DCE1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0E28AF-06E6-4DE1-8AE8-691276FD224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8A39B-E03F-43EC-B0FB-9109B71E68C4}">
      <dgm:prSet phldrT="[Text]" custT="1"/>
      <dgm:spPr/>
      <dgm:t>
        <a:bodyPr/>
        <a:lstStyle/>
        <a:p>
          <a:r>
            <a:rPr lang="en-US" sz="4000" dirty="0">
              <a:solidFill>
                <a:srgbClr val="002060"/>
              </a:solidFill>
            </a:rPr>
            <a:t>FEATURES</a:t>
          </a:r>
        </a:p>
      </dgm:t>
    </dgm:pt>
    <dgm:pt modelId="{E1042500-1ABD-48B8-AA0E-CB81D0E8B85E}" type="parTrans" cxnId="{FF7AF544-FD26-437C-8DA1-D8423B5826DB}">
      <dgm:prSet/>
      <dgm:spPr/>
      <dgm:t>
        <a:bodyPr/>
        <a:lstStyle/>
        <a:p>
          <a:endParaRPr lang="en-US"/>
        </a:p>
      </dgm:t>
    </dgm:pt>
    <dgm:pt modelId="{42802EDB-16D4-493C-8C01-ECA3067801AE}" type="sibTrans" cxnId="{FF7AF544-FD26-437C-8DA1-D8423B5826DB}">
      <dgm:prSet/>
      <dgm:spPr/>
      <dgm:t>
        <a:bodyPr/>
        <a:lstStyle/>
        <a:p>
          <a:endParaRPr lang="en-US"/>
        </a:p>
      </dgm:t>
    </dgm:pt>
    <dgm:pt modelId="{55CCD832-F351-4B35-995C-4E253D4A54E2}">
      <dgm:prSet phldrT="[Text]" custT="1"/>
      <dgm:spPr/>
      <dgm:t>
        <a:bodyPr/>
        <a:lstStyle/>
        <a:p>
          <a:r>
            <a:rPr lang="en-US" sz="2400" dirty="0"/>
            <a:t>Bag of words - </a:t>
          </a:r>
          <a:r>
            <a:rPr lang="en-US" sz="2000" b="0" i="0" dirty="0">
              <a:latin typeface="Calibri" panose="020F0502020204030204" pitchFamily="34" charset="0"/>
              <a:cs typeface="Calibri" panose="020F0502020204030204" pitchFamily="34" charset="0"/>
            </a:rPr>
            <a:t>text is represented as a multiset of its words, disregarding grammar and even word order but keeping multiplicity</a:t>
          </a:r>
          <a:endParaRPr lang="en-US" sz="2000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6533D37-91B9-434B-AD0C-0E27B9A94DA3}" type="parTrans" cxnId="{104E185A-C5E8-4AD7-AADA-3F8903135901}">
      <dgm:prSet/>
      <dgm:spPr/>
      <dgm:t>
        <a:bodyPr/>
        <a:lstStyle/>
        <a:p>
          <a:endParaRPr lang="en-US"/>
        </a:p>
      </dgm:t>
    </dgm:pt>
    <dgm:pt modelId="{74C802AE-4F73-46FC-A5EC-B32D6837D86B}" type="sibTrans" cxnId="{104E185A-C5E8-4AD7-AADA-3F8903135901}">
      <dgm:prSet/>
      <dgm:spPr/>
      <dgm:t>
        <a:bodyPr/>
        <a:lstStyle/>
        <a:p>
          <a:endParaRPr lang="en-US"/>
        </a:p>
      </dgm:t>
    </dgm:pt>
    <dgm:pt modelId="{FB9BF3B4-4FE6-4C86-801F-F3210B3A411B}">
      <dgm:prSet phldrT="[Text]" custT="1"/>
      <dgm:spPr/>
      <dgm:t>
        <a:bodyPr/>
        <a:lstStyle/>
        <a:p>
          <a:r>
            <a:rPr lang="en-US" sz="2400" dirty="0"/>
            <a:t>Punctuation - 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removing punctuation to better tokenize text</a:t>
          </a:r>
        </a:p>
      </dgm:t>
    </dgm:pt>
    <dgm:pt modelId="{1F63BDD6-5618-496F-B1A7-2EE5A3BC3A91}" type="parTrans" cxnId="{6AB333FD-7D58-4D05-953B-C4DE94E9DDEE}">
      <dgm:prSet/>
      <dgm:spPr/>
      <dgm:t>
        <a:bodyPr/>
        <a:lstStyle/>
        <a:p>
          <a:endParaRPr lang="en-US"/>
        </a:p>
      </dgm:t>
    </dgm:pt>
    <dgm:pt modelId="{ECCAFABD-0BB7-4164-9E45-8DA5FA91F666}" type="sibTrans" cxnId="{6AB333FD-7D58-4D05-953B-C4DE94E9DDEE}">
      <dgm:prSet/>
      <dgm:spPr/>
      <dgm:t>
        <a:bodyPr/>
        <a:lstStyle/>
        <a:p>
          <a:endParaRPr lang="en-US"/>
        </a:p>
      </dgm:t>
    </dgm:pt>
    <dgm:pt modelId="{40BAB50A-4EC1-4928-87E9-3D8C82C61E5D}">
      <dgm:prSet phldrT="[Text]" custT="1"/>
      <dgm:spPr/>
      <dgm:t>
        <a:bodyPr/>
        <a:lstStyle/>
        <a:p>
          <a:r>
            <a:rPr lang="en-US" sz="2400" dirty="0"/>
            <a:t>Stop Words - 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most common words are filtered out during preprocessing of data</a:t>
          </a:r>
        </a:p>
      </dgm:t>
    </dgm:pt>
    <dgm:pt modelId="{7F4BE669-B393-4B15-BEA9-C2EB6A2AAB41}" type="parTrans" cxnId="{91B63D1E-0E70-4F0D-8F2A-614EB050FBF7}">
      <dgm:prSet/>
      <dgm:spPr/>
      <dgm:t>
        <a:bodyPr/>
        <a:lstStyle/>
        <a:p>
          <a:endParaRPr lang="en-US"/>
        </a:p>
      </dgm:t>
    </dgm:pt>
    <dgm:pt modelId="{B4C87AF5-43BC-4358-9AEF-81176732E06A}" type="sibTrans" cxnId="{91B63D1E-0E70-4F0D-8F2A-614EB050FBF7}">
      <dgm:prSet/>
      <dgm:spPr/>
      <dgm:t>
        <a:bodyPr/>
        <a:lstStyle/>
        <a:p>
          <a:endParaRPr lang="en-US"/>
        </a:p>
      </dgm:t>
    </dgm:pt>
    <dgm:pt modelId="{83E36F98-3860-4B60-9D39-F87E795F538A}">
      <dgm:prSet phldrT="[Text]" custT="1"/>
      <dgm:spPr/>
      <dgm:t>
        <a:bodyPr/>
        <a:lstStyle/>
        <a:p>
          <a:r>
            <a:rPr lang="en-US" sz="2400" b="0" dirty="0">
              <a:latin typeface="+mj-lt"/>
              <a:cs typeface="Calibri" panose="020F0502020204030204" pitchFamily="34" charset="0"/>
            </a:rPr>
            <a:t>Stemming - </a:t>
          </a:r>
          <a:r>
            <a:rPr lang="en-US" sz="2000" b="0" i="0" dirty="0">
              <a:latin typeface="Calibri" panose="020F0502020204030204" pitchFamily="34" charset="0"/>
              <a:cs typeface="Calibri" panose="020F0502020204030204" pitchFamily="34" charset="0"/>
            </a:rPr>
            <a:t>process of reducing inflected (or sometimes derived) words to their word stem</a:t>
          </a:r>
          <a:endParaRPr lang="en-US" sz="2000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5CBD2D5-BECC-4D12-9022-36F287359CF0}" type="parTrans" cxnId="{F253E221-114D-46DC-A241-0028F29B6BC1}">
      <dgm:prSet/>
      <dgm:spPr/>
    </dgm:pt>
    <dgm:pt modelId="{DC290579-B45A-45E3-B012-862AF118F2A8}" type="sibTrans" cxnId="{F253E221-114D-46DC-A241-0028F29B6BC1}">
      <dgm:prSet/>
      <dgm:spPr/>
    </dgm:pt>
    <dgm:pt modelId="{AC1B736D-E016-450B-8BEE-894C12346597}">
      <dgm:prSet phldrT="[Text]" custT="1"/>
      <dgm:spPr/>
      <dgm:t>
        <a:bodyPr/>
        <a:lstStyle/>
        <a:p>
          <a:r>
            <a:rPr lang="en-US" sz="2400" dirty="0">
              <a:latin typeface="+mj-lt"/>
              <a:cs typeface="Calibri" panose="020F0502020204030204" pitchFamily="34" charset="0"/>
            </a:rPr>
            <a:t>Lemmatization -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dirty="0">
              <a:latin typeface="Calibri" panose="020F0502020204030204" pitchFamily="34" charset="0"/>
              <a:cs typeface="Calibri" panose="020F0502020204030204" pitchFamily="34" charset="0"/>
            </a:rPr>
            <a:t>process of grouping together the inflected forms of a word so they can be analyzed as a single item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DEB3C3D-1CF9-476C-8674-E40CE5345BDF}" type="parTrans" cxnId="{F2EE78B9-60E2-48C1-8332-87EA07F39522}">
      <dgm:prSet/>
      <dgm:spPr/>
    </dgm:pt>
    <dgm:pt modelId="{6694C1D2-8264-4727-8152-152531667AAF}" type="sibTrans" cxnId="{F2EE78B9-60E2-48C1-8332-87EA07F39522}">
      <dgm:prSet/>
      <dgm:spPr/>
    </dgm:pt>
    <dgm:pt modelId="{EAF9330E-0FF2-4B6C-AF29-DC1B780932C0}" type="pres">
      <dgm:prSet presAssocID="{910E28AF-06E6-4DE1-8AE8-691276FD224F}" presName="linearFlow" presStyleCnt="0">
        <dgm:presLayoutVars>
          <dgm:dir/>
          <dgm:animLvl val="lvl"/>
          <dgm:resizeHandles val="exact"/>
        </dgm:presLayoutVars>
      </dgm:prSet>
      <dgm:spPr/>
    </dgm:pt>
    <dgm:pt modelId="{58EB28C5-7052-42F5-9794-C5849B1051ED}" type="pres">
      <dgm:prSet presAssocID="{7F08A39B-E03F-43EC-B0FB-9109B71E68C4}" presName="composite" presStyleCnt="0"/>
      <dgm:spPr/>
    </dgm:pt>
    <dgm:pt modelId="{DE37A39C-17D8-413B-A965-D586EF982CC6}" type="pres">
      <dgm:prSet presAssocID="{7F08A39B-E03F-43EC-B0FB-9109B71E68C4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DDA67AC6-B355-4EB8-8F8C-9C38B01DCE1C}" type="pres">
      <dgm:prSet presAssocID="{7F08A39B-E03F-43EC-B0FB-9109B71E68C4}" presName="descendantText" presStyleLbl="alignAcc1" presStyleIdx="0" presStyleCnt="1" custLinFactNeighborY="21205">
        <dgm:presLayoutVars>
          <dgm:bulletEnabled val="1"/>
        </dgm:presLayoutVars>
      </dgm:prSet>
      <dgm:spPr/>
    </dgm:pt>
  </dgm:ptLst>
  <dgm:cxnLst>
    <dgm:cxn modelId="{C1D5B11A-875D-4912-BF50-6A6BA7131887}" type="presOf" srcId="{83E36F98-3860-4B60-9D39-F87E795F538A}" destId="{DDA67AC6-B355-4EB8-8F8C-9C38B01DCE1C}" srcOrd="0" destOrd="3" presId="urn:microsoft.com/office/officeart/2005/8/layout/chevron2"/>
    <dgm:cxn modelId="{FF7AF544-FD26-437C-8DA1-D8423B5826DB}" srcId="{910E28AF-06E6-4DE1-8AE8-691276FD224F}" destId="{7F08A39B-E03F-43EC-B0FB-9109B71E68C4}" srcOrd="0" destOrd="0" parTransId="{E1042500-1ABD-48B8-AA0E-CB81D0E8B85E}" sibTransId="{42802EDB-16D4-493C-8C01-ECA3067801AE}"/>
    <dgm:cxn modelId="{EF43F61D-7DF8-43BC-8360-D6496302DD61}" type="presOf" srcId="{7F08A39B-E03F-43EC-B0FB-9109B71E68C4}" destId="{DE37A39C-17D8-413B-A965-D586EF982CC6}" srcOrd="0" destOrd="0" presId="urn:microsoft.com/office/officeart/2005/8/layout/chevron2"/>
    <dgm:cxn modelId="{104E185A-C5E8-4AD7-AADA-3F8903135901}" srcId="{7F08A39B-E03F-43EC-B0FB-9109B71E68C4}" destId="{55CCD832-F351-4B35-995C-4E253D4A54E2}" srcOrd="0" destOrd="0" parTransId="{A6533D37-91B9-434B-AD0C-0E27B9A94DA3}" sibTransId="{74C802AE-4F73-46FC-A5EC-B32D6837D86B}"/>
    <dgm:cxn modelId="{BCDC6611-6C9B-4969-8903-7E89D68C1401}" type="presOf" srcId="{55CCD832-F351-4B35-995C-4E253D4A54E2}" destId="{DDA67AC6-B355-4EB8-8F8C-9C38B01DCE1C}" srcOrd="0" destOrd="0" presId="urn:microsoft.com/office/officeart/2005/8/layout/chevron2"/>
    <dgm:cxn modelId="{6AB333FD-7D58-4D05-953B-C4DE94E9DDEE}" srcId="{7F08A39B-E03F-43EC-B0FB-9109B71E68C4}" destId="{FB9BF3B4-4FE6-4C86-801F-F3210B3A411B}" srcOrd="1" destOrd="0" parTransId="{1F63BDD6-5618-496F-B1A7-2EE5A3BC3A91}" sibTransId="{ECCAFABD-0BB7-4164-9E45-8DA5FA91F666}"/>
    <dgm:cxn modelId="{91B63D1E-0E70-4F0D-8F2A-614EB050FBF7}" srcId="{7F08A39B-E03F-43EC-B0FB-9109B71E68C4}" destId="{40BAB50A-4EC1-4928-87E9-3D8C82C61E5D}" srcOrd="2" destOrd="0" parTransId="{7F4BE669-B393-4B15-BEA9-C2EB6A2AAB41}" sibTransId="{B4C87AF5-43BC-4358-9AEF-81176732E06A}"/>
    <dgm:cxn modelId="{586D2A94-2E06-4236-B739-FD87166CF06C}" type="presOf" srcId="{910E28AF-06E6-4DE1-8AE8-691276FD224F}" destId="{EAF9330E-0FF2-4B6C-AF29-DC1B780932C0}" srcOrd="0" destOrd="0" presId="urn:microsoft.com/office/officeart/2005/8/layout/chevron2"/>
    <dgm:cxn modelId="{F253E221-114D-46DC-A241-0028F29B6BC1}" srcId="{7F08A39B-E03F-43EC-B0FB-9109B71E68C4}" destId="{83E36F98-3860-4B60-9D39-F87E795F538A}" srcOrd="3" destOrd="0" parTransId="{85CBD2D5-BECC-4D12-9022-36F287359CF0}" sibTransId="{DC290579-B45A-45E3-B012-862AF118F2A8}"/>
    <dgm:cxn modelId="{457A11FF-F9C9-40C2-95DC-AB74392A1EE6}" type="presOf" srcId="{FB9BF3B4-4FE6-4C86-801F-F3210B3A411B}" destId="{DDA67AC6-B355-4EB8-8F8C-9C38B01DCE1C}" srcOrd="0" destOrd="1" presId="urn:microsoft.com/office/officeart/2005/8/layout/chevron2"/>
    <dgm:cxn modelId="{292F33C3-20FA-4F79-9856-C2DE09EB36B7}" type="presOf" srcId="{40BAB50A-4EC1-4928-87E9-3D8C82C61E5D}" destId="{DDA67AC6-B355-4EB8-8F8C-9C38B01DCE1C}" srcOrd="0" destOrd="2" presId="urn:microsoft.com/office/officeart/2005/8/layout/chevron2"/>
    <dgm:cxn modelId="{F2EE78B9-60E2-48C1-8332-87EA07F39522}" srcId="{7F08A39B-E03F-43EC-B0FB-9109B71E68C4}" destId="{AC1B736D-E016-450B-8BEE-894C12346597}" srcOrd="4" destOrd="0" parTransId="{DDEB3C3D-1CF9-476C-8674-E40CE5345BDF}" sibTransId="{6694C1D2-8264-4727-8152-152531667AAF}"/>
    <dgm:cxn modelId="{8B4B9D49-6C84-41DD-990E-24D17166ABBC}" type="presOf" srcId="{AC1B736D-E016-450B-8BEE-894C12346597}" destId="{DDA67AC6-B355-4EB8-8F8C-9C38B01DCE1C}" srcOrd="0" destOrd="4" presId="urn:microsoft.com/office/officeart/2005/8/layout/chevron2"/>
    <dgm:cxn modelId="{8239C5C3-6C0D-4BCD-AB88-03F1FABFBCA6}" type="presParOf" srcId="{EAF9330E-0FF2-4B6C-AF29-DC1B780932C0}" destId="{58EB28C5-7052-42F5-9794-C5849B1051ED}" srcOrd="0" destOrd="0" presId="urn:microsoft.com/office/officeart/2005/8/layout/chevron2"/>
    <dgm:cxn modelId="{44EEA082-3321-4C96-A589-503C2E92A77D}" type="presParOf" srcId="{58EB28C5-7052-42F5-9794-C5849B1051ED}" destId="{DE37A39C-17D8-413B-A965-D586EF982CC6}" srcOrd="0" destOrd="0" presId="urn:microsoft.com/office/officeart/2005/8/layout/chevron2"/>
    <dgm:cxn modelId="{631B6395-93F3-4343-B8BE-99A9E4399E15}" type="presParOf" srcId="{58EB28C5-7052-42F5-9794-C5849B1051ED}" destId="{DDA67AC6-B355-4EB8-8F8C-9C38B01DCE1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523BC2-F68B-4E11-9707-65E1333F02AE}" type="doc">
      <dgm:prSet loTypeId="urn:microsoft.com/office/officeart/2005/8/layout/hProcess9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3933821-74B6-4E84-97BD-02FB7412E9AA}">
      <dgm:prSet phldrT="[Text]" custT="1"/>
      <dgm:spPr>
        <a:solidFill>
          <a:srgbClr val="B2B2B2">
            <a:shade val="80000"/>
            <a:hueOff val="0"/>
            <a:satOff val="0"/>
            <a:lumOff val="4335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r>
            <a:rPr lang="en-US" sz="1700" kern="1200" dirty="0"/>
            <a:t>Removed </a:t>
          </a:r>
          <a:r>
            <a:rPr lang="en-US" sz="17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HTML</a:t>
          </a:r>
          <a:r>
            <a:rPr lang="en-US" sz="1700" kern="1200" dirty="0"/>
            <a:t> tags and other noisy text from the dataset</a:t>
          </a:r>
        </a:p>
      </dgm:t>
    </dgm:pt>
    <dgm:pt modelId="{7ABBB07D-3DD1-4F97-8D9E-6D873C68E496}" type="parTrans" cxnId="{3D79C395-4E16-4E06-A1ED-EF6C069BB82A}">
      <dgm:prSet/>
      <dgm:spPr/>
      <dgm:t>
        <a:bodyPr/>
        <a:lstStyle/>
        <a:p>
          <a:endParaRPr lang="en-US"/>
        </a:p>
      </dgm:t>
    </dgm:pt>
    <dgm:pt modelId="{36F57815-9BAB-4FB4-ABFE-E6EFBD53B7E8}" type="sibTrans" cxnId="{3D79C395-4E16-4E06-A1ED-EF6C069BB82A}">
      <dgm:prSet/>
      <dgm:spPr/>
      <dgm:t>
        <a:bodyPr/>
        <a:lstStyle/>
        <a:p>
          <a:endParaRPr lang="en-US"/>
        </a:p>
      </dgm:t>
    </dgm:pt>
    <dgm:pt modelId="{474A6903-21C0-482B-95AD-396096D33D66}">
      <dgm:prSet phldrT="[Text]" custT="1"/>
      <dgm:spPr>
        <a:solidFill>
          <a:srgbClr val="B2B2B2">
            <a:shade val="80000"/>
            <a:hueOff val="0"/>
            <a:satOff val="0"/>
            <a:lumOff val="4335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Maintaining equal class balance for each mood tag </a:t>
          </a:r>
        </a:p>
      </dgm:t>
    </dgm:pt>
    <dgm:pt modelId="{A27D90E4-A23F-4F14-8116-40FFEC4E0163}" type="parTrans" cxnId="{EEF55AC8-B125-4ABA-80B1-CA2181808CBD}">
      <dgm:prSet/>
      <dgm:spPr/>
      <dgm:t>
        <a:bodyPr/>
        <a:lstStyle/>
        <a:p>
          <a:endParaRPr lang="en-US"/>
        </a:p>
      </dgm:t>
    </dgm:pt>
    <dgm:pt modelId="{10E46E65-FA7A-4833-A9AE-153397737890}" type="sibTrans" cxnId="{EEF55AC8-B125-4ABA-80B1-CA2181808CBD}">
      <dgm:prSet/>
      <dgm:spPr/>
      <dgm:t>
        <a:bodyPr/>
        <a:lstStyle/>
        <a:p>
          <a:endParaRPr lang="en-US"/>
        </a:p>
      </dgm:t>
    </dgm:pt>
    <dgm:pt modelId="{371E1119-FE01-43C9-87B9-5B6ED7E816D8}">
      <dgm:prSet phldrT="[Text]" custT="1"/>
      <dgm:spPr>
        <a:solidFill>
          <a:srgbClr val="B2B2B2">
            <a:shade val="80000"/>
            <a:hueOff val="0"/>
            <a:satOff val="0"/>
            <a:lumOff val="4335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Grouping mood tags into different polarities</a:t>
          </a:r>
        </a:p>
      </dgm:t>
    </dgm:pt>
    <dgm:pt modelId="{6891A95A-8CB5-47E1-BE2C-79CAB93A262C}" type="parTrans" cxnId="{34CB081A-3D1A-43C6-AE30-518F7D7C4B0F}">
      <dgm:prSet/>
      <dgm:spPr/>
      <dgm:t>
        <a:bodyPr/>
        <a:lstStyle/>
        <a:p>
          <a:endParaRPr lang="en-US"/>
        </a:p>
      </dgm:t>
    </dgm:pt>
    <dgm:pt modelId="{2EF7014E-2D23-4602-B955-C1573FCBBD57}" type="sibTrans" cxnId="{34CB081A-3D1A-43C6-AE30-518F7D7C4B0F}">
      <dgm:prSet/>
      <dgm:spPr/>
      <dgm:t>
        <a:bodyPr/>
        <a:lstStyle/>
        <a:p>
          <a:endParaRPr lang="en-US"/>
        </a:p>
      </dgm:t>
    </dgm:pt>
    <dgm:pt modelId="{4C816CB9-FC6E-4308-A666-DF0C5DE838B8}">
      <dgm:prSet custT="1"/>
      <dgm:spPr>
        <a:solidFill>
          <a:srgbClr val="B2B2B2">
            <a:shade val="80000"/>
            <a:hueOff val="0"/>
            <a:satOff val="0"/>
            <a:lumOff val="4335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Separating tokens mistakenly clubbed as one</a:t>
          </a:r>
        </a:p>
      </dgm:t>
    </dgm:pt>
    <dgm:pt modelId="{D7E01157-3375-4D3B-AFB8-81DFE5594118}" type="parTrans" cxnId="{B83BB7A9-3A1A-45D2-A2B3-05731285FB27}">
      <dgm:prSet/>
      <dgm:spPr/>
      <dgm:t>
        <a:bodyPr/>
        <a:lstStyle/>
        <a:p>
          <a:endParaRPr lang="en-US"/>
        </a:p>
      </dgm:t>
    </dgm:pt>
    <dgm:pt modelId="{2ED4D033-39EA-4D26-83DE-885DBD039462}" type="sibTrans" cxnId="{B83BB7A9-3A1A-45D2-A2B3-05731285FB27}">
      <dgm:prSet/>
      <dgm:spPr/>
      <dgm:t>
        <a:bodyPr/>
        <a:lstStyle/>
        <a:p>
          <a:endParaRPr lang="en-US"/>
        </a:p>
      </dgm:t>
    </dgm:pt>
    <dgm:pt modelId="{C7E6C7F8-ECE0-4404-886A-1649D4B08B61}">
      <dgm:prSet/>
      <dgm:spPr>
        <a:solidFill>
          <a:srgbClr val="B2B2B2">
            <a:shade val="80000"/>
            <a:hueOff val="0"/>
            <a:satOff val="0"/>
            <a:lumOff val="4335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r>
            <a:rPr lang="en-US" dirty="0"/>
            <a:t>Manually annotating each song as per appropriate mood</a:t>
          </a:r>
        </a:p>
      </dgm:t>
    </dgm:pt>
    <dgm:pt modelId="{76C6C44F-00E8-4AE3-BBAF-0EA6AF867D5A}" type="parTrans" cxnId="{FB2261C4-20D9-45B2-9756-4634A80B8758}">
      <dgm:prSet/>
      <dgm:spPr/>
      <dgm:t>
        <a:bodyPr/>
        <a:lstStyle/>
        <a:p>
          <a:endParaRPr lang="en-US"/>
        </a:p>
      </dgm:t>
    </dgm:pt>
    <dgm:pt modelId="{C39999C7-6FCB-4C00-AE6E-1408E0927DEA}" type="sibTrans" cxnId="{FB2261C4-20D9-45B2-9756-4634A80B8758}">
      <dgm:prSet/>
      <dgm:spPr/>
      <dgm:t>
        <a:bodyPr/>
        <a:lstStyle/>
        <a:p>
          <a:endParaRPr lang="en-US"/>
        </a:p>
      </dgm:t>
    </dgm:pt>
    <dgm:pt modelId="{26159215-8A55-4493-B261-12A7074105B4}" type="pres">
      <dgm:prSet presAssocID="{7B523BC2-F68B-4E11-9707-65E1333F02AE}" presName="CompostProcess" presStyleCnt="0">
        <dgm:presLayoutVars>
          <dgm:dir/>
          <dgm:resizeHandles val="exact"/>
        </dgm:presLayoutVars>
      </dgm:prSet>
      <dgm:spPr/>
    </dgm:pt>
    <dgm:pt modelId="{5D01D64C-E804-4EF5-9870-32689A13E7CD}" type="pres">
      <dgm:prSet presAssocID="{7B523BC2-F68B-4E11-9707-65E1333F02AE}" presName="arrow" presStyleLbl="bgShp" presStyleIdx="0" presStyleCnt="1" custLinFactNeighborX="-6438"/>
      <dgm:spPr/>
    </dgm:pt>
    <dgm:pt modelId="{D4D8D423-E41D-4912-9BED-C8ED3070736F}" type="pres">
      <dgm:prSet presAssocID="{7B523BC2-F68B-4E11-9707-65E1333F02AE}" presName="linearProcess" presStyleCnt="0"/>
      <dgm:spPr/>
    </dgm:pt>
    <dgm:pt modelId="{50D2D592-58B1-4E2A-8CB1-3FC49639B518}" type="pres">
      <dgm:prSet presAssocID="{63933821-74B6-4E84-97BD-02FB7412E9AA}" presName="textNode" presStyleLbl="node1" presStyleIdx="0" presStyleCnt="5" custScaleX="44664" custLinFactX="-16617" custLinFactNeighborX="-100000" custLinFactNeighborY="1177">
        <dgm:presLayoutVars>
          <dgm:bulletEnabled val="1"/>
        </dgm:presLayoutVars>
      </dgm:prSet>
      <dgm:spPr>
        <a:xfrm>
          <a:off x="0" y="1095565"/>
          <a:ext cx="1925874" cy="1438184"/>
        </a:xfrm>
        <a:prstGeom prst="roundRect">
          <a:avLst/>
        </a:prstGeom>
      </dgm:spPr>
    </dgm:pt>
    <dgm:pt modelId="{14778A29-8BA2-46F4-874A-4A3BDCFE44CC}" type="pres">
      <dgm:prSet presAssocID="{36F57815-9BAB-4FB4-ABFE-E6EFBD53B7E8}" presName="sibTrans" presStyleCnt="0"/>
      <dgm:spPr/>
    </dgm:pt>
    <dgm:pt modelId="{383ABBDB-157B-4CBA-94BC-E6A99882E908}" type="pres">
      <dgm:prSet presAssocID="{4C816CB9-FC6E-4308-A666-DF0C5DE838B8}" presName="textNode" presStyleLbl="node1" presStyleIdx="1" presStyleCnt="5" custScaleX="46623" custLinFactX="-20399" custLinFactNeighborX="-100000" custLinFactNeighborY="2355">
        <dgm:presLayoutVars>
          <dgm:bulletEnabled val="1"/>
        </dgm:presLayoutVars>
      </dgm:prSet>
      <dgm:spPr>
        <a:xfrm>
          <a:off x="2238543" y="1112507"/>
          <a:ext cx="1886164" cy="1438184"/>
        </a:xfrm>
        <a:prstGeom prst="roundRect">
          <a:avLst/>
        </a:prstGeom>
      </dgm:spPr>
    </dgm:pt>
    <dgm:pt modelId="{E0DC0ECA-8FAC-442F-BA74-20844B4B5C28}" type="pres">
      <dgm:prSet presAssocID="{2ED4D033-39EA-4D26-83DE-885DBD039462}" presName="sibTrans" presStyleCnt="0"/>
      <dgm:spPr/>
    </dgm:pt>
    <dgm:pt modelId="{C54CBA55-21EB-48C0-9CCB-219392490B61}" type="pres">
      <dgm:prSet presAssocID="{474A6903-21C0-482B-95AD-396096D33D66}" presName="textNode" presStyleLbl="node1" presStyleIdx="2" presStyleCnt="5" custScaleX="45249" custLinFactX="9620" custLinFactNeighborX="100000" custLinFactNeighborY="2355">
        <dgm:presLayoutVars>
          <dgm:bulletEnabled val="1"/>
        </dgm:presLayoutVars>
      </dgm:prSet>
      <dgm:spPr>
        <a:xfrm>
          <a:off x="6086050" y="1112507"/>
          <a:ext cx="1951098" cy="1438184"/>
        </a:xfrm>
        <a:prstGeom prst="roundRect">
          <a:avLst/>
        </a:prstGeom>
      </dgm:spPr>
    </dgm:pt>
    <dgm:pt modelId="{B2789C98-A6D7-49CB-9D74-2FD1356DC910}" type="pres">
      <dgm:prSet presAssocID="{10E46E65-FA7A-4833-A9AE-153397737890}" presName="sibTrans" presStyleCnt="0"/>
      <dgm:spPr/>
    </dgm:pt>
    <dgm:pt modelId="{AD5E3F1C-CF77-4EE3-B0F7-C0ED5C3D636F}" type="pres">
      <dgm:prSet presAssocID="{371E1119-FE01-43C9-87B9-5B6ED7E816D8}" presName="textNode" presStyleLbl="node1" presStyleIdx="3" presStyleCnt="5" custScaleX="42666" custLinFactX="5748" custLinFactNeighborX="100000" custLinFactNeighborY="3569">
        <dgm:presLayoutVars>
          <dgm:bulletEnabled val="1"/>
        </dgm:presLayoutVars>
      </dgm:prSet>
      <dgm:spPr>
        <a:xfrm>
          <a:off x="8128563" y="1129967"/>
          <a:ext cx="1839722" cy="1438184"/>
        </a:xfrm>
        <a:prstGeom prst="roundRect">
          <a:avLst/>
        </a:prstGeom>
      </dgm:spPr>
    </dgm:pt>
    <dgm:pt modelId="{9632778F-CF73-41CF-8DA7-A18DE30A876B}" type="pres">
      <dgm:prSet presAssocID="{2EF7014E-2D23-4602-B955-C1573FCBBD57}" presName="sibTrans" presStyleCnt="0"/>
      <dgm:spPr/>
    </dgm:pt>
    <dgm:pt modelId="{CBCEC674-3046-4D08-B999-834987F81457}" type="pres">
      <dgm:prSet presAssocID="{C7E6C7F8-ECE0-4404-886A-1649D4B08B61}" presName="textNode" presStyleLbl="node1" presStyleIdx="4" presStyleCnt="5" custScaleX="43795" custLinFactX="-118230" custLinFactNeighborX="-200000" custLinFactNeighborY="2355">
        <dgm:presLayoutVars>
          <dgm:bulletEnabled val="1"/>
        </dgm:presLayoutVars>
      </dgm:prSet>
      <dgm:spPr>
        <a:xfrm>
          <a:off x="4105715" y="1112507"/>
          <a:ext cx="1888403" cy="1438184"/>
        </a:xfrm>
        <a:prstGeom prst="roundRect">
          <a:avLst/>
        </a:prstGeom>
      </dgm:spPr>
    </dgm:pt>
  </dgm:ptLst>
  <dgm:cxnLst>
    <dgm:cxn modelId="{B1808057-9D06-4B65-B8BA-70F1BB5116D8}" type="presOf" srcId="{63933821-74B6-4E84-97BD-02FB7412E9AA}" destId="{50D2D592-58B1-4E2A-8CB1-3FC49639B518}" srcOrd="0" destOrd="0" presId="urn:microsoft.com/office/officeart/2005/8/layout/hProcess9"/>
    <dgm:cxn modelId="{6E335178-A4D4-47B0-8D64-6F105A850691}" type="presOf" srcId="{371E1119-FE01-43C9-87B9-5B6ED7E816D8}" destId="{AD5E3F1C-CF77-4EE3-B0F7-C0ED5C3D636F}" srcOrd="0" destOrd="0" presId="urn:microsoft.com/office/officeart/2005/8/layout/hProcess9"/>
    <dgm:cxn modelId="{76CCEC0B-B4BB-4630-902E-1BFE6677C9E5}" type="presOf" srcId="{7B523BC2-F68B-4E11-9707-65E1333F02AE}" destId="{26159215-8A55-4493-B261-12A7074105B4}" srcOrd="0" destOrd="0" presId="urn:microsoft.com/office/officeart/2005/8/layout/hProcess9"/>
    <dgm:cxn modelId="{3D79C395-4E16-4E06-A1ED-EF6C069BB82A}" srcId="{7B523BC2-F68B-4E11-9707-65E1333F02AE}" destId="{63933821-74B6-4E84-97BD-02FB7412E9AA}" srcOrd="0" destOrd="0" parTransId="{7ABBB07D-3DD1-4F97-8D9E-6D873C68E496}" sibTransId="{36F57815-9BAB-4FB4-ABFE-E6EFBD53B7E8}"/>
    <dgm:cxn modelId="{34CB081A-3D1A-43C6-AE30-518F7D7C4B0F}" srcId="{7B523BC2-F68B-4E11-9707-65E1333F02AE}" destId="{371E1119-FE01-43C9-87B9-5B6ED7E816D8}" srcOrd="3" destOrd="0" parTransId="{6891A95A-8CB5-47E1-BE2C-79CAB93A262C}" sibTransId="{2EF7014E-2D23-4602-B955-C1573FCBBD57}"/>
    <dgm:cxn modelId="{0815D222-7F6A-4002-9651-1566F6C3D705}" type="presOf" srcId="{474A6903-21C0-482B-95AD-396096D33D66}" destId="{C54CBA55-21EB-48C0-9CCB-219392490B61}" srcOrd="0" destOrd="0" presId="urn:microsoft.com/office/officeart/2005/8/layout/hProcess9"/>
    <dgm:cxn modelId="{FB2261C4-20D9-45B2-9756-4634A80B8758}" srcId="{7B523BC2-F68B-4E11-9707-65E1333F02AE}" destId="{C7E6C7F8-ECE0-4404-886A-1649D4B08B61}" srcOrd="4" destOrd="0" parTransId="{76C6C44F-00E8-4AE3-BBAF-0EA6AF867D5A}" sibTransId="{C39999C7-6FCB-4C00-AE6E-1408E0927DEA}"/>
    <dgm:cxn modelId="{07530A1D-1D2F-4A09-AF54-A87DCBA012A9}" type="presOf" srcId="{4C816CB9-FC6E-4308-A666-DF0C5DE838B8}" destId="{383ABBDB-157B-4CBA-94BC-E6A99882E908}" srcOrd="0" destOrd="0" presId="urn:microsoft.com/office/officeart/2005/8/layout/hProcess9"/>
    <dgm:cxn modelId="{B83BB7A9-3A1A-45D2-A2B3-05731285FB27}" srcId="{7B523BC2-F68B-4E11-9707-65E1333F02AE}" destId="{4C816CB9-FC6E-4308-A666-DF0C5DE838B8}" srcOrd="1" destOrd="0" parTransId="{D7E01157-3375-4D3B-AFB8-81DFE5594118}" sibTransId="{2ED4D033-39EA-4D26-83DE-885DBD039462}"/>
    <dgm:cxn modelId="{EE4E50CA-C115-4769-9E98-BB99AD786B38}" type="presOf" srcId="{C7E6C7F8-ECE0-4404-886A-1649D4B08B61}" destId="{CBCEC674-3046-4D08-B999-834987F81457}" srcOrd="0" destOrd="0" presId="urn:microsoft.com/office/officeart/2005/8/layout/hProcess9"/>
    <dgm:cxn modelId="{EEF55AC8-B125-4ABA-80B1-CA2181808CBD}" srcId="{7B523BC2-F68B-4E11-9707-65E1333F02AE}" destId="{474A6903-21C0-482B-95AD-396096D33D66}" srcOrd="2" destOrd="0" parTransId="{A27D90E4-A23F-4F14-8116-40FFEC4E0163}" sibTransId="{10E46E65-FA7A-4833-A9AE-153397737890}"/>
    <dgm:cxn modelId="{D4624A1B-9D98-4ABC-B6D2-BE8D02526981}" type="presParOf" srcId="{26159215-8A55-4493-B261-12A7074105B4}" destId="{5D01D64C-E804-4EF5-9870-32689A13E7CD}" srcOrd="0" destOrd="0" presId="urn:microsoft.com/office/officeart/2005/8/layout/hProcess9"/>
    <dgm:cxn modelId="{2DB12AC5-1707-4011-AE13-E4C045EAA177}" type="presParOf" srcId="{26159215-8A55-4493-B261-12A7074105B4}" destId="{D4D8D423-E41D-4912-9BED-C8ED3070736F}" srcOrd="1" destOrd="0" presId="urn:microsoft.com/office/officeart/2005/8/layout/hProcess9"/>
    <dgm:cxn modelId="{3334CF54-F8D9-4EE3-A85F-825DA0A2AB3B}" type="presParOf" srcId="{D4D8D423-E41D-4912-9BED-C8ED3070736F}" destId="{50D2D592-58B1-4E2A-8CB1-3FC49639B518}" srcOrd="0" destOrd="0" presId="urn:microsoft.com/office/officeart/2005/8/layout/hProcess9"/>
    <dgm:cxn modelId="{0F40A261-021C-4A38-A323-A695B816BD6D}" type="presParOf" srcId="{D4D8D423-E41D-4912-9BED-C8ED3070736F}" destId="{14778A29-8BA2-46F4-874A-4A3BDCFE44CC}" srcOrd="1" destOrd="0" presId="urn:microsoft.com/office/officeart/2005/8/layout/hProcess9"/>
    <dgm:cxn modelId="{C3CCE198-90CA-4F9E-B84E-02185EACDA04}" type="presParOf" srcId="{D4D8D423-E41D-4912-9BED-C8ED3070736F}" destId="{383ABBDB-157B-4CBA-94BC-E6A99882E908}" srcOrd="2" destOrd="0" presId="urn:microsoft.com/office/officeart/2005/8/layout/hProcess9"/>
    <dgm:cxn modelId="{45DC1EEB-655B-46D5-9CFB-E6B0110C5B5E}" type="presParOf" srcId="{D4D8D423-E41D-4912-9BED-C8ED3070736F}" destId="{E0DC0ECA-8FAC-442F-BA74-20844B4B5C28}" srcOrd="3" destOrd="0" presId="urn:microsoft.com/office/officeart/2005/8/layout/hProcess9"/>
    <dgm:cxn modelId="{EE605D21-911A-45C6-8474-5D10141CCD27}" type="presParOf" srcId="{D4D8D423-E41D-4912-9BED-C8ED3070736F}" destId="{C54CBA55-21EB-48C0-9CCB-219392490B61}" srcOrd="4" destOrd="0" presId="urn:microsoft.com/office/officeart/2005/8/layout/hProcess9"/>
    <dgm:cxn modelId="{1150BA1D-F392-4BDC-BF54-A8B5C0D16004}" type="presParOf" srcId="{D4D8D423-E41D-4912-9BED-C8ED3070736F}" destId="{B2789C98-A6D7-49CB-9D74-2FD1356DC910}" srcOrd="5" destOrd="0" presId="urn:microsoft.com/office/officeart/2005/8/layout/hProcess9"/>
    <dgm:cxn modelId="{A3858F3D-CA6E-4487-9D3C-FEF5FE577A80}" type="presParOf" srcId="{D4D8D423-E41D-4912-9BED-C8ED3070736F}" destId="{AD5E3F1C-CF77-4EE3-B0F7-C0ED5C3D636F}" srcOrd="6" destOrd="0" presId="urn:microsoft.com/office/officeart/2005/8/layout/hProcess9"/>
    <dgm:cxn modelId="{5CE03F82-5686-4EBF-8179-24405B614458}" type="presParOf" srcId="{D4D8D423-E41D-4912-9BED-C8ED3070736F}" destId="{9632778F-CF73-41CF-8DA7-A18DE30A876B}" srcOrd="7" destOrd="0" presId="urn:microsoft.com/office/officeart/2005/8/layout/hProcess9"/>
    <dgm:cxn modelId="{8B2A5F71-E358-41DA-B399-220DCD87D11C}" type="presParOf" srcId="{D4D8D423-E41D-4912-9BED-C8ED3070736F}" destId="{CBCEC674-3046-4D08-B999-834987F8145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37A39C-17D8-413B-A965-D586EF982CC6}">
      <dsp:nvSpPr>
        <dsp:cNvPr id="0" name=""/>
        <dsp:cNvSpPr/>
      </dsp:nvSpPr>
      <dsp:spPr>
        <a:xfrm rot="5400000">
          <a:off x="-730805" y="730805"/>
          <a:ext cx="4872037" cy="34104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solidFill>
                <a:srgbClr val="002060"/>
              </a:solidFill>
            </a:rPr>
            <a:t>ALGORITHMS</a:t>
          </a:r>
        </a:p>
      </dsp:txBody>
      <dsp:txXfrm rot="-5400000">
        <a:off x="2" y="1705212"/>
        <a:ext cx="3410425" cy="1461612"/>
      </dsp:txXfrm>
    </dsp:sp>
    <dsp:sp modelId="{DDA67AC6-B355-4EB8-8F8C-9C38B01DCE1C}">
      <dsp:nvSpPr>
        <dsp:cNvPr id="0" name=""/>
        <dsp:cNvSpPr/>
      </dsp:nvSpPr>
      <dsp:spPr>
        <a:xfrm rot="5400000">
          <a:off x="5636775" y="-1554824"/>
          <a:ext cx="3166824" cy="76195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Multinomial Naïve Bayes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Stochastic Gradient Descent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Decision Tree Learning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Adaptive Boosting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K Nearest Neighbors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Support Vector Machine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Multilayer Perceptron</a:t>
          </a:r>
        </a:p>
      </dsp:txBody>
      <dsp:txXfrm rot="-5400000">
        <a:off x="3410425" y="826118"/>
        <a:ext cx="7464932" cy="2857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37A39C-17D8-413B-A965-D586EF982CC6}">
      <dsp:nvSpPr>
        <dsp:cNvPr id="0" name=""/>
        <dsp:cNvSpPr/>
      </dsp:nvSpPr>
      <dsp:spPr>
        <a:xfrm rot="5400000">
          <a:off x="-729378" y="734134"/>
          <a:ext cx="4862525" cy="34037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rgbClr val="002060"/>
              </a:solidFill>
            </a:rPr>
            <a:t>FEATURES</a:t>
          </a:r>
        </a:p>
      </dsp:txBody>
      <dsp:txXfrm rot="-5400000">
        <a:off x="1" y="1706639"/>
        <a:ext cx="3403768" cy="1458757"/>
      </dsp:txXfrm>
    </dsp:sp>
    <dsp:sp modelId="{DDA67AC6-B355-4EB8-8F8C-9C38B01DCE1C}">
      <dsp:nvSpPr>
        <dsp:cNvPr id="0" name=""/>
        <dsp:cNvSpPr/>
      </dsp:nvSpPr>
      <dsp:spPr>
        <a:xfrm rot="5400000">
          <a:off x="5636538" y="-1557800"/>
          <a:ext cx="3160641" cy="76261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Bag of words - </a:t>
          </a:r>
          <a:r>
            <a:rPr lang="en-US" sz="20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text is represented as a multiset of its words, disregarding grammar and even word order but keeping multiplicity</a:t>
          </a:r>
          <a:endParaRPr lang="en-US" sz="2000" b="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Punctuation - </a:t>
          </a: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removing punctuation to better tokenize text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Stop Words - </a:t>
          </a: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most common words are filtered out during preprocessing of data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>
              <a:latin typeface="+mj-lt"/>
              <a:cs typeface="Calibri" panose="020F0502020204030204" pitchFamily="34" charset="0"/>
            </a:rPr>
            <a:t>Stemming - </a:t>
          </a:r>
          <a:r>
            <a:rPr lang="en-US" sz="20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process of reducing inflected (or sometimes derived) words to their word stem</a:t>
          </a:r>
          <a:endParaRPr lang="en-US" sz="2000" b="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+mj-lt"/>
              <a:cs typeface="Calibri" panose="020F0502020204030204" pitchFamily="34" charset="0"/>
            </a:rPr>
            <a:t>Lemmatization -</a:t>
          </a: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process of grouping together the inflected forms of a word so they can be analyzed as a single item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3403768" y="829260"/>
        <a:ext cx="7471891" cy="28520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1D64C-E804-4EF5-9870-32689A13E7CD}">
      <dsp:nvSpPr>
        <dsp:cNvPr id="0" name=""/>
        <dsp:cNvSpPr/>
      </dsp:nvSpPr>
      <dsp:spPr>
        <a:xfrm>
          <a:off x="254856" y="0"/>
          <a:ext cx="10683438" cy="3595461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2D592-58B1-4E2A-8CB1-3FC49639B518}">
      <dsp:nvSpPr>
        <dsp:cNvPr id="0" name=""/>
        <dsp:cNvSpPr/>
      </dsp:nvSpPr>
      <dsp:spPr>
        <a:xfrm>
          <a:off x="326263" y="1095565"/>
          <a:ext cx="1806911" cy="1438184"/>
        </a:xfrm>
        <a:prstGeom prst="roundRect">
          <a:avLst/>
        </a:prstGeom>
        <a:solidFill>
          <a:srgbClr val="B2B2B2">
            <a:shade val="80000"/>
            <a:hueOff val="0"/>
            <a:satOff val="0"/>
            <a:lumOff val="4335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Removed </a:t>
          </a:r>
          <a:r>
            <a:rPr lang="en-US" sz="17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HTML</a:t>
          </a:r>
          <a:r>
            <a:rPr lang="en-US" sz="1700" kern="1200" dirty="0"/>
            <a:t> tags and other noisy text from the dataset</a:t>
          </a:r>
        </a:p>
      </dsp:txBody>
      <dsp:txXfrm>
        <a:off x="396469" y="1165771"/>
        <a:ext cx="1666499" cy="1297772"/>
      </dsp:txXfrm>
    </dsp:sp>
    <dsp:sp modelId="{383ABBDB-157B-4CBA-94BC-E6A99882E908}">
      <dsp:nvSpPr>
        <dsp:cNvPr id="0" name=""/>
        <dsp:cNvSpPr/>
      </dsp:nvSpPr>
      <dsp:spPr>
        <a:xfrm>
          <a:off x="2238543" y="1112507"/>
          <a:ext cx="1886164" cy="1438184"/>
        </a:xfrm>
        <a:prstGeom prst="roundRect">
          <a:avLst/>
        </a:prstGeom>
        <a:solidFill>
          <a:srgbClr val="B2B2B2">
            <a:shade val="80000"/>
            <a:hueOff val="0"/>
            <a:satOff val="0"/>
            <a:lumOff val="4335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Separating tokens mistakenly clubbed as one</a:t>
          </a:r>
        </a:p>
      </dsp:txBody>
      <dsp:txXfrm>
        <a:off x="2308749" y="1182713"/>
        <a:ext cx="1745752" cy="1297772"/>
      </dsp:txXfrm>
    </dsp:sp>
    <dsp:sp modelId="{C54CBA55-21EB-48C0-9CCB-219392490B61}">
      <dsp:nvSpPr>
        <dsp:cNvPr id="0" name=""/>
        <dsp:cNvSpPr/>
      </dsp:nvSpPr>
      <dsp:spPr>
        <a:xfrm>
          <a:off x="6114260" y="1112507"/>
          <a:ext cx="1830578" cy="1438184"/>
        </a:xfrm>
        <a:prstGeom prst="roundRect">
          <a:avLst/>
        </a:prstGeom>
        <a:solidFill>
          <a:srgbClr val="B2B2B2">
            <a:shade val="80000"/>
            <a:hueOff val="0"/>
            <a:satOff val="0"/>
            <a:lumOff val="4335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Maintaining equal class balance for each mood tag </a:t>
          </a:r>
        </a:p>
      </dsp:txBody>
      <dsp:txXfrm>
        <a:off x="6184466" y="1182713"/>
        <a:ext cx="1690166" cy="1297772"/>
      </dsp:txXfrm>
    </dsp:sp>
    <dsp:sp modelId="{AD5E3F1C-CF77-4EE3-B0F7-C0ED5C3D636F}">
      <dsp:nvSpPr>
        <dsp:cNvPr id="0" name=""/>
        <dsp:cNvSpPr/>
      </dsp:nvSpPr>
      <dsp:spPr>
        <a:xfrm>
          <a:off x="8046566" y="1129967"/>
          <a:ext cx="1726081" cy="1438184"/>
        </a:xfrm>
        <a:prstGeom prst="roundRect">
          <a:avLst/>
        </a:prstGeom>
        <a:solidFill>
          <a:srgbClr val="B2B2B2">
            <a:shade val="80000"/>
            <a:hueOff val="0"/>
            <a:satOff val="0"/>
            <a:lumOff val="4335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Grouping mood tags into different polarities</a:t>
          </a:r>
        </a:p>
      </dsp:txBody>
      <dsp:txXfrm>
        <a:off x="8116772" y="1200173"/>
        <a:ext cx="1585669" cy="1297772"/>
      </dsp:txXfrm>
    </dsp:sp>
    <dsp:sp modelId="{CBCEC674-3046-4D08-B999-834987F81457}">
      <dsp:nvSpPr>
        <dsp:cNvPr id="0" name=""/>
        <dsp:cNvSpPr/>
      </dsp:nvSpPr>
      <dsp:spPr>
        <a:xfrm>
          <a:off x="4240292" y="1112507"/>
          <a:ext cx="1771755" cy="1438184"/>
        </a:xfrm>
        <a:prstGeom prst="roundRect">
          <a:avLst/>
        </a:prstGeom>
        <a:solidFill>
          <a:srgbClr val="B2B2B2">
            <a:shade val="80000"/>
            <a:hueOff val="0"/>
            <a:satOff val="0"/>
            <a:lumOff val="4335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Manually annotating each song as per appropriate mood</a:t>
          </a:r>
        </a:p>
      </dsp:txBody>
      <dsp:txXfrm>
        <a:off x="4310498" y="1182713"/>
        <a:ext cx="1631343" cy="1297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7ED24-A61F-4A11-8585-F914BC7DACAC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1C437-5F68-4346-AD9F-973BF455E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precision    recall  f1-score   support</a:t>
            </a:r>
          </a:p>
          <a:p>
            <a:endParaRPr lang="en-US" dirty="0"/>
          </a:p>
          <a:p>
            <a:r>
              <a:rPr lang="en-US" dirty="0"/>
              <a:t>      Happy       0.50      0.14      0.22         7</a:t>
            </a:r>
          </a:p>
          <a:p>
            <a:r>
              <a:rPr lang="en-US" dirty="0"/>
              <a:t> Heartbreak       0.00      0.00      0.00         3</a:t>
            </a:r>
          </a:p>
          <a:p>
            <a:r>
              <a:rPr lang="en-US" dirty="0"/>
              <a:t>      Party       0.50      0.33      0.40         3</a:t>
            </a:r>
          </a:p>
          <a:p>
            <a:r>
              <a:rPr lang="en-US" dirty="0"/>
              <a:t>   Romantic       0.22      0.33      0.27         6</a:t>
            </a:r>
          </a:p>
          <a:p>
            <a:r>
              <a:rPr lang="en-US" dirty="0"/>
              <a:t>        Sad       0.50      0.14      0.22         7</a:t>
            </a:r>
          </a:p>
          <a:p>
            <a:endParaRPr lang="en-US" dirty="0"/>
          </a:p>
          <a:p>
            <a:r>
              <a:rPr lang="en-US" dirty="0" err="1"/>
              <a:t>avg</a:t>
            </a:r>
            <a:r>
              <a:rPr lang="en-US" dirty="0"/>
              <a:t> / total       0.38      0.19      0.23        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1C437-5F68-4346-AD9F-973BF455EE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3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B68C869-CC5C-4958-8F56-F77DBEE716CA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889722-9E89-4D06-A944-763F4E3D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973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C869-CC5C-4958-8F56-F77DBEE716CA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9722-9E89-4D06-A944-763F4E3D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B68C869-CC5C-4958-8F56-F77DBEE716CA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889722-9E89-4D06-A944-763F4E3D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4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C869-CC5C-4958-8F56-F77DBEE716CA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B889722-9E89-4D06-A944-763F4E3D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9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B68C869-CC5C-4958-8F56-F77DBEE716CA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889722-9E89-4D06-A944-763F4E3D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6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C869-CC5C-4958-8F56-F77DBEE716CA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9722-9E89-4D06-A944-763F4E3D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5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C869-CC5C-4958-8F56-F77DBEE716CA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9722-9E89-4D06-A944-763F4E3D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8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C869-CC5C-4958-8F56-F77DBEE716CA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9722-9E89-4D06-A944-763F4E3D92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C869-CC5C-4958-8F56-F77DBEE716CA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9722-9E89-4D06-A944-763F4E3D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12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B68C869-CC5C-4958-8F56-F77DBEE716CA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889722-9E89-4D06-A944-763F4E3D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194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C869-CC5C-4958-8F56-F77DBEE716CA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9722-9E89-4D06-A944-763F4E3D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3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B68C869-CC5C-4958-8F56-F77DBEE716CA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B889722-9E89-4D06-A944-763F4E3D92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180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967" y="326107"/>
            <a:ext cx="3650776" cy="706437"/>
          </a:xfrm>
        </p:spPr>
        <p:txBody>
          <a:bodyPr>
            <a:no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PROJECT TITLE -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4967" y="1032544"/>
            <a:ext cx="11232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Sentimental analysis using text classification on song lyrics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2967" y="1725042"/>
            <a:ext cx="313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  <a:latin typeface="+mj-lt"/>
              </a:rPr>
              <a:t>GROUP NO - 4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967" y="2648372"/>
            <a:ext cx="3508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  <a:latin typeface="+mj-lt"/>
              </a:rPr>
              <a:t>PROJECT</a:t>
            </a:r>
            <a:r>
              <a:rPr lang="en-US" sz="2400" u="sng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MEMBERS -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4967" y="3180668"/>
            <a:ext cx="50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2400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Pooja Singh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4967" y="3684774"/>
            <a:ext cx="4026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Snehal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Adsule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4967" y="4219414"/>
            <a:ext cx="4026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Anusha Ramakrishnan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4967" y="4796495"/>
            <a:ext cx="4026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Suresh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Kasipandi</a:t>
            </a: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751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305" y="947826"/>
            <a:ext cx="11029616" cy="10138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600" dirty="0">
                <a:solidFill>
                  <a:srgbClr val="002060"/>
                </a:solidFill>
              </a:rPr>
              <a:t>Decision Tree LEARNING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1191" y="1538517"/>
            <a:ext cx="101593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0513" indent="-290513"/>
            <a:r>
              <a:rPr lang="en-US" sz="2400" dirty="0"/>
              <a:t>-  Tree with features represented as branches, and item’s target values in the leaves</a:t>
            </a:r>
          </a:p>
          <a:p>
            <a:pPr indent="-285750">
              <a:buFontTx/>
              <a:buChar char="-"/>
            </a:pPr>
            <a:r>
              <a:rPr lang="en-US" sz="2400" dirty="0"/>
              <a:t>Maps observations about an item to conclusions about the item’s target value</a:t>
            </a:r>
          </a:p>
          <a:p>
            <a:pPr indent="-285750">
              <a:buFontTx/>
              <a:buChar char="-"/>
            </a:pPr>
            <a:r>
              <a:rPr lang="en-US" sz="2400" dirty="0"/>
              <a:t>Classification trees take finite set of values – one among the given target </a:t>
            </a:r>
            <a:r>
              <a:rPr lang="en-US" dirty="0"/>
              <a:t>classes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5077" y="297542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sz="12800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5077" y="3989226"/>
            <a:ext cx="98690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-   Algorithm to boost performance of weak learning algorithms</a:t>
            </a:r>
          </a:p>
          <a:p>
            <a:pPr marL="465138" indent="-465138"/>
            <a:r>
              <a:rPr lang="en-US" sz="2400" dirty="0"/>
              <a:t>  -  Used in conjunction with different algorithms – combining their outputs to   a weighted sum</a:t>
            </a:r>
          </a:p>
          <a:p>
            <a:r>
              <a:rPr lang="en-US" sz="2400" dirty="0"/>
              <a:t>  -  Can be less susceptible to overfitting than other algorithms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49705" y="2972567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err="1">
                <a:solidFill>
                  <a:srgbClr val="002060"/>
                </a:solidFill>
              </a:rPr>
              <a:t>ADAptive</a:t>
            </a:r>
            <a:r>
              <a:rPr lang="en-US" sz="3200" dirty="0">
                <a:solidFill>
                  <a:srgbClr val="002060"/>
                </a:solidFill>
              </a:rPr>
              <a:t> Boosting</a:t>
            </a:r>
          </a:p>
        </p:txBody>
      </p:sp>
    </p:spTree>
    <p:extLst>
      <p:ext uri="{BB962C8B-B14F-4D97-AF65-F5344CB8AC3E}">
        <p14:creationId xmlns:p14="http://schemas.microsoft.com/office/powerpoint/2010/main" val="2636115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1166696"/>
            <a:ext cx="11029616" cy="10138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600" dirty="0">
                <a:solidFill>
                  <a:srgbClr val="002060"/>
                </a:solidFill>
              </a:rPr>
              <a:t>K-Nearest-Neighbors (</a:t>
            </a:r>
            <a:r>
              <a:rPr lang="en-US" sz="3600" cap="none" dirty="0" err="1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kNN</a:t>
            </a:r>
            <a:r>
              <a:rPr lang="en-US" sz="3600" dirty="0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077" y="1507288"/>
            <a:ext cx="98690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-   Instance-based or ‘lazy’ learning; non-parametric technique</a:t>
            </a:r>
          </a:p>
          <a:p>
            <a:pPr marL="508000" indent="-508000"/>
            <a:r>
              <a:rPr lang="en-US" sz="2400" dirty="0"/>
              <a:t>  -   Given an input of </a:t>
            </a:r>
            <a:r>
              <a:rPr lang="en-US" sz="2400" i="1" dirty="0"/>
              <a:t>k </a:t>
            </a:r>
            <a:r>
              <a:rPr lang="en-US" sz="2400" dirty="0"/>
              <a:t>closest training examples in the features, returns class membership </a:t>
            </a:r>
          </a:p>
          <a:p>
            <a:pPr marL="508000" indent="-508000"/>
            <a:r>
              <a:rPr lang="en-US" sz="2400" dirty="0"/>
              <a:t>  -   Classification by majority voting of neighbors, most common class is assigned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7477" y="3127824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2060"/>
                </a:solidFill>
              </a:rPr>
              <a:t>SUPPORT VECTOR MACHINE (SVM)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5077" y="4141624"/>
            <a:ext cx="98690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-   Discriminative classifier formally defined by a separating hyperplane</a:t>
            </a:r>
          </a:p>
          <a:p>
            <a:r>
              <a:rPr lang="en-US" sz="2400" dirty="0"/>
              <a:t>  -   Supervised learning technique; </a:t>
            </a:r>
          </a:p>
          <a:p>
            <a:pPr marL="508000" indent="-508000"/>
            <a:r>
              <a:rPr lang="en-US" sz="2400" dirty="0"/>
              <a:t>  -   Non-probabilistic linear classifier - assigns new examples to one class or another </a:t>
            </a:r>
          </a:p>
        </p:txBody>
      </p:sp>
    </p:spTree>
    <p:extLst>
      <p:ext uri="{BB962C8B-B14F-4D97-AF65-F5344CB8AC3E}">
        <p14:creationId xmlns:p14="http://schemas.microsoft.com/office/powerpoint/2010/main" val="571434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200" dirty="0">
                <a:solidFill>
                  <a:srgbClr val="002060"/>
                </a:solidFill>
              </a:rPr>
              <a:t>Multi-</a:t>
            </a:r>
            <a:r>
              <a:rPr lang="en-US" sz="3200" dirty="0" err="1">
                <a:solidFill>
                  <a:srgbClr val="002060"/>
                </a:solidFill>
              </a:rPr>
              <a:t>LaYER</a:t>
            </a:r>
            <a:r>
              <a:rPr lang="en-US" sz="3200" dirty="0">
                <a:solidFill>
                  <a:srgbClr val="002060"/>
                </a:solidFill>
              </a:rPr>
              <a:t> Perceptron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571" y="1930400"/>
            <a:ext cx="110453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Consists of multiple layers of computational units, interconnected in a feed-forward way.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Each layer connected to the next one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Can distinguish data that are not linearly separable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6840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RESULTS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429" y="2017487"/>
            <a:ext cx="11175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Results are an average of different features used one at a time, two at a time and all together. </a:t>
            </a:r>
          </a:p>
          <a:p>
            <a:r>
              <a:rPr lang="en-US" sz="2400" dirty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3610"/>
              </p:ext>
            </p:extLst>
          </p:nvPr>
        </p:nvGraphicFramePr>
        <p:xfrm>
          <a:off x="1959118" y="3519347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F-SCORE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HEARTBREAK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ROMANTIC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75314" y="3033486"/>
            <a:ext cx="418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MULTINOMIAL NAÏVE BAYES</a:t>
            </a:r>
          </a:p>
        </p:txBody>
      </p:sp>
    </p:spTree>
    <p:extLst>
      <p:ext uri="{BB962C8B-B14F-4D97-AF65-F5344CB8AC3E}">
        <p14:creationId xmlns:p14="http://schemas.microsoft.com/office/powerpoint/2010/main" val="2921817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99543" y="595086"/>
            <a:ext cx="503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STOCHASTIC GRADIENT DESCENT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57581"/>
              </p:ext>
            </p:extLst>
          </p:nvPr>
        </p:nvGraphicFramePr>
        <p:xfrm>
          <a:off x="2053771" y="1056751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F-SCORE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HEARTBREAK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ROMANTIC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451302"/>
              </p:ext>
            </p:extLst>
          </p:nvPr>
        </p:nvGraphicFramePr>
        <p:xfrm>
          <a:off x="2053771" y="4114296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F-SCORE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HEARTBREAK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ROMANTIC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43828" y="3652631"/>
            <a:ext cx="3947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DECISION TREE LEARNING</a:t>
            </a:r>
          </a:p>
        </p:txBody>
      </p:sp>
    </p:spTree>
    <p:extLst>
      <p:ext uri="{BB962C8B-B14F-4D97-AF65-F5344CB8AC3E}">
        <p14:creationId xmlns:p14="http://schemas.microsoft.com/office/powerpoint/2010/main" val="25759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99543" y="595086"/>
            <a:ext cx="503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ADAPTIVE BOOSTING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45430"/>
              </p:ext>
            </p:extLst>
          </p:nvPr>
        </p:nvGraphicFramePr>
        <p:xfrm>
          <a:off x="2053771" y="1056751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F-SCORE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HEARTBREAK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ROMANTIC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19929"/>
              </p:ext>
            </p:extLst>
          </p:nvPr>
        </p:nvGraphicFramePr>
        <p:xfrm>
          <a:off x="2053771" y="4114296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F-SCORE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HEARTBREAK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ROMANTIC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32514" y="3652631"/>
            <a:ext cx="3947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 NEAREST NEIGHBORS</a:t>
            </a:r>
          </a:p>
        </p:txBody>
      </p:sp>
    </p:spTree>
    <p:extLst>
      <p:ext uri="{BB962C8B-B14F-4D97-AF65-F5344CB8AC3E}">
        <p14:creationId xmlns:p14="http://schemas.microsoft.com/office/powerpoint/2010/main" val="2429166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99543" y="1092042"/>
            <a:ext cx="503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SUPPORT VECTOR MACHINE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43828" y="3682449"/>
            <a:ext cx="3947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MULTILAYER PERCEPTRON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56991" y="2097157"/>
            <a:ext cx="4364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In progress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71600" y="4476393"/>
            <a:ext cx="4364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In progress</a:t>
            </a:r>
          </a:p>
        </p:txBody>
      </p:sp>
    </p:spTree>
    <p:extLst>
      <p:ext uri="{BB962C8B-B14F-4D97-AF65-F5344CB8AC3E}">
        <p14:creationId xmlns:p14="http://schemas.microsoft.com/office/powerpoint/2010/main" val="265881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OBSERVATIONS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764477"/>
              </p:ext>
            </p:extLst>
          </p:nvPr>
        </p:nvGraphicFramePr>
        <p:xfrm>
          <a:off x="1103086" y="1843314"/>
          <a:ext cx="10507722" cy="4926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2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2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2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1306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2060"/>
                          </a:solidFill>
                        </a:rPr>
                        <a:t>Performs</a:t>
                      </a:r>
                      <a:r>
                        <a:rPr lang="en-US" sz="2000" b="0" baseline="0" dirty="0">
                          <a:solidFill>
                            <a:srgbClr val="002060"/>
                          </a:solidFill>
                        </a:rPr>
                        <a:t> best with</a:t>
                      </a:r>
                      <a:endParaRPr lang="en-US" sz="2000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2060"/>
                          </a:solidFill>
                        </a:rPr>
                        <a:t>Gives poor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30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Multinomial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Punctuation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+ Bag of Words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Stop words + Bag of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30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Stochastic Gradient Descent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Stemming +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Bag of words + Punctuation + Stop words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Stop words + Bag of words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30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Decision Tree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Stop words + Bag of words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Stemming +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Bag of words + Punctuation + Stop words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30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Adaptive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Punctuation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+ Bag of Words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Stop words + Bag of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130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k-NN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All features together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Punctuation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+ Bag of Words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30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All features together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Bag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of Words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130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Multilayer</a:t>
                      </a:r>
                      <a:r>
                        <a:rPr lang="en-US" sz="2000" baseline="0" dirty="0">
                          <a:solidFill>
                            <a:srgbClr val="002060"/>
                          </a:solidFill>
                        </a:rPr>
                        <a:t> Perceptron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Punctuation + Bag of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Stemming +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Bag of words + Punctuation + Stop words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233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4453985"/>
          </a:xfrm>
        </p:spPr>
        <p:txBody>
          <a:bodyPr>
            <a:normAutofit/>
          </a:bodyPr>
          <a:lstStyle/>
          <a:p>
            <a:r>
              <a:rPr lang="en-US" sz="2400" dirty="0"/>
              <a:t>Tuning parameters for </a:t>
            </a:r>
            <a:r>
              <a:rPr lang="en-US" sz="2400" b="1" dirty="0"/>
              <a:t>SVM and Multi-Layer Perceptron</a:t>
            </a:r>
            <a:r>
              <a:rPr lang="en-US" sz="2400" dirty="0"/>
              <a:t>, for better classification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Trying </a:t>
            </a:r>
            <a:r>
              <a:rPr lang="en-US" sz="2400" b="1" dirty="0"/>
              <a:t>Bernoulli RBM and RNN </a:t>
            </a:r>
            <a:r>
              <a:rPr lang="en-US" sz="2400" dirty="0"/>
              <a:t>on the same data set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Using ALL attributes of songs – using </a:t>
            </a:r>
            <a:r>
              <a:rPr lang="en-US" sz="2400" b="1" dirty="0"/>
              <a:t>PCA</a:t>
            </a:r>
            <a:r>
              <a:rPr lang="en-US" sz="2400" dirty="0"/>
              <a:t> for better feature extraction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Using </a:t>
            </a:r>
            <a:r>
              <a:rPr lang="en-US" sz="2400" b="1" dirty="0"/>
              <a:t>Information Gain</a:t>
            </a:r>
            <a:r>
              <a:rPr lang="en-US" sz="2400" dirty="0"/>
              <a:t> as a new feature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2412315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0857" y="1959429"/>
            <a:ext cx="5268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30973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GOAL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6036" y="1815152"/>
            <a:ext cx="10781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Sentimental analysis on lyrics of songs to better understand the polarity and moods using NLP techniques and algorithms.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3582" y="2702257"/>
            <a:ext cx="250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DATASET USED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60843" y="3343141"/>
            <a:ext cx="96691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50 years of pop music</a:t>
            </a:r>
          </a:p>
          <a:p>
            <a:pPr marL="228600" indent="-228600" fontAlgn="base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  Adaption of crawled data using R on the Billboard Year-End Hot 100 (1965-2015) as  one dataset for text analysis</a:t>
            </a:r>
          </a:p>
          <a:p>
            <a:pPr fontAlgn="base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  Manually generated mood label by the team on this dataset used as ground truth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415618" y="4548917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54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5248108" cy="10138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MOODS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57925" y="854182"/>
            <a:ext cx="55100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200" dirty="0">
                <a:solidFill>
                  <a:srgbClr val="0070C0"/>
                </a:solidFill>
                <a:latin typeface="+mj-lt"/>
              </a:rPr>
              <a:t>POLARITY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5900" y="2271713"/>
            <a:ext cx="3743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Happy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5900" y="2856488"/>
            <a:ext cx="215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5899" y="3412245"/>
            <a:ext cx="215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Romantic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85898" y="4026038"/>
            <a:ext cx="215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Heartbreak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85898" y="4581795"/>
            <a:ext cx="215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Party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53287" y="2271713"/>
            <a:ext cx="215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Positive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53287" y="2856488"/>
            <a:ext cx="215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Negative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214" y="2389100"/>
            <a:ext cx="500064" cy="5065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864" y="2883952"/>
            <a:ext cx="577349" cy="5282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637" y="3457313"/>
            <a:ext cx="575348" cy="53970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8161" y="3997020"/>
            <a:ext cx="689699" cy="5762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5202" y="4552777"/>
            <a:ext cx="700087" cy="70008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9224" y="2239982"/>
            <a:ext cx="742951" cy="6593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8275" y="2895617"/>
            <a:ext cx="7239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4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4453985"/>
          </a:xfrm>
        </p:spPr>
        <p:txBody>
          <a:bodyPr>
            <a:normAutofit/>
          </a:bodyPr>
          <a:lstStyle/>
          <a:p>
            <a:r>
              <a:rPr lang="en-US" sz="2400" dirty="0"/>
              <a:t>Structured lyrics </a:t>
            </a:r>
            <a:r>
              <a:rPr lang="en-US" sz="2400" b="1" dirty="0"/>
              <a:t>not available online</a:t>
            </a:r>
            <a:r>
              <a:rPr lang="en-US" sz="2400" dirty="0"/>
              <a:t> – used R code to obtain lyrics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Mood </a:t>
            </a:r>
            <a:r>
              <a:rPr lang="en-US" sz="2400" b="1" dirty="0"/>
              <a:t>labels added manually </a:t>
            </a:r>
            <a:r>
              <a:rPr lang="en-US" sz="2400" dirty="0"/>
              <a:t>– to minimize label noise and maximize objectivity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Lyrics contained words joined together – needed to separate them manually:</a:t>
            </a:r>
          </a:p>
          <a:p>
            <a:pPr marL="0" indent="0">
              <a:buNone/>
            </a:pPr>
            <a:r>
              <a:rPr lang="en-US" sz="2400" dirty="0"/>
              <a:t>	 – Lyrics not </a:t>
            </a:r>
            <a:r>
              <a:rPr lang="en-US" sz="2400" b="1" dirty="0"/>
              <a:t>fully legitimate English </a:t>
            </a:r>
            <a:r>
              <a:rPr lang="en-US" sz="2400" dirty="0"/>
              <a:t>words; can’t use in-built English libraries</a:t>
            </a:r>
          </a:p>
          <a:p>
            <a:pPr marL="0" indent="0">
              <a:buNone/>
            </a:pPr>
            <a:r>
              <a:rPr lang="en-US" sz="2400" dirty="0"/>
              <a:t>	 – Without separated words, many key tokens got associated with </a:t>
            </a:r>
            <a:r>
              <a:rPr lang="en-US" sz="2400" b="1" dirty="0"/>
              <a:t>low weights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Skewed </a:t>
            </a:r>
            <a:r>
              <a:rPr lang="en-US" sz="2400" dirty="0"/>
              <a:t>song ratio – more ‘Romantic’ and ‘Heartbreak’ songs!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OBSTACLES FACED</a:t>
            </a:r>
          </a:p>
        </p:txBody>
      </p:sp>
    </p:spTree>
    <p:extLst>
      <p:ext uri="{BB962C8B-B14F-4D97-AF65-F5344CB8AC3E}">
        <p14:creationId xmlns:p14="http://schemas.microsoft.com/office/powerpoint/2010/main" val="2699814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4488661"/>
          </a:xfrm>
        </p:spPr>
        <p:txBody>
          <a:bodyPr>
            <a:normAutofit/>
          </a:bodyPr>
          <a:lstStyle/>
          <a:p>
            <a:r>
              <a:rPr lang="en-US" sz="2800" dirty="0"/>
              <a:t>Increased data quantity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Improved quality by manual annotations and separating words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Tuning parameters for different algorithms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Maintaining class balance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CIRCUMVENTING OBSTACLES</a:t>
            </a:r>
          </a:p>
        </p:txBody>
      </p:sp>
    </p:spTree>
    <p:extLst>
      <p:ext uri="{BB962C8B-B14F-4D97-AF65-F5344CB8AC3E}">
        <p14:creationId xmlns:p14="http://schemas.microsoft.com/office/powerpoint/2010/main" val="318656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80996"/>
              </p:ext>
            </p:extLst>
          </p:nvPr>
        </p:nvGraphicFramePr>
        <p:xfrm>
          <a:off x="452438" y="1885950"/>
          <a:ext cx="11029950" cy="4872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914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37324"/>
              </p:ext>
            </p:extLst>
          </p:nvPr>
        </p:nvGraphicFramePr>
        <p:xfrm>
          <a:off x="452438" y="1885950"/>
          <a:ext cx="11029950" cy="4872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76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Additional PREPROCESSING STEPS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970828"/>
              </p:ext>
            </p:extLst>
          </p:nvPr>
        </p:nvGraphicFramePr>
        <p:xfrm>
          <a:off x="341349" y="2122216"/>
          <a:ext cx="12568751" cy="3595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1008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870" y="230914"/>
            <a:ext cx="11029616" cy="10138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MULTINOMIAL NAÏVE BAYES -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000" y="2046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1364" y="1592582"/>
            <a:ext cx="11132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 Implements the naive Bayes algorithm for </a:t>
            </a:r>
            <a:r>
              <a:rPr lang="en-US" sz="2400" dirty="0" err="1"/>
              <a:t>multinomially</a:t>
            </a:r>
            <a:r>
              <a:rPr lang="en-US" sz="2400" dirty="0"/>
              <a:t> distributed data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 Data typically represented as word vector counts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Given a multinomial (p</a:t>
            </a:r>
            <a:r>
              <a:rPr lang="en-US" sz="1600" dirty="0"/>
              <a:t>1</a:t>
            </a:r>
            <a:r>
              <a:rPr lang="en-US" sz="2400" dirty="0"/>
              <a:t>,….,</a:t>
            </a:r>
            <a:r>
              <a:rPr lang="en-US" sz="2400" dirty="0" err="1"/>
              <a:t>p</a:t>
            </a:r>
            <a:r>
              <a:rPr lang="en-US" sz="2000" dirty="0" err="1"/>
              <a:t>n</a:t>
            </a:r>
            <a:r>
              <a:rPr lang="en-US" sz="2400" dirty="0"/>
              <a:t>), </a:t>
            </a:r>
            <a:r>
              <a:rPr lang="en-US" sz="2400" dirty="0" err="1"/>
              <a:t>p</a:t>
            </a:r>
            <a:r>
              <a:rPr lang="en-US" sz="2000" dirty="0" err="1"/>
              <a:t>x</a:t>
            </a:r>
            <a:r>
              <a:rPr lang="en-US" sz="2400" dirty="0"/>
              <a:t> represents the probability that event x occurs.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65077" y="3030492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sz="12800" dirty="0"/>
            </a:br>
            <a:r>
              <a:rPr lang="en-US" sz="12800" dirty="0">
                <a:solidFill>
                  <a:srgbClr val="002060"/>
                </a:solidFill>
              </a:rPr>
              <a:t>Stochastic Gradient Descent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5077" y="4044292"/>
            <a:ext cx="98690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-   SGD tries to find minimums or maximums by iteration</a:t>
            </a:r>
          </a:p>
          <a:p>
            <a:r>
              <a:rPr lang="en-US" sz="2400" dirty="0"/>
              <a:t>  -   Iterative optimization algorithm </a:t>
            </a:r>
          </a:p>
          <a:p>
            <a:pPr marL="508000" indent="-508000"/>
            <a:r>
              <a:rPr lang="en-US" sz="2400" dirty="0"/>
              <a:t>  -   Finds a local minimums or maximums of a function using incremental          gradient descent</a:t>
            </a:r>
          </a:p>
          <a:p>
            <a:pPr marL="508000" indent="-508000"/>
            <a:r>
              <a:rPr lang="en-US" sz="2400" dirty="0"/>
              <a:t>  -   Takes steps proportional to the negative/positive of the gradient of the function at the current point</a:t>
            </a:r>
          </a:p>
        </p:txBody>
      </p:sp>
    </p:spTree>
    <p:extLst>
      <p:ext uri="{BB962C8B-B14F-4D97-AF65-F5344CB8AC3E}">
        <p14:creationId xmlns:p14="http://schemas.microsoft.com/office/powerpoint/2010/main" val="427767007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681</TotalTime>
  <Words>856</Words>
  <Application>Microsoft Office PowerPoint</Application>
  <PresentationFormat>Widescreen</PresentationFormat>
  <Paragraphs>281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Rounded MT Bold</vt:lpstr>
      <vt:lpstr>Calibri</vt:lpstr>
      <vt:lpstr>Gill Sans MT</vt:lpstr>
      <vt:lpstr>Wingdings</vt:lpstr>
      <vt:lpstr>Wingdings 2</vt:lpstr>
      <vt:lpstr>Dividend</vt:lpstr>
      <vt:lpstr>PROJECT TITLE -</vt:lpstr>
      <vt:lpstr>GOAL</vt:lpstr>
      <vt:lpstr>MOODS</vt:lpstr>
      <vt:lpstr>OBSTACLES FACED</vt:lpstr>
      <vt:lpstr>CIRCUMVENTING OBSTACLES</vt:lpstr>
      <vt:lpstr>PowerPoint Presentation</vt:lpstr>
      <vt:lpstr>PowerPoint Presentation</vt:lpstr>
      <vt:lpstr>Additional PREPROCESSING STEPS</vt:lpstr>
      <vt:lpstr>MULTINOMIAL NAÏVE BAYES - </vt:lpstr>
      <vt:lpstr>             Decision Tree LEARNING  </vt:lpstr>
      <vt:lpstr>             K-Nearest-Neighbors (kNN)  </vt:lpstr>
      <vt:lpstr> Multi-LaYER Perceptron</vt:lpstr>
      <vt:lpstr>RESULTS</vt:lpstr>
      <vt:lpstr>PowerPoint Presentation</vt:lpstr>
      <vt:lpstr>PowerPoint Presentation</vt:lpstr>
      <vt:lpstr>PowerPoint Presentation</vt:lpstr>
      <vt:lpstr>OBSERVATIONS</vt:lpstr>
      <vt:lpstr>Work in Progress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 OF THE PROJECT</dc:title>
  <dc:creator>Pooja Singh</dc:creator>
  <cp:lastModifiedBy>Anusha</cp:lastModifiedBy>
  <cp:revision>44</cp:revision>
  <dcterms:created xsi:type="dcterms:W3CDTF">2016-11-27T19:04:34Z</dcterms:created>
  <dcterms:modified xsi:type="dcterms:W3CDTF">2016-11-28T06:47:33Z</dcterms:modified>
</cp:coreProperties>
</file>