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9" r:id="rId3"/>
    <p:sldId id="260" r:id="rId4"/>
    <p:sldId id="261" r:id="rId5"/>
    <p:sldId id="262" r:id="rId6"/>
    <p:sldId id="263" r:id="rId7"/>
    <p:sldId id="264" r:id="rId8"/>
    <p:sldId id="265" r:id="rId9"/>
    <p:sldId id="266" r:id="rId10"/>
    <p:sldId id="267" r:id="rId11"/>
    <p:sldId id="272" r:id="rId12"/>
    <p:sldId id="268" r:id="rId13"/>
    <p:sldId id="269" r:id="rId14"/>
    <p:sldId id="273" r:id="rId15"/>
    <p:sldId id="274" r:id="rId16"/>
    <p:sldId id="275" r:id="rId17"/>
    <p:sldId id="276" r:id="rId18"/>
    <p:sldId id="277"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598" autoAdjust="0"/>
  </p:normalViewPr>
  <p:slideViewPr>
    <p:cSldViewPr>
      <p:cViewPr varScale="1">
        <p:scale>
          <a:sx n="71" d="100"/>
          <a:sy n="71" d="100"/>
        </p:scale>
        <p:origin x="-90" y="-89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691E21-DF9B-421C-8F82-7440AA06A2AD}" type="datetimeFigureOut">
              <a:rPr lang="en-US" smtClean="0"/>
              <a:pPr/>
              <a:t>9/27/2023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B375CF-80A4-4666-ADC2-B412F90DE46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BB375CF-80A4-4666-ADC2-B412F90DE465}" type="slidenum">
              <a:rPr lang="en-IN" smtClean="0"/>
              <a:pPr/>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BB375CF-80A4-4666-ADC2-B412F90DE465}" type="slidenum">
              <a:rPr lang="en-IN" smtClean="0"/>
              <a:pPr/>
              <a:t>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BB375CF-80A4-4666-ADC2-B412F90DE465}" type="slidenum">
              <a:rPr lang="en-IN" smtClean="0"/>
              <a:pPr/>
              <a:t>10</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BB375CF-80A4-4666-ADC2-B412F90DE465}" type="slidenum">
              <a:rPr lang="en-IN" smtClean="0"/>
              <a:pPr/>
              <a:t>13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B591DE0-83F3-4F3D-9E71-F860B5FC531C}" type="datetimeFigureOut">
              <a:rPr lang="en-US" smtClean="0"/>
              <a:pPr/>
              <a:t>9/27/2023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42B75E4-736A-466E-B9A9-DA2CEC35F69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591DE0-83F3-4F3D-9E71-F860B5FC531C}" type="datetimeFigureOut">
              <a:rPr lang="en-US" smtClean="0"/>
              <a:pPr/>
              <a:t>9/27/2023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B75E4-736A-466E-B9A9-DA2CEC35F69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591DE0-83F3-4F3D-9E71-F860B5FC531C}" type="datetimeFigureOut">
              <a:rPr lang="en-US" smtClean="0"/>
              <a:pPr/>
              <a:t>9/27/2023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B75E4-736A-466E-B9A9-DA2CEC35F69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B591DE0-83F3-4F3D-9E71-F860B5FC531C}" type="datetimeFigureOut">
              <a:rPr lang="en-US" smtClean="0"/>
              <a:pPr/>
              <a:t>9/27/2023</a:t>
            </a:fld>
            <a:endParaRPr lang="en-IN"/>
          </a:p>
        </p:txBody>
      </p:sp>
      <p:sp>
        <p:nvSpPr>
          <p:cNvPr id="9" name="Slide Number Placeholder 8"/>
          <p:cNvSpPr>
            <a:spLocks noGrp="1"/>
          </p:cNvSpPr>
          <p:nvPr>
            <p:ph type="sldNum" sz="quarter" idx="15"/>
          </p:nvPr>
        </p:nvSpPr>
        <p:spPr/>
        <p:txBody>
          <a:bodyPr rtlCol="0"/>
          <a:lstStyle/>
          <a:p>
            <a:fld id="{542B75E4-736A-466E-B9A9-DA2CEC35F69A}"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B591DE0-83F3-4F3D-9E71-F860B5FC531C}" type="datetimeFigureOut">
              <a:rPr lang="en-US" smtClean="0"/>
              <a:pPr/>
              <a:t>9/27/2023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42B75E4-736A-466E-B9A9-DA2CEC35F69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591DE0-83F3-4F3D-9E71-F860B5FC531C}" type="datetimeFigureOut">
              <a:rPr lang="en-US" smtClean="0"/>
              <a:pPr/>
              <a:t>9/27/2023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2B75E4-736A-466E-B9A9-DA2CEC35F69A}"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B591DE0-83F3-4F3D-9E71-F860B5FC531C}" type="datetimeFigureOut">
              <a:rPr lang="en-US" smtClean="0"/>
              <a:pPr/>
              <a:t>9/27/2023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2B75E4-736A-466E-B9A9-DA2CEC35F69A}"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B591DE0-83F3-4F3D-9E71-F860B5FC531C}" type="datetimeFigureOut">
              <a:rPr lang="en-US" smtClean="0"/>
              <a:pPr/>
              <a:t>9/27/2023</a:t>
            </a:fld>
            <a:endParaRPr lang="en-IN"/>
          </a:p>
        </p:txBody>
      </p:sp>
      <p:sp>
        <p:nvSpPr>
          <p:cNvPr id="7" name="Slide Number Placeholder 6"/>
          <p:cNvSpPr>
            <a:spLocks noGrp="1"/>
          </p:cNvSpPr>
          <p:nvPr>
            <p:ph type="sldNum" sz="quarter" idx="11"/>
          </p:nvPr>
        </p:nvSpPr>
        <p:spPr/>
        <p:txBody>
          <a:bodyPr rtlCol="0"/>
          <a:lstStyle/>
          <a:p>
            <a:fld id="{542B75E4-736A-466E-B9A9-DA2CEC35F69A}"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91DE0-83F3-4F3D-9E71-F860B5FC531C}" type="datetimeFigureOut">
              <a:rPr lang="en-US" smtClean="0"/>
              <a:pPr/>
              <a:t>9/27/2023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2B75E4-736A-466E-B9A9-DA2CEC35F69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B591DE0-83F3-4F3D-9E71-F860B5FC531C}" type="datetimeFigureOut">
              <a:rPr lang="en-US" smtClean="0"/>
              <a:pPr/>
              <a:t>9/27/2023</a:t>
            </a:fld>
            <a:endParaRPr lang="en-IN"/>
          </a:p>
        </p:txBody>
      </p:sp>
      <p:sp>
        <p:nvSpPr>
          <p:cNvPr id="22" name="Slide Number Placeholder 21"/>
          <p:cNvSpPr>
            <a:spLocks noGrp="1"/>
          </p:cNvSpPr>
          <p:nvPr>
            <p:ph type="sldNum" sz="quarter" idx="15"/>
          </p:nvPr>
        </p:nvSpPr>
        <p:spPr/>
        <p:txBody>
          <a:bodyPr rtlCol="0"/>
          <a:lstStyle/>
          <a:p>
            <a:fld id="{542B75E4-736A-466E-B9A9-DA2CEC35F69A}"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B591DE0-83F3-4F3D-9E71-F860B5FC531C}" type="datetimeFigureOut">
              <a:rPr lang="en-US" smtClean="0"/>
              <a:pPr/>
              <a:t>9/27/2023</a:t>
            </a:fld>
            <a:endParaRPr lang="en-IN"/>
          </a:p>
        </p:txBody>
      </p:sp>
      <p:sp>
        <p:nvSpPr>
          <p:cNvPr id="18" name="Slide Number Placeholder 17"/>
          <p:cNvSpPr>
            <a:spLocks noGrp="1"/>
          </p:cNvSpPr>
          <p:nvPr>
            <p:ph type="sldNum" sz="quarter" idx="11"/>
          </p:nvPr>
        </p:nvSpPr>
        <p:spPr/>
        <p:txBody>
          <a:bodyPr rtlCol="0"/>
          <a:lstStyle/>
          <a:p>
            <a:fld id="{542B75E4-736A-466E-B9A9-DA2CEC35F69A}"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B591DE0-83F3-4F3D-9E71-F860B5FC531C}" type="datetimeFigureOut">
              <a:rPr lang="en-US" smtClean="0"/>
              <a:pPr/>
              <a:t>9/27/2023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42B75E4-736A-466E-B9A9-DA2CEC35F69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356" y="642918"/>
            <a:ext cx="6600844" cy="1428760"/>
          </a:xfrm>
        </p:spPr>
        <p:txBody>
          <a:bodyPr>
            <a:noAutofit/>
          </a:bodyPr>
          <a:lstStyle/>
          <a:p>
            <a:r>
              <a:rPr lang="en-US" sz="1400" dirty="0" smtClean="0">
                <a:solidFill>
                  <a:srgbClr val="002060"/>
                </a:solidFill>
                <a:latin typeface="Times New Roman" pitchFamily="18" charset="0"/>
                <a:cs typeface="Times New Roman" pitchFamily="18" charset="0"/>
              </a:rPr>
              <a:t/>
            </a:r>
            <a:br>
              <a:rPr lang="en-US" sz="1400" dirty="0" smtClean="0">
                <a:solidFill>
                  <a:srgbClr val="002060"/>
                </a:solidFill>
                <a:latin typeface="Times New Roman" pitchFamily="18" charset="0"/>
                <a:cs typeface="Times New Roman" pitchFamily="18" charset="0"/>
              </a:rPr>
            </a:br>
            <a:r>
              <a:rPr lang="en-US" sz="1400" dirty="0" smtClean="0">
                <a:solidFill>
                  <a:srgbClr val="002060"/>
                </a:solidFill>
                <a:latin typeface="Times New Roman" pitchFamily="18" charset="0"/>
                <a:cs typeface="Times New Roman" pitchFamily="18" charset="0"/>
              </a:rPr>
              <a:t/>
            </a:r>
            <a:br>
              <a:rPr lang="en-US" sz="1400" dirty="0" smtClean="0">
                <a:solidFill>
                  <a:srgbClr val="002060"/>
                </a:solidFill>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IN" sz="1400" dirty="0" smtClean="0">
                <a:solidFill>
                  <a:srgbClr val="00B050"/>
                </a:solidFill>
                <a:latin typeface="Times New Roman" pitchFamily="18" charset="0"/>
                <a:cs typeface="Times New Roman" pitchFamily="18" charset="0"/>
              </a:rPr>
              <a:t>																	</a:t>
            </a:r>
            <a:endParaRPr lang="en-IN" sz="1400" dirty="0">
              <a:latin typeface="Times New Roman" pitchFamily="18" charset="0"/>
              <a:cs typeface="Times New Roman" pitchFamily="18" charset="0"/>
            </a:endParaRPr>
          </a:p>
        </p:txBody>
      </p:sp>
      <p:sp>
        <p:nvSpPr>
          <p:cNvPr id="3" name="Subtitle 2"/>
          <p:cNvSpPr>
            <a:spLocks noGrp="1"/>
          </p:cNvSpPr>
          <p:nvPr>
            <p:ph type="subTitle" idx="1"/>
          </p:nvPr>
        </p:nvSpPr>
        <p:spPr>
          <a:xfrm>
            <a:off x="2285984" y="3786190"/>
            <a:ext cx="6172200" cy="1857388"/>
          </a:xfrm>
        </p:spPr>
        <p:txBody>
          <a:bodyPr>
            <a:noAutofit/>
          </a:bodyPr>
          <a:lstStyle/>
          <a:p>
            <a:r>
              <a:rPr lang="en-US" sz="1400" dirty="0" smtClean="0">
                <a:solidFill>
                  <a:srgbClr val="FF0066"/>
                </a:solidFill>
                <a:latin typeface="Times New Roman" pitchFamily="18" charset="0"/>
                <a:cs typeface="Times New Roman" pitchFamily="18" charset="0"/>
              </a:rPr>
              <a:t>UNDER THE GUIDANCEOF</a:t>
            </a:r>
            <a:endParaRPr lang="en-IN" sz="1400" dirty="0" smtClean="0">
              <a:solidFill>
                <a:srgbClr val="FF0066"/>
              </a:solidFill>
              <a:latin typeface="Times New Roman" pitchFamily="18" charset="0"/>
              <a:cs typeface="Times New Roman" pitchFamily="18" charset="0"/>
            </a:endParaRPr>
          </a:p>
          <a:p>
            <a:r>
              <a:rPr lang="en-US" sz="1400" b="0" dirty="0" smtClean="0">
                <a:solidFill>
                  <a:srgbClr val="FF0066"/>
                </a:solidFill>
                <a:latin typeface="Times New Roman" pitchFamily="18" charset="0"/>
                <a:cs typeface="Times New Roman" pitchFamily="18" charset="0"/>
              </a:rPr>
              <a:t>G.PREETHA, Trainer</a:t>
            </a:r>
          </a:p>
          <a:p>
            <a:endParaRPr lang="en-US" sz="1400" b="0" dirty="0" smtClean="0">
              <a:solidFill>
                <a:srgbClr val="FF0066"/>
              </a:solidFill>
              <a:latin typeface="Times New Roman" pitchFamily="18" charset="0"/>
              <a:cs typeface="Times New Roman" pitchFamily="18" charset="0"/>
            </a:endParaRPr>
          </a:p>
          <a:p>
            <a:r>
              <a:rPr lang="en-US" sz="1400" dirty="0" smtClean="0">
                <a:solidFill>
                  <a:srgbClr val="00B050"/>
                </a:solidFill>
                <a:latin typeface="Times New Roman" pitchFamily="18" charset="0"/>
                <a:cs typeface="Times New Roman" pitchFamily="18" charset="0"/>
              </a:rPr>
              <a:t> 				      SUBMITTED BY:</a:t>
            </a:r>
            <a:endParaRPr lang="en-IN" sz="1400" dirty="0" smtClean="0">
              <a:solidFill>
                <a:srgbClr val="00B050"/>
              </a:solidFill>
              <a:latin typeface="Times New Roman" pitchFamily="18" charset="0"/>
              <a:cs typeface="Times New Roman" pitchFamily="18" charset="0"/>
            </a:endParaRPr>
          </a:p>
          <a:p>
            <a:r>
              <a:rPr lang="en-US" sz="1400" b="0" dirty="0" smtClean="0">
                <a:solidFill>
                  <a:srgbClr val="00B050"/>
                </a:solidFill>
                <a:latin typeface="Times New Roman" pitchFamily="18" charset="0"/>
                <a:cs typeface="Times New Roman" pitchFamily="18" charset="0"/>
              </a:rPr>
              <a:t> 		                                                </a:t>
            </a:r>
            <a:r>
              <a:rPr lang="en-US" sz="1400" b="0" dirty="0" err="1" smtClean="0">
                <a:solidFill>
                  <a:srgbClr val="00B050"/>
                </a:solidFill>
                <a:latin typeface="Times New Roman" pitchFamily="18" charset="0"/>
                <a:cs typeface="Times New Roman" pitchFamily="18" charset="0"/>
              </a:rPr>
              <a:t>R.Anusha</a:t>
            </a:r>
            <a:r>
              <a:rPr lang="en-US" sz="1400" b="0" dirty="0" smtClean="0">
                <a:solidFill>
                  <a:srgbClr val="00B050"/>
                </a:solidFill>
                <a:latin typeface="Times New Roman" pitchFamily="18" charset="0"/>
                <a:cs typeface="Times New Roman" pitchFamily="18" charset="0"/>
              </a:rPr>
              <a:t>(AF0311774)</a:t>
            </a:r>
            <a:endParaRPr lang="en-IN" sz="1400" dirty="0" smtClean="0">
              <a:solidFill>
                <a:srgbClr val="00B050"/>
              </a:solidFill>
              <a:latin typeface="Times New Roman" pitchFamily="18" charset="0"/>
              <a:cs typeface="Times New Roman" pitchFamily="18" charset="0"/>
            </a:endParaRPr>
          </a:p>
          <a:p>
            <a:endParaRPr lang="en-IN" sz="1400" dirty="0" smtClean="0">
              <a:solidFill>
                <a:srgbClr val="FF0066"/>
              </a:solidFill>
              <a:latin typeface="Times New Roman" pitchFamily="18" charset="0"/>
              <a:cs typeface="Times New Roman" pitchFamily="18" charset="0"/>
            </a:endParaRPr>
          </a:p>
          <a:p>
            <a:r>
              <a:rPr lang="en-US" sz="1400" dirty="0" smtClean="0">
                <a:solidFill>
                  <a:srgbClr val="00B050"/>
                </a:solidFill>
                <a:latin typeface="Times New Roman" pitchFamily="18" charset="0"/>
                <a:cs typeface="Times New Roman" pitchFamily="18" charset="0"/>
              </a:rPr>
              <a:t> </a:t>
            </a:r>
            <a:endParaRPr lang="en-IN" sz="1400" dirty="0" smtClean="0">
              <a:solidFill>
                <a:srgbClr val="00B050"/>
              </a:solidFill>
              <a:latin typeface="Times New Roman" pitchFamily="18" charset="0"/>
              <a:cs typeface="Times New Roman" pitchFamily="18" charset="0"/>
            </a:endParaRPr>
          </a:p>
          <a:p>
            <a:r>
              <a:rPr lang="en-US" sz="1400" dirty="0" smtClean="0">
                <a:solidFill>
                  <a:srgbClr val="00B050"/>
                </a:solidFill>
                <a:latin typeface="Times New Roman" pitchFamily="18" charset="0"/>
                <a:cs typeface="Times New Roman" pitchFamily="18" charset="0"/>
              </a:rPr>
              <a:t>                                               		    </a:t>
            </a:r>
            <a:endParaRPr lang="en-IN" sz="1400" dirty="0" smtClean="0">
              <a:solidFill>
                <a:srgbClr val="00B050"/>
              </a:solidFill>
              <a:latin typeface="Times New Roman" pitchFamily="18" charset="0"/>
              <a:cs typeface="Times New Roman" pitchFamily="18" charset="0"/>
            </a:endParaRPr>
          </a:p>
          <a:p>
            <a:r>
              <a:rPr lang="en-US" sz="1400" dirty="0" smtClean="0">
                <a:solidFill>
                  <a:srgbClr val="00B050"/>
                </a:solidFill>
                <a:latin typeface="Times New Roman" pitchFamily="18" charset="0"/>
                <a:cs typeface="Times New Roman" pitchFamily="18" charset="0"/>
              </a:rPr>
              <a:t>          </a:t>
            </a:r>
          </a:p>
          <a:p>
            <a:endParaRPr lang="en-US" sz="1400" dirty="0" smtClean="0">
              <a:solidFill>
                <a:srgbClr val="00B050"/>
              </a:solidFill>
              <a:latin typeface="Times New Roman" pitchFamily="18" charset="0"/>
              <a:cs typeface="Times New Roman" pitchFamily="18" charset="0"/>
            </a:endParaRPr>
          </a:p>
          <a:p>
            <a:endParaRPr lang="en-US" sz="1400" dirty="0" smtClean="0">
              <a:solidFill>
                <a:srgbClr val="00B050"/>
              </a:solidFill>
              <a:latin typeface="Times New Roman" pitchFamily="18" charset="0"/>
              <a:cs typeface="Times New Roman" pitchFamily="18" charset="0"/>
            </a:endParaRPr>
          </a:p>
          <a:p>
            <a:r>
              <a:rPr lang="en-US" sz="1400" dirty="0" smtClean="0">
                <a:solidFill>
                  <a:srgbClr val="00B050"/>
                </a:solidFill>
                <a:latin typeface="Times New Roman" pitchFamily="18" charset="0"/>
                <a:cs typeface="Times New Roman" pitchFamily="18" charset="0"/>
              </a:rPr>
              <a:t>				</a:t>
            </a:r>
            <a:endParaRPr lang="en-IN" sz="1400" dirty="0" smtClean="0">
              <a:solidFill>
                <a:srgbClr val="00B050"/>
              </a:solidFill>
              <a:latin typeface="Times New Roman" pitchFamily="18" charset="0"/>
              <a:cs typeface="Times New Roman" pitchFamily="18" charset="0"/>
            </a:endParaRPr>
          </a:p>
        </p:txBody>
      </p:sp>
      <p:sp>
        <p:nvSpPr>
          <p:cNvPr id="5" name="TextBox 4"/>
          <p:cNvSpPr txBox="1"/>
          <p:nvPr/>
        </p:nvSpPr>
        <p:spPr>
          <a:xfrm>
            <a:off x="2000232" y="1428736"/>
            <a:ext cx="6715172" cy="1200329"/>
          </a:xfrm>
          <a:prstGeom prst="rect">
            <a:avLst/>
          </a:prstGeom>
          <a:noFill/>
        </p:spPr>
        <p:txBody>
          <a:bodyPr wrap="square" rtlCol="0">
            <a:spAutoFit/>
          </a:bodyPr>
          <a:lstStyle/>
          <a:p>
            <a:r>
              <a:rPr lang="en-US" sz="3600" b="1" dirty="0" smtClean="0">
                <a:solidFill>
                  <a:srgbClr val="7030A0"/>
                </a:solidFill>
                <a:latin typeface="Times New Roman" pitchFamily="18" charset="0"/>
                <a:cs typeface="Times New Roman" pitchFamily="18" charset="0"/>
              </a:rPr>
              <a:t>Employee Performance System</a:t>
            </a:r>
            <a:br>
              <a:rPr lang="en-US" sz="3600" b="1" dirty="0" smtClean="0">
                <a:solidFill>
                  <a:srgbClr val="7030A0"/>
                </a:solidFill>
                <a:latin typeface="Times New Roman" pitchFamily="18" charset="0"/>
                <a:cs typeface="Times New Roman" pitchFamily="18" charset="0"/>
              </a:rPr>
            </a:br>
            <a:endParaRPr lang="en-IN" sz="3600" b="1"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857232"/>
            <a:ext cx="8215370" cy="3970318"/>
          </a:xfrm>
          <a:prstGeom prst="rect">
            <a:avLst/>
          </a:prstGeom>
          <a:noFill/>
        </p:spPr>
        <p:txBody>
          <a:bodyPr wrap="square" rtlCol="0">
            <a:spAutoFit/>
          </a:bodyPr>
          <a:lstStyle/>
          <a:p>
            <a:r>
              <a:rPr lang="en-US" b="0" u="sng"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Manager Login:</a:t>
            </a:r>
            <a:endParaRPr lang="en-IN"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CREATE TABLE MANAGER_LOGIN(USERNAME VARCHAR(255), PASSWORD VARCHAR(255));</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insert into </a:t>
            </a:r>
            <a:r>
              <a:rPr lang="en-IN" dirty="0" err="1" smtClean="0">
                <a:latin typeface="Times New Roman" panose="02020603050405020304" pitchFamily="18" charset="0"/>
                <a:cs typeface="Times New Roman" panose="02020603050405020304" pitchFamily="18" charset="0"/>
              </a:rPr>
              <a:t>manager_login</a:t>
            </a:r>
            <a:r>
              <a:rPr lang="en-IN" dirty="0" smtClean="0">
                <a:latin typeface="Times New Roman" panose="02020603050405020304" pitchFamily="18" charset="0"/>
                <a:cs typeface="Times New Roman" panose="02020603050405020304" pitchFamily="18" charset="0"/>
              </a:rPr>
              <a:t> values('</a:t>
            </a:r>
            <a:r>
              <a:rPr lang="en-IN" dirty="0" err="1" smtClean="0">
                <a:latin typeface="Times New Roman" panose="02020603050405020304" pitchFamily="18" charset="0"/>
                <a:cs typeface="Times New Roman" panose="02020603050405020304" pitchFamily="18" charset="0"/>
              </a:rPr>
              <a:t>Anvitha</a:t>
            </a:r>
            <a:r>
              <a:rPr lang="en-IN" dirty="0" smtClean="0">
                <a:latin typeface="Times New Roman" panose="02020603050405020304" pitchFamily="18" charset="0"/>
                <a:cs typeface="Times New Roman" panose="02020603050405020304" pitchFamily="18" charset="0"/>
              </a:rPr>
              <a:t>', 'Anvi123');</a:t>
            </a: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1571604" y="3000372"/>
          <a:ext cx="6048396" cy="1064286"/>
        </p:xfrm>
        <a:graphic>
          <a:graphicData uri="http://schemas.openxmlformats.org/drawingml/2006/table">
            <a:tbl>
              <a:tblPr firstRow="1" bandRow="1">
                <a:tableStyleId>{21E4AEA4-8DFA-4A89-87EB-49C32662AFE0}</a:tableStyleId>
              </a:tblPr>
              <a:tblGrid>
                <a:gridCol w="2016132"/>
                <a:gridCol w="2016132"/>
                <a:gridCol w="2016132"/>
              </a:tblGrid>
              <a:tr h="354762">
                <a:tc>
                  <a:txBody>
                    <a:bodyPr/>
                    <a:lstStyle/>
                    <a:p>
                      <a:pPr algn="just">
                        <a:lnSpc>
                          <a:spcPct val="150000"/>
                        </a:lnSpc>
                        <a:spcAft>
                          <a:spcPts val="0"/>
                        </a:spcAft>
                      </a:pPr>
                      <a:r>
                        <a:rPr lang="en-US" sz="1400" baseline="0" dirty="0" smtClean="0"/>
                        <a:t>Columns name</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dirty="0" err="1"/>
                        <a:t>datatype</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a:t>rule</a:t>
                      </a:r>
                      <a:endParaRPr lang="en-IN" sz="1400" b="1" baseline="0">
                        <a:solidFill>
                          <a:srgbClr val="000000"/>
                        </a:solidFill>
                        <a:latin typeface="Times New Roman"/>
                        <a:ea typeface="Times New Roman"/>
                        <a:cs typeface="Times New Roman"/>
                      </a:endParaRPr>
                    </a:p>
                  </a:txBody>
                  <a:tcPr marL="68580" marR="68580" marT="0" marB="0"/>
                </a:tc>
              </a:tr>
              <a:tr h="354762">
                <a:tc>
                  <a:txBody>
                    <a:bodyPr/>
                    <a:lstStyle/>
                    <a:p>
                      <a:pPr algn="just">
                        <a:lnSpc>
                          <a:spcPct val="150000"/>
                        </a:lnSpc>
                        <a:spcAft>
                          <a:spcPts val="0"/>
                        </a:spcAft>
                      </a:pPr>
                      <a:r>
                        <a:rPr lang="en-US" sz="1400" baseline="0" dirty="0"/>
                        <a:t>username</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dirty="0" err="1"/>
                        <a:t>varchar</a:t>
                      </a:r>
                      <a:r>
                        <a:rPr lang="en-US" sz="1400" baseline="0" dirty="0"/>
                        <a:t>(255)</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dirty="0"/>
                        <a:t>Not null</a:t>
                      </a:r>
                      <a:endParaRPr lang="en-IN" sz="1400" b="1" baseline="0" dirty="0">
                        <a:solidFill>
                          <a:srgbClr val="000000"/>
                        </a:solidFill>
                        <a:latin typeface="Times New Roman"/>
                        <a:ea typeface="Times New Roman"/>
                        <a:cs typeface="Times New Roman"/>
                      </a:endParaRPr>
                    </a:p>
                  </a:txBody>
                  <a:tcPr marL="68580" marR="68580" marT="0" marB="0"/>
                </a:tc>
              </a:tr>
              <a:tr h="354762">
                <a:tc>
                  <a:txBody>
                    <a:bodyPr/>
                    <a:lstStyle/>
                    <a:p>
                      <a:pPr algn="just">
                        <a:lnSpc>
                          <a:spcPct val="150000"/>
                        </a:lnSpc>
                        <a:spcAft>
                          <a:spcPts val="0"/>
                        </a:spcAft>
                      </a:pPr>
                      <a:r>
                        <a:rPr lang="en-US" sz="1400" baseline="0" dirty="0"/>
                        <a:t>password</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dirty="0" err="1"/>
                        <a:t>varchar</a:t>
                      </a:r>
                      <a:r>
                        <a:rPr lang="en-US" sz="1400" baseline="0" dirty="0"/>
                        <a:t>(255)</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aseline="0" dirty="0"/>
                        <a:t>Not null</a:t>
                      </a:r>
                      <a:endParaRPr lang="en-IN" sz="1400" b="1" baseline="0" dirty="0">
                        <a:solidFill>
                          <a:srgbClr val="000000"/>
                        </a:solidFill>
                        <a:latin typeface="Times New Roman"/>
                        <a:ea typeface="Times New Roman"/>
                        <a:cs typeface="Times New Roman"/>
                      </a:endParaRPr>
                    </a:p>
                  </a:txBody>
                  <a:tcPr marL="68580" marR="68580"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8448467" cy="5355312"/>
          </a:xfrm>
          <a:prstGeom prst="rect">
            <a:avLst/>
          </a:prstGeom>
          <a:noFill/>
        </p:spPr>
        <p:txBody>
          <a:bodyPr wrap="none" rtlCol="0">
            <a:spAutoFit/>
          </a:bodyPr>
          <a:lstStyle/>
          <a:p>
            <a:pPr algn="just">
              <a:lnSpc>
                <a:spcPct val="150000"/>
              </a:lnSpc>
            </a:pPr>
            <a:r>
              <a:rPr lang="en-US" b="0" u="sng"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Employee Login:</a:t>
            </a:r>
            <a:r>
              <a:rPr lang="en-IN" b="1"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pPr>
            <a:r>
              <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TABLE EMPLOYEE_LOGIN(Id INT PRIMARY KEY </a:t>
            </a:r>
          </a:p>
          <a:p>
            <a:pPr algn="just">
              <a:lnSpc>
                <a:spcPct val="150000"/>
              </a:lnSpc>
            </a:pPr>
            <a:r>
              <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AUTO_INCREMENT, USERNAME VARCHAR(255), PASSWORD VARCHAR(255));</a:t>
            </a:r>
          </a:p>
          <a:p>
            <a:pPr algn="just">
              <a:lnSpc>
                <a:spcPct val="15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graphicFrame>
        <p:nvGraphicFramePr>
          <p:cNvPr id="3" name="Table 2"/>
          <p:cNvGraphicFramePr>
            <a:graphicFrameLocks noGrp="1"/>
          </p:cNvGraphicFramePr>
          <p:nvPr/>
        </p:nvGraphicFramePr>
        <p:xfrm>
          <a:off x="1524000" y="3173736"/>
          <a:ext cx="6096000" cy="111252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pPr algn="just">
                        <a:lnSpc>
                          <a:spcPct val="150000"/>
                        </a:lnSpc>
                        <a:spcAft>
                          <a:spcPts val="0"/>
                        </a:spcAft>
                      </a:pPr>
                      <a:r>
                        <a:rPr lang="en-US" sz="1400" b="0" baseline="0" dirty="0">
                          <a:solidFill>
                            <a:schemeClr val="bg1"/>
                          </a:solidFill>
                          <a:latin typeface="Times New Roman"/>
                          <a:ea typeface="Times New Roman"/>
                          <a:cs typeface="Times New Roman"/>
                        </a:rPr>
                        <a:t>Columns name</a:t>
                      </a:r>
                      <a:endParaRPr lang="en-IN" sz="1400" b="1" baseline="0" dirty="0">
                        <a:solidFill>
                          <a:schemeClr val="bg1"/>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dirty="0" err="1">
                          <a:solidFill>
                            <a:schemeClr val="bg1"/>
                          </a:solidFill>
                          <a:latin typeface="Times New Roman"/>
                          <a:ea typeface="Times New Roman"/>
                          <a:cs typeface="Times New Roman"/>
                        </a:rPr>
                        <a:t>datatype</a:t>
                      </a:r>
                      <a:endParaRPr lang="en-IN" sz="1400" b="1" baseline="0" dirty="0">
                        <a:solidFill>
                          <a:schemeClr val="bg1"/>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dirty="0">
                          <a:solidFill>
                            <a:schemeClr val="bg1"/>
                          </a:solidFill>
                          <a:latin typeface="Times New Roman"/>
                          <a:ea typeface="Times New Roman"/>
                          <a:cs typeface="Times New Roman"/>
                        </a:rPr>
                        <a:t>rule</a:t>
                      </a:r>
                      <a:endParaRPr lang="en-IN" sz="1400" b="1" baseline="0" dirty="0">
                        <a:solidFill>
                          <a:schemeClr val="bg1"/>
                        </a:solidFill>
                        <a:latin typeface="Times New Roman"/>
                        <a:ea typeface="Times New Roman"/>
                        <a:cs typeface="Times New Roman"/>
                      </a:endParaRPr>
                    </a:p>
                  </a:txBody>
                  <a:tcPr marL="68580" marR="68580" marT="0" marB="0"/>
                </a:tc>
              </a:tr>
              <a:tr h="370840">
                <a:tc>
                  <a:txBody>
                    <a:bodyPr/>
                    <a:lstStyle/>
                    <a:p>
                      <a:pPr algn="just">
                        <a:lnSpc>
                          <a:spcPct val="150000"/>
                        </a:lnSpc>
                        <a:spcAft>
                          <a:spcPts val="0"/>
                        </a:spcAft>
                      </a:pPr>
                      <a:r>
                        <a:rPr lang="en-US" sz="1400" b="0" baseline="0" dirty="0">
                          <a:solidFill>
                            <a:srgbClr val="000000"/>
                          </a:solidFill>
                          <a:latin typeface="Times New Roman"/>
                          <a:ea typeface="Times New Roman"/>
                          <a:cs typeface="Times New Roman"/>
                        </a:rPr>
                        <a:t>username</a:t>
                      </a:r>
                      <a:endParaRPr lang="en-IN" sz="1400" b="1" baseline="0" dirty="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a:solidFill>
                            <a:srgbClr val="000000"/>
                          </a:solidFill>
                          <a:latin typeface="Times New Roman"/>
                          <a:ea typeface="Times New Roman"/>
                          <a:cs typeface="Times New Roman"/>
                        </a:rPr>
                        <a:t>varchar(255)</a:t>
                      </a:r>
                      <a:endParaRPr lang="en-IN" sz="1400" b="1" baseline="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a:solidFill>
                            <a:srgbClr val="000000"/>
                          </a:solidFill>
                          <a:latin typeface="Times New Roman"/>
                          <a:ea typeface="Times New Roman"/>
                          <a:cs typeface="Times New Roman"/>
                        </a:rPr>
                        <a:t>Not null</a:t>
                      </a:r>
                      <a:endParaRPr lang="en-IN" sz="1400" b="1" baseline="0">
                        <a:solidFill>
                          <a:srgbClr val="000000"/>
                        </a:solidFill>
                        <a:latin typeface="Times New Roman"/>
                        <a:ea typeface="Times New Roman"/>
                        <a:cs typeface="Times New Roman"/>
                      </a:endParaRPr>
                    </a:p>
                  </a:txBody>
                  <a:tcPr marL="68580" marR="68580" marT="0" marB="0"/>
                </a:tc>
              </a:tr>
              <a:tr h="370840">
                <a:tc>
                  <a:txBody>
                    <a:bodyPr/>
                    <a:lstStyle/>
                    <a:p>
                      <a:pPr algn="just">
                        <a:lnSpc>
                          <a:spcPct val="150000"/>
                        </a:lnSpc>
                        <a:spcAft>
                          <a:spcPts val="0"/>
                        </a:spcAft>
                      </a:pPr>
                      <a:r>
                        <a:rPr lang="en-US" sz="1400" b="0" baseline="0">
                          <a:solidFill>
                            <a:srgbClr val="000000"/>
                          </a:solidFill>
                          <a:latin typeface="Times New Roman"/>
                          <a:ea typeface="Times New Roman"/>
                          <a:cs typeface="Times New Roman"/>
                        </a:rPr>
                        <a:t>password</a:t>
                      </a:r>
                      <a:endParaRPr lang="en-IN" sz="1400" b="1" baseline="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a:solidFill>
                            <a:srgbClr val="000000"/>
                          </a:solidFill>
                          <a:latin typeface="Times New Roman"/>
                          <a:ea typeface="Times New Roman"/>
                          <a:cs typeface="Times New Roman"/>
                        </a:rPr>
                        <a:t>varchar(255)</a:t>
                      </a:r>
                      <a:endParaRPr lang="en-IN" sz="1400" b="1" baseline="0">
                        <a:solidFill>
                          <a:srgbClr val="000000"/>
                        </a:solidFill>
                        <a:latin typeface="Times New Roman"/>
                        <a:ea typeface="Times New Roman"/>
                        <a:cs typeface="Times New Roman"/>
                      </a:endParaRPr>
                    </a:p>
                  </a:txBody>
                  <a:tcPr marL="68580" marR="68580" marT="0" marB="0"/>
                </a:tc>
                <a:tc>
                  <a:txBody>
                    <a:bodyPr/>
                    <a:lstStyle/>
                    <a:p>
                      <a:pPr algn="just">
                        <a:lnSpc>
                          <a:spcPct val="150000"/>
                        </a:lnSpc>
                        <a:spcAft>
                          <a:spcPts val="0"/>
                        </a:spcAft>
                      </a:pPr>
                      <a:r>
                        <a:rPr lang="en-US" sz="1400" b="0" baseline="0" dirty="0">
                          <a:solidFill>
                            <a:srgbClr val="000000"/>
                          </a:solidFill>
                          <a:latin typeface="Times New Roman"/>
                          <a:ea typeface="Times New Roman"/>
                          <a:cs typeface="Times New Roman"/>
                        </a:rPr>
                        <a:t>Not null</a:t>
                      </a:r>
                      <a:endParaRPr lang="en-IN" sz="1400" b="1" baseline="0" dirty="0">
                        <a:solidFill>
                          <a:srgbClr val="000000"/>
                        </a:solidFill>
                        <a:latin typeface="Times New Roman"/>
                        <a:ea typeface="Times New Roman"/>
                        <a:cs typeface="Times New Roman"/>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358246" cy="4016484"/>
          </a:xfrm>
          <a:prstGeom prst="rect">
            <a:avLst/>
          </a:prstGeom>
          <a:noFill/>
        </p:spPr>
        <p:txBody>
          <a:bodyPr wrap="square" rtlCol="0">
            <a:spAutoFit/>
          </a:bodyPr>
          <a:lstStyle/>
          <a:p>
            <a:pPr algn="just">
              <a:lnSpc>
                <a:spcPct val="150000"/>
              </a:lnSpc>
            </a:pPr>
            <a:r>
              <a:rPr lang="en-US" sz="1600" b="0" u="sng" dirty="0" smtClean="0">
                <a:solidFill>
                  <a:srgbClr val="000000"/>
                </a:solidFill>
                <a:effectLst/>
                <a:latin typeface="Times New Roman" panose="02020603050405020304" pitchFamily="18" charset="0"/>
                <a:ea typeface="Times New Roman" panose="02020603050405020304" pitchFamily="18" charset="0"/>
              </a:rPr>
              <a:t>Employee:</a:t>
            </a:r>
          </a:p>
          <a:p>
            <a:pPr algn="just">
              <a:lnSpc>
                <a:spcPct val="150000"/>
              </a:lnSpc>
            </a:pPr>
            <a:r>
              <a:rPr lang="en-IN" sz="1600" dirty="0" smtClean="0">
                <a:solidFill>
                  <a:srgbClr val="000000"/>
                </a:solidFill>
                <a:effectLst/>
                <a:latin typeface="Times New Roman" panose="02020603050405020304" pitchFamily="18" charset="0"/>
                <a:ea typeface="Times New Roman" panose="02020603050405020304" pitchFamily="18" charset="0"/>
              </a:rPr>
              <a:t>CREATE TABLE Employee (Id INT AUTO_INCREMENT PRIMARY KEY,</a:t>
            </a:r>
          </a:p>
          <a:p>
            <a:pPr algn="just">
              <a:lnSpc>
                <a:spcPct val="150000"/>
              </a:lnSpc>
            </a:pPr>
            <a:r>
              <a:rPr lang="en-IN" sz="1600" dirty="0" smtClean="0">
                <a:solidFill>
                  <a:srgbClr val="000000"/>
                </a:solidFill>
                <a:effectLst/>
                <a:latin typeface="Times New Roman" panose="02020603050405020304" pitchFamily="18" charset="0"/>
                <a:ea typeface="Times New Roman" panose="02020603050405020304" pitchFamily="18" charset="0"/>
              </a:rPr>
              <a:t> Name VARCHAR(255) NOT NULL, Email VARCHAR(255) NOT NULL,</a:t>
            </a:r>
          </a:p>
          <a:p>
            <a:pPr algn="just">
              <a:lnSpc>
                <a:spcPct val="150000"/>
              </a:lnSpc>
            </a:pPr>
            <a:r>
              <a:rPr lang="en-IN" sz="1600" dirty="0" smtClean="0">
                <a:solidFill>
                  <a:srgbClr val="000000"/>
                </a:solidFill>
                <a:effectLst/>
                <a:latin typeface="Times New Roman" panose="02020603050405020304" pitchFamily="18" charset="0"/>
                <a:ea typeface="Times New Roman" panose="02020603050405020304" pitchFamily="18" charset="0"/>
              </a:rPr>
              <a:t>Gender VARCHAR(255) CHECK (Gender = 'Male' OR Gender = 'Female'),</a:t>
            </a:r>
          </a:p>
          <a:p>
            <a:pPr algn="just">
              <a:lnSpc>
                <a:spcPct val="150000"/>
              </a:lnSpc>
            </a:pPr>
            <a:r>
              <a:rPr lang="en-IN" sz="1600" dirty="0" smtClean="0">
                <a:solidFill>
                  <a:srgbClr val="000000"/>
                </a:solidFill>
                <a:effectLst/>
                <a:latin typeface="Times New Roman" panose="02020603050405020304" pitchFamily="18" charset="0"/>
                <a:ea typeface="Times New Roman" panose="02020603050405020304" pitchFamily="18" charset="0"/>
              </a:rPr>
              <a:t> </a:t>
            </a:r>
            <a:r>
              <a:rPr lang="en-IN" sz="1600" dirty="0" err="1" smtClean="0">
                <a:solidFill>
                  <a:srgbClr val="000000"/>
                </a:solidFill>
                <a:effectLst/>
                <a:latin typeface="Times New Roman" panose="02020603050405020304" pitchFamily="18" charset="0"/>
                <a:ea typeface="Times New Roman" panose="02020603050405020304" pitchFamily="18" charset="0"/>
              </a:rPr>
              <a:t>Hiredate</a:t>
            </a:r>
            <a:r>
              <a:rPr lang="en-IN" sz="1600" dirty="0" smtClean="0">
                <a:solidFill>
                  <a:srgbClr val="000000"/>
                </a:solidFill>
                <a:effectLst/>
                <a:latin typeface="Times New Roman" panose="02020603050405020304" pitchFamily="18" charset="0"/>
                <a:ea typeface="Times New Roman" panose="02020603050405020304" pitchFamily="18" charset="0"/>
              </a:rPr>
              <a:t> DATETIME NOT NULL, Designation VARCHAR(255) NOT NULL,</a:t>
            </a:r>
          </a:p>
          <a:p>
            <a:pPr algn="just">
              <a:lnSpc>
                <a:spcPct val="150000"/>
              </a:lnSpc>
            </a:pPr>
            <a:r>
              <a:rPr lang="en-IN" sz="1600" dirty="0" smtClean="0">
                <a:solidFill>
                  <a:srgbClr val="000000"/>
                </a:solidFill>
                <a:effectLst/>
                <a:latin typeface="Times New Roman" panose="02020603050405020304" pitchFamily="18" charset="0"/>
                <a:ea typeface="Times New Roman" panose="02020603050405020304" pitchFamily="18" charset="0"/>
              </a:rPr>
              <a:t>  Salary FLOAT NOT NULL, </a:t>
            </a:r>
            <a:r>
              <a:rPr lang="en-IN" sz="1600" dirty="0" err="1" smtClean="0">
                <a:solidFill>
                  <a:srgbClr val="000000"/>
                </a:solidFill>
                <a:effectLst/>
                <a:latin typeface="Times New Roman" panose="02020603050405020304" pitchFamily="18" charset="0"/>
                <a:ea typeface="Times New Roman" panose="02020603050405020304" pitchFamily="18" charset="0"/>
              </a:rPr>
              <a:t>Mobileno</a:t>
            </a:r>
            <a:r>
              <a:rPr lang="en-IN" sz="1600" dirty="0" smtClean="0">
                <a:solidFill>
                  <a:srgbClr val="000000"/>
                </a:solidFill>
                <a:effectLst/>
                <a:latin typeface="Times New Roman" panose="02020603050405020304" pitchFamily="18" charset="0"/>
                <a:ea typeface="Times New Roman" panose="02020603050405020304" pitchFamily="18" charset="0"/>
              </a:rPr>
              <a:t> </a:t>
            </a:r>
            <a:r>
              <a:rPr lang="en-IN" sz="1600" dirty="0" err="1" smtClean="0">
                <a:solidFill>
                  <a:srgbClr val="000000"/>
                </a:solidFill>
                <a:effectLst/>
                <a:latin typeface="Times New Roman" panose="02020603050405020304" pitchFamily="18" charset="0"/>
                <a:ea typeface="Times New Roman" panose="02020603050405020304" pitchFamily="18" charset="0"/>
              </a:rPr>
              <a:t>bigint</a:t>
            </a:r>
            <a:r>
              <a:rPr lang="en-IN" sz="1600" dirty="0" smtClean="0">
                <a:solidFill>
                  <a:srgbClr val="000000"/>
                </a:solidFill>
                <a:effectLst/>
                <a:latin typeface="Times New Roman" panose="02020603050405020304" pitchFamily="18" charset="0"/>
                <a:ea typeface="Times New Roman" panose="02020603050405020304" pitchFamily="18" charset="0"/>
              </a:rPr>
              <a:t> NOT NULL);</a:t>
            </a:r>
          </a:p>
          <a:p>
            <a:pPr algn="just">
              <a:lnSpc>
                <a:spcPct val="150000"/>
              </a:lnSpc>
            </a:pPr>
            <a:endParaRPr lang="en-IN" sz="1600" dirty="0" smtClean="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endParaRPr lang="en-IN" sz="1600" dirty="0" smtClean="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r>
              <a:rPr lang="en-US" dirty="0" smtClean="0">
                <a:solidFill>
                  <a:srgbClr val="000000"/>
                </a:solidFill>
                <a:effectLst/>
                <a:latin typeface="Times New Roman" panose="02020603050405020304" pitchFamily="18" charset="0"/>
                <a:ea typeface="Times New Roman" panose="02020603050405020304" pitchFamily="18" charset="0"/>
              </a:rPr>
              <a:t>       </a:t>
            </a:r>
            <a:endParaRPr lang="en-IN" dirty="0" smtClean="0">
              <a:solidFill>
                <a:srgbClr val="000000"/>
              </a:solidFill>
              <a:effectLst/>
              <a:latin typeface="Times New Roman" panose="02020603050405020304" pitchFamily="18" charset="0"/>
              <a:ea typeface="Times New Roman" panose="02020603050405020304" pitchFamily="18" charset="0"/>
            </a:endParaRPr>
          </a:p>
          <a:p>
            <a:endParaRPr lang="en-IN" dirty="0" smtClean="0"/>
          </a:p>
          <a:p>
            <a:endParaRPr lang="en-IN" dirty="0"/>
          </a:p>
        </p:txBody>
      </p:sp>
      <p:graphicFrame>
        <p:nvGraphicFramePr>
          <p:cNvPr id="4" name="Table 3"/>
          <p:cNvGraphicFramePr>
            <a:graphicFrameLocks noGrp="1"/>
          </p:cNvGraphicFramePr>
          <p:nvPr/>
        </p:nvGraphicFramePr>
        <p:xfrm>
          <a:off x="1524000" y="2571744"/>
          <a:ext cx="6096000" cy="402336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pPr>
                        <a:lnSpc>
                          <a:spcPct val="150000"/>
                        </a:lnSpc>
                        <a:spcAft>
                          <a:spcPts val="0"/>
                        </a:spcAft>
                      </a:pPr>
                      <a:r>
                        <a:rPr lang="en-US" sz="1400" dirty="0"/>
                        <a:t>Columns name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datatype</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rule</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a:t>Id</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Auto_increment</a:t>
                      </a:r>
                      <a:r>
                        <a:rPr lang="en-US" sz="1400" dirty="0"/>
                        <a:t> </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Primary key</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a:t>Name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varchar</a:t>
                      </a:r>
                      <a:r>
                        <a:rPr lang="en-US" sz="1400" dirty="0"/>
                        <a:t>(255)</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a:t>Email </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varchar(255)</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a:t>Gender </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varchar</a:t>
                      </a:r>
                      <a:r>
                        <a:rPr lang="en-US" sz="1400" dirty="0"/>
                        <a:t>(255)</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Male/Female</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err="1"/>
                        <a:t>Hiredate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datetime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a:t>Designation</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varchar</a:t>
                      </a:r>
                      <a:r>
                        <a:rPr lang="en-US" sz="1400" dirty="0"/>
                        <a:t>(255)</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a:t>Salary</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float</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err="1"/>
                        <a:t>Mobileno</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bigint</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a:t>Not null</a:t>
                      </a:r>
                      <a:endParaRPr lang="en-IN" sz="1400" b="1" dirty="0">
                        <a:solidFill>
                          <a:srgbClr val="000000"/>
                        </a:solidFill>
                        <a:latin typeface="Times New Roman"/>
                        <a:ea typeface="Times New Roman"/>
                        <a:cs typeface="Times New Roman"/>
                      </a:endParaRPr>
                    </a:p>
                  </a:txBody>
                  <a:tcPr marL="63500" marR="63500" marT="63500" marB="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501122" cy="3170099"/>
          </a:xfrm>
          <a:prstGeom prst="rect">
            <a:avLst/>
          </a:prstGeom>
          <a:noFill/>
        </p:spPr>
        <p:txBody>
          <a:bodyPr wrap="square" rtlCol="0">
            <a:spAutoFit/>
          </a:bodyPr>
          <a:lstStyle/>
          <a:p>
            <a:pPr>
              <a:lnSpc>
                <a:spcPct val="150000"/>
              </a:lnSpc>
              <a:spcAft>
                <a:spcPts val="1200"/>
              </a:spcAft>
            </a:pPr>
            <a:r>
              <a:rPr lang="en-US" u="sng" dirty="0">
                <a:solidFill>
                  <a:srgbClr val="000000"/>
                </a:solidFill>
                <a:latin typeface="Times New Roman" panose="02020603050405020304" pitchFamily="18" charset="0"/>
                <a:ea typeface="Times New Roman" panose="02020603050405020304" pitchFamily="18" charset="0"/>
              </a:rPr>
              <a:t>Evaluation Table</a:t>
            </a:r>
            <a:r>
              <a:rPr lang="en-US" u="sng" dirty="0" smtClean="0">
                <a:solidFill>
                  <a:srgbClr val="000000"/>
                </a:solidFill>
                <a:latin typeface="Times New Roman" panose="02020603050405020304" pitchFamily="18" charset="0"/>
                <a:ea typeface="Times New Roman" panose="02020603050405020304" pitchFamily="18" charset="0"/>
              </a:rPr>
              <a:t>:</a:t>
            </a:r>
          </a:p>
          <a:p>
            <a:pPr>
              <a:lnSpc>
                <a:spcPct val="150000"/>
              </a:lnSpc>
              <a:spcAft>
                <a:spcPts val="1200"/>
              </a:spcAft>
            </a:pPr>
            <a:r>
              <a:rPr lang="en-IN" sz="1400" dirty="0" smtClean="0">
                <a:solidFill>
                  <a:srgbClr val="000000"/>
                </a:solidFill>
                <a:latin typeface="Times New Roman" panose="02020603050405020304" pitchFamily="18" charset="0"/>
                <a:ea typeface="Times New Roman" panose="02020603050405020304" pitchFamily="18" charset="0"/>
              </a:rPr>
              <a:t>CREATE TABLE Evaluation (Id INT  PRIMARY KEY, </a:t>
            </a:r>
            <a:r>
              <a:rPr lang="en-IN" sz="1400" dirty="0" err="1" smtClean="0">
                <a:solidFill>
                  <a:srgbClr val="000000"/>
                </a:solidFill>
                <a:latin typeface="Times New Roman" panose="02020603050405020304" pitchFamily="18" charset="0"/>
                <a:ea typeface="Times New Roman" panose="02020603050405020304" pitchFamily="18" charset="0"/>
              </a:rPr>
              <a:t>EvaluationDate</a:t>
            </a:r>
            <a:r>
              <a:rPr lang="en-IN" sz="1400" dirty="0" smtClean="0">
                <a:solidFill>
                  <a:srgbClr val="000000"/>
                </a:solidFill>
                <a:latin typeface="Times New Roman" panose="02020603050405020304" pitchFamily="18" charset="0"/>
                <a:ea typeface="Times New Roman" panose="02020603050405020304" pitchFamily="18" charset="0"/>
              </a:rPr>
              <a:t> DATE, Rating INT, Feedback </a:t>
            </a:r>
            <a:r>
              <a:rPr lang="en-IN" sz="1400" dirty="0" err="1" smtClean="0">
                <a:solidFill>
                  <a:srgbClr val="000000"/>
                </a:solidFill>
                <a:latin typeface="Times New Roman" panose="02020603050405020304" pitchFamily="18" charset="0"/>
                <a:ea typeface="Times New Roman" panose="02020603050405020304" pitchFamily="18" charset="0"/>
              </a:rPr>
              <a:t>varchar</a:t>
            </a:r>
            <a:r>
              <a:rPr lang="en-IN" sz="1400" dirty="0" smtClean="0">
                <a:solidFill>
                  <a:srgbClr val="000000"/>
                </a:solidFill>
                <a:latin typeface="Times New Roman" panose="02020603050405020304" pitchFamily="18" charset="0"/>
                <a:ea typeface="Times New Roman" panose="02020603050405020304" pitchFamily="18" charset="0"/>
              </a:rPr>
              <a:t>(255),</a:t>
            </a:r>
          </a:p>
          <a:p>
            <a:pPr>
              <a:lnSpc>
                <a:spcPct val="150000"/>
              </a:lnSpc>
              <a:spcAft>
                <a:spcPts val="1200"/>
              </a:spcAft>
            </a:pPr>
            <a:r>
              <a:rPr lang="en-IN" sz="1400" dirty="0" smtClean="0">
                <a:solidFill>
                  <a:srgbClr val="000000"/>
                </a:solidFill>
                <a:latin typeface="Times New Roman" panose="02020603050405020304" pitchFamily="18" charset="0"/>
                <a:ea typeface="Times New Roman" panose="02020603050405020304" pitchFamily="18" charset="0"/>
              </a:rPr>
              <a:t>  FOREIGN KEY (Id) REFERENCES Employee(Id));</a:t>
            </a:r>
          </a:p>
          <a:p>
            <a:pPr>
              <a:lnSpc>
                <a:spcPct val="150000"/>
              </a:lnSpc>
              <a:spcAft>
                <a:spcPts val="1200"/>
              </a:spcAft>
            </a:pPr>
            <a:endParaRPr lang="en-IN" b="1" u="sng" dirty="0" smtClean="0">
              <a:solidFill>
                <a:srgbClr val="000000"/>
              </a:solidFill>
              <a:latin typeface="Times New Roman" panose="02020603050405020304" pitchFamily="18" charset="0"/>
              <a:ea typeface="Times New Roman" panose="02020603050405020304" pitchFamily="18" charset="0"/>
            </a:endParaRPr>
          </a:p>
          <a:p>
            <a:pPr>
              <a:lnSpc>
                <a:spcPct val="150000"/>
              </a:lnSpc>
              <a:spcAft>
                <a:spcPts val="1200"/>
              </a:spcAft>
            </a:pPr>
            <a:endParaRPr lang="en-IN" b="1" u="sng" dirty="0" smtClean="0">
              <a:solidFill>
                <a:srgbClr val="000000"/>
              </a:solidFill>
              <a:latin typeface="Times New Roman" panose="02020603050405020304" pitchFamily="18" charset="0"/>
              <a:ea typeface="Times New Roman" panose="02020603050405020304" pitchFamily="18" charset="0"/>
            </a:endParaRPr>
          </a:p>
          <a:p>
            <a:pPr>
              <a:lnSpc>
                <a:spcPct val="150000"/>
              </a:lnSpc>
              <a:spcAft>
                <a:spcPts val="1200"/>
              </a:spcAft>
            </a:pPr>
            <a:endParaRPr lang="en-IN" b="1" u="sng" dirty="0">
              <a:solidFill>
                <a:srgbClr val="000000"/>
              </a:solidFill>
              <a:latin typeface="Times New Roman" panose="02020603050405020304" pitchFamily="18" charset="0"/>
              <a:ea typeface="Times New Roman" panose="02020603050405020304" pitchFamily="18" charset="0"/>
            </a:endParaRPr>
          </a:p>
        </p:txBody>
      </p:sp>
      <p:graphicFrame>
        <p:nvGraphicFramePr>
          <p:cNvPr id="4" name="Table 3"/>
          <p:cNvGraphicFramePr>
            <a:graphicFrameLocks noGrp="1"/>
          </p:cNvGraphicFramePr>
          <p:nvPr/>
        </p:nvGraphicFramePr>
        <p:xfrm>
          <a:off x="1524000" y="2765436"/>
          <a:ext cx="6096000" cy="223520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pPr>
                        <a:lnSpc>
                          <a:spcPct val="150000"/>
                        </a:lnSpc>
                        <a:spcAft>
                          <a:spcPts val="0"/>
                        </a:spcAft>
                      </a:pPr>
                      <a:r>
                        <a:rPr lang="en-US" sz="1400" dirty="0"/>
                        <a:t>Columns name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datatype</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a:t>rule</a:t>
                      </a:r>
                      <a:endParaRPr lang="en-IN" sz="1400" b="1" dirty="0">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a:t>Id</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int</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Foreignkey</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err="1"/>
                        <a:t>EvaluationDate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err="1"/>
                        <a:t>datetime</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dirty="0"/>
                        <a:t>Rating</a:t>
                      </a:r>
                      <a:endParaRPr lang="en-IN" sz="1400" b="1" dirty="0">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int</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Not null</a:t>
                      </a:r>
                      <a:endParaRPr lang="en-IN" sz="1400" b="1">
                        <a:solidFill>
                          <a:srgbClr val="000000"/>
                        </a:solidFill>
                        <a:latin typeface="Times New Roman"/>
                        <a:ea typeface="Times New Roman"/>
                        <a:cs typeface="Times New Roman"/>
                      </a:endParaRPr>
                    </a:p>
                  </a:txBody>
                  <a:tcPr marL="63500" marR="63500" marT="63500" marB="63500"/>
                </a:tc>
              </a:tr>
              <a:tr h="370840">
                <a:tc>
                  <a:txBody>
                    <a:bodyPr/>
                    <a:lstStyle/>
                    <a:p>
                      <a:pPr>
                        <a:lnSpc>
                          <a:spcPct val="150000"/>
                        </a:lnSpc>
                        <a:spcAft>
                          <a:spcPts val="0"/>
                        </a:spcAft>
                      </a:pPr>
                      <a:r>
                        <a:rPr lang="en-US" sz="1400"/>
                        <a:t>Feedback</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a:t>varchar(255)</a:t>
                      </a:r>
                      <a:endParaRPr lang="en-IN" sz="1400" b="1">
                        <a:solidFill>
                          <a:srgbClr val="000000"/>
                        </a:solidFill>
                        <a:latin typeface="Times New Roman"/>
                        <a:ea typeface="Times New Roman"/>
                        <a:cs typeface="Times New Roman"/>
                      </a:endParaRPr>
                    </a:p>
                  </a:txBody>
                  <a:tcPr marL="63500" marR="63500" marT="63500" marB="63500"/>
                </a:tc>
                <a:tc>
                  <a:txBody>
                    <a:bodyPr/>
                    <a:lstStyle/>
                    <a:p>
                      <a:pPr>
                        <a:lnSpc>
                          <a:spcPct val="150000"/>
                        </a:lnSpc>
                        <a:spcAft>
                          <a:spcPts val="0"/>
                        </a:spcAft>
                      </a:pPr>
                      <a:r>
                        <a:rPr lang="en-US" sz="1400" dirty="0"/>
                        <a:t>Not null</a:t>
                      </a:r>
                      <a:endParaRPr lang="en-IN" sz="1400" b="1" dirty="0">
                        <a:solidFill>
                          <a:srgbClr val="000000"/>
                        </a:solidFill>
                        <a:latin typeface="Times New Roman"/>
                        <a:ea typeface="Times New Roman"/>
                        <a:cs typeface="Times New Roman"/>
                      </a:endParaRPr>
                    </a:p>
                  </a:txBody>
                  <a:tcPr marL="63500" marR="63500" marT="63500" marB="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pPr algn="ctr"/>
            <a:r>
              <a:rPr lang="en-IN" u="sng" dirty="0" smtClean="0">
                <a:solidFill>
                  <a:schemeClr val="accent3"/>
                </a:solidFill>
              </a:rPr>
              <a:t>SOURCE CODE</a:t>
            </a:r>
            <a:endParaRPr lang="en-IN" u="sng" dirty="0">
              <a:solidFill>
                <a:schemeClr val="accent3"/>
              </a:solidFill>
            </a:endParaRPr>
          </a:p>
        </p:txBody>
      </p:sp>
      <p:sp>
        <p:nvSpPr>
          <p:cNvPr id="4" name="TextBox 3"/>
          <p:cNvSpPr txBox="1"/>
          <p:nvPr/>
        </p:nvSpPr>
        <p:spPr>
          <a:xfrm>
            <a:off x="428596" y="1071546"/>
            <a:ext cx="8380820" cy="5355312"/>
          </a:xfrm>
          <a:prstGeom prst="rect">
            <a:avLst/>
          </a:prstGeom>
          <a:noFill/>
        </p:spPr>
        <p:txBody>
          <a:bodyPr wrap="square" rtlCol="0">
            <a:spAutoFit/>
          </a:bodyPr>
          <a:lstStyle/>
          <a:p>
            <a:r>
              <a:rPr lang="en-IN" b="1" dirty="0" smtClean="0"/>
              <a:t> </a:t>
            </a:r>
            <a:endParaRPr lang="en-IN" dirty="0" smtClean="0"/>
          </a:p>
          <a:p>
            <a:pPr lvl="0">
              <a:buFont typeface="Wingdings" pitchFamily="2" charset="2"/>
              <a:buChar char="Ø"/>
            </a:pPr>
            <a:r>
              <a:rPr lang="en-IN" b="1" dirty="0" smtClean="0"/>
              <a:t>package</a:t>
            </a:r>
            <a:r>
              <a:rPr lang="en-IN" dirty="0" smtClean="0"/>
              <a:t> </a:t>
            </a:r>
            <a:r>
              <a:rPr lang="en-IN" dirty="0" err="1" smtClean="0"/>
              <a:t>EmployeePerfomamance</a:t>
            </a:r>
            <a:r>
              <a:rPr lang="en-IN" dirty="0" smtClean="0"/>
              <a:t>;</a:t>
            </a:r>
          </a:p>
          <a:p>
            <a:r>
              <a:rPr lang="en-IN" dirty="0" smtClean="0"/>
              <a:t>Package is a container which can segregate the files in the java project.</a:t>
            </a:r>
          </a:p>
          <a:p>
            <a:r>
              <a:rPr lang="en-IN" dirty="0" smtClean="0"/>
              <a:t> </a:t>
            </a:r>
          </a:p>
          <a:p>
            <a:pPr lvl="0">
              <a:buFont typeface="Wingdings" pitchFamily="2" charset="2"/>
              <a:buChar char="Ø"/>
            </a:pPr>
            <a:r>
              <a:rPr lang="en-IN" b="1" dirty="0" smtClean="0"/>
              <a:t>import</a:t>
            </a:r>
            <a:r>
              <a:rPr lang="en-IN" dirty="0" smtClean="0"/>
              <a:t> java.sql.*;</a:t>
            </a:r>
          </a:p>
          <a:p>
            <a:pPr lvl="0">
              <a:buFont typeface="Wingdings" pitchFamily="2" charset="2"/>
              <a:buChar char="Ø"/>
            </a:pPr>
            <a:r>
              <a:rPr lang="en-IN" b="1" dirty="0" smtClean="0"/>
              <a:t>import</a:t>
            </a:r>
            <a:r>
              <a:rPr lang="en-IN" dirty="0" smtClean="0"/>
              <a:t> </a:t>
            </a:r>
            <a:r>
              <a:rPr lang="en-IN" dirty="0" err="1" smtClean="0"/>
              <a:t>java.util.Scanner</a:t>
            </a:r>
            <a:r>
              <a:rPr lang="en-IN" dirty="0" smtClean="0"/>
              <a:t>;</a:t>
            </a:r>
          </a:p>
          <a:p>
            <a:r>
              <a:rPr lang="en-IN" dirty="0" smtClean="0"/>
              <a:t>These import statements are used to include the necessary classes and </a:t>
            </a:r>
          </a:p>
          <a:p>
            <a:r>
              <a:rPr lang="en-IN" dirty="0" smtClean="0"/>
              <a:t>libraries in your Java program.</a:t>
            </a:r>
          </a:p>
          <a:p>
            <a:r>
              <a:rPr lang="en-IN" dirty="0" smtClean="0"/>
              <a:t> </a:t>
            </a:r>
          </a:p>
          <a:p>
            <a:pPr lvl="0">
              <a:buFont typeface="Wingdings" pitchFamily="2" charset="2"/>
              <a:buChar char="Ø"/>
            </a:pPr>
            <a:r>
              <a:rPr lang="en-IN" b="1" dirty="0" smtClean="0"/>
              <a:t>public</a:t>
            </a:r>
            <a:r>
              <a:rPr lang="en-IN" dirty="0" smtClean="0"/>
              <a:t> </a:t>
            </a:r>
            <a:r>
              <a:rPr lang="en-IN" b="1" dirty="0" smtClean="0"/>
              <a:t>class</a:t>
            </a:r>
            <a:r>
              <a:rPr lang="en-IN" dirty="0" smtClean="0"/>
              <a:t> Employee {</a:t>
            </a:r>
          </a:p>
          <a:p>
            <a:r>
              <a:rPr lang="en-IN" dirty="0" smtClean="0"/>
              <a:t>This line declares the main class of the program named "Employee."</a:t>
            </a:r>
          </a:p>
          <a:p>
            <a:endParaRPr lang="en-IN" dirty="0" smtClean="0"/>
          </a:p>
          <a:p>
            <a:r>
              <a:rPr lang="en-IN" dirty="0" smtClean="0"/>
              <a:t> </a:t>
            </a:r>
          </a:p>
          <a:p>
            <a:pPr lvl="0">
              <a:buFont typeface="Wingdings" pitchFamily="2" charset="2"/>
              <a:buChar char="Ø"/>
            </a:pPr>
            <a:r>
              <a:rPr lang="en-IN" b="1" dirty="0" smtClean="0"/>
              <a:t>static</a:t>
            </a:r>
            <a:r>
              <a:rPr lang="en-IN" dirty="0" smtClean="0"/>
              <a:t> Connection </a:t>
            </a:r>
            <a:r>
              <a:rPr lang="en-IN" i="1" dirty="0" err="1" smtClean="0"/>
              <a:t>conn</a:t>
            </a:r>
            <a:r>
              <a:rPr lang="en-IN" dirty="0" smtClean="0"/>
              <a:t>;</a:t>
            </a:r>
          </a:p>
          <a:p>
            <a:pPr lvl="0">
              <a:buFont typeface="Wingdings" pitchFamily="2" charset="2"/>
              <a:buChar char="Ø"/>
            </a:pPr>
            <a:r>
              <a:rPr lang="en-IN" b="1" dirty="0" smtClean="0"/>
              <a:t>static</a:t>
            </a:r>
            <a:r>
              <a:rPr lang="en-IN" dirty="0" smtClean="0"/>
              <a:t> Statement </a:t>
            </a:r>
            <a:r>
              <a:rPr lang="en-IN" i="1" dirty="0" smtClean="0"/>
              <a:t>stmt</a:t>
            </a:r>
            <a:r>
              <a:rPr lang="en-IN" dirty="0" smtClean="0"/>
              <a:t>;</a:t>
            </a:r>
          </a:p>
          <a:p>
            <a:pPr lvl="0">
              <a:buFont typeface="Wingdings" pitchFamily="2" charset="2"/>
              <a:buChar char="Ø"/>
            </a:pPr>
            <a:r>
              <a:rPr lang="en-IN" b="1" dirty="0" smtClean="0"/>
              <a:t>static</a:t>
            </a:r>
            <a:r>
              <a:rPr lang="en-IN" dirty="0" smtClean="0"/>
              <a:t> Scanner </a:t>
            </a:r>
            <a:r>
              <a:rPr lang="en-IN" i="1" dirty="0" err="1" smtClean="0"/>
              <a:t>scanner</a:t>
            </a:r>
            <a:r>
              <a:rPr lang="en-IN" dirty="0" smtClean="0"/>
              <a:t> = </a:t>
            </a:r>
            <a:r>
              <a:rPr lang="en-IN" b="1" dirty="0" smtClean="0"/>
              <a:t>new</a:t>
            </a:r>
            <a:r>
              <a:rPr lang="en-IN" dirty="0" smtClean="0"/>
              <a:t> Scanner(</a:t>
            </a:r>
            <a:r>
              <a:rPr lang="en-IN" dirty="0" err="1" smtClean="0"/>
              <a:t>System.</a:t>
            </a:r>
            <a:r>
              <a:rPr lang="en-IN" b="1" i="1" dirty="0" err="1" smtClean="0"/>
              <a:t>in</a:t>
            </a:r>
            <a:r>
              <a:rPr lang="en-IN" dirty="0" smtClean="0"/>
              <a:t>);</a:t>
            </a:r>
          </a:p>
          <a:p>
            <a:r>
              <a:rPr lang="en-IN" dirty="0" smtClean="0"/>
              <a:t> </a:t>
            </a:r>
          </a:p>
          <a:p>
            <a:r>
              <a:rPr lang="en-IN" dirty="0" smtClean="0"/>
              <a:t>Here, static variables </a:t>
            </a:r>
            <a:r>
              <a:rPr lang="en-IN" dirty="0" err="1" smtClean="0"/>
              <a:t>conn</a:t>
            </a:r>
            <a:r>
              <a:rPr lang="en-IN" dirty="0" smtClean="0"/>
              <a:t> and stmt for database connection and statement, </a:t>
            </a:r>
          </a:p>
          <a:p>
            <a:r>
              <a:rPr lang="en-IN" dirty="0" smtClean="0"/>
              <a:t>and a Scanner object for user input are declared.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7"/>
            <a:ext cx="8572560" cy="5078313"/>
          </a:xfrm>
          <a:prstGeom prst="rect">
            <a:avLst/>
          </a:prstGeom>
          <a:noFill/>
        </p:spPr>
        <p:txBody>
          <a:bodyPr wrap="square" rtlCol="0">
            <a:spAutoFit/>
          </a:bodyPr>
          <a:lstStyle/>
          <a:p>
            <a:r>
              <a:rPr lang="en-IN" dirty="0" smtClean="0"/>
              <a:t> </a:t>
            </a:r>
          </a:p>
          <a:p>
            <a:pPr lvl="0">
              <a:buFont typeface="Wingdings" pitchFamily="2" charset="2"/>
              <a:buChar char="Ø"/>
            </a:pP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r>
              <a:rPr lang="en-IN" dirty="0" smtClean="0"/>
              <a:t>The program's main method begins here.</a:t>
            </a:r>
          </a:p>
          <a:p>
            <a:pPr lvl="0"/>
            <a:endParaRPr lang="en-IN" b="1" dirty="0" smtClean="0"/>
          </a:p>
          <a:p>
            <a:pPr lvl="0">
              <a:buFont typeface="Wingdings" pitchFamily="2" charset="2"/>
              <a:buChar char="Ø"/>
            </a:pPr>
            <a:r>
              <a:rPr lang="en-IN" b="1" dirty="0" err="1" smtClean="0"/>
              <a:t>boolean</a:t>
            </a:r>
            <a:r>
              <a:rPr lang="en-IN" dirty="0" smtClean="0"/>
              <a:t> </a:t>
            </a:r>
            <a:r>
              <a:rPr lang="en-IN" dirty="0" err="1" smtClean="0"/>
              <a:t>loggedIn</a:t>
            </a:r>
            <a:r>
              <a:rPr lang="en-IN" dirty="0" smtClean="0"/>
              <a:t> = </a:t>
            </a:r>
            <a:r>
              <a:rPr lang="en-IN" b="1" dirty="0" smtClean="0"/>
              <a:t>false</a:t>
            </a:r>
            <a:r>
              <a:rPr lang="en-IN" dirty="0" smtClean="0"/>
              <a:t>;</a:t>
            </a:r>
          </a:p>
          <a:p>
            <a:r>
              <a:rPr lang="en-IN" dirty="0" smtClean="0"/>
              <a:t>Declares a </a:t>
            </a:r>
            <a:r>
              <a:rPr lang="en-IN" dirty="0" err="1" smtClean="0"/>
              <a:t>boolean</a:t>
            </a:r>
            <a:r>
              <a:rPr lang="en-IN" dirty="0" smtClean="0"/>
              <a:t> variable "</a:t>
            </a:r>
            <a:r>
              <a:rPr lang="en-IN" dirty="0" err="1" smtClean="0"/>
              <a:t>loggedIn</a:t>
            </a:r>
            <a:r>
              <a:rPr lang="en-IN" dirty="0" smtClean="0"/>
              <a:t>" to control program flow.</a:t>
            </a:r>
          </a:p>
          <a:p>
            <a:r>
              <a:rPr lang="en-IN" dirty="0" smtClean="0"/>
              <a:t>		</a:t>
            </a:r>
          </a:p>
          <a:p>
            <a:pPr lvl="0">
              <a:buFont typeface="Wingdings" pitchFamily="2" charset="2"/>
              <a:buChar char="Ø"/>
            </a:pPr>
            <a:r>
              <a:rPr lang="en-IN" b="1" dirty="0" smtClean="0"/>
              <a:t>while</a:t>
            </a:r>
            <a:r>
              <a:rPr lang="en-IN" dirty="0" smtClean="0"/>
              <a:t> (!</a:t>
            </a:r>
            <a:r>
              <a:rPr lang="en-IN" dirty="0" err="1" smtClean="0"/>
              <a:t>loggedIn</a:t>
            </a:r>
            <a:r>
              <a:rPr lang="en-IN" dirty="0" smtClean="0"/>
              <a:t>) {</a:t>
            </a:r>
          </a:p>
          <a:p>
            <a:r>
              <a:rPr lang="en-IN" dirty="0" smtClean="0"/>
              <a:t>Starts a loop that continues until a successful database connection is established.</a:t>
            </a:r>
          </a:p>
          <a:p>
            <a:r>
              <a:rPr lang="en-IN" dirty="0" smtClean="0"/>
              <a:t> </a:t>
            </a:r>
          </a:p>
          <a:p>
            <a:pPr lvl="0">
              <a:buFont typeface="Wingdings" pitchFamily="2" charset="2"/>
              <a:buChar char="Ø"/>
            </a:pPr>
            <a:r>
              <a:rPr lang="en-IN" b="1" dirty="0" smtClean="0"/>
              <a:t>try</a:t>
            </a:r>
            <a:r>
              <a:rPr lang="en-IN" dirty="0" smtClean="0"/>
              <a:t> {</a:t>
            </a:r>
          </a:p>
          <a:p>
            <a:r>
              <a:rPr lang="en-IN" dirty="0" smtClean="0"/>
              <a:t>The start of a try block for handling exceptions.</a:t>
            </a:r>
          </a:p>
          <a:p>
            <a:r>
              <a:rPr lang="en-IN" dirty="0" smtClean="0"/>
              <a:t> </a:t>
            </a:r>
          </a:p>
          <a:p>
            <a:pPr lvl="0">
              <a:buFont typeface="Wingdings" pitchFamily="2" charset="2"/>
              <a:buChar char="Ø"/>
            </a:pPr>
            <a:r>
              <a:rPr lang="en-IN" b="1" dirty="0" err="1" smtClean="0"/>
              <a:t>Class.</a:t>
            </a:r>
            <a:r>
              <a:rPr lang="en-IN" b="1" i="1" dirty="0" err="1" smtClean="0"/>
              <a:t>forName</a:t>
            </a:r>
            <a:r>
              <a:rPr lang="en-IN" b="1" dirty="0" smtClean="0"/>
              <a:t>("</a:t>
            </a:r>
            <a:r>
              <a:rPr lang="en-IN" b="1" dirty="0" err="1" smtClean="0"/>
              <a:t>com.mysql.cj.jdbc.Driver</a:t>
            </a:r>
            <a:r>
              <a:rPr lang="en-IN" b="1" dirty="0" smtClean="0"/>
              <a:t>");</a:t>
            </a:r>
          </a:p>
          <a:p>
            <a:r>
              <a:rPr lang="en-IN" dirty="0" smtClean="0"/>
              <a:t>This line loads the </a:t>
            </a:r>
            <a:r>
              <a:rPr lang="en-IN" dirty="0" err="1" smtClean="0"/>
              <a:t>MySQL</a:t>
            </a:r>
            <a:r>
              <a:rPr lang="en-IN" dirty="0" smtClean="0"/>
              <a:t> JDBC driver class, necessary for database connectivity.</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501122" cy="6186309"/>
          </a:xfrm>
          <a:prstGeom prst="rect">
            <a:avLst/>
          </a:prstGeom>
          <a:noFill/>
        </p:spPr>
        <p:txBody>
          <a:bodyPr wrap="square" rtlCol="0">
            <a:spAutoFit/>
          </a:bodyPr>
          <a:lstStyle/>
          <a:p>
            <a:pPr algn="just"/>
            <a:r>
              <a:rPr lang="en-IN" dirty="0" smtClean="0"/>
              <a:t> </a:t>
            </a:r>
          </a:p>
          <a:p>
            <a:pPr lvl="0" algn="just">
              <a:buFont typeface="Wingdings" pitchFamily="2" charset="2"/>
              <a:buChar char="Ø"/>
            </a:pPr>
            <a:r>
              <a:rPr lang="en-IN" b="1" i="1" dirty="0" smtClean="0"/>
              <a:t>Conn</a:t>
            </a:r>
            <a:r>
              <a:rPr lang="en-IN" b="1" dirty="0" smtClean="0"/>
              <a:t>=</a:t>
            </a:r>
            <a:r>
              <a:rPr lang="en-IN" b="1" dirty="0" err="1" smtClean="0"/>
              <a:t>DriverManager.</a:t>
            </a:r>
            <a:r>
              <a:rPr lang="en-IN" b="1" i="1" dirty="0" err="1" smtClean="0"/>
              <a:t>getConnection</a:t>
            </a:r>
            <a:r>
              <a:rPr lang="en-IN" b="1" dirty="0" smtClean="0"/>
              <a:t>("</a:t>
            </a:r>
            <a:r>
              <a:rPr lang="en-IN" b="1" dirty="0" err="1" smtClean="0"/>
              <a:t>jdbc:mysql</a:t>
            </a:r>
            <a:r>
              <a:rPr lang="en-IN" b="1" dirty="0" smtClean="0"/>
              <a:t>://localhost:3306/</a:t>
            </a:r>
          </a:p>
          <a:p>
            <a:pPr lvl="0" algn="just"/>
            <a:r>
              <a:rPr lang="en-IN" b="1" dirty="0" err="1" smtClean="0"/>
              <a:t>empperf</a:t>
            </a:r>
            <a:r>
              <a:rPr lang="en-IN" b="1" dirty="0" smtClean="0"/>
              <a:t>", "root", "root");</a:t>
            </a:r>
          </a:p>
          <a:p>
            <a:pPr algn="just"/>
            <a:endParaRPr lang="en-IN" dirty="0" smtClean="0"/>
          </a:p>
          <a:p>
            <a:pPr algn="just">
              <a:buFont typeface="Wingdings" pitchFamily="2" charset="2"/>
              <a:buChar char="v"/>
            </a:pPr>
            <a:r>
              <a:rPr lang="en-IN" dirty="0" smtClean="0"/>
              <a:t>It establishes a data base connection by using the JDBC to a </a:t>
            </a:r>
            <a:r>
              <a:rPr lang="en-IN" dirty="0" err="1" smtClean="0"/>
              <a:t>MySQL</a:t>
            </a:r>
            <a:r>
              <a:rPr lang="en-IN" dirty="0" smtClean="0"/>
              <a:t> database with the URL, username, and password provided.</a:t>
            </a:r>
          </a:p>
          <a:p>
            <a:pPr algn="just"/>
            <a:endParaRPr lang="en-IN" dirty="0" smtClean="0"/>
          </a:p>
          <a:p>
            <a:pPr algn="just">
              <a:buFont typeface="Arial" pitchFamily="34" charset="0"/>
              <a:buChar char="•"/>
            </a:pPr>
            <a:r>
              <a:rPr lang="en-IN" dirty="0" smtClean="0"/>
              <a:t>"</a:t>
            </a:r>
            <a:r>
              <a:rPr lang="en-IN" dirty="0" err="1" smtClean="0"/>
              <a:t>jdbc:mysql</a:t>
            </a:r>
            <a:r>
              <a:rPr lang="en-IN" dirty="0" smtClean="0"/>
              <a:t>://": This is the protocol for connecting to a </a:t>
            </a:r>
            <a:r>
              <a:rPr lang="en-IN" dirty="0" err="1" smtClean="0"/>
              <a:t>MySQL</a:t>
            </a:r>
            <a:r>
              <a:rPr lang="en-IN" dirty="0" smtClean="0"/>
              <a:t> database.</a:t>
            </a:r>
          </a:p>
          <a:p>
            <a:pPr algn="just"/>
            <a:endParaRPr lang="en-IN" dirty="0" smtClean="0"/>
          </a:p>
          <a:p>
            <a:pPr algn="just">
              <a:buFont typeface="Arial" pitchFamily="34" charset="0"/>
              <a:buChar char="•"/>
            </a:pPr>
            <a:r>
              <a:rPr lang="en-IN" dirty="0" smtClean="0"/>
              <a:t>"</a:t>
            </a:r>
            <a:r>
              <a:rPr lang="en-IN" dirty="0" err="1" smtClean="0"/>
              <a:t>localhost</a:t>
            </a:r>
            <a:r>
              <a:rPr lang="en-IN" dirty="0" smtClean="0"/>
              <a:t>": This is the hostname of the database server. It indicates that the </a:t>
            </a:r>
          </a:p>
          <a:p>
            <a:pPr algn="just"/>
            <a:r>
              <a:rPr lang="en-IN" dirty="0" smtClean="0"/>
              <a:t>database is running on the local machine.</a:t>
            </a:r>
          </a:p>
          <a:p>
            <a:pPr algn="just"/>
            <a:endParaRPr lang="en-IN" dirty="0" smtClean="0"/>
          </a:p>
          <a:p>
            <a:pPr algn="just">
              <a:buFont typeface="Arial" pitchFamily="34" charset="0"/>
              <a:buChar char="•"/>
            </a:pPr>
            <a:r>
              <a:rPr lang="en-IN" dirty="0" smtClean="0"/>
              <a:t>":3306": This is the port number on which </a:t>
            </a:r>
            <a:r>
              <a:rPr lang="en-IN" dirty="0" err="1" smtClean="0"/>
              <a:t>MySQL</a:t>
            </a:r>
            <a:r>
              <a:rPr lang="en-IN" dirty="0" smtClean="0"/>
              <a:t> is listening. The default </a:t>
            </a:r>
          </a:p>
          <a:p>
            <a:pPr algn="just"/>
            <a:r>
              <a:rPr lang="en-IN" dirty="0" err="1" smtClean="0"/>
              <a:t>MySQL</a:t>
            </a:r>
            <a:r>
              <a:rPr lang="en-IN" dirty="0" smtClean="0"/>
              <a:t> port is 3306.</a:t>
            </a:r>
          </a:p>
          <a:p>
            <a:pPr algn="just"/>
            <a:endParaRPr lang="en-IN" dirty="0" smtClean="0"/>
          </a:p>
          <a:p>
            <a:pPr algn="just">
              <a:buFont typeface="Arial" pitchFamily="34" charset="0"/>
              <a:buChar char="•"/>
            </a:pPr>
            <a:r>
              <a:rPr lang="en-IN" dirty="0" smtClean="0"/>
              <a:t>"</a:t>
            </a:r>
            <a:r>
              <a:rPr lang="en-IN" dirty="0" err="1" smtClean="0"/>
              <a:t>empperf</a:t>
            </a:r>
            <a:r>
              <a:rPr lang="en-IN" dirty="0" smtClean="0"/>
              <a:t>": This is the name of the specific database you want to connect to.</a:t>
            </a:r>
          </a:p>
          <a:p>
            <a:pPr algn="just"/>
            <a:r>
              <a:rPr lang="en-IN" dirty="0" smtClean="0"/>
              <a:t> Replace it with the actual name of your database.</a:t>
            </a:r>
          </a:p>
          <a:p>
            <a:pPr algn="just"/>
            <a:endParaRPr lang="en-IN" dirty="0" smtClean="0"/>
          </a:p>
          <a:p>
            <a:pPr algn="just">
              <a:buFont typeface="Arial" pitchFamily="34" charset="0"/>
              <a:buChar char="•"/>
            </a:pPr>
            <a:r>
              <a:rPr lang="en-IN" dirty="0" smtClean="0"/>
              <a:t>"root" (first occurrence): This is the username used to authenticate the </a:t>
            </a:r>
          </a:p>
          <a:p>
            <a:pPr algn="just"/>
            <a:r>
              <a:rPr lang="en-IN" dirty="0" smtClean="0"/>
              <a:t>database connection. In this case, you are using the default </a:t>
            </a:r>
            <a:r>
              <a:rPr lang="en-IN" dirty="0" err="1" smtClean="0"/>
              <a:t>MySQL</a:t>
            </a:r>
            <a:r>
              <a:rPr lang="en-IN" dirty="0" smtClean="0"/>
              <a:t> </a:t>
            </a:r>
          </a:p>
          <a:p>
            <a:pPr algn="just"/>
            <a:r>
              <a:rPr lang="en-IN" dirty="0" smtClean="0"/>
              <a:t>username "root." Replace it with the actual username you use to connect </a:t>
            </a:r>
          </a:p>
          <a:p>
            <a:pPr algn="just"/>
            <a:r>
              <a:rPr lang="en-IN" dirty="0" smtClean="0"/>
              <a:t>to your database.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686993" cy="6463308"/>
          </a:xfrm>
          <a:prstGeom prst="rect">
            <a:avLst/>
          </a:prstGeom>
          <a:noFill/>
        </p:spPr>
        <p:txBody>
          <a:bodyPr wrap="square" rtlCol="0">
            <a:spAutoFit/>
          </a:bodyPr>
          <a:lstStyle/>
          <a:p>
            <a:pPr>
              <a:buFont typeface="Arial" pitchFamily="34" charset="0"/>
              <a:buChar char="•"/>
            </a:pPr>
            <a:r>
              <a:rPr lang="en-IN" dirty="0" smtClean="0"/>
              <a:t> "root" (second occurrence): This is the password used to authenticate the </a:t>
            </a:r>
          </a:p>
          <a:p>
            <a:pPr algn="just"/>
            <a:r>
              <a:rPr lang="en-IN" dirty="0" smtClean="0"/>
              <a:t>database connection. In this case, you are using "root" as the password. </a:t>
            </a:r>
          </a:p>
          <a:p>
            <a:pPr algn="just"/>
            <a:r>
              <a:rPr lang="en-IN" dirty="0" smtClean="0"/>
              <a:t>Replace it with the actual password you use to connect to your database.</a:t>
            </a:r>
          </a:p>
          <a:p>
            <a:pPr algn="just"/>
            <a:endParaRPr lang="en-IN" dirty="0" smtClean="0"/>
          </a:p>
          <a:p>
            <a:pPr lvl="0">
              <a:buFont typeface="Wingdings" pitchFamily="2" charset="2"/>
              <a:buChar char="Ø"/>
            </a:pPr>
            <a:r>
              <a:rPr lang="en-IN" i="1" dirty="0" smtClean="0"/>
              <a:t>stmt</a:t>
            </a:r>
            <a:r>
              <a:rPr lang="en-IN" dirty="0" smtClean="0"/>
              <a:t> = </a:t>
            </a:r>
            <a:r>
              <a:rPr lang="en-IN" i="1" dirty="0" err="1" smtClean="0"/>
              <a:t>conn</a:t>
            </a:r>
            <a:r>
              <a:rPr lang="en-IN" dirty="0" err="1" smtClean="0"/>
              <a:t>.createStatement</a:t>
            </a:r>
            <a:r>
              <a:rPr lang="en-IN" dirty="0" smtClean="0"/>
              <a:t>();</a:t>
            </a:r>
          </a:p>
          <a:p>
            <a:r>
              <a:rPr lang="en-IN" dirty="0" smtClean="0"/>
              <a:t>A statement object is created to execute SQL queries on the database.</a:t>
            </a:r>
          </a:p>
          <a:p>
            <a:r>
              <a:rPr lang="en-IN" dirty="0" smtClean="0"/>
              <a:t> </a:t>
            </a:r>
          </a:p>
          <a:p>
            <a:pPr lvl="0">
              <a:buFont typeface="Wingdings" pitchFamily="2" charset="2"/>
              <a:buChar char="Ø"/>
            </a:pPr>
            <a:r>
              <a:rPr lang="en-IN" dirty="0" err="1" smtClean="0"/>
              <a:t>loggedIn</a:t>
            </a:r>
            <a:r>
              <a:rPr lang="en-IN" dirty="0" smtClean="0"/>
              <a:t> = </a:t>
            </a:r>
            <a:r>
              <a:rPr lang="en-IN" b="1" dirty="0" smtClean="0"/>
              <a:t>true</a:t>
            </a:r>
            <a:r>
              <a:rPr lang="en-IN" dirty="0" smtClean="0"/>
              <a:t>; // Set </a:t>
            </a:r>
            <a:r>
              <a:rPr lang="en-IN" dirty="0" err="1" smtClean="0"/>
              <a:t>loggedIn</a:t>
            </a:r>
            <a:r>
              <a:rPr lang="en-IN" dirty="0" smtClean="0"/>
              <a:t> to true to exit the loop when the connection is</a:t>
            </a:r>
          </a:p>
          <a:p>
            <a:pPr lvl="0"/>
            <a:r>
              <a:rPr lang="en-IN" dirty="0" smtClean="0"/>
              <a:t> established</a:t>
            </a:r>
          </a:p>
          <a:p>
            <a:r>
              <a:rPr lang="en-IN" dirty="0" smtClean="0"/>
              <a:t>Sets the "</a:t>
            </a:r>
            <a:r>
              <a:rPr lang="en-IN" dirty="0" err="1" smtClean="0"/>
              <a:t>loggedIn</a:t>
            </a:r>
            <a:r>
              <a:rPr lang="en-IN" dirty="0" smtClean="0"/>
              <a:t>" variable to "true" to exit the loop after a successful database</a:t>
            </a:r>
          </a:p>
          <a:p>
            <a:r>
              <a:rPr lang="en-IN" dirty="0" smtClean="0"/>
              <a:t> connection.</a:t>
            </a:r>
          </a:p>
          <a:p>
            <a:r>
              <a:rPr lang="en-IN" dirty="0" smtClean="0"/>
              <a:t>           </a:t>
            </a:r>
          </a:p>
          <a:p>
            <a:pPr lvl="0">
              <a:buFont typeface="Wingdings" pitchFamily="2" charset="2"/>
              <a:buChar char="Ø"/>
            </a:pPr>
            <a:r>
              <a:rPr lang="en-IN" b="1" dirty="0" smtClean="0"/>
              <a:t>catch</a:t>
            </a:r>
            <a:r>
              <a:rPr lang="en-IN" dirty="0" smtClean="0"/>
              <a:t> (</a:t>
            </a:r>
            <a:r>
              <a:rPr lang="en-IN" dirty="0" err="1" smtClean="0"/>
              <a:t>ClassNotFoundException</a:t>
            </a:r>
            <a:r>
              <a:rPr lang="en-IN" dirty="0" smtClean="0"/>
              <a:t> |</a:t>
            </a:r>
            <a:r>
              <a:rPr lang="en-IN" dirty="0" err="1" smtClean="0"/>
              <a:t>SQLException</a:t>
            </a:r>
            <a:r>
              <a:rPr lang="en-IN" dirty="0" smtClean="0"/>
              <a:t> e) {</a:t>
            </a:r>
          </a:p>
          <a:p>
            <a:r>
              <a:rPr lang="en-IN" dirty="0" smtClean="0"/>
              <a:t>To check the exception stack trace to see which class is missing and where it </a:t>
            </a:r>
          </a:p>
          <a:p>
            <a:r>
              <a:rPr lang="en-IN" dirty="0" smtClean="0"/>
              <a:t>is referenced.</a:t>
            </a:r>
          </a:p>
          <a:p>
            <a:endParaRPr lang="en-IN" dirty="0" smtClean="0"/>
          </a:p>
          <a:p>
            <a:pPr lvl="0">
              <a:buFont typeface="Wingdings" pitchFamily="2" charset="2"/>
              <a:buChar char="Ø"/>
            </a:pPr>
            <a:r>
              <a:rPr lang="en-IN" b="1" dirty="0" err="1" smtClean="0"/>
              <a:t>e.printStackTrace</a:t>
            </a:r>
            <a:r>
              <a:rPr lang="en-IN" b="1" dirty="0" smtClean="0"/>
              <a:t>();</a:t>
            </a:r>
          </a:p>
          <a:p>
            <a:r>
              <a:rPr lang="en-IN" dirty="0" smtClean="0"/>
              <a:t>This line prints the exception's stack trace to the console.</a:t>
            </a:r>
          </a:p>
          <a:p>
            <a:r>
              <a:rPr lang="en-IN" dirty="0" smtClean="0"/>
              <a:t> </a:t>
            </a:r>
          </a:p>
          <a:p>
            <a:r>
              <a:rPr lang="en-IN" dirty="0" smtClean="0"/>
              <a:t>The code continues with a while loop to display a menu of options for the user </a:t>
            </a:r>
          </a:p>
          <a:p>
            <a:r>
              <a:rPr lang="en-IN" dirty="0" smtClean="0"/>
              <a:t>to interact with the database.</a:t>
            </a:r>
          </a:p>
          <a:p>
            <a:r>
              <a:rPr lang="en-IN" dirty="0" smtClean="0"/>
              <a:t> </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433719" cy="5078313"/>
          </a:xfrm>
          <a:prstGeom prst="rect">
            <a:avLst/>
          </a:prstGeom>
          <a:noFill/>
        </p:spPr>
        <p:txBody>
          <a:bodyPr wrap="none" rtlCol="0">
            <a:spAutoFit/>
          </a:bodyPr>
          <a:lstStyle/>
          <a:p>
            <a:pPr lvl="0">
              <a:buFont typeface="Wingdings" pitchFamily="2" charset="2"/>
              <a:buChar char="ü"/>
            </a:pPr>
            <a:r>
              <a:rPr lang="en-IN" dirty="0" smtClean="0"/>
              <a:t>The code then defines various methods (add Employee, add Evaluation, </a:t>
            </a:r>
          </a:p>
          <a:p>
            <a:pPr lvl="0"/>
            <a:r>
              <a:rPr lang="en-IN" dirty="0" smtClean="0"/>
              <a:t>Update Evaluation, delete Employee, delete Evaluation, display</a:t>
            </a:r>
          </a:p>
          <a:p>
            <a:pPr lvl="0"/>
            <a:r>
              <a:rPr lang="en-IN" dirty="0" smtClean="0"/>
              <a:t>Employee Performance, and exit) to perform actions related to employee </a:t>
            </a:r>
          </a:p>
          <a:p>
            <a:pPr lvl="0"/>
            <a:r>
              <a:rPr lang="en-IN" dirty="0" smtClean="0"/>
              <a:t>management and evaluation details. Each method handles user input and </a:t>
            </a:r>
          </a:p>
          <a:p>
            <a:pPr lvl="0"/>
            <a:r>
              <a:rPr lang="en-IN" dirty="0" smtClean="0"/>
              <a:t>interacts with the database accordingly.</a:t>
            </a:r>
          </a:p>
          <a:p>
            <a:r>
              <a:rPr lang="en-IN" dirty="0" smtClean="0"/>
              <a:t> </a:t>
            </a:r>
          </a:p>
          <a:p>
            <a:r>
              <a:rPr lang="en-IN" dirty="0" smtClean="0"/>
              <a:t> </a:t>
            </a:r>
          </a:p>
          <a:p>
            <a:pPr lvl="0">
              <a:buFont typeface="Wingdings" pitchFamily="2" charset="2"/>
              <a:buChar char="ü"/>
            </a:pPr>
            <a:r>
              <a:rPr lang="en-IN" dirty="0" smtClean="0"/>
              <a:t>These methods interact with the database using SQL queries and </a:t>
            </a:r>
          </a:p>
          <a:p>
            <a:pPr lvl="0"/>
            <a:r>
              <a:rPr lang="en-IN" dirty="0" smtClean="0"/>
              <a:t>Prepared Statement objects to perform CRUD (Create, Read, Update, Delete) </a:t>
            </a:r>
          </a:p>
          <a:p>
            <a:pPr lvl="0"/>
            <a:r>
              <a:rPr lang="en-IN" dirty="0" smtClean="0"/>
              <a:t>operations on employee and evaluation data.</a:t>
            </a:r>
          </a:p>
          <a:p>
            <a:r>
              <a:rPr lang="en-IN" dirty="0" smtClean="0"/>
              <a:t> </a:t>
            </a:r>
          </a:p>
          <a:p>
            <a:r>
              <a:rPr lang="en-IN" dirty="0" smtClean="0"/>
              <a:t> </a:t>
            </a:r>
          </a:p>
          <a:p>
            <a:pPr lvl="0">
              <a:buFont typeface="Wingdings" pitchFamily="2" charset="2"/>
              <a:buChar char="ü"/>
            </a:pPr>
            <a:r>
              <a:rPr lang="en-IN" dirty="0" smtClean="0"/>
              <a:t>Overall, this code provides a basic framework for managing employee </a:t>
            </a:r>
          </a:p>
          <a:p>
            <a:pPr lvl="0"/>
            <a:r>
              <a:rPr lang="en-IN" dirty="0" smtClean="0"/>
              <a:t>information and performance evaluations through a console-based Java </a:t>
            </a:r>
          </a:p>
          <a:p>
            <a:pPr lvl="0"/>
            <a:r>
              <a:rPr lang="en-IN" dirty="0" smtClean="0"/>
              <a:t>application connected to </a:t>
            </a:r>
            <a:r>
              <a:rPr lang="en-IN" smtClean="0"/>
              <a:t>a My SQL </a:t>
            </a:r>
            <a:r>
              <a:rPr lang="en-IN" dirty="0" smtClean="0"/>
              <a:t>database. Users can log in, add employee </a:t>
            </a:r>
          </a:p>
          <a:p>
            <a:pPr lvl="0"/>
            <a:r>
              <a:rPr lang="en-IN" dirty="0" smtClean="0"/>
              <a:t>details, add evaluation details, update evaluations, delete employees, </a:t>
            </a:r>
          </a:p>
          <a:p>
            <a:pPr lvl="0"/>
            <a:r>
              <a:rPr lang="en-IN" dirty="0" smtClean="0"/>
              <a:t>delete evaluations, and display employee performance information.</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u="sng" dirty="0" smtClean="0">
                <a:solidFill>
                  <a:schemeClr val="accent1">
                    <a:lumMod val="50000"/>
                  </a:schemeClr>
                </a:solidFill>
                <a:latin typeface="Times New Roman" panose="02020603050405020304" pitchFamily="18" charset="0"/>
                <a:ea typeface="Times New Roman" panose="02020603050405020304" pitchFamily="18" charset="0"/>
              </a:rPr>
              <a:t>CONCLUSION</a:t>
            </a:r>
            <a:br>
              <a:rPr lang="en-US" sz="2800" u="sng" dirty="0" smtClean="0">
                <a:solidFill>
                  <a:schemeClr val="accent1">
                    <a:lumMod val="50000"/>
                  </a:schemeClr>
                </a:solidFill>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sz="quarter" idx="1"/>
          </p:nvPr>
        </p:nvSpPr>
        <p:spPr/>
        <p:txBody>
          <a:bodyPr>
            <a:normAutofit fontScale="92500" lnSpcReduction="20000"/>
          </a:bodyPr>
          <a:lstStyle/>
          <a:p>
            <a:pPr algn="just">
              <a:lnSpc>
                <a:spcPct val="150000"/>
              </a:lnSpc>
            </a:pPr>
            <a:r>
              <a:rPr lang="en-US" dirty="0" smtClean="0">
                <a:solidFill>
                  <a:srgbClr val="000000"/>
                </a:solidFill>
                <a:latin typeface="Times New Roman" panose="02020603050405020304" pitchFamily="18" charset="0"/>
                <a:ea typeface="Times New Roman" panose="02020603050405020304" pitchFamily="18" charset="0"/>
              </a:rPr>
              <a:t>The provided code appears to be the implementation of a basic Employee Performance Evaluation system using Java and a My SQL database. </a:t>
            </a:r>
            <a:endParaRPr lang="en-IN" b="1" dirty="0" smtClean="0">
              <a:solidFill>
                <a:srgbClr val="000000"/>
              </a:solidFill>
              <a:latin typeface="Times New Roman" panose="02020603050405020304" pitchFamily="18" charset="0"/>
              <a:ea typeface="Times New Roman" panose="02020603050405020304" pitchFamily="18" charset="0"/>
            </a:endParaRPr>
          </a:p>
          <a:p>
            <a:pPr algn="just">
              <a:lnSpc>
                <a:spcPct val="150000"/>
              </a:lnSpc>
              <a:buNone/>
            </a:pPr>
            <a:r>
              <a:rPr lang="en-US" dirty="0" smtClean="0">
                <a:solidFill>
                  <a:srgbClr val="000000"/>
                </a:solidFill>
                <a:latin typeface="Times New Roman" panose="02020603050405020304" pitchFamily="18" charset="0"/>
                <a:ea typeface="Times New Roman" panose="02020603050405020304" pitchFamily="18" charset="0"/>
              </a:rPr>
              <a:t> </a:t>
            </a:r>
            <a:endParaRPr lang="en-IN" b="1" dirty="0" smtClean="0">
              <a:solidFill>
                <a:srgbClr val="000000"/>
              </a:solidFill>
              <a:latin typeface="Times New Roman" panose="02020603050405020304" pitchFamily="18" charset="0"/>
              <a:ea typeface="Times New Roman" panose="02020603050405020304" pitchFamily="18" charset="0"/>
            </a:endParaRPr>
          </a:p>
          <a:p>
            <a:pPr algn="just">
              <a:lnSpc>
                <a:spcPct val="150000"/>
              </a:lnSpc>
            </a:pPr>
            <a:r>
              <a:rPr lang="en-US" dirty="0" smtClean="0">
                <a:solidFill>
                  <a:srgbClr val="000000"/>
                </a:solidFill>
                <a:latin typeface="Times New Roman" panose="02020603050405020304" pitchFamily="18" charset="0"/>
                <a:ea typeface="Times New Roman" panose="02020603050405020304" pitchFamily="18" charset="0"/>
              </a:rPr>
              <a:t>The project allows for two types of users to log in: managers and employees. Managers can perform actions such as adding employee details, adding evaluation details, updating evaluation details, deleting employees, and deleting evaluation details. Employees, on the other hand, can log in to view their performance details.</a:t>
            </a:r>
          </a:p>
          <a:p>
            <a:pPr algn="just">
              <a:lnSpc>
                <a:spcPct val="150000"/>
              </a:lnSpc>
            </a:pPr>
            <a:endParaRPr lang="en-US" dirty="0" smtClean="0">
              <a:solidFill>
                <a:srgbClr val="000000"/>
              </a:solidFill>
              <a:latin typeface="Times New Roman" panose="02020603050405020304" pitchFamily="18" charset="0"/>
              <a:ea typeface="Times New Roman" panose="02020603050405020304" pitchFamily="18" charset="0"/>
            </a:endParaRPr>
          </a:p>
          <a:p>
            <a:pPr algn="just">
              <a:lnSpc>
                <a:spcPct val="150000"/>
              </a:lnSpc>
            </a:pPr>
            <a:endParaRPr lang="en-US" b="1" dirty="0" smtClean="0">
              <a:solidFill>
                <a:srgbClr val="000000"/>
              </a:solidFill>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u="sng" dirty="0" smtClean="0">
                <a:solidFill>
                  <a:schemeClr val="accent1">
                    <a:lumMod val="50000"/>
                  </a:schemeClr>
                </a:solidFill>
                <a:latin typeface="Roboto" panose="02000000000000000000" pitchFamily="2" charset="0"/>
              </a:rPr>
              <a:t>INTRODUCTION</a:t>
            </a:r>
            <a:endParaRPr lang="en-IN" dirty="0"/>
          </a:p>
        </p:txBody>
      </p:sp>
      <p:sp>
        <p:nvSpPr>
          <p:cNvPr id="3" name="Content Placeholder 2"/>
          <p:cNvSpPr>
            <a:spLocks noGrp="1"/>
          </p:cNvSpPr>
          <p:nvPr>
            <p:ph sz="quarter" idx="1"/>
          </p:nvPr>
        </p:nvSpPr>
        <p:spPr/>
        <p:txBody>
          <a:bodyPr>
            <a:normAutofit/>
          </a:bodyPr>
          <a:lstStyle/>
          <a:p>
            <a:pPr algn="just">
              <a:buFont typeface="Wingdings" pitchFamily="2" charset="2"/>
              <a:buChar char="Ø"/>
            </a:pPr>
            <a:r>
              <a:rPr lang="en-US" sz="2000" dirty="0" smtClean="0">
                <a:solidFill>
                  <a:srgbClr val="202124"/>
                </a:solidFill>
                <a:latin typeface="Times New Roman" pitchFamily="18" charset="0"/>
                <a:cs typeface="Times New Roman" pitchFamily="18" charset="0"/>
              </a:rPr>
              <a:t>Employee performance is defined as how well a person executes their job duties and responsibilities. Many companies assess their employees' performance on an annual or quarterly basis to define certain areas that need improvement and to encourage further success in areas that are meeting or exceeding expectations.</a:t>
            </a:r>
          </a:p>
          <a:p>
            <a:pPr algn="just">
              <a:buNone/>
            </a:pPr>
            <a:r>
              <a:rPr lang="en-US" sz="2000" dirty="0" smtClean="0">
                <a:solidFill>
                  <a:srgbClr val="202124"/>
                </a:solidFill>
                <a:latin typeface="Times New Roman" pitchFamily="18" charset="0"/>
                <a:cs typeface="Times New Roman" pitchFamily="18"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_you_presentation_images_Slide01.jpg"/>
          <p:cNvPicPr>
            <a:picLocks noChangeAspect="1"/>
          </p:cNvPicPr>
          <p:nvPr/>
        </p:nvPicPr>
        <p:blipFill>
          <a:blip r:embed="rId2"/>
          <a:stretch>
            <a:fillRect/>
          </a:stretch>
        </p:blipFill>
        <p:spPr>
          <a:xfrm>
            <a:off x="642910" y="785794"/>
            <a:ext cx="7200000" cy="540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u="sng" dirty="0" smtClean="0">
                <a:solidFill>
                  <a:schemeClr val="accent3"/>
                </a:solidFill>
                <a:latin typeface="Times New Roman" panose="02020603050405020304" pitchFamily="18" charset="0"/>
                <a:cs typeface="Times New Roman" panose="02020603050405020304" pitchFamily="18" charset="0"/>
              </a:rPr>
              <a:t>Technologies</a:t>
            </a:r>
            <a:br>
              <a:rPr lang="en-US" sz="3200" u="sng" dirty="0" smtClean="0">
                <a:solidFill>
                  <a:schemeClr val="accent3"/>
                </a:solidFill>
                <a:latin typeface="Times New Roman" panose="02020603050405020304" pitchFamily="18" charset="0"/>
                <a:cs typeface="Times New Roman" panose="02020603050405020304" pitchFamily="18" charset="0"/>
              </a:rPr>
            </a:br>
            <a:endParaRPr lang="en-IN" dirty="0">
              <a:solidFill>
                <a:schemeClr val="accent3"/>
              </a:solidFill>
            </a:endParaRPr>
          </a:p>
        </p:txBody>
      </p:sp>
      <p:sp>
        <p:nvSpPr>
          <p:cNvPr id="3" name="Content Placeholder 2"/>
          <p:cNvSpPr>
            <a:spLocks noGrp="1"/>
          </p:cNvSpPr>
          <p:nvPr>
            <p:ph sz="quarter" idx="1"/>
          </p:nvPr>
        </p:nvSpPr>
        <p:spPr/>
        <p:txBody>
          <a:bodyPr/>
          <a:lstStyle/>
          <a:p>
            <a:pPr marL="0" indent="0">
              <a:lnSpc>
                <a:spcPct val="107000"/>
              </a:lnSpc>
              <a:spcAft>
                <a:spcPts val="800"/>
              </a:spcAft>
              <a:buNone/>
            </a:pPr>
            <a:r>
              <a:rPr lang="en-US" kern="100" dirty="0" smtClean="0">
                <a:latin typeface="Times New Roman" panose="02020603050405020304" pitchFamily="18" charset="0"/>
                <a:ea typeface="Calibri" panose="020F0502020204030204" pitchFamily="34" charset="0"/>
                <a:cs typeface="Times New Roman" panose="02020603050405020304" pitchFamily="18" charset="0"/>
              </a:rPr>
              <a:t>My Project Technologies are :</a:t>
            </a:r>
          </a:p>
          <a:p>
            <a:pPr>
              <a:lnSpc>
                <a:spcPct val="107000"/>
              </a:lnSpc>
              <a:spcAft>
                <a:spcPts val="800"/>
              </a:spcAft>
            </a:pPr>
            <a:r>
              <a:rPr lang="en-US" kern="100" dirty="0" smtClean="0">
                <a:latin typeface="Times New Roman" panose="02020603050405020304" pitchFamily="18" charset="0"/>
                <a:ea typeface="Calibri" panose="020F0502020204030204" pitchFamily="34" charset="0"/>
                <a:cs typeface="Times New Roman" panose="02020603050405020304" pitchFamily="18" charset="0"/>
              </a:rPr>
              <a:t>Core java</a:t>
            </a:r>
          </a:p>
          <a:p>
            <a:pPr>
              <a:lnSpc>
                <a:spcPct val="107000"/>
              </a:lnSpc>
              <a:spcAft>
                <a:spcPts val="800"/>
              </a:spcAft>
            </a:pPr>
            <a:r>
              <a:rPr lang="en-US" kern="100" dirty="0" smtClean="0">
                <a:latin typeface="Times New Roman" panose="02020603050405020304" pitchFamily="18" charset="0"/>
                <a:ea typeface="Calibri" panose="020F0502020204030204" pitchFamily="34" charset="0"/>
                <a:cs typeface="Times New Roman" panose="02020603050405020304" pitchFamily="18" charset="0"/>
              </a:rPr>
              <a:t>My SQL</a:t>
            </a:r>
          </a:p>
          <a:p>
            <a:pPr>
              <a:lnSpc>
                <a:spcPct val="107000"/>
              </a:lnSpc>
              <a:spcAft>
                <a:spcPts val="800"/>
              </a:spcAft>
            </a:pPr>
            <a:r>
              <a:rPr lang="en-US" kern="100" dirty="0" smtClean="0">
                <a:latin typeface="Times New Roman" panose="02020603050405020304" pitchFamily="18" charset="0"/>
                <a:ea typeface="Calibri" panose="020F0502020204030204" pitchFamily="34" charset="0"/>
                <a:cs typeface="Times New Roman" panose="02020603050405020304" pitchFamily="18" charset="0"/>
              </a:rPr>
              <a:t>JDBC</a:t>
            </a:r>
            <a:endParaRPr lang="en-IN" kern="100" dirty="0" smtClean="0">
              <a:latin typeface="Calibri" panose="020F0502020204030204" pitchFamily="34" charset="0"/>
              <a:ea typeface="Calibri" panose="020F0502020204030204" pitchFamily="34" charset="0"/>
              <a:cs typeface="Times New Roman" panose="02020603050405020304" pitchFamily="18" charset="0"/>
            </a:endParaRPr>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u="sng" dirty="0" smtClean="0">
                <a:solidFill>
                  <a:schemeClr val="accent3"/>
                </a:solidFill>
                <a:latin typeface="Times New Roman" panose="02020603050405020304" pitchFamily="18" charset="0"/>
                <a:cs typeface="Times New Roman" panose="02020603050405020304" pitchFamily="18" charset="0"/>
              </a:rPr>
              <a:t>Modules</a:t>
            </a:r>
            <a:endParaRPr lang="en-IN" dirty="0">
              <a:solidFill>
                <a:schemeClr val="accent3"/>
              </a:solidFill>
            </a:endParaRPr>
          </a:p>
        </p:txBody>
      </p:sp>
      <p:sp>
        <p:nvSpPr>
          <p:cNvPr id="3" name="Content Placeholder 2"/>
          <p:cNvSpPr>
            <a:spLocks noGrp="1"/>
          </p:cNvSpPr>
          <p:nvPr>
            <p:ph sz="quarter" idx="1"/>
          </p:nvPr>
        </p:nvSpPr>
        <p:spPr/>
        <p:txBody>
          <a:bodyPr/>
          <a:lstStyle/>
          <a:p>
            <a:r>
              <a:rPr lang="en-US" dirty="0" smtClean="0">
                <a:latin typeface="Times New Roman" panose="02020603050405020304" pitchFamily="18" charset="0"/>
                <a:cs typeface="Times New Roman" panose="02020603050405020304" pitchFamily="18" charset="0"/>
              </a:rPr>
              <a:t>1.User Authentication</a:t>
            </a:r>
          </a:p>
          <a:p>
            <a:r>
              <a:rPr lang="en-US" dirty="0" smtClean="0">
                <a:latin typeface="Times New Roman" panose="02020603050405020304" pitchFamily="18" charset="0"/>
                <a:cs typeface="Times New Roman" panose="02020603050405020304" pitchFamily="18" charset="0"/>
              </a:rPr>
              <a:t>2. Manager Menu </a:t>
            </a:r>
          </a:p>
          <a:p>
            <a:r>
              <a:rPr lang="en-US" dirty="0" smtClean="0">
                <a:latin typeface="Times New Roman" panose="02020603050405020304" pitchFamily="18" charset="0"/>
                <a:cs typeface="Times New Roman" panose="02020603050405020304" pitchFamily="18" charset="0"/>
              </a:rPr>
              <a:t>3. Employee Menu </a:t>
            </a:r>
          </a:p>
          <a:p>
            <a:r>
              <a:rPr lang="en-US" dirty="0" smtClean="0">
                <a:latin typeface="Times New Roman" panose="02020603050405020304" pitchFamily="18" charset="0"/>
                <a:cs typeface="Times New Roman" panose="02020603050405020304" pitchFamily="18" charset="0"/>
              </a:rPr>
              <a:t>4. Adding and Managing Employee and Evaluation Data </a:t>
            </a:r>
          </a:p>
          <a:p>
            <a:r>
              <a:rPr lang="en-US" dirty="0" smtClean="0">
                <a:latin typeface="Times New Roman" panose="02020603050405020304" pitchFamily="18" charset="0"/>
                <a:cs typeface="Times New Roman" panose="02020603050405020304" pitchFamily="18" charset="0"/>
              </a:rPr>
              <a:t>5. Display Employee Performance</a:t>
            </a:r>
          </a:p>
          <a:p>
            <a:pPr>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u="sng" dirty="0" smtClean="0">
                <a:solidFill>
                  <a:schemeClr val="accent3"/>
                </a:solidFill>
                <a:latin typeface="Times New Roman" panose="02020603050405020304" pitchFamily="18" charset="0"/>
                <a:cs typeface="Times New Roman" panose="02020603050405020304" pitchFamily="18" charset="0"/>
              </a:rPr>
              <a:t/>
            </a:r>
            <a:br>
              <a:rPr lang="en-US" sz="3200" u="sng" dirty="0" smtClean="0">
                <a:solidFill>
                  <a:schemeClr val="accent3"/>
                </a:solidFill>
                <a:latin typeface="Times New Roman" panose="02020603050405020304" pitchFamily="18" charset="0"/>
                <a:cs typeface="Times New Roman" panose="02020603050405020304" pitchFamily="18" charset="0"/>
              </a:rPr>
            </a:br>
            <a:r>
              <a:rPr lang="en-US" sz="3200" u="sng" dirty="0" smtClean="0">
                <a:solidFill>
                  <a:schemeClr val="accent3"/>
                </a:solidFill>
                <a:latin typeface="Times New Roman" panose="02020603050405020304" pitchFamily="18" charset="0"/>
                <a:cs typeface="Times New Roman" panose="02020603050405020304" pitchFamily="18" charset="0"/>
              </a:rPr>
              <a:t>User Authentication</a:t>
            </a:r>
            <a:br>
              <a:rPr lang="en-US" sz="3200" u="sng" dirty="0" smtClean="0">
                <a:solidFill>
                  <a:schemeClr val="accent3"/>
                </a:solidFill>
                <a:latin typeface="Times New Roman" panose="02020603050405020304" pitchFamily="18" charset="0"/>
                <a:cs typeface="Times New Roman" panose="02020603050405020304" pitchFamily="18" charset="0"/>
              </a:rPr>
            </a:br>
            <a:endParaRPr lang="en-IN" dirty="0">
              <a:solidFill>
                <a:schemeClr val="accent3"/>
              </a:solidFill>
            </a:endParaRPr>
          </a:p>
        </p:txBody>
      </p:sp>
      <p:sp>
        <p:nvSpPr>
          <p:cNvPr id="3" name="Content Placeholder 2"/>
          <p:cNvSpPr>
            <a:spLocks noGrp="1"/>
          </p:cNvSpPr>
          <p:nvPr>
            <p:ph sz="quarter" idx="1"/>
          </p:nvPr>
        </p:nvSpPr>
        <p:spPr/>
        <p:txBody>
          <a:bodyPr/>
          <a:lstStyle/>
          <a:p>
            <a:pPr marL="285750" indent="-285750"/>
            <a:r>
              <a:rPr lang="en-US" dirty="0" smtClean="0">
                <a:latin typeface="Times New Roman" panose="02020603050405020304" pitchFamily="18" charset="0"/>
                <a:cs typeface="Times New Roman" panose="02020603050405020304" pitchFamily="18" charset="0"/>
              </a:rPr>
              <a:t>The program includes a basic login system for both managers and employees. Users are required to enter their usernames and passwords. </a:t>
            </a:r>
          </a:p>
          <a:p>
            <a:pPr marL="285750" indent="-285750"/>
            <a:r>
              <a:rPr lang="en-US" dirty="0" smtClean="0">
                <a:latin typeface="Times New Roman" panose="02020603050405020304" pitchFamily="18" charset="0"/>
                <a:cs typeface="Times New Roman" panose="02020603050405020304" pitchFamily="18" charset="0"/>
              </a:rPr>
              <a:t>Manager and employee login credentials are stored in separate tables: MANAGER_LOGIN and EMPLOYEE_LOGIN.</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u="sng" dirty="0" smtClean="0">
                <a:solidFill>
                  <a:schemeClr val="accent3"/>
                </a:solidFill>
                <a:latin typeface="Times New Roman" panose="02020603050405020304" pitchFamily="18" charset="0"/>
                <a:cs typeface="Times New Roman" panose="02020603050405020304" pitchFamily="18" charset="0"/>
              </a:rPr>
              <a:t>Manager Menu</a:t>
            </a:r>
            <a:br>
              <a:rPr lang="en-US" sz="3200" u="sng" dirty="0" smtClean="0">
                <a:solidFill>
                  <a:schemeClr val="accent3"/>
                </a:solidFill>
                <a:latin typeface="Times New Roman" panose="02020603050405020304" pitchFamily="18" charset="0"/>
                <a:cs typeface="Times New Roman" panose="02020603050405020304" pitchFamily="18" charset="0"/>
              </a:rPr>
            </a:br>
            <a:endParaRPr lang="en-IN" dirty="0">
              <a:solidFill>
                <a:schemeClr val="accent3"/>
              </a:solidFill>
            </a:endParaRPr>
          </a:p>
        </p:txBody>
      </p:sp>
      <p:sp>
        <p:nvSpPr>
          <p:cNvPr id="3" name="Content Placeholder 2"/>
          <p:cNvSpPr>
            <a:spLocks noGrp="1"/>
          </p:cNvSpPr>
          <p:nvPr>
            <p:ph sz="quarter" idx="1"/>
          </p:nvPr>
        </p:nvSpPr>
        <p:spPr>
          <a:xfrm>
            <a:off x="457200" y="1142984"/>
            <a:ext cx="7467600" cy="5214974"/>
          </a:xfrm>
        </p:spPr>
        <p:txBody>
          <a:bodyPr>
            <a:normAutofit fontScale="85000" lnSpcReduction="20000"/>
          </a:bodyPr>
          <a:lstStyle/>
          <a:p>
            <a:pPr algn="ctr"/>
            <a:endParaRPr lang="en-US" sz="3600" u="sng" dirty="0" smtClean="0">
              <a:solidFill>
                <a:srgbClr val="00B0F0"/>
              </a:solidFill>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smtClean="0">
                <a:latin typeface="Times New Roman" panose="02020603050405020304" pitchFamily="18" charset="0"/>
                <a:cs typeface="Times New Roman" panose="02020603050405020304" pitchFamily="18" charset="0"/>
              </a:rPr>
              <a:t>After a manager successfully logs in, they have access to a menu with the following options:</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Add Employee Details: Allows the manager to add new employee records to the database, including details like name, email, gender, hire date, designation, salary, and mobile number. </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Add Evaluation Details: Enables the manager to add performance evaluation details for employees, including evaluation date, rating, and feedback. </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Update Evaluation Details: Allows the manager to update existing evaluation details, including the evaluation date, rating, and feedback, for a specific employee. </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Delete Employee: Allows the manager to delete employee records from the database using the employee's ID. </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Delete Evaluation Details: Allows the manager to delete evaluation records from the database using the evaluation ID. Logout: Logs the manager out of the system and returns to the main menu.</a:t>
            </a:r>
            <a:endParaRPr lang="en-IN" dirty="0" smtClean="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smtClean="0">
                <a:solidFill>
                  <a:schemeClr val="accent3"/>
                </a:solidFill>
                <a:latin typeface="Times New Roman" panose="02020603050405020304" pitchFamily="18" charset="0"/>
                <a:cs typeface="Times New Roman" panose="02020603050405020304" pitchFamily="18" charset="0"/>
              </a:rPr>
              <a:t>Employee Menu</a:t>
            </a:r>
            <a:br>
              <a:rPr lang="en-US" sz="3200" u="sng" dirty="0" smtClean="0">
                <a:solidFill>
                  <a:schemeClr val="accent3"/>
                </a:solidFill>
                <a:latin typeface="Times New Roman" panose="02020603050405020304" pitchFamily="18" charset="0"/>
                <a:cs typeface="Times New Roman" panose="02020603050405020304" pitchFamily="18" charset="0"/>
              </a:rPr>
            </a:br>
            <a:endParaRPr lang="en-IN" sz="3200" dirty="0">
              <a:solidFill>
                <a:schemeClr val="accent3"/>
              </a:solidFill>
            </a:endParaRPr>
          </a:p>
        </p:txBody>
      </p:sp>
      <p:sp>
        <p:nvSpPr>
          <p:cNvPr id="3" name="Content Placeholder 2"/>
          <p:cNvSpPr>
            <a:spLocks noGrp="1"/>
          </p:cNvSpPr>
          <p:nvPr>
            <p:ph sz="quarter" idx="1"/>
          </p:nvPr>
        </p:nvSpPr>
        <p:spPr/>
        <p:txBody>
          <a:bodyPr/>
          <a:lstStyle/>
          <a:p>
            <a:pPr algn="just">
              <a:buFont typeface="Wingdings" pitchFamily="2" charset="2"/>
              <a:buChar char="Ø"/>
            </a:pPr>
            <a:r>
              <a:rPr lang="en-US" dirty="0" smtClean="0">
                <a:latin typeface="Times New Roman" panose="02020603050405020304" pitchFamily="18" charset="0"/>
                <a:cs typeface="Times New Roman" panose="02020603050405020304" pitchFamily="18" charset="0"/>
              </a:rPr>
              <a:t>After an employee successfully logs in, they have access to a menu with the following options:</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Display Employee Performance: Displays a list of employee performance details, including their evaluation date, rating, and feedback. </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Logout: Logs the employee out of the system and returns to the main menu.</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u="sng" dirty="0" smtClean="0">
                <a:solidFill>
                  <a:schemeClr val="accent3"/>
                </a:solidFill>
                <a:latin typeface="Times New Roman" panose="02020603050405020304" pitchFamily="18" charset="0"/>
                <a:cs typeface="Times New Roman" panose="02020603050405020304" pitchFamily="18" charset="0"/>
              </a:rPr>
              <a:t>Adding and Managing Employee and Evaluation Data</a:t>
            </a:r>
            <a:br>
              <a:rPr lang="en-US" sz="2000" u="sng" dirty="0" smtClean="0">
                <a:solidFill>
                  <a:schemeClr val="accent3"/>
                </a:solidFill>
                <a:latin typeface="Times New Roman" panose="02020603050405020304" pitchFamily="18" charset="0"/>
                <a:cs typeface="Times New Roman" panose="02020603050405020304" pitchFamily="18" charset="0"/>
              </a:rPr>
            </a:br>
            <a:endParaRPr lang="en-IN" sz="2000" dirty="0">
              <a:solidFill>
                <a:schemeClr val="accent3"/>
              </a:solidFill>
            </a:endParaRPr>
          </a:p>
        </p:txBody>
      </p:sp>
      <p:sp>
        <p:nvSpPr>
          <p:cNvPr id="3" name="Content Placeholder 2"/>
          <p:cNvSpPr>
            <a:spLocks noGrp="1"/>
          </p:cNvSpPr>
          <p:nvPr>
            <p:ph sz="quarter" idx="1"/>
          </p:nvPr>
        </p:nvSpPr>
        <p:spPr/>
        <p:txBody>
          <a:bodyPr>
            <a:normAutofit/>
          </a:bodyPr>
          <a:lstStyle/>
          <a:p>
            <a:pPr marL="342900" indent="-342900" algn="just">
              <a:buFont typeface="Wingdings" pitchFamily="2" charset="2"/>
              <a:buChar char="Ø"/>
            </a:pPr>
            <a:r>
              <a:rPr lang="en-US" dirty="0" smtClean="0">
                <a:latin typeface="Times New Roman" panose="02020603050405020304" pitchFamily="18" charset="0"/>
                <a:cs typeface="Times New Roman" panose="02020603050405020304" pitchFamily="18" charset="0"/>
              </a:rPr>
              <a:t>Managers can add new employee and evaluation records to the database. </a:t>
            </a:r>
          </a:p>
          <a:p>
            <a:pPr marL="342900" indent="-342900" algn="just">
              <a:buFont typeface="Wingdings" pitchFamily="2" charset="2"/>
              <a:buChar char="Ø"/>
            </a:pPr>
            <a:r>
              <a:rPr lang="en-US" dirty="0" smtClean="0">
                <a:latin typeface="Times New Roman" panose="02020603050405020304" pitchFamily="18" charset="0"/>
                <a:cs typeface="Times New Roman" panose="02020603050405020304" pitchFamily="18" charset="0"/>
              </a:rPr>
              <a:t>Managers can update evaluation details, but only for existing records.</a:t>
            </a:r>
          </a:p>
          <a:p>
            <a:pPr marL="342900" indent="-342900" algn="just">
              <a:buFont typeface="Wingdings" pitchFamily="2" charset="2"/>
              <a:buChar char="Ø"/>
            </a:pPr>
            <a:r>
              <a:rPr lang="en-US" dirty="0" smtClean="0">
                <a:latin typeface="Times New Roman" panose="02020603050405020304" pitchFamily="18" charset="0"/>
                <a:cs typeface="Times New Roman" panose="02020603050405020304" pitchFamily="18" charset="0"/>
              </a:rPr>
              <a:t>Managers can delete employee and evaluation records based on their respective IDs.</a:t>
            </a:r>
          </a:p>
          <a:p>
            <a:pPr algn="ctr">
              <a:buNone/>
            </a:pPr>
            <a:endParaRPr lang="en-US" sz="3600" u="sng" dirty="0" smtClean="0">
              <a:solidFill>
                <a:srgbClr val="00B0F0"/>
              </a:solidFill>
              <a:latin typeface="Times New Roman" panose="02020603050405020304" pitchFamily="18" charset="0"/>
              <a:cs typeface="Times New Roman" panose="02020603050405020304" pitchFamily="18" charset="0"/>
            </a:endParaRPr>
          </a:p>
          <a:p>
            <a:pPr>
              <a:buNone/>
            </a:pPr>
            <a:r>
              <a:rPr lang="en-US" sz="2800" u="sng" dirty="0" smtClean="0">
                <a:solidFill>
                  <a:schemeClr val="accent3"/>
                </a:solidFill>
                <a:latin typeface="Times New Roman" panose="02020603050405020304" pitchFamily="18" charset="0"/>
                <a:cs typeface="Times New Roman" panose="02020603050405020304" pitchFamily="18" charset="0"/>
              </a:rPr>
              <a:t>Display Employee Performance</a:t>
            </a:r>
          </a:p>
          <a:p>
            <a:pPr marL="342900" indent="-342900" algn="just"/>
            <a:r>
              <a:rPr lang="en-US" dirty="0" smtClean="0">
                <a:latin typeface="Times New Roman" panose="02020603050405020304" pitchFamily="18" charset="0"/>
                <a:cs typeface="Times New Roman" panose="02020603050405020304" pitchFamily="18" charset="0"/>
              </a:rPr>
              <a:t>Employees can view their own performance details, including evaluation date, rating, and feedback.</a:t>
            </a:r>
            <a:endParaRPr lang="en-IN" dirty="0" smtClean="0">
              <a:latin typeface="Times New Roman" panose="02020603050405020304" pitchFamily="18" charset="0"/>
              <a:cs typeface="Times New Roman" panose="02020603050405020304" pitchFamily="18" charset="0"/>
            </a:endParaRPr>
          </a:p>
          <a:p>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3473F01-F396-55A6-DE1B-3D10EA71ABF8}"/>
              </a:ext>
            </a:extLst>
          </p:cNvPr>
          <p:cNvSpPr/>
          <p:nvPr/>
        </p:nvSpPr>
        <p:spPr>
          <a:xfrm>
            <a:off x="2143108" y="3117653"/>
            <a:ext cx="1102687" cy="5256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EMPLOYEE</a:t>
            </a:r>
            <a:endParaRPr lang="en-IN" sz="1200" dirty="0">
              <a:solidFill>
                <a:schemeClr val="tx1"/>
              </a:solidFill>
            </a:endParaRPr>
          </a:p>
        </p:txBody>
      </p:sp>
      <p:sp>
        <p:nvSpPr>
          <p:cNvPr id="6" name="Oval 5">
            <a:extLst>
              <a:ext uri="{FF2B5EF4-FFF2-40B4-BE49-F238E27FC236}">
                <a16:creationId xmlns="" xmlns:a16="http://schemas.microsoft.com/office/drawing/2014/main" id="{4E68F5E4-AE9C-EAE5-E3AE-7707B68D2384}"/>
              </a:ext>
            </a:extLst>
          </p:cNvPr>
          <p:cNvSpPr/>
          <p:nvPr/>
        </p:nvSpPr>
        <p:spPr>
          <a:xfrm>
            <a:off x="214282" y="2600304"/>
            <a:ext cx="1187027" cy="4577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Name</a:t>
            </a:r>
            <a:endParaRPr lang="en-IN" sz="1200" dirty="0">
              <a:solidFill>
                <a:schemeClr val="tx1"/>
              </a:solidFill>
            </a:endParaRPr>
          </a:p>
        </p:txBody>
      </p:sp>
      <p:sp>
        <p:nvSpPr>
          <p:cNvPr id="7" name="Oval 6">
            <a:extLst>
              <a:ext uri="{FF2B5EF4-FFF2-40B4-BE49-F238E27FC236}">
                <a16:creationId xmlns="" xmlns:a16="http://schemas.microsoft.com/office/drawing/2014/main" id="{2496FEFA-E9B7-2330-FE59-63E3471E26A6}"/>
              </a:ext>
            </a:extLst>
          </p:cNvPr>
          <p:cNvSpPr/>
          <p:nvPr/>
        </p:nvSpPr>
        <p:spPr>
          <a:xfrm>
            <a:off x="214282" y="2020656"/>
            <a:ext cx="1261019" cy="4856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Id</a:t>
            </a:r>
            <a:endParaRPr lang="en-IN" sz="1200" dirty="0">
              <a:solidFill>
                <a:schemeClr val="tx1"/>
              </a:solidFill>
            </a:endParaRPr>
          </a:p>
        </p:txBody>
      </p:sp>
      <p:sp>
        <p:nvSpPr>
          <p:cNvPr id="8" name="Oval 7">
            <a:extLst>
              <a:ext uri="{FF2B5EF4-FFF2-40B4-BE49-F238E27FC236}">
                <a16:creationId xmlns="" xmlns:a16="http://schemas.microsoft.com/office/drawing/2014/main" id="{7DB1F91F-9629-030A-7CC3-AC0538303888}"/>
              </a:ext>
            </a:extLst>
          </p:cNvPr>
          <p:cNvSpPr/>
          <p:nvPr/>
        </p:nvSpPr>
        <p:spPr>
          <a:xfrm>
            <a:off x="170262" y="3147297"/>
            <a:ext cx="1187028" cy="4139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Email</a:t>
            </a:r>
            <a:endParaRPr lang="en-IN" sz="1200" dirty="0">
              <a:solidFill>
                <a:schemeClr val="tx1"/>
              </a:solidFill>
            </a:endParaRPr>
          </a:p>
        </p:txBody>
      </p:sp>
      <p:sp>
        <p:nvSpPr>
          <p:cNvPr id="9" name="Oval 8">
            <a:extLst>
              <a:ext uri="{FF2B5EF4-FFF2-40B4-BE49-F238E27FC236}">
                <a16:creationId xmlns="" xmlns:a16="http://schemas.microsoft.com/office/drawing/2014/main" id="{5D48FDB5-018B-C8DA-71C5-6668ED5B0FEE}"/>
              </a:ext>
            </a:extLst>
          </p:cNvPr>
          <p:cNvSpPr/>
          <p:nvPr/>
        </p:nvSpPr>
        <p:spPr>
          <a:xfrm>
            <a:off x="98825" y="3728394"/>
            <a:ext cx="1187027" cy="49360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Gender</a:t>
            </a:r>
            <a:endParaRPr lang="en-IN" sz="1200" dirty="0">
              <a:solidFill>
                <a:schemeClr val="tx1"/>
              </a:solidFill>
            </a:endParaRPr>
          </a:p>
        </p:txBody>
      </p:sp>
      <p:sp>
        <p:nvSpPr>
          <p:cNvPr id="10" name="Oval 9">
            <a:extLst>
              <a:ext uri="{FF2B5EF4-FFF2-40B4-BE49-F238E27FC236}">
                <a16:creationId xmlns="" xmlns:a16="http://schemas.microsoft.com/office/drawing/2014/main" id="{1AF2540B-F8E3-2F02-BAAC-C575CBB394C4}"/>
              </a:ext>
            </a:extLst>
          </p:cNvPr>
          <p:cNvSpPr/>
          <p:nvPr/>
        </p:nvSpPr>
        <p:spPr>
          <a:xfrm>
            <a:off x="170263" y="4398292"/>
            <a:ext cx="1187027" cy="4856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chemeClr val="tx1"/>
                </a:solidFill>
              </a:rPr>
              <a:t>Hiredate</a:t>
            </a:r>
            <a:endParaRPr lang="en-IN" sz="1200" dirty="0">
              <a:solidFill>
                <a:schemeClr val="tx1"/>
              </a:solidFill>
            </a:endParaRPr>
          </a:p>
        </p:txBody>
      </p:sp>
      <p:sp>
        <p:nvSpPr>
          <p:cNvPr id="11" name="Oval 10">
            <a:extLst>
              <a:ext uri="{FF2B5EF4-FFF2-40B4-BE49-F238E27FC236}">
                <a16:creationId xmlns="" xmlns:a16="http://schemas.microsoft.com/office/drawing/2014/main" id="{CF836007-B569-1CB4-130B-135945D5988F}"/>
              </a:ext>
            </a:extLst>
          </p:cNvPr>
          <p:cNvSpPr/>
          <p:nvPr/>
        </p:nvSpPr>
        <p:spPr>
          <a:xfrm>
            <a:off x="216734" y="4954792"/>
            <a:ext cx="1283432" cy="5413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Designation</a:t>
            </a:r>
            <a:endParaRPr lang="en-IN" sz="1200" dirty="0">
              <a:solidFill>
                <a:schemeClr val="tx1"/>
              </a:solidFill>
            </a:endParaRPr>
          </a:p>
        </p:txBody>
      </p:sp>
      <p:sp>
        <p:nvSpPr>
          <p:cNvPr id="12" name="Rectangle 11">
            <a:extLst>
              <a:ext uri="{FF2B5EF4-FFF2-40B4-BE49-F238E27FC236}">
                <a16:creationId xmlns="" xmlns:a16="http://schemas.microsoft.com/office/drawing/2014/main" id="{20552234-AA4C-E469-DC86-2F1A3DCBE4DD}"/>
              </a:ext>
            </a:extLst>
          </p:cNvPr>
          <p:cNvSpPr/>
          <p:nvPr/>
        </p:nvSpPr>
        <p:spPr>
          <a:xfrm>
            <a:off x="5500694" y="3117653"/>
            <a:ext cx="1285884" cy="5256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EVALUATION</a:t>
            </a:r>
            <a:endParaRPr lang="en-IN" sz="1200" dirty="0">
              <a:solidFill>
                <a:schemeClr val="tx1"/>
              </a:solidFill>
            </a:endParaRPr>
          </a:p>
        </p:txBody>
      </p:sp>
      <p:sp>
        <p:nvSpPr>
          <p:cNvPr id="13" name="Oval 12">
            <a:extLst>
              <a:ext uri="{FF2B5EF4-FFF2-40B4-BE49-F238E27FC236}">
                <a16:creationId xmlns="" xmlns:a16="http://schemas.microsoft.com/office/drawing/2014/main" id="{DAB34AB8-6338-9AA2-9E0A-DD59AB493D7E}"/>
              </a:ext>
            </a:extLst>
          </p:cNvPr>
          <p:cNvSpPr/>
          <p:nvPr/>
        </p:nvSpPr>
        <p:spPr>
          <a:xfrm>
            <a:off x="7358082" y="3061777"/>
            <a:ext cx="1357711" cy="6607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chemeClr val="tx1"/>
                </a:solidFill>
              </a:rPr>
              <a:t>EvaluationDate</a:t>
            </a:r>
            <a:endParaRPr lang="en-IN" sz="1200" dirty="0">
              <a:solidFill>
                <a:schemeClr val="tx1"/>
              </a:solidFill>
            </a:endParaRPr>
          </a:p>
        </p:txBody>
      </p:sp>
      <p:sp>
        <p:nvSpPr>
          <p:cNvPr id="14" name="Oval 13">
            <a:extLst>
              <a:ext uri="{FF2B5EF4-FFF2-40B4-BE49-F238E27FC236}">
                <a16:creationId xmlns="" xmlns:a16="http://schemas.microsoft.com/office/drawing/2014/main" id="{BDBC3F5C-73F4-9EDF-43C5-DE9B1593A6AF}"/>
              </a:ext>
            </a:extLst>
          </p:cNvPr>
          <p:cNvSpPr/>
          <p:nvPr/>
        </p:nvSpPr>
        <p:spPr>
          <a:xfrm>
            <a:off x="7215206" y="2144663"/>
            <a:ext cx="1363169" cy="6607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Feedback</a:t>
            </a:r>
            <a:endParaRPr lang="en-IN" sz="1200" dirty="0">
              <a:solidFill>
                <a:schemeClr val="tx1"/>
              </a:solidFill>
            </a:endParaRPr>
          </a:p>
        </p:txBody>
      </p:sp>
      <p:sp>
        <p:nvSpPr>
          <p:cNvPr id="15" name="Oval 14">
            <a:extLst>
              <a:ext uri="{FF2B5EF4-FFF2-40B4-BE49-F238E27FC236}">
                <a16:creationId xmlns="" xmlns:a16="http://schemas.microsoft.com/office/drawing/2014/main" id="{A71CF512-8D97-441C-2F0C-C7B82E57E9B1}"/>
              </a:ext>
            </a:extLst>
          </p:cNvPr>
          <p:cNvSpPr/>
          <p:nvPr/>
        </p:nvSpPr>
        <p:spPr>
          <a:xfrm>
            <a:off x="7358082" y="3830179"/>
            <a:ext cx="1357711" cy="5970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chemeClr val="tx1"/>
                </a:solidFill>
              </a:rPr>
              <a:t>Employee_Id</a:t>
            </a:r>
            <a:endParaRPr lang="en-IN" sz="1200" dirty="0">
              <a:solidFill>
                <a:schemeClr val="tx1"/>
              </a:solidFill>
            </a:endParaRPr>
          </a:p>
        </p:txBody>
      </p:sp>
      <p:sp>
        <p:nvSpPr>
          <p:cNvPr id="16" name="Diamond 15">
            <a:extLst>
              <a:ext uri="{FF2B5EF4-FFF2-40B4-BE49-F238E27FC236}">
                <a16:creationId xmlns="" xmlns:a16="http://schemas.microsoft.com/office/drawing/2014/main" id="{3EBD0300-1AD4-C46F-1FD6-9775C68E13A9}"/>
              </a:ext>
            </a:extLst>
          </p:cNvPr>
          <p:cNvSpPr/>
          <p:nvPr/>
        </p:nvSpPr>
        <p:spPr>
          <a:xfrm>
            <a:off x="3786182" y="3000372"/>
            <a:ext cx="889595" cy="72510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Manager</a:t>
            </a:r>
            <a:endParaRPr lang="en-IN" sz="1200" dirty="0">
              <a:solidFill>
                <a:schemeClr val="tx1"/>
              </a:solidFill>
            </a:endParaRPr>
          </a:p>
        </p:txBody>
      </p:sp>
      <p:sp>
        <p:nvSpPr>
          <p:cNvPr id="17" name="Oval 16">
            <a:extLst>
              <a:ext uri="{FF2B5EF4-FFF2-40B4-BE49-F238E27FC236}">
                <a16:creationId xmlns="" xmlns:a16="http://schemas.microsoft.com/office/drawing/2014/main" id="{A876DC1B-2B7A-B291-C3E3-8C59A0B1F13A}"/>
              </a:ext>
            </a:extLst>
          </p:cNvPr>
          <p:cNvSpPr/>
          <p:nvPr/>
        </p:nvSpPr>
        <p:spPr>
          <a:xfrm>
            <a:off x="855299" y="5701666"/>
            <a:ext cx="1144933" cy="4577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Salary</a:t>
            </a:r>
            <a:endParaRPr lang="en-IN" sz="1200" dirty="0">
              <a:solidFill>
                <a:schemeClr val="tx1"/>
              </a:solidFill>
            </a:endParaRPr>
          </a:p>
        </p:txBody>
      </p:sp>
      <p:sp>
        <p:nvSpPr>
          <p:cNvPr id="18" name="Oval 17">
            <a:extLst>
              <a:ext uri="{FF2B5EF4-FFF2-40B4-BE49-F238E27FC236}">
                <a16:creationId xmlns="" xmlns:a16="http://schemas.microsoft.com/office/drawing/2014/main" id="{2E9652CB-EC2F-6862-0540-27270399CC10}"/>
              </a:ext>
            </a:extLst>
          </p:cNvPr>
          <p:cNvSpPr/>
          <p:nvPr/>
        </p:nvSpPr>
        <p:spPr>
          <a:xfrm>
            <a:off x="1855431" y="5174927"/>
            <a:ext cx="1287809" cy="3257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chemeClr val="tx1"/>
                </a:solidFill>
              </a:rPr>
              <a:t>Mobile no</a:t>
            </a:r>
            <a:endParaRPr lang="en-IN" sz="1200" dirty="0">
              <a:solidFill>
                <a:schemeClr val="tx1"/>
              </a:solidFill>
            </a:endParaRPr>
          </a:p>
        </p:txBody>
      </p:sp>
      <p:sp>
        <p:nvSpPr>
          <p:cNvPr id="19" name="Oval 18">
            <a:extLst>
              <a:ext uri="{FF2B5EF4-FFF2-40B4-BE49-F238E27FC236}">
                <a16:creationId xmlns="" xmlns:a16="http://schemas.microsoft.com/office/drawing/2014/main" id="{5E7ED404-3845-1BDD-C09D-6F1328226B91}"/>
              </a:ext>
            </a:extLst>
          </p:cNvPr>
          <p:cNvSpPr/>
          <p:nvPr/>
        </p:nvSpPr>
        <p:spPr>
          <a:xfrm>
            <a:off x="6215074" y="1500174"/>
            <a:ext cx="1357711" cy="6607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Rating</a:t>
            </a:r>
            <a:endParaRPr lang="en-IN" sz="1200" dirty="0">
              <a:solidFill>
                <a:schemeClr val="tx1"/>
              </a:solidFill>
            </a:endParaRPr>
          </a:p>
        </p:txBody>
      </p:sp>
      <p:sp>
        <p:nvSpPr>
          <p:cNvPr id="20" name="Rectangle 19">
            <a:extLst>
              <a:ext uri="{FF2B5EF4-FFF2-40B4-BE49-F238E27FC236}">
                <a16:creationId xmlns="" xmlns:a16="http://schemas.microsoft.com/office/drawing/2014/main" id="{D6C669C6-CFD7-798E-F60C-B4C1000B917A}"/>
              </a:ext>
            </a:extLst>
          </p:cNvPr>
          <p:cNvSpPr/>
          <p:nvPr/>
        </p:nvSpPr>
        <p:spPr>
          <a:xfrm>
            <a:off x="3571868" y="1800353"/>
            <a:ext cx="1410368" cy="485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chemeClr val="tx1"/>
                </a:solidFill>
              </a:rPr>
              <a:t>Manager_Login</a:t>
            </a:r>
            <a:endParaRPr lang="en-IN" sz="1200" dirty="0">
              <a:solidFill>
                <a:schemeClr val="tx1"/>
              </a:solidFill>
            </a:endParaRPr>
          </a:p>
        </p:txBody>
      </p:sp>
      <p:sp>
        <p:nvSpPr>
          <p:cNvPr id="21" name="Oval 20">
            <a:extLst>
              <a:ext uri="{FF2B5EF4-FFF2-40B4-BE49-F238E27FC236}">
                <a16:creationId xmlns="" xmlns:a16="http://schemas.microsoft.com/office/drawing/2014/main" id="{BFF80DF3-EB4D-BC61-A0EA-C1949CCC0EF5}"/>
              </a:ext>
            </a:extLst>
          </p:cNvPr>
          <p:cNvSpPr/>
          <p:nvPr/>
        </p:nvSpPr>
        <p:spPr>
          <a:xfrm>
            <a:off x="3280127" y="521201"/>
            <a:ext cx="1280129" cy="4856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username</a:t>
            </a:r>
            <a:endParaRPr lang="en-IN" sz="1200" dirty="0">
              <a:solidFill>
                <a:schemeClr val="tx1"/>
              </a:solidFill>
            </a:endParaRPr>
          </a:p>
        </p:txBody>
      </p:sp>
      <p:sp>
        <p:nvSpPr>
          <p:cNvPr id="22" name="Oval 21">
            <a:extLst>
              <a:ext uri="{FF2B5EF4-FFF2-40B4-BE49-F238E27FC236}">
                <a16:creationId xmlns="" xmlns:a16="http://schemas.microsoft.com/office/drawing/2014/main" id="{20D85D94-9041-A169-9D6D-123C975BB63D}"/>
              </a:ext>
            </a:extLst>
          </p:cNvPr>
          <p:cNvSpPr/>
          <p:nvPr/>
        </p:nvSpPr>
        <p:spPr>
          <a:xfrm>
            <a:off x="4857752" y="728781"/>
            <a:ext cx="1225820" cy="4856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password</a:t>
            </a:r>
            <a:endParaRPr lang="en-IN" sz="1200" dirty="0">
              <a:solidFill>
                <a:schemeClr val="tx1"/>
              </a:solidFill>
            </a:endParaRPr>
          </a:p>
        </p:txBody>
      </p:sp>
      <p:sp>
        <p:nvSpPr>
          <p:cNvPr id="36" name="Rectangle 35">
            <a:extLst>
              <a:ext uri="{FF2B5EF4-FFF2-40B4-BE49-F238E27FC236}">
                <a16:creationId xmlns="" xmlns:a16="http://schemas.microsoft.com/office/drawing/2014/main" id="{4CF6C40C-D285-FE85-FFE2-EEF423279250}"/>
              </a:ext>
            </a:extLst>
          </p:cNvPr>
          <p:cNvSpPr/>
          <p:nvPr/>
        </p:nvSpPr>
        <p:spPr>
          <a:xfrm>
            <a:off x="5429256" y="5046479"/>
            <a:ext cx="1528395" cy="5970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solidFill>
                  <a:schemeClr val="tx1"/>
                </a:solidFill>
              </a:rPr>
              <a:t>Employee_Login</a:t>
            </a:r>
            <a:endParaRPr lang="en-IN" sz="1200" dirty="0">
              <a:solidFill>
                <a:schemeClr val="tx1"/>
              </a:solidFill>
            </a:endParaRPr>
          </a:p>
        </p:txBody>
      </p:sp>
      <p:sp>
        <p:nvSpPr>
          <p:cNvPr id="37" name="Oval 36">
            <a:extLst>
              <a:ext uri="{FF2B5EF4-FFF2-40B4-BE49-F238E27FC236}">
                <a16:creationId xmlns="" xmlns:a16="http://schemas.microsoft.com/office/drawing/2014/main" id="{69A432F4-5D24-172E-CD33-A28E4B9F27AC}"/>
              </a:ext>
            </a:extLst>
          </p:cNvPr>
          <p:cNvSpPr/>
          <p:nvPr/>
        </p:nvSpPr>
        <p:spPr>
          <a:xfrm>
            <a:off x="7415191" y="4903603"/>
            <a:ext cx="1443089" cy="59709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username</a:t>
            </a:r>
            <a:endParaRPr lang="en-IN" sz="1200" dirty="0">
              <a:solidFill>
                <a:schemeClr val="tx1"/>
              </a:solidFill>
            </a:endParaRPr>
          </a:p>
        </p:txBody>
      </p:sp>
      <p:sp>
        <p:nvSpPr>
          <p:cNvPr id="38" name="Oval 37">
            <a:extLst>
              <a:ext uri="{FF2B5EF4-FFF2-40B4-BE49-F238E27FC236}">
                <a16:creationId xmlns="" xmlns:a16="http://schemas.microsoft.com/office/drawing/2014/main" id="{A042900C-305F-3976-0D7F-B0C3CE1A13BE}"/>
              </a:ext>
            </a:extLst>
          </p:cNvPr>
          <p:cNvSpPr/>
          <p:nvPr/>
        </p:nvSpPr>
        <p:spPr>
          <a:xfrm>
            <a:off x="7072330" y="5658079"/>
            <a:ext cx="1443089" cy="55700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password</a:t>
            </a:r>
            <a:endParaRPr lang="en-IN" sz="1200" dirty="0">
              <a:solidFill>
                <a:schemeClr val="tx1"/>
              </a:solidFill>
            </a:endParaRPr>
          </a:p>
        </p:txBody>
      </p:sp>
      <p:sp>
        <p:nvSpPr>
          <p:cNvPr id="39" name="Rectangle 38">
            <a:extLst>
              <a:ext uri="{FF2B5EF4-FFF2-40B4-BE49-F238E27FC236}">
                <a16:creationId xmlns="" xmlns:a16="http://schemas.microsoft.com/office/drawing/2014/main" id="{DCEBF9F3-2AE5-4EC6-2B58-71881EE4D3F5}"/>
              </a:ext>
            </a:extLst>
          </p:cNvPr>
          <p:cNvSpPr/>
          <p:nvPr/>
        </p:nvSpPr>
        <p:spPr>
          <a:xfrm>
            <a:off x="3643306" y="4643446"/>
            <a:ext cx="1306049" cy="3571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View Details</a:t>
            </a:r>
            <a:endParaRPr lang="en-IN" sz="1200" dirty="0">
              <a:solidFill>
                <a:schemeClr val="tx1"/>
              </a:solidFill>
            </a:endParaRPr>
          </a:p>
        </p:txBody>
      </p:sp>
      <p:cxnSp>
        <p:nvCxnSpPr>
          <p:cNvPr id="48" name="Straight Connector 47">
            <a:extLst>
              <a:ext uri="{FF2B5EF4-FFF2-40B4-BE49-F238E27FC236}">
                <a16:creationId xmlns="" xmlns:a16="http://schemas.microsoft.com/office/drawing/2014/main" id="{1BAE5FCF-A555-EC3F-44BD-B308C0436589}"/>
              </a:ext>
            </a:extLst>
          </p:cNvPr>
          <p:cNvCxnSpPr>
            <a:cxnSpLocks/>
          </p:cNvCxnSpPr>
          <p:nvPr/>
        </p:nvCxnSpPr>
        <p:spPr>
          <a:xfrm rot="5400000">
            <a:off x="9140954" y="3815922"/>
            <a:ext cx="667" cy="1588"/>
          </a:xfrm>
          <a:prstGeom prst="line">
            <a:avLst/>
          </a:prstGeom>
        </p:spPr>
        <p:style>
          <a:lnRef idx="2">
            <a:schemeClr val="accent6"/>
          </a:lnRef>
          <a:fillRef idx="1">
            <a:schemeClr val="lt1"/>
          </a:fillRef>
          <a:effectRef idx="0">
            <a:schemeClr val="accent6"/>
          </a:effectRef>
          <a:fontRef idx="minor">
            <a:schemeClr val="dk1"/>
          </a:fontRef>
        </p:style>
      </p:cxnSp>
      <p:sp>
        <p:nvSpPr>
          <p:cNvPr id="84" name="Title 83"/>
          <p:cNvSpPr>
            <a:spLocks noGrp="1"/>
          </p:cNvSpPr>
          <p:nvPr>
            <p:ph type="title"/>
          </p:nvPr>
        </p:nvSpPr>
        <p:spPr>
          <a:xfrm>
            <a:off x="457200" y="274638"/>
            <a:ext cx="2543164" cy="868346"/>
          </a:xfrm>
        </p:spPr>
        <p:txBody>
          <a:bodyPr/>
          <a:lstStyle/>
          <a:p>
            <a:r>
              <a:rPr lang="en-IN" u="sng" dirty="0" err="1" smtClean="0">
                <a:solidFill>
                  <a:schemeClr val="accent3"/>
                </a:solidFill>
              </a:rPr>
              <a:t>Er</a:t>
            </a:r>
            <a:r>
              <a:rPr lang="en-IN" u="sng" dirty="0" smtClean="0">
                <a:solidFill>
                  <a:schemeClr val="accent3"/>
                </a:solidFill>
              </a:rPr>
              <a:t> Diagram</a:t>
            </a:r>
            <a:endParaRPr lang="en-IN" u="sng" dirty="0">
              <a:solidFill>
                <a:schemeClr val="accent3"/>
              </a:solidFill>
            </a:endParaRPr>
          </a:p>
        </p:txBody>
      </p:sp>
      <p:cxnSp>
        <p:nvCxnSpPr>
          <p:cNvPr id="59" name="Straight Connector 58"/>
          <p:cNvCxnSpPr>
            <a:stCxn id="7" idx="6"/>
          </p:cNvCxnSpPr>
          <p:nvPr/>
        </p:nvCxnSpPr>
        <p:spPr>
          <a:xfrm>
            <a:off x="1475301" y="2263477"/>
            <a:ext cx="810683" cy="808333"/>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1401309" y="2857496"/>
            <a:ext cx="741799" cy="551291"/>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stCxn id="9" idx="6"/>
          </p:cNvCxnSpPr>
          <p:nvPr/>
        </p:nvCxnSpPr>
        <p:spPr>
          <a:xfrm flipV="1">
            <a:off x="1285852" y="3643314"/>
            <a:ext cx="857256" cy="331881"/>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a:stCxn id="10" idx="6"/>
            <a:endCxn id="10" idx="6"/>
          </p:cNvCxnSpPr>
          <p:nvPr/>
        </p:nvCxnSpPr>
        <p:spPr>
          <a:xfrm>
            <a:off x="1357290" y="4641112"/>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0" idx="6"/>
          </p:cNvCxnSpPr>
          <p:nvPr/>
        </p:nvCxnSpPr>
        <p:spPr>
          <a:xfrm flipV="1">
            <a:off x="1357290" y="3643314"/>
            <a:ext cx="1071570" cy="99779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rot="5400000" flipH="1" flipV="1">
            <a:off x="1500166" y="5072074"/>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11" idx="6"/>
            <a:endCxn id="5" idx="2"/>
          </p:cNvCxnSpPr>
          <p:nvPr/>
        </p:nvCxnSpPr>
        <p:spPr>
          <a:xfrm flipV="1">
            <a:off x="1500166" y="3643314"/>
            <a:ext cx="1194286" cy="1582163"/>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p:cNvCxnSpPr>
            <a:stCxn id="17" idx="0"/>
          </p:cNvCxnSpPr>
          <p:nvPr/>
        </p:nvCxnSpPr>
        <p:spPr>
          <a:xfrm rot="5400000" flipH="1" flipV="1">
            <a:off x="1113451" y="3957629"/>
            <a:ext cx="2058352" cy="1429722"/>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rot="5400000" flipH="1" flipV="1">
            <a:off x="2035951" y="4250537"/>
            <a:ext cx="1500198" cy="285752"/>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p:cNvCxnSpPr>
            <a:stCxn id="5" idx="3"/>
            <a:endCxn id="5" idx="3"/>
          </p:cNvCxnSpPr>
          <p:nvPr/>
        </p:nvCxnSpPr>
        <p:spPr>
          <a:xfrm>
            <a:off x="3245795" y="3380484"/>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5" idx="3"/>
            <a:endCxn id="5" idx="3"/>
          </p:cNvCxnSpPr>
          <p:nvPr/>
        </p:nvCxnSpPr>
        <p:spPr>
          <a:xfrm>
            <a:off x="3245795" y="3380484"/>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5" idx="3"/>
            <a:endCxn id="16" idx="1"/>
          </p:cNvCxnSpPr>
          <p:nvPr/>
        </p:nvCxnSpPr>
        <p:spPr>
          <a:xfrm flipV="1">
            <a:off x="3245795" y="3362924"/>
            <a:ext cx="540387" cy="1756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rot="16200000" flipH="1">
            <a:off x="3844937" y="2630498"/>
            <a:ext cx="714380" cy="25366"/>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p:cNvCxnSpPr>
            <a:stCxn id="16" idx="3"/>
            <a:endCxn id="12" idx="1"/>
          </p:cNvCxnSpPr>
          <p:nvPr/>
        </p:nvCxnSpPr>
        <p:spPr>
          <a:xfrm>
            <a:off x="4675777" y="3362924"/>
            <a:ext cx="824917" cy="17560"/>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p:cNvCxnSpPr/>
          <p:nvPr/>
        </p:nvCxnSpPr>
        <p:spPr>
          <a:xfrm rot="5400000">
            <a:off x="2500298" y="4214818"/>
            <a:ext cx="1143008" cy="1588"/>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p:cNvCxnSpPr/>
          <p:nvPr/>
        </p:nvCxnSpPr>
        <p:spPr>
          <a:xfrm>
            <a:off x="3071802" y="4786322"/>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p:cNvCxnSpPr/>
          <p:nvPr/>
        </p:nvCxnSpPr>
        <p:spPr>
          <a:xfrm rot="5400000" flipH="1" flipV="1">
            <a:off x="4572000" y="4357694"/>
            <a:ext cx="571504" cy="1588"/>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p:cNvCxnSpPr/>
          <p:nvPr/>
        </p:nvCxnSpPr>
        <p:spPr>
          <a:xfrm>
            <a:off x="4857752" y="4071942"/>
            <a:ext cx="1285884" cy="1588"/>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p:cNvCxnSpPr/>
          <p:nvPr/>
        </p:nvCxnSpPr>
        <p:spPr>
          <a:xfrm rot="5400000" flipH="1" flipV="1">
            <a:off x="5930116" y="3856834"/>
            <a:ext cx="428628" cy="1588"/>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Connector 183"/>
          <p:cNvCxnSpPr>
            <a:endCxn id="37" idx="2"/>
          </p:cNvCxnSpPr>
          <p:nvPr/>
        </p:nvCxnSpPr>
        <p:spPr>
          <a:xfrm>
            <a:off x="6986563" y="5175362"/>
            <a:ext cx="428628" cy="26791"/>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a:stCxn id="12" idx="3"/>
            <a:endCxn id="14" idx="3"/>
          </p:cNvCxnSpPr>
          <p:nvPr/>
        </p:nvCxnSpPr>
        <p:spPr>
          <a:xfrm flipV="1">
            <a:off x="6786578" y="2708682"/>
            <a:ext cx="628260" cy="671802"/>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p:cNvCxnSpPr/>
          <p:nvPr/>
        </p:nvCxnSpPr>
        <p:spPr>
          <a:xfrm flipV="1">
            <a:off x="6786578" y="3500438"/>
            <a:ext cx="571504" cy="71438"/>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a:endCxn id="15" idx="2"/>
          </p:cNvCxnSpPr>
          <p:nvPr/>
        </p:nvCxnSpPr>
        <p:spPr>
          <a:xfrm>
            <a:off x="6572264" y="3643314"/>
            <a:ext cx="785818" cy="485415"/>
          </a:xfrm>
          <a:prstGeom prst="line">
            <a:avLst/>
          </a:prstGeom>
        </p:spPr>
        <p:style>
          <a:lnRef idx="1">
            <a:schemeClr val="dk1"/>
          </a:lnRef>
          <a:fillRef idx="0">
            <a:schemeClr val="dk1"/>
          </a:fillRef>
          <a:effectRef idx="0">
            <a:schemeClr val="dk1"/>
          </a:effectRef>
          <a:fontRef idx="minor">
            <a:schemeClr val="tx1"/>
          </a:fontRef>
        </p:style>
      </p:cxnSp>
      <p:cxnSp>
        <p:nvCxnSpPr>
          <p:cNvPr id="196" name="Straight Connector 195"/>
          <p:cNvCxnSpPr>
            <a:endCxn id="21" idx="4"/>
          </p:cNvCxnSpPr>
          <p:nvPr/>
        </p:nvCxnSpPr>
        <p:spPr>
          <a:xfrm rot="16200000" flipV="1">
            <a:off x="3535083" y="1391951"/>
            <a:ext cx="779084" cy="8866"/>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p:cNvCxnSpPr>
            <a:endCxn id="22" idx="4"/>
          </p:cNvCxnSpPr>
          <p:nvPr/>
        </p:nvCxnSpPr>
        <p:spPr>
          <a:xfrm flipV="1">
            <a:off x="4714876" y="1214422"/>
            <a:ext cx="755786" cy="571504"/>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p:cNvCxnSpPr>
            <a:endCxn id="36" idx="1"/>
          </p:cNvCxnSpPr>
          <p:nvPr/>
        </p:nvCxnSpPr>
        <p:spPr>
          <a:xfrm flipV="1">
            <a:off x="4286248" y="5345029"/>
            <a:ext cx="1143008" cy="12797"/>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p:cNvCxnSpPr>
            <a:stCxn id="39" idx="2"/>
          </p:cNvCxnSpPr>
          <p:nvPr/>
        </p:nvCxnSpPr>
        <p:spPr>
          <a:xfrm rot="5400000">
            <a:off x="4112694" y="5174191"/>
            <a:ext cx="357192" cy="10083"/>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a:endCxn id="38" idx="2"/>
          </p:cNvCxnSpPr>
          <p:nvPr/>
        </p:nvCxnSpPr>
        <p:spPr>
          <a:xfrm>
            <a:off x="6643702" y="5643578"/>
            <a:ext cx="428628" cy="293003"/>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p:cNvCxnSpPr/>
          <p:nvPr/>
        </p:nvCxnSpPr>
        <p:spPr>
          <a:xfrm rot="5400000">
            <a:off x="6107917" y="2607463"/>
            <a:ext cx="928694" cy="1588"/>
          </a:xfrm>
          <a:prstGeom prst="line">
            <a:avLst/>
          </a:prstGeom>
        </p:spPr>
        <p:style>
          <a:lnRef idx="1">
            <a:schemeClr val="dk1"/>
          </a:lnRef>
          <a:fillRef idx="0">
            <a:schemeClr val="dk1"/>
          </a:fillRef>
          <a:effectRef idx="0">
            <a:schemeClr val="dk1"/>
          </a:effectRef>
          <a:fontRef idx="minor">
            <a:schemeClr val="tx1"/>
          </a:fontRef>
        </p:style>
      </p:cxnSp>
      <p:cxnSp>
        <p:nvCxnSpPr>
          <p:cNvPr id="243" name="Straight Connector 242"/>
          <p:cNvCxnSpPr>
            <a:stCxn id="16" idx="2"/>
            <a:endCxn id="39" idx="0"/>
          </p:cNvCxnSpPr>
          <p:nvPr/>
        </p:nvCxnSpPr>
        <p:spPr>
          <a:xfrm rot="16200000" flipH="1">
            <a:off x="3804670" y="4151785"/>
            <a:ext cx="917970" cy="65351"/>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107</TotalTime>
  <Words>744</Words>
  <Application>Microsoft Office PowerPoint</Application>
  <PresentationFormat>On-screen Show (4:3)</PresentationFormat>
  <Paragraphs>272</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                    </vt:lpstr>
      <vt:lpstr>INTRODUCTION</vt:lpstr>
      <vt:lpstr>Technologies </vt:lpstr>
      <vt:lpstr>Modules</vt:lpstr>
      <vt:lpstr> User Authentication </vt:lpstr>
      <vt:lpstr>Manager Menu </vt:lpstr>
      <vt:lpstr>Employee Menu </vt:lpstr>
      <vt:lpstr>Adding and Managing Employee and Evaluation Data </vt:lpstr>
      <vt:lpstr>Er Diagram</vt:lpstr>
      <vt:lpstr>Slide 10</vt:lpstr>
      <vt:lpstr>Slide 11</vt:lpstr>
      <vt:lpstr>Slide 12</vt:lpstr>
      <vt:lpstr>Slide 13</vt:lpstr>
      <vt:lpstr>SOURCE CODE</vt:lpstr>
      <vt:lpstr>Slide 15</vt:lpstr>
      <vt:lpstr>Slide 16</vt:lpstr>
      <vt:lpstr>Slide 17</vt:lpstr>
      <vt:lpstr>Slide 18</vt:lpstr>
      <vt:lpstr>CONCLUSION </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New</dc:creator>
  <cp:lastModifiedBy>New</cp:lastModifiedBy>
  <cp:revision>24</cp:revision>
  <dcterms:created xsi:type="dcterms:W3CDTF">2023-09-27T09:37:03Z</dcterms:created>
  <dcterms:modified xsi:type="dcterms:W3CDTF">2023-09-27T14:00:49Z</dcterms:modified>
</cp:coreProperties>
</file>